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3.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13004800" cy="9753600"/>
  <p:notesSz cx="6858000" cy="9144000"/>
  <p:defaultTextStyle>
    <a:lvl1pPr algn="ctr" defTabSz="457200">
      <a:defRPr sz="4200">
        <a:solidFill>
          <a:srgbClr val="FFFFFF"/>
        </a:solidFill>
        <a:latin typeface="+mn-lt"/>
        <a:ea typeface="+mn-ea"/>
        <a:cs typeface="+mn-cs"/>
        <a:sym typeface="Chalkduster"/>
      </a:defRPr>
    </a:lvl1pPr>
    <a:lvl2pPr indent="228600" algn="ctr" defTabSz="457200">
      <a:defRPr sz="4200">
        <a:solidFill>
          <a:srgbClr val="FFFFFF"/>
        </a:solidFill>
        <a:latin typeface="+mn-lt"/>
        <a:ea typeface="+mn-ea"/>
        <a:cs typeface="+mn-cs"/>
        <a:sym typeface="Chalkduster"/>
      </a:defRPr>
    </a:lvl2pPr>
    <a:lvl3pPr indent="457200" algn="ctr" defTabSz="457200">
      <a:defRPr sz="4200">
        <a:solidFill>
          <a:srgbClr val="FFFFFF"/>
        </a:solidFill>
        <a:latin typeface="+mn-lt"/>
        <a:ea typeface="+mn-ea"/>
        <a:cs typeface="+mn-cs"/>
        <a:sym typeface="Chalkduster"/>
      </a:defRPr>
    </a:lvl3pPr>
    <a:lvl4pPr indent="685800" algn="ctr" defTabSz="457200">
      <a:defRPr sz="4200">
        <a:solidFill>
          <a:srgbClr val="FFFFFF"/>
        </a:solidFill>
        <a:latin typeface="+mn-lt"/>
        <a:ea typeface="+mn-ea"/>
        <a:cs typeface="+mn-cs"/>
        <a:sym typeface="Chalkduster"/>
      </a:defRPr>
    </a:lvl4pPr>
    <a:lvl5pPr indent="914400" algn="ctr" defTabSz="457200">
      <a:defRPr sz="4200">
        <a:solidFill>
          <a:srgbClr val="FFFFFF"/>
        </a:solidFill>
        <a:latin typeface="+mn-lt"/>
        <a:ea typeface="+mn-ea"/>
        <a:cs typeface="+mn-cs"/>
        <a:sym typeface="Chalkduster"/>
      </a:defRPr>
    </a:lvl5pPr>
    <a:lvl6pPr indent="1143000" algn="ctr" defTabSz="457200">
      <a:defRPr sz="4200">
        <a:solidFill>
          <a:srgbClr val="FFFFFF"/>
        </a:solidFill>
        <a:latin typeface="+mn-lt"/>
        <a:ea typeface="+mn-ea"/>
        <a:cs typeface="+mn-cs"/>
        <a:sym typeface="Chalkduster"/>
      </a:defRPr>
    </a:lvl6pPr>
    <a:lvl7pPr indent="1371600" algn="ctr" defTabSz="457200">
      <a:defRPr sz="4200">
        <a:solidFill>
          <a:srgbClr val="FFFFFF"/>
        </a:solidFill>
        <a:latin typeface="+mn-lt"/>
        <a:ea typeface="+mn-ea"/>
        <a:cs typeface="+mn-cs"/>
        <a:sym typeface="Chalkduster"/>
      </a:defRPr>
    </a:lvl7pPr>
    <a:lvl8pPr indent="1600200" algn="ctr" defTabSz="457200">
      <a:defRPr sz="4200">
        <a:solidFill>
          <a:srgbClr val="FFFFFF"/>
        </a:solidFill>
        <a:latin typeface="+mn-lt"/>
        <a:ea typeface="+mn-ea"/>
        <a:cs typeface="+mn-cs"/>
        <a:sym typeface="Chalkduster"/>
      </a:defRPr>
    </a:lvl8pPr>
    <a:lvl9pPr indent="1828800" algn="ctr" defTabSz="457200">
      <a:defRPr sz="4200">
        <a:solidFill>
          <a:srgbClr val="FFFFFF"/>
        </a:solidFill>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000000">
              <a:alpha val="25000"/>
            </a:srgbClr>
          </a:solidFill>
        </a:fill>
      </a:tcStyle>
    </a:band2H>
    <a:firstCo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879BBB"/>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4B13F">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882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0078BC"/>
          </a:solidFill>
        </a:fill>
      </a:tcStyle>
    </a:firstRow>
  </a:tblStyle>
  <a:tblStyle styleId="{EEE7283C-3CF3-47DC-8721-378D4A62B228}" styleName="">
    <a:tblBg/>
    <a:wholeTbl>
      <a:tcTxStyle b="off" i="off">
        <a:fontRef idx="minor">
          <a:srgbClr val="FFFFFF"/>
        </a:fontRef>
        <a:srgbClr val="FFFFFF"/>
      </a:tcTxStyle>
      <a:tcStyle>
        <a:tcBdr>
          <a:left>
            <a:ln w="25400" cap="flat">
              <a:solidFill>
                <a:srgbClr val="FFFFFF">
                  <a:alpha val="75000"/>
                </a:srgbClr>
              </a:solidFill>
              <a:custDash>
                <a:ds d="200000" sp="200000"/>
              </a:custDash>
              <a:miter lim="400000"/>
            </a:ln>
          </a:left>
          <a:right>
            <a:ln w="25400" cap="flat">
              <a:solidFill>
                <a:srgbClr val="FFFFFF">
                  <a:alpha val="75000"/>
                </a:srgbClr>
              </a:solidFill>
              <a:custDash>
                <a:ds d="200000" sp="200000"/>
              </a:custDash>
              <a:miter lim="400000"/>
            </a:ln>
          </a:right>
          <a:top>
            <a:ln w="25400" cap="flat">
              <a:solidFill>
                <a:srgbClr val="FFFFFF">
                  <a:alpha val="75000"/>
                </a:srgbClr>
              </a:solidFill>
              <a:custDash>
                <a:ds d="200000" sp="200000"/>
              </a:custDash>
              <a:miter lim="400000"/>
            </a:ln>
          </a:top>
          <a:bottom>
            <a:ln w="25400" cap="flat">
              <a:solidFill>
                <a:srgbClr val="FFFFFF">
                  <a:alpha val="75000"/>
                </a:srgbClr>
              </a:solidFill>
              <a:custDash>
                <a:ds d="200000" sp="200000"/>
              </a:custDash>
              <a:miter lim="400000"/>
            </a:ln>
          </a:bottom>
          <a:insideH>
            <a:ln w="25400" cap="flat">
              <a:solidFill>
                <a:srgbClr val="FFFFFF">
                  <a:alpha val="75000"/>
                </a:srgbClr>
              </a:solidFill>
              <a:custDash>
                <a:ds d="200000" sp="200000"/>
              </a:custDash>
              <a:miter lim="400000"/>
            </a:ln>
          </a:insideH>
          <a:insideV>
            <a:ln w="25400" cap="flat">
              <a:solidFill>
                <a:srgbClr val="FFFFFF">
                  <a:alpha val="75000"/>
                </a:srgbClr>
              </a:solidFill>
              <a:custDash>
                <a:ds d="2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FFFFF">
                  <a:alpha val="75000"/>
                </a:srgbClr>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54545">
              <a:alpha val="4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alpha val="75000"/>
                </a:srgbClr>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82A2F"/>
        </a:fontRef>
        <a:srgbClr val="282A2F"/>
      </a:tcTxStyle>
      <a:tcStyle>
        <a:tcBdr>
          <a:left>
            <a:ln w="12700" cap="flat">
              <a:noFill/>
              <a:miter lim="400000"/>
            </a:ln>
          </a:left>
          <a:right>
            <a:ln w="12700" cap="flat">
              <a:noFill/>
              <a:miter lim="400000"/>
            </a:ln>
          </a:right>
          <a:top>
            <a:ln w="12700" cap="flat">
              <a:noFill/>
              <a:miter lim="400000"/>
            </a:ln>
          </a:top>
          <a:bottom>
            <a:ln w="25400" cap="flat">
              <a:solidFill>
                <a:srgbClr val="FFFFFF">
                  <a:alpha val="75000"/>
                </a:srgbClr>
              </a:solidFill>
              <a:prstDash val="solid"/>
              <a:miter lim="400000"/>
            </a:ln>
          </a:bottom>
          <a:insideH>
            <a:ln w="12700" cap="flat">
              <a:noFill/>
              <a:miter lim="400000"/>
            </a:ln>
          </a:insideH>
          <a:insideV>
            <a:ln w="12700" cap="flat">
              <a:noFill/>
              <a:miter lim="400000"/>
            </a:ln>
          </a:insideV>
        </a:tcBdr>
        <a:fill>
          <a:solidFill>
            <a:srgbClr val="FFBD5C">
              <a:alpha val="82000"/>
            </a:srgbClr>
          </a:solidFill>
        </a:fill>
      </a:tcStyle>
    </a:firstRow>
  </a:tblStyle>
  <a:tblStyle styleId="{CF821DB8-F4EB-4A41-A1BA-3FCAFE7338EE}"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254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B285"/>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9487B7"/>
          </a:solid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254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7A8DB2"/>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b="def" i="def"/>
      <a:tcStyle>
        <a:tcBdr/>
        <a:fill>
          <a:solidFill>
            <a:srgbClr val="DEDEDF">
              <a:alpha val="19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12700" cap="flat">
              <a:solidFill>
                <a:srgbClr val="FFFFFF"/>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444C55">
              <a:alpha val="50000"/>
            </a:srgbClr>
          </a:solid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lastRow>
    <a:fir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33373B">
              <a:alpha val="50000"/>
            </a:srgbClr>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b="def" i="def"/>
      <a:tcStyle>
        <a:tcBdr/>
        <a:fill>
          <a:solidFill>
            <a:srgbClr val="FFFFFF">
              <a:alpha val="1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sldImg"/>
          </p:nvPr>
        </p:nvSpPr>
        <p:spPr>
          <a:prstGeom prst="rect">
            <a:avLst/>
          </a:prstGeom>
        </p:spPr>
        <p:txBody>
          <a:bodyPr/>
          <a:lstStyle/>
          <a:p>
            <a:pPr lvl="0"/>
          </a:p>
        </p:txBody>
      </p:sp>
      <p:sp>
        <p:nvSpPr>
          <p:cNvPr id="38" name="Shape 38"/>
          <p:cNvSpPr/>
          <p:nvPr>
            <p:ph type="body" sz="quarter" idx="1"/>
          </p:nvPr>
        </p:nvSpPr>
        <p:spPr>
          <a:prstGeom prst="rect">
            <a:avLst/>
          </a:prstGeom>
        </p:spPr>
        <p:txBody>
          <a:bodyPr/>
          <a:lstStyle/>
          <a:p>
            <a:pPr lvl="0">
              <a:defRPr sz="1800"/>
            </a:pPr>
            <a:r>
              <a:rPr sz="2200"/>
              <a:t>lisp是地球上第一门函数式编程语言。</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lvl="0"/>
          </a:p>
        </p:txBody>
      </p:sp>
      <p:sp>
        <p:nvSpPr>
          <p:cNvPr id="119" name="Shape 119"/>
          <p:cNvSpPr/>
          <p:nvPr>
            <p:ph type="body" sz="quarter" idx="1"/>
          </p:nvPr>
        </p:nvSpPr>
        <p:spPr>
          <a:prstGeom prst="rect">
            <a:avLst/>
          </a:prstGeom>
        </p:spPr>
        <p:txBody>
          <a:bodyPr/>
          <a:lstStyle/>
          <a:p>
            <a:pPr lvl="0">
              <a:defRPr sz="1800"/>
            </a:pPr>
            <a:r>
              <a:rPr sz="2200"/>
              <a:t>图灵等价</a:t>
            </a:r>
            <a:endParaRPr sz="2200"/>
          </a:p>
          <a:p>
            <a:pPr lvl="0">
              <a:defRPr sz="1800"/>
            </a:pPr>
            <a:endParaRPr sz="2200"/>
          </a:p>
          <a:p>
            <a:pPr lvl="0">
              <a:defRPr sz="1800"/>
            </a:pPr>
            <a:r>
              <a:rPr sz="2200"/>
              <a:t>除此之外还有：</a:t>
            </a:r>
            <a:endParaRPr sz="2200"/>
          </a:p>
          <a:p>
            <a:pPr lvl="0" marL="349250" indent="-349250">
              <a:buSzPct val="100000"/>
              <a:buChar char="+"/>
              <a:defRPr sz="1800"/>
            </a:pPr>
            <a:r>
              <a:rPr sz="2200"/>
              <a:t>马可夫链模型</a:t>
            </a:r>
            <a:endParaRPr sz="2200"/>
          </a:p>
          <a:p>
            <a:pPr lvl="0" marL="349250" indent="-349250">
              <a:buSzPct val="100000"/>
              <a:buChar char="+"/>
              <a:defRPr sz="1800"/>
            </a:pPr>
            <a:r>
              <a:rPr sz="2200"/>
              <a:t>细胞自动机</a:t>
            </a:r>
            <a:endParaRPr sz="2200"/>
          </a:p>
          <a:p>
            <a:pPr lvl="0" marL="349250" indent="-349250">
              <a:buSzPct val="100000"/>
              <a:buChar char="+"/>
              <a:defRPr sz="1800"/>
            </a:pPr>
            <a:r>
              <a:rPr sz="2200"/>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lvl="0"/>
          </a:p>
        </p:txBody>
      </p:sp>
      <p:sp>
        <p:nvSpPr>
          <p:cNvPr id="123" name="Shape 123"/>
          <p:cNvSpPr/>
          <p:nvPr>
            <p:ph type="body" sz="quarter" idx="1"/>
          </p:nvPr>
        </p:nvSpPr>
        <p:spPr>
          <a:prstGeom prst="rect">
            <a:avLst/>
          </a:prstGeom>
        </p:spPr>
        <p:txBody>
          <a:bodyPr/>
          <a:lstStyle/>
          <a:p>
            <a:pPr lvl="0">
              <a:defRPr sz="1800"/>
            </a:pPr>
            <a:r>
              <a:rPr sz="2200"/>
              <a:t>包括两部分：</a:t>
            </a:r>
            <a:endParaRPr sz="2200"/>
          </a:p>
          <a:p>
            <a:pPr lvl="0" marL="349250" indent="-349250">
              <a:buSzPct val="100000"/>
              <a:buChar char="+"/>
              <a:defRPr sz="1800"/>
            </a:pPr>
            <a:r>
              <a:rPr sz="2200"/>
              <a:t>表达式定义</a:t>
            </a:r>
            <a:endParaRPr sz="2200"/>
          </a:p>
          <a:p>
            <a:pPr lvl="0" marL="349250" indent="-349250">
              <a:buSzPct val="100000"/>
              <a:buChar char="+"/>
              <a:defRPr sz="1800"/>
            </a:pPr>
            <a:r>
              <a:rPr sz="2200"/>
              <a:t>函数应用（apply）</a:t>
            </a:r>
            <a:endParaRPr sz="2200"/>
          </a:p>
          <a:p>
            <a:pPr lvl="0">
              <a:defRPr sz="1800"/>
            </a:pPr>
            <a:endParaRPr sz="2200"/>
          </a:p>
          <a:p>
            <a:pPr lvl="0">
              <a:defRPr sz="1800"/>
            </a:pPr>
            <a:r>
              <a:rPr sz="2200"/>
              <a:t>除此之外，也暗示了“函数也作为一种类型”</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Shape 126"/>
          <p:cNvSpPr/>
          <p:nvPr>
            <p:ph type="sldImg"/>
          </p:nvPr>
        </p:nvSpPr>
        <p:spPr>
          <a:prstGeom prst="rect">
            <a:avLst/>
          </a:prstGeom>
        </p:spPr>
        <p:txBody>
          <a:bodyPr/>
          <a:lstStyle/>
          <a:p>
            <a:pPr lvl="0"/>
          </a:p>
        </p:txBody>
      </p:sp>
      <p:sp>
        <p:nvSpPr>
          <p:cNvPr id="127" name="Shape 127"/>
          <p:cNvSpPr/>
          <p:nvPr>
            <p:ph type="body" sz="quarter" idx="1"/>
          </p:nvPr>
        </p:nvSpPr>
        <p:spPr>
          <a:prstGeom prst="rect">
            <a:avLst/>
          </a:prstGeom>
        </p:spPr>
        <p:txBody>
          <a:bodyPr/>
          <a:lstStyle/>
          <a:p>
            <a:pPr lvl="0">
              <a:defRPr sz="1800"/>
            </a:pPr>
            <a:r>
              <a:rPr sz="2200"/>
              <a:t>第一类对象：可以被作为参数传递、返回值，并且可以被赋值给变量的对象。</a:t>
            </a:r>
            <a:endParaRPr sz="2200"/>
          </a:p>
          <a:p>
            <a:pPr lvl="0">
              <a:defRPr sz="1800"/>
            </a:pPr>
            <a:r>
              <a:rPr sz="2200"/>
              <a:t>Lisp函数和JavaScript函数就属于第一类对象。</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lvl="0"/>
          </a:p>
        </p:txBody>
      </p:sp>
      <p:sp>
        <p:nvSpPr>
          <p:cNvPr id="134" name="Shape 134"/>
          <p:cNvSpPr/>
          <p:nvPr>
            <p:ph type="body" sz="quarter" idx="1"/>
          </p:nvPr>
        </p:nvSpPr>
        <p:spPr>
          <a:prstGeom prst="rect">
            <a:avLst/>
          </a:prstGeom>
        </p:spPr>
        <p:txBody>
          <a:bodyPr/>
          <a:lstStyle/>
          <a:p>
            <a:pPr lvl="0">
              <a:defRPr sz="1800"/>
            </a:pPr>
            <a:r>
              <a:rPr sz="2200"/>
              <a:t>不变量</a:t>
            </a:r>
            <a:endParaRPr sz="2200"/>
          </a:p>
          <a:p>
            <a:pPr lvl="0">
              <a:defRPr sz="1800"/>
            </a:pPr>
            <a:endParaRPr sz="2200"/>
          </a:p>
          <a:p>
            <a:pPr lvl="0">
              <a:defRPr sz="1800"/>
            </a:pPr>
            <a:r>
              <a:rPr sz="2200"/>
              <a:t>函数式编程中一条约定：编写利用返回值工作的程序，而不是修改什么东西，亦即不要破坏性、副作用</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lvl="0"/>
          </a:p>
        </p:txBody>
      </p:sp>
      <p:sp>
        <p:nvSpPr>
          <p:cNvPr id="140" name="Shape 140"/>
          <p:cNvSpPr/>
          <p:nvPr>
            <p:ph type="body" sz="quarter" idx="1"/>
          </p:nvPr>
        </p:nvSpPr>
        <p:spPr>
          <a:prstGeom prst="rect">
            <a:avLst/>
          </a:prstGeom>
        </p:spPr>
        <p:txBody>
          <a:bodyPr/>
          <a:lstStyle/>
          <a:p>
            <a:pPr lvl="0">
              <a:defRPr sz="1800"/>
            </a:pPr>
            <a:r>
              <a:rPr sz="2200"/>
              <a:t>它是纯函数式编程语言</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2200"/>
              <a:t>纯粹的函数式编程中没有变量和破坏性操作（副作用）。</a:t>
            </a:r>
            <a:endParaRPr sz="2200"/>
          </a:p>
          <a:p>
            <a:pPr lvl="0">
              <a:defRPr sz="1800"/>
            </a:pPr>
            <a:r>
              <a:rPr sz="2200"/>
              <a:t>纯粹的函数式编程与数学几乎没有区别：</a:t>
            </a:r>
            <a:endParaRPr sz="2200"/>
          </a:p>
          <a:p>
            <a:pPr lvl="0">
              <a:defRPr sz="1800"/>
            </a:pPr>
            <a:r>
              <a:rPr sz="2200"/>
              <a:t>赋值只允许一次，如：a = 5，就是说a只能是5，而不能是别的值了，</a:t>
            </a:r>
            <a:endParaRPr sz="2200"/>
          </a:p>
          <a:p>
            <a:pPr lvl="0">
              <a:defRPr sz="1800"/>
            </a:pPr>
            <a:r>
              <a:rPr sz="2200"/>
              <a:t>数学中的函数从来不会改变这些“变”量，只能创建新变量并赋值：y = f(x)= ax^2 + f(x - 1)</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sldImg"/>
          </p:nvPr>
        </p:nvSpPr>
        <p:spPr>
          <a:prstGeom prst="rect">
            <a:avLst/>
          </a:prstGeom>
        </p:spPr>
        <p:txBody>
          <a:bodyPr/>
          <a:lstStyle/>
          <a:p>
            <a:pPr lvl="0"/>
          </a:p>
        </p:txBody>
      </p:sp>
      <p:sp>
        <p:nvSpPr>
          <p:cNvPr id="150" name="Shape 150"/>
          <p:cNvSpPr/>
          <p:nvPr>
            <p:ph type="body" sz="quarter" idx="1"/>
          </p:nvPr>
        </p:nvSpPr>
        <p:spPr>
          <a:prstGeom prst="rect">
            <a:avLst/>
          </a:prstGeom>
        </p:spPr>
        <p:txBody>
          <a:bodyPr/>
          <a:lstStyle/>
          <a:p>
            <a:pPr lvl="0">
              <a:defRPr sz="1800"/>
            </a:pPr>
            <a:r>
              <a:rPr sz="2200"/>
              <a:t>“递归”对于已经熟悉了xx的人来说比较费解：一个机器在运行时如何在次执行他自己？</a:t>
            </a:r>
            <a:endParaRPr sz="2200"/>
          </a:p>
          <a:p>
            <a:pPr lvl="0">
              <a:defRPr sz="1800"/>
            </a:pPr>
            <a:r>
              <a:rPr sz="2200"/>
              <a:t>但这个想法是错误的，递归的概念其实是“一种策略的反复调用，而不是一个实体的自身调用”。</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lvl="0"/>
          </a:p>
        </p:txBody>
      </p:sp>
      <p:sp>
        <p:nvSpPr>
          <p:cNvPr id="188" name="Shape 188"/>
          <p:cNvSpPr/>
          <p:nvPr>
            <p:ph type="body" sz="quarter" idx="1"/>
          </p:nvPr>
        </p:nvSpPr>
        <p:spPr>
          <a:prstGeom prst="rect">
            <a:avLst/>
          </a:prstGeom>
        </p:spPr>
        <p:txBody>
          <a:bodyPr/>
          <a:lstStyle/>
          <a:p>
            <a:pPr lvl="0">
              <a:defRPr sz="1800"/>
            </a:pPr>
            <a:r>
              <a:rPr sz="2200"/>
              <a:t>元编程，在代码执行的过程中诞生另一坨具有其他功能代码，生成的称之为目标代码。</a:t>
            </a:r>
            <a:endParaRPr sz="2200"/>
          </a:p>
          <a:p>
            <a:pPr lvl="0">
              <a:defRPr sz="1800"/>
            </a:pPr>
            <a:r>
              <a:rPr sz="2200"/>
              <a:t>元编程旨在用更少量的人工代码去完成更多的任务。这种代码的生成可以是另外一种语言，也可以是自身代码，最典型的当属编译器，就是一种元编程的典型。</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lvl="0"/>
          </a:p>
        </p:txBody>
      </p:sp>
      <p:sp>
        <p:nvSpPr>
          <p:cNvPr id="192" name="Shape 192"/>
          <p:cNvSpPr/>
          <p:nvPr>
            <p:ph type="body" sz="quarter" idx="1"/>
          </p:nvPr>
        </p:nvSpPr>
        <p:spPr>
          <a:prstGeom prst="rect">
            <a:avLst/>
          </a:prstGeom>
        </p:spPr>
        <p:txBody>
          <a:bodyPr/>
          <a:lstStyle/>
          <a:p>
            <a:pPr lvl="0">
              <a:defRPr sz="1800"/>
            </a:pPr>
            <a:r>
              <a:rPr sz="2200"/>
              <a:t>最初的Lisp解释器就是eval函数。</a:t>
            </a:r>
            <a:endParaRPr sz="2200"/>
          </a:p>
          <a:p>
            <a:pPr lvl="0">
              <a:defRPr sz="1800"/>
            </a:pPr>
            <a:r>
              <a:rPr sz="2200"/>
              <a:t>eval函数最先靠汇编代码编写，随后的Lisp语言皆由eval完成解释。</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lvl="0"/>
          </a:p>
        </p:txBody>
      </p:sp>
      <p:sp>
        <p:nvSpPr>
          <p:cNvPr id="196" name="Shape 196"/>
          <p:cNvSpPr/>
          <p:nvPr>
            <p:ph type="body" sz="quarter" idx="1"/>
          </p:nvPr>
        </p:nvSpPr>
        <p:spPr>
          <a:prstGeom prst="rect">
            <a:avLst/>
          </a:prstGeom>
        </p:spPr>
        <p:txBody>
          <a:bodyPr/>
          <a:lstStyle/>
          <a:p>
            <a:pPr lvl="0">
              <a:defRPr sz="1800"/>
            </a:pPr>
            <a:r>
              <a:rPr sz="2200"/>
              <a:t>反射是元编程中的特例：意思是代码在运行时对自己的结构动态修改执行。</a:t>
            </a:r>
            <a:endParaRPr sz="2200"/>
          </a:p>
          <a:p>
            <a:pPr lvl="0">
              <a:defRPr sz="1800"/>
            </a:pPr>
            <a:r>
              <a:rPr sz="2200"/>
              <a:t>元循环解释器（eval）就是最好的示例。</a:t>
            </a:r>
            <a:endParaRPr sz="2200"/>
          </a:p>
          <a:p>
            <a:pPr lvl="0">
              <a:defRPr sz="1800"/>
            </a:pPr>
            <a:r>
              <a:rPr sz="2200"/>
              <a:t>JavaScript之父在github上开源了一个js元循环解释器“Narcissus”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sldImg"/>
          </p:nvPr>
        </p:nvSpPr>
        <p:spPr>
          <a:prstGeom prst="rect">
            <a:avLst/>
          </a:prstGeom>
        </p:spPr>
        <p:txBody>
          <a:bodyPr/>
          <a:lstStyle/>
          <a:p>
            <a:pPr lvl="0"/>
          </a:p>
        </p:txBody>
      </p:sp>
      <p:sp>
        <p:nvSpPr>
          <p:cNvPr id="45" name="Shape 45"/>
          <p:cNvSpPr/>
          <p:nvPr>
            <p:ph type="body" sz="quarter" idx="1"/>
          </p:nvPr>
        </p:nvSpPr>
        <p:spPr>
          <a:prstGeom prst="rect">
            <a:avLst/>
          </a:prstGeom>
        </p:spPr>
        <p:txBody>
          <a:bodyPr/>
          <a:lstStyle/>
          <a:p>
            <a:pPr lvl="0">
              <a:defRPr sz="1800"/>
            </a:pPr>
            <a:r>
              <a:rPr sz="2200"/>
              <a:t>约翰·麦卡锡在1958年基于λ演算创造了Lisp。演化至今，是历史第二悠久的高级语言，仅次于Fortran。</a:t>
            </a:r>
            <a:endParaRPr sz="2200"/>
          </a:p>
          <a:p>
            <a:pPr lvl="0">
              <a:defRPr sz="1800"/>
            </a:pPr>
            <a:endParaRPr sz="2200"/>
          </a:p>
          <a:p>
            <a:pPr lvl="0">
              <a:defRPr sz="1800"/>
            </a:pPr>
            <a:r>
              <a:rPr sz="2200"/>
              <a:t>—————— from wikipedia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lvl="0"/>
          </a:p>
        </p:txBody>
      </p:sp>
      <p:sp>
        <p:nvSpPr>
          <p:cNvPr id="202" name="Shape 202"/>
          <p:cNvSpPr/>
          <p:nvPr>
            <p:ph type="body" sz="quarter" idx="1"/>
          </p:nvPr>
        </p:nvSpPr>
        <p:spPr>
          <a:prstGeom prst="rect">
            <a:avLst/>
          </a:prstGeom>
        </p:spPr>
        <p:txBody>
          <a:bodyPr/>
          <a:lstStyle/>
          <a:p>
            <a:pPr lvl="0">
              <a:defRPr sz="1800"/>
            </a:pPr>
            <a:r>
              <a:rPr sz="2200"/>
              <a:t>他们都是拥有反射能力的语言</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lvl="0"/>
          </a:p>
        </p:txBody>
      </p:sp>
      <p:sp>
        <p:nvSpPr>
          <p:cNvPr id="206" name="Shape 206"/>
          <p:cNvSpPr/>
          <p:nvPr>
            <p:ph type="body" sz="quarter" idx="1"/>
          </p:nvPr>
        </p:nvSpPr>
        <p:spPr>
          <a:prstGeom prst="rect">
            <a:avLst/>
          </a:prstGeom>
        </p:spPr>
        <p:txBody>
          <a:bodyPr/>
          <a:lstStyle/>
          <a:p>
            <a:pPr lvl="0">
              <a:defRPr sz="1800"/>
            </a:pPr>
            <a:r>
              <a:rPr sz="2200"/>
              <a:t>这也是lisp与众不同之处，其本身的设计允许自身不断进化。</a:t>
            </a:r>
            <a:endParaRPr sz="2200"/>
          </a:p>
          <a:p>
            <a:pPr lvl="0">
              <a:defRPr sz="1800"/>
            </a:pPr>
            <a:r>
              <a:rPr sz="2200"/>
              <a:t>Lisp可以通过一些标准特性来扩展，例如Lisp宏（程序自我进行的编译时代码重排）和阅读器宏（赋予用户自定义的保留字以特殊意义的符号扩展）</a:t>
            </a:r>
            <a:endParaRPr sz="2200"/>
          </a:p>
          <a:p>
            <a:pPr lvl="0">
              <a:defRPr sz="1800"/>
            </a:pPr>
            <a:r>
              <a:rPr sz="2200"/>
              <a:t>———— from wikipedia</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lvl="0"/>
          </a:p>
        </p:txBody>
      </p:sp>
      <p:sp>
        <p:nvSpPr>
          <p:cNvPr id="210" name="Shape 210"/>
          <p:cNvSpPr/>
          <p:nvPr>
            <p:ph type="body" sz="quarter" idx="1"/>
          </p:nvPr>
        </p:nvSpPr>
        <p:spPr>
          <a:prstGeom prst="rect">
            <a:avLst/>
          </a:prstGeom>
        </p:spPr>
        <p:txBody>
          <a:bodyPr/>
          <a:lstStyle/>
          <a:p>
            <a:pPr lvl="0">
              <a:defRPr sz="1800"/>
            </a:pPr>
            <a:r>
              <a:rPr sz="2200"/>
              <a:t>C系与Lisp系从两个不同的设计角度出发，走的完全不同的路线。</a:t>
            </a:r>
            <a:endParaRPr sz="2200"/>
          </a:p>
          <a:p>
            <a:pPr lvl="0">
              <a:defRPr sz="1800"/>
            </a:pPr>
            <a:r>
              <a:rPr sz="2200"/>
              <a:t>其核心分别是图灵机与lambda演算</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lvl="0"/>
          </a:p>
        </p:txBody>
      </p:sp>
      <p:sp>
        <p:nvSpPr>
          <p:cNvPr id="219" name="Shape 219"/>
          <p:cNvSpPr/>
          <p:nvPr>
            <p:ph type="body" sz="quarter" idx="1"/>
          </p:nvPr>
        </p:nvSpPr>
        <p:spPr>
          <a:prstGeom prst="rect">
            <a:avLst/>
          </a:prstGeom>
        </p:spPr>
        <p:txBody>
          <a:bodyPr/>
          <a:lstStyle/>
          <a:p>
            <a:pPr lvl="0" marL="349250" indent="-349250">
              <a:buSzPct val="100000"/>
              <a:buChar char="+"/>
              <a:defRPr sz="1800"/>
            </a:pPr>
            <a:r>
              <a:rPr sz="2200"/>
              <a:t>不需要改变想法来迎合语言，因为可以改变语言来配合想法</a:t>
            </a:r>
            <a:endParaRPr sz="2200"/>
          </a:p>
          <a:p>
            <a:pPr lvl="0" marL="349250" indent="-349250">
              <a:buSzPct val="100000"/>
              <a:buChar char="+"/>
              <a:defRPr sz="1800"/>
            </a:pPr>
            <a:r>
              <a:rPr sz="2200"/>
              <a:t>强调结果而非过程</a:t>
            </a:r>
            <a:endParaRPr sz="2200"/>
          </a:p>
          <a:p>
            <a:pPr lvl="0" marL="349250" indent="-349250">
              <a:buSzPct val="100000"/>
              <a:buChar char="+"/>
              <a:defRPr sz="1800"/>
            </a:pPr>
            <a:r>
              <a:rPr sz="2200"/>
              <a:t>自底向上设计程序，每一层都是上一层的语言</a:t>
            </a:r>
            <a:endParaRPr sz="2200"/>
          </a:p>
          <a:p>
            <a:pPr lvl="0" marL="349250" indent="-349250">
              <a:buSzPct val="100000"/>
              <a:buChar char="+"/>
              <a:defRPr sz="1800"/>
            </a:pPr>
            <a:r>
              <a:rPr sz="2200"/>
              <a:t>将写程序视为另一门语言的设计过程（DSL）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lvl="0"/>
          </a:p>
        </p:txBody>
      </p:sp>
      <p:sp>
        <p:nvSpPr>
          <p:cNvPr id="227" name="Shape 227"/>
          <p:cNvSpPr/>
          <p:nvPr>
            <p:ph type="body" sz="quarter" idx="1"/>
          </p:nvPr>
        </p:nvSpPr>
        <p:spPr>
          <a:prstGeom prst="rect">
            <a:avLst/>
          </a:prstGeom>
        </p:spPr>
        <p:txBody>
          <a:bodyPr/>
          <a:lstStyle/>
          <a:p>
            <a:pPr lvl="0">
              <a:defRPr sz="1800"/>
            </a:pPr>
            <a:r>
              <a:rPr sz="2200"/>
              <a:t>一种表处理语言</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lvl="0"/>
          </a:p>
        </p:txBody>
      </p:sp>
      <p:sp>
        <p:nvSpPr>
          <p:cNvPr id="231" name="Shape 231"/>
          <p:cNvSpPr/>
          <p:nvPr>
            <p:ph type="body" sz="quarter" idx="1"/>
          </p:nvPr>
        </p:nvSpPr>
        <p:spPr>
          <a:prstGeom prst="rect">
            <a:avLst/>
          </a:prstGeom>
        </p:spPr>
        <p:txBody>
          <a:bodyPr/>
          <a:lstStyle/>
          <a:p>
            <a:pPr lvl="0">
              <a:defRPr sz="1800"/>
            </a:pPr>
            <a:r>
              <a:rPr sz="2200"/>
              <a:t>cons对象Lisp中一个二元序对，也是几乎全部代码的结构组成单元。</a:t>
            </a:r>
            <a:endParaRPr sz="2200"/>
          </a:p>
          <a:p>
            <a:pPr lvl="0">
              <a:defRPr sz="1800"/>
            </a:pPr>
            <a:r>
              <a:rPr sz="2200"/>
              <a:t>cons包括car和cdr，分别表示cons对的第一个元素和剩余元素</a:t>
            </a:r>
            <a:endParaRPr sz="2200"/>
          </a:p>
          <a:p>
            <a:pPr lvl="0">
              <a:defRPr sz="1800"/>
            </a:pPr>
            <a:r>
              <a:rPr sz="2200"/>
              <a:t>常见list（lisp代码）是由多个cons组成，也称cons串。结构：</a:t>
            </a:r>
            <a:endParaRPr sz="2200"/>
          </a:p>
          <a:p>
            <a:pPr lvl="0">
              <a:defRPr sz="1800"/>
            </a:pPr>
            <a:endParaRPr sz="2200"/>
          </a:p>
          <a:p>
            <a:pPr lvl="0">
              <a:defRPr sz="1800"/>
            </a:pPr>
            <a:r>
              <a:rPr sz="2200"/>
              <a:t>列表本身的结构就可以表达成一颗二叉树，每个cons为一个节点，包含car和cdr。结构：</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lvl="0"/>
          </a:p>
        </p:txBody>
      </p:sp>
      <p:sp>
        <p:nvSpPr>
          <p:cNvPr id="246" name="Shape 246"/>
          <p:cNvSpPr/>
          <p:nvPr>
            <p:ph type="body" sz="quarter" idx="1"/>
          </p:nvPr>
        </p:nvSpPr>
        <p:spPr>
          <a:prstGeom prst="rect">
            <a:avLst/>
          </a:prstGeom>
        </p:spPr>
        <p:txBody>
          <a:bodyPr/>
          <a:lstStyle/>
          <a:p>
            <a:pPr lvl="0">
              <a:defRPr sz="1800"/>
            </a:pPr>
            <a:r>
              <a:rPr sz="2200"/>
              <a:t>cdr不是b，而是(b)，正规列表中cdr必须是list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Shape 249"/>
          <p:cNvSpPr/>
          <p:nvPr>
            <p:ph type="sldImg"/>
          </p:nvPr>
        </p:nvSpPr>
        <p:spPr>
          <a:prstGeom prst="rect">
            <a:avLst/>
          </a:prstGeom>
        </p:spPr>
        <p:txBody>
          <a:bodyPr/>
          <a:lstStyle/>
          <a:p>
            <a:pPr lvl="0"/>
          </a:p>
        </p:txBody>
      </p:sp>
      <p:sp>
        <p:nvSpPr>
          <p:cNvPr id="250" name="Shape 250"/>
          <p:cNvSpPr/>
          <p:nvPr>
            <p:ph type="body" sz="quarter" idx="1"/>
          </p:nvPr>
        </p:nvSpPr>
        <p:spPr>
          <a:prstGeom prst="rect">
            <a:avLst/>
          </a:prstGeom>
        </p:spPr>
        <p:txBody>
          <a:bodyPr/>
          <a:lstStyle/>
          <a:p>
            <a:pPr lvl="0">
              <a:defRPr sz="1800"/>
            </a:pPr>
            <a:r>
              <a:rPr sz="2200"/>
              <a:t>同向性：程序结构（src源码）与其语法结构（AST抽象语法树）相似。（因此易于通过阅读程序来推测其内在涵义）</a:t>
            </a:r>
            <a:endParaRPr sz="2200"/>
          </a:p>
          <a:p>
            <a:pPr lvl="0">
              <a:defRPr sz="1800"/>
            </a:pPr>
            <a:endParaRPr sz="2200"/>
          </a:p>
          <a:p>
            <a:pPr lvl="0">
              <a:defRPr sz="1800"/>
            </a:pPr>
            <a:r>
              <a:rPr sz="2200"/>
              <a:t>代码与数据同构。</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lvl="0"/>
          </a:p>
        </p:txBody>
      </p:sp>
      <p:sp>
        <p:nvSpPr>
          <p:cNvPr id="254" name="Shape 254"/>
          <p:cNvSpPr/>
          <p:nvPr>
            <p:ph type="body" sz="quarter" idx="1"/>
          </p:nvPr>
        </p:nvSpPr>
        <p:spPr>
          <a:prstGeom prst="rect">
            <a:avLst/>
          </a:prstGeom>
        </p:spPr>
        <p:txBody>
          <a:bodyPr/>
          <a:lstStyle>
            <a:lvl1pPr marL="349250" indent="-349250">
              <a:buSzPct val="100000"/>
              <a:buChar char="+"/>
            </a:lvl1pPr>
          </a:lstStyle>
          <a:p>
            <a:pPr lvl="0">
              <a:defRPr sz="1800"/>
            </a:pPr>
            <a:r>
              <a:rPr sz="2200"/>
              <a:t>代码即数据</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lvl="0"/>
          </a:p>
        </p:txBody>
      </p:sp>
      <p:sp>
        <p:nvSpPr>
          <p:cNvPr id="259" name="Shape 259"/>
          <p:cNvSpPr/>
          <p:nvPr>
            <p:ph type="body" sz="quarter" idx="1"/>
          </p:nvPr>
        </p:nvSpPr>
        <p:spPr>
          <a:prstGeom prst="rect">
            <a:avLst/>
          </a:prstGeom>
        </p:spPr>
        <p:txBody>
          <a:bodyPr/>
          <a:lstStyle/>
          <a:p>
            <a:pPr lvl="0">
              <a:defRPr sz="1800"/>
            </a:pPr>
            <a:r>
              <a:rPr sz="2200"/>
              <a:t>代码可以作为数据来修改、交换</a:t>
            </a:r>
            <a:endParaRPr sz="2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 name="Shape 48"/>
          <p:cNvSpPr/>
          <p:nvPr>
            <p:ph type="sldImg"/>
          </p:nvPr>
        </p:nvSpPr>
        <p:spPr>
          <a:prstGeom prst="rect">
            <a:avLst/>
          </a:prstGeom>
        </p:spPr>
        <p:txBody>
          <a:bodyPr/>
          <a:lstStyle/>
          <a:p>
            <a:pPr lvl="0"/>
          </a:p>
        </p:txBody>
      </p:sp>
      <p:sp>
        <p:nvSpPr>
          <p:cNvPr id="49" name="Shape 49"/>
          <p:cNvSpPr/>
          <p:nvPr>
            <p:ph type="body" sz="quarter" idx="1"/>
          </p:nvPr>
        </p:nvSpPr>
        <p:spPr>
          <a:prstGeom prst="rect">
            <a:avLst/>
          </a:prstGeom>
        </p:spPr>
        <p:txBody>
          <a:bodyPr/>
          <a:lstStyle/>
          <a:p>
            <a:pPr lvl="0">
              <a:defRPr sz="1800"/>
            </a:pPr>
            <a:r>
              <a:rPr sz="2200"/>
              <a:t>lisp也是一种思考方式。</a:t>
            </a:r>
            <a:endParaRPr sz="2200"/>
          </a:p>
          <a:p>
            <a:pPr lvl="0">
              <a:defRPr sz="1800"/>
            </a:pPr>
            <a:endParaRPr sz="2200"/>
          </a:p>
          <a:p>
            <a:pPr lvl="0">
              <a:defRPr sz="1800"/>
            </a:pPr>
            <a:r>
              <a:rPr sz="2200"/>
              <a:t>针对一门语言，往往需要契合其特点，用特定的思维去写程序。</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sldImg"/>
          </p:nvPr>
        </p:nvSpPr>
        <p:spPr>
          <a:prstGeom prst="rect">
            <a:avLst/>
          </a:prstGeom>
        </p:spPr>
        <p:txBody>
          <a:bodyPr/>
          <a:lstStyle/>
          <a:p>
            <a:pPr lvl="0"/>
          </a:p>
        </p:txBody>
      </p:sp>
      <p:sp>
        <p:nvSpPr>
          <p:cNvPr id="263" name="Shape 263"/>
          <p:cNvSpPr/>
          <p:nvPr>
            <p:ph type="body" sz="quarter" idx="1"/>
          </p:nvPr>
        </p:nvSpPr>
        <p:spPr>
          <a:prstGeom prst="rect">
            <a:avLst/>
          </a:prstGeom>
        </p:spPr>
        <p:txBody>
          <a:bodyPr/>
          <a:lstStyle/>
          <a:p>
            <a:pPr lvl="0">
              <a:defRPr sz="1800"/>
            </a:pPr>
            <a:r>
              <a:rPr sz="2200"/>
              <a:t>一线之隔，quota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lvl="0"/>
          </a:p>
        </p:txBody>
      </p:sp>
      <p:sp>
        <p:nvSpPr>
          <p:cNvPr id="267" name="Shape 267"/>
          <p:cNvSpPr/>
          <p:nvPr>
            <p:ph type="body" sz="quarter" idx="1"/>
          </p:nvPr>
        </p:nvSpPr>
        <p:spPr>
          <a:prstGeom prst="rect">
            <a:avLst/>
          </a:prstGeom>
        </p:spPr>
        <p:txBody>
          <a:bodyPr/>
          <a:lstStyle/>
          <a:p>
            <a:pPr lvl="0">
              <a:defRPr sz="1800"/>
            </a:pPr>
            <a:r>
              <a:rPr sz="2200"/>
              <a:t>当一个函数引用到外部定义的变量时，称这些变量为“自由变量”，而这个函数称之为“闭包”</a:t>
            </a:r>
            <a:endParaRPr sz="2200"/>
          </a:p>
          <a:p>
            <a:pPr lvl="0">
              <a:defRPr sz="1800"/>
            </a:pPr>
            <a:r>
              <a:rPr sz="2200"/>
              <a:t>lambda x.y. (lambda z. (+ x y z))</a:t>
            </a:r>
            <a:endParaRPr sz="2200"/>
          </a:p>
          <a:p>
            <a:pPr lvl="0">
              <a:defRPr sz="1800"/>
            </a:pPr>
            <a:r>
              <a:rPr sz="2200"/>
              <a:t>x，y为自由变量</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sldImg"/>
          </p:nvPr>
        </p:nvSpPr>
        <p:spPr>
          <a:prstGeom prst="rect">
            <a:avLst/>
          </a:prstGeom>
        </p:spPr>
        <p:txBody>
          <a:bodyPr/>
          <a:lstStyle/>
          <a:p>
            <a:pPr lvl="0"/>
          </a:p>
        </p:txBody>
      </p:sp>
      <p:sp>
        <p:nvSpPr>
          <p:cNvPr id="271" name="Shape 271"/>
          <p:cNvSpPr/>
          <p:nvPr>
            <p:ph type="body" sz="quarter" idx="1"/>
          </p:nvPr>
        </p:nvSpPr>
        <p:spPr>
          <a:prstGeom prst="rect">
            <a:avLst/>
          </a:prstGeom>
        </p:spPr>
        <p:txBody>
          <a:bodyPr/>
          <a:lstStyle/>
          <a:p>
            <a:pPr lvl="0">
              <a:defRPr sz="1800"/>
            </a:pPr>
            <a:r>
              <a:rPr sz="2200"/>
              <a:t>Common Lisp中的宏是独一无二的，和C语言中的宏的机制相同，但是在宏扩展的过程中由于可以使用所有现有的Common Lisp功能，因此宏的功能就不再仅限于C语言中简单的文本替换，而是更高级的代码生成功能。宏的使用形式和函数一致，但是宏的参数在传递时不进行求值，而是以字面形式传递给宏的参数。宏的参数一旦传递完毕，就进行展开。展开宏的过程将一直进行到这段代码中的所有宏都展开完毕为止。宏完全展开完毕后，就和当初直接手写在此处的代码没有区别，也就是嵌入了这段代码上下文中，然后Lisp系统就对完整的代码上下文进行求值。</a:t>
            </a:r>
            <a:endParaRPr sz="2200"/>
          </a:p>
          <a:p>
            <a:pPr lvl="0">
              <a:defRPr sz="1800"/>
            </a:pPr>
            <a:r>
              <a:rPr sz="2200"/>
              <a:t>———————— from wikipedia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lvl="0"/>
          </a:p>
        </p:txBody>
      </p:sp>
      <p:sp>
        <p:nvSpPr>
          <p:cNvPr id="275" name="Shape 275"/>
          <p:cNvSpPr/>
          <p:nvPr>
            <p:ph type="body" sz="quarter" idx="1"/>
          </p:nvPr>
        </p:nvSpPr>
        <p:spPr>
          <a:prstGeom prst="rect">
            <a:avLst/>
          </a:prstGeom>
        </p:spPr>
        <p:txBody>
          <a:bodyPr/>
          <a:lstStyle/>
          <a:p>
            <a:pPr lvl="0" marL="349250" indent="-349250">
              <a:buSzPct val="100000"/>
              <a:buChar char="+"/>
              <a:defRPr sz="1800"/>
            </a:pPr>
            <a:r>
              <a:rPr sz="2200"/>
              <a:t>惰性求值</a:t>
            </a:r>
            <a:endParaRPr sz="2200"/>
          </a:p>
          <a:p>
            <a:pPr lvl="0" marL="349250" indent="-349250">
              <a:buSzPct val="100000"/>
              <a:buChar char="+"/>
              <a:defRPr sz="1800"/>
            </a:pPr>
            <a:r>
              <a:rPr sz="2200"/>
              <a:t>部分求值</a:t>
            </a:r>
            <a:endParaRPr sz="2200"/>
          </a:p>
          <a:p>
            <a:pPr lvl="0" marL="349250" indent="-349250">
              <a:buSzPct val="100000"/>
              <a:buChar char="+"/>
              <a:defRPr sz="1800"/>
            </a:pPr>
            <a:r>
              <a:rPr sz="2200"/>
              <a:t>高阶函数</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lvl="0"/>
          </a:p>
        </p:txBody>
      </p:sp>
      <p:sp>
        <p:nvSpPr>
          <p:cNvPr id="279" name="Shape 279"/>
          <p:cNvSpPr/>
          <p:nvPr>
            <p:ph type="body" sz="quarter" idx="1"/>
          </p:nvPr>
        </p:nvSpPr>
        <p:spPr>
          <a:prstGeom prst="rect">
            <a:avLst/>
          </a:prstGeom>
        </p:spPr>
        <p:txBody>
          <a:bodyPr/>
          <a:lstStyle/>
          <a:p>
            <a:pPr lvl="0">
              <a:defRPr sz="1800"/>
            </a:pPr>
            <a:r>
              <a:rPr sz="2200"/>
              <a:t>JavaScript中不允许通过部分传参来直接进行函数的curry化，但可以用函数原型的“.bind”方法实现:</a:t>
            </a:r>
            <a:endParaRPr sz="2200"/>
          </a:p>
          <a:p>
            <a:pPr lvl="0">
              <a:defRPr sz="1800"/>
            </a:pPr>
            <a:r>
              <a:rPr sz="2200"/>
              <a:t>isFriendOfThem = ((n1, n2) -&gt; @isFriend n1, n2 ).bind person, “gloff”</a:t>
            </a:r>
            <a:endParaRPr sz="2200"/>
          </a:p>
          <a:p>
            <a:pPr lvl="0">
              <a:defRPr sz="1800"/>
            </a:pPr>
            <a:r>
              <a:rPr sz="2200"/>
              <a:t>isFriendOfThem “carl”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lvl="0"/>
          </a:p>
        </p:txBody>
      </p:sp>
      <p:sp>
        <p:nvSpPr>
          <p:cNvPr id="285" name="Shape 285"/>
          <p:cNvSpPr/>
          <p:nvPr>
            <p:ph type="body" sz="quarter" idx="1"/>
          </p:nvPr>
        </p:nvSpPr>
        <p:spPr>
          <a:prstGeom prst="rect">
            <a:avLst/>
          </a:prstGeom>
        </p:spPr>
        <p:txBody>
          <a:bodyPr/>
          <a:lstStyle/>
          <a:p>
            <a:pPr lvl="0">
              <a:defRPr sz="1800"/>
            </a:pPr>
            <a:r>
              <a:rPr sz="2200"/>
              <a:t>195x年的设计如此惊艳，这个先进的思想比某某大肆宣扬其自动垃圾回收功能的语言早了几十年…</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lvl="0"/>
          </a:p>
        </p:txBody>
      </p:sp>
      <p:sp>
        <p:nvSpPr>
          <p:cNvPr id="290" name="Shape 290"/>
          <p:cNvSpPr/>
          <p:nvPr>
            <p:ph type="body" sz="quarter" idx="1"/>
          </p:nvPr>
        </p:nvSpPr>
        <p:spPr>
          <a:prstGeom prst="rect">
            <a:avLst/>
          </a:prstGeom>
        </p:spPr>
        <p:txBody>
          <a:bodyPr/>
          <a:lstStyle/>
          <a:p>
            <a:pPr lvl="0">
              <a:defRPr sz="1800"/>
            </a:pPr>
            <a:r>
              <a:rPr sz="2200"/>
              <a:t>原子是一种抽象表示，它没有硬编码的解释，只要在其上的操作满足逻辑定义即可。</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sldImg"/>
          </p:nvPr>
        </p:nvSpPr>
        <p:spPr>
          <a:prstGeom prst="rect">
            <a:avLst/>
          </a:prstGeom>
        </p:spPr>
        <p:txBody>
          <a:bodyPr/>
          <a:lstStyle/>
          <a:p>
            <a:pPr lvl="0"/>
          </a:p>
        </p:txBody>
      </p:sp>
      <p:sp>
        <p:nvSpPr>
          <p:cNvPr id="331" name="Shape 331"/>
          <p:cNvSpPr/>
          <p:nvPr>
            <p:ph type="body" sz="quarter" idx="1"/>
          </p:nvPr>
        </p:nvSpPr>
        <p:spPr>
          <a:prstGeom prst="rect">
            <a:avLst/>
          </a:prstGeom>
        </p:spPr>
        <p:txBody>
          <a:bodyPr/>
          <a:lstStyle/>
          <a:p>
            <a:pPr lvl="0">
              <a:defRPr sz="1800"/>
            </a:pPr>
            <a:r>
              <a:rPr sz="2200"/>
              <a:t>到现在为止，Lisp家族已经发展出了N多分支，并影响了世界各地的N多种语言。其坚如磐石而又贯通古今的理论基础与可自身进化的特点也让它在时代的浪潮中经久不衰。</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ph type="sldImg"/>
          </p:nvPr>
        </p:nvSpPr>
        <p:spPr>
          <a:prstGeom prst="rect">
            <a:avLst/>
          </a:prstGeom>
        </p:spPr>
        <p:txBody>
          <a:bodyPr/>
          <a:lstStyle/>
          <a:p>
            <a:pPr lvl="0"/>
          </a:p>
        </p:txBody>
      </p:sp>
      <p:sp>
        <p:nvSpPr>
          <p:cNvPr id="56" name="Shape 56"/>
          <p:cNvSpPr/>
          <p:nvPr>
            <p:ph type="body" sz="quarter" idx="1"/>
          </p:nvPr>
        </p:nvSpPr>
        <p:spPr>
          <a:prstGeom prst="rect">
            <a:avLst/>
          </a:prstGeom>
        </p:spPr>
        <p:txBody>
          <a:bodyPr/>
          <a:lstStyle/>
          <a:p>
            <a:pPr lvl="0">
              <a:defRPr sz="1800"/>
            </a:pPr>
            <a:r>
              <a:rPr sz="2200"/>
              <a:t>以数学理论，形式化定义为基础，加以推导，演算。</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 name="Shape 74"/>
          <p:cNvSpPr/>
          <p:nvPr>
            <p:ph type="sldImg"/>
          </p:nvPr>
        </p:nvSpPr>
        <p:spPr>
          <a:prstGeom prst="rect">
            <a:avLst/>
          </a:prstGeom>
        </p:spPr>
        <p:txBody>
          <a:bodyPr/>
          <a:lstStyle/>
          <a:p>
            <a:pPr lvl="0"/>
          </a:p>
        </p:txBody>
      </p:sp>
      <p:sp>
        <p:nvSpPr>
          <p:cNvPr id="75" name="Shape 75"/>
          <p:cNvSpPr/>
          <p:nvPr>
            <p:ph type="body" sz="quarter" idx="1"/>
          </p:nvPr>
        </p:nvSpPr>
        <p:spPr>
          <a:prstGeom prst="rect">
            <a:avLst/>
          </a:prstGeom>
        </p:spPr>
        <p:txBody>
          <a:bodyPr/>
          <a:lstStyle/>
          <a:p>
            <a:pPr lvl="0">
              <a:defRPr sz="1800"/>
            </a:pPr>
            <a:r>
              <a:rPr sz="2200"/>
              <a:t>Lisp的核心很精简，这里可以拿数学和Lisp做个类比。</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lvl="0"/>
          </a:p>
        </p:txBody>
      </p:sp>
      <p:sp>
        <p:nvSpPr>
          <p:cNvPr id="81" name="Shape 81"/>
          <p:cNvSpPr/>
          <p:nvPr>
            <p:ph type="body" sz="quarter" idx="1"/>
          </p:nvPr>
        </p:nvSpPr>
        <p:spPr>
          <a:prstGeom prst="rect">
            <a:avLst/>
          </a:prstGeom>
        </p:spPr>
        <p:txBody>
          <a:bodyPr/>
          <a:lstStyle/>
          <a:p>
            <a:pPr lvl="0">
              <a:defRPr sz="1800"/>
            </a:pPr>
            <a:r>
              <a:rPr sz="2200"/>
              <a:t>仔细学习Lisp你会惊讶发现，编程领域很多当下流行的东西早在Lisp中就已经提出甚至实现了。</a:t>
            </a:r>
            <a:endParaRPr sz="2200"/>
          </a:p>
          <a:p>
            <a:pPr lvl="0">
              <a:defRPr sz="1800"/>
            </a:pPr>
            <a:r>
              <a:rPr sz="2200"/>
              <a:t>比如广为流行的设计模式：面向对象。</a:t>
            </a:r>
            <a:endParaRPr sz="2200"/>
          </a:p>
          <a:p>
            <a:pPr lvl="0">
              <a:defRPr sz="1800"/>
            </a:pPr>
            <a:r>
              <a:rPr sz="2200"/>
              <a:t>自动内存分配与垃圾回收，</a:t>
            </a:r>
            <a:endParaRPr sz="2200"/>
          </a:p>
          <a:p>
            <a:pPr lvl="0">
              <a:defRPr sz="1800"/>
            </a:pPr>
            <a:r>
              <a:rPr sz="2200"/>
              <a:t>类型推导系统</a:t>
            </a:r>
            <a:endParaRPr sz="2200"/>
          </a:p>
          <a:p>
            <a:pPr lvl="0">
              <a:defRPr sz="1800"/>
            </a:pPr>
            <a:r>
              <a:rPr sz="2200"/>
              <a:t>闭包</a:t>
            </a:r>
            <a:endParaRPr sz="2200"/>
          </a:p>
          <a:p>
            <a:pPr lvl="0">
              <a:defRPr sz="1800"/>
            </a:pPr>
            <a:r>
              <a:rPr sz="2200"/>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sldImg"/>
          </p:nvPr>
        </p:nvSpPr>
        <p:spPr>
          <a:prstGeom prst="rect">
            <a:avLst/>
          </a:prstGeom>
        </p:spPr>
        <p:txBody>
          <a:bodyPr/>
          <a:lstStyle/>
          <a:p>
            <a:pPr lvl="0"/>
          </a:p>
        </p:txBody>
      </p:sp>
      <p:sp>
        <p:nvSpPr>
          <p:cNvPr id="87" name="Shape 87"/>
          <p:cNvSpPr/>
          <p:nvPr>
            <p:ph type="body" sz="quarter" idx="1"/>
          </p:nvPr>
        </p:nvSpPr>
        <p:spPr>
          <a:prstGeom prst="rect">
            <a:avLst/>
          </a:prstGeom>
        </p:spPr>
        <p:txBody>
          <a:bodyPr/>
          <a:lstStyle/>
          <a:p>
            <a:pPr lvl="0">
              <a:defRPr sz="1800"/>
            </a:pPr>
            <a:r>
              <a:rPr sz="2200"/>
              <a:t>S-表达式是Lisp的语法构成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lvl="0"/>
          </a:p>
        </p:txBody>
      </p:sp>
      <p:sp>
        <p:nvSpPr>
          <p:cNvPr id="100" name="Shape 100"/>
          <p:cNvSpPr/>
          <p:nvPr>
            <p:ph type="body" sz="quarter" idx="1"/>
          </p:nvPr>
        </p:nvSpPr>
        <p:spPr>
          <a:prstGeom prst="rect">
            <a:avLst/>
          </a:prstGeom>
        </p:spPr>
        <p:txBody>
          <a:bodyPr/>
          <a:lstStyle/>
          <a:p>
            <a:pPr lvl="0">
              <a:defRPr sz="1800"/>
            </a:pPr>
            <a:r>
              <a:rPr sz="2200"/>
              <a:t>函数式特性：</a:t>
            </a:r>
            <a:endParaRPr sz="2200"/>
          </a:p>
          <a:p>
            <a:pPr lvl="0" marL="349250" indent="-349250">
              <a:buSzPct val="100000"/>
              <a:buChar char="+"/>
              <a:defRPr sz="1800"/>
            </a:pPr>
            <a:r>
              <a:rPr sz="2200"/>
              <a:t>lambda演算为基础</a:t>
            </a:r>
            <a:endParaRPr sz="2200"/>
          </a:p>
          <a:p>
            <a:pPr lvl="0" marL="349250" indent="-349250">
              <a:buSzPct val="100000"/>
              <a:buChar char="+"/>
              <a:defRPr sz="1800"/>
            </a:pPr>
            <a:r>
              <a:rPr sz="2200"/>
              <a:t>不改变程序状态（不变量）</a:t>
            </a:r>
            <a:endParaRPr sz="2200"/>
          </a:p>
          <a:p>
            <a:pPr lvl="0" marL="349250" indent="-349250">
              <a:buSzPct val="100000"/>
              <a:buChar char="+"/>
              <a:defRPr sz="1800"/>
            </a:pPr>
            <a:r>
              <a:rPr sz="2200"/>
              <a:t>函数作为一种数据类型存在</a:t>
            </a:r>
            <a:endParaRPr sz="2200"/>
          </a:p>
          <a:p>
            <a:pPr lvl="0" marL="349250" indent="-349250">
              <a:buSzPct val="100000"/>
              <a:buChar char="+"/>
              <a:defRPr sz="1800"/>
            </a:pPr>
            <a:r>
              <a:rPr sz="2200"/>
              <a:t>将复杂问题拆分成若干单元（通用型的函数）</a:t>
            </a:r>
            <a:endParaRPr sz="2200"/>
          </a:p>
          <a:p>
            <a:pPr lvl="0" marL="349250" indent="-349250">
              <a:buSzPct val="100000"/>
              <a:buChar char="+"/>
              <a:defRPr sz="1800"/>
            </a:pPr>
            <a:r>
              <a:rPr sz="2200"/>
              <a:t>不断渐进计算结果</a:t>
            </a:r>
            <a:endParaRPr sz="2200"/>
          </a:p>
          <a:p>
            <a:pPr lvl="0" marL="349250" indent="-349250">
              <a:buSzPct val="100000"/>
              <a:buChar char="+"/>
              <a:defRPr sz="1800"/>
            </a:pPr>
            <a:r>
              <a:rPr sz="2200"/>
              <a:t>逐层推导复杂计算</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sldImg"/>
          </p:nvPr>
        </p:nvSpPr>
        <p:spPr>
          <a:prstGeom prst="rect">
            <a:avLst/>
          </a:prstGeom>
        </p:spPr>
        <p:txBody>
          <a:bodyPr/>
          <a:lstStyle/>
          <a:p>
            <a:pPr lvl="0"/>
          </a:p>
        </p:txBody>
      </p:sp>
      <p:sp>
        <p:nvSpPr>
          <p:cNvPr id="109" name="Shape 109"/>
          <p:cNvSpPr/>
          <p:nvPr>
            <p:ph type="body" sz="quarter" idx="1"/>
          </p:nvPr>
        </p:nvSpPr>
        <p:spPr>
          <a:prstGeom prst="rect">
            <a:avLst/>
          </a:prstGeom>
        </p:spPr>
        <p:txBody>
          <a:bodyPr/>
          <a:lstStyle/>
          <a:p>
            <a:pPr lvl="0">
              <a:defRPr sz="1800"/>
            </a:pPr>
            <a:r>
              <a:rPr sz="2200"/>
              <a:t>lambda演算可以看做最精简的通用程序设计语言。</a:t>
            </a:r>
            <a:endParaRPr sz="2200"/>
          </a:p>
          <a:p>
            <a:pPr lvl="0">
              <a:defRPr sz="1800"/>
            </a:pPr>
            <a:r>
              <a:rPr sz="2200"/>
              <a:t>任何一个“可计算函数”可以通过lambda演算表达、求值。</a:t>
            </a:r>
            <a:endParaRPr sz="22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标题与副标题">
    <p:spTree>
      <p:nvGrpSpPr>
        <p:cNvPr id="1" name=""/>
        <p:cNvGrpSpPr/>
        <p:nvPr/>
      </p:nvGrpSpPr>
      <p:grpSpPr>
        <a:xfrm>
          <a:off x="0" y="0"/>
          <a:ext cx="0" cy="0"/>
          <a:chOff x="0" y="0"/>
          <a:chExt cx="0" cy="0"/>
        </a:xfrm>
      </p:grpSpPr>
      <p:sp>
        <p:nvSpPr>
          <p:cNvPr id="5" name="Shape 5"/>
          <p:cNvSpPr/>
          <p:nvPr>
            <p:ph type="title"/>
          </p:nvPr>
        </p:nvSpPr>
        <p:spPr>
          <a:xfrm>
            <a:off x="1270000" y="2616200"/>
            <a:ext cx="10464800" cy="2540000"/>
          </a:xfrm>
          <a:prstGeom prst="rect">
            <a:avLst/>
          </a:prstGeom>
        </p:spPr>
        <p:txBody>
          <a:bodyPr anchor="b"/>
          <a:lstStyle/>
          <a:p>
            <a:pPr lvl="0">
              <a:defRPr sz="1800">
                <a:solidFill>
                  <a:srgbClr val="000000"/>
                </a:solidFill>
              </a:defRPr>
            </a:pPr>
            <a:r>
              <a:rPr sz="7200">
                <a:solidFill>
                  <a:srgbClr val="FFFFFF"/>
                </a:solidFill>
              </a:rPr>
              <a:t>标题文本</a:t>
            </a:r>
          </a:p>
        </p:txBody>
      </p:sp>
      <p:sp>
        <p:nvSpPr>
          <p:cNvPr id="6" name="Shape 6"/>
          <p:cNvSpPr/>
          <p:nvPr>
            <p:ph type="body" idx="1"/>
          </p:nvPr>
        </p:nvSpPr>
        <p:spPr>
          <a:xfrm>
            <a:off x="1270000" y="5207000"/>
            <a:ext cx="10464800" cy="1663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8" name="Shape 8"/>
          <p:cNvSpPr/>
          <p:nvPr>
            <p:ph type="title"/>
          </p:nvPr>
        </p:nvSpPr>
        <p:spPr>
          <a:xfrm>
            <a:off x="1181100" y="6794500"/>
            <a:ext cx="10642600" cy="1511300"/>
          </a:xfrm>
          <a:prstGeom prst="rect">
            <a:avLst/>
          </a:prstGeom>
        </p:spPr>
        <p:txBody>
          <a:bodyPr/>
          <a:lstStyle/>
          <a:p>
            <a:pPr lvl="0">
              <a:defRPr sz="1800">
                <a:solidFill>
                  <a:srgbClr val="000000"/>
                </a:solidFill>
              </a:defRPr>
            </a:pPr>
            <a:r>
              <a:rPr sz="7200">
                <a:solidFill>
                  <a:srgbClr val="FFFFFF"/>
                </a:solidFill>
              </a:rPr>
              <a:t>标题文本</a:t>
            </a:r>
          </a:p>
        </p:txBody>
      </p:sp>
      <p:sp>
        <p:nvSpPr>
          <p:cNvPr id="9" name="Shape 9"/>
          <p:cNvSpPr/>
          <p:nvPr>
            <p:ph type="body" idx="1"/>
          </p:nvPr>
        </p:nvSpPr>
        <p:spPr>
          <a:xfrm>
            <a:off x="1181100" y="8382000"/>
            <a:ext cx="10642600" cy="9398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11" name="Shape 11"/>
          <p:cNvSpPr/>
          <p:nvPr>
            <p:ph type="title"/>
          </p:nvPr>
        </p:nvSpPr>
        <p:spPr>
          <a:xfrm>
            <a:off x="1270000" y="3606800"/>
            <a:ext cx="10464800" cy="2540000"/>
          </a:xfrm>
          <a:prstGeom prst="rect">
            <a:avLst/>
          </a:prstGeom>
        </p:spPr>
        <p:txBody>
          <a:bodyPr/>
          <a:lstStyle/>
          <a:p>
            <a:pPr lvl="0">
              <a:defRPr sz="1800">
                <a:solidFill>
                  <a:srgbClr val="000000"/>
                </a:solidFill>
              </a:defRPr>
            </a:pPr>
            <a:r>
              <a:rPr sz="7200">
                <a:solidFill>
                  <a:srgbClr val="FFFFFF"/>
                </a:solidFill>
              </a:rPr>
              <a:t>标题文本</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13" name="Shape 13"/>
          <p:cNvSpPr/>
          <p:nvPr>
            <p:ph type="title"/>
          </p:nvPr>
        </p:nvSpPr>
        <p:spPr>
          <a:xfrm>
            <a:off x="609600" y="1155700"/>
            <a:ext cx="5994400" cy="3568700"/>
          </a:xfrm>
          <a:prstGeom prst="rect">
            <a:avLst/>
          </a:prstGeom>
        </p:spPr>
        <p:txBody>
          <a:bodyPr anchor="b"/>
          <a:lstStyle>
            <a:lvl1pPr>
              <a:defRPr sz="5800"/>
            </a:lvl1pPr>
          </a:lstStyle>
          <a:p>
            <a:pPr lvl="0">
              <a:defRPr sz="1800">
                <a:solidFill>
                  <a:srgbClr val="000000"/>
                </a:solidFill>
              </a:defRPr>
            </a:pPr>
            <a:r>
              <a:rPr sz="5800">
                <a:solidFill>
                  <a:srgbClr val="FFFFFF"/>
                </a:solidFill>
              </a:rPr>
              <a:t>标题文本</a:t>
            </a:r>
          </a:p>
        </p:txBody>
      </p:sp>
      <p:sp>
        <p:nvSpPr>
          <p:cNvPr id="14" name="Shape 14"/>
          <p:cNvSpPr/>
          <p:nvPr>
            <p:ph type="body" idx="1"/>
          </p:nvPr>
        </p:nvSpPr>
        <p:spPr>
          <a:xfrm>
            <a:off x="609600" y="4762500"/>
            <a:ext cx="5994400" cy="3568700"/>
          </a:xfrm>
          <a:prstGeom prst="rect">
            <a:avLst/>
          </a:prstGeom>
        </p:spPr>
        <p:txBody>
          <a:bodyPr anchor="t"/>
          <a:lstStyle>
            <a:lvl1pPr marL="0" indent="0" algn="ctr">
              <a:spcBef>
                <a:spcPts val="0"/>
              </a:spcBef>
              <a:buSzTx/>
              <a:buNone/>
            </a:lvl1pPr>
            <a:lvl2pPr marL="0" indent="228600" algn="ctr">
              <a:spcBef>
                <a:spcPts val="0"/>
              </a:spcBef>
              <a:buSzTx/>
              <a:buNone/>
            </a:lvl2pPr>
            <a:lvl3pPr marL="0" indent="457200" algn="ctr">
              <a:spcBef>
                <a:spcPts val="0"/>
              </a:spcBef>
              <a:buSzTx/>
              <a:buNone/>
            </a:lvl3pPr>
            <a:lvl4pPr marL="0" indent="685800" algn="ctr">
              <a:spcBef>
                <a:spcPts val="0"/>
              </a:spcBef>
              <a:buSzTx/>
              <a:buNone/>
            </a:lvl4pPr>
            <a:lvl5pPr marL="0" indent="914400" algn="ctr">
              <a:spcBef>
                <a:spcPts val="0"/>
              </a:spcBef>
              <a:buSzTx/>
              <a:buNone/>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7200">
                <a:solidFill>
                  <a:srgbClr val="FFFFFF"/>
                </a:solidFill>
              </a:rPr>
              <a:t>标题文本</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7200">
                <a:solidFill>
                  <a:srgbClr val="FFFFFF"/>
                </a:solidFill>
              </a:rPr>
              <a:t>标题文本</a:t>
            </a:r>
          </a:p>
        </p:txBody>
      </p:sp>
      <p:sp>
        <p:nvSpPr>
          <p:cNvPr id="19" name="Shape 19"/>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7200">
                <a:solidFill>
                  <a:srgbClr val="FFFFFF"/>
                </a:solidFill>
              </a:rPr>
              <a:t>标题文本</a:t>
            </a:r>
          </a:p>
        </p:txBody>
      </p:sp>
      <p:sp>
        <p:nvSpPr>
          <p:cNvPr id="22" name="Shape 22"/>
          <p:cNvSpPr/>
          <p:nvPr>
            <p:ph type="body" idx="1"/>
          </p:nvPr>
        </p:nvSpPr>
        <p:spPr>
          <a:xfrm>
            <a:off x="1270000" y="2946400"/>
            <a:ext cx="5270500" cy="6096000"/>
          </a:xfrm>
          <a:prstGeom prst="rect">
            <a:avLst/>
          </a:prstGeom>
        </p:spPr>
        <p:txBody>
          <a:bodyPr/>
          <a:lstStyle>
            <a:lvl1pPr marL="482600" indent="-482600">
              <a:spcBef>
                <a:spcPts val="3200"/>
              </a:spcBef>
              <a:buFont typeface="Gill Sans"/>
              <a:buBlip>
                <a:blip r:embed="rId2"/>
              </a:buBlip>
              <a:defRPr sz="3200"/>
            </a:lvl1pPr>
            <a:lvl2pPr marL="965200" indent="-482600">
              <a:spcBef>
                <a:spcPts val="3200"/>
              </a:spcBef>
              <a:buFont typeface="Gill Sans"/>
              <a:buBlip>
                <a:blip r:embed="rId2"/>
              </a:buBlip>
              <a:defRPr sz="3200"/>
            </a:lvl2pPr>
            <a:lvl3pPr marL="1447800" indent="-482600">
              <a:spcBef>
                <a:spcPts val="3200"/>
              </a:spcBef>
              <a:buFont typeface="Gill Sans"/>
              <a:buBlip>
                <a:blip r:embed="rId2"/>
              </a:buBlip>
              <a:defRPr sz="3200"/>
            </a:lvl3pPr>
            <a:lvl4pPr marL="1930400" indent="-482600">
              <a:spcBef>
                <a:spcPts val="3200"/>
              </a:spcBef>
              <a:buFont typeface="Gill Sans"/>
              <a:buBlip>
                <a:blip r:embed="rId2"/>
              </a:buBlip>
              <a:defRPr sz="3200"/>
            </a:lvl4pPr>
            <a:lvl5pPr marL="2413000" indent="-482600">
              <a:spcBef>
                <a:spcPts val="3200"/>
              </a:spcBef>
              <a:buFont typeface="Gill Sans"/>
              <a:buBlip>
                <a:blip r:embed="rId2"/>
              </a:buBlip>
              <a:defRPr sz="3200"/>
            </a:lvl5pPr>
          </a:lstStyle>
          <a:p>
            <a:pPr lvl="0">
              <a:defRPr sz="1800">
                <a:solidFill>
                  <a:srgbClr val="000000"/>
                </a:solidFill>
              </a:defRPr>
            </a:pPr>
            <a:r>
              <a:rPr sz="3200">
                <a:solidFill>
                  <a:srgbClr val="FFFFFF"/>
                </a:solidFill>
              </a:rPr>
              <a:t>正文级别 1</a:t>
            </a:r>
            <a:endParaRPr sz="3200">
              <a:solidFill>
                <a:srgbClr val="FFFFFF"/>
              </a:solidFill>
            </a:endParaRPr>
          </a:p>
          <a:p>
            <a:pPr lvl="1">
              <a:defRPr sz="1800">
                <a:solidFill>
                  <a:srgbClr val="000000"/>
                </a:solidFill>
              </a:defRPr>
            </a:pPr>
            <a:r>
              <a:rPr sz="3200">
                <a:solidFill>
                  <a:srgbClr val="FFFFFF"/>
                </a:solidFill>
              </a:rPr>
              <a:t>正文级别 2</a:t>
            </a:r>
            <a:endParaRPr sz="3200">
              <a:solidFill>
                <a:srgbClr val="FFFFFF"/>
              </a:solidFill>
            </a:endParaRPr>
          </a:p>
          <a:p>
            <a:pPr lvl="2">
              <a:defRPr sz="1800">
                <a:solidFill>
                  <a:srgbClr val="000000"/>
                </a:solidFill>
              </a:defRPr>
            </a:pPr>
            <a:r>
              <a:rPr sz="3200">
                <a:solidFill>
                  <a:srgbClr val="FFFFFF"/>
                </a:solidFill>
              </a:rPr>
              <a:t>正文级别 3</a:t>
            </a:r>
            <a:endParaRPr sz="3200">
              <a:solidFill>
                <a:srgbClr val="FFFFFF"/>
              </a:solidFill>
            </a:endParaRPr>
          </a:p>
          <a:p>
            <a:pPr lvl="3">
              <a:defRPr sz="1800">
                <a:solidFill>
                  <a:srgbClr val="000000"/>
                </a:solidFill>
              </a:defRPr>
            </a:pPr>
            <a:r>
              <a:rPr sz="3200">
                <a:solidFill>
                  <a:srgbClr val="FFFFFF"/>
                </a:solidFill>
              </a:rPr>
              <a:t>正文级别 4</a:t>
            </a:r>
            <a:endParaRPr sz="3200">
              <a:solidFill>
                <a:srgbClr val="FFFFFF"/>
              </a:solidFill>
            </a:endParaRPr>
          </a:p>
          <a:p>
            <a:pPr lvl="4">
              <a:defRPr sz="1800">
                <a:solidFill>
                  <a:srgbClr val="000000"/>
                </a:solidFill>
              </a:defRPr>
            </a:pPr>
            <a:r>
              <a:rPr sz="3200">
                <a:solidFill>
                  <a:srgbClr val="FFFFFF"/>
                </a:solidFill>
              </a:rPr>
              <a:t>正文级别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24" name="Shape 24"/>
          <p:cNvSpPr/>
          <p:nvPr>
            <p:ph type="body" idx="1"/>
          </p:nvPr>
        </p:nvSpPr>
        <p:spPr>
          <a:xfrm>
            <a:off x="1270000" y="1066800"/>
            <a:ext cx="10464800" cy="7620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1270000" y="203200"/>
            <a:ext cx="10464800" cy="2540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7200">
                <a:solidFill>
                  <a:srgbClr val="FFFFFF"/>
                </a:solidFill>
              </a:rPr>
              <a:t>标题文本</a:t>
            </a:r>
          </a:p>
        </p:txBody>
      </p:sp>
      <p:sp>
        <p:nvSpPr>
          <p:cNvPr id="3" name="Shape 3"/>
          <p:cNvSpPr/>
          <p:nvPr>
            <p:ph type="body" idx="1"/>
          </p:nvPr>
        </p:nvSpPr>
        <p:spPr>
          <a:xfrm>
            <a:off x="1270000" y="2768600"/>
            <a:ext cx="10464800" cy="57404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3600">
                <a:solidFill>
                  <a:srgbClr val="FFFFFF"/>
                </a:solidFill>
              </a:rPr>
              <a:t>正文级别 1</a:t>
            </a:r>
            <a:endParaRPr sz="3600">
              <a:solidFill>
                <a:srgbClr val="FFFFFF"/>
              </a:solidFill>
            </a:endParaRPr>
          </a:p>
          <a:p>
            <a:pPr lvl="1">
              <a:defRPr sz="1800">
                <a:solidFill>
                  <a:srgbClr val="000000"/>
                </a:solidFill>
              </a:defRPr>
            </a:pPr>
            <a:r>
              <a:rPr sz="3600">
                <a:solidFill>
                  <a:srgbClr val="FFFFFF"/>
                </a:solidFill>
              </a:rPr>
              <a:t>正文级别 2</a:t>
            </a:r>
            <a:endParaRPr sz="3600">
              <a:solidFill>
                <a:srgbClr val="FFFFFF"/>
              </a:solidFill>
            </a:endParaRPr>
          </a:p>
          <a:p>
            <a:pPr lvl="2">
              <a:defRPr sz="1800">
                <a:solidFill>
                  <a:srgbClr val="000000"/>
                </a:solidFill>
              </a:defRPr>
            </a:pPr>
            <a:r>
              <a:rPr sz="3600">
                <a:solidFill>
                  <a:srgbClr val="FFFFFF"/>
                </a:solidFill>
              </a:rPr>
              <a:t>正文级别 3</a:t>
            </a:r>
            <a:endParaRPr sz="3600">
              <a:solidFill>
                <a:srgbClr val="FFFFFF"/>
              </a:solidFill>
            </a:endParaRPr>
          </a:p>
          <a:p>
            <a:pPr lvl="3">
              <a:defRPr sz="1800">
                <a:solidFill>
                  <a:srgbClr val="000000"/>
                </a:solidFill>
              </a:defRPr>
            </a:pPr>
            <a:r>
              <a:rPr sz="3600">
                <a:solidFill>
                  <a:srgbClr val="FFFFFF"/>
                </a:solidFill>
              </a:rPr>
              <a:t>正文级别 4</a:t>
            </a:r>
            <a:endParaRPr sz="3600">
              <a:solidFill>
                <a:srgbClr val="FFFFFF"/>
              </a:solidFill>
            </a:endParaRPr>
          </a:p>
          <a:p>
            <a:pPr lvl="4">
              <a:defRPr sz="1800">
                <a:solidFill>
                  <a:srgbClr val="000000"/>
                </a:solidFill>
              </a:defRPr>
            </a:pPr>
            <a:r>
              <a:rPr sz="3600">
                <a:solidFill>
                  <a:srgbClr val="FFFFFF"/>
                </a:solidFill>
              </a:rPr>
              <a:t>正文级别 5</a:t>
            </a:r>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spd="med" advClick="1"/>
  <p:txStyles>
    <p:titleStyle>
      <a:lvl1pPr algn="ctr" defTabSz="457200">
        <a:defRPr sz="7200">
          <a:solidFill>
            <a:srgbClr val="FFFFFF"/>
          </a:solidFill>
          <a:latin typeface="+mn-lt"/>
          <a:ea typeface="+mn-ea"/>
          <a:cs typeface="+mn-cs"/>
          <a:sym typeface="Chalkduster"/>
        </a:defRPr>
      </a:lvl1pPr>
      <a:lvl2pPr indent="228600" algn="ctr" defTabSz="457200">
        <a:defRPr sz="7200">
          <a:solidFill>
            <a:srgbClr val="FFFFFF"/>
          </a:solidFill>
          <a:latin typeface="+mn-lt"/>
          <a:ea typeface="+mn-ea"/>
          <a:cs typeface="+mn-cs"/>
          <a:sym typeface="Chalkduster"/>
        </a:defRPr>
      </a:lvl2pPr>
      <a:lvl3pPr indent="457200" algn="ctr" defTabSz="457200">
        <a:defRPr sz="7200">
          <a:solidFill>
            <a:srgbClr val="FFFFFF"/>
          </a:solidFill>
          <a:latin typeface="+mn-lt"/>
          <a:ea typeface="+mn-ea"/>
          <a:cs typeface="+mn-cs"/>
          <a:sym typeface="Chalkduster"/>
        </a:defRPr>
      </a:lvl3pPr>
      <a:lvl4pPr indent="685800" algn="ctr" defTabSz="457200">
        <a:defRPr sz="7200">
          <a:solidFill>
            <a:srgbClr val="FFFFFF"/>
          </a:solidFill>
          <a:latin typeface="+mn-lt"/>
          <a:ea typeface="+mn-ea"/>
          <a:cs typeface="+mn-cs"/>
          <a:sym typeface="Chalkduster"/>
        </a:defRPr>
      </a:lvl4pPr>
      <a:lvl5pPr indent="914400" algn="ctr" defTabSz="457200">
        <a:defRPr sz="7200">
          <a:solidFill>
            <a:srgbClr val="FFFFFF"/>
          </a:solidFill>
          <a:latin typeface="+mn-lt"/>
          <a:ea typeface="+mn-ea"/>
          <a:cs typeface="+mn-cs"/>
          <a:sym typeface="Chalkduster"/>
        </a:defRPr>
      </a:lvl5pPr>
      <a:lvl6pPr indent="1143000" algn="ctr" defTabSz="457200">
        <a:defRPr sz="7200">
          <a:solidFill>
            <a:srgbClr val="FFFFFF"/>
          </a:solidFill>
          <a:latin typeface="+mn-lt"/>
          <a:ea typeface="+mn-ea"/>
          <a:cs typeface="+mn-cs"/>
          <a:sym typeface="Chalkduster"/>
        </a:defRPr>
      </a:lvl6pPr>
      <a:lvl7pPr indent="1371600" algn="ctr" defTabSz="457200">
        <a:defRPr sz="7200">
          <a:solidFill>
            <a:srgbClr val="FFFFFF"/>
          </a:solidFill>
          <a:latin typeface="+mn-lt"/>
          <a:ea typeface="+mn-ea"/>
          <a:cs typeface="+mn-cs"/>
          <a:sym typeface="Chalkduster"/>
        </a:defRPr>
      </a:lvl7pPr>
      <a:lvl8pPr indent="1600200" algn="ctr" defTabSz="457200">
        <a:defRPr sz="7200">
          <a:solidFill>
            <a:srgbClr val="FFFFFF"/>
          </a:solidFill>
          <a:latin typeface="+mn-lt"/>
          <a:ea typeface="+mn-ea"/>
          <a:cs typeface="+mn-cs"/>
          <a:sym typeface="Chalkduster"/>
        </a:defRPr>
      </a:lvl8pPr>
      <a:lvl9pPr indent="1828800" algn="ctr" defTabSz="457200">
        <a:defRPr sz="7200">
          <a:solidFill>
            <a:srgbClr val="FFFFFF"/>
          </a:solidFill>
          <a:latin typeface="+mn-lt"/>
          <a:ea typeface="+mn-ea"/>
          <a:cs typeface="+mn-cs"/>
          <a:sym typeface="Chalkduster"/>
        </a:defRPr>
      </a:lvl9pPr>
    </p:titleStyle>
    <p:bodyStyle>
      <a:lvl1pPr marL="571500" indent="-571500" defTabSz="457200">
        <a:spcBef>
          <a:spcPts val="3600"/>
        </a:spcBef>
        <a:buSzPct val="43000"/>
        <a:buBlip>
          <a:blip r:embed="rId3"/>
        </a:buBlip>
        <a:defRPr sz="3600">
          <a:solidFill>
            <a:srgbClr val="FFFFFF"/>
          </a:solidFill>
          <a:latin typeface="+mn-lt"/>
          <a:ea typeface="+mn-ea"/>
          <a:cs typeface="+mn-cs"/>
          <a:sym typeface="Chalkduster"/>
        </a:defRPr>
      </a:lvl1pPr>
      <a:lvl2pPr marL="1143000" indent="-571500" defTabSz="457200">
        <a:spcBef>
          <a:spcPts val="3600"/>
        </a:spcBef>
        <a:buSzPct val="43000"/>
        <a:buBlip>
          <a:blip r:embed="rId3"/>
        </a:buBlip>
        <a:defRPr sz="3600">
          <a:solidFill>
            <a:srgbClr val="FFFFFF"/>
          </a:solidFill>
          <a:latin typeface="+mn-lt"/>
          <a:ea typeface="+mn-ea"/>
          <a:cs typeface="+mn-cs"/>
          <a:sym typeface="Chalkduster"/>
        </a:defRPr>
      </a:lvl2pPr>
      <a:lvl3pPr marL="1714500" indent="-571500" defTabSz="457200">
        <a:spcBef>
          <a:spcPts val="3600"/>
        </a:spcBef>
        <a:buSzPct val="43000"/>
        <a:buBlip>
          <a:blip r:embed="rId3"/>
        </a:buBlip>
        <a:defRPr sz="3600">
          <a:solidFill>
            <a:srgbClr val="FFFFFF"/>
          </a:solidFill>
          <a:latin typeface="+mn-lt"/>
          <a:ea typeface="+mn-ea"/>
          <a:cs typeface="+mn-cs"/>
          <a:sym typeface="Chalkduster"/>
        </a:defRPr>
      </a:lvl3pPr>
      <a:lvl4pPr marL="2286000" indent="-571500" defTabSz="457200">
        <a:spcBef>
          <a:spcPts val="3600"/>
        </a:spcBef>
        <a:buSzPct val="43000"/>
        <a:buBlip>
          <a:blip r:embed="rId3"/>
        </a:buBlip>
        <a:defRPr sz="3600">
          <a:solidFill>
            <a:srgbClr val="FFFFFF"/>
          </a:solidFill>
          <a:latin typeface="+mn-lt"/>
          <a:ea typeface="+mn-ea"/>
          <a:cs typeface="+mn-cs"/>
          <a:sym typeface="Chalkduster"/>
        </a:defRPr>
      </a:lvl4pPr>
      <a:lvl5pPr marL="2857500" indent="-571500" defTabSz="457200">
        <a:spcBef>
          <a:spcPts val="3600"/>
        </a:spcBef>
        <a:buSzPct val="43000"/>
        <a:buBlip>
          <a:blip r:embed="rId3"/>
        </a:buBlip>
        <a:defRPr sz="3600">
          <a:solidFill>
            <a:srgbClr val="FFFFFF"/>
          </a:solidFill>
          <a:latin typeface="+mn-lt"/>
          <a:ea typeface="+mn-ea"/>
          <a:cs typeface="+mn-cs"/>
          <a:sym typeface="Chalkduster"/>
        </a:defRPr>
      </a:lvl5pPr>
      <a:lvl6pPr marL="3429000" indent="-571500" defTabSz="457200">
        <a:spcBef>
          <a:spcPts val="3600"/>
        </a:spcBef>
        <a:buSzPct val="43000"/>
        <a:buBlip>
          <a:blip r:embed="rId3"/>
        </a:buBlip>
        <a:defRPr sz="3600">
          <a:solidFill>
            <a:srgbClr val="FFFFFF"/>
          </a:solidFill>
          <a:latin typeface="+mn-lt"/>
          <a:ea typeface="+mn-ea"/>
          <a:cs typeface="+mn-cs"/>
          <a:sym typeface="Chalkduster"/>
        </a:defRPr>
      </a:lvl6pPr>
      <a:lvl7pPr marL="4000500" indent="-571500" defTabSz="457200">
        <a:spcBef>
          <a:spcPts val="3600"/>
        </a:spcBef>
        <a:buSzPct val="43000"/>
        <a:buBlip>
          <a:blip r:embed="rId3"/>
        </a:buBlip>
        <a:defRPr sz="3600">
          <a:solidFill>
            <a:srgbClr val="FFFFFF"/>
          </a:solidFill>
          <a:latin typeface="+mn-lt"/>
          <a:ea typeface="+mn-ea"/>
          <a:cs typeface="+mn-cs"/>
          <a:sym typeface="Chalkduster"/>
        </a:defRPr>
      </a:lvl7pPr>
      <a:lvl8pPr marL="4572000" indent="-571500" defTabSz="457200">
        <a:spcBef>
          <a:spcPts val="3600"/>
        </a:spcBef>
        <a:buSzPct val="43000"/>
        <a:buBlip>
          <a:blip r:embed="rId3"/>
        </a:buBlip>
        <a:defRPr sz="3600">
          <a:solidFill>
            <a:srgbClr val="FFFFFF"/>
          </a:solidFill>
          <a:latin typeface="+mn-lt"/>
          <a:ea typeface="+mn-ea"/>
          <a:cs typeface="+mn-cs"/>
          <a:sym typeface="Chalkduster"/>
        </a:defRPr>
      </a:lvl8pPr>
      <a:lvl9pPr marL="5143500" indent="-571500" defTabSz="457200">
        <a:spcBef>
          <a:spcPts val="3600"/>
        </a:spcBef>
        <a:buSzPct val="43000"/>
        <a:buBlip>
          <a:blip r:embed="rId3"/>
        </a:buBlip>
        <a:defRPr sz="3600">
          <a:solidFill>
            <a:srgbClr val="FFFFFF"/>
          </a:solidFill>
          <a:latin typeface="+mn-lt"/>
          <a:ea typeface="+mn-ea"/>
          <a:cs typeface="+mn-cs"/>
          <a:sym typeface="Chalkduster"/>
        </a:defRPr>
      </a:lvl9pPr>
    </p:bodyStyle>
    <p:otherStyle>
      <a:lvl1pPr algn="ctr" defTabSz="457200">
        <a:defRPr>
          <a:solidFill>
            <a:schemeClr val="tx1"/>
          </a:solidFill>
          <a:latin typeface="+mn-lt"/>
          <a:ea typeface="+mn-ea"/>
          <a:cs typeface="+mn-cs"/>
          <a:sym typeface="Chalkduster"/>
        </a:defRPr>
      </a:lvl1pPr>
      <a:lvl2pPr indent="228600" algn="ctr" defTabSz="457200">
        <a:defRPr>
          <a:solidFill>
            <a:schemeClr val="tx1"/>
          </a:solidFill>
          <a:latin typeface="+mn-lt"/>
          <a:ea typeface="+mn-ea"/>
          <a:cs typeface="+mn-cs"/>
          <a:sym typeface="Chalkduster"/>
        </a:defRPr>
      </a:lvl2pPr>
      <a:lvl3pPr indent="457200" algn="ctr" defTabSz="457200">
        <a:defRPr>
          <a:solidFill>
            <a:schemeClr val="tx1"/>
          </a:solidFill>
          <a:latin typeface="+mn-lt"/>
          <a:ea typeface="+mn-ea"/>
          <a:cs typeface="+mn-cs"/>
          <a:sym typeface="Chalkduster"/>
        </a:defRPr>
      </a:lvl3pPr>
      <a:lvl4pPr indent="685800" algn="ctr" defTabSz="457200">
        <a:defRPr>
          <a:solidFill>
            <a:schemeClr val="tx1"/>
          </a:solidFill>
          <a:latin typeface="+mn-lt"/>
          <a:ea typeface="+mn-ea"/>
          <a:cs typeface="+mn-cs"/>
          <a:sym typeface="Chalkduster"/>
        </a:defRPr>
      </a:lvl4pPr>
      <a:lvl5pPr indent="914400" algn="ctr" defTabSz="457200">
        <a:defRPr>
          <a:solidFill>
            <a:schemeClr val="tx1"/>
          </a:solidFill>
          <a:latin typeface="+mn-lt"/>
          <a:ea typeface="+mn-ea"/>
          <a:cs typeface="+mn-cs"/>
          <a:sym typeface="Chalkduster"/>
        </a:defRPr>
      </a:lvl5pPr>
      <a:lvl6pPr indent="1143000" algn="ctr" defTabSz="457200">
        <a:defRPr>
          <a:solidFill>
            <a:schemeClr val="tx1"/>
          </a:solidFill>
          <a:latin typeface="+mn-lt"/>
          <a:ea typeface="+mn-ea"/>
          <a:cs typeface="+mn-cs"/>
          <a:sym typeface="Chalkduster"/>
        </a:defRPr>
      </a:lvl6pPr>
      <a:lvl7pPr indent="1371600" algn="ctr" defTabSz="457200">
        <a:defRPr>
          <a:solidFill>
            <a:schemeClr val="tx1"/>
          </a:solidFill>
          <a:latin typeface="+mn-lt"/>
          <a:ea typeface="+mn-ea"/>
          <a:cs typeface="+mn-cs"/>
          <a:sym typeface="Chalkduster"/>
        </a:defRPr>
      </a:lvl7pPr>
      <a:lvl8pPr indent="1600200" algn="ctr" defTabSz="457200">
        <a:defRPr>
          <a:solidFill>
            <a:schemeClr val="tx1"/>
          </a:solidFill>
          <a:latin typeface="+mn-lt"/>
          <a:ea typeface="+mn-ea"/>
          <a:cs typeface="+mn-cs"/>
          <a:sym typeface="Chalkduster"/>
        </a:defRPr>
      </a:lvl8pPr>
      <a:lvl9pPr indent="1828800" algn="ctr" defTabSz="457200">
        <a:defRPr>
          <a:solidFill>
            <a:schemeClr val="tx1"/>
          </a:solidFill>
          <a:latin typeface="+mn-lt"/>
          <a:ea typeface="+mn-ea"/>
          <a:cs typeface="+mn-cs"/>
          <a:sym typeface="Chalkduster"/>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 Id="rId3"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image" Target="../media/image3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7200">
                <a:solidFill>
                  <a:srgbClr val="FFFFFF"/>
                </a:solidFill>
              </a:rPr>
              <a:t>awesome Lisp</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5" name="Shape 85"/>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(cons ‘a ‘())</a:t>
            </a:r>
            <a:endParaRPr sz="3600">
              <a:solidFill>
                <a:srgbClr val="FFFFFF"/>
              </a:solidFill>
            </a:endParaRPr>
          </a:p>
          <a:p>
            <a:pPr lvl="0">
              <a:buBlip>
                <a:blip r:embed="rId3"/>
              </a:buBlip>
              <a:defRPr sz="1800">
                <a:solidFill>
                  <a:srgbClr val="000000"/>
                </a:solidFill>
              </a:defRPr>
            </a:pPr>
            <a:r>
              <a:rPr sz="3600">
                <a:solidFill>
                  <a:srgbClr val="FFFFFF"/>
                </a:solidFill>
              </a:rPr>
              <a:t>(if (zerop lst)</a:t>
            </a:r>
            <a:endParaRPr sz="3600">
              <a:solidFill>
                <a:srgbClr val="FFFFFF"/>
              </a:solidFill>
            </a:endParaRPr>
          </a:p>
          <a:p>
            <a:pPr lvl="0" marL="0" indent="0">
              <a:buSzTx/>
              <a:buNone/>
              <a:defRPr sz="1800">
                <a:solidFill>
                  <a:srgbClr val="000000"/>
                </a:solidFill>
              </a:defRPr>
            </a:pPr>
            <a:r>
              <a:rPr sz="3600">
                <a:solidFill>
                  <a:srgbClr val="FFFFFF"/>
                </a:solidFill>
              </a:rPr>
              <a:t>       “is zero”</a:t>
            </a:r>
            <a:endParaRPr sz="3600">
              <a:solidFill>
                <a:srgbClr val="FFFFFF"/>
              </a:solidFill>
            </a:endParaRPr>
          </a:p>
          <a:p>
            <a:pPr lvl="0" marL="0" indent="0">
              <a:buSzTx/>
              <a:buNone/>
              <a:defRPr sz="1800">
                <a:solidFill>
                  <a:srgbClr val="000000"/>
                </a:solidFill>
              </a:defRPr>
            </a:pPr>
            <a:r>
              <a:rPr sz="3600">
                <a:solidFill>
                  <a:srgbClr val="FFFFFF"/>
                </a:solidFill>
              </a:rPr>
              <a:t>      (car lst))</a:t>
            </a:r>
          </a:p>
        </p:txBody>
      </p:sp>
    </p:spTree>
  </p:cSld>
  <p:clrMapOvr>
    <a:masterClrMapping/>
  </p:clrMapOvr>
  <p:transition spd="fast" advClick="1">
    <p:pull dir="l"/>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prstGeom prst="rect">
            <a:avLst/>
          </a:prstGeom>
        </p:spPr>
        <p:txBody>
          <a:bodyPr/>
          <a:lstStyle/>
          <a:p>
            <a:pPr lvl="0">
              <a:defRPr sz="1800">
                <a:solidFill>
                  <a:srgbClr val="000000"/>
                </a:solidFill>
              </a:defRPr>
            </a:pPr>
            <a:r>
              <a:rPr sz="7200">
                <a:solidFill>
                  <a:srgbClr val="FFFFFF"/>
                </a:solidFill>
              </a:rPr>
              <a:t>define a function</a:t>
            </a:r>
          </a:p>
        </p:txBody>
      </p:sp>
      <p:sp>
        <p:nvSpPr>
          <p:cNvPr id="90" name="Shape 90"/>
          <p:cNvSpPr/>
          <p:nvPr>
            <p:ph type="body" idx="1"/>
          </p:nvPr>
        </p:nvSpPr>
        <p:spPr>
          <a:prstGeom prst="rect">
            <a:avLst/>
          </a:prstGeom>
        </p:spPr>
        <p:txBody>
          <a:bodyPr/>
          <a:lstStyle/>
          <a:p>
            <a:pPr lvl="0" marL="0" indent="0">
              <a:lnSpc>
                <a:spcPct val="30000"/>
              </a:lnSpc>
              <a:buSzTx/>
              <a:buNone/>
              <a:defRPr sz="1800">
                <a:solidFill>
                  <a:srgbClr val="000000"/>
                </a:solidFill>
              </a:defRPr>
            </a:pPr>
            <a:r>
              <a:rPr sz="3600">
                <a:solidFill>
                  <a:srgbClr val="FFFFFF"/>
                </a:solidFill>
              </a:rPr>
              <a:t>(define fib (n)</a:t>
            </a:r>
            <a:endParaRPr sz="3600">
              <a:solidFill>
                <a:srgbClr val="FFFFFF"/>
              </a:solidFill>
            </a:endParaRPr>
          </a:p>
          <a:p>
            <a:pPr lvl="3" marL="0" indent="685800">
              <a:lnSpc>
                <a:spcPct val="30000"/>
              </a:lnSpc>
              <a:buSzTx/>
              <a:buNone/>
              <a:defRPr sz="1800">
                <a:solidFill>
                  <a:srgbClr val="000000"/>
                </a:solidFill>
              </a:defRPr>
            </a:pPr>
            <a:r>
              <a:rPr sz="3600">
                <a:solidFill>
                  <a:srgbClr val="D4ABEF"/>
                </a:solidFill>
              </a:rPr>
              <a:t>(</a:t>
            </a:r>
            <a:r>
              <a:rPr sz="3600">
                <a:solidFill>
                  <a:srgbClr val="FFFFFF"/>
                </a:solidFill>
              </a:rPr>
              <a:t>if (zerop n)</a:t>
            </a:r>
            <a:endParaRPr sz="3600">
              <a:solidFill>
                <a:srgbClr val="FFFFFF"/>
              </a:solidFill>
            </a:endParaRPr>
          </a:p>
          <a:p>
            <a:pPr lvl="5" marL="0" indent="1143000">
              <a:lnSpc>
                <a:spcPct val="30000"/>
              </a:lnSpc>
              <a:buSzTx/>
              <a:buNone/>
              <a:defRPr sz="1800">
                <a:solidFill>
                  <a:srgbClr val="000000"/>
                </a:solidFill>
              </a:defRPr>
            </a:pPr>
            <a:r>
              <a:rPr sz="3600">
                <a:solidFill>
                  <a:srgbClr val="FFFFFF"/>
                </a:solidFill>
              </a:rPr>
              <a:t>  0</a:t>
            </a:r>
            <a:endParaRPr sz="3600">
              <a:solidFill>
                <a:srgbClr val="FFFFFF"/>
              </a:solidFill>
            </a:endParaRPr>
          </a:p>
          <a:p>
            <a:pPr lvl="7" marL="0" indent="1600200">
              <a:lnSpc>
                <a:spcPct val="30000"/>
              </a:lnSpc>
              <a:buSzTx/>
              <a:buNone/>
              <a:defRPr sz="1800">
                <a:solidFill>
                  <a:srgbClr val="000000"/>
                </a:solidFill>
              </a:defRPr>
            </a:pPr>
            <a:r>
              <a:rPr sz="3600">
                <a:solidFill>
                  <a:srgbClr val="A8E685"/>
                </a:solidFill>
              </a:rPr>
              <a:t>(</a:t>
            </a:r>
            <a:r>
              <a:rPr sz="3600">
                <a:solidFill>
                  <a:srgbClr val="FFFFFF"/>
                </a:solidFill>
              </a:rPr>
              <a:t>+ n </a:t>
            </a:r>
            <a:r>
              <a:rPr sz="3600">
                <a:solidFill>
                  <a:srgbClr val="71B0E2"/>
                </a:solidFill>
              </a:rPr>
              <a:t>(</a:t>
            </a:r>
            <a:r>
              <a:rPr sz="3600">
                <a:solidFill>
                  <a:srgbClr val="FFFFFF"/>
                </a:solidFill>
              </a:rPr>
              <a:t>fib </a:t>
            </a:r>
            <a:r>
              <a:rPr sz="3600">
                <a:solidFill>
                  <a:srgbClr val="FF7777"/>
                </a:solidFill>
              </a:rPr>
              <a:t>(</a:t>
            </a:r>
            <a:r>
              <a:rPr sz="3600">
                <a:solidFill>
                  <a:srgbClr val="FFFFFF"/>
                </a:solidFill>
              </a:rPr>
              <a:t>- n 1</a:t>
            </a:r>
            <a:r>
              <a:rPr sz="3600">
                <a:solidFill>
                  <a:srgbClr val="FF7777"/>
                </a:solidFill>
              </a:rPr>
              <a:t>)</a:t>
            </a:r>
            <a:r>
              <a:rPr sz="3600">
                <a:solidFill>
                  <a:srgbClr val="71B0E2"/>
                </a:solidFill>
              </a:rPr>
              <a:t>)</a:t>
            </a:r>
            <a:r>
              <a:rPr sz="3600">
                <a:solidFill>
                  <a:srgbClr val="A8E685"/>
                </a:solidFill>
              </a:rPr>
              <a:t>)</a:t>
            </a:r>
            <a:r>
              <a:rPr sz="3600">
                <a:solidFill>
                  <a:srgbClr val="D4ABEF"/>
                </a:solidFill>
              </a:rPr>
              <a:t>)</a:t>
            </a:r>
            <a:r>
              <a:rPr sz="3600">
                <a:solidFill>
                  <a:srgbClr val="FFFFFF"/>
                </a:solidFill>
              </a:rPr>
              <a:t>)</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90"/>
                                        </p:tgtEl>
                                        <p:attrNameLst>
                                          <p:attrName>style.visibility</p:attrName>
                                        </p:attrNameLst>
                                      </p:cBhvr>
                                      <p:to>
                                        <p:strVal val="visible"/>
                                      </p:to>
                                    </p:set>
                                    <p:animEffect filter="wipe(left)" transition="in">
                                      <p:cBhvr>
                                        <p:cTn id="7"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2" name=""/>
          <p:cNvPicPr/>
          <p:nvPr/>
        </p:nvPicPr>
        <p:blipFill>
          <a:blip r:embed="rId2">
            <a:extLst/>
          </a:blip>
          <a:stretch>
            <a:fillRect/>
          </a:stretch>
        </p:blipFill>
        <p:spPr>
          <a:xfrm>
            <a:off x="3340100" y="2984500"/>
            <a:ext cx="6375400" cy="3911600"/>
          </a:xfrm>
          <a:prstGeom prst="rect">
            <a:avLst/>
          </a:prstGeom>
        </p:spPr>
      </p:pic>
    </p:spTree>
  </p:cSld>
  <p:clrMapOvr>
    <a:masterClrMapping/>
  </p:clrMapOvr>
  <p:transition spd="fast" advClick="1">
    <p:pull dir="l"/>
  </p:transition>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 name="Shape 94"/>
          <p:cNvSpPr/>
          <p:nvPr>
            <p:ph type="title"/>
          </p:nvPr>
        </p:nvSpPr>
        <p:spPr>
          <a:prstGeom prst="rect">
            <a:avLst/>
          </a:prstGeom>
        </p:spPr>
        <p:txBody>
          <a:bodyPr/>
          <a:lstStyle/>
          <a:p>
            <a:pPr lvl="0">
              <a:defRPr sz="1800">
                <a:solidFill>
                  <a:srgbClr val="000000"/>
                </a:solidFill>
              </a:defRPr>
            </a:pPr>
            <a:r>
              <a:rPr sz="7200">
                <a:solidFill>
                  <a:srgbClr val="FFFFFF"/>
                </a:solidFill>
              </a:rPr>
              <a:t>What’s the hell !?</a:t>
            </a:r>
          </a:p>
        </p:txBody>
      </p:sp>
      <p:sp>
        <p:nvSpPr>
          <p:cNvPr id="95" name="Shape 95"/>
          <p:cNvSpPr/>
          <p:nvPr>
            <p:ph type="body" idx="1"/>
          </p:nvPr>
        </p:nvSpPr>
        <p:spPr>
          <a:prstGeom prst="rect">
            <a:avLst/>
          </a:prstGeom>
        </p:spPr>
        <p:txBody>
          <a:bodyPr/>
          <a:lstStyle/>
          <a:p>
            <a:pPr lvl="0">
              <a:defRPr sz="1800">
                <a:solidFill>
                  <a:srgbClr val="000000"/>
                </a:solidFill>
              </a:defRPr>
            </a:pPr>
            <a:r>
              <a:rPr sz="3600">
                <a:solidFill>
                  <a:srgbClr val="FFFFFF"/>
                </a:solidFill>
              </a:rPr>
              <a:t>———- don’t worry about “</a:t>
            </a:r>
            <a:r>
              <a:rPr sz="3600">
                <a:solidFill>
                  <a:srgbClr val="FF7777"/>
                </a:solidFill>
              </a:rPr>
              <a:t>))))</a:t>
            </a:r>
            <a:r>
              <a:rPr sz="3600">
                <a:solidFill>
                  <a:srgbClr val="FFFFFF"/>
                </a:solidFill>
              </a:rPr>
              <a:t>”, </a:t>
            </a:r>
            <a:endParaRPr sz="3600">
              <a:solidFill>
                <a:srgbClr val="FFFFFF"/>
              </a:solidFill>
            </a:endParaRPr>
          </a:p>
          <a:p>
            <a:pPr lvl="0">
              <a:defRPr sz="1800">
                <a:solidFill>
                  <a:srgbClr val="000000"/>
                </a:solidFill>
              </a:defRPr>
            </a:pPr>
            <a:r>
              <a:rPr sz="3600">
                <a:solidFill>
                  <a:srgbClr val="FFFFFF"/>
                </a:solidFill>
              </a:rPr>
              <a:t>editor will deal it instead of u</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lt" backwards="0">
                                    <p:tmAbs val="0"/>
                                  </p:iterate>
                                  <p:childTnLst>
                                    <p:set>
                                      <p:cBhvr>
                                        <p:cTn id="6" fill="hold"/>
                                        <p:tgtEl>
                                          <p:spTgt spid="95"/>
                                        </p:tgtEl>
                                        <p:attrNameLst>
                                          <p:attrName>style.visibility</p:attrName>
                                        </p:attrNameLst>
                                      </p:cBhvr>
                                      <p:to>
                                        <p:strVal val="visible"/>
                                      </p:to>
                                    </p:set>
                                    <p:animEffect filter="fade" transition="in">
                                      <p:cBhvr>
                                        <p:cTn id="7" dur="8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xfrm>
            <a:off x="1270000" y="5802982"/>
            <a:ext cx="10464800" cy="2540001"/>
          </a:xfrm>
          <a:prstGeom prst="rect">
            <a:avLst/>
          </a:prstGeom>
        </p:spPr>
        <p:txBody>
          <a:bodyPr/>
          <a:lstStyle>
            <a:lvl1pPr>
              <a:defRPr sz="5900">
                <a:solidFill>
                  <a:srgbClr val="CBC8C2"/>
                </a:solidFill>
              </a:defRPr>
            </a:lvl1pPr>
          </a:lstStyle>
          <a:p>
            <a:pPr lvl="0">
              <a:defRPr sz="1800">
                <a:solidFill>
                  <a:srgbClr val="000000"/>
                </a:solidFill>
              </a:defRPr>
            </a:pPr>
            <a:r>
              <a:rPr sz="5900">
                <a:solidFill>
                  <a:srgbClr val="CBC8C2"/>
                </a:solidFill>
              </a:rPr>
              <a:t>Functional Programming</a:t>
            </a:r>
          </a:p>
        </p:txBody>
      </p:sp>
      <p:pic>
        <p:nvPicPr>
          <p:cNvPr id="98" name="lambda.png"/>
          <p:cNvPicPr/>
          <p:nvPr/>
        </p:nvPicPr>
        <p:blipFill>
          <a:blip r:embed="rId3">
            <a:extLst/>
          </a:blip>
          <a:stretch>
            <a:fillRect/>
          </a:stretch>
        </p:blipFill>
        <p:spPr>
          <a:xfrm>
            <a:off x="4196754" y="1410617"/>
            <a:ext cx="4611292" cy="4611292"/>
          </a:xfrm>
          <a:prstGeom prst="rect">
            <a:avLst/>
          </a:prstGeom>
          <a:ln w="88900">
            <a:miter lim="400000"/>
          </a:ln>
        </p:spPr>
      </p:pic>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97"/>
                                        </p:tgtEl>
                                        <p:attrNameLst>
                                          <p:attrName>style.visibility</p:attrName>
                                        </p:attrNameLst>
                                      </p:cBhvr>
                                      <p:to>
                                        <p:strVal val="visible"/>
                                      </p:to>
                                    </p:set>
                                    <p:animEffect filter="dissolve" transition="in">
                                      <p:cBhvr>
                                        <p:cTn id="7" dur="1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0" presetID="10" grpId="2" fill="hold">
                                  <p:stCondLst>
                                    <p:cond delay="0"/>
                                  </p:stCondLst>
                                  <p:iterate type="el" backwards="0">
                                    <p:tmAbs val="0"/>
                                  </p:iterate>
                                  <p:childTnLst>
                                    <p:set>
                                      <p:cBhvr>
                                        <p:cTn id="11" fill="hold"/>
                                        <p:tgtEl>
                                          <p:spTgt spid="98"/>
                                        </p:tgtEl>
                                        <p:attrNameLst>
                                          <p:attrName>style.visibility</p:attrName>
                                        </p:attrNameLst>
                                      </p:cBhvr>
                                      <p:to>
                                        <p:strVal val="visible"/>
                                      </p:to>
                                    </p:set>
                                    <p:animEffect filter="fade" transition="in">
                                      <p:cBhvr>
                                        <p:cTn id="12" dur="15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 grpId="1"/>
      <p:bldP build="whole" bldLvl="1" animBg="1" rev="0" advAuto="0" spid="98"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4" name="Group 104"/>
          <p:cNvGrpSpPr/>
          <p:nvPr/>
        </p:nvGrpSpPr>
        <p:grpSpPr>
          <a:xfrm>
            <a:off x="920750" y="1333500"/>
            <a:ext cx="5003800" cy="7086600"/>
            <a:chOff x="-44450" y="-44450"/>
            <a:chExt cx="5003800" cy="7086600"/>
          </a:xfrm>
        </p:grpSpPr>
        <p:pic>
          <p:nvPicPr>
            <p:cNvPr id="103" name="lambda.jpg"/>
            <p:cNvPicPr/>
            <p:nvPr/>
          </p:nvPicPr>
          <p:blipFill>
            <a:blip r:embed="rId2">
              <a:extLst/>
            </a:blip>
            <a:srcRect l="18393" t="0" r="18393" b="0"/>
            <a:stretch>
              <a:fillRect/>
            </a:stretch>
          </p:blipFill>
          <p:spPr>
            <a:xfrm>
              <a:off x="0" y="0"/>
              <a:ext cx="4914900" cy="6997700"/>
            </a:xfrm>
            <a:prstGeom prst="rect">
              <a:avLst/>
            </a:prstGeom>
            <a:ln>
              <a:noFill/>
            </a:ln>
            <a:effectLst/>
          </p:spPr>
        </p:pic>
        <p:pic>
          <p:nvPicPr>
            <p:cNvPr id="102" name=""/>
            <p:cNvPicPr/>
            <p:nvPr/>
          </p:nvPicPr>
          <p:blipFill>
            <a:blip r:embed="rId3">
              <a:extLst/>
            </a:blip>
            <a:stretch>
              <a:fillRect/>
            </a:stretch>
          </p:blipFill>
          <p:spPr>
            <a:xfrm>
              <a:off x="-44450" y="-44450"/>
              <a:ext cx="5003800" cy="7086600"/>
            </a:xfrm>
            <a:prstGeom prst="rect">
              <a:avLst/>
            </a:prstGeom>
            <a:effectLst/>
          </p:spPr>
        </p:pic>
      </p:grpSp>
      <p:sp>
        <p:nvSpPr>
          <p:cNvPr id="105" name="Shape 105"/>
          <p:cNvSpPr/>
          <p:nvPr>
            <p:ph type="title"/>
          </p:nvPr>
        </p:nvSpPr>
        <p:spPr>
          <a:xfrm>
            <a:off x="6426200" y="2952750"/>
            <a:ext cx="5994400" cy="3568700"/>
          </a:xfrm>
          <a:prstGeom prst="rect">
            <a:avLst/>
          </a:prstGeom>
        </p:spPr>
        <p:txBody>
          <a:bodyPr anchor="ctr"/>
          <a:lstStyle/>
          <a:p>
            <a:pPr lvl="0">
              <a:defRPr sz="1800">
                <a:solidFill>
                  <a:srgbClr val="000000"/>
                </a:solidFill>
              </a:defRPr>
            </a:pPr>
            <a:r>
              <a:rPr sz="5800">
                <a:solidFill>
                  <a:srgbClr val="FFFFFF"/>
                </a:solidFill>
              </a:rPr>
              <a:t>lambda ?</a:t>
            </a:r>
          </a:p>
        </p:txBody>
      </p:sp>
    </p:spTree>
  </p:cSld>
  <p:clrMapOvr>
    <a:masterClrMapping/>
  </p:clrMapOvr>
  <p:transition spd="fast" advClick="1">
    <p:pull dir="l"/>
  </p:transition>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body" idx="1"/>
          </p:nvPr>
        </p:nvSpPr>
        <p:spPr>
          <a:prstGeom prst="rect">
            <a:avLst/>
          </a:prstGeom>
        </p:spPr>
        <p:txBody>
          <a:bodyPr/>
          <a:lstStyle>
            <a:lvl1pPr>
              <a:buBlip>
                <a:blip r:embed="rId3"/>
              </a:buBlip>
            </a:lvl1pPr>
          </a:lstStyle>
          <a:p>
            <a:pPr lvl="0">
              <a:defRPr sz="1800">
                <a:solidFill>
                  <a:srgbClr val="000000"/>
                </a:solidFill>
              </a:defRPr>
            </a:pPr>
            <a:r>
              <a:rPr sz="3600">
                <a:solidFill>
                  <a:srgbClr val="FFFFFF"/>
                </a:solidFill>
              </a:rPr>
              <a:t>minimum usual programming language</a:t>
            </a:r>
          </a:p>
        </p:txBody>
      </p:sp>
    </p:spTree>
  </p:cSld>
  <p:clrMapOvr>
    <a:masterClrMapping/>
  </p:clrMapOvr>
  <p:transition spd="fast" advClick="1">
    <p:pull dir="l"/>
  </p:transition>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13" name="Group 113"/>
          <p:cNvGrpSpPr/>
          <p:nvPr/>
        </p:nvGrpSpPr>
        <p:grpSpPr>
          <a:xfrm>
            <a:off x="704266" y="3629840"/>
            <a:ext cx="3705472" cy="2493920"/>
            <a:chOff x="-44450" y="-44450"/>
            <a:chExt cx="3705471" cy="2493919"/>
          </a:xfrm>
        </p:grpSpPr>
        <p:pic>
          <p:nvPicPr>
            <p:cNvPr id="112" name="Lambda (1).png"/>
            <p:cNvPicPr/>
            <p:nvPr/>
          </p:nvPicPr>
          <p:blipFill>
            <a:blip r:embed="rId3">
              <a:extLst/>
            </a:blip>
            <a:stretch>
              <a:fillRect/>
            </a:stretch>
          </p:blipFill>
          <p:spPr>
            <a:xfrm>
              <a:off x="0" y="0"/>
              <a:ext cx="3616572" cy="2405020"/>
            </a:xfrm>
            <a:prstGeom prst="rect">
              <a:avLst/>
            </a:prstGeom>
            <a:ln>
              <a:noFill/>
            </a:ln>
            <a:effectLst/>
          </p:spPr>
        </p:pic>
        <p:pic>
          <p:nvPicPr>
            <p:cNvPr id="111" name=""/>
            <p:cNvPicPr/>
            <p:nvPr/>
          </p:nvPicPr>
          <p:blipFill>
            <a:blip r:embed="rId4">
              <a:extLst/>
            </a:blip>
            <a:stretch>
              <a:fillRect/>
            </a:stretch>
          </p:blipFill>
          <p:spPr>
            <a:xfrm>
              <a:off x="-44450" y="-44450"/>
              <a:ext cx="3705472" cy="2493920"/>
            </a:xfrm>
            <a:prstGeom prst="rect">
              <a:avLst/>
            </a:prstGeom>
            <a:effectLst/>
          </p:spPr>
        </p:pic>
      </p:grpSp>
      <p:sp>
        <p:nvSpPr>
          <p:cNvPr id="114" name="Shape 114"/>
          <p:cNvSpPr/>
          <p:nvPr/>
        </p:nvSpPr>
        <p:spPr>
          <a:xfrm>
            <a:off x="4614888" y="4153622"/>
            <a:ext cx="2515485" cy="144635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8400"/>
            </a:lvl1pPr>
          </a:lstStyle>
          <a:p>
            <a:pPr lvl="0">
              <a:defRPr sz="1800">
                <a:solidFill>
                  <a:srgbClr val="000000"/>
                </a:solidFill>
              </a:defRPr>
            </a:pPr>
            <a:r>
              <a:rPr sz="8400">
                <a:solidFill>
                  <a:srgbClr val="FFFFFF"/>
                </a:solidFill>
              </a:rPr>
              <a:t>&lt;—-&gt;</a:t>
            </a:r>
          </a:p>
        </p:txBody>
      </p:sp>
      <p:grpSp>
        <p:nvGrpSpPr>
          <p:cNvPr id="117" name="Group 117"/>
          <p:cNvGrpSpPr/>
          <p:nvPr/>
        </p:nvGrpSpPr>
        <p:grpSpPr>
          <a:xfrm>
            <a:off x="7335524" y="2712265"/>
            <a:ext cx="4979191" cy="4329070"/>
            <a:chOff x="-44450" y="-44450"/>
            <a:chExt cx="4979189" cy="4329069"/>
          </a:xfrm>
        </p:grpSpPr>
        <p:pic>
          <p:nvPicPr>
            <p:cNvPr id="116" name="u3h89v.png"/>
            <p:cNvPicPr/>
            <p:nvPr/>
          </p:nvPicPr>
          <p:blipFill>
            <a:blip r:embed="rId5">
              <a:extLst/>
            </a:blip>
            <a:stretch>
              <a:fillRect/>
            </a:stretch>
          </p:blipFill>
          <p:spPr>
            <a:xfrm>
              <a:off x="0" y="0"/>
              <a:ext cx="4890290" cy="4240170"/>
            </a:xfrm>
            <a:prstGeom prst="rect">
              <a:avLst/>
            </a:prstGeom>
            <a:ln>
              <a:noFill/>
            </a:ln>
            <a:effectLst/>
          </p:spPr>
        </p:pic>
        <p:pic>
          <p:nvPicPr>
            <p:cNvPr id="115" name=""/>
            <p:cNvPicPr/>
            <p:nvPr/>
          </p:nvPicPr>
          <p:blipFill>
            <a:blip r:embed="rId6">
              <a:extLst/>
            </a:blip>
            <a:stretch>
              <a:fillRect/>
            </a:stretch>
          </p:blipFill>
          <p:spPr>
            <a:xfrm>
              <a:off x="-44450" y="-44450"/>
              <a:ext cx="4979190" cy="4329070"/>
            </a:xfrm>
            <a:prstGeom prst="rect">
              <a:avLst/>
            </a:prstGeom>
            <a:effectLst/>
          </p:spPr>
        </p:pic>
      </p:grpSp>
    </p:spTree>
  </p:cSld>
  <p:clrMapOvr>
    <a:masterClrMapping/>
  </p:clrMapOvr>
  <p:transition spd="fast" advClick="1">
    <p:pull dir="l"/>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definition: y = lambda x. x + 1</a:t>
            </a:r>
            <a:endParaRPr sz="3600">
              <a:solidFill>
                <a:srgbClr val="FFFFFF"/>
              </a:solidFill>
            </a:endParaRPr>
          </a:p>
          <a:p>
            <a:pPr lvl="0">
              <a:buBlip>
                <a:blip r:embed="rId3"/>
              </a:buBlip>
              <a:defRPr sz="1800">
                <a:solidFill>
                  <a:srgbClr val="000000"/>
                </a:solidFill>
              </a:defRPr>
            </a:pPr>
            <a:r>
              <a:rPr sz="3600">
                <a:solidFill>
                  <a:srgbClr val="FFFFFF"/>
                </a:solidFill>
              </a:rPr>
              <a:t>apply: y 8</a:t>
            </a:r>
            <a:endParaRPr sz="3600">
              <a:solidFill>
                <a:srgbClr val="FFFFFF"/>
              </a:solidFill>
            </a:endParaRPr>
          </a:p>
          <a:p>
            <a:pPr lvl="0">
              <a:buBlip>
                <a:blip r:embed="rId3"/>
              </a:buBlip>
              <a:defRPr sz="1800">
                <a:solidFill>
                  <a:srgbClr val="000000"/>
                </a:solidFill>
              </a:defRPr>
            </a:pPr>
            <a:endParaRPr sz="3600">
              <a:solidFill>
                <a:srgbClr val="FFFFFF"/>
              </a:solidFill>
            </a:endParaRPr>
          </a:p>
          <a:p>
            <a:pPr lvl="0">
              <a:buBlip>
                <a:blip r:embed="rId3"/>
              </a:buBlip>
              <a:defRPr sz="1800">
                <a:solidFill>
                  <a:srgbClr val="000000"/>
                </a:solidFill>
              </a:defRPr>
            </a:pPr>
            <a:r>
              <a:rPr sz="3600">
                <a:solidFill>
                  <a:srgbClr val="FFFFFF"/>
                </a:solidFill>
              </a:rPr>
              <a:t>type: single argument function</a:t>
            </a:r>
          </a:p>
        </p:txBody>
      </p:sp>
    </p:spTree>
  </p:cSld>
  <p:clrMapOvr>
    <a:masterClrMapping/>
  </p:clrMapOvr>
  <p:transition spd="fast" advClick="1">
    <p:pull dir="l"/>
  </p:transition>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lvl="0">
              <a:defRPr sz="1800">
                <a:solidFill>
                  <a:srgbClr val="000000"/>
                </a:solidFill>
              </a:defRPr>
            </a:pPr>
            <a:r>
              <a:rPr sz="6100">
                <a:solidFill>
                  <a:srgbClr val="FFFFFF"/>
                </a:solidFill>
              </a:rPr>
              <a:t>the </a:t>
            </a:r>
            <a:r>
              <a:rPr sz="6100">
                <a:solidFill>
                  <a:srgbClr val="FF7777"/>
                </a:solidFill>
              </a:rPr>
              <a:t>first</a:t>
            </a:r>
            <a:r>
              <a:rPr sz="6100">
                <a:solidFill>
                  <a:srgbClr val="A8E685"/>
                </a:solidFill>
              </a:rPr>
              <a:t> </a:t>
            </a:r>
            <a:r>
              <a:rPr sz="6100">
                <a:solidFill>
                  <a:srgbClr val="FF7777"/>
                </a:solidFill>
              </a:rPr>
              <a:t>class </a:t>
            </a:r>
            <a:r>
              <a:rPr sz="6100">
                <a:solidFill>
                  <a:srgbClr val="FFFFFF"/>
                </a:solidFill>
              </a:rPr>
              <a:t>object</a:t>
            </a:r>
          </a:p>
        </p:txBody>
      </p:sp>
    </p:spTree>
  </p:cSld>
  <p:clrMapOvr>
    <a:masterClrMapping/>
  </p:clrMapOvr>
  <p:transition spd="fast" advClick="1">
    <p:pull dir="l"/>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4" name="what-is-a-lisp-356x525.png"/>
          <p:cNvPicPr/>
          <p:nvPr/>
        </p:nvPicPr>
        <p:blipFill>
          <a:blip r:embed="rId2">
            <a:extLst/>
          </a:blip>
          <a:stretch>
            <a:fillRect/>
          </a:stretch>
        </p:blipFill>
        <p:spPr>
          <a:xfrm>
            <a:off x="3823717" y="786795"/>
            <a:ext cx="5357366" cy="7900610"/>
          </a:xfrm>
          <a:prstGeom prst="rect">
            <a:avLst/>
          </a:prstGeom>
          <a:ln w="88900">
            <a:miter lim="400000"/>
          </a:ln>
        </p:spPr>
      </p:pic>
    </p:spTree>
  </p:cSld>
  <p:clrMapOvr>
    <a:masterClrMapping/>
  </p:clrMapOvr>
  <p:transition spd="fast" advClick="1">
    <p:pull dir="l"/>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Shape 129"/>
          <p:cNvSpPr/>
          <p:nvPr>
            <p:ph type="title"/>
          </p:nvPr>
        </p:nvSpPr>
        <p:spPr>
          <a:prstGeom prst="rect">
            <a:avLst/>
          </a:prstGeom>
        </p:spPr>
        <p:txBody>
          <a:bodyPr/>
          <a:lstStyle/>
          <a:p>
            <a:pPr lvl="0">
              <a:defRPr sz="1800">
                <a:solidFill>
                  <a:srgbClr val="000000"/>
                </a:solidFill>
              </a:defRPr>
            </a:pPr>
            <a:r>
              <a:rPr sz="6400">
                <a:solidFill>
                  <a:srgbClr val="FFFFFF"/>
                </a:solidFill>
              </a:rPr>
              <a:t>treat </a:t>
            </a:r>
            <a:r>
              <a:rPr sz="6400">
                <a:solidFill>
                  <a:srgbClr val="FEC9C7"/>
                </a:solidFill>
              </a:rPr>
              <a:t>function</a:t>
            </a:r>
            <a:r>
              <a:rPr sz="6400">
                <a:solidFill>
                  <a:srgbClr val="FFFFFF"/>
                </a:solidFill>
              </a:rPr>
              <a:t> as </a:t>
            </a:r>
            <a:r>
              <a:rPr sz="6400">
                <a:solidFill>
                  <a:srgbClr val="D4E7FE"/>
                </a:solidFill>
              </a:rPr>
              <a:t>data</a:t>
            </a:r>
          </a:p>
        </p:txBody>
      </p:sp>
      <p:sp>
        <p:nvSpPr>
          <p:cNvPr id="130" name="Shape 130"/>
          <p:cNvSpPr/>
          <p:nvPr>
            <p:ph type="body" idx="1"/>
          </p:nvPr>
        </p:nvSpPr>
        <p:spPr>
          <a:prstGeom prst="rect">
            <a:avLst/>
          </a:prstGeom>
        </p:spPr>
        <p:txBody>
          <a:bodyPr/>
          <a:lstStyle/>
          <a:p>
            <a:pPr lvl="0">
              <a:defRPr sz="1800">
                <a:solidFill>
                  <a:srgbClr val="000000"/>
                </a:solidFill>
              </a:defRPr>
            </a:pPr>
            <a:r>
              <a:rPr sz="3600">
                <a:solidFill>
                  <a:srgbClr val="FFFFFF"/>
                </a:solidFill>
              </a:rPr>
              <a:t>————- in lambda calculating</a:t>
            </a:r>
          </a:p>
        </p:txBody>
      </p:sp>
    </p:spTree>
  </p:cSld>
  <p:clrMapOvr>
    <a:masterClrMapping/>
  </p:clrMapOvr>
  <p:transition spd="fast" advClick="1">
    <p:pull dir="l"/>
  </p:transition>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pPr lvl="0">
              <a:defRPr sz="1800">
                <a:solidFill>
                  <a:srgbClr val="000000"/>
                </a:solidFill>
              </a:defRPr>
            </a:pPr>
            <a:r>
              <a:rPr sz="7200">
                <a:solidFill>
                  <a:srgbClr val="FFFFFF"/>
                </a:solidFill>
              </a:rPr>
              <a:t>immutable</a:t>
            </a:r>
          </a:p>
        </p:txBody>
      </p:sp>
    </p:spTree>
  </p:cSld>
  <p:clrMapOvr>
    <a:masterClrMapping/>
  </p:clrMapOvr>
  <p:transition spd="fast" advClick="1">
    <p:pull dir="l"/>
  </p:transition>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title"/>
          </p:nvPr>
        </p:nvSpPr>
        <p:spPr>
          <a:prstGeom prst="rect">
            <a:avLst/>
          </a:prstGeom>
        </p:spPr>
        <p:txBody>
          <a:bodyPr/>
          <a:lstStyle/>
          <a:p>
            <a:pPr lvl="0">
              <a:defRPr sz="1800">
                <a:solidFill>
                  <a:srgbClr val="000000"/>
                </a:solidFill>
              </a:defRPr>
            </a:pPr>
            <a:r>
              <a:rPr sz="7200">
                <a:solidFill>
                  <a:srgbClr val="FFFFFF"/>
                </a:solidFill>
              </a:rPr>
              <a:t>haskell</a:t>
            </a:r>
          </a:p>
        </p:txBody>
      </p:sp>
      <p:pic>
        <p:nvPicPr>
          <p:cNvPr id="137" name=""/>
          <p:cNvPicPr/>
          <p:nvPr/>
        </p:nvPicPr>
        <p:blipFill>
          <a:blip r:embed="rId3">
            <a:extLst/>
          </a:blip>
          <a:stretch>
            <a:fillRect/>
          </a:stretch>
        </p:blipFill>
        <p:spPr>
          <a:xfrm rot="695219">
            <a:off x="3739871" y="4933950"/>
            <a:ext cx="5296458" cy="88901"/>
          </a:xfrm>
          <a:prstGeom prst="rect">
            <a:avLst/>
          </a:prstGeom>
        </p:spPr>
      </p:pic>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9" grpId="1" fill="hold">
                                  <p:stCondLst>
                                    <p:cond delay="0"/>
                                  </p:stCondLst>
                                  <p:iterate type="el" backwards="0">
                                    <p:tmAbs val="0"/>
                                  </p:iterate>
                                  <p:childTnLst>
                                    <p:set>
                                      <p:cBhvr>
                                        <p:cTn id="6" fill="hold"/>
                                        <p:tgtEl>
                                          <p:spTgt spid="137"/>
                                        </p:tgtEl>
                                        <p:attrNameLst>
                                          <p:attrName>style.visibility</p:attrName>
                                        </p:attrNameLst>
                                      </p:cBhvr>
                                      <p:to>
                                        <p:strVal val="visible"/>
                                      </p:to>
                                    </p:set>
                                    <p:animEffect filter="dissolve(right)" transition="in">
                                      <p:cBhvr>
                                        <p:cTn id="7"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body" idx="1"/>
          </p:nvPr>
        </p:nvSpPr>
        <p:spPr>
          <a:prstGeom prst="rect">
            <a:avLst/>
          </a:prstGeom>
        </p:spPr>
        <p:txBody>
          <a:bodyPr/>
          <a:lstStyle/>
          <a:p>
            <a:pPr lvl="0" marL="0" indent="0" algn="ctr">
              <a:buSzTx/>
              <a:buNone/>
              <a:defRPr sz="1800">
                <a:solidFill>
                  <a:srgbClr val="000000"/>
                </a:solidFill>
              </a:defRPr>
            </a:pPr>
            <a:r>
              <a:rPr sz="3600">
                <a:solidFill>
                  <a:srgbClr val="FFFFFF"/>
                </a:solidFill>
              </a:rPr>
              <a:t>variable</a:t>
            </a:r>
            <a:endParaRPr sz="3600">
              <a:solidFill>
                <a:srgbClr val="FFFFFF"/>
              </a:solidFill>
            </a:endParaRPr>
          </a:p>
          <a:p>
            <a:pPr lvl="0" marL="0" indent="0" algn="ctr">
              <a:buSzTx/>
              <a:buNone/>
              <a:defRPr sz="1800">
                <a:solidFill>
                  <a:srgbClr val="000000"/>
                </a:solidFill>
              </a:defRPr>
            </a:pPr>
            <a:r>
              <a:rPr sz="3600">
                <a:solidFill>
                  <a:srgbClr val="FFFFFF"/>
                </a:solidFill>
              </a:rPr>
              <a:t>destructive</a:t>
            </a:r>
          </a:p>
        </p:txBody>
      </p:sp>
      <p:pic>
        <p:nvPicPr>
          <p:cNvPr id="143" name=""/>
          <p:cNvPicPr/>
          <p:nvPr/>
        </p:nvPicPr>
        <p:blipFill>
          <a:blip r:embed="rId3">
            <a:extLst/>
          </a:blip>
          <a:stretch>
            <a:fillRect/>
          </a:stretch>
        </p:blipFill>
        <p:spPr>
          <a:xfrm rot="6870852">
            <a:off x="4728380" y="5035549"/>
            <a:ext cx="3243240" cy="88901"/>
          </a:xfrm>
          <a:prstGeom prst="rect">
            <a:avLst/>
          </a:prstGeom>
        </p:spPr>
      </p:pic>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 grpId="1" fill="hold">
                                  <p:stCondLst>
                                    <p:cond delay="0"/>
                                  </p:stCondLst>
                                  <p:iterate type="el" backwards="0">
                                    <p:tmAbs val="0"/>
                                  </p:iterate>
                                  <p:childTnLst>
                                    <p:set>
                                      <p:cBhvr>
                                        <p:cTn id="6" fill="hold"/>
                                        <p:tgtEl>
                                          <p:spTgt spid="143"/>
                                        </p:tgtEl>
                                        <p:attrNameLst>
                                          <p:attrName>style.visibility</p:attrName>
                                        </p:attrNameLst>
                                      </p:cBhvr>
                                      <p:to>
                                        <p:strVal val="visible"/>
                                      </p:to>
                                    </p:set>
                                    <p:anim calcmode="lin" valueType="num">
                                      <p:cBhvr>
                                        <p:cTn id="7" dur="1250" fill="hold"/>
                                        <p:tgtEl>
                                          <p:spTgt spid="143"/>
                                        </p:tgtEl>
                                        <p:attrNameLst>
                                          <p:attrName>ppt_x</p:attrName>
                                        </p:attrNameLst>
                                      </p:cBhvr>
                                      <p:tavLst>
                                        <p:tav tm="0">
                                          <p:val>
                                            <p:strVal val="0-#ppt_w/2"/>
                                          </p:val>
                                        </p:tav>
                                        <p:tav tm="100000">
                                          <p:val>
                                            <p:strVal val="#ppt_x"/>
                                          </p:val>
                                        </p:tav>
                                      </p:tavLst>
                                    </p:anim>
                                    <p:anim calcmode="lin" valueType="num">
                                      <p:cBhvr>
                                        <p:cTn id="8" dur="1250" fill="hold"/>
                                        <p:tgtEl>
                                          <p:spTgt spid="1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3"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pPr lvl="0">
              <a:defRPr sz="1800">
                <a:solidFill>
                  <a:srgbClr val="000000"/>
                </a:solidFill>
              </a:defRPr>
            </a:pPr>
            <a:r>
              <a:rPr sz="7200">
                <a:solidFill>
                  <a:srgbClr val="FFFFFF"/>
                </a:solidFill>
              </a:rPr>
              <a:t>define recursive</a:t>
            </a:r>
          </a:p>
        </p:txBody>
      </p:sp>
    </p:spTree>
  </p:cSld>
  <p:clrMapOvr>
    <a:masterClrMapping/>
  </p:clrMapOvr>
  <p:transition spd="fast" advClick="1">
    <p:pull dir="l"/>
  </p:transition>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body" idx="1"/>
          </p:nvPr>
        </p:nvSpPr>
        <p:spPr>
          <a:prstGeom prst="rect">
            <a:avLst/>
          </a:prstGeom>
        </p:spPr>
        <p:txBody>
          <a:bodyPr anchor="t"/>
          <a:lstStyle/>
          <a:p>
            <a:pPr lvl="0" marL="0" indent="0" algn="just">
              <a:buSzTx/>
              <a:buNone/>
              <a:defRPr sz="1800">
                <a:solidFill>
                  <a:srgbClr val="000000"/>
                </a:solidFill>
              </a:defRPr>
            </a:pPr>
            <a:r>
              <a:rPr sz="3600">
                <a:solidFill>
                  <a:srgbClr val="FFFFFF"/>
                </a:solidFill>
              </a:rPr>
              <a:t>fact = </a:t>
            </a:r>
            <a:endParaRPr sz="3600">
              <a:solidFill>
                <a:srgbClr val="FFFFFF"/>
              </a:solidFill>
            </a:endParaRPr>
          </a:p>
          <a:p>
            <a:pPr lvl="0" marL="0" indent="0" algn="just">
              <a:buSzTx/>
              <a:buNone/>
              <a:defRPr sz="1800">
                <a:solidFill>
                  <a:srgbClr val="000000"/>
                </a:solidFill>
              </a:defRPr>
            </a:pPr>
            <a:r>
              <a:rPr sz="3600">
                <a:solidFill>
                  <a:srgbClr val="FFFFFF"/>
                </a:solidFill>
              </a:rPr>
              <a:t> lambda n . </a:t>
            </a:r>
            <a:r>
              <a:rPr sz="3600">
                <a:solidFill>
                  <a:srgbClr val="71B0E2"/>
                </a:solidFill>
              </a:rPr>
              <a:t>(</a:t>
            </a:r>
            <a:r>
              <a:rPr sz="3600">
                <a:solidFill>
                  <a:srgbClr val="FFFFFF"/>
                </a:solidFill>
              </a:rPr>
              <a:t>if </a:t>
            </a:r>
            <a:r>
              <a:rPr sz="3600">
                <a:solidFill>
                  <a:srgbClr val="FF7777"/>
                </a:solidFill>
              </a:rPr>
              <a:t>(</a:t>
            </a:r>
            <a:r>
              <a:rPr sz="3600">
                <a:solidFill>
                  <a:srgbClr val="FFFFFF"/>
                </a:solidFill>
              </a:rPr>
              <a:t>or (zerop n)</a:t>
            </a:r>
            <a:endParaRPr sz="3600">
              <a:solidFill>
                <a:srgbClr val="FFFFFF"/>
              </a:solidFill>
            </a:endParaRPr>
          </a:p>
          <a:p>
            <a:pPr lvl="8" marL="0" indent="1828800" algn="just">
              <a:buSzTx/>
              <a:buNone/>
              <a:defRPr sz="1800">
                <a:solidFill>
                  <a:srgbClr val="000000"/>
                </a:solidFill>
              </a:defRPr>
            </a:pPr>
            <a:r>
              <a:rPr sz="3600">
                <a:solidFill>
                  <a:srgbClr val="FFFFFF"/>
                </a:solidFill>
              </a:rPr>
              <a:t>            (equal n 1)</a:t>
            </a:r>
            <a:r>
              <a:rPr sz="3600">
                <a:solidFill>
                  <a:srgbClr val="FF7777"/>
                </a:solidFill>
              </a:rPr>
              <a:t>)</a:t>
            </a:r>
            <a:endParaRPr sz="3600">
              <a:solidFill>
                <a:srgbClr val="FFFFFF"/>
              </a:solidFill>
            </a:endParaRPr>
          </a:p>
          <a:p>
            <a:pPr lvl="8" marL="0" indent="1828800" algn="just">
              <a:buSzTx/>
              <a:buNone/>
              <a:defRPr sz="1800">
                <a:solidFill>
                  <a:srgbClr val="000000"/>
                </a:solidFill>
              </a:defRPr>
            </a:pPr>
            <a:r>
              <a:rPr sz="3600">
                <a:solidFill>
                  <a:srgbClr val="FFFFFF"/>
                </a:solidFill>
              </a:rPr>
              <a:t>          1</a:t>
            </a:r>
            <a:endParaRPr sz="3600">
              <a:solidFill>
                <a:srgbClr val="FFFFFF"/>
              </a:solidFill>
            </a:endParaRPr>
          </a:p>
          <a:p>
            <a:pPr lvl="8" marL="0" indent="1828800" algn="just">
              <a:buSzTx/>
              <a:buNone/>
              <a:defRPr sz="1800">
                <a:solidFill>
                  <a:srgbClr val="000000"/>
                </a:solidFill>
              </a:defRPr>
            </a:pPr>
            <a:r>
              <a:rPr sz="3600">
                <a:solidFill>
                  <a:srgbClr val="FFFFFF"/>
                </a:solidFill>
              </a:rPr>
              <a:t>          </a:t>
            </a:r>
            <a:r>
              <a:rPr sz="3600">
                <a:solidFill>
                  <a:srgbClr val="A8E685"/>
                </a:solidFill>
              </a:rPr>
              <a:t>(</a:t>
            </a:r>
            <a:r>
              <a:rPr sz="3600">
                <a:solidFill>
                  <a:srgbClr val="FFFFFF"/>
                </a:solidFill>
              </a:rPr>
              <a:t>n • </a:t>
            </a:r>
            <a:r>
              <a:rPr sz="3600">
                <a:solidFill>
                  <a:srgbClr val="F2A057"/>
                </a:solidFill>
              </a:rPr>
              <a:t>(</a:t>
            </a:r>
            <a:r>
              <a:rPr sz="3600">
                <a:solidFill>
                  <a:srgbClr val="FFFFFF"/>
                </a:solidFill>
              </a:rPr>
              <a:t>fact (- n 1)</a:t>
            </a:r>
            <a:r>
              <a:rPr sz="3600">
                <a:solidFill>
                  <a:srgbClr val="F2A057"/>
                </a:solidFill>
              </a:rPr>
              <a:t>)</a:t>
            </a:r>
            <a:r>
              <a:rPr sz="3600">
                <a:solidFill>
                  <a:srgbClr val="A8E685"/>
                </a:solidFill>
              </a:rPr>
              <a:t>)</a:t>
            </a:r>
            <a:r>
              <a:rPr sz="3600">
                <a:solidFill>
                  <a:srgbClr val="71B0E2"/>
                </a:solidFill>
              </a:rPr>
              <a:t>)</a:t>
            </a:r>
          </a:p>
        </p:txBody>
      </p:sp>
    </p:spTree>
  </p:cSld>
  <p:clrMapOvr>
    <a:masterClrMapping/>
  </p:clrMapOvr>
  <p:transition spd="fast" advClick="1">
    <p:pull dir="l"/>
  </p:transition>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lvl1pPr>
              <a:defRPr sz="6100"/>
            </a:lvl1pPr>
          </a:lstStyle>
          <a:p>
            <a:pPr lvl="0">
              <a:defRPr sz="1800">
                <a:solidFill>
                  <a:srgbClr val="000000"/>
                </a:solidFill>
              </a:defRPr>
            </a:pPr>
            <a:r>
              <a:rPr sz="6100">
                <a:solidFill>
                  <a:srgbClr val="FFFFFF"/>
                </a:solidFill>
              </a:rPr>
              <a:t>fact doesn’t exist now :(</a:t>
            </a:r>
          </a:p>
        </p:txBody>
      </p:sp>
      <p:sp>
        <p:nvSpPr>
          <p:cNvPr id="155" name="Shape 155"/>
          <p:cNvSpPr/>
          <p:nvPr>
            <p:ph type="body" idx="1"/>
          </p:nvPr>
        </p:nvSpPr>
        <p:spPr>
          <a:prstGeom prst="rect">
            <a:avLst/>
          </a:prstGeom>
        </p:spPr>
        <p:txBody>
          <a:bodyPr/>
          <a:lstStyle/>
          <a:p>
            <a:pPr lvl="0">
              <a:buBlip>
                <a:blip r:embed="rId2"/>
              </a:buBlip>
              <a:defRPr sz="1800">
                <a:solidFill>
                  <a:srgbClr val="000000"/>
                </a:solidFill>
              </a:defRPr>
            </a:pPr>
            <a:r>
              <a:rPr sz="3600">
                <a:solidFill>
                  <a:srgbClr val="A8E685"/>
                </a:solidFill>
              </a:rPr>
              <a:t>bind </a:t>
            </a:r>
            <a:r>
              <a:rPr sz="3600">
                <a:solidFill>
                  <a:srgbClr val="FFFFFF"/>
                </a:solidFill>
              </a:rPr>
              <a:t>x to lambda expression</a:t>
            </a:r>
            <a:r>
              <a:rPr sz="3600">
                <a:solidFill>
                  <a:srgbClr val="FFFFFF"/>
                </a:solidFill>
              </a:rPr>
              <a:t>: </a:t>
            </a:r>
            <a:endParaRPr sz="3600">
              <a:solidFill>
                <a:srgbClr val="FFFFFF"/>
              </a:solidFill>
            </a:endParaRPr>
          </a:p>
          <a:p>
            <a:pPr lvl="1">
              <a:buBlip>
                <a:blip r:embed="rId2"/>
              </a:buBlip>
              <a:defRPr sz="1800">
                <a:solidFill>
                  <a:srgbClr val="000000"/>
                </a:solidFill>
              </a:defRPr>
            </a:pPr>
            <a:r>
              <a:rPr sz="3600">
                <a:solidFill>
                  <a:srgbClr val="71B0E2"/>
                </a:solidFill>
              </a:rPr>
              <a:t>lambda</a:t>
            </a:r>
            <a:r>
              <a:rPr sz="3600">
                <a:solidFill>
                  <a:srgbClr val="FFFFFF"/>
                </a:solidFill>
              </a:rPr>
              <a:t> x . x + 1</a:t>
            </a:r>
            <a:endParaRPr sz="3600">
              <a:solidFill>
                <a:srgbClr val="FFFFFF"/>
              </a:solidFill>
            </a:endParaRPr>
          </a:p>
          <a:p>
            <a:pPr lvl="0">
              <a:buBlip>
                <a:blip r:embed="rId2"/>
              </a:buBlip>
              <a:defRPr sz="1800">
                <a:solidFill>
                  <a:srgbClr val="000000"/>
                </a:solidFill>
              </a:defRPr>
            </a:pPr>
            <a:r>
              <a:rPr sz="3600">
                <a:solidFill>
                  <a:srgbClr val="FFFFFF"/>
                </a:solidFill>
              </a:rPr>
              <a:t>y isn’t binded:</a:t>
            </a:r>
            <a:endParaRPr sz="3600">
              <a:solidFill>
                <a:srgbClr val="FFFFFF"/>
              </a:solidFill>
            </a:endParaRPr>
          </a:p>
          <a:p>
            <a:pPr lvl="1">
              <a:buBlip>
                <a:blip r:embed="rId2"/>
              </a:buBlip>
              <a:defRPr sz="1800">
                <a:solidFill>
                  <a:srgbClr val="000000"/>
                </a:solidFill>
              </a:defRPr>
            </a:pPr>
            <a:r>
              <a:rPr sz="3600">
                <a:solidFill>
                  <a:srgbClr val="71B0E2"/>
                </a:solidFill>
              </a:rPr>
              <a:t>lambda</a:t>
            </a:r>
            <a:r>
              <a:rPr sz="3600">
                <a:solidFill>
                  <a:srgbClr val="FFFFFF"/>
                </a:solidFill>
              </a:rPr>
              <a:t> x . x • y</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 grpId="1" fill="hold">
                                  <p:stCondLst>
                                    <p:cond delay="0"/>
                                  </p:stCondLst>
                                  <p:iterate type="el" backwards="0">
                                    <p:tmAbs val="0"/>
                                  </p:iterate>
                                  <p:childTnLst>
                                    <p:set>
                                      <p:cBhvr>
                                        <p:cTn id="6" fill="hold"/>
                                        <p:tgtEl>
                                          <p:spTgt spid="155"/>
                                        </p:tgtEl>
                                        <p:attrNameLst>
                                          <p:attrName>style.visibility</p:attrName>
                                        </p:attrNameLst>
                                      </p:cBhvr>
                                      <p:to>
                                        <p:strVal val="visible"/>
                                      </p:to>
                                    </p:set>
                                    <p:anim calcmode="lin" valueType="num">
                                      <p:cBhvr>
                                        <p:cTn id="7" dur="1000" fill="hold"/>
                                        <p:tgtEl>
                                          <p:spTgt spid="155"/>
                                        </p:tgtEl>
                                        <p:attrNameLst>
                                          <p:attrName>ppt_x</p:attrName>
                                        </p:attrNameLst>
                                      </p:cBhvr>
                                      <p:tavLst>
                                        <p:tav tm="0">
                                          <p:val>
                                            <p:strVal val="#ppt_x"/>
                                          </p:val>
                                        </p:tav>
                                        <p:tav tm="100000">
                                          <p:val>
                                            <p:strVal val="#ppt_x"/>
                                          </p:val>
                                        </p:tav>
                                      </p:tavLst>
                                    </p:anim>
                                    <p:anim calcmode="lin" valueType="num">
                                      <p:cBhvr>
                                        <p:cTn id="8" dur="1000" fill="hold"/>
                                        <p:tgtEl>
                                          <p:spTgt spid="1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pPr lvl="0">
              <a:defRPr sz="1800">
                <a:solidFill>
                  <a:srgbClr val="000000"/>
                </a:solidFill>
              </a:defRPr>
            </a:pPr>
            <a:r>
              <a:rPr sz="7200">
                <a:solidFill>
                  <a:srgbClr val="FFFFFF"/>
                </a:solidFill>
              </a:rPr>
              <a:t>Fixed Point</a:t>
            </a:r>
          </a:p>
        </p:txBody>
      </p:sp>
    </p:spTree>
  </p:cSld>
  <p:clrMapOvr>
    <a:masterClrMapping/>
  </p:clrMapOvr>
  <p:transition spd="fast" advClick="1">
    <p:pull dir="l"/>
  </p:transition>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body" idx="1"/>
          </p:nvPr>
        </p:nvSpPr>
        <p:spPr>
          <a:xfrm>
            <a:off x="2832100" y="762000"/>
            <a:ext cx="10464800" cy="5701507"/>
          </a:xfrm>
          <a:prstGeom prst="rect">
            <a:avLst/>
          </a:prstGeom>
        </p:spPr>
        <p:txBody>
          <a:bodyPr/>
          <a:lstStyle/>
          <a:p>
            <a:pPr lvl="0">
              <a:buBlip>
                <a:blip r:embed="rId2"/>
              </a:buBlip>
              <a:defRPr sz="1800">
                <a:solidFill>
                  <a:srgbClr val="000000"/>
                </a:solidFill>
              </a:defRPr>
            </a:pPr>
            <a:r>
              <a:rPr sz="3600">
                <a:solidFill>
                  <a:srgbClr val="FFFFFF"/>
                </a:solidFill>
              </a:rPr>
              <a:t>f (x) = x</a:t>
            </a:r>
            <a:endParaRPr sz="3600">
              <a:solidFill>
                <a:srgbClr val="FFFFFF"/>
              </a:solidFill>
            </a:endParaRPr>
          </a:p>
          <a:p>
            <a:pPr lvl="0">
              <a:buBlip>
                <a:blip r:embed="rId2"/>
              </a:buBlip>
              <a:defRPr sz="1800">
                <a:solidFill>
                  <a:srgbClr val="000000"/>
                </a:solidFill>
              </a:defRPr>
            </a:pPr>
            <a:r>
              <a:rPr sz="3600">
                <a:solidFill>
                  <a:srgbClr val="FFFFFF"/>
                </a:solidFill>
              </a:rPr>
              <a:t>f (f (x)) = x</a:t>
            </a:r>
            <a:endParaRPr sz="3600">
              <a:solidFill>
                <a:srgbClr val="FFFFFF"/>
              </a:solidFill>
            </a:endParaRPr>
          </a:p>
          <a:p>
            <a:pPr lvl="0">
              <a:buBlip>
                <a:blip r:embed="rId2"/>
              </a:buBlip>
              <a:defRPr sz="1800">
                <a:solidFill>
                  <a:srgbClr val="000000"/>
                </a:solidFill>
              </a:defRPr>
            </a:pPr>
            <a:r>
              <a:rPr sz="3600">
                <a:solidFill>
                  <a:srgbClr val="FFFFFF"/>
                </a:solidFill>
              </a:rPr>
              <a:t>f (f (f (x))) = x</a:t>
            </a:r>
            <a:endParaRPr sz="3600">
              <a:solidFill>
                <a:srgbClr val="FFFFFF"/>
              </a:solidFill>
            </a:endParaRPr>
          </a:p>
          <a:p>
            <a:pPr lvl="0">
              <a:buBlip>
                <a:blip r:embed="rId2"/>
              </a:buBlip>
              <a:defRPr sz="1800">
                <a:solidFill>
                  <a:srgbClr val="000000"/>
                </a:solidFill>
              </a:defRPr>
            </a:pPr>
            <a:r>
              <a:rPr sz="3600">
                <a:solidFill>
                  <a:srgbClr val="FFFFFF"/>
                </a:solidFill>
              </a:rPr>
              <a:t>f (f (f (……))) = x</a:t>
            </a:r>
          </a:p>
        </p:txBody>
      </p:sp>
      <p:sp>
        <p:nvSpPr>
          <p:cNvPr id="160" name="Shape 160"/>
          <p:cNvSpPr/>
          <p:nvPr/>
        </p:nvSpPr>
        <p:spPr>
          <a:xfrm>
            <a:off x="2868165" y="7369031"/>
            <a:ext cx="7268470" cy="7813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571500" indent="-571500" algn="l">
              <a:spcBef>
                <a:spcPts val="3600"/>
              </a:spcBef>
              <a:buSzPct val="43000"/>
              <a:buBlip>
                <a:blip r:embed="rId2"/>
              </a:buBlip>
              <a:defRPr sz="1800">
                <a:solidFill>
                  <a:srgbClr val="000000"/>
                </a:solidFill>
              </a:defRPr>
            </a:pPr>
            <a:r>
              <a:rPr sz="3600">
                <a:solidFill>
                  <a:srgbClr val="FFFFFF"/>
                </a:solidFill>
              </a:rPr>
              <a:t>x is a </a:t>
            </a:r>
            <a:r>
              <a:rPr sz="3600">
                <a:solidFill>
                  <a:srgbClr val="FF7777"/>
                </a:solidFill>
              </a:rPr>
              <a:t>fixed point</a:t>
            </a:r>
            <a:r>
              <a:rPr sz="3600">
                <a:solidFill>
                  <a:srgbClr val="FFFFFF"/>
                </a:solidFill>
              </a:rPr>
              <a:t> of f(x)</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 grpId="1" fill="hold">
                                  <p:stCondLst>
                                    <p:cond delay="0"/>
                                  </p:stCondLst>
                                  <p:iterate type="el" backwards="0">
                                    <p:tmAbs val="0"/>
                                  </p:iterate>
                                  <p:childTnLst>
                                    <p:set>
                                      <p:cBhvr>
                                        <p:cTn id="6" fill="hold"/>
                                        <p:tgtEl>
                                          <p:spTgt spid="160"/>
                                        </p:tgtEl>
                                        <p:attrNameLst>
                                          <p:attrName>style.visibility</p:attrName>
                                        </p:attrNameLst>
                                      </p:cBhvr>
                                      <p:to>
                                        <p:strVal val="visible"/>
                                      </p:to>
                                    </p:set>
                                    <p:anim calcmode="lin" valueType="num">
                                      <p:cBhvr>
                                        <p:cTn id="7" dur="1000" fill="hold"/>
                                        <p:tgtEl>
                                          <p:spTgt spid="160"/>
                                        </p:tgtEl>
                                        <p:attrNameLst>
                                          <p:attrName>ppt_x</p:attrName>
                                        </p:attrNameLst>
                                      </p:cBhvr>
                                      <p:tavLst>
                                        <p:tav tm="0">
                                          <p:val>
                                            <p:strVal val="0-#ppt_w/2"/>
                                          </p:val>
                                        </p:tav>
                                        <p:tav tm="100000">
                                          <p:val>
                                            <p:strVal val="#ppt_x"/>
                                          </p:val>
                                        </p:tav>
                                      </p:tavLst>
                                    </p:anim>
                                    <p:anim calcmode="lin" valueType="num">
                                      <p:cBhvr>
                                        <p:cTn id="8" dur="1000" fill="hold"/>
                                        <p:tgtEl>
                                          <p:spTgt spid="1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pPr lvl="0">
              <a:defRPr sz="1800">
                <a:solidFill>
                  <a:srgbClr val="000000"/>
                </a:solidFill>
              </a:defRPr>
            </a:pPr>
            <a:r>
              <a:rPr sz="7200">
                <a:solidFill>
                  <a:srgbClr val="FFFFFF"/>
                </a:solidFill>
              </a:rPr>
              <a:t>Y - Combinator</a:t>
            </a:r>
          </a:p>
        </p:txBody>
      </p:sp>
      <p:sp>
        <p:nvSpPr>
          <p:cNvPr id="163" name="Shape 163"/>
          <p:cNvSpPr/>
          <p:nvPr>
            <p:ph type="body" idx="1"/>
          </p:nvPr>
        </p:nvSpPr>
        <p:spPr>
          <a:xfrm>
            <a:off x="1270000" y="4330700"/>
            <a:ext cx="10464800" cy="5740400"/>
          </a:xfrm>
          <a:prstGeom prst="rect">
            <a:avLst/>
          </a:prstGeom>
        </p:spPr>
        <p:txBody>
          <a:bodyPr/>
          <a:lstStyle/>
          <a:p>
            <a:pPr lvl="0">
              <a:buBlip>
                <a:blip r:embed="rId2"/>
              </a:buBlip>
              <a:defRPr sz="1800">
                <a:solidFill>
                  <a:srgbClr val="000000"/>
                </a:solidFill>
              </a:defRPr>
            </a:pPr>
            <a:r>
              <a:rPr sz="3600">
                <a:solidFill>
                  <a:srgbClr val="FFFFFF"/>
                </a:solidFill>
              </a:rPr>
              <a:t>Y g = g(Y g)</a:t>
            </a:r>
            <a:endParaRPr sz="3600">
              <a:solidFill>
                <a:srgbClr val="FFFFFF"/>
              </a:solidFill>
            </a:endParaRPr>
          </a:p>
          <a:p>
            <a:pPr lvl="0">
              <a:buBlip>
                <a:blip r:embed="rId2"/>
              </a:buBlip>
              <a:defRPr sz="1800">
                <a:solidFill>
                  <a:srgbClr val="000000"/>
                </a:solidFill>
              </a:defRPr>
            </a:pPr>
            <a:r>
              <a:rPr sz="3600">
                <a:solidFill>
                  <a:srgbClr val="FFFFFF"/>
                </a:solidFill>
              </a:rPr>
              <a:t>f = Y g</a:t>
            </a:r>
            <a:endParaRPr sz="3600">
              <a:solidFill>
                <a:srgbClr val="FFFFFF"/>
              </a:solidFill>
            </a:endParaRPr>
          </a:p>
          <a:p>
            <a:pPr lvl="0" marL="0" indent="0">
              <a:buSzTx/>
              <a:buNone/>
              <a:defRPr sz="1800">
                <a:solidFill>
                  <a:srgbClr val="000000"/>
                </a:solidFill>
              </a:defRPr>
            </a:pPr>
            <a:endParaRPr sz="3600">
              <a:solidFill>
                <a:srgbClr val="FFFFFF"/>
              </a:solidFill>
            </a:endParaRPr>
          </a:p>
        </p:txBody>
      </p:sp>
      <p:sp>
        <p:nvSpPr>
          <p:cNvPr id="164" name="Shape 164"/>
          <p:cNvSpPr/>
          <p:nvPr/>
        </p:nvSpPr>
        <p:spPr>
          <a:xfrm>
            <a:off x="1308100" y="2720831"/>
            <a:ext cx="7289688" cy="192433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marL="571500" indent="-571500" algn="l">
              <a:spcBef>
                <a:spcPts val="3600"/>
              </a:spcBef>
              <a:buSzPct val="43000"/>
              <a:buBlip>
                <a:blip r:embed="rId2"/>
              </a:buBlip>
              <a:defRPr sz="1800">
                <a:solidFill>
                  <a:srgbClr val="000000"/>
                </a:solidFill>
              </a:defRPr>
            </a:pPr>
            <a:r>
              <a:rPr sz="3600">
                <a:solidFill>
                  <a:srgbClr val="FFFFFF"/>
                </a:solidFill>
              </a:rPr>
              <a:t>f = g f</a:t>
            </a:r>
            <a:endParaRPr sz="3600">
              <a:solidFill>
                <a:srgbClr val="FFFFFF"/>
              </a:solidFill>
            </a:endParaRPr>
          </a:p>
          <a:p>
            <a:pPr lvl="0" marL="571500" indent="-571500" algn="l">
              <a:spcBef>
                <a:spcPts val="3600"/>
              </a:spcBef>
              <a:buSzPct val="43000"/>
              <a:buBlip>
                <a:blip r:embed="rId2"/>
              </a:buBlip>
              <a:defRPr sz="1800">
                <a:solidFill>
                  <a:srgbClr val="000000"/>
                </a:solidFill>
              </a:defRPr>
            </a:pPr>
            <a:r>
              <a:rPr sz="3600">
                <a:solidFill>
                  <a:srgbClr val="FFFFFF"/>
                </a:solidFill>
              </a:rPr>
              <a:t>f is a </a:t>
            </a:r>
            <a:r>
              <a:rPr sz="3600">
                <a:solidFill>
                  <a:srgbClr val="FF7777"/>
                </a:solidFill>
              </a:rPr>
              <a:t>fixed point </a:t>
            </a:r>
            <a:r>
              <a:rPr sz="3600">
                <a:solidFill>
                  <a:srgbClr val="FFFFFF"/>
                </a:solidFill>
              </a:rPr>
              <a:t>of g(x)</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9" grpId="1" fill="hold">
                                  <p:stCondLst>
                                    <p:cond delay="0"/>
                                  </p:stCondLst>
                                  <p:iterate type="el" backwards="0">
                                    <p:tmAbs val="0"/>
                                  </p:iterate>
                                  <p:childTnLst>
                                    <p:set>
                                      <p:cBhvr>
                                        <p:cTn id="6" fill="hold"/>
                                        <p:tgtEl>
                                          <p:spTgt spid="163"/>
                                        </p:tgtEl>
                                        <p:attrNameLst>
                                          <p:attrName>style.visibility</p:attrName>
                                        </p:attrNameLst>
                                      </p:cBhvr>
                                      <p:to>
                                        <p:strVal val="visible"/>
                                      </p:to>
                                    </p:set>
                                    <p:animEffect filter="dissolve" transition="in">
                                      <p:cBhvr>
                                        <p:cTn id="7"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ph type="title"/>
          </p:nvPr>
        </p:nvSpPr>
        <p:spPr>
          <a:prstGeom prst="rect">
            <a:avLst/>
          </a:prstGeom>
        </p:spPr>
        <p:txBody>
          <a:bodyPr/>
          <a:lstStyle/>
          <a:p>
            <a:pPr lvl="0" defTabSz="406908">
              <a:defRPr sz="1800">
                <a:solidFill>
                  <a:srgbClr val="000000"/>
                </a:solidFill>
              </a:defRPr>
            </a:pPr>
            <a:r>
              <a:rPr sz="6408">
                <a:solidFill>
                  <a:srgbClr val="FFFFFF"/>
                </a:solidFill>
              </a:rPr>
              <a:t>the </a:t>
            </a:r>
            <a:r>
              <a:rPr sz="6408">
                <a:solidFill>
                  <a:srgbClr val="FEC9C7"/>
                </a:solidFill>
              </a:rPr>
              <a:t>first</a:t>
            </a:r>
            <a:r>
              <a:rPr sz="6408">
                <a:solidFill>
                  <a:srgbClr val="FFFFFF"/>
                </a:solidFill>
              </a:rPr>
              <a:t> functional programming language</a:t>
            </a:r>
          </a:p>
        </p:txBody>
      </p:sp>
    </p:spTree>
  </p:cSld>
  <p:clrMapOvr>
    <a:masterClrMapping/>
  </p:clrMapOvr>
  <p:transition spd="fast" advClick="1">
    <p:pull dir="l"/>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title"/>
          </p:nvPr>
        </p:nvSpPr>
        <p:spPr>
          <a:prstGeom prst="rect">
            <a:avLst/>
          </a:prstGeom>
        </p:spPr>
        <p:txBody>
          <a:bodyPr/>
          <a:lstStyle>
            <a:lvl1pPr>
              <a:defRPr sz="6100"/>
            </a:lvl1pPr>
          </a:lstStyle>
          <a:p>
            <a:pPr lvl="0">
              <a:defRPr sz="1800">
                <a:solidFill>
                  <a:srgbClr val="000000"/>
                </a:solidFill>
              </a:defRPr>
            </a:pPr>
            <a:r>
              <a:rPr sz="6100">
                <a:solidFill>
                  <a:srgbClr val="FFFFFF"/>
                </a:solidFill>
              </a:rPr>
              <a:t>via Y </a:t>
            </a:r>
          </a:p>
        </p:txBody>
      </p:sp>
      <p:sp>
        <p:nvSpPr>
          <p:cNvPr id="167" name="Shape 167"/>
          <p:cNvSpPr/>
          <p:nvPr>
            <p:ph type="body" idx="1"/>
          </p:nvPr>
        </p:nvSpPr>
        <p:spPr>
          <a:prstGeom prst="rect">
            <a:avLst/>
          </a:prstGeom>
        </p:spPr>
        <p:txBody>
          <a:bodyPr anchor="t"/>
          <a:lstStyle/>
          <a:p>
            <a:pPr lvl="0" marL="0" indent="0">
              <a:buSzTx/>
              <a:buNone/>
              <a:defRPr sz="1800">
                <a:solidFill>
                  <a:srgbClr val="000000"/>
                </a:solidFill>
              </a:defRPr>
            </a:pPr>
            <a:r>
              <a:rPr sz="3600">
                <a:solidFill>
                  <a:srgbClr val="FFFFFF"/>
                </a:solidFill>
              </a:rPr>
              <a:t>fact = </a:t>
            </a:r>
            <a:endParaRPr sz="3600">
              <a:solidFill>
                <a:srgbClr val="FFFFFF"/>
              </a:solidFill>
            </a:endParaRPr>
          </a:p>
          <a:p>
            <a:pPr lvl="0" marL="0" indent="0">
              <a:buSzTx/>
              <a:buNone/>
              <a:defRPr sz="1800">
                <a:solidFill>
                  <a:srgbClr val="000000"/>
                </a:solidFill>
              </a:defRPr>
            </a:pPr>
            <a:r>
              <a:rPr sz="3600">
                <a:solidFill>
                  <a:srgbClr val="FFFFFF"/>
                </a:solidFill>
              </a:rPr>
              <a:t> </a:t>
            </a:r>
            <a:r>
              <a:rPr sz="3600">
                <a:solidFill>
                  <a:srgbClr val="D4ABEF"/>
                </a:solidFill>
              </a:rPr>
              <a:t>(</a:t>
            </a:r>
            <a:r>
              <a:rPr sz="3600">
                <a:solidFill>
                  <a:srgbClr val="FFFFFF"/>
                </a:solidFill>
              </a:rPr>
              <a:t>lambda f . n . </a:t>
            </a:r>
            <a:r>
              <a:rPr sz="3600">
                <a:solidFill>
                  <a:srgbClr val="71B0E2"/>
                </a:solidFill>
              </a:rPr>
              <a:t>(</a:t>
            </a:r>
            <a:r>
              <a:rPr sz="3600">
                <a:solidFill>
                  <a:srgbClr val="FFFFFF"/>
                </a:solidFill>
              </a:rPr>
              <a:t>if </a:t>
            </a:r>
            <a:r>
              <a:rPr sz="3600">
                <a:solidFill>
                  <a:srgbClr val="FF7777"/>
                </a:solidFill>
              </a:rPr>
              <a:t>(</a:t>
            </a:r>
            <a:r>
              <a:rPr sz="3600">
                <a:solidFill>
                  <a:srgbClr val="FFFFFF"/>
                </a:solidFill>
              </a:rPr>
              <a:t>or (zerop n)</a:t>
            </a:r>
            <a:endParaRPr sz="3600">
              <a:solidFill>
                <a:srgbClr val="FFFFFF"/>
              </a:solidFill>
            </a:endParaRPr>
          </a:p>
          <a:p>
            <a:pPr lvl="8" marL="0" indent="1828800" algn="just">
              <a:buSzTx/>
              <a:buNone/>
              <a:defRPr sz="1800">
                <a:solidFill>
                  <a:srgbClr val="000000"/>
                </a:solidFill>
              </a:defRPr>
            </a:pPr>
            <a:r>
              <a:rPr sz="3600">
                <a:solidFill>
                  <a:srgbClr val="FFFFFF"/>
                </a:solidFill>
              </a:rPr>
              <a:t>               (equal n 1)</a:t>
            </a:r>
            <a:r>
              <a:rPr sz="3600">
                <a:solidFill>
                  <a:srgbClr val="FF7777"/>
                </a:solidFill>
              </a:rPr>
              <a:t>)</a:t>
            </a:r>
            <a:endParaRPr sz="3600">
              <a:solidFill>
                <a:srgbClr val="FFFFFF"/>
              </a:solidFill>
            </a:endParaRPr>
          </a:p>
          <a:p>
            <a:pPr lvl="8" marL="0" indent="1828800" algn="just">
              <a:buSzTx/>
              <a:buNone/>
              <a:defRPr sz="1800">
                <a:solidFill>
                  <a:srgbClr val="000000"/>
                </a:solidFill>
              </a:defRPr>
            </a:pPr>
            <a:r>
              <a:rPr sz="3600">
                <a:solidFill>
                  <a:srgbClr val="FFFFFF"/>
                </a:solidFill>
              </a:rPr>
              <a:t>          1</a:t>
            </a:r>
            <a:endParaRPr sz="3600">
              <a:solidFill>
                <a:srgbClr val="FFFFFF"/>
              </a:solidFill>
            </a:endParaRPr>
          </a:p>
          <a:p>
            <a:pPr lvl="8" marL="0" indent="1828800" algn="just">
              <a:buSzTx/>
              <a:buNone/>
              <a:defRPr sz="1800">
                <a:solidFill>
                  <a:srgbClr val="000000"/>
                </a:solidFill>
              </a:defRPr>
            </a:pPr>
            <a:r>
              <a:rPr sz="3600">
                <a:solidFill>
                  <a:srgbClr val="FFFFFF"/>
                </a:solidFill>
              </a:rPr>
              <a:t>          </a:t>
            </a:r>
            <a:r>
              <a:rPr sz="3600">
                <a:solidFill>
                  <a:srgbClr val="A8E685"/>
                </a:solidFill>
              </a:rPr>
              <a:t>(</a:t>
            </a:r>
            <a:r>
              <a:rPr sz="3600">
                <a:solidFill>
                  <a:srgbClr val="FFFFFF"/>
                </a:solidFill>
              </a:rPr>
              <a:t>n • </a:t>
            </a:r>
            <a:r>
              <a:rPr sz="3600">
                <a:solidFill>
                  <a:srgbClr val="F2A057"/>
                </a:solidFill>
              </a:rPr>
              <a:t>(</a:t>
            </a:r>
            <a:r>
              <a:rPr sz="3600">
                <a:solidFill>
                  <a:srgbClr val="FFFFFF"/>
                </a:solidFill>
              </a:rPr>
              <a:t>f (- n 1)</a:t>
            </a:r>
            <a:r>
              <a:rPr sz="3600">
                <a:solidFill>
                  <a:srgbClr val="F2A057"/>
                </a:solidFill>
              </a:rPr>
              <a:t>)</a:t>
            </a:r>
            <a:r>
              <a:rPr sz="3600">
                <a:solidFill>
                  <a:srgbClr val="A8E685"/>
                </a:solidFill>
              </a:rPr>
              <a:t>)</a:t>
            </a:r>
            <a:r>
              <a:rPr sz="3600">
                <a:solidFill>
                  <a:srgbClr val="71B0E2"/>
                </a:solidFill>
              </a:rPr>
              <a:t>)</a:t>
            </a:r>
            <a:r>
              <a:rPr sz="3600">
                <a:solidFill>
                  <a:srgbClr val="D4ABEF"/>
                </a:solidFill>
              </a:rPr>
              <a:t>)</a:t>
            </a:r>
            <a:r>
              <a:rPr sz="3600">
                <a:solidFill>
                  <a:srgbClr val="71B0E2"/>
                </a:solidFill>
              </a:rPr>
              <a:t> </a:t>
            </a:r>
            <a:r>
              <a:rPr sz="3600">
                <a:solidFill>
                  <a:srgbClr val="FF7777"/>
                </a:solidFill>
              </a:rPr>
              <a:t>fact</a:t>
            </a:r>
          </a:p>
        </p:txBody>
      </p:sp>
    </p:spTree>
  </p:cSld>
  <p:clrMapOvr>
    <a:masterClrMapping/>
  </p:clrMapOvr>
  <p:transition spd="fast" advClick="1">
    <p:pull dir="l"/>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body" idx="1"/>
          </p:nvPr>
        </p:nvSpPr>
        <p:spPr>
          <a:prstGeom prst="rect">
            <a:avLst/>
          </a:prstGeom>
        </p:spPr>
        <p:txBody>
          <a:bodyPr/>
          <a:lstStyle/>
          <a:p>
            <a:pPr lvl="0" marL="0" indent="0">
              <a:buSzTx/>
              <a:buNone/>
              <a:defRPr sz="1800">
                <a:solidFill>
                  <a:srgbClr val="000000"/>
                </a:solidFill>
              </a:defRPr>
            </a:pPr>
            <a:r>
              <a:rPr sz="3600">
                <a:solidFill>
                  <a:srgbClr val="FFFFFF"/>
                </a:solidFill>
              </a:rPr>
              <a:t>fact = Y g </a:t>
            </a:r>
            <a:endParaRPr sz="3600">
              <a:solidFill>
                <a:srgbClr val="FFFFFF"/>
              </a:solidFill>
            </a:endParaRPr>
          </a:p>
          <a:p>
            <a:pPr lvl="0" marL="0" indent="0">
              <a:buSzTx/>
              <a:buNone/>
              <a:defRPr sz="1800">
                <a:solidFill>
                  <a:srgbClr val="000000"/>
                </a:solidFill>
              </a:defRPr>
            </a:pPr>
            <a:r>
              <a:rPr sz="3600">
                <a:solidFill>
                  <a:srgbClr val="FFFFFF"/>
                </a:solidFill>
              </a:rPr>
              <a:t>= g (Y g) </a:t>
            </a:r>
            <a:endParaRPr sz="3600">
              <a:solidFill>
                <a:srgbClr val="FFFFFF"/>
              </a:solidFill>
            </a:endParaRPr>
          </a:p>
          <a:p>
            <a:pPr lvl="0" marL="0" indent="0">
              <a:buSzTx/>
              <a:buNone/>
              <a:defRPr sz="1800">
                <a:solidFill>
                  <a:srgbClr val="000000"/>
                </a:solidFill>
              </a:defRPr>
            </a:pPr>
            <a:r>
              <a:rPr sz="3600">
                <a:solidFill>
                  <a:srgbClr val="FFFFFF"/>
                </a:solidFill>
              </a:rPr>
              <a:t>= g (g (Y g))</a:t>
            </a:r>
            <a:endParaRPr sz="3600">
              <a:solidFill>
                <a:srgbClr val="FFFFFF"/>
              </a:solidFill>
            </a:endParaRPr>
          </a:p>
          <a:p>
            <a:pPr lvl="0" marL="0" indent="0">
              <a:buSzTx/>
              <a:buNone/>
              <a:defRPr sz="1800">
                <a:solidFill>
                  <a:srgbClr val="000000"/>
                </a:solidFill>
              </a:defRPr>
            </a:pPr>
            <a:r>
              <a:rPr sz="3600">
                <a:solidFill>
                  <a:srgbClr val="FFFFFF"/>
                </a:solidFill>
              </a:rPr>
              <a:t>= g (g (g (…(Y g)…)))</a:t>
            </a:r>
          </a:p>
        </p:txBody>
      </p:sp>
    </p:spTree>
  </p:cSld>
  <p:clrMapOvr>
    <a:masterClrMapping/>
  </p:clrMapOvr>
  <p:transition spd="fast" advClick="1">
    <p:pull dir="l"/>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lvl="0">
              <a:defRPr sz="1800">
                <a:solidFill>
                  <a:srgbClr val="000000"/>
                </a:solidFill>
              </a:defRPr>
            </a:pPr>
            <a:r>
              <a:rPr sz="4700">
                <a:solidFill>
                  <a:srgbClr val="FFFFFF"/>
                </a:solidFill>
              </a:rPr>
              <a:t>So, what’s the </a:t>
            </a:r>
            <a:r>
              <a:rPr sz="4700">
                <a:solidFill>
                  <a:srgbClr val="FF7777"/>
                </a:solidFill>
              </a:rPr>
              <a:t>expression</a:t>
            </a:r>
            <a:r>
              <a:rPr sz="4700">
                <a:solidFill>
                  <a:srgbClr val="FFFFFF"/>
                </a:solidFill>
              </a:rPr>
              <a:t> of </a:t>
            </a:r>
            <a:r>
              <a:rPr sz="4700">
                <a:solidFill>
                  <a:srgbClr val="71B0E2"/>
                </a:solidFill>
              </a:rPr>
              <a:t>Y</a:t>
            </a:r>
            <a:r>
              <a:rPr sz="4700">
                <a:solidFill>
                  <a:srgbClr val="FFFFFF"/>
                </a:solidFill>
              </a:rPr>
              <a:t>?</a:t>
            </a:r>
          </a:p>
        </p:txBody>
      </p:sp>
    </p:spTree>
  </p:cSld>
  <p:clrMapOvr>
    <a:masterClrMapping/>
  </p:clrMapOvr>
  <p:transition spd="fast" advClick="1">
    <p:pull dir="l"/>
  </p:transition>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lvl="0" algn="l">
              <a:spcBef>
                <a:spcPts val="3600"/>
              </a:spcBef>
              <a:defRPr sz="1800">
                <a:solidFill>
                  <a:srgbClr val="000000"/>
                </a:solidFill>
              </a:defRPr>
            </a:pPr>
            <a:r>
              <a:rPr sz="2600">
                <a:solidFill>
                  <a:srgbClr val="FFFFFF"/>
                </a:solidFill>
              </a:rPr>
              <a:t>Y = </a:t>
            </a:r>
            <a:r>
              <a:rPr sz="2600">
                <a:solidFill>
                  <a:srgbClr val="FFE181"/>
                </a:solidFill>
              </a:rPr>
              <a:t>lambda</a:t>
            </a:r>
            <a:r>
              <a:rPr sz="2600">
                <a:solidFill>
                  <a:srgbClr val="FFFFFF"/>
                </a:solidFill>
              </a:rPr>
              <a:t> f . </a:t>
            </a:r>
            <a:r>
              <a:rPr sz="2600">
                <a:solidFill>
                  <a:srgbClr val="71B0E2"/>
                </a:solidFill>
              </a:rPr>
              <a:t>(</a:t>
            </a:r>
            <a:r>
              <a:rPr sz="2600">
                <a:solidFill>
                  <a:srgbClr val="FFE181"/>
                </a:solidFill>
              </a:rPr>
              <a:t>lambda</a:t>
            </a:r>
            <a:r>
              <a:rPr sz="2600">
                <a:solidFill>
                  <a:srgbClr val="FFFFFF"/>
                </a:solidFill>
              </a:rPr>
              <a:t> x . f x x</a:t>
            </a:r>
            <a:r>
              <a:rPr sz="2600">
                <a:solidFill>
                  <a:srgbClr val="71B0E2"/>
                </a:solidFill>
              </a:rPr>
              <a:t>)</a:t>
            </a:r>
            <a:r>
              <a:rPr sz="2600">
                <a:solidFill>
                  <a:srgbClr val="FFFFFF"/>
                </a:solidFill>
              </a:rPr>
              <a:t> </a:t>
            </a:r>
            <a:r>
              <a:rPr sz="2600">
                <a:solidFill>
                  <a:srgbClr val="FF7777"/>
                </a:solidFill>
              </a:rPr>
              <a:t>(</a:t>
            </a:r>
            <a:r>
              <a:rPr sz="2600">
                <a:solidFill>
                  <a:srgbClr val="FFE181"/>
                </a:solidFill>
              </a:rPr>
              <a:t>lambda</a:t>
            </a:r>
            <a:r>
              <a:rPr sz="2600">
                <a:solidFill>
                  <a:srgbClr val="FFFFFF"/>
                </a:solidFill>
              </a:rPr>
              <a:t> x . f x x</a:t>
            </a:r>
            <a:r>
              <a:rPr sz="2600">
                <a:solidFill>
                  <a:srgbClr val="FF7777"/>
                </a:solidFill>
              </a:rPr>
              <a:t>)</a:t>
            </a:r>
          </a:p>
        </p:txBody>
      </p:sp>
      <p:grpSp>
        <p:nvGrpSpPr>
          <p:cNvPr id="179" name="Group 179"/>
          <p:cNvGrpSpPr/>
          <p:nvPr/>
        </p:nvGrpSpPr>
        <p:grpSpPr>
          <a:xfrm>
            <a:off x="5072086" y="2378436"/>
            <a:ext cx="4477698" cy="2023572"/>
            <a:chOff x="-178254" y="0"/>
            <a:chExt cx="4477696" cy="2023571"/>
          </a:xfrm>
        </p:grpSpPr>
        <p:pic>
          <p:nvPicPr>
            <p:cNvPr id="174" name=""/>
            <p:cNvPicPr/>
            <p:nvPr/>
          </p:nvPicPr>
          <p:blipFill>
            <a:blip r:embed="rId2">
              <a:extLst/>
            </a:blip>
            <a:stretch>
              <a:fillRect/>
            </a:stretch>
          </p:blipFill>
          <p:spPr>
            <a:xfrm rot="7979140">
              <a:off x="-269330" y="1092951"/>
              <a:ext cx="1503741" cy="405069"/>
            </a:xfrm>
            <a:prstGeom prst="rect">
              <a:avLst/>
            </a:prstGeom>
            <a:effectLst/>
          </p:spPr>
        </p:pic>
        <p:pic>
          <p:nvPicPr>
            <p:cNvPr id="176" name=""/>
            <p:cNvPicPr/>
            <p:nvPr/>
          </p:nvPicPr>
          <p:blipFill>
            <a:blip r:embed="rId3">
              <a:extLst/>
            </a:blip>
            <a:stretch>
              <a:fillRect/>
            </a:stretch>
          </p:blipFill>
          <p:spPr>
            <a:xfrm rot="2700000">
              <a:off x="2743856" y="1092800"/>
              <a:ext cx="1654698" cy="405069"/>
            </a:xfrm>
            <a:prstGeom prst="rect">
              <a:avLst/>
            </a:prstGeom>
            <a:effectLst/>
          </p:spPr>
        </p:pic>
        <p:sp>
          <p:nvSpPr>
            <p:cNvPr id="178" name="Shape 178"/>
            <p:cNvSpPr/>
            <p:nvPr/>
          </p:nvSpPr>
          <p:spPr>
            <a:xfrm>
              <a:off x="1181819" y="0"/>
              <a:ext cx="1618430" cy="7803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200">
                  <a:solidFill>
                    <a:srgbClr val="FFFFFF"/>
                  </a:solidFill>
                </a:rPr>
                <a:t>same</a:t>
              </a:r>
            </a:p>
          </p:txBody>
        </p:sp>
      </p:grpSp>
      <p:sp>
        <p:nvSpPr>
          <p:cNvPr id="180" name="Shape 180"/>
          <p:cNvSpPr/>
          <p:nvPr/>
        </p:nvSpPr>
        <p:spPr>
          <a:xfrm>
            <a:off x="3815971" y="7731144"/>
            <a:ext cx="537285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(Y g) = (g (Y g))</a:t>
            </a:r>
          </a:p>
        </p:txBody>
      </p:sp>
      <p:pic>
        <p:nvPicPr>
          <p:cNvPr id="181" name=""/>
          <p:cNvPicPr/>
          <p:nvPr/>
        </p:nvPicPr>
        <p:blipFill>
          <a:blip r:embed="rId4">
            <a:extLst/>
          </a:blip>
          <a:stretch>
            <a:fillRect/>
          </a:stretch>
        </p:blipFill>
        <p:spPr>
          <a:xfrm rot="5400000">
            <a:off x="5731913" y="6436858"/>
            <a:ext cx="1540974" cy="405070"/>
          </a:xfrm>
          <a:prstGeom prst="rect">
            <a:avLst/>
          </a:prstGeom>
        </p:spPr>
      </p:pic>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2" grpId="1" fill="hold">
                                  <p:stCondLst>
                                    <p:cond delay="0"/>
                                  </p:stCondLst>
                                  <p:iterate type="el" backwards="0">
                                    <p:tmAbs val="0"/>
                                  </p:iterate>
                                  <p:childTnLst>
                                    <p:set>
                                      <p:cBhvr>
                                        <p:cTn id="6" fill="hold"/>
                                        <p:tgtEl>
                                          <p:spTgt spid="179"/>
                                        </p:tgtEl>
                                        <p:attrNameLst>
                                          <p:attrName>style.visibility</p:attrName>
                                        </p:attrNameLst>
                                      </p:cBhvr>
                                      <p:to>
                                        <p:strVal val="visible"/>
                                      </p:to>
                                    </p:set>
                                    <p:animEffect filter="wipe(up)" transition="in">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181"/>
                                        </p:tgtEl>
                                        <p:attrNameLst>
                                          <p:attrName>style.visibility</p:attrName>
                                        </p:attrNameLst>
                                      </p:cBhvr>
                                      <p:to>
                                        <p:strVal val="visible"/>
                                      </p:to>
                                    </p:set>
                                    <p:animEffect filter="wipe(up)" transition="in">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 presetID="2" grpId="3" fill="hold">
                                  <p:stCondLst>
                                    <p:cond delay="0"/>
                                  </p:stCondLst>
                                  <p:iterate type="el" backwards="0">
                                    <p:tmAbs val="0"/>
                                  </p:iterate>
                                  <p:childTnLst>
                                    <p:set>
                                      <p:cBhvr>
                                        <p:cTn id="16" fill="hold"/>
                                        <p:tgtEl>
                                          <p:spTgt spid="180"/>
                                        </p:tgtEl>
                                        <p:attrNameLst>
                                          <p:attrName>style.visibility</p:attrName>
                                        </p:attrNameLst>
                                      </p:cBhvr>
                                      <p:to>
                                        <p:strVal val="visible"/>
                                      </p:to>
                                    </p:set>
                                    <p:anim calcmode="lin" valueType="num">
                                      <p:cBhvr>
                                        <p:cTn id="17" dur="1500" fill="hold"/>
                                        <p:tgtEl>
                                          <p:spTgt spid="180"/>
                                        </p:tgtEl>
                                        <p:attrNameLst>
                                          <p:attrName>ppt_x</p:attrName>
                                        </p:attrNameLst>
                                      </p:cBhvr>
                                      <p:tavLst>
                                        <p:tav tm="0">
                                          <p:val>
                                            <p:strVal val="#ppt_x"/>
                                          </p:val>
                                        </p:tav>
                                        <p:tav tm="100000">
                                          <p:val>
                                            <p:strVal val="#ppt_x"/>
                                          </p:val>
                                        </p:tav>
                                      </p:tavLst>
                                    </p:anim>
                                    <p:anim calcmode="lin" valueType="num">
                                      <p:cBhvr>
                                        <p:cTn id="18" dur="1500" fill="hold"/>
                                        <p:tgtEl>
                                          <p:spTgt spid="1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2"/>
      <p:bldP build="whole" bldLvl="1" animBg="1" rev="0" advAuto="0" spid="180" grpId="3"/>
      <p:bldP build="whole" bldLvl="1" animBg="1" rev="0" advAuto="0" spid="179"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xfrm>
            <a:off x="2108200" y="3606800"/>
            <a:ext cx="10464800" cy="2540000"/>
          </a:xfrm>
          <a:prstGeom prst="rect">
            <a:avLst/>
          </a:prstGeom>
        </p:spPr>
        <p:txBody>
          <a:bodyPr/>
          <a:lstStyle/>
          <a:p>
            <a:pPr lvl="0" algn="just">
              <a:defRPr sz="1800">
                <a:solidFill>
                  <a:srgbClr val="000000"/>
                </a:solidFill>
              </a:defRPr>
            </a:pPr>
            <a:r>
              <a:rPr sz="5400">
                <a:solidFill>
                  <a:srgbClr val="FFFFFF"/>
                </a:solidFill>
              </a:rPr>
              <a:t>(</a:t>
            </a:r>
            <a:r>
              <a:rPr sz="5400">
                <a:solidFill>
                  <a:srgbClr val="A8E685"/>
                </a:solidFill>
              </a:rPr>
              <a:t>only?</a:t>
            </a:r>
            <a:r>
              <a:rPr sz="5400">
                <a:solidFill>
                  <a:srgbClr val="FFFFFF"/>
                </a:solidFill>
              </a:rPr>
              <a:t> (</a:t>
            </a:r>
            <a:r>
              <a:rPr sz="5400">
                <a:solidFill>
                  <a:srgbClr val="A8E685"/>
                </a:solidFill>
              </a:rPr>
              <a:t>in</a:t>
            </a:r>
            <a:r>
              <a:rPr sz="5400">
                <a:solidFill>
                  <a:srgbClr val="FFFFFF"/>
                </a:solidFill>
              </a:rPr>
              <a:t> functional lisp)</a:t>
            </a:r>
            <a:endParaRPr sz="5400">
              <a:solidFill>
                <a:srgbClr val="FFFFFF"/>
              </a:solidFill>
            </a:endParaRPr>
          </a:p>
          <a:p>
            <a:pPr lvl="0" algn="just">
              <a:defRPr sz="1800">
                <a:solidFill>
                  <a:srgbClr val="000000"/>
                </a:solidFill>
              </a:defRPr>
            </a:pPr>
            <a:r>
              <a:rPr sz="5400">
                <a:solidFill>
                  <a:srgbClr val="FF7777"/>
                </a:solidFill>
              </a:rPr>
              <a:t>=&gt;</a:t>
            </a:r>
            <a:r>
              <a:rPr sz="5400">
                <a:solidFill>
                  <a:srgbClr val="D4E7FE"/>
                </a:solidFill>
              </a:rPr>
              <a:t> </a:t>
            </a:r>
            <a:r>
              <a:rPr sz="5400">
                <a:solidFill>
                  <a:srgbClr val="71B0E2"/>
                </a:solidFill>
              </a:rPr>
              <a:t>NIL</a:t>
            </a:r>
          </a:p>
        </p:txBody>
      </p:sp>
    </p:spTree>
  </p:cSld>
  <p:clrMapOvr>
    <a:masterClrMapping/>
  </p:clrMapOvr>
  <p:transition spd="fast" advClick="1">
    <p:pull dir="l"/>
  </p:transition>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pPr lvl="0">
              <a:defRPr sz="1800">
                <a:solidFill>
                  <a:srgbClr val="000000"/>
                </a:solidFill>
              </a:defRPr>
            </a:pPr>
            <a:r>
              <a:rPr sz="7200">
                <a:solidFill>
                  <a:srgbClr val="FFFFFF"/>
                </a:solidFill>
              </a:rPr>
              <a:t>Meta-programming</a:t>
            </a:r>
          </a:p>
        </p:txBody>
      </p:sp>
    </p:spTree>
  </p:cSld>
  <p:clrMapOvr>
    <a:masterClrMapping/>
  </p:clrMapOvr>
  <p:transition spd="fast" advClick="1">
    <p:pull dir="l"/>
  </p:transition>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p>
            <a:pPr lvl="0">
              <a:defRPr sz="1800">
                <a:solidFill>
                  <a:srgbClr val="000000"/>
                </a:solidFill>
              </a:defRPr>
            </a:pPr>
            <a:r>
              <a:rPr sz="7200">
                <a:solidFill>
                  <a:srgbClr val="FFFFFF"/>
                </a:solidFill>
              </a:rPr>
              <a:t>eval</a:t>
            </a:r>
          </a:p>
        </p:txBody>
      </p:sp>
    </p:spTree>
  </p:cSld>
  <p:clrMapOvr>
    <a:masterClrMapping/>
  </p:clrMapOvr>
  <p:transition spd="fast" advClick="1">
    <p:pull dir="l"/>
  </p:transition>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defRPr sz="1800">
                <a:solidFill>
                  <a:srgbClr val="000000"/>
                </a:solidFill>
              </a:defRPr>
            </a:pPr>
            <a:r>
              <a:rPr sz="7200">
                <a:solidFill>
                  <a:srgbClr val="FFFFFF"/>
                </a:solidFill>
              </a:rPr>
              <a:t>Reflection</a:t>
            </a:r>
          </a:p>
        </p:txBody>
      </p:sp>
    </p:spTree>
  </p:cSld>
  <p:clrMapOvr>
    <a:masterClrMapping/>
  </p:clrMapOvr>
  <p:transition spd="fast" advClick="1">
    <p:pull dir="l"/>
  </p:transition>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a:defRPr sz="6400"/>
            </a:lvl1pPr>
          </a:lstStyle>
          <a:p>
            <a:pPr lvl="0">
              <a:defRPr sz="1800">
                <a:solidFill>
                  <a:srgbClr val="000000"/>
                </a:solidFill>
              </a:defRPr>
            </a:pPr>
            <a:r>
              <a:rPr sz="6400">
                <a:solidFill>
                  <a:srgbClr val="FFFFFF"/>
                </a:solidFill>
              </a:rPr>
              <a:t>compiler / interpreter</a:t>
            </a:r>
          </a:p>
        </p:txBody>
      </p:sp>
    </p:spTree>
  </p:cSld>
  <p:clrMapOvr>
    <a:masterClrMapping/>
  </p:clrMapOvr>
  <p:transition spd="fast" advClick="1">
    <p:pull dir="l"/>
  </p:transition>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Shell Script</a:t>
            </a:r>
            <a:endParaRPr sz="3600">
              <a:solidFill>
                <a:srgbClr val="FFFFFF"/>
              </a:solidFill>
            </a:endParaRPr>
          </a:p>
          <a:p>
            <a:pPr lvl="0">
              <a:buBlip>
                <a:blip r:embed="rId3"/>
              </a:buBlip>
              <a:defRPr sz="1800">
                <a:solidFill>
                  <a:srgbClr val="000000"/>
                </a:solidFill>
              </a:defRPr>
            </a:pPr>
            <a:r>
              <a:rPr sz="3600">
                <a:solidFill>
                  <a:srgbClr val="FFFFFF"/>
                </a:solidFill>
              </a:rPr>
              <a:t>JavaScript</a:t>
            </a:r>
            <a:endParaRPr sz="3600">
              <a:solidFill>
                <a:srgbClr val="FFFFFF"/>
              </a:solidFill>
            </a:endParaRPr>
          </a:p>
          <a:p>
            <a:pPr lvl="0">
              <a:buBlip>
                <a:blip r:embed="rId3"/>
              </a:buBlip>
              <a:defRPr sz="1800">
                <a:solidFill>
                  <a:srgbClr val="000000"/>
                </a:solidFill>
              </a:defRPr>
            </a:pPr>
            <a:r>
              <a:rPr sz="3600">
                <a:solidFill>
                  <a:srgbClr val="FFFFFF"/>
                </a:solidFill>
              </a:rPr>
              <a:t>Ruby</a:t>
            </a:r>
          </a:p>
        </p:txBody>
      </p:sp>
    </p:spTree>
  </p:cSld>
  <p:clrMapOvr>
    <a:masterClrMapping/>
  </p:clrMapOvr>
  <p:transition spd="fast" advClick="1">
    <p:pull dir="l"/>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 name="Group 42"/>
          <p:cNvGrpSpPr/>
          <p:nvPr/>
        </p:nvGrpSpPr>
        <p:grpSpPr>
          <a:xfrm>
            <a:off x="7016750" y="1098550"/>
            <a:ext cx="5346700" cy="7556500"/>
            <a:chOff x="-215900" y="-139700"/>
            <a:chExt cx="5346700" cy="7556500"/>
          </a:xfrm>
        </p:grpSpPr>
        <p:pic>
          <p:nvPicPr>
            <p:cNvPr id="41" name="john-mccarthy.png"/>
            <p:cNvPicPr/>
            <p:nvPr/>
          </p:nvPicPr>
          <p:blipFill>
            <a:blip r:embed="rId3">
              <a:extLst/>
            </a:blip>
            <a:srcRect l="17214" t="0" r="17214" b="0"/>
            <a:stretch>
              <a:fillRect/>
            </a:stretch>
          </p:blipFill>
          <p:spPr>
            <a:xfrm>
              <a:off x="0" y="0"/>
              <a:ext cx="4914900" cy="6997700"/>
            </a:xfrm>
            <a:prstGeom prst="rect">
              <a:avLst/>
            </a:prstGeom>
            <a:ln>
              <a:noFill/>
            </a:ln>
            <a:effectLst/>
          </p:spPr>
        </p:pic>
        <p:pic>
          <p:nvPicPr>
            <p:cNvPr id="40" name=""/>
            <p:cNvPicPr/>
            <p:nvPr/>
          </p:nvPicPr>
          <p:blipFill>
            <a:blip r:embed="rId4">
              <a:extLst/>
            </a:blip>
            <a:stretch>
              <a:fillRect/>
            </a:stretch>
          </p:blipFill>
          <p:spPr>
            <a:xfrm>
              <a:off x="-215900" y="-139700"/>
              <a:ext cx="5346700" cy="7556500"/>
            </a:xfrm>
            <a:prstGeom prst="rect">
              <a:avLst/>
            </a:prstGeom>
            <a:effectLst/>
          </p:spPr>
        </p:pic>
      </p:grpSp>
      <p:sp>
        <p:nvSpPr>
          <p:cNvPr id="43" name="Shape 43"/>
          <p:cNvSpPr/>
          <p:nvPr>
            <p:ph type="title"/>
          </p:nvPr>
        </p:nvSpPr>
        <p:spPr>
          <a:xfrm>
            <a:off x="609600" y="2946400"/>
            <a:ext cx="5994400" cy="3568700"/>
          </a:xfrm>
          <a:prstGeom prst="rect">
            <a:avLst/>
          </a:prstGeom>
        </p:spPr>
        <p:txBody>
          <a:bodyPr anchor="ctr"/>
          <a:lstStyle>
            <a:lvl1pPr>
              <a:defRPr sz="5700"/>
            </a:lvl1pPr>
          </a:lstStyle>
          <a:p>
            <a:pPr lvl="0">
              <a:defRPr sz="1800">
                <a:solidFill>
                  <a:srgbClr val="000000"/>
                </a:solidFill>
              </a:defRPr>
            </a:pPr>
            <a:r>
              <a:rPr sz="5700">
                <a:solidFill>
                  <a:srgbClr val="FFFFFF"/>
                </a:solidFill>
              </a:rPr>
              <a:t>John Mccarthy</a:t>
            </a:r>
          </a:p>
        </p:txBody>
      </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2"/>
                                        </p:tgtEl>
                                        <p:attrNameLst>
                                          <p:attrName>style.visibility</p:attrName>
                                        </p:attrNameLst>
                                      </p:cBhvr>
                                      <p:to>
                                        <p:strVal val="visible"/>
                                      </p:to>
                                    </p:set>
                                    <p:animEffect filter="fade" transition="in">
                                      <p:cBhvr>
                                        <p:cTn id="7" dur="1000"/>
                                        <p:tgtEl>
                                          <p:spTgt spid="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pPr lvl="0">
              <a:defRPr sz="1800">
                <a:solidFill>
                  <a:srgbClr val="000000"/>
                </a:solidFill>
              </a:defRPr>
            </a:pPr>
            <a:r>
              <a:rPr sz="7200">
                <a:solidFill>
                  <a:srgbClr val="FFFFFF"/>
                </a:solidFill>
              </a:rPr>
              <a:t>Evolution</a:t>
            </a:r>
          </a:p>
        </p:txBody>
      </p:sp>
    </p:spTree>
  </p:cSld>
  <p:clrMapOvr>
    <a:masterClrMapping/>
  </p:clrMapOvr>
  <p:transition spd="fast" advClick="1">
    <p:pull dir="l"/>
  </p:transition>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pPr lvl="0">
              <a:defRPr sz="1800">
                <a:solidFill>
                  <a:srgbClr val="000000"/>
                </a:solidFill>
              </a:defRPr>
            </a:pPr>
            <a:r>
              <a:rPr sz="7200">
                <a:solidFill>
                  <a:srgbClr val="FFFFFF"/>
                </a:solidFill>
              </a:rPr>
              <a:t>Core</a:t>
            </a:r>
          </a:p>
        </p:txBody>
      </p:sp>
    </p:spTree>
  </p:cSld>
  <p:clrMapOvr>
    <a:masterClrMapping/>
  </p:clrMapOvr>
  <p:transition spd="fast" advClick="1">
    <p:pull dir="l"/>
  </p:transition>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lvl="0">
              <a:defRPr sz="1800">
                <a:solidFill>
                  <a:srgbClr val="000000"/>
                </a:solidFill>
              </a:defRPr>
            </a:pPr>
            <a:r>
              <a:rPr sz="7200">
                <a:solidFill>
                  <a:srgbClr val="FFFFFF"/>
                </a:solidFill>
              </a:rPr>
              <a:t>diff -lisp -c</a:t>
            </a:r>
          </a:p>
        </p:txBody>
      </p:sp>
      <p:sp>
        <p:nvSpPr>
          <p:cNvPr id="213" name="Shape 213"/>
          <p:cNvSpPr/>
          <p:nvPr>
            <p:ph type="body" idx="1"/>
          </p:nvPr>
        </p:nvSpPr>
        <p:spPr>
          <a:prstGeom prst="rect">
            <a:avLst/>
          </a:prstGeom>
        </p:spPr>
        <p:txBody>
          <a:bodyPr/>
          <a:lstStyle/>
          <a:p>
            <a:pPr lvl="0">
              <a:buBlip>
                <a:blip r:embed="rId2"/>
              </a:buBlip>
              <a:defRPr sz="1800">
                <a:solidFill>
                  <a:srgbClr val="000000"/>
                </a:solidFill>
              </a:defRPr>
            </a:pPr>
            <a:r>
              <a:rPr sz="3600">
                <a:solidFill>
                  <a:srgbClr val="FFFFFF"/>
                </a:solidFill>
              </a:rPr>
              <a:t>lisp family: we tell machine </a:t>
            </a:r>
            <a:r>
              <a:rPr sz="3600">
                <a:solidFill>
                  <a:srgbClr val="FF7777"/>
                </a:solidFill>
              </a:rPr>
              <a:t>what</a:t>
            </a:r>
            <a:r>
              <a:rPr sz="3600">
                <a:solidFill>
                  <a:srgbClr val="FFFFFF"/>
                </a:solidFill>
              </a:rPr>
              <a:t> to do (in Math)</a:t>
            </a:r>
            <a:endParaRPr sz="3600">
              <a:solidFill>
                <a:srgbClr val="FFFFFF"/>
              </a:solidFill>
            </a:endParaRPr>
          </a:p>
          <a:p>
            <a:pPr lvl="0">
              <a:buBlip>
                <a:blip r:embed="rId2"/>
              </a:buBlip>
              <a:defRPr sz="1800">
                <a:solidFill>
                  <a:srgbClr val="000000"/>
                </a:solidFill>
              </a:defRPr>
            </a:pPr>
            <a:r>
              <a:rPr sz="3600">
                <a:solidFill>
                  <a:srgbClr val="FFFFFF"/>
                </a:solidFill>
              </a:rPr>
              <a:t>C family: we teach machine </a:t>
            </a:r>
            <a:r>
              <a:rPr sz="3600">
                <a:solidFill>
                  <a:srgbClr val="FF7777"/>
                </a:solidFill>
              </a:rPr>
              <a:t>how</a:t>
            </a:r>
            <a:r>
              <a:rPr sz="3600">
                <a:solidFill>
                  <a:srgbClr val="FFFFFF"/>
                </a:solidFill>
              </a:rPr>
              <a:t> to do (in Machine)</a:t>
            </a:r>
          </a:p>
        </p:txBody>
      </p:sp>
    </p:spTree>
  </p:cSld>
  <p:clrMapOvr>
    <a:masterClrMapping/>
  </p:clrMapOvr>
  <p:transition spd="fast" advClick="1">
    <p:pull dir="l"/>
  </p:transition>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pPr lvl="0">
              <a:defRPr sz="1800">
                <a:solidFill>
                  <a:srgbClr val="000000"/>
                </a:solidFill>
              </a:defRPr>
            </a:pPr>
            <a:r>
              <a:rPr sz="7200">
                <a:solidFill>
                  <a:srgbClr val="FFFFFF"/>
                </a:solidFill>
              </a:rPr>
              <a:t>Why Lisp ?</a:t>
            </a:r>
          </a:p>
        </p:txBody>
      </p:sp>
    </p:spTree>
  </p:cSld>
  <p:clrMapOvr>
    <a:masterClrMapping/>
  </p:clrMapOvr>
  <p:transition spd="fast" advClick="1">
    <p:pull dir="l"/>
  </p:transition>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lvl="0">
              <a:defRPr sz="1800">
                <a:solidFill>
                  <a:srgbClr val="000000"/>
                </a:solidFill>
              </a:defRPr>
            </a:pPr>
            <a:r>
              <a:rPr sz="7200">
                <a:solidFill>
                  <a:srgbClr val="FFFFFF"/>
                </a:solidFill>
              </a:rPr>
              <a:t>Lisp philosophy</a:t>
            </a:r>
          </a:p>
        </p:txBody>
      </p:sp>
    </p:spTree>
  </p:cSld>
  <p:clrMapOvr>
    <a:masterClrMapping/>
  </p:clrMapOvr>
  <p:transition spd="fast" advClick="1">
    <p:pull dir="l"/>
  </p:transition>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xfrm>
            <a:off x="1270000" y="3606800"/>
            <a:ext cx="10464800" cy="2540000"/>
          </a:xfrm>
          <a:prstGeom prst="rect">
            <a:avLst/>
          </a:prstGeom>
        </p:spPr>
        <p:txBody>
          <a:bodyPr anchor="ctr"/>
          <a:lstStyle/>
          <a:p>
            <a:pPr lvl="0">
              <a:defRPr sz="1800">
                <a:solidFill>
                  <a:srgbClr val="000000"/>
                </a:solidFill>
              </a:defRPr>
            </a:pPr>
            <a:r>
              <a:rPr sz="7200">
                <a:solidFill>
                  <a:srgbClr val="FFFFFF"/>
                </a:solidFill>
              </a:rPr>
              <a:t>Type &amp; Value</a:t>
            </a:r>
          </a:p>
        </p:txBody>
      </p:sp>
    </p:spTree>
  </p:cSld>
  <p:clrMapOvr>
    <a:masterClrMapping/>
  </p:clrMapOvr>
  <p:transition spd="fast" advClick="1">
    <p:pull dir="l"/>
  </p:transition>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pPr lvl="0">
              <a:defRPr sz="1800">
                <a:solidFill>
                  <a:srgbClr val="000000"/>
                </a:solidFill>
              </a:defRPr>
            </a:pPr>
            <a:r>
              <a:rPr sz="7200">
                <a:solidFill>
                  <a:srgbClr val="FFFFFF"/>
                </a:solidFill>
              </a:rPr>
              <a:t>list </a:t>
            </a:r>
          </a:p>
        </p:txBody>
      </p:sp>
    </p:spTree>
  </p:cSld>
  <p:clrMapOvr>
    <a:masterClrMapping/>
  </p:clrMapOvr>
  <p:transition spd="fast" advClick="1">
    <p:pull dir="l"/>
  </p:transition>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Shape 225"/>
          <p:cNvSpPr/>
          <p:nvPr>
            <p:ph type="title"/>
          </p:nvPr>
        </p:nvSpPr>
        <p:spPr>
          <a:prstGeom prst="rect">
            <a:avLst/>
          </a:prstGeom>
        </p:spPr>
        <p:txBody>
          <a:bodyPr/>
          <a:lstStyle/>
          <a:p>
            <a:pPr lvl="0">
              <a:defRPr sz="1800">
                <a:solidFill>
                  <a:srgbClr val="000000"/>
                </a:solidFill>
              </a:defRPr>
            </a:pPr>
            <a:r>
              <a:rPr sz="6500">
                <a:solidFill>
                  <a:srgbClr val="FFFFFF"/>
                </a:solidFill>
              </a:rPr>
              <a:t>(</a:t>
            </a:r>
            <a:r>
              <a:rPr sz="6500">
                <a:solidFill>
                  <a:srgbClr val="FF7777"/>
                </a:solidFill>
              </a:rPr>
              <a:t>lis</a:t>
            </a:r>
            <a:r>
              <a:rPr sz="6500">
                <a:solidFill>
                  <a:srgbClr val="FFFFFF"/>
                </a:solidFill>
              </a:rPr>
              <a:t>)t (</a:t>
            </a:r>
            <a:r>
              <a:rPr sz="6500">
                <a:solidFill>
                  <a:srgbClr val="FF7777"/>
                </a:solidFill>
              </a:rPr>
              <a:t>p</a:t>
            </a:r>
            <a:r>
              <a:rPr sz="6500">
                <a:solidFill>
                  <a:srgbClr val="FFFFFF"/>
                </a:solidFill>
              </a:rPr>
              <a:t>)rocess -&gt; </a:t>
            </a:r>
            <a:r>
              <a:rPr sz="6500">
                <a:solidFill>
                  <a:srgbClr val="FF7777"/>
                </a:solidFill>
              </a:rPr>
              <a:t>lisp</a:t>
            </a:r>
          </a:p>
        </p:txBody>
      </p:sp>
    </p:spTree>
  </p:cSld>
  <p:clrMapOvr>
    <a:masterClrMapping/>
  </p:clrMapOvr>
  <p:transition spd="fast" advClick="1">
    <p:pull dir="l"/>
  </p:transition>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pPr lvl="0">
              <a:defRPr sz="1800">
                <a:solidFill>
                  <a:srgbClr val="000000"/>
                </a:solidFill>
              </a:defRPr>
            </a:pPr>
            <a:r>
              <a:rPr sz="7200">
                <a:solidFill>
                  <a:srgbClr val="FFFFFF"/>
                </a:solidFill>
              </a:rPr>
              <a:t>cons</a:t>
            </a:r>
          </a:p>
        </p:txBody>
      </p:sp>
    </p:spTree>
  </p:cSld>
  <p:clrMapOvr>
    <a:masterClrMapping/>
  </p:clrMapOvr>
  <p:transition spd="fast" advClick="1">
    <p:pull dir="l"/>
  </p:transition>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33" name=""/>
          <p:cNvPicPr/>
          <p:nvPr/>
        </p:nvPicPr>
        <p:blipFill>
          <a:blip r:embed="rId3">
            <a:extLst/>
          </a:blip>
          <a:stretch>
            <a:fillRect/>
          </a:stretch>
        </p:blipFill>
        <p:spPr>
          <a:xfrm>
            <a:off x="5220432" y="3504815"/>
            <a:ext cx="1320801" cy="1320801"/>
          </a:xfrm>
          <a:prstGeom prst="rect">
            <a:avLst/>
          </a:prstGeom>
        </p:spPr>
      </p:pic>
      <p:sp>
        <p:nvSpPr>
          <p:cNvPr id="235" name="Shape 235"/>
          <p:cNvSpPr/>
          <p:nvPr/>
        </p:nvSpPr>
        <p:spPr>
          <a:xfrm>
            <a:off x="4579196" y="7315807"/>
            <a:ext cx="1050845"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car</a:t>
            </a:r>
          </a:p>
        </p:txBody>
      </p:sp>
      <p:sp>
        <p:nvSpPr>
          <p:cNvPr id="236" name="Shape 236"/>
          <p:cNvSpPr/>
          <p:nvPr/>
        </p:nvSpPr>
        <p:spPr>
          <a:xfrm>
            <a:off x="7591542" y="7315807"/>
            <a:ext cx="1147505"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cdr</a:t>
            </a:r>
          </a:p>
        </p:txBody>
      </p:sp>
      <p:pic>
        <p:nvPicPr>
          <p:cNvPr id="237" name=""/>
          <p:cNvPicPr/>
          <p:nvPr/>
        </p:nvPicPr>
        <p:blipFill>
          <a:blip r:embed="rId4">
            <a:extLst/>
          </a:blip>
          <a:stretch>
            <a:fillRect/>
          </a:stretch>
        </p:blipFill>
        <p:spPr>
          <a:xfrm rot="4578492">
            <a:off x="6124432" y="5437515"/>
            <a:ext cx="2848513" cy="405069"/>
          </a:xfrm>
          <a:prstGeom prst="rect">
            <a:avLst/>
          </a:prstGeom>
        </p:spPr>
      </p:pic>
      <p:pic>
        <p:nvPicPr>
          <p:cNvPr id="239" name=""/>
          <p:cNvPicPr/>
          <p:nvPr/>
        </p:nvPicPr>
        <p:blipFill>
          <a:blip r:embed="rId5">
            <a:extLst/>
          </a:blip>
          <a:stretch>
            <a:fillRect/>
          </a:stretch>
        </p:blipFill>
        <p:spPr>
          <a:xfrm rot="6225721">
            <a:off x="4099080" y="5435302"/>
            <a:ext cx="2872044" cy="405070"/>
          </a:xfrm>
          <a:prstGeom prst="rect">
            <a:avLst/>
          </a:prstGeom>
        </p:spPr>
      </p:pic>
      <p:sp>
        <p:nvSpPr>
          <p:cNvPr id="241" name="Shape 241"/>
          <p:cNvSpPr/>
          <p:nvPr/>
        </p:nvSpPr>
        <p:spPr>
          <a:xfrm>
            <a:off x="5757134" y="5225163"/>
            <a:ext cx="1490532"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cons</a:t>
            </a:r>
          </a:p>
        </p:txBody>
      </p:sp>
      <p:pic>
        <p:nvPicPr>
          <p:cNvPr id="242" name=""/>
          <p:cNvPicPr/>
          <p:nvPr/>
        </p:nvPicPr>
        <p:blipFill>
          <a:blip r:embed="rId6">
            <a:extLst/>
          </a:blip>
          <a:stretch>
            <a:fillRect/>
          </a:stretch>
        </p:blipFill>
        <p:spPr>
          <a:xfrm>
            <a:off x="6494261" y="3504815"/>
            <a:ext cx="1320801" cy="1320801"/>
          </a:xfrm>
          <a:prstGeom prst="rect">
            <a:avLst/>
          </a:prstGeom>
        </p:spPr>
      </p:pic>
      <p:sp>
        <p:nvSpPr>
          <p:cNvPr id="244" name="Shape 244"/>
          <p:cNvSpPr/>
          <p:nvPr/>
        </p:nvSpPr>
        <p:spPr>
          <a:xfrm>
            <a:off x="5751535" y="2289654"/>
            <a:ext cx="1501730"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(a b)</a:t>
            </a:r>
          </a:p>
        </p:txBody>
      </p:sp>
    </p:spTree>
  </p:cSld>
  <p:clrMapOvr>
    <a:masterClrMapping/>
  </p:clrMapOvr>
  <p:transition spd="fast" advClick="1">
    <p:pull dir="l"/>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solidFill>
                  <a:srgbClr val="000000"/>
                </a:solidFill>
              </a:defRPr>
            </a:pPr>
            <a:r>
              <a:rPr sz="7200">
                <a:solidFill>
                  <a:srgbClr val="FFFFFF"/>
                </a:solidFill>
              </a:rPr>
              <a:t>a way of thinking</a:t>
            </a:r>
          </a:p>
        </p:txBody>
      </p:sp>
    </p:spTree>
  </p:cSld>
  <p:clrMapOvr>
    <a:masterClrMapping/>
  </p:clrMapOvr>
  <p:transition spd="fast" advClick="1">
    <p:pull dir="l"/>
  </p:transition>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lvl="0">
              <a:defRPr sz="1800">
                <a:solidFill>
                  <a:srgbClr val="000000"/>
                </a:solidFill>
              </a:defRPr>
            </a:pPr>
            <a:r>
              <a:rPr sz="7200">
                <a:solidFill>
                  <a:srgbClr val="FFFFFF"/>
                </a:solidFill>
              </a:rPr>
              <a:t>isotropic</a:t>
            </a:r>
          </a:p>
        </p:txBody>
      </p:sp>
    </p:spTree>
  </p:cSld>
  <p:clrMapOvr>
    <a:masterClrMapping/>
  </p:clrMapOvr>
  <p:transition spd="fast" advClick="1">
    <p:pull dir="l"/>
  </p:transition>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pPr lvl="0">
              <a:defRPr sz="1800">
                <a:solidFill>
                  <a:srgbClr val="000000"/>
                </a:solidFill>
              </a:defRPr>
            </a:pPr>
            <a:r>
              <a:rPr sz="7200">
                <a:solidFill>
                  <a:srgbClr val="FFFFFF"/>
                </a:solidFill>
              </a:rPr>
              <a:t>(</a:t>
            </a:r>
            <a:r>
              <a:rPr sz="7200">
                <a:solidFill>
                  <a:srgbClr val="A8E685"/>
                </a:solidFill>
              </a:rPr>
              <a:t>eql</a:t>
            </a:r>
            <a:r>
              <a:rPr sz="7200">
                <a:solidFill>
                  <a:srgbClr val="FFFFFF"/>
                </a:solidFill>
              </a:rPr>
              <a:t> Code Data)</a:t>
            </a:r>
            <a:endParaRPr sz="7200">
              <a:solidFill>
                <a:srgbClr val="FFFFFF"/>
              </a:solidFill>
            </a:endParaRPr>
          </a:p>
          <a:p>
            <a:pPr lvl="0" algn="just">
              <a:defRPr sz="1800">
                <a:solidFill>
                  <a:srgbClr val="000000"/>
                </a:solidFill>
              </a:defRPr>
            </a:pPr>
            <a:r>
              <a:rPr sz="7200">
                <a:solidFill>
                  <a:srgbClr val="FFFFFF"/>
                </a:solidFill>
              </a:rPr>
              <a:t>  </a:t>
            </a:r>
            <a:r>
              <a:rPr sz="7200">
                <a:solidFill>
                  <a:srgbClr val="71B0E2"/>
                </a:solidFill>
              </a:rPr>
              <a:t>=&gt;</a:t>
            </a:r>
            <a:r>
              <a:rPr sz="7200">
                <a:solidFill>
                  <a:srgbClr val="FFFFFF"/>
                </a:solidFill>
              </a:rPr>
              <a:t> </a:t>
            </a:r>
            <a:r>
              <a:rPr sz="7200">
                <a:solidFill>
                  <a:srgbClr val="FF7777"/>
                </a:solidFill>
              </a:rPr>
              <a:t>T</a:t>
            </a:r>
          </a:p>
        </p:txBody>
      </p:sp>
    </p:spTree>
  </p:cSld>
  <p:clrMapOvr>
    <a:masterClrMapping/>
  </p:clrMapOvr>
  <p:transition spd="fast" advClick="1">
    <p:pull dir="l"/>
  </p:transition>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6" name="Shape 256"/>
          <p:cNvSpPr/>
          <p:nvPr>
            <p:ph type="title"/>
          </p:nvPr>
        </p:nvSpPr>
        <p:spPr>
          <a:xfrm>
            <a:off x="965200" y="3092450"/>
            <a:ext cx="5994400" cy="3568700"/>
          </a:xfrm>
          <a:prstGeom prst="rect">
            <a:avLst/>
          </a:prstGeom>
        </p:spPr>
        <p:txBody>
          <a:bodyPr anchor="ctr"/>
          <a:lstStyle/>
          <a:p>
            <a:pPr lvl="0">
              <a:defRPr sz="1800">
                <a:solidFill>
                  <a:srgbClr val="000000"/>
                </a:solidFill>
              </a:defRPr>
            </a:pPr>
            <a:r>
              <a:rPr sz="5800">
                <a:solidFill>
                  <a:srgbClr val="FFFFFF"/>
                </a:solidFill>
              </a:rPr>
              <a:t>source code is similar to AST</a:t>
            </a:r>
          </a:p>
        </p:txBody>
      </p:sp>
      <p:pic>
        <p:nvPicPr>
          <p:cNvPr id="257" name="lisplogo.png"/>
          <p:cNvPicPr/>
          <p:nvPr/>
        </p:nvPicPr>
        <p:blipFill>
          <a:blip r:embed="rId3">
            <a:extLst/>
          </a:blip>
          <a:stretch>
            <a:fillRect/>
          </a:stretch>
        </p:blipFill>
        <p:spPr>
          <a:xfrm>
            <a:off x="7780473" y="2841600"/>
            <a:ext cx="3819255" cy="3791000"/>
          </a:xfrm>
          <a:prstGeom prst="rect">
            <a:avLst/>
          </a:prstGeom>
          <a:ln w="88900">
            <a:miter lim="400000"/>
          </a:ln>
        </p:spPr>
      </p:pic>
    </p:spTree>
  </p:cSld>
  <p:clrMapOvr>
    <a:masterClrMapping/>
  </p:clrMapOvr>
  <p:transition spd="fast" advClick="1">
    <p:pull dir="l"/>
  </p:transition>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as </a:t>
            </a:r>
            <a:r>
              <a:rPr sz="3600">
                <a:solidFill>
                  <a:srgbClr val="DEF3D1"/>
                </a:solidFill>
              </a:rPr>
              <a:t>code</a:t>
            </a:r>
            <a:r>
              <a:rPr sz="3600">
                <a:solidFill>
                  <a:srgbClr val="FFFFFF"/>
                </a:solidFill>
              </a:rPr>
              <a:t>:</a:t>
            </a:r>
            <a:endParaRPr sz="3600">
              <a:solidFill>
                <a:srgbClr val="FFFFFF"/>
              </a:solidFill>
            </a:endParaRPr>
          </a:p>
          <a:p>
            <a:pPr lvl="0">
              <a:buBlip>
                <a:blip r:embed="rId3"/>
              </a:buBlip>
              <a:defRPr sz="1800">
                <a:solidFill>
                  <a:srgbClr val="000000"/>
                </a:solidFill>
              </a:defRPr>
            </a:pPr>
            <a:r>
              <a:rPr sz="3600">
                <a:solidFill>
                  <a:srgbClr val="FFFFFF"/>
                </a:solidFill>
              </a:rPr>
              <a:t>(list  “a” 3 ‘b nil)</a:t>
            </a:r>
            <a:endParaRPr sz="3600">
              <a:solidFill>
                <a:srgbClr val="FFFFFF"/>
              </a:solidFill>
            </a:endParaRPr>
          </a:p>
          <a:p>
            <a:pPr lvl="0">
              <a:buBlip>
                <a:blip r:embed="rId3"/>
              </a:buBlip>
              <a:defRPr sz="1800">
                <a:solidFill>
                  <a:srgbClr val="000000"/>
                </a:solidFill>
              </a:defRPr>
            </a:pPr>
            <a:r>
              <a:rPr sz="3600">
                <a:solidFill>
                  <a:srgbClr val="FFFFFF"/>
                </a:solidFill>
              </a:rPr>
              <a:t>as </a:t>
            </a:r>
            <a:r>
              <a:rPr sz="3600">
                <a:solidFill>
                  <a:srgbClr val="FFEFBF"/>
                </a:solidFill>
              </a:rPr>
              <a:t>data</a:t>
            </a:r>
            <a:r>
              <a:rPr sz="3600">
                <a:solidFill>
                  <a:srgbClr val="FFFFFF"/>
                </a:solidFill>
              </a:rPr>
              <a:t>:</a:t>
            </a:r>
            <a:endParaRPr sz="3600">
              <a:solidFill>
                <a:srgbClr val="FFFFFF"/>
              </a:solidFill>
            </a:endParaRPr>
          </a:p>
          <a:p>
            <a:pPr lvl="0">
              <a:buBlip>
                <a:blip r:embed="rId3"/>
              </a:buBlip>
              <a:defRPr sz="1800">
                <a:solidFill>
                  <a:srgbClr val="000000"/>
                </a:solidFill>
              </a:defRPr>
            </a:pPr>
            <a:r>
              <a:rPr sz="3600">
                <a:solidFill>
                  <a:srgbClr val="FF7777"/>
                </a:solidFill>
              </a:rPr>
              <a:t>‘</a:t>
            </a:r>
            <a:r>
              <a:rPr sz="3600">
                <a:solidFill>
                  <a:srgbClr val="FFFFFF"/>
                </a:solidFill>
              </a:rPr>
              <a:t>(a b c “str” 8 nil (lst lst))</a:t>
            </a:r>
          </a:p>
        </p:txBody>
      </p:sp>
    </p:spTree>
  </p:cSld>
  <p:clrMapOvr>
    <a:masterClrMapping/>
  </p:clrMapOvr>
  <p:transition spd="fast" advClick="1">
    <p:pull dir="l"/>
  </p:transition>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title"/>
          </p:nvPr>
        </p:nvSpPr>
        <p:spPr>
          <a:prstGeom prst="rect">
            <a:avLst/>
          </a:prstGeom>
        </p:spPr>
        <p:txBody>
          <a:bodyPr/>
          <a:lstStyle/>
          <a:p>
            <a:pPr lvl="0">
              <a:defRPr sz="1800">
                <a:solidFill>
                  <a:srgbClr val="000000"/>
                </a:solidFill>
              </a:defRPr>
            </a:pPr>
            <a:r>
              <a:rPr sz="7200">
                <a:solidFill>
                  <a:srgbClr val="FFFFFF"/>
                </a:solidFill>
              </a:rPr>
              <a:t>Closure</a:t>
            </a:r>
          </a:p>
        </p:txBody>
      </p:sp>
    </p:spTree>
  </p:cSld>
  <p:clrMapOvr>
    <a:masterClrMapping/>
  </p:clrMapOvr>
  <p:transition spd="fast" advClick="1">
    <p:pull dir="l"/>
  </p:transition>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p>
            <a:pPr lvl="0">
              <a:defRPr sz="1800">
                <a:solidFill>
                  <a:srgbClr val="000000"/>
                </a:solidFill>
              </a:defRPr>
            </a:pPr>
            <a:r>
              <a:rPr sz="7200">
                <a:solidFill>
                  <a:srgbClr val="FFFFFF"/>
                </a:solidFill>
              </a:rPr>
              <a:t>Macro</a:t>
            </a:r>
          </a:p>
        </p:txBody>
      </p:sp>
    </p:spTree>
  </p:cSld>
  <p:clrMapOvr>
    <a:masterClrMapping/>
  </p:clrMapOvr>
  <p:transition spd="fast" advClick="1">
    <p:pull dir="l"/>
  </p:transition>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pPr lvl="0">
              <a:defRPr sz="1800">
                <a:solidFill>
                  <a:srgbClr val="000000"/>
                </a:solidFill>
              </a:defRPr>
            </a:pPr>
            <a:r>
              <a:rPr sz="7200">
                <a:solidFill>
                  <a:srgbClr val="FFFFFF"/>
                </a:solidFill>
              </a:rPr>
              <a:t>curry</a:t>
            </a:r>
          </a:p>
        </p:txBody>
      </p:sp>
    </p:spTree>
  </p:cSld>
  <p:clrMapOvr>
    <a:masterClrMapping/>
  </p:clrMapOvr>
  <p:transition spd="fast" advClick="1">
    <p:pull dir="l"/>
  </p:transition>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ph type="title"/>
          </p:nvPr>
        </p:nvSpPr>
        <p:spPr>
          <a:prstGeom prst="rect">
            <a:avLst/>
          </a:prstGeom>
        </p:spPr>
        <p:txBody>
          <a:bodyPr/>
          <a:lstStyle/>
          <a:p>
            <a:pPr lvl="0" defTabSz="384047">
              <a:defRPr sz="1800">
                <a:solidFill>
                  <a:srgbClr val="000000"/>
                </a:solidFill>
              </a:defRPr>
            </a:pPr>
            <a:r>
              <a:rPr sz="5040">
                <a:solidFill>
                  <a:srgbClr val="FFFFFF"/>
                </a:solidFill>
              </a:rPr>
              <a:t>(lambda x. y. y + x) </a:t>
            </a:r>
            <a:r>
              <a:rPr sz="5040">
                <a:solidFill>
                  <a:srgbClr val="71B0E2"/>
                </a:solidFill>
              </a:rPr>
              <a:t>4</a:t>
            </a:r>
            <a:endParaRPr sz="5040">
              <a:solidFill>
                <a:srgbClr val="71B0E2"/>
              </a:solidFill>
            </a:endParaRPr>
          </a:p>
          <a:p>
            <a:pPr lvl="0" algn="l" defTabSz="384047">
              <a:defRPr sz="1800">
                <a:solidFill>
                  <a:srgbClr val="000000"/>
                </a:solidFill>
              </a:defRPr>
            </a:pPr>
            <a:r>
              <a:rPr sz="5040">
                <a:solidFill>
                  <a:srgbClr val="71B0E2"/>
                </a:solidFill>
              </a:rPr>
              <a:t>    </a:t>
            </a:r>
            <a:r>
              <a:rPr sz="5040">
                <a:solidFill>
                  <a:srgbClr val="FF7777"/>
                </a:solidFill>
              </a:rPr>
              <a:t>=&gt;</a:t>
            </a:r>
            <a:endParaRPr sz="5040">
              <a:solidFill>
                <a:srgbClr val="FF7777"/>
              </a:solidFill>
            </a:endParaRPr>
          </a:p>
          <a:p>
            <a:pPr lvl="0" defTabSz="384047">
              <a:defRPr sz="1800">
                <a:solidFill>
                  <a:srgbClr val="000000"/>
                </a:solidFill>
              </a:defRPr>
            </a:pPr>
            <a:r>
              <a:rPr sz="5040">
                <a:solidFill>
                  <a:srgbClr val="FFFFFF"/>
                </a:solidFill>
              </a:rPr>
              <a:t>lambda y. y + 4</a:t>
            </a:r>
          </a:p>
        </p:txBody>
      </p:sp>
    </p:spTree>
  </p:cSld>
  <p:clrMapOvr>
    <a:masterClrMapping/>
  </p:clrMapOvr>
  <p:transition spd="fast" advClick="1">
    <p:pull dir="l"/>
  </p:transition>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hape 281"/>
          <p:cNvSpPr/>
          <p:nvPr>
            <p:ph type="title"/>
          </p:nvPr>
        </p:nvSpPr>
        <p:spPr>
          <a:prstGeom prst="rect">
            <a:avLst/>
          </a:prstGeom>
        </p:spPr>
        <p:txBody>
          <a:bodyPr/>
          <a:lstStyle>
            <a:lvl1pPr>
              <a:defRPr sz="5400"/>
            </a:lvl1pPr>
          </a:lstStyle>
          <a:p>
            <a:pPr lvl="0">
              <a:defRPr sz="1800">
                <a:solidFill>
                  <a:srgbClr val="000000"/>
                </a:solidFill>
              </a:defRPr>
            </a:pPr>
            <a:r>
              <a:rPr sz="5400">
                <a:solidFill>
                  <a:srgbClr val="FFFFFF"/>
                </a:solidFill>
              </a:rPr>
              <a:t>other goodies from Lisp</a:t>
            </a:r>
          </a:p>
        </p:txBody>
      </p:sp>
    </p:spTree>
  </p:cSld>
  <p:clrMapOvr>
    <a:masterClrMapping/>
  </p:clrMapOvr>
  <p:transition spd="fast" advClick="1">
    <p:pull dir="l"/>
  </p:transition>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destructing-bind</a:t>
            </a:r>
            <a:endParaRPr sz="3600">
              <a:solidFill>
                <a:srgbClr val="FFFFFF"/>
              </a:solidFill>
            </a:endParaRPr>
          </a:p>
          <a:p>
            <a:pPr lvl="0">
              <a:buBlip>
                <a:blip r:embed="rId3"/>
              </a:buBlip>
              <a:defRPr sz="1800">
                <a:solidFill>
                  <a:srgbClr val="000000"/>
                </a:solidFill>
              </a:defRPr>
            </a:pPr>
            <a:r>
              <a:rPr sz="3600">
                <a:solidFill>
                  <a:srgbClr val="FFFFFF"/>
                </a:solidFill>
              </a:rPr>
              <a:t>rest arguments</a:t>
            </a:r>
            <a:endParaRPr sz="3600">
              <a:solidFill>
                <a:srgbClr val="FFFFFF"/>
              </a:solidFill>
            </a:endParaRPr>
          </a:p>
          <a:p>
            <a:pPr lvl="0">
              <a:buBlip>
                <a:blip r:embed="rId3"/>
              </a:buBlip>
              <a:defRPr sz="1800">
                <a:solidFill>
                  <a:srgbClr val="000000"/>
                </a:solidFill>
              </a:defRPr>
            </a:pPr>
            <a:r>
              <a:rPr sz="3600">
                <a:solidFill>
                  <a:srgbClr val="FFFFFF"/>
                </a:solidFill>
              </a:rPr>
              <a:t>default arugment</a:t>
            </a:r>
            <a:endParaRPr sz="3600">
              <a:solidFill>
                <a:srgbClr val="FFFFFF"/>
              </a:solidFill>
            </a:endParaRPr>
          </a:p>
          <a:p>
            <a:pPr lvl="0">
              <a:buBlip>
                <a:blip r:embed="rId3"/>
              </a:buBlip>
              <a:defRPr sz="1800">
                <a:solidFill>
                  <a:srgbClr val="000000"/>
                </a:solidFill>
              </a:defRPr>
            </a:pPr>
            <a:r>
              <a:rPr sz="3600">
                <a:solidFill>
                  <a:srgbClr val="FFFFFF"/>
                </a:solidFill>
              </a:rPr>
              <a:t>multiple value</a:t>
            </a:r>
            <a:endParaRPr sz="3600">
              <a:solidFill>
                <a:srgbClr val="FFFFFF"/>
              </a:solidFill>
            </a:endParaRPr>
          </a:p>
          <a:p>
            <a:pPr lvl="0">
              <a:buBlip>
                <a:blip r:embed="rId3"/>
              </a:buBlip>
              <a:defRPr sz="1800">
                <a:solidFill>
                  <a:srgbClr val="000000"/>
                </a:solidFill>
              </a:defRPr>
            </a:pPr>
            <a:r>
              <a:rPr sz="3600">
                <a:solidFill>
                  <a:srgbClr val="FFFFFF"/>
                </a:solidFill>
              </a:rPr>
              <a:t>auto-mm (GC)</a:t>
            </a:r>
            <a:endParaRPr sz="3600">
              <a:solidFill>
                <a:srgbClr val="FFFFFF"/>
              </a:solidFill>
            </a:endParaRPr>
          </a:p>
          <a:p>
            <a:pPr lvl="0">
              <a:buBlip>
                <a:blip r:embed="rId3"/>
              </a:buBlip>
              <a:defRPr sz="1800">
                <a:solidFill>
                  <a:srgbClr val="000000"/>
                </a:solidFill>
              </a:defRPr>
            </a:pPr>
            <a:r>
              <a:rPr sz="3600">
                <a:solidFill>
                  <a:srgbClr val="FFFFFF"/>
                </a:solidFill>
              </a:rPr>
              <a:t>type deduction system</a:t>
            </a:r>
          </a:p>
        </p:txBody>
      </p:sp>
    </p:spTree>
  </p:cSld>
  <p:clrMapOvr>
    <a:masterClrMapping/>
  </p:clrMapOvr>
  <p:transition spd="fast" advClick="1">
    <p:pull dir="l"/>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xfrm>
            <a:off x="1270000" y="1514400"/>
            <a:ext cx="10464800" cy="2540001"/>
          </a:xfrm>
          <a:prstGeom prst="rect">
            <a:avLst/>
          </a:prstGeom>
        </p:spPr>
        <p:txBody>
          <a:bodyPr/>
          <a:lstStyle/>
          <a:p>
            <a:pPr lvl="0">
              <a:defRPr sz="1800">
                <a:solidFill>
                  <a:srgbClr val="000000"/>
                </a:solidFill>
              </a:defRPr>
            </a:pPr>
            <a:r>
              <a:rPr sz="7200">
                <a:solidFill>
                  <a:srgbClr val="FFFFFF"/>
                </a:solidFill>
              </a:rPr>
              <a:t>Based on </a:t>
            </a:r>
            <a:r>
              <a:rPr sz="7200"/>
              <a:t>Mathematics</a:t>
            </a:r>
          </a:p>
        </p:txBody>
      </p:sp>
      <p:grpSp>
        <p:nvGrpSpPr>
          <p:cNvPr id="54" name="Group 54"/>
          <p:cNvGrpSpPr/>
          <p:nvPr/>
        </p:nvGrpSpPr>
        <p:grpSpPr>
          <a:xfrm>
            <a:off x="2627530" y="4262558"/>
            <a:ext cx="7749740" cy="4675142"/>
            <a:chOff x="-215900" y="-139700"/>
            <a:chExt cx="7749739" cy="4675140"/>
          </a:xfrm>
        </p:grpSpPr>
        <p:pic>
          <p:nvPicPr>
            <p:cNvPr id="53" name="badges-lisp-1920x1080-wallpaper-1624584.png"/>
            <p:cNvPicPr/>
            <p:nvPr/>
          </p:nvPicPr>
          <p:blipFill>
            <a:blip r:embed="rId3">
              <a:extLst/>
            </a:blip>
            <a:stretch>
              <a:fillRect/>
            </a:stretch>
          </p:blipFill>
          <p:spPr>
            <a:xfrm>
              <a:off x="0" y="0"/>
              <a:ext cx="7317940" cy="4116341"/>
            </a:xfrm>
            <a:prstGeom prst="rect">
              <a:avLst/>
            </a:prstGeom>
            <a:ln>
              <a:noFill/>
            </a:ln>
            <a:effectLst/>
          </p:spPr>
        </p:pic>
        <p:pic>
          <p:nvPicPr>
            <p:cNvPr id="52" name=""/>
            <p:cNvPicPr/>
            <p:nvPr/>
          </p:nvPicPr>
          <p:blipFill>
            <a:blip r:embed="rId4">
              <a:extLst/>
            </a:blip>
            <a:stretch>
              <a:fillRect/>
            </a:stretch>
          </p:blipFill>
          <p:spPr>
            <a:xfrm>
              <a:off x="-215900" y="-139700"/>
              <a:ext cx="7749740" cy="4675141"/>
            </a:xfrm>
            <a:prstGeom prst="rect">
              <a:avLst/>
            </a:prstGeom>
            <a:effectLst/>
          </p:spPr>
        </p:pic>
      </p:gr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4" presetID="22" grpId="1" fill="hold">
                                  <p:stCondLst>
                                    <p:cond delay="0"/>
                                  </p:stCondLst>
                                  <p:iterate type="el" backwards="0">
                                    <p:tmAbs val="0"/>
                                  </p:iterate>
                                  <p:childTnLst>
                                    <p:set>
                                      <p:cBhvr>
                                        <p:cTn id="6" fill="hold"/>
                                        <p:tgtEl>
                                          <p:spTgt spid="54"/>
                                        </p:tgtEl>
                                        <p:attrNameLst>
                                          <p:attrName>style.visibility</p:attrName>
                                        </p:attrNameLst>
                                      </p:cBhvr>
                                      <p:to>
                                        <p:strVal val="visible"/>
                                      </p:to>
                                    </p:set>
                                    <p:animEffect filter="wipe(down)" transition="in">
                                      <p:cBhvr>
                                        <p:cTn id="7" dur="25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 grpId="1"/>
    </p:bldLst>
  </p:timing>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Shape 287"/>
          <p:cNvSpPr/>
          <p:nvPr>
            <p:ph type="title"/>
          </p:nvPr>
        </p:nvSpPr>
        <p:spPr>
          <a:prstGeom prst="rect">
            <a:avLst/>
          </a:prstGeom>
        </p:spPr>
        <p:txBody>
          <a:bodyPr/>
          <a:lstStyle>
            <a:lvl1pPr>
              <a:defRPr>
                <a:solidFill>
                  <a:srgbClr val="71B0E2"/>
                </a:solidFill>
              </a:defRPr>
            </a:lvl1pPr>
          </a:lstStyle>
          <a:p>
            <a:pPr lvl="0">
              <a:defRPr sz="1800">
                <a:solidFill>
                  <a:srgbClr val="000000"/>
                </a:solidFill>
              </a:defRPr>
            </a:pPr>
            <a:r>
              <a:rPr sz="7200">
                <a:solidFill>
                  <a:srgbClr val="71B0E2"/>
                </a:solidFill>
              </a:rPr>
              <a:t>(atom)</a:t>
            </a:r>
          </a:p>
        </p:txBody>
      </p:sp>
      <p:sp>
        <p:nvSpPr>
          <p:cNvPr id="288" name="Shape 288"/>
          <p:cNvSpPr/>
          <p:nvPr>
            <p:ph type="body" idx="1"/>
          </p:nvPr>
        </p:nvSpPr>
        <p:spPr>
          <a:prstGeom prst="rect">
            <a:avLst/>
          </a:prstGeom>
        </p:spPr>
        <p:txBody>
          <a:bodyPr/>
          <a:lstStyle/>
          <a:p>
            <a:pPr lvl="0">
              <a:defRPr sz="1800">
                <a:solidFill>
                  <a:srgbClr val="000000"/>
                </a:solidFill>
              </a:defRPr>
            </a:pPr>
            <a:r>
              <a:rPr sz="3600">
                <a:solidFill>
                  <a:srgbClr val="FFFFFF"/>
                </a:solidFill>
              </a:rPr>
              <a:t>everything from an origin…</a:t>
            </a:r>
          </a:p>
        </p:txBody>
      </p:sp>
    </p:spTree>
  </p:cSld>
  <p:clrMapOvr>
    <a:masterClrMapping/>
  </p:clrMapOvr>
  <p:transition spd="fast" advClick="1">
    <p:pull dir="l"/>
  </p:transition>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prstGeom prst="rect">
            <a:avLst/>
          </a:prstGeom>
        </p:spPr>
        <p:txBody>
          <a:bodyPr/>
          <a:lstStyle/>
          <a:p>
            <a:pPr lvl="0">
              <a:defRPr sz="1800">
                <a:solidFill>
                  <a:srgbClr val="000000"/>
                </a:solidFill>
              </a:defRPr>
            </a:pPr>
            <a:r>
              <a:rPr sz="7200">
                <a:solidFill>
                  <a:srgbClr val="FFFFFF"/>
                </a:solidFill>
              </a:rPr>
              <a:t>True</a:t>
            </a:r>
          </a:p>
        </p:txBody>
      </p:sp>
      <p:sp>
        <p:nvSpPr>
          <p:cNvPr id="293" name="Shape 293"/>
          <p:cNvSpPr/>
          <p:nvPr>
            <p:ph type="body" idx="1"/>
          </p:nvPr>
        </p:nvSpPr>
        <p:spPr>
          <a:prstGeom prst="rect">
            <a:avLst/>
          </a:prstGeom>
        </p:spPr>
        <p:txBody>
          <a:bodyPr/>
          <a:lstStyle>
            <a:lvl1pPr>
              <a:buBlip>
                <a:blip r:embed="rId2"/>
              </a:buBlip>
            </a:lvl1pPr>
          </a:lstStyle>
          <a:p>
            <a:pPr lvl="0">
              <a:defRPr sz="1800">
                <a:solidFill>
                  <a:srgbClr val="000000"/>
                </a:solidFill>
              </a:defRPr>
            </a:pPr>
            <a:r>
              <a:rPr sz="3600">
                <a:solidFill>
                  <a:srgbClr val="FFFFFF"/>
                </a:solidFill>
              </a:rPr>
              <a:t>t = lambda x . y . x</a:t>
            </a:r>
          </a:p>
        </p:txBody>
      </p:sp>
    </p:spTree>
  </p:cSld>
  <p:clrMapOvr>
    <a:masterClrMapping/>
  </p:clrMapOvr>
  <p:transition spd="fast" advClick="1">
    <p:pull dir="l"/>
  </p:transition>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prstGeom prst="rect">
            <a:avLst/>
          </a:prstGeom>
        </p:spPr>
        <p:txBody>
          <a:bodyPr/>
          <a:lstStyle/>
          <a:p>
            <a:pPr lvl="0">
              <a:defRPr sz="1800">
                <a:solidFill>
                  <a:srgbClr val="000000"/>
                </a:solidFill>
              </a:defRPr>
            </a:pPr>
            <a:r>
              <a:rPr sz="7200">
                <a:solidFill>
                  <a:srgbClr val="FFFFFF"/>
                </a:solidFill>
              </a:rPr>
              <a:t>False</a:t>
            </a:r>
          </a:p>
        </p:txBody>
      </p:sp>
      <p:sp>
        <p:nvSpPr>
          <p:cNvPr id="296" name="Shape 296"/>
          <p:cNvSpPr/>
          <p:nvPr>
            <p:ph type="body" idx="1"/>
          </p:nvPr>
        </p:nvSpPr>
        <p:spPr>
          <a:prstGeom prst="rect">
            <a:avLst/>
          </a:prstGeom>
        </p:spPr>
        <p:txBody>
          <a:bodyPr/>
          <a:lstStyle>
            <a:lvl1pPr>
              <a:buBlip>
                <a:blip r:embed="rId2"/>
              </a:buBlip>
            </a:lvl1pPr>
          </a:lstStyle>
          <a:p>
            <a:pPr lvl="0">
              <a:defRPr sz="1800">
                <a:solidFill>
                  <a:srgbClr val="000000"/>
                </a:solidFill>
              </a:defRPr>
            </a:pPr>
            <a:r>
              <a:rPr sz="3600">
                <a:solidFill>
                  <a:srgbClr val="FFFFFF"/>
                </a:solidFill>
              </a:rPr>
              <a:t>f = lambda x . y . y</a:t>
            </a:r>
          </a:p>
        </p:txBody>
      </p:sp>
    </p:spTree>
  </p:cSld>
  <p:clrMapOvr>
    <a:masterClrMapping/>
  </p:clrMapOvr>
  <p:transition spd="fast" advClick="1">
    <p:pull dir="l"/>
  </p:transition>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prstGeom prst="rect">
            <a:avLst/>
          </a:prstGeom>
        </p:spPr>
        <p:txBody>
          <a:bodyPr/>
          <a:lstStyle/>
          <a:p>
            <a:pPr lvl="0">
              <a:defRPr sz="1800">
                <a:solidFill>
                  <a:srgbClr val="000000"/>
                </a:solidFill>
              </a:defRPr>
            </a:pPr>
            <a:r>
              <a:rPr sz="7200">
                <a:solidFill>
                  <a:srgbClr val="FFFFFF"/>
                </a:solidFill>
              </a:rPr>
              <a:t>If</a:t>
            </a:r>
          </a:p>
        </p:txBody>
      </p:sp>
      <p:sp>
        <p:nvSpPr>
          <p:cNvPr id="299" name="Shape 299"/>
          <p:cNvSpPr/>
          <p:nvPr>
            <p:ph type="body" idx="1"/>
          </p:nvPr>
        </p:nvSpPr>
        <p:spPr>
          <a:xfrm>
            <a:off x="1270000" y="2260600"/>
            <a:ext cx="10464800" cy="5740400"/>
          </a:xfrm>
          <a:prstGeom prst="rect">
            <a:avLst/>
          </a:prstGeom>
        </p:spPr>
        <p:txBody>
          <a:bodyPr/>
          <a:lstStyle>
            <a:lvl1pPr>
              <a:buBlip>
                <a:blip r:embed="rId2"/>
              </a:buBlip>
            </a:lvl1pPr>
          </a:lstStyle>
          <a:p>
            <a:pPr lvl="0">
              <a:defRPr sz="1800">
                <a:solidFill>
                  <a:srgbClr val="000000"/>
                </a:solidFill>
              </a:defRPr>
            </a:pPr>
            <a:r>
              <a:rPr sz="3600">
                <a:solidFill>
                  <a:srgbClr val="FFFFFF"/>
                </a:solidFill>
              </a:rPr>
              <a:t>if = lambda p . x . y . p x y</a:t>
            </a:r>
          </a:p>
        </p:txBody>
      </p:sp>
    </p:spTree>
  </p:cSld>
  <p:clrMapOvr>
    <a:masterClrMapping/>
  </p:clrMapOvr>
  <p:transition spd="fast" advClick="1">
    <p:pull dir="l"/>
  </p:transition>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304" name="Group 304"/>
          <p:cNvGrpSpPr/>
          <p:nvPr/>
        </p:nvGrpSpPr>
        <p:grpSpPr>
          <a:xfrm>
            <a:off x="979815" y="1836599"/>
            <a:ext cx="11045170" cy="5589365"/>
            <a:chOff x="0" y="-44449"/>
            <a:chExt cx="11045169" cy="5589363"/>
          </a:xfrm>
        </p:grpSpPr>
        <p:sp>
          <p:nvSpPr>
            <p:cNvPr id="301" name="Shape 301"/>
            <p:cNvSpPr/>
            <p:nvPr/>
          </p:nvSpPr>
          <p:spPr>
            <a:xfrm>
              <a:off x="0" y="649787"/>
              <a:ext cx="11045170" cy="4895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defRPr sz="1800">
                  <a:solidFill>
                    <a:srgbClr val="000000"/>
                  </a:solidFill>
                </a:defRPr>
              </a:pPr>
              <a:r>
                <a:rPr sz="4200">
                  <a:solidFill>
                    <a:srgbClr val="FFFFFF"/>
                  </a:solidFill>
                </a:rPr>
                <a:t>(</a:t>
              </a:r>
              <a:r>
                <a:rPr sz="4200">
                  <a:solidFill>
                    <a:srgbClr val="FF7777"/>
                  </a:solidFill>
                </a:rPr>
                <a:t>if</a:t>
              </a:r>
              <a:r>
                <a:rPr sz="4200">
                  <a:solidFill>
                    <a:srgbClr val="FFFFFF"/>
                  </a:solidFill>
                </a:rPr>
                <a:t> </a:t>
              </a:r>
              <a:r>
                <a:rPr sz="4200">
                  <a:solidFill>
                    <a:srgbClr val="A8E685"/>
                  </a:solidFill>
                </a:rPr>
                <a:t>t</a:t>
              </a:r>
              <a:r>
                <a:rPr sz="4200">
                  <a:solidFill>
                    <a:srgbClr val="FFFFFF"/>
                  </a:solidFill>
                </a:rPr>
                <a:t> 1 2) -&gt; (if </a:t>
              </a:r>
              <a:r>
                <a:rPr sz="4200">
                  <a:solidFill>
                    <a:srgbClr val="FFE181"/>
                  </a:solidFill>
                </a:rPr>
                <a:t>(lambda x.y. x)</a:t>
              </a:r>
              <a:r>
                <a:rPr sz="4200">
                  <a:solidFill>
                    <a:srgbClr val="FFFFFF"/>
                  </a:solidFill>
                </a:rPr>
                <a:t> 1 2)</a:t>
              </a:r>
              <a:endParaRPr sz="4200">
                <a:solidFill>
                  <a:srgbClr val="FFFFFF"/>
                </a:solidFill>
              </a:endParaRPr>
            </a:p>
            <a:p>
              <a:pPr lvl="0">
                <a:defRPr sz="1800">
                  <a:solidFill>
                    <a:srgbClr val="000000"/>
                  </a:solidFill>
                </a:defRPr>
              </a:pPr>
              <a:r>
                <a:rPr sz="4200">
                  <a:solidFill>
                    <a:srgbClr val="D4E7FE"/>
                  </a:solidFill>
                </a:rPr>
                <a:t>-&gt;</a:t>
              </a:r>
              <a:r>
                <a:rPr sz="4200">
                  <a:solidFill>
                    <a:srgbClr val="FFFFFF"/>
                  </a:solidFill>
                </a:rPr>
                <a:t> (lambda x. y. x) 1 2</a:t>
              </a:r>
              <a:endParaRPr sz="4200">
                <a:solidFill>
                  <a:srgbClr val="FFFFFF"/>
                </a:solidFill>
              </a:endParaRPr>
            </a:p>
            <a:p>
              <a:pPr lvl="0">
                <a:defRPr sz="1800">
                  <a:solidFill>
                    <a:srgbClr val="000000"/>
                  </a:solidFill>
                </a:defRPr>
              </a:pPr>
              <a:r>
                <a:rPr sz="4200">
                  <a:solidFill>
                    <a:srgbClr val="DEF3D1"/>
                  </a:solidFill>
                </a:rPr>
                <a:t>-&gt;</a:t>
              </a:r>
              <a:r>
                <a:rPr sz="4200">
                  <a:solidFill>
                    <a:srgbClr val="FFFFFF"/>
                  </a:solidFill>
                </a:rPr>
                <a:t> 1</a:t>
              </a:r>
              <a:endParaRPr sz="4200">
                <a:solidFill>
                  <a:srgbClr val="FFFFFF"/>
                </a:solidFill>
              </a:endParaRPr>
            </a:p>
            <a:p>
              <a:pPr lvl="0">
                <a:defRPr sz="1800">
                  <a:solidFill>
                    <a:srgbClr val="000000"/>
                  </a:solidFill>
                </a:defRPr>
              </a:pPr>
              <a:endParaRPr sz="4200">
                <a:solidFill>
                  <a:srgbClr val="FFFFFF"/>
                </a:solidFill>
              </a:endParaRPr>
            </a:p>
            <a:p>
              <a:pPr lvl="0">
                <a:defRPr sz="1800">
                  <a:solidFill>
                    <a:srgbClr val="000000"/>
                  </a:solidFill>
                </a:defRPr>
              </a:pPr>
              <a:r>
                <a:rPr sz="4200">
                  <a:solidFill>
                    <a:srgbClr val="FFFFFF"/>
                  </a:solidFill>
                </a:rPr>
                <a:t>(</a:t>
              </a:r>
              <a:r>
                <a:rPr sz="4200">
                  <a:solidFill>
                    <a:srgbClr val="FF7777"/>
                  </a:solidFill>
                </a:rPr>
                <a:t>if</a:t>
              </a:r>
              <a:r>
                <a:rPr sz="4200">
                  <a:solidFill>
                    <a:srgbClr val="FFFFFF"/>
                  </a:solidFill>
                </a:rPr>
                <a:t> </a:t>
              </a:r>
              <a:r>
                <a:rPr sz="4200">
                  <a:solidFill>
                    <a:srgbClr val="71B0E2"/>
                  </a:solidFill>
                </a:rPr>
                <a:t>f</a:t>
              </a:r>
              <a:r>
                <a:rPr sz="4200">
                  <a:solidFill>
                    <a:srgbClr val="FFFFFF"/>
                  </a:solidFill>
                </a:rPr>
                <a:t> 1 2) -&gt; (if </a:t>
              </a:r>
              <a:r>
                <a:rPr sz="4200">
                  <a:solidFill>
                    <a:srgbClr val="FFE181"/>
                  </a:solidFill>
                </a:rPr>
                <a:t>(lambda x.y. y)</a:t>
              </a:r>
              <a:r>
                <a:rPr sz="4200">
                  <a:solidFill>
                    <a:srgbClr val="FFFFFF"/>
                  </a:solidFill>
                </a:rPr>
                <a:t> 1 2)</a:t>
              </a:r>
              <a:endParaRPr sz="4200">
                <a:solidFill>
                  <a:srgbClr val="FFFFFF"/>
                </a:solidFill>
              </a:endParaRPr>
            </a:p>
            <a:p>
              <a:pPr lvl="0">
                <a:defRPr sz="1800">
                  <a:solidFill>
                    <a:srgbClr val="000000"/>
                  </a:solidFill>
                </a:defRPr>
              </a:pPr>
              <a:r>
                <a:rPr sz="4200">
                  <a:solidFill>
                    <a:srgbClr val="FFEFBF"/>
                  </a:solidFill>
                </a:rPr>
                <a:t>-&gt;</a:t>
              </a:r>
              <a:r>
                <a:rPr sz="4200">
                  <a:solidFill>
                    <a:srgbClr val="FFFFFF"/>
                  </a:solidFill>
                </a:rPr>
                <a:t> (lambda x. y. y) 1 2</a:t>
              </a:r>
              <a:endParaRPr sz="4200">
                <a:solidFill>
                  <a:srgbClr val="FFFFFF"/>
                </a:solidFill>
              </a:endParaRPr>
            </a:p>
            <a:p>
              <a:pPr lvl="0">
                <a:defRPr sz="1800">
                  <a:solidFill>
                    <a:srgbClr val="000000"/>
                  </a:solidFill>
                </a:defRPr>
              </a:pPr>
              <a:r>
                <a:rPr sz="4200">
                  <a:solidFill>
                    <a:srgbClr val="FFDBA3"/>
                  </a:solidFill>
                </a:rPr>
                <a:t>-&gt;</a:t>
              </a:r>
              <a:r>
                <a:rPr sz="4200">
                  <a:solidFill>
                    <a:srgbClr val="FFFFFF"/>
                  </a:solidFill>
                </a:rPr>
                <a:t> 2</a:t>
              </a:r>
            </a:p>
          </p:txBody>
        </p:sp>
        <p:pic>
          <p:nvPicPr>
            <p:cNvPr id="305" name=""/>
            <p:cNvPicPr/>
            <p:nvPr/>
          </p:nvPicPr>
          <p:blipFill>
            <a:blip r:embed="rId2">
              <a:extLst/>
            </a:blip>
            <a:stretch>
              <a:fillRect/>
            </a:stretch>
          </p:blipFill>
          <p:spPr>
            <a:xfrm>
              <a:off x="1186253" y="-44450"/>
              <a:ext cx="4093285" cy="692526"/>
            </a:xfrm>
            <a:prstGeom prst="rect">
              <a:avLst/>
            </a:prstGeom>
            <a:effectLst/>
          </p:spPr>
        </p:pic>
        <p:pic>
          <p:nvPicPr>
            <p:cNvPr id="307" name=""/>
            <p:cNvPicPr/>
            <p:nvPr/>
          </p:nvPicPr>
          <p:blipFill>
            <a:blip r:embed="rId3">
              <a:extLst/>
            </a:blip>
            <a:stretch>
              <a:fillRect/>
            </a:stretch>
          </p:blipFill>
          <p:spPr>
            <a:xfrm>
              <a:off x="1186253" y="2649488"/>
              <a:ext cx="4093285" cy="692526"/>
            </a:xfrm>
            <a:prstGeom prst="rect">
              <a:avLst/>
            </a:prstGeom>
            <a:effectLst/>
          </p:spPr>
        </p:pic>
      </p:gr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8" presetID="22" grpId="1" fill="hold">
                                  <p:stCondLst>
                                    <p:cond delay="0"/>
                                  </p:stCondLst>
                                  <p:iterate type="el" backwards="0">
                                    <p:tmAbs val="0"/>
                                  </p:iterate>
                                  <p:childTnLst>
                                    <p:set>
                                      <p:cBhvr>
                                        <p:cTn id="6" fill="hold"/>
                                        <p:tgtEl>
                                          <p:spTgt spid="304"/>
                                        </p:tgtEl>
                                        <p:attrNameLst>
                                          <p:attrName>style.visibility</p:attrName>
                                        </p:attrNameLst>
                                      </p:cBhvr>
                                      <p:to>
                                        <p:strVal val="visible"/>
                                      </p:to>
                                    </p:set>
                                    <p:animEffect filter="wipe(left)" transition="in">
                                      <p:cBhvr>
                                        <p:cTn id="7"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1"/>
    </p:bldLst>
  </p:timing>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ph type="title"/>
          </p:nvPr>
        </p:nvSpPr>
        <p:spPr>
          <a:prstGeom prst="rect">
            <a:avLst/>
          </a:prstGeom>
        </p:spPr>
        <p:txBody>
          <a:bodyPr/>
          <a:lstStyle/>
          <a:p>
            <a:pPr lvl="0">
              <a:defRPr sz="1800">
                <a:solidFill>
                  <a:srgbClr val="000000"/>
                </a:solidFill>
              </a:defRPr>
            </a:pPr>
            <a:r>
              <a:rPr sz="7200">
                <a:solidFill>
                  <a:srgbClr val="FFFFFF"/>
                </a:solidFill>
              </a:rPr>
              <a:t>zero</a:t>
            </a:r>
          </a:p>
        </p:txBody>
      </p:sp>
      <p:sp>
        <p:nvSpPr>
          <p:cNvPr id="311" name="Shape 311"/>
          <p:cNvSpPr/>
          <p:nvPr>
            <p:ph type="body" idx="1"/>
          </p:nvPr>
        </p:nvSpPr>
        <p:spPr>
          <a:prstGeom prst="rect">
            <a:avLst/>
          </a:prstGeom>
        </p:spPr>
        <p:txBody>
          <a:bodyPr/>
          <a:lstStyle/>
          <a:p>
            <a:pPr lvl="0">
              <a:buBlip>
                <a:blip r:embed="rId2"/>
              </a:buBlip>
              <a:defRPr sz="1800">
                <a:solidFill>
                  <a:srgbClr val="000000"/>
                </a:solidFill>
              </a:defRPr>
            </a:pPr>
            <a:r>
              <a:rPr sz="3600">
                <a:solidFill>
                  <a:srgbClr val="FFFFFF"/>
                </a:solidFill>
              </a:rPr>
              <a:t>0 = lambda f. x. x</a:t>
            </a:r>
            <a:endParaRPr sz="3600">
              <a:solidFill>
                <a:srgbClr val="FFFFFF"/>
              </a:solidFill>
            </a:endParaRPr>
          </a:p>
          <a:p>
            <a:pPr lvl="0">
              <a:buBlip>
                <a:blip r:embed="rId2"/>
              </a:buBlip>
              <a:defRPr sz="1800">
                <a:solidFill>
                  <a:srgbClr val="000000"/>
                </a:solidFill>
              </a:defRPr>
            </a:pPr>
            <a:r>
              <a:rPr sz="3600">
                <a:solidFill>
                  <a:srgbClr val="FFFFFF"/>
                </a:solidFill>
              </a:rPr>
              <a:t>definition same 2 f</a:t>
            </a:r>
          </a:p>
        </p:txBody>
      </p:sp>
    </p:spTree>
  </p:cSld>
  <p:clrMapOvr>
    <a:masterClrMapping/>
  </p:clrMapOvr>
  <p:transition spd="fast" advClick="1">
    <p:pull dir="l"/>
  </p:transition>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pPr lvl="0">
              <a:defRPr sz="1800">
                <a:solidFill>
                  <a:srgbClr val="000000"/>
                </a:solidFill>
              </a:defRPr>
            </a:pPr>
            <a:r>
              <a:rPr sz="7200">
                <a:solidFill>
                  <a:srgbClr val="FFFFFF"/>
                </a:solidFill>
              </a:rPr>
              <a:t>numbers</a:t>
            </a:r>
          </a:p>
        </p:txBody>
      </p:sp>
      <p:sp>
        <p:nvSpPr>
          <p:cNvPr id="314" name="Shape 314"/>
          <p:cNvSpPr/>
          <p:nvPr>
            <p:ph type="body" idx="1"/>
          </p:nvPr>
        </p:nvSpPr>
        <p:spPr>
          <a:prstGeom prst="rect">
            <a:avLst/>
          </a:prstGeom>
        </p:spPr>
        <p:txBody>
          <a:bodyPr/>
          <a:lstStyle/>
          <a:p>
            <a:pPr lvl="0">
              <a:buBlip>
                <a:blip r:embed="rId2"/>
              </a:buBlip>
              <a:defRPr sz="1800">
                <a:solidFill>
                  <a:srgbClr val="000000"/>
                </a:solidFill>
              </a:defRPr>
            </a:pPr>
            <a:r>
              <a:rPr sz="3600">
                <a:solidFill>
                  <a:srgbClr val="FFFFFF"/>
                </a:solidFill>
              </a:rPr>
              <a:t>1 = lambda f. x. f x</a:t>
            </a:r>
            <a:endParaRPr sz="3600">
              <a:solidFill>
                <a:srgbClr val="FFFFFF"/>
              </a:solidFill>
            </a:endParaRPr>
          </a:p>
          <a:p>
            <a:pPr lvl="0">
              <a:buBlip>
                <a:blip r:embed="rId2"/>
              </a:buBlip>
              <a:defRPr sz="1800">
                <a:solidFill>
                  <a:srgbClr val="000000"/>
                </a:solidFill>
              </a:defRPr>
            </a:pPr>
            <a:r>
              <a:rPr sz="3600">
                <a:solidFill>
                  <a:srgbClr val="FFFFFF"/>
                </a:solidFill>
              </a:rPr>
              <a:t>2 = lambda f. x. f (f x)</a:t>
            </a:r>
            <a:endParaRPr sz="3600">
              <a:solidFill>
                <a:srgbClr val="FFFFFF"/>
              </a:solidFill>
            </a:endParaRPr>
          </a:p>
          <a:p>
            <a:pPr lvl="0">
              <a:buBlip>
                <a:blip r:embed="rId2"/>
              </a:buBlip>
              <a:defRPr sz="1800">
                <a:solidFill>
                  <a:srgbClr val="000000"/>
                </a:solidFill>
              </a:defRPr>
            </a:pPr>
            <a:r>
              <a:rPr sz="3600">
                <a:solidFill>
                  <a:srgbClr val="FFFFFF"/>
                </a:solidFill>
              </a:rPr>
              <a:t>3 = lambda f. x. f (f (f x))</a:t>
            </a:r>
            <a:endParaRPr sz="3600">
              <a:solidFill>
                <a:srgbClr val="FFFFFF"/>
              </a:solidFill>
            </a:endParaRPr>
          </a:p>
          <a:p>
            <a:pPr lvl="0">
              <a:buBlip>
                <a:blip r:embed="rId2"/>
              </a:buBlip>
              <a:defRPr sz="1800">
                <a:solidFill>
                  <a:srgbClr val="000000"/>
                </a:solidFill>
              </a:defRPr>
            </a:pPr>
            <a:r>
              <a:rPr sz="3600">
                <a:solidFill>
                  <a:srgbClr val="FFFFFF"/>
                </a:solidFill>
              </a:rPr>
              <a:t>…</a:t>
            </a:r>
            <a:endParaRPr sz="3600">
              <a:solidFill>
                <a:srgbClr val="FFFFFF"/>
              </a:solidFill>
            </a:endParaRPr>
          </a:p>
          <a:p>
            <a:pPr lvl="0">
              <a:buBlip>
                <a:blip r:embed="rId2"/>
              </a:buBlip>
              <a:defRPr sz="1800">
                <a:solidFill>
                  <a:srgbClr val="000000"/>
                </a:solidFill>
              </a:defRPr>
            </a:pPr>
            <a:r>
              <a:rPr sz="3600">
                <a:solidFill>
                  <a:srgbClr val="FFFFFF"/>
                </a:solidFill>
              </a:rPr>
              <a:t>n = lambda f. x. f (f (…(f x)…))</a:t>
            </a:r>
          </a:p>
        </p:txBody>
      </p:sp>
    </p:spTree>
  </p:cSld>
  <p:clrMapOvr>
    <a:masterClrMapping/>
  </p:clrMapOvr>
  <p:transition spd="fast" advClick="1">
    <p:pull dir="l"/>
  </p:transition>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pPr lvl="0">
              <a:defRPr sz="1800">
                <a:solidFill>
                  <a:srgbClr val="000000"/>
                </a:solidFill>
              </a:defRPr>
            </a:pPr>
            <a:r>
              <a:rPr sz="7200">
                <a:solidFill>
                  <a:srgbClr val="FFFFFF"/>
                </a:solidFill>
              </a:rPr>
              <a:t>SUCC</a:t>
            </a:r>
          </a:p>
        </p:txBody>
      </p:sp>
      <p:sp>
        <p:nvSpPr>
          <p:cNvPr id="317" name="Shape 317"/>
          <p:cNvSpPr/>
          <p:nvPr>
            <p:ph type="body" idx="1"/>
          </p:nvPr>
        </p:nvSpPr>
        <p:spPr>
          <a:xfrm>
            <a:off x="1270000" y="825500"/>
            <a:ext cx="10464800" cy="5740400"/>
          </a:xfrm>
          <a:prstGeom prst="rect">
            <a:avLst/>
          </a:prstGeom>
        </p:spPr>
        <p:txBody>
          <a:bodyPr/>
          <a:lstStyle>
            <a:lvl1pPr>
              <a:buBlip>
                <a:blip r:embed="rId2"/>
              </a:buBlip>
            </a:lvl1pPr>
          </a:lstStyle>
          <a:p>
            <a:pPr lvl="0">
              <a:defRPr sz="1800">
                <a:solidFill>
                  <a:srgbClr val="000000"/>
                </a:solidFill>
              </a:defRPr>
            </a:pPr>
            <a:r>
              <a:rPr sz="3600">
                <a:solidFill>
                  <a:srgbClr val="FFFFFF"/>
                </a:solidFill>
              </a:rPr>
              <a:t>SUCC = lambda n. f. x. f (n (f) x)</a:t>
            </a:r>
          </a:p>
        </p:txBody>
      </p:sp>
      <p:sp>
        <p:nvSpPr>
          <p:cNvPr id="318" name="Shape 318"/>
          <p:cNvSpPr/>
          <p:nvPr/>
        </p:nvSpPr>
        <p:spPr>
          <a:xfrm>
            <a:off x="1310492" y="5553436"/>
            <a:ext cx="8275616" cy="21519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4200">
                <a:solidFill>
                  <a:srgbClr val="FFFFFF"/>
                </a:solidFill>
              </a:rPr>
              <a:t>SUCC </a:t>
            </a:r>
            <a:r>
              <a:rPr sz="4200">
                <a:solidFill>
                  <a:srgbClr val="FF7777"/>
                </a:solidFill>
              </a:rPr>
              <a:t>3</a:t>
            </a:r>
            <a:endParaRPr sz="4200">
              <a:solidFill>
                <a:srgbClr val="FFFFFF"/>
              </a:solidFill>
            </a:endParaRPr>
          </a:p>
          <a:p>
            <a:pPr lvl="0" algn="l">
              <a:defRPr sz="1800">
                <a:solidFill>
                  <a:srgbClr val="000000"/>
                </a:solidFill>
              </a:defRPr>
            </a:pPr>
            <a:r>
              <a:rPr sz="4200">
                <a:solidFill>
                  <a:srgbClr val="A8E685"/>
                </a:solidFill>
              </a:rPr>
              <a:t>-&gt;</a:t>
            </a:r>
            <a:r>
              <a:rPr sz="4200">
                <a:solidFill>
                  <a:srgbClr val="FFFFFF"/>
                </a:solidFill>
              </a:rPr>
              <a:t> lambda f. x. f(</a:t>
            </a:r>
            <a:r>
              <a:rPr sz="4200">
                <a:solidFill>
                  <a:srgbClr val="71B0E2"/>
                </a:solidFill>
              </a:rPr>
              <a:t>f(f(f x))</a:t>
            </a:r>
            <a:r>
              <a:rPr sz="4200">
                <a:solidFill>
                  <a:srgbClr val="FFFFFF"/>
                </a:solidFill>
              </a:rPr>
              <a:t>)</a:t>
            </a:r>
            <a:endParaRPr sz="4200">
              <a:solidFill>
                <a:srgbClr val="FFFFFF"/>
              </a:solidFill>
            </a:endParaRPr>
          </a:p>
          <a:p>
            <a:pPr lvl="0" algn="l">
              <a:defRPr sz="1800">
                <a:solidFill>
                  <a:srgbClr val="000000"/>
                </a:solidFill>
              </a:defRPr>
            </a:pPr>
            <a:r>
              <a:rPr sz="4200">
                <a:solidFill>
                  <a:srgbClr val="A8E685"/>
                </a:solidFill>
              </a:rPr>
              <a:t>-&gt;</a:t>
            </a:r>
            <a:r>
              <a:rPr sz="4200">
                <a:solidFill>
                  <a:srgbClr val="FFFFFF"/>
                </a:solidFill>
              </a:rPr>
              <a:t> 4</a:t>
            </a:r>
          </a:p>
        </p:txBody>
      </p:sp>
    </p:spTree>
  </p:cSld>
  <p:clrMapOvr>
    <a:masterClrMapping/>
  </p:clrMapOvr>
  <p:transition spd="fast" advClick="1">
    <p:pull dir="l"/>
  </p:transition>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0" name="Shape 320"/>
          <p:cNvSpPr/>
          <p:nvPr>
            <p:ph type="title"/>
          </p:nvPr>
        </p:nvSpPr>
        <p:spPr>
          <a:prstGeom prst="rect">
            <a:avLst/>
          </a:prstGeom>
        </p:spPr>
        <p:txBody>
          <a:bodyPr/>
          <a:lstStyle/>
          <a:p>
            <a:pPr lvl="0">
              <a:defRPr sz="1800">
                <a:solidFill>
                  <a:srgbClr val="000000"/>
                </a:solidFill>
              </a:defRPr>
            </a:pPr>
            <a:r>
              <a:rPr sz="7200">
                <a:solidFill>
                  <a:srgbClr val="FFFFFF"/>
                </a:solidFill>
              </a:rPr>
              <a:t>+</a:t>
            </a:r>
          </a:p>
        </p:txBody>
      </p:sp>
      <p:sp>
        <p:nvSpPr>
          <p:cNvPr id="321" name="Shape 321"/>
          <p:cNvSpPr/>
          <p:nvPr>
            <p:ph type="body" idx="1"/>
          </p:nvPr>
        </p:nvSpPr>
        <p:spPr>
          <a:xfrm>
            <a:off x="1270000" y="139700"/>
            <a:ext cx="10464800" cy="5740400"/>
          </a:xfrm>
          <a:prstGeom prst="rect">
            <a:avLst/>
          </a:prstGeom>
        </p:spPr>
        <p:txBody>
          <a:bodyPr/>
          <a:lstStyle>
            <a:lvl1pPr>
              <a:buBlip>
                <a:blip r:embed="rId2"/>
              </a:buBlip>
            </a:lvl1pPr>
          </a:lstStyle>
          <a:p>
            <a:pPr lvl="0">
              <a:defRPr sz="1800">
                <a:solidFill>
                  <a:srgbClr val="000000"/>
                </a:solidFill>
              </a:defRPr>
            </a:pPr>
            <a:r>
              <a:rPr sz="3600">
                <a:solidFill>
                  <a:srgbClr val="FFFFFF"/>
                </a:solidFill>
              </a:rPr>
              <a:t>+ = lambda m. n. m SUCC n)</a:t>
            </a:r>
          </a:p>
        </p:txBody>
      </p:sp>
      <p:sp>
        <p:nvSpPr>
          <p:cNvPr id="322" name="Shape 322"/>
          <p:cNvSpPr/>
          <p:nvPr/>
        </p:nvSpPr>
        <p:spPr>
          <a:xfrm>
            <a:off x="1225746" y="4397736"/>
            <a:ext cx="5625708" cy="35235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4200">
                <a:solidFill>
                  <a:srgbClr val="FFE181"/>
                </a:solidFill>
              </a:rPr>
              <a:t>(+ 2 3)</a:t>
            </a:r>
            <a:endParaRPr sz="4200">
              <a:solidFill>
                <a:srgbClr val="FFE181"/>
              </a:solidFill>
            </a:endParaRPr>
          </a:p>
          <a:p>
            <a:pPr lvl="0" algn="l">
              <a:defRPr sz="1800">
                <a:solidFill>
                  <a:srgbClr val="000000"/>
                </a:solidFill>
              </a:defRPr>
            </a:pPr>
            <a:r>
              <a:rPr sz="4200">
                <a:solidFill>
                  <a:srgbClr val="FFFFFF"/>
                </a:solidFill>
              </a:rPr>
              <a:t>-&gt; 2 SUCC 3</a:t>
            </a:r>
            <a:endParaRPr sz="4200">
              <a:solidFill>
                <a:srgbClr val="FFFFFF"/>
              </a:solidFill>
            </a:endParaRPr>
          </a:p>
          <a:p>
            <a:pPr lvl="0" algn="l">
              <a:defRPr sz="1800">
                <a:solidFill>
                  <a:srgbClr val="000000"/>
                </a:solidFill>
              </a:defRPr>
            </a:pPr>
            <a:r>
              <a:rPr sz="4200">
                <a:solidFill>
                  <a:srgbClr val="FFFFFF"/>
                </a:solidFill>
              </a:rPr>
              <a:t>-&gt; SUCC (SUCC 3)</a:t>
            </a:r>
            <a:endParaRPr sz="4200">
              <a:solidFill>
                <a:srgbClr val="FFFFFF"/>
              </a:solidFill>
            </a:endParaRPr>
          </a:p>
          <a:p>
            <a:pPr lvl="0" algn="l">
              <a:defRPr sz="1800">
                <a:solidFill>
                  <a:srgbClr val="000000"/>
                </a:solidFill>
              </a:defRPr>
            </a:pPr>
            <a:r>
              <a:rPr sz="4200">
                <a:solidFill>
                  <a:srgbClr val="FFFFFF"/>
                </a:solidFill>
              </a:rPr>
              <a:t>-&gt; SUCC 4</a:t>
            </a:r>
            <a:endParaRPr sz="4200">
              <a:solidFill>
                <a:srgbClr val="FFFFFF"/>
              </a:solidFill>
            </a:endParaRPr>
          </a:p>
          <a:p>
            <a:pPr lvl="0" algn="l">
              <a:defRPr sz="1800">
                <a:solidFill>
                  <a:srgbClr val="000000"/>
                </a:solidFill>
              </a:defRPr>
            </a:pPr>
            <a:r>
              <a:rPr sz="4200">
                <a:solidFill>
                  <a:srgbClr val="FFFFFF"/>
                </a:solidFill>
              </a:rPr>
              <a:t>-&gt; </a:t>
            </a:r>
            <a:r>
              <a:rPr sz="4200">
                <a:solidFill>
                  <a:srgbClr val="FF7777"/>
                </a:solidFill>
              </a:rPr>
              <a:t>5</a:t>
            </a:r>
          </a:p>
        </p:txBody>
      </p:sp>
    </p:spTree>
  </p:cSld>
  <p:clrMapOvr>
    <a:masterClrMapping/>
  </p:clrMapOvr>
  <p:transition spd="fast" advClick="1">
    <p:pull dir="l"/>
  </p:transition>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p>
            <a:pPr lvl="0">
              <a:defRPr sz="1800">
                <a:solidFill>
                  <a:srgbClr val="000000"/>
                </a:solidFill>
              </a:defRPr>
            </a:pPr>
            <a:r>
              <a:rPr sz="7200">
                <a:solidFill>
                  <a:srgbClr val="FFFFFF"/>
                </a:solidFill>
              </a:rPr>
              <a:t>x</a:t>
            </a:r>
          </a:p>
        </p:txBody>
      </p:sp>
      <p:sp>
        <p:nvSpPr>
          <p:cNvPr id="325" name="Shape 325"/>
          <p:cNvSpPr/>
          <p:nvPr>
            <p:ph type="body" idx="1"/>
          </p:nvPr>
        </p:nvSpPr>
        <p:spPr>
          <a:xfrm>
            <a:off x="1270000" y="76200"/>
            <a:ext cx="10464800" cy="5740400"/>
          </a:xfrm>
          <a:prstGeom prst="rect">
            <a:avLst/>
          </a:prstGeom>
        </p:spPr>
        <p:txBody>
          <a:bodyPr/>
          <a:lstStyle>
            <a:lvl1pPr>
              <a:buBlip>
                <a:blip r:embed="rId2"/>
              </a:buBlip>
            </a:lvl1pPr>
          </a:lstStyle>
          <a:p>
            <a:pPr lvl="0">
              <a:defRPr sz="1800">
                <a:solidFill>
                  <a:srgbClr val="000000"/>
                </a:solidFill>
              </a:defRPr>
            </a:pPr>
            <a:r>
              <a:rPr sz="3600">
                <a:solidFill>
                  <a:srgbClr val="FFFFFF"/>
                </a:solidFill>
              </a:rPr>
              <a:t>x = lambda m. n. n (+ m) 0</a:t>
            </a:r>
          </a:p>
        </p:txBody>
      </p:sp>
      <p:sp>
        <p:nvSpPr>
          <p:cNvPr id="326" name="Shape 326"/>
          <p:cNvSpPr/>
          <p:nvPr/>
        </p:nvSpPr>
        <p:spPr>
          <a:xfrm>
            <a:off x="1272631" y="3978636"/>
            <a:ext cx="5557338" cy="4895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defRPr sz="1800">
                <a:solidFill>
                  <a:srgbClr val="000000"/>
                </a:solidFill>
              </a:defRPr>
            </a:pPr>
            <a:r>
              <a:rPr sz="4200">
                <a:solidFill>
                  <a:srgbClr val="FFFFFF"/>
                </a:solidFill>
              </a:rPr>
              <a:t>x 2 3</a:t>
            </a:r>
            <a:endParaRPr sz="4200">
              <a:solidFill>
                <a:srgbClr val="FFFFFF"/>
              </a:solidFill>
            </a:endParaRPr>
          </a:p>
          <a:p>
            <a:pPr lvl="0" algn="l">
              <a:defRPr sz="1800">
                <a:solidFill>
                  <a:srgbClr val="000000"/>
                </a:solidFill>
              </a:defRPr>
            </a:pPr>
            <a:r>
              <a:rPr sz="4200">
                <a:solidFill>
                  <a:srgbClr val="FFFFFF"/>
                </a:solidFill>
              </a:rPr>
              <a:t>-&gt; 2 (+ 3) 0</a:t>
            </a:r>
            <a:endParaRPr sz="4200">
              <a:solidFill>
                <a:srgbClr val="FFFFFF"/>
              </a:solidFill>
            </a:endParaRPr>
          </a:p>
          <a:p>
            <a:pPr lvl="0" algn="l">
              <a:defRPr sz="1800">
                <a:solidFill>
                  <a:srgbClr val="000000"/>
                </a:solidFill>
              </a:defRPr>
            </a:pPr>
            <a:r>
              <a:rPr sz="4200">
                <a:solidFill>
                  <a:srgbClr val="FFFFFF"/>
                </a:solidFill>
              </a:rPr>
              <a:t>-&gt; (+ 3) ((+ 3) 0)</a:t>
            </a:r>
            <a:endParaRPr sz="4200">
              <a:solidFill>
                <a:srgbClr val="FFFFFF"/>
              </a:solidFill>
            </a:endParaRPr>
          </a:p>
          <a:p>
            <a:pPr lvl="0" algn="l">
              <a:defRPr sz="1800">
                <a:solidFill>
                  <a:srgbClr val="000000"/>
                </a:solidFill>
              </a:defRPr>
            </a:pPr>
            <a:r>
              <a:rPr sz="4200">
                <a:solidFill>
                  <a:srgbClr val="FFFFFF"/>
                </a:solidFill>
              </a:rPr>
              <a:t>-&gt; (+ 3) (+ 3 0)</a:t>
            </a:r>
            <a:endParaRPr sz="4200">
              <a:solidFill>
                <a:srgbClr val="FFFFFF"/>
              </a:solidFill>
            </a:endParaRPr>
          </a:p>
          <a:p>
            <a:pPr lvl="0" algn="l">
              <a:defRPr sz="1800">
                <a:solidFill>
                  <a:srgbClr val="000000"/>
                </a:solidFill>
              </a:defRPr>
            </a:pPr>
            <a:r>
              <a:rPr sz="4200">
                <a:solidFill>
                  <a:srgbClr val="FFFFFF"/>
                </a:solidFill>
              </a:rPr>
              <a:t>-&gt; (+ 3) 3</a:t>
            </a:r>
            <a:endParaRPr sz="4200">
              <a:solidFill>
                <a:srgbClr val="FFFFFF"/>
              </a:solidFill>
            </a:endParaRPr>
          </a:p>
          <a:p>
            <a:pPr lvl="0" algn="l">
              <a:defRPr sz="1800">
                <a:solidFill>
                  <a:srgbClr val="000000"/>
                </a:solidFill>
              </a:defRPr>
            </a:pPr>
            <a:r>
              <a:rPr sz="4200">
                <a:solidFill>
                  <a:srgbClr val="FFFFFF"/>
                </a:solidFill>
              </a:rPr>
              <a:t>-&gt; (+ 3 3)</a:t>
            </a:r>
            <a:endParaRPr sz="4200">
              <a:solidFill>
                <a:srgbClr val="FFFFFF"/>
              </a:solidFill>
            </a:endParaRPr>
          </a:p>
          <a:p>
            <a:pPr lvl="0" algn="l">
              <a:defRPr sz="1800">
                <a:solidFill>
                  <a:srgbClr val="000000"/>
                </a:solidFill>
              </a:defRPr>
            </a:pPr>
            <a:r>
              <a:rPr sz="4200">
                <a:solidFill>
                  <a:srgbClr val="FFFFFF"/>
                </a:solidFill>
              </a:rPr>
              <a:t>-&gt; 6</a:t>
            </a:r>
          </a:p>
        </p:txBody>
      </p:sp>
    </p:spTree>
  </p:cSld>
  <p:clrMapOvr>
    <a:masterClrMapping/>
  </p:clrMapOvr>
  <p:transition spd="fast" advClick="1">
    <p:pull dir="l"/>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nvSpPr>
        <p:spPr>
          <a:xfrm>
            <a:off x="1927923" y="1210036"/>
            <a:ext cx="1478154"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Math</a:t>
            </a:r>
          </a:p>
        </p:txBody>
      </p:sp>
      <p:sp>
        <p:nvSpPr>
          <p:cNvPr id="59" name="Shape 59"/>
          <p:cNvSpPr/>
          <p:nvPr/>
        </p:nvSpPr>
        <p:spPr>
          <a:xfrm>
            <a:off x="9554771" y="1210036"/>
            <a:ext cx="126125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Lisp</a:t>
            </a:r>
          </a:p>
        </p:txBody>
      </p:sp>
      <p:pic>
        <p:nvPicPr>
          <p:cNvPr id="60" name=""/>
          <p:cNvPicPr/>
          <p:nvPr/>
        </p:nvPicPr>
        <p:blipFill>
          <a:blip r:embed="rId3">
            <a:extLst/>
          </a:blip>
          <a:stretch>
            <a:fillRect/>
          </a:stretch>
        </p:blipFill>
        <p:spPr>
          <a:xfrm rot="16200000">
            <a:off x="2511125" y="5199758"/>
            <a:ext cx="7908532" cy="88901"/>
          </a:xfrm>
          <a:prstGeom prst="rect">
            <a:avLst/>
          </a:prstGeom>
        </p:spPr>
      </p:pic>
      <p:sp>
        <p:nvSpPr>
          <p:cNvPr id="62" name="Shape 62"/>
          <p:cNvSpPr/>
          <p:nvPr/>
        </p:nvSpPr>
        <p:spPr>
          <a:xfrm>
            <a:off x="769921" y="3483336"/>
            <a:ext cx="473395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¢∞§¶•≠πæ÷≥…</a:t>
            </a:r>
          </a:p>
        </p:txBody>
      </p:sp>
      <p:sp>
        <p:nvSpPr>
          <p:cNvPr id="63" name="Shape 63"/>
          <p:cNvSpPr/>
          <p:nvPr/>
        </p:nvSpPr>
        <p:spPr>
          <a:xfrm>
            <a:off x="193271" y="2346686"/>
            <a:ext cx="2483658"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EC9C7"/>
                </a:solidFill>
              </a:defRPr>
            </a:lvl1pPr>
          </a:lstStyle>
          <a:p>
            <a:pPr lvl="0">
              <a:defRPr sz="1800">
                <a:solidFill>
                  <a:srgbClr val="000000"/>
                </a:solidFill>
              </a:defRPr>
            </a:pPr>
            <a:r>
              <a:rPr sz="4200">
                <a:solidFill>
                  <a:srgbClr val="FEC9C7"/>
                </a:solidFill>
              </a:rPr>
              <a:t>symbols</a:t>
            </a:r>
          </a:p>
        </p:txBody>
      </p:sp>
      <p:sp>
        <p:nvSpPr>
          <p:cNvPr id="64" name="Shape 64"/>
          <p:cNvSpPr/>
          <p:nvPr/>
        </p:nvSpPr>
        <p:spPr>
          <a:xfrm>
            <a:off x="185932" y="4619986"/>
            <a:ext cx="1990336"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4E7FE"/>
                </a:solidFill>
              </a:defRPr>
            </a:lvl1pPr>
          </a:lstStyle>
          <a:p>
            <a:pPr lvl="0">
              <a:defRPr sz="1800">
                <a:solidFill>
                  <a:srgbClr val="000000"/>
                </a:solidFill>
              </a:defRPr>
            </a:pPr>
            <a:r>
              <a:rPr sz="4200">
                <a:solidFill>
                  <a:srgbClr val="D4E7FE"/>
                </a:solidFill>
              </a:rPr>
              <a:t>Axiom</a:t>
            </a:r>
          </a:p>
        </p:txBody>
      </p:sp>
      <p:sp>
        <p:nvSpPr>
          <p:cNvPr id="65" name="Shape 65"/>
          <p:cNvSpPr/>
          <p:nvPr/>
        </p:nvSpPr>
        <p:spPr>
          <a:xfrm>
            <a:off x="856113" y="5756636"/>
            <a:ext cx="3621774"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¬P -&gt; P U Q</a:t>
            </a:r>
          </a:p>
        </p:txBody>
      </p:sp>
      <p:sp>
        <p:nvSpPr>
          <p:cNvPr id="66" name="Shape 66"/>
          <p:cNvSpPr/>
          <p:nvPr/>
        </p:nvSpPr>
        <p:spPr>
          <a:xfrm>
            <a:off x="859018" y="8029936"/>
            <a:ext cx="644164"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solidFill>
                  <a:srgbClr val="000000"/>
                </a:solidFill>
              </a:defRPr>
            </a:pPr>
            <a:r>
              <a:rPr sz="4200">
                <a:solidFill>
                  <a:srgbClr val="FFFFFF"/>
                </a:solidFill>
              </a:rPr>
              <a:t>…</a:t>
            </a:r>
          </a:p>
        </p:txBody>
      </p:sp>
      <p:pic>
        <p:nvPicPr>
          <p:cNvPr id="67" name=""/>
          <p:cNvPicPr/>
          <p:nvPr/>
        </p:nvPicPr>
        <p:blipFill>
          <a:blip r:embed="rId4">
            <a:extLst/>
          </a:blip>
          <a:stretch>
            <a:fillRect/>
          </a:stretch>
        </p:blipFill>
        <p:spPr>
          <a:xfrm>
            <a:off x="4068765" y="2534315"/>
            <a:ext cx="5202649" cy="405070"/>
          </a:xfrm>
          <a:prstGeom prst="rect">
            <a:avLst/>
          </a:prstGeom>
        </p:spPr>
      </p:pic>
      <p:sp>
        <p:nvSpPr>
          <p:cNvPr id="69" name="Shape 69"/>
          <p:cNvSpPr/>
          <p:nvPr/>
        </p:nvSpPr>
        <p:spPr>
          <a:xfrm>
            <a:off x="180151" y="6893286"/>
            <a:ext cx="3192697" cy="7803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DEF3D1"/>
                </a:solidFill>
              </a:defRPr>
            </a:lvl1pPr>
          </a:lstStyle>
          <a:p>
            <a:pPr lvl="0">
              <a:defRPr sz="1800">
                <a:solidFill>
                  <a:srgbClr val="000000"/>
                </a:solidFill>
              </a:defRPr>
            </a:pPr>
            <a:r>
              <a:rPr sz="4200">
                <a:solidFill>
                  <a:srgbClr val="DEF3D1"/>
                </a:solidFill>
              </a:rPr>
              <a:t>Derivation</a:t>
            </a:r>
          </a:p>
        </p:txBody>
      </p:sp>
      <p:pic>
        <p:nvPicPr>
          <p:cNvPr id="70" name=""/>
          <p:cNvPicPr/>
          <p:nvPr/>
        </p:nvPicPr>
        <p:blipFill>
          <a:blip r:embed="rId5">
            <a:extLst/>
          </a:blip>
          <a:stretch>
            <a:fillRect/>
          </a:stretch>
        </p:blipFill>
        <p:spPr>
          <a:xfrm>
            <a:off x="4068765" y="7182515"/>
            <a:ext cx="5202649" cy="405070"/>
          </a:xfrm>
          <a:prstGeom prst="rect">
            <a:avLst/>
          </a:prstGeom>
        </p:spPr>
      </p:pic>
      <p:pic>
        <p:nvPicPr>
          <p:cNvPr id="72" name=""/>
          <p:cNvPicPr/>
          <p:nvPr/>
        </p:nvPicPr>
        <p:blipFill>
          <a:blip r:embed="rId6">
            <a:extLst/>
          </a:blip>
          <a:stretch>
            <a:fillRect/>
          </a:stretch>
        </p:blipFill>
        <p:spPr>
          <a:xfrm>
            <a:off x="4068765" y="4807615"/>
            <a:ext cx="5202649" cy="405070"/>
          </a:xfrm>
          <a:prstGeom prst="rect">
            <a:avLst/>
          </a:prstGeom>
        </p:spPr>
      </p:pic>
    </p:spTree>
  </p:cSld>
  <p:clrMapOvr>
    <a:masterClrMapping/>
  </p:clrMapOvr>
  <p:transition spd="fast" advClick="1">
    <p:pull dir="l"/>
  </p:transition>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prstGeom prst="rect">
            <a:avLst/>
          </a:prstGeom>
        </p:spPr>
        <p:txBody>
          <a:bodyPr/>
          <a:lstStyle/>
          <a:p>
            <a:pPr lvl="0">
              <a:defRPr sz="1800">
                <a:solidFill>
                  <a:srgbClr val="000000"/>
                </a:solidFill>
              </a:defRPr>
            </a:pPr>
            <a:r>
              <a:rPr sz="7200">
                <a:solidFill>
                  <a:srgbClr val="FFFFFF"/>
                </a:solidFill>
              </a:rPr>
              <a:t>lisp localism</a:t>
            </a:r>
          </a:p>
        </p:txBody>
      </p:sp>
      <p:sp>
        <p:nvSpPr>
          <p:cNvPr id="329" name="Shape 329"/>
          <p:cNvSpPr/>
          <p:nvPr>
            <p:ph type="body" idx="1"/>
          </p:nvPr>
        </p:nvSpPr>
        <p:spPr>
          <a:prstGeom prst="rect">
            <a:avLst/>
          </a:prstGeom>
        </p:spPr>
        <p:txBody>
          <a:bodyPr/>
          <a:lstStyle/>
          <a:p>
            <a:pPr lvl="0">
              <a:buBlip>
                <a:blip r:embed="rId3"/>
              </a:buBlip>
              <a:defRPr sz="1800">
                <a:solidFill>
                  <a:srgbClr val="000000"/>
                </a:solidFill>
              </a:defRPr>
            </a:pPr>
            <a:r>
              <a:rPr sz="3600">
                <a:solidFill>
                  <a:srgbClr val="FFFFFF"/>
                </a:solidFill>
              </a:rPr>
              <a:t>Scheme</a:t>
            </a:r>
            <a:endParaRPr sz="3600">
              <a:solidFill>
                <a:srgbClr val="FFFFFF"/>
              </a:solidFill>
            </a:endParaRPr>
          </a:p>
          <a:p>
            <a:pPr lvl="0">
              <a:buBlip>
                <a:blip r:embed="rId3"/>
              </a:buBlip>
              <a:defRPr sz="1800">
                <a:solidFill>
                  <a:srgbClr val="000000"/>
                </a:solidFill>
              </a:defRPr>
            </a:pPr>
            <a:r>
              <a:rPr sz="3600">
                <a:solidFill>
                  <a:srgbClr val="FFFFFF"/>
                </a:solidFill>
              </a:rPr>
              <a:t>Clojure</a:t>
            </a:r>
            <a:endParaRPr sz="3600">
              <a:solidFill>
                <a:srgbClr val="FFFFFF"/>
              </a:solidFill>
            </a:endParaRPr>
          </a:p>
          <a:p>
            <a:pPr lvl="0">
              <a:buBlip>
                <a:blip r:embed="rId3"/>
              </a:buBlip>
              <a:defRPr sz="1800">
                <a:solidFill>
                  <a:srgbClr val="000000"/>
                </a:solidFill>
              </a:defRPr>
            </a:pPr>
            <a:r>
              <a:rPr sz="3600">
                <a:solidFill>
                  <a:srgbClr val="FFFFFF"/>
                </a:solidFill>
              </a:rPr>
              <a:t>ANSI Common Lisp</a:t>
            </a:r>
            <a:endParaRPr sz="3600">
              <a:solidFill>
                <a:srgbClr val="FFFFFF"/>
              </a:solidFill>
            </a:endParaRPr>
          </a:p>
          <a:p>
            <a:pPr lvl="0">
              <a:buBlip>
                <a:blip r:embed="rId3"/>
              </a:buBlip>
              <a:defRPr sz="1800">
                <a:solidFill>
                  <a:srgbClr val="000000"/>
                </a:solidFill>
              </a:defRPr>
            </a:pPr>
            <a:r>
              <a:rPr sz="3600">
                <a:solidFill>
                  <a:srgbClr val="FFFFFF"/>
                </a:solidFill>
              </a:rPr>
              <a:t>Emacs Lisp</a:t>
            </a:r>
          </a:p>
        </p:txBody>
      </p:sp>
    </p:spTree>
  </p:cSld>
  <p:clrMapOvr>
    <a:masterClrMapping/>
  </p:clrMapOvr>
  <p:transition spd="fast" advClick="1">
    <p:pull dir="l"/>
  </p:transition>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Shape 333"/>
          <p:cNvSpPr/>
          <p:nvPr>
            <p:ph type="title"/>
          </p:nvPr>
        </p:nvSpPr>
        <p:spPr>
          <a:prstGeom prst="rect">
            <a:avLst/>
          </a:prstGeom>
        </p:spPr>
        <p:txBody>
          <a:bodyPr/>
          <a:lstStyle/>
          <a:p>
            <a:pPr lvl="0">
              <a:defRPr sz="1800">
                <a:solidFill>
                  <a:srgbClr val="000000"/>
                </a:solidFill>
              </a:defRPr>
            </a:pPr>
            <a:r>
              <a:rPr sz="7200">
                <a:solidFill>
                  <a:srgbClr val="FFFFFF"/>
                </a:solidFill>
              </a:rPr>
              <a:t>(exit 0)</a:t>
            </a:r>
          </a:p>
        </p:txBody>
      </p:sp>
    </p:spTree>
  </p:cSld>
  <p:clrMapOvr>
    <a:masterClrMapping/>
  </p:clrMapOvr>
  <p:transition spd="fast" advClick="1">
    <p:pull dir="l"/>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9" name="Group 79"/>
          <p:cNvGrpSpPr/>
          <p:nvPr/>
        </p:nvGrpSpPr>
        <p:grpSpPr>
          <a:xfrm>
            <a:off x="3091763" y="1009908"/>
            <a:ext cx="6821273" cy="8013184"/>
            <a:chOff x="-215900" y="-139700"/>
            <a:chExt cx="6821272" cy="8013183"/>
          </a:xfrm>
        </p:grpSpPr>
        <p:pic>
          <p:nvPicPr>
            <p:cNvPr id="78" name="keep-calm-and-talk-with-a-lisp-2.png"/>
            <p:cNvPicPr/>
            <p:nvPr/>
          </p:nvPicPr>
          <p:blipFill>
            <a:blip r:embed="rId3">
              <a:extLst/>
            </a:blip>
            <a:stretch>
              <a:fillRect/>
            </a:stretch>
          </p:blipFill>
          <p:spPr>
            <a:xfrm>
              <a:off x="0" y="0"/>
              <a:ext cx="6389472" cy="7454384"/>
            </a:xfrm>
            <a:prstGeom prst="rect">
              <a:avLst/>
            </a:prstGeom>
            <a:ln>
              <a:noFill/>
            </a:ln>
            <a:effectLst/>
          </p:spPr>
        </p:pic>
        <p:pic>
          <p:nvPicPr>
            <p:cNvPr id="77" name=""/>
            <p:cNvPicPr/>
            <p:nvPr/>
          </p:nvPicPr>
          <p:blipFill>
            <a:blip r:embed="rId4">
              <a:extLst/>
            </a:blip>
            <a:stretch>
              <a:fillRect/>
            </a:stretch>
          </p:blipFill>
          <p:spPr>
            <a:xfrm>
              <a:off x="-215900" y="-139700"/>
              <a:ext cx="6821272" cy="8013184"/>
            </a:xfrm>
            <a:prstGeom prst="rect">
              <a:avLst/>
            </a:prstGeom>
            <a:effectLst/>
          </p:spPr>
        </p:pic>
      </p:grpSp>
    </p:spTree>
  </p:cSld>
  <p:clrMapOvr>
    <a:masterClrMapping/>
  </p:clrMapOvr>
  <p:transition spd="fast" advClick="1">
    <p:pull dir="l"/>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79"/>
                                        </p:tgtEl>
                                        <p:attrNameLst>
                                          <p:attrName>style.visibility</p:attrName>
                                        </p:attrNameLst>
                                      </p:cBhvr>
                                      <p:to>
                                        <p:strVal val="visible"/>
                                      </p:to>
                                    </p:set>
                                    <p:anim calcmode="lin" valueType="num">
                                      <p:cBhvr>
                                        <p:cTn id="7" dur="800" fill="hold"/>
                                        <p:tgtEl>
                                          <p:spTgt spid="79"/>
                                        </p:tgtEl>
                                        <p:attrNameLst>
                                          <p:attrName>ppt_w</p:attrName>
                                        </p:attrNameLst>
                                      </p:cBhvr>
                                      <p:tavLst>
                                        <p:tav tm="0">
                                          <p:val>
                                            <p:fltVal val="0"/>
                                          </p:val>
                                        </p:tav>
                                        <p:tav tm="100000">
                                          <p:val>
                                            <p:strVal val="#ppt_w"/>
                                          </p:val>
                                        </p:tav>
                                      </p:tavLst>
                                    </p:anim>
                                    <p:anim calcmode="lin" valueType="num">
                                      <p:cBhvr>
                                        <p:cTn id="8" dur="800" fill="hold"/>
                                        <p:tgtEl>
                                          <p:spTgt spid="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9"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p>
            <a:pPr lvl="0">
              <a:defRPr sz="1800">
                <a:solidFill>
                  <a:srgbClr val="000000"/>
                </a:solidFill>
              </a:defRPr>
            </a:pPr>
            <a:r>
              <a:rPr sz="7200">
                <a:solidFill>
                  <a:srgbClr val="FFFFFF"/>
                </a:solidFill>
              </a:rPr>
              <a:t>S - expression</a:t>
            </a:r>
          </a:p>
        </p:txBody>
      </p:sp>
    </p:spTree>
  </p:cSld>
  <p:clrMapOvr>
    <a:masterClrMapping/>
  </p:clrMapOvr>
  <p:transition spd="fast" advClick="1">
    <p:pull dir="l"/>
  </p:transition>
</p:sld>
</file>

<file path=ppt/theme/_rels/theme1.xml.rels><?xml version="1.0" encoding="UTF-8" standalone="yes"?><Relationships xmlns="http://schemas.openxmlformats.org/package/2006/relationships"><Relationship Id="rId1" Type="http://schemas.openxmlformats.org/officeDocument/2006/relationships/image" Target="../media/image2.jpeg"/></Relationships>

</file>

<file path=ppt/theme/_rels/theme2.xml.rels><?xml version="1.0" encoding="UTF-8" standalone="yes"?><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xmlns:r="http://schemas.openxmlformats.org/officeDocument/2006/relationships" name="Chalkboard">
  <a:themeElements>
    <a:clrScheme name="Chalkboard">
      <a:dk1>
        <a:srgbClr val="BC00FF"/>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halkboard">
  <a:themeElements>
    <a:clrScheme name="Chalkboard">
      <a:dk1>
        <a:srgbClr val="000000"/>
      </a:dk1>
      <a:lt1>
        <a:srgbClr val="FFFFFF"/>
      </a:lt1>
      <a:dk2>
        <a:srgbClr val="51504D"/>
      </a:dk2>
      <a:lt2>
        <a:srgbClr val="CBC8C2"/>
      </a:lt2>
      <a:accent1>
        <a:srgbClr val="71B0E2"/>
      </a:accent1>
      <a:accent2>
        <a:srgbClr val="A8E685"/>
      </a:accent2>
      <a:accent3>
        <a:srgbClr val="FFE181"/>
      </a:accent3>
      <a:accent4>
        <a:srgbClr val="F2A057"/>
      </a:accent4>
      <a:accent5>
        <a:srgbClr val="FF7777"/>
      </a:accent5>
      <a:accent6>
        <a:srgbClr val="D4ABEF"/>
      </a:accent6>
      <a:hlink>
        <a:srgbClr val="0000FF"/>
      </a:hlink>
      <a:folHlink>
        <a:srgbClr val="FF00FF"/>
      </a:folHlink>
    </a:clrScheme>
    <a:fontScheme name="Chalkboard">
      <a:majorFont>
        <a:latin typeface="Chalkduster"/>
        <a:ea typeface="Chalkduster"/>
        <a:cs typeface="Chalkduster"/>
      </a:majorFont>
      <a:minorFont>
        <a:latin typeface="Chalkduster"/>
        <a:ea typeface="Chalkduster"/>
        <a:cs typeface="Chalkduster"/>
      </a:minorFont>
    </a:fontScheme>
    <a:fmtScheme name="Chalkbo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
          <a:effectLst>
            <a:outerShdw sx="100000" sy="100000" kx="0" ky="0" algn="b" rotWithShape="0" blurRad="63500" dist="0" dir="162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63500" dist="0" dir="162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63500" dist="25400" dir="2700000">
                <a:srgbClr val="000000">
                  <a:alpha val="70000"/>
                </a:srgbClr>
              </a:outerShdw>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a:noFil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4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