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16"/>
  </p:notesMasterIdLst>
  <p:sldIdLst>
    <p:sldId id="256" r:id="rId2"/>
    <p:sldId id="284" r:id="rId3"/>
    <p:sldId id="278" r:id="rId4"/>
    <p:sldId id="271" r:id="rId5"/>
    <p:sldId id="272" r:id="rId6"/>
    <p:sldId id="273" r:id="rId7"/>
    <p:sldId id="274" r:id="rId8"/>
    <p:sldId id="283" r:id="rId9"/>
    <p:sldId id="276" r:id="rId10"/>
    <p:sldId id="277" r:id="rId11"/>
    <p:sldId id="285" r:id="rId12"/>
    <p:sldId id="286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>
        <p:scale>
          <a:sx n="81" d="100"/>
          <a:sy n="81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655A3-29A5-404B-ACC9-6DF4F648F8A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3818E69-482B-46C7-A396-F71D43C43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project illustrates the role of indices to improve the Performance of database.</a:t>
          </a:r>
        </a:p>
      </dgm:t>
    </dgm:pt>
    <dgm:pt modelId="{7F12989D-3808-4E16-8461-5B4B02AC55C4}" type="parTrans" cxnId="{A2937134-5599-4695-8C54-91C7A6B82E74}">
      <dgm:prSet/>
      <dgm:spPr/>
      <dgm:t>
        <a:bodyPr/>
        <a:lstStyle/>
        <a:p>
          <a:endParaRPr lang="en-US"/>
        </a:p>
      </dgm:t>
    </dgm:pt>
    <dgm:pt modelId="{8DE0FFE8-E475-4254-8B1F-A6A7A9490666}" type="sibTrans" cxnId="{A2937134-5599-4695-8C54-91C7A6B82E74}">
      <dgm:prSet/>
      <dgm:spPr/>
      <dgm:t>
        <a:bodyPr/>
        <a:lstStyle/>
        <a:p>
          <a:endParaRPr lang="en-US"/>
        </a:p>
      </dgm:t>
    </dgm:pt>
    <dgm:pt modelId="{0C890C5A-A09D-470C-865B-D0CA61DCB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evaluation plan, we demonstrate the difference of CPU cost, I/O cost, operator cost,  no. of reads and logical reads between the queries with indices and without indices.</a:t>
          </a:r>
        </a:p>
      </dgm:t>
    </dgm:pt>
    <dgm:pt modelId="{8B01F675-B18D-47AD-9827-62A3BD914C04}" type="parTrans" cxnId="{4767D5D9-D382-4534-9CCF-CA3DE79C5497}">
      <dgm:prSet/>
      <dgm:spPr/>
      <dgm:t>
        <a:bodyPr/>
        <a:lstStyle/>
        <a:p>
          <a:endParaRPr lang="en-US"/>
        </a:p>
      </dgm:t>
    </dgm:pt>
    <dgm:pt modelId="{290B8EF4-48EB-4349-8588-EA10856A5F96}" type="sibTrans" cxnId="{4767D5D9-D382-4534-9CCF-CA3DE79C5497}">
      <dgm:prSet/>
      <dgm:spPr/>
      <dgm:t>
        <a:bodyPr/>
        <a:lstStyle/>
        <a:p>
          <a:endParaRPr lang="en-US"/>
        </a:p>
      </dgm:t>
    </dgm:pt>
    <dgm:pt modelId="{66A3D7A4-E846-436A-9699-BCDE14B900F1}" type="pres">
      <dgm:prSet presAssocID="{731655A3-29A5-404B-ACC9-6DF4F648F8AD}" presName="linear" presStyleCnt="0">
        <dgm:presLayoutVars>
          <dgm:animLvl val="lvl"/>
          <dgm:resizeHandles val="exact"/>
        </dgm:presLayoutVars>
      </dgm:prSet>
      <dgm:spPr/>
    </dgm:pt>
    <dgm:pt modelId="{EE7C3324-ACE9-4BFD-829C-3A2645AE33BF}" type="pres">
      <dgm:prSet presAssocID="{03818E69-482B-46C7-A396-F71D43C436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E77B8B-9013-442E-BB87-B18C85D52B82}" type="pres">
      <dgm:prSet presAssocID="{8DE0FFE8-E475-4254-8B1F-A6A7A9490666}" presName="spacer" presStyleCnt="0"/>
      <dgm:spPr/>
    </dgm:pt>
    <dgm:pt modelId="{DEFFB661-BE51-4226-9273-13E5D61B1D7E}" type="pres">
      <dgm:prSet presAssocID="{0C890C5A-A09D-470C-865B-D0CA61DCBE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2937134-5599-4695-8C54-91C7A6B82E74}" srcId="{731655A3-29A5-404B-ACC9-6DF4F648F8AD}" destId="{03818E69-482B-46C7-A396-F71D43C43638}" srcOrd="0" destOrd="0" parTransId="{7F12989D-3808-4E16-8461-5B4B02AC55C4}" sibTransId="{8DE0FFE8-E475-4254-8B1F-A6A7A9490666}"/>
    <dgm:cxn modelId="{2EF39B45-B850-4142-97EE-8DB5B8D0F81B}" type="presOf" srcId="{03818E69-482B-46C7-A396-F71D43C43638}" destId="{EE7C3324-ACE9-4BFD-829C-3A2645AE33BF}" srcOrd="0" destOrd="0" presId="urn:microsoft.com/office/officeart/2005/8/layout/vList2"/>
    <dgm:cxn modelId="{4767D5D9-D382-4534-9CCF-CA3DE79C5497}" srcId="{731655A3-29A5-404B-ACC9-6DF4F648F8AD}" destId="{0C890C5A-A09D-470C-865B-D0CA61DCBE0B}" srcOrd="1" destOrd="0" parTransId="{8B01F675-B18D-47AD-9827-62A3BD914C04}" sibTransId="{290B8EF4-48EB-4349-8588-EA10856A5F96}"/>
    <dgm:cxn modelId="{C65D2BE4-1636-449E-A977-B4A58EE4FE6E}" type="presOf" srcId="{0C890C5A-A09D-470C-865B-D0CA61DCBE0B}" destId="{DEFFB661-BE51-4226-9273-13E5D61B1D7E}" srcOrd="0" destOrd="0" presId="urn:microsoft.com/office/officeart/2005/8/layout/vList2"/>
    <dgm:cxn modelId="{34BB2BE8-577E-40F2-8294-5793A668F403}" type="presOf" srcId="{731655A3-29A5-404B-ACC9-6DF4F648F8AD}" destId="{66A3D7A4-E846-436A-9699-BCDE14B900F1}" srcOrd="0" destOrd="0" presId="urn:microsoft.com/office/officeart/2005/8/layout/vList2"/>
    <dgm:cxn modelId="{1EE8D368-2D7E-4AF7-987F-A4D515E70971}" type="presParOf" srcId="{66A3D7A4-E846-436A-9699-BCDE14B900F1}" destId="{EE7C3324-ACE9-4BFD-829C-3A2645AE33BF}" srcOrd="0" destOrd="0" presId="urn:microsoft.com/office/officeart/2005/8/layout/vList2"/>
    <dgm:cxn modelId="{33400984-3831-4E24-AF11-B90ADC89D6FB}" type="presParOf" srcId="{66A3D7A4-E846-436A-9699-BCDE14B900F1}" destId="{C3E77B8B-9013-442E-BB87-B18C85D52B82}" srcOrd="1" destOrd="0" presId="urn:microsoft.com/office/officeart/2005/8/layout/vList2"/>
    <dgm:cxn modelId="{90266EC8-41E5-468F-886D-34FCFD04607E}" type="presParOf" srcId="{66A3D7A4-E846-436A-9699-BCDE14B900F1}" destId="{DEFFB661-BE51-4226-9273-13E5D61B1D7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C3324-ACE9-4BFD-829C-3A2645AE33BF}">
      <dsp:nvSpPr>
        <dsp:cNvPr id="0" name=""/>
        <dsp:cNvSpPr/>
      </dsp:nvSpPr>
      <dsp:spPr>
        <a:xfrm>
          <a:off x="0" y="18284"/>
          <a:ext cx="7886700" cy="21185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Our project illustrates the role of indices to improve the Performance of database.</a:t>
          </a:r>
        </a:p>
      </dsp:txBody>
      <dsp:txXfrm>
        <a:off x="103417" y="121701"/>
        <a:ext cx="7679866" cy="1911670"/>
      </dsp:txXfrm>
    </dsp:sp>
    <dsp:sp modelId="{DEFFB661-BE51-4226-9273-13E5D61B1D7E}">
      <dsp:nvSpPr>
        <dsp:cNvPr id="0" name=""/>
        <dsp:cNvSpPr/>
      </dsp:nvSpPr>
      <dsp:spPr>
        <a:xfrm>
          <a:off x="0" y="2214549"/>
          <a:ext cx="7886700" cy="21185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 evaluation plan, we demonstrate the difference of CPU cost, I/O cost, operator cost,  no. of reads and logical reads between the queries with indices and without indices.</a:t>
          </a:r>
        </a:p>
      </dsp:txBody>
      <dsp:txXfrm>
        <a:off x="103417" y="2317966"/>
        <a:ext cx="7679866" cy="191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7:58:4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7:58:29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7:58:30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7:58:53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7:58:5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  <inkml:trace contextRef="#ctx0" brushRef="#br0" timeOffset="359.8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7:59:0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7:59:08.5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B9115-4F20-41E0-9B48-2F31D856DCE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A9523-06AD-4452-A7E6-75FACA84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9523-06AD-4452-A7E6-75FACA847E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2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5E74-4A5C-418D-8C6C-6FB8A47CB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3AC8A-743F-4404-A098-6C7805CAC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D60C-0B5A-4179-918C-44CB607C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44ADC-1B28-4A2D-BDFB-94310A1E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B1776-792E-4348-BB3B-82A5C0B8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F57C-E2CD-4EA5-9BA0-34B6926D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00723-9167-4C04-A98F-735D90D3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EA7F-FC45-4197-8518-1B8D8989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F6C5-46DB-499D-920D-5FD2B11F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A6667-B4D1-4A5C-9F72-EBB85EEC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9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641DA-0068-4A28-B06F-4D4FB286E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9B7AE-7555-43A2-A0A7-B10EE76D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016E-AE74-40C5-88CC-B7007B0D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9A7C-3B38-417C-A9DD-BC8FB23E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00461-F658-4599-B79A-D531BEBE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533B-6E17-4082-92AB-E3ED4B5B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4D69-132A-4FDB-AB93-FA7F7134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61DB-2039-4DAC-A944-1A81BEF9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261-A5FA-4871-8ED6-4281CA87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2EB7-E956-49CA-BED5-7727B46F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C38E-F713-4CB3-9032-5BBC68D4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347A0-3442-44DB-9B75-F9DCB870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DF89-C05F-49C7-8A90-669D1D02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8E0B-D9DC-4DC0-82A9-CE020651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534D-1A15-488C-B86A-DCF7197F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1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D684-7569-4B7C-B078-91E32B31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4D5B-05DE-4691-97A0-894BC4DA8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B53F-7D30-46AA-B646-A0C2B6155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1268-2774-4529-9143-71C730C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081C7-C544-490A-B811-9A804A64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5F096-41A4-467C-B20B-19C296AF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0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4A60-DFE9-440A-B130-D3D4BCCD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746DF-FBDF-4C2E-BB9B-4E1AC496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60D4-F1B7-4548-B5ED-675AAA45C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CB724-0E22-41FB-84FD-C37784501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CB4C5-2D68-4DA7-998D-A6286AF4C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F5780-3512-4067-9998-04CC3A1E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5AEBE-4E29-448E-A77F-5309AFE9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C180C-EFD5-4A75-8E86-D9AA3A0F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953-8C5F-45BC-BC96-04604531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1B5A3-D0B2-4C2C-8458-D0AD58F4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CA4F0-CCD5-4C38-A849-3E407CC0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52F5F-3FD8-40C9-8AEF-C13092D7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868E1-85ED-4C11-9FFA-B80699BE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F0FD0-5182-4ECF-9F06-FD32947B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DDA10-40B4-4C86-899B-7CC9B681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1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6CD-B12E-48E9-9552-1C260DA0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32A7-FD7D-40A1-B3F3-5F0B4EDC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CD054-4FC9-4B15-8ABF-F928B0AF2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8033-5F17-4762-89CF-31040147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164AD-7147-4D3B-9120-7D89A15F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F223B-0387-41CF-B80C-2F51A679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A995-69BA-4BFB-B653-EA1AC947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0461B-8D30-4BFF-99B6-3DCCBA599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56AE-3B7C-4443-BFDA-714521B5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B83AC-C6BE-4195-ABF8-79A34252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BA83-F2A1-49C8-B6DA-A744A0E7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8C20-6246-4E71-857B-010EE2C0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8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E0CE5-05B3-4F75-80E4-B93D100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F55F-97EB-4957-9303-37D0DB1AF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F3597-924B-47D6-A711-A3B4C104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E2EA-A27E-4ABF-B020-FAB8A04A0253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EB7B-2F34-4E2A-A00B-8F5671E8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C520-9266-4AAC-AB93-CCC2C176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FED3-C112-4BFA-AF66-675525CA6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0.png"/><Relationship Id="rId7" Type="http://schemas.openxmlformats.org/officeDocument/2006/relationships/customXml" Target="../ink/ink6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838200"/>
            <a:ext cx="7406640" cy="18288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Importance of  Indices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733800"/>
            <a:ext cx="3200400" cy="1371600"/>
          </a:xfrm>
        </p:spPr>
        <p:txBody>
          <a:bodyPr>
            <a:normAutofit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Abburi Venkata Praveen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228601"/>
            <a:ext cx="78867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Non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Clustered index vs. No Index(1.1)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93828"/>
            <a:ext cx="8686800" cy="5635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NONCLUSTERED INDEX IX_NC_S_C_CID 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Sales.customer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NONCLUSTERED INDEX IX_NC_S_SOH_SOI 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Sales.salesOrderHeader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); 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NONCLUSTERED INDEX IX_NC_S_SOD_SOI 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Sales.SalesOrderDetail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SELECT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sc.CustomerID,so.ProductID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,count(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 as Purchased FROM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Sales.Customer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INNER JOIN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sales.SalesOrderHeader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soh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=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soh.CustomerID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INNER JOIN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sales.SalesOrderDetail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so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soh.SalesOrderID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=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so.SalesOrderID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Where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between 29707 and 29725 and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=726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GROUP BY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sc.CustomerID,ProductID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51971"/>
              </p:ext>
            </p:extLst>
          </p:nvPr>
        </p:nvGraphicFramePr>
        <p:xfrm>
          <a:off x="914400" y="3962400"/>
          <a:ext cx="7238999" cy="243839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95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Clustered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  <a:r>
                        <a:rPr lang="en-US" baseline="0" dirty="0"/>
                        <a:t> Non Clustered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 Index scan, 2 Table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I/O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1.5219676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CPU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0.1979645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Operator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1.712303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No.of</a:t>
                      </a:r>
                      <a:r>
                        <a:rPr lang="en-US" dirty="0"/>
                        <a:t> Rows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7B8281DC-C880-4A2B-A209-52A04780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821055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Non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Clustered index vs. No Index(1.2)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F8B15E-C92E-422F-8D5A-4F8ADF215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3828"/>
            <a:ext cx="8686800" cy="5635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NONCLUSTERED INDEX IX_NC_S_C_SID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Sales.customer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StoreID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); 	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NONCLUSTERED INDEX IX_NC_S_SOH_CID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Sales.salesOrderHeader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); 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NONCLUSTERED INDEX IX_NC_S_SOD_PID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Sales.SalesOrderDetail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SELECT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sc.CustomerID,so.ProductID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,count(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 as Purchased FROM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Sales.Customer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INNER JOIN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sales.SalesOrderHeader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soh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=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soh.CustomerID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INNER JOIN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sales.SalesOrderDetail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so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soh.SalesOrderID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=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so.SalesOrderID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Where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between 29707 and 29725 and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=726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GROUP BY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sc.CustomerID,ProductID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79575D-7248-4D50-8266-1D8D5FB68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21122"/>
              </p:ext>
            </p:extLst>
          </p:nvPr>
        </p:nvGraphicFramePr>
        <p:xfrm>
          <a:off x="457200" y="3962400"/>
          <a:ext cx="7696199" cy="243839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Clustered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  <a:r>
                        <a:rPr lang="en-US" baseline="0" dirty="0"/>
                        <a:t> Non Clustered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Index scan, 1 Table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I/O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1.5219676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CPU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0.1979645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Operator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1.712303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No.of</a:t>
                      </a:r>
                      <a:r>
                        <a:rPr lang="en-US" dirty="0"/>
                        <a:t> Rows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28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3840E2-5786-4FFA-B45E-428581ED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821055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Non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Clustered index vs. No Index(1.3)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0B91-6013-476E-91D1-DCF77E0F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3828"/>
            <a:ext cx="8686800" cy="5635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NONCLUSTERED INDEX IX_NC_S_C_CID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Sales.customer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NONCLUSTERED INDEX IX_NC_S_SOH_CID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Sales.salesOrderHeader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); 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NONCLUSTERED INDEX IX_NC_S_SOD_PID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Sales.SalesOrderDetail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SELECT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sc.CustomerID,so.ProductID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,count(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 as Purchased FROM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Sales.Customer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INNER JOIN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sales.SalesOrderHeader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soh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=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soh.CustomerID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INNER JOIN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sales.SalesOrderDetail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so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soh.SalesOrderID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=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so.SalesOrderID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Where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between 29707 and 29725 and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=726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GROUP BY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sc.CustomerID,ProductID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31C82E-2264-436D-B233-39558FA3D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31640"/>
              </p:ext>
            </p:extLst>
          </p:nvPr>
        </p:nvGraphicFramePr>
        <p:xfrm>
          <a:off x="457200" y="3962400"/>
          <a:ext cx="7696199" cy="243839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Clustered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  <a:r>
                        <a:rPr lang="en-US" baseline="0" dirty="0"/>
                        <a:t> Non Clustered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I/O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1.5219676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CPU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0.1979645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Operator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1.712303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Rows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6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53340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Analysis of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4400"/>
            <a:ext cx="8058150" cy="5791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number of rows read count with index table is less compared to the non index table.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 the clustered and non-clustered indices table I/O operator and CPU cost is less compared to the non indices table.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 clustered and non clustered scan is done at indices level where as in no indices scan is done at table 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Logical reads are also low in indexed tables which can reduce the memory utilization while executing the queries, where as no index table has more logical reads.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By creating </a:t>
            </a:r>
            <a:r>
              <a:rPr lang="en-US" sz="2800" dirty="0" err="1"/>
              <a:t>inds</a:t>
            </a:r>
            <a:r>
              <a:rPr lang="en-US" sz="2800" dirty="0"/>
              <a:t> we can make queries more efficient by improving performance.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bburi\Desktop\thank-you-from-christian-vision-alli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625137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ABD8-4F2E-4F61-938F-1507B73B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58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CDA547-A299-475D-84B6-C88CCF018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47158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04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3491" y="533401"/>
            <a:ext cx="6633709" cy="5333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types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Indexes in SQL Server: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417638"/>
            <a:ext cx="7098792" cy="51657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Indices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Non-clustered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Indices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Creating a new Clustered Index</a:t>
            </a:r>
          </a:p>
          <a:p>
            <a:pPr fontAlgn="base" latinLnBrk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/>
          </a:p>
          <a:p>
            <a:pPr marL="82296" indent="0" fontAlgn="base" latinLnBrk="1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fontAlgn="base" latinLnBrk="1">
              <a:buNone/>
            </a:pPr>
            <a:endParaRPr lang="en-US" dirty="0"/>
          </a:p>
          <a:p>
            <a:pPr marL="425196" indent="-342900" fontAlgn="base" latinLnBrk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Non-Clustered Index</a:t>
            </a:r>
          </a:p>
          <a:p>
            <a:pPr marL="425196" indent="-342900" fontAlgn="base" latinLnBrk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fontAlgn="base" latinLnBrk="1">
              <a:buNone/>
            </a:pPr>
            <a:r>
              <a:rPr lang="en-US" dirty="0"/>
              <a:t> </a:t>
            </a:r>
            <a:endParaRPr lang="en-US" sz="2000" b="1" dirty="0"/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0B96BF-E1CD-441D-A4BC-174BF8A5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90" y="3428999"/>
            <a:ext cx="5753219" cy="756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DBB82E-1F3E-4F08-92D6-7986F043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90" y="5092600"/>
            <a:ext cx="5943602" cy="868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Set :</a:t>
            </a:r>
          </a:p>
        </p:txBody>
      </p:sp>
      <p:pic>
        <p:nvPicPr>
          <p:cNvPr id="30" name="Content Placeholder 2">
            <a:extLst>
              <a:ext uri="{FF2B5EF4-FFF2-40B4-BE49-F238E27FC236}">
                <a16:creationId xmlns:a16="http://schemas.microsoft.com/office/drawing/2014/main" id="{3FDB7103-BC97-4F6B-940D-2CD6013C8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5401" y="1675227"/>
            <a:ext cx="6553200" cy="47255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286" y="248432"/>
            <a:ext cx="8003914" cy="5897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Clustered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Index  vs.  No Clustered Index(1.1)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286" y="1143000"/>
            <a:ext cx="8003914" cy="5485295"/>
          </a:xfrm>
        </p:spPr>
        <p:txBody>
          <a:bodyPr>
            <a:normAutofit/>
          </a:bodyPr>
          <a:lstStyle/>
          <a:p>
            <a:pPr marL="0" lvl="0" indent="0">
              <a:spcBef>
                <a:spcPct val="0"/>
              </a:spcBef>
              <a:buNone/>
              <a:defRPr/>
            </a:pPr>
            <a:endParaRPr lang="en-US" sz="1200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CLUSTERED INDEX IX_CLU_SOID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Sales.salesOrderDetail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ctr">
              <a:spcBef>
                <a:spcPct val="0"/>
              </a:spcBef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ct val="0"/>
              </a:spcBef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SalesOrderID,sum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UnitPrice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as total from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Sales.SalesOrderDetail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&gt;63559 and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unitprice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&gt;100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BY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SalesOrderID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0">
              <a:spcBef>
                <a:spcPct val="0"/>
              </a:spcBef>
              <a:buNone/>
              <a:defRPr/>
            </a:pPr>
            <a:endParaRPr lang="en-US" sz="1800" dirty="0"/>
          </a:p>
          <a:p>
            <a:pPr lvl="0" algn="ctr">
              <a:spcBef>
                <a:spcPct val="0"/>
              </a:spcBef>
              <a:buNone/>
              <a:defRPr/>
            </a:pPr>
            <a:endParaRPr lang="en-US" sz="18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8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8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8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8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8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8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8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8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2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200" dirty="0"/>
          </a:p>
          <a:p>
            <a:pPr lvl="0">
              <a:spcBef>
                <a:spcPct val="0"/>
              </a:spcBef>
              <a:buNone/>
              <a:defRPr/>
            </a:pPr>
            <a:endParaRPr lang="en-US" sz="12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56C64A4A-33D5-4405-94D1-073BA5C9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91955"/>
            <a:ext cx="6427540" cy="30702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3A81B8-1BBF-4A4C-A94B-B6A5303F9652}"/>
                  </a:ext>
                </a:extLst>
              </p14:cNvPr>
              <p14:cNvContentPartPr/>
              <p14:nvPr/>
            </p14:nvContentPartPr>
            <p14:xfrm>
              <a:off x="900054" y="1606456"/>
              <a:ext cx="46606" cy="4571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3A81B8-1BBF-4A4C-A94B-B6A5303F9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5096" y="463481"/>
                <a:ext cx="2330300" cy="22859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68328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Clustered Index  vs.  No Clustered Index(1.2)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49808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CLUSTERED INDEX IX_CLU_UP ON Sales.salesOrderDetail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UnitPrice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ct val="0"/>
              </a:spcBef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SalesOrderID,sum(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UnitPrice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as total from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Sales.SalesOrderDetail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SalesOrderID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&gt;63559 and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unitprice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&gt;100 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BY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SalesOrderID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ct val="0"/>
              </a:spcBef>
              <a:buNone/>
              <a:defRPr/>
            </a:pPr>
            <a:endParaRPr lang="en-US" sz="1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90495"/>
              </p:ext>
            </p:extLst>
          </p:nvPr>
        </p:nvGraphicFramePr>
        <p:xfrm>
          <a:off x="1600201" y="3368041"/>
          <a:ext cx="5789039" cy="22310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235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5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No clustered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r>
                        <a:rPr lang="en-US" baseline="0" dirty="0"/>
                        <a:t>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I/O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7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CPU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Operator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No.of</a:t>
                      </a:r>
                      <a:r>
                        <a:rPr lang="en-US" dirty="0"/>
                        <a:t> Rows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BABDE5-1B48-4445-AE1F-6A14DD7D8EB3}"/>
                  </a:ext>
                </a:extLst>
              </p14:cNvPr>
              <p14:cNvContentPartPr/>
              <p14:nvPr/>
            </p14:nvContentPartPr>
            <p14:xfrm>
              <a:off x="3980575" y="523268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BABDE5-1B48-4445-AE1F-6A14DD7D8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1935" y="52236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7460EB-142D-4D5A-800E-52DC7C442BD7}"/>
                  </a:ext>
                </a:extLst>
              </p14:cNvPr>
              <p14:cNvContentPartPr/>
              <p14:nvPr/>
            </p14:nvContentPartPr>
            <p14:xfrm>
              <a:off x="3221335" y="416384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7460EB-142D-4D5A-800E-52DC7C442B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2335" y="41548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CB783B-C9F0-473E-AF27-814968A73BBC}"/>
                  </a:ext>
                </a:extLst>
              </p14:cNvPr>
              <p14:cNvContentPartPr/>
              <p14:nvPr/>
            </p14:nvContentPartPr>
            <p14:xfrm>
              <a:off x="2418895" y="139220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CB783B-C9F0-473E-AF27-814968A73B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0255" y="13832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1A9683-C12C-44FD-AFA3-5C37B9E3A397}"/>
                  </a:ext>
                </a:extLst>
              </p14:cNvPr>
              <p14:cNvContentPartPr/>
              <p14:nvPr/>
            </p14:nvContentPartPr>
            <p14:xfrm>
              <a:off x="2644255" y="139220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1A9683-C12C-44FD-AFA3-5C37B9E3A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615" y="13832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720460-1281-49AF-8E57-7C308421ECA6}"/>
                  </a:ext>
                </a:extLst>
              </p14:cNvPr>
              <p14:cNvContentPartPr/>
              <p14:nvPr/>
            </p14:nvContentPartPr>
            <p14:xfrm>
              <a:off x="-2434265" y="191276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720460-1281-49AF-8E57-7C308421EC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43265" y="19037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67CAA6-6AD7-4699-9914-4DE1834A429F}"/>
                  </a:ext>
                </a:extLst>
              </p14:cNvPr>
              <p14:cNvContentPartPr/>
              <p14:nvPr/>
            </p14:nvContentPartPr>
            <p14:xfrm>
              <a:off x="-1280465" y="67472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67CAA6-6AD7-4699-9914-4DE1834A4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89465" y="6660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7"/>
            <a:ext cx="8515350" cy="54927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Clustered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Index vs. No Index(2.1)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03396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CLUSTERED INDEX IX_CLU_CIDON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Sales.customer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customer.CustomerID,YEAR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OrderDate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Year, COUNT(YEAR(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OrderDate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Ordered from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sales.Customer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sales.SalesOrderHeader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SalesOrderHeader.CustomerID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customer.CustomerID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between 29710 and  29720 and YEAR(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OrderDate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)=2012 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BY YEAR(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OrderDate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Customer.CustomerID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3;</a:t>
            </a: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45566"/>
              </p:ext>
            </p:extLst>
          </p:nvPr>
        </p:nvGraphicFramePr>
        <p:xfrm>
          <a:off x="1447800" y="3429000"/>
          <a:ext cx="5562600" cy="25145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4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99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No clustered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r>
                        <a:rPr lang="en-US" baseline="0" dirty="0"/>
                        <a:t>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I/O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0.512917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CPU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0.0349371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Operator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No.of</a:t>
                      </a:r>
                      <a:r>
                        <a:rPr lang="en-US" dirty="0"/>
                        <a:t> Rows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74595"/>
            <a:ext cx="7886700" cy="61600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Clustered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Index vs. No Index(2.2)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CLUSTERED INDEX IX_CLU_CIDON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Sales.salesOrderHeader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just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customer.CustomerID,YEAR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OrderDate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),COUNT(YEAR(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OrderDate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Ordered from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sales.Customer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sales.SalesOrderHeader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Customer.CustomerID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SalesOrderHeader.CustomerID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just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customer.CustomerID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between 29710 and  29720 and YEAR(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OrderDate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)=2012 </a:t>
            </a:r>
          </a:p>
          <a:p>
            <a:pPr marL="0" indent="0" algn="just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BY YEAR(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OrderDate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Customer.CustomerID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3;</a:t>
            </a:r>
          </a:p>
          <a:p>
            <a:pPr marL="0" indent="0" algn="just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23203"/>
              </p:ext>
            </p:extLst>
          </p:nvPr>
        </p:nvGraphicFramePr>
        <p:xfrm>
          <a:off x="838200" y="3618311"/>
          <a:ext cx="6934200" cy="240149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7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5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No clustered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r>
                        <a:rPr lang="en-US" baseline="0" dirty="0"/>
                        <a:t>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I/O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CPU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Operator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No.of</a:t>
                      </a:r>
                      <a:r>
                        <a:rPr lang="en-US" dirty="0"/>
                        <a:t> Rows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Clustered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Index vs. No Index(2.3)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CREATE CLUSTERED INDEX IX_CLU_CIDON 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Sales.customer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(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CustomerID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CREATE CLUSTERED INDEX IX_CLU_CIDON 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Sales.salesOrderHeader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(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CustomerID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endParaRPr lang="en-US" sz="1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select 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customer.CustomerID,YEAR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OrderDate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),COUNT(YEAR(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OrderDate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)) Ordered from 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sales.Customer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INNER JOIN 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sales.SalesOrderHeader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ON 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Customer.CustomerID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=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SalesOrderHeader.CustomerID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where 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customer.CustomerID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between 29710 and  29720 and YEAR(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OrderDate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)=2012 </a:t>
            </a:r>
          </a:p>
          <a:p>
            <a:pPr marL="0" indent="0">
              <a:buNone/>
            </a:pP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GROUP BY YEAR(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OrderDate</a:t>
            </a: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),</a:t>
            </a:r>
            <a:r>
              <a:rPr lang="en-US" sz="14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Customer.CustomerID</a:t>
            </a:r>
            <a:endParaRPr lang="en-US" sz="1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ORDER BY 3;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41173"/>
              </p:ext>
            </p:extLst>
          </p:nvPr>
        </p:nvGraphicFramePr>
        <p:xfrm>
          <a:off x="990600" y="3657600"/>
          <a:ext cx="6934200" cy="241993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7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6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No clustered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r>
                        <a:rPr lang="en-US" baseline="0" dirty="0"/>
                        <a:t>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I/O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CPU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Operator</a:t>
                      </a:r>
                      <a:r>
                        <a:rPr lang="en-US" baseline="0" dirty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2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No.of</a:t>
                      </a:r>
                      <a:r>
                        <a:rPr lang="en-US" dirty="0"/>
                        <a:t> Rows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2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1251</Words>
  <Application>Microsoft Office PowerPoint</Application>
  <PresentationFormat>On-screen Show (4:3)</PresentationFormat>
  <Paragraphs>244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Importance of  Indices</vt:lpstr>
      <vt:lpstr>Project</vt:lpstr>
      <vt:lpstr>Two types of Indexes in SQL Server:</vt:lpstr>
      <vt:lpstr>Data Set :</vt:lpstr>
      <vt:lpstr>Clustered Index  vs.  No Clustered Index(1.1)</vt:lpstr>
      <vt:lpstr>Clustered Index  vs.  No Clustered Index(1.2)</vt:lpstr>
      <vt:lpstr>Clustered Index vs. No Index(2.1)</vt:lpstr>
      <vt:lpstr>Clustered Index vs. No Index(2.2)</vt:lpstr>
      <vt:lpstr>Clustered Index vs. No Index(2.3)</vt:lpstr>
      <vt:lpstr>Non Clustered index vs. No Index(1.1)</vt:lpstr>
      <vt:lpstr>Non Clustered index vs. No Index(1.2)</vt:lpstr>
      <vt:lpstr>Non Clustered index vs. No Index(1.3)</vt:lpstr>
      <vt:lpstr>Analysis of our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 Indices</dc:title>
  <dc:creator>Madhu Konatham</dc:creator>
  <cp:lastModifiedBy>Abburi venkatapraveen</cp:lastModifiedBy>
  <cp:revision>31</cp:revision>
  <dcterms:created xsi:type="dcterms:W3CDTF">2019-05-01T02:09:21Z</dcterms:created>
  <dcterms:modified xsi:type="dcterms:W3CDTF">2020-11-12T16:05:59Z</dcterms:modified>
</cp:coreProperties>
</file>