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42"/>
  </p:notesMasterIdLst>
  <p:handoutMasterIdLst>
    <p:handoutMasterId r:id="rId43"/>
  </p:handoutMasterIdLst>
  <p:sldIdLst>
    <p:sldId id="538" r:id="rId2"/>
    <p:sldId id="627" r:id="rId3"/>
    <p:sldId id="635" r:id="rId4"/>
    <p:sldId id="636" r:id="rId5"/>
    <p:sldId id="672" r:id="rId6"/>
    <p:sldId id="638" r:id="rId7"/>
    <p:sldId id="673" r:id="rId8"/>
    <p:sldId id="643" r:id="rId9"/>
    <p:sldId id="646" r:id="rId10"/>
    <p:sldId id="647" r:id="rId11"/>
    <p:sldId id="648" r:id="rId12"/>
    <p:sldId id="649" r:id="rId13"/>
    <p:sldId id="650" r:id="rId14"/>
    <p:sldId id="651" r:id="rId15"/>
    <p:sldId id="654" r:id="rId16"/>
    <p:sldId id="655" r:id="rId17"/>
    <p:sldId id="637" r:id="rId18"/>
    <p:sldId id="641" r:id="rId19"/>
    <p:sldId id="658" r:id="rId20"/>
    <p:sldId id="675" r:id="rId21"/>
    <p:sldId id="659" r:id="rId22"/>
    <p:sldId id="660" r:id="rId23"/>
    <p:sldId id="661" r:id="rId24"/>
    <p:sldId id="662" r:id="rId25"/>
    <p:sldId id="663" r:id="rId26"/>
    <p:sldId id="657" r:id="rId27"/>
    <p:sldId id="639" r:id="rId28"/>
    <p:sldId id="640" r:id="rId29"/>
    <p:sldId id="664" r:id="rId30"/>
    <p:sldId id="665" r:id="rId31"/>
    <p:sldId id="666" r:id="rId32"/>
    <p:sldId id="667" r:id="rId33"/>
    <p:sldId id="668" r:id="rId34"/>
    <p:sldId id="676" r:id="rId35"/>
    <p:sldId id="677" r:id="rId36"/>
    <p:sldId id="678" r:id="rId37"/>
    <p:sldId id="669" r:id="rId38"/>
    <p:sldId id="670" r:id="rId39"/>
    <p:sldId id="634" r:id="rId40"/>
    <p:sldId id="633" r:id="rId41"/>
  </p:sldIdLst>
  <p:sldSz cx="10440988" cy="6858000"/>
  <p:notesSz cx="6935788" cy="92202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333300"/>
    <a:srgbClr val="CC6600"/>
    <a:srgbClr val="666633"/>
    <a:srgbClr val="808000"/>
    <a:srgbClr val="336600"/>
    <a:srgbClr val="574E43"/>
    <a:srgbClr val="9966FF"/>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04" autoAdjust="0"/>
    <p:restoredTop sz="85081" autoAdjust="0"/>
  </p:normalViewPr>
  <p:slideViewPr>
    <p:cSldViewPr>
      <p:cViewPr varScale="1">
        <p:scale>
          <a:sx n="71" d="100"/>
          <a:sy n="71" d="100"/>
        </p:scale>
        <p:origin x="-1278" y="-96"/>
      </p:cViewPr>
      <p:guideLst>
        <p:guide orient="horz" pos="2160"/>
        <p:guide pos="3289"/>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18" tIns="46159" rIns="92318" bIns="46159" numCol="1" anchor="t" anchorCtr="0" compatLnSpc="1">
            <a:prstTxWarp prst="textNoShape">
              <a:avLst/>
            </a:prstTxWarp>
          </a:bodyPr>
          <a:lstStyle>
            <a:lvl1pPr defTabSz="923925" eaLnBrk="1" hangingPunct="1">
              <a:defRPr sz="1200">
                <a:latin typeface="Times New Roman" pitchFamily="18" charset="0"/>
                <a:ea typeface="+mn-ea"/>
              </a:defRPr>
            </a:lvl1pPr>
          </a:lstStyle>
          <a:p>
            <a:pPr>
              <a:defRPr/>
            </a:pPr>
            <a:endParaRPr lang="en-US" altLang="zh-CN"/>
          </a:p>
        </p:txBody>
      </p:sp>
      <p:sp>
        <p:nvSpPr>
          <p:cNvPr id="5123" name="Rectangle 3"/>
          <p:cNvSpPr>
            <a:spLocks noGrp="1" noChangeArrowheads="1"/>
          </p:cNvSpPr>
          <p:nvPr>
            <p:ph type="dt" sz="quarter" idx="1"/>
          </p:nvPr>
        </p:nvSpPr>
        <p:spPr bwMode="auto">
          <a:xfrm>
            <a:off x="3930650" y="0"/>
            <a:ext cx="3005138" cy="460375"/>
          </a:xfrm>
          <a:prstGeom prst="rect">
            <a:avLst/>
          </a:prstGeom>
          <a:noFill/>
          <a:ln w="9525">
            <a:noFill/>
            <a:miter lim="800000"/>
            <a:headEnd/>
            <a:tailEnd/>
          </a:ln>
          <a:effectLst/>
        </p:spPr>
        <p:txBody>
          <a:bodyPr vert="horz" wrap="square" lIns="92318" tIns="46159" rIns="92318" bIns="46159" numCol="1" anchor="t" anchorCtr="0" compatLnSpc="1">
            <a:prstTxWarp prst="textNoShape">
              <a:avLst/>
            </a:prstTxWarp>
          </a:bodyPr>
          <a:lstStyle>
            <a:lvl1pPr algn="r" defTabSz="923925" eaLnBrk="1" hangingPunct="1">
              <a:defRPr sz="1200">
                <a:latin typeface="Times New Roman" pitchFamily="18" charset="0"/>
                <a:ea typeface="+mn-ea"/>
              </a:defRPr>
            </a:lvl1pPr>
          </a:lstStyle>
          <a:p>
            <a:pPr>
              <a:defRPr/>
            </a:pPr>
            <a:endParaRPr lang="en-US" altLang="zh-CN"/>
          </a:p>
        </p:txBody>
      </p:sp>
      <p:sp>
        <p:nvSpPr>
          <p:cNvPr id="5124" name="Rectangle 4"/>
          <p:cNvSpPr>
            <a:spLocks noGrp="1" noChangeArrowheads="1"/>
          </p:cNvSpPr>
          <p:nvPr>
            <p:ph type="ftr" sz="quarter" idx="2"/>
          </p:nvPr>
        </p:nvSpPr>
        <p:spPr bwMode="auto">
          <a:xfrm>
            <a:off x="0" y="8759825"/>
            <a:ext cx="3005138" cy="460375"/>
          </a:xfrm>
          <a:prstGeom prst="rect">
            <a:avLst/>
          </a:prstGeom>
          <a:noFill/>
          <a:ln w="9525">
            <a:noFill/>
            <a:miter lim="800000"/>
            <a:headEnd/>
            <a:tailEnd/>
          </a:ln>
          <a:effectLst/>
        </p:spPr>
        <p:txBody>
          <a:bodyPr vert="horz" wrap="square" lIns="92318" tIns="46159" rIns="92318" bIns="46159" numCol="1" anchor="b" anchorCtr="0" compatLnSpc="1">
            <a:prstTxWarp prst="textNoShape">
              <a:avLst/>
            </a:prstTxWarp>
          </a:bodyPr>
          <a:lstStyle>
            <a:lvl1pPr defTabSz="923925" eaLnBrk="1" hangingPunct="1">
              <a:defRPr sz="1200">
                <a:latin typeface="Times New Roman" pitchFamily="18" charset="0"/>
                <a:ea typeface="+mn-ea"/>
              </a:defRPr>
            </a:lvl1pPr>
          </a:lstStyle>
          <a:p>
            <a:pPr>
              <a:defRPr/>
            </a:pPr>
            <a:endParaRPr lang="en-US" altLang="zh-CN"/>
          </a:p>
        </p:txBody>
      </p:sp>
      <p:sp>
        <p:nvSpPr>
          <p:cNvPr id="5125" name="Rectangle 5"/>
          <p:cNvSpPr>
            <a:spLocks noGrp="1" noChangeArrowheads="1"/>
          </p:cNvSpPr>
          <p:nvPr>
            <p:ph type="sldNum" sz="quarter" idx="3"/>
          </p:nvPr>
        </p:nvSpPr>
        <p:spPr bwMode="auto">
          <a:xfrm>
            <a:off x="3930650" y="8759825"/>
            <a:ext cx="3005138" cy="460375"/>
          </a:xfrm>
          <a:prstGeom prst="rect">
            <a:avLst/>
          </a:prstGeom>
          <a:noFill/>
          <a:ln w="9525">
            <a:noFill/>
            <a:miter lim="800000"/>
            <a:headEnd/>
            <a:tailEnd/>
          </a:ln>
          <a:effectLst/>
        </p:spPr>
        <p:txBody>
          <a:bodyPr vert="horz" wrap="square" lIns="92318" tIns="46159" rIns="92318" bIns="46159" numCol="1" anchor="b" anchorCtr="0" compatLnSpc="1">
            <a:prstTxWarp prst="textNoShape">
              <a:avLst/>
            </a:prstTxWarp>
          </a:bodyPr>
          <a:lstStyle>
            <a:lvl1pPr algn="r" defTabSz="923925" eaLnBrk="1" hangingPunct="1">
              <a:defRPr sz="1200">
                <a:latin typeface="Times New Roman" pitchFamily="18" charset="0"/>
                <a:ea typeface="+mn-ea"/>
              </a:defRPr>
            </a:lvl1pPr>
          </a:lstStyle>
          <a:p>
            <a:pPr>
              <a:defRPr/>
            </a:pPr>
            <a:fld id="{BB4EFE84-89C9-4A3D-8F3A-3062A36FE6E4}" type="slidenum">
              <a:rPr lang="zh-CN" altLang="en-US"/>
              <a:pPr>
                <a:defRPr/>
              </a:pPr>
              <a:t>‹#›</a:t>
            </a:fld>
            <a:endParaRPr lang="en-US" altLang="zh-CN"/>
          </a:p>
        </p:txBody>
      </p:sp>
    </p:spTree>
    <p:extLst>
      <p:ext uri="{BB962C8B-B14F-4D97-AF65-F5344CB8AC3E}">
        <p14:creationId xmlns:p14="http://schemas.microsoft.com/office/powerpoint/2010/main" val="1536566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18" tIns="46159" rIns="92318" bIns="46159" numCol="1" anchor="t" anchorCtr="0" compatLnSpc="1">
            <a:prstTxWarp prst="textNoShape">
              <a:avLst/>
            </a:prstTxWarp>
          </a:bodyPr>
          <a:lstStyle>
            <a:lvl1pPr defTabSz="923925" eaLnBrk="1" hangingPunct="1">
              <a:defRPr sz="1200">
                <a:latin typeface="Times New Roman" pitchFamily="18" charset="0"/>
                <a:ea typeface="+mn-ea"/>
              </a:defRPr>
            </a:lvl1pPr>
          </a:lstStyle>
          <a:p>
            <a:pPr>
              <a:defRPr/>
            </a:pPr>
            <a:endParaRPr lang="en-US" altLang="zh-CN"/>
          </a:p>
        </p:txBody>
      </p:sp>
      <p:sp>
        <p:nvSpPr>
          <p:cNvPr id="6147" name="Rectangle 3"/>
          <p:cNvSpPr>
            <a:spLocks noGrp="1" noChangeArrowheads="1"/>
          </p:cNvSpPr>
          <p:nvPr>
            <p:ph type="dt" idx="1"/>
          </p:nvPr>
        </p:nvSpPr>
        <p:spPr bwMode="auto">
          <a:xfrm>
            <a:off x="3930650" y="0"/>
            <a:ext cx="3005138" cy="460375"/>
          </a:xfrm>
          <a:prstGeom prst="rect">
            <a:avLst/>
          </a:prstGeom>
          <a:noFill/>
          <a:ln w="9525">
            <a:noFill/>
            <a:miter lim="800000"/>
            <a:headEnd/>
            <a:tailEnd/>
          </a:ln>
          <a:effectLst/>
        </p:spPr>
        <p:txBody>
          <a:bodyPr vert="horz" wrap="square" lIns="92318" tIns="46159" rIns="92318" bIns="46159" numCol="1" anchor="t" anchorCtr="0" compatLnSpc="1">
            <a:prstTxWarp prst="textNoShape">
              <a:avLst/>
            </a:prstTxWarp>
          </a:bodyPr>
          <a:lstStyle>
            <a:lvl1pPr algn="r" defTabSz="923925" eaLnBrk="1" hangingPunct="1">
              <a:defRPr sz="1200">
                <a:latin typeface="Times New Roman" pitchFamily="18" charset="0"/>
                <a:ea typeface="+mn-ea"/>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836613" y="692150"/>
            <a:ext cx="5260975" cy="3457575"/>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25513" y="4379913"/>
            <a:ext cx="5084762" cy="4148137"/>
          </a:xfrm>
          <a:prstGeom prst="rect">
            <a:avLst/>
          </a:prstGeom>
          <a:noFill/>
          <a:ln w="9525">
            <a:noFill/>
            <a:miter lim="800000"/>
            <a:headEnd/>
            <a:tailEnd/>
          </a:ln>
          <a:effectLst/>
        </p:spPr>
        <p:txBody>
          <a:bodyPr vert="horz" wrap="square" lIns="92318" tIns="46159" rIns="92318" bIns="46159"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150"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18" tIns="46159" rIns="92318" bIns="46159" numCol="1" anchor="b" anchorCtr="0" compatLnSpc="1">
            <a:prstTxWarp prst="textNoShape">
              <a:avLst/>
            </a:prstTxWarp>
          </a:bodyPr>
          <a:lstStyle>
            <a:lvl1pPr defTabSz="923925" eaLnBrk="1" hangingPunct="1">
              <a:defRPr sz="1200">
                <a:latin typeface="Times New Roman" pitchFamily="18" charset="0"/>
                <a:ea typeface="+mn-ea"/>
              </a:defRPr>
            </a:lvl1pPr>
          </a:lstStyle>
          <a:p>
            <a:pPr>
              <a:defRPr/>
            </a:pPr>
            <a:endParaRPr lang="en-US" altLang="zh-CN"/>
          </a:p>
        </p:txBody>
      </p:sp>
      <p:sp>
        <p:nvSpPr>
          <p:cNvPr id="6151" name="Rectangle 7"/>
          <p:cNvSpPr>
            <a:spLocks noGrp="1" noChangeArrowheads="1"/>
          </p:cNvSpPr>
          <p:nvPr>
            <p:ph type="sldNum" sz="quarter" idx="5"/>
          </p:nvPr>
        </p:nvSpPr>
        <p:spPr bwMode="auto">
          <a:xfrm>
            <a:off x="3930650" y="8759825"/>
            <a:ext cx="3005138" cy="460375"/>
          </a:xfrm>
          <a:prstGeom prst="rect">
            <a:avLst/>
          </a:prstGeom>
          <a:noFill/>
          <a:ln w="9525">
            <a:noFill/>
            <a:miter lim="800000"/>
            <a:headEnd/>
            <a:tailEnd/>
          </a:ln>
          <a:effectLst/>
        </p:spPr>
        <p:txBody>
          <a:bodyPr vert="horz" wrap="square" lIns="92318" tIns="46159" rIns="92318" bIns="46159" numCol="1" anchor="b" anchorCtr="0" compatLnSpc="1">
            <a:prstTxWarp prst="textNoShape">
              <a:avLst/>
            </a:prstTxWarp>
          </a:bodyPr>
          <a:lstStyle>
            <a:lvl1pPr algn="r" defTabSz="923925" eaLnBrk="1" hangingPunct="1">
              <a:defRPr sz="1200">
                <a:latin typeface="Times New Roman" pitchFamily="18" charset="0"/>
                <a:ea typeface="+mn-ea"/>
              </a:defRPr>
            </a:lvl1pPr>
          </a:lstStyle>
          <a:p>
            <a:pPr>
              <a:defRPr/>
            </a:pPr>
            <a:fld id="{8597F10E-14B2-4F8F-829D-611BF7487B53}" type="slidenum">
              <a:rPr lang="zh-CN" altLang="en-US"/>
              <a:pPr>
                <a:defRPr/>
              </a:pPr>
              <a:t>‹#›</a:t>
            </a:fld>
            <a:endParaRPr lang="en-US" altLang="zh-CN"/>
          </a:p>
        </p:txBody>
      </p:sp>
    </p:spTree>
    <p:extLst>
      <p:ext uri="{BB962C8B-B14F-4D97-AF65-F5344CB8AC3E}">
        <p14:creationId xmlns:p14="http://schemas.microsoft.com/office/powerpoint/2010/main" val="1557160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2" descr="intel_rgb_1700"/>
          <p:cNvPicPr>
            <a:picLocks noChangeAspect="1" noChangeArrowheads="1"/>
          </p:cNvPicPr>
          <p:nvPr/>
        </p:nvPicPr>
        <p:blipFill>
          <a:blip r:embed="rId2" cstate="print"/>
          <a:srcRect l="13802" t="18047" r="13551" b="18378"/>
          <a:stretch>
            <a:fillRect/>
          </a:stretch>
        </p:blipFill>
        <p:spPr bwMode="auto">
          <a:xfrm>
            <a:off x="8863832" y="357166"/>
            <a:ext cx="1064393" cy="74151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2"/>
          <p:cNvSpPr>
            <a:spLocks noChangeArrowheads="1"/>
          </p:cNvSpPr>
          <p:nvPr userDrawn="1"/>
        </p:nvSpPr>
        <p:spPr bwMode="white">
          <a:xfrm>
            <a:off x="3175" y="6324600"/>
            <a:ext cx="10437813" cy="533400"/>
          </a:xfrm>
          <a:prstGeom prst="rect">
            <a:avLst/>
          </a:prstGeom>
          <a:solidFill>
            <a:srgbClr val="0860A8"/>
          </a:solidFill>
          <a:ln w="9525">
            <a:noFill/>
            <a:miter lim="800000"/>
            <a:headEnd/>
            <a:tailEnd/>
          </a:ln>
          <a:effectLst/>
        </p:spPr>
        <p:txBody>
          <a:bodyPr wrap="none" anchor="ctr"/>
          <a:lstStyle/>
          <a:p>
            <a:pPr eaLnBrk="0" hangingPunct="0">
              <a:defRPr/>
            </a:pPr>
            <a:endParaRPr lang="en-US">
              <a:ea typeface="+mn-ea"/>
            </a:endParaRPr>
          </a:p>
        </p:txBody>
      </p:sp>
      <p:pic>
        <p:nvPicPr>
          <p:cNvPr id="5" name="Picture 8" descr="Intel_white"/>
          <p:cNvPicPr>
            <a:picLocks noChangeAspect="1" noChangeArrowheads="1"/>
          </p:cNvPicPr>
          <p:nvPr/>
        </p:nvPicPr>
        <p:blipFill>
          <a:blip r:embed="rId2" cstate="print"/>
          <a:srcRect/>
          <a:stretch>
            <a:fillRect/>
          </a:stretch>
        </p:blipFill>
        <p:spPr bwMode="auto">
          <a:xfrm>
            <a:off x="9612313" y="6400800"/>
            <a:ext cx="581025" cy="379413"/>
          </a:xfrm>
          <a:prstGeom prst="rect">
            <a:avLst/>
          </a:prstGeom>
          <a:noFill/>
          <a:ln w="9525">
            <a:noFill/>
            <a:miter lim="800000"/>
            <a:headEnd/>
            <a:tailEnd/>
          </a:ln>
        </p:spPr>
      </p:pic>
      <p:cxnSp>
        <p:nvCxnSpPr>
          <p:cNvPr id="6" name="直接箭头连接符 7"/>
          <p:cNvCxnSpPr>
            <a:cxnSpLocks noChangeShapeType="1"/>
          </p:cNvCxnSpPr>
          <p:nvPr userDrawn="1"/>
        </p:nvCxnSpPr>
        <p:spPr bwMode="auto">
          <a:xfrm>
            <a:off x="0" y="762000"/>
            <a:ext cx="9088438" cy="1588"/>
          </a:xfrm>
          <a:prstGeom prst="straightConnector1">
            <a:avLst/>
          </a:prstGeom>
          <a:noFill/>
          <a:ln w="19050">
            <a:solidFill>
              <a:schemeClr val="tx1"/>
            </a:solidFill>
            <a:round/>
            <a:headEnd/>
            <a:tailEnd type="oval" w="med" len="med"/>
          </a:ln>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xfrm>
            <a:off x="648494" y="6553200"/>
            <a:ext cx="858838" cy="152400"/>
          </a:xfrm>
          <a:prstGeom prst="rect">
            <a:avLst/>
          </a:prstGeom>
        </p:spPr>
        <p:txBody>
          <a:bodyPr/>
          <a:lstStyle>
            <a:lvl1pPr eaLnBrk="0" hangingPunct="0">
              <a:defRPr sz="1000" b="1">
                <a:solidFill>
                  <a:srgbClr val="FFFFFF"/>
                </a:solidFill>
                <a:latin typeface="Calibri" pitchFamily="34" charset="0"/>
                <a:ea typeface="宋体" charset="-122"/>
              </a:defRPr>
            </a:lvl1pPr>
          </a:lstStyle>
          <a:p>
            <a:pPr>
              <a:defRPr/>
            </a:pPr>
            <a:fld id="{CBF3EC56-F50B-4930-8EA5-BC10EE6F3ACF}" type="datetime1">
              <a:rPr lang="zh-CN" altLang="en-US" smtClean="0"/>
              <a:pPr>
                <a:defRPr/>
              </a:pPr>
              <a:t>2015/12/17</a:t>
            </a:fld>
            <a:endParaRPr lang="en-GB" dirty="0"/>
          </a:p>
        </p:txBody>
      </p:sp>
      <p:sp>
        <p:nvSpPr>
          <p:cNvPr id="8" name="Rectangle 7"/>
          <p:cNvSpPr>
            <a:spLocks noGrp="1" noChangeArrowheads="1"/>
          </p:cNvSpPr>
          <p:nvPr>
            <p:ph type="sldNum" sz="quarter" idx="11"/>
          </p:nvPr>
        </p:nvSpPr>
        <p:spPr>
          <a:xfrm>
            <a:off x="250032" y="6553200"/>
            <a:ext cx="474662" cy="152400"/>
          </a:xfrm>
          <a:prstGeom prst="rect">
            <a:avLst/>
          </a:prstGeom>
        </p:spPr>
        <p:txBody>
          <a:bodyPr/>
          <a:lstStyle>
            <a:lvl1pPr eaLnBrk="0" hangingPunct="0">
              <a:defRPr sz="1100" b="1">
                <a:solidFill>
                  <a:srgbClr val="FFFFFF"/>
                </a:solidFill>
                <a:latin typeface="Calibri" pitchFamily="34" charset="0"/>
                <a:ea typeface="+mn-ea"/>
              </a:defRPr>
            </a:lvl1pPr>
          </a:lstStyle>
          <a:p>
            <a:pPr>
              <a:defRPr/>
            </a:pPr>
            <a:fld id="{FC52178F-68B7-4CD4-8EE6-EE1CBD08B063}" type="slidenum">
              <a:rPr lang="en-GB" smtClean="0"/>
              <a:pPr>
                <a:defRPr/>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75156" y="273050"/>
            <a:ext cx="2351034" cy="5441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20238" y="273050"/>
            <a:ext cx="6880901" cy="5441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dt" sz="half" idx="10"/>
          </p:nvPr>
        </p:nvSpPr>
        <p:spPr>
          <a:xfrm>
            <a:off x="648494" y="6553200"/>
            <a:ext cx="858838" cy="152400"/>
          </a:xfrm>
          <a:prstGeom prst="rect">
            <a:avLst/>
          </a:prstGeom>
        </p:spPr>
        <p:txBody>
          <a:bodyPr/>
          <a:lstStyle>
            <a:lvl1pPr eaLnBrk="0" hangingPunct="0">
              <a:defRPr sz="1000" b="1">
                <a:solidFill>
                  <a:srgbClr val="FFFFFF"/>
                </a:solidFill>
                <a:latin typeface="Calibri" pitchFamily="34" charset="0"/>
                <a:ea typeface="宋体" charset="-122"/>
              </a:defRPr>
            </a:lvl1pPr>
          </a:lstStyle>
          <a:p>
            <a:pPr>
              <a:defRPr/>
            </a:pPr>
            <a:fld id="{CBF3EC56-F50B-4930-8EA5-BC10EE6F3ACF}" type="datetime1">
              <a:rPr lang="zh-CN" altLang="en-US" smtClean="0"/>
              <a:pPr>
                <a:defRPr/>
              </a:pPr>
              <a:t>2015/12/17</a:t>
            </a:fld>
            <a:endParaRPr lang="en-GB" dirty="0"/>
          </a:p>
        </p:txBody>
      </p:sp>
      <p:sp>
        <p:nvSpPr>
          <p:cNvPr id="7" name="Rectangle 7"/>
          <p:cNvSpPr>
            <a:spLocks noGrp="1" noChangeArrowheads="1"/>
          </p:cNvSpPr>
          <p:nvPr>
            <p:ph type="sldNum" sz="quarter" idx="11"/>
          </p:nvPr>
        </p:nvSpPr>
        <p:spPr>
          <a:xfrm>
            <a:off x="250032" y="6553200"/>
            <a:ext cx="474662" cy="152400"/>
          </a:xfrm>
          <a:prstGeom prst="rect">
            <a:avLst/>
          </a:prstGeom>
        </p:spPr>
        <p:txBody>
          <a:bodyPr/>
          <a:lstStyle>
            <a:lvl1pPr eaLnBrk="0" hangingPunct="0">
              <a:defRPr sz="1100" b="1">
                <a:solidFill>
                  <a:srgbClr val="FFFFFF"/>
                </a:solidFill>
                <a:latin typeface="Calibri" pitchFamily="34" charset="0"/>
                <a:ea typeface="+mn-ea"/>
              </a:defRPr>
            </a:lvl1pPr>
          </a:lstStyle>
          <a:p>
            <a:pPr>
              <a:defRPr/>
            </a:pPr>
            <a:fld id="{FC52178F-68B7-4CD4-8EE6-EE1CBD08B063}" type="slidenum">
              <a:rPr lang="en-GB" smtClean="0"/>
              <a:pPr>
                <a:defRPr/>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dt" sz="half" idx="10"/>
          </p:nvPr>
        </p:nvSpPr>
        <p:spPr>
          <a:xfrm>
            <a:off x="648494" y="6553200"/>
            <a:ext cx="858838" cy="152400"/>
          </a:xfrm>
          <a:prstGeom prst="rect">
            <a:avLst/>
          </a:prstGeom>
        </p:spPr>
        <p:txBody>
          <a:bodyPr/>
          <a:lstStyle>
            <a:lvl1pPr eaLnBrk="0" hangingPunct="0">
              <a:defRPr sz="1000" b="1">
                <a:solidFill>
                  <a:srgbClr val="FFFFFF"/>
                </a:solidFill>
                <a:latin typeface="Calibri" pitchFamily="34" charset="0"/>
                <a:ea typeface="宋体" charset="-122"/>
              </a:defRPr>
            </a:lvl1pPr>
          </a:lstStyle>
          <a:p>
            <a:pPr>
              <a:defRPr/>
            </a:pPr>
            <a:fld id="{CBF3EC56-F50B-4930-8EA5-BC10EE6F3ACF}" type="datetime1">
              <a:rPr lang="zh-CN" altLang="en-US" smtClean="0"/>
              <a:pPr>
                <a:defRPr/>
              </a:pPr>
              <a:t>2015/12/17</a:t>
            </a:fld>
            <a:endParaRPr lang="en-GB" dirty="0"/>
          </a:p>
        </p:txBody>
      </p:sp>
      <p:sp>
        <p:nvSpPr>
          <p:cNvPr id="9" name="Rectangle 7"/>
          <p:cNvSpPr>
            <a:spLocks noGrp="1" noChangeArrowheads="1"/>
          </p:cNvSpPr>
          <p:nvPr>
            <p:ph type="sldNum" sz="quarter" idx="11"/>
          </p:nvPr>
        </p:nvSpPr>
        <p:spPr>
          <a:xfrm>
            <a:off x="250032" y="6553200"/>
            <a:ext cx="474662" cy="152400"/>
          </a:xfrm>
          <a:prstGeom prst="rect">
            <a:avLst/>
          </a:prstGeom>
        </p:spPr>
        <p:txBody>
          <a:bodyPr/>
          <a:lstStyle>
            <a:lvl1pPr eaLnBrk="0" hangingPunct="0">
              <a:defRPr sz="1100" b="1">
                <a:solidFill>
                  <a:srgbClr val="FFFFFF"/>
                </a:solidFill>
                <a:latin typeface="Calibri" pitchFamily="34" charset="0"/>
                <a:ea typeface="+mn-ea"/>
              </a:defRPr>
            </a:lvl1pPr>
          </a:lstStyle>
          <a:p>
            <a:pPr>
              <a:defRPr/>
            </a:pPr>
            <a:fld id="{FC52178F-68B7-4CD4-8EE6-EE1CBD08B063}" type="slidenum">
              <a:rPr lang="en-GB" smtClean="0"/>
              <a:pPr>
                <a:defRPr/>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4766" y="4406902"/>
            <a:ext cx="887484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24766" y="2906713"/>
            <a:ext cx="887484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5"/>
          <p:cNvSpPr>
            <a:spLocks noGrp="1" noChangeArrowheads="1"/>
          </p:cNvSpPr>
          <p:nvPr>
            <p:ph type="dt" sz="half" idx="10"/>
          </p:nvPr>
        </p:nvSpPr>
        <p:spPr>
          <a:xfrm>
            <a:off x="648494" y="6553200"/>
            <a:ext cx="858838" cy="152400"/>
          </a:xfrm>
          <a:prstGeom prst="rect">
            <a:avLst/>
          </a:prstGeom>
        </p:spPr>
        <p:txBody>
          <a:bodyPr/>
          <a:lstStyle>
            <a:lvl1pPr eaLnBrk="0" hangingPunct="0">
              <a:defRPr sz="1000" b="1">
                <a:solidFill>
                  <a:srgbClr val="FFFFFF"/>
                </a:solidFill>
                <a:latin typeface="Calibri" pitchFamily="34" charset="0"/>
                <a:ea typeface="宋体" charset="-122"/>
              </a:defRPr>
            </a:lvl1pPr>
          </a:lstStyle>
          <a:p>
            <a:pPr>
              <a:defRPr/>
            </a:pPr>
            <a:fld id="{CBF3EC56-F50B-4930-8EA5-BC10EE6F3ACF}" type="datetime1">
              <a:rPr lang="zh-CN" altLang="en-US" smtClean="0"/>
              <a:pPr>
                <a:defRPr/>
              </a:pPr>
              <a:t>2015/12/17</a:t>
            </a:fld>
            <a:endParaRPr lang="en-GB" dirty="0"/>
          </a:p>
        </p:txBody>
      </p:sp>
      <p:sp>
        <p:nvSpPr>
          <p:cNvPr id="7" name="Rectangle 7"/>
          <p:cNvSpPr>
            <a:spLocks noGrp="1" noChangeArrowheads="1"/>
          </p:cNvSpPr>
          <p:nvPr>
            <p:ph type="sldNum" sz="quarter" idx="11"/>
          </p:nvPr>
        </p:nvSpPr>
        <p:spPr>
          <a:xfrm>
            <a:off x="250032" y="6553200"/>
            <a:ext cx="474662" cy="152400"/>
          </a:xfrm>
          <a:prstGeom prst="rect">
            <a:avLst/>
          </a:prstGeom>
        </p:spPr>
        <p:txBody>
          <a:bodyPr/>
          <a:lstStyle>
            <a:lvl1pPr eaLnBrk="0" hangingPunct="0">
              <a:defRPr sz="1100" b="1">
                <a:solidFill>
                  <a:srgbClr val="FFFFFF"/>
                </a:solidFill>
                <a:latin typeface="Calibri" pitchFamily="34" charset="0"/>
                <a:ea typeface="+mn-ea"/>
              </a:defRPr>
            </a:lvl1pPr>
          </a:lstStyle>
          <a:p>
            <a:pPr>
              <a:defRPr/>
            </a:pPr>
            <a:fld id="{FC52178F-68B7-4CD4-8EE6-EE1CBD08B063}" type="slidenum">
              <a:rPr lang="en-GB" smtClean="0"/>
              <a:pPr>
                <a:defRPr/>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20238" y="1371600"/>
            <a:ext cx="4615061"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09315" y="1371600"/>
            <a:ext cx="4616874"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xfrm>
            <a:off x="648494" y="6553200"/>
            <a:ext cx="858838" cy="152400"/>
          </a:xfrm>
          <a:prstGeom prst="rect">
            <a:avLst/>
          </a:prstGeom>
        </p:spPr>
        <p:txBody>
          <a:bodyPr/>
          <a:lstStyle>
            <a:lvl1pPr eaLnBrk="0" hangingPunct="0">
              <a:defRPr sz="1000" b="1">
                <a:solidFill>
                  <a:srgbClr val="FFFFFF"/>
                </a:solidFill>
                <a:latin typeface="Calibri" pitchFamily="34" charset="0"/>
                <a:ea typeface="宋体" charset="-122"/>
              </a:defRPr>
            </a:lvl1pPr>
          </a:lstStyle>
          <a:p>
            <a:pPr>
              <a:defRPr/>
            </a:pPr>
            <a:fld id="{CBF3EC56-F50B-4930-8EA5-BC10EE6F3ACF}" type="datetime1">
              <a:rPr lang="zh-CN" altLang="en-US" smtClean="0"/>
              <a:pPr>
                <a:defRPr/>
              </a:pPr>
              <a:t>2015/12/17</a:t>
            </a:fld>
            <a:endParaRPr lang="en-GB" dirty="0"/>
          </a:p>
        </p:txBody>
      </p:sp>
      <p:sp>
        <p:nvSpPr>
          <p:cNvPr id="8" name="Rectangle 7"/>
          <p:cNvSpPr>
            <a:spLocks noGrp="1" noChangeArrowheads="1"/>
          </p:cNvSpPr>
          <p:nvPr>
            <p:ph type="sldNum" sz="quarter" idx="11"/>
          </p:nvPr>
        </p:nvSpPr>
        <p:spPr>
          <a:xfrm>
            <a:off x="250032" y="6553200"/>
            <a:ext cx="474662" cy="152400"/>
          </a:xfrm>
          <a:prstGeom prst="rect">
            <a:avLst/>
          </a:prstGeom>
        </p:spPr>
        <p:txBody>
          <a:bodyPr/>
          <a:lstStyle>
            <a:lvl1pPr eaLnBrk="0" hangingPunct="0">
              <a:defRPr sz="1100" b="1">
                <a:solidFill>
                  <a:srgbClr val="FFFFFF"/>
                </a:solidFill>
                <a:latin typeface="Calibri" pitchFamily="34" charset="0"/>
                <a:ea typeface="+mn-ea"/>
              </a:defRPr>
            </a:lvl1pPr>
          </a:lstStyle>
          <a:p>
            <a:pPr>
              <a:defRPr/>
            </a:pPr>
            <a:fld id="{FC52178F-68B7-4CD4-8EE6-EE1CBD08B063}" type="slidenum">
              <a:rPr lang="en-GB" smtClean="0"/>
              <a:pPr>
                <a:defRPr/>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2050" y="274638"/>
            <a:ext cx="939689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22050" y="1535113"/>
            <a:ext cx="46132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22050" y="2174875"/>
            <a:ext cx="46132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303878" y="1535113"/>
            <a:ext cx="461506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03878" y="2174875"/>
            <a:ext cx="461506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5"/>
          <p:cNvSpPr>
            <a:spLocks noGrp="1" noChangeArrowheads="1"/>
          </p:cNvSpPr>
          <p:nvPr>
            <p:ph type="dt" sz="half" idx="10"/>
          </p:nvPr>
        </p:nvSpPr>
        <p:spPr>
          <a:xfrm>
            <a:off x="648494" y="6553200"/>
            <a:ext cx="858838" cy="152400"/>
          </a:xfrm>
          <a:prstGeom prst="rect">
            <a:avLst/>
          </a:prstGeom>
        </p:spPr>
        <p:txBody>
          <a:bodyPr/>
          <a:lstStyle>
            <a:lvl1pPr eaLnBrk="0" hangingPunct="0">
              <a:defRPr sz="1000" b="1">
                <a:solidFill>
                  <a:srgbClr val="FFFFFF"/>
                </a:solidFill>
                <a:latin typeface="Calibri" pitchFamily="34" charset="0"/>
                <a:ea typeface="宋体" charset="-122"/>
              </a:defRPr>
            </a:lvl1pPr>
          </a:lstStyle>
          <a:p>
            <a:pPr>
              <a:defRPr/>
            </a:pPr>
            <a:fld id="{CBF3EC56-F50B-4930-8EA5-BC10EE6F3ACF}" type="datetime1">
              <a:rPr lang="zh-CN" altLang="en-US" smtClean="0"/>
              <a:pPr>
                <a:defRPr/>
              </a:pPr>
              <a:t>2015/12/17</a:t>
            </a:fld>
            <a:endParaRPr lang="en-GB" dirty="0"/>
          </a:p>
        </p:txBody>
      </p:sp>
      <p:sp>
        <p:nvSpPr>
          <p:cNvPr id="10" name="Rectangle 7"/>
          <p:cNvSpPr>
            <a:spLocks noGrp="1" noChangeArrowheads="1"/>
          </p:cNvSpPr>
          <p:nvPr>
            <p:ph type="sldNum" sz="quarter" idx="11"/>
          </p:nvPr>
        </p:nvSpPr>
        <p:spPr>
          <a:xfrm>
            <a:off x="250032" y="6553200"/>
            <a:ext cx="474662" cy="152400"/>
          </a:xfrm>
          <a:prstGeom prst="rect">
            <a:avLst/>
          </a:prstGeom>
        </p:spPr>
        <p:txBody>
          <a:bodyPr/>
          <a:lstStyle>
            <a:lvl1pPr eaLnBrk="0" hangingPunct="0">
              <a:defRPr sz="1100" b="1">
                <a:solidFill>
                  <a:srgbClr val="FFFFFF"/>
                </a:solidFill>
                <a:latin typeface="Calibri" pitchFamily="34" charset="0"/>
                <a:ea typeface="+mn-ea"/>
              </a:defRPr>
            </a:lvl1pPr>
          </a:lstStyle>
          <a:p>
            <a:pPr>
              <a:defRPr/>
            </a:pPr>
            <a:fld id="{FC52178F-68B7-4CD4-8EE6-EE1CBD08B063}" type="slidenum">
              <a:rPr lang="en-GB" smtClean="0"/>
              <a:pPr>
                <a:defRPr/>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5"/>
          <p:cNvSpPr>
            <a:spLocks noGrp="1" noChangeArrowheads="1"/>
          </p:cNvSpPr>
          <p:nvPr>
            <p:ph type="dt" sz="half" idx="10"/>
          </p:nvPr>
        </p:nvSpPr>
        <p:spPr>
          <a:xfrm>
            <a:off x="648494" y="6553200"/>
            <a:ext cx="858838" cy="152400"/>
          </a:xfrm>
          <a:prstGeom prst="rect">
            <a:avLst/>
          </a:prstGeom>
        </p:spPr>
        <p:txBody>
          <a:bodyPr/>
          <a:lstStyle>
            <a:lvl1pPr eaLnBrk="0" hangingPunct="0">
              <a:defRPr sz="1000" b="1">
                <a:solidFill>
                  <a:srgbClr val="FFFFFF"/>
                </a:solidFill>
                <a:latin typeface="Calibri" pitchFamily="34" charset="0"/>
                <a:ea typeface="宋体" charset="-122"/>
              </a:defRPr>
            </a:lvl1pPr>
          </a:lstStyle>
          <a:p>
            <a:pPr>
              <a:defRPr/>
            </a:pPr>
            <a:fld id="{CBF3EC56-F50B-4930-8EA5-BC10EE6F3ACF}" type="datetime1">
              <a:rPr lang="zh-CN" altLang="en-US" smtClean="0"/>
              <a:pPr>
                <a:defRPr/>
              </a:pPr>
              <a:t>2015/12/17</a:t>
            </a:fld>
            <a:endParaRPr lang="en-GB" dirty="0"/>
          </a:p>
        </p:txBody>
      </p:sp>
      <p:sp>
        <p:nvSpPr>
          <p:cNvPr id="6" name="Rectangle 7"/>
          <p:cNvSpPr>
            <a:spLocks noGrp="1" noChangeArrowheads="1"/>
          </p:cNvSpPr>
          <p:nvPr>
            <p:ph type="sldNum" sz="quarter" idx="11"/>
          </p:nvPr>
        </p:nvSpPr>
        <p:spPr>
          <a:xfrm>
            <a:off x="250032" y="6553200"/>
            <a:ext cx="474662" cy="152400"/>
          </a:xfrm>
          <a:prstGeom prst="rect">
            <a:avLst/>
          </a:prstGeom>
        </p:spPr>
        <p:txBody>
          <a:bodyPr/>
          <a:lstStyle>
            <a:lvl1pPr eaLnBrk="0" hangingPunct="0">
              <a:defRPr sz="1100" b="1">
                <a:solidFill>
                  <a:srgbClr val="FFFFFF"/>
                </a:solidFill>
                <a:latin typeface="Calibri" pitchFamily="34" charset="0"/>
                <a:ea typeface="+mn-ea"/>
              </a:defRPr>
            </a:lvl1pPr>
          </a:lstStyle>
          <a:p>
            <a:pPr>
              <a:defRPr/>
            </a:pPr>
            <a:fld id="{FC52178F-68B7-4CD4-8EE6-EE1CBD08B063}" type="slidenum">
              <a:rPr lang="en-GB" smtClean="0"/>
              <a:pPr>
                <a:defRPr/>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5"/>
          <p:cNvSpPr>
            <a:spLocks noGrp="1" noChangeArrowheads="1"/>
          </p:cNvSpPr>
          <p:nvPr>
            <p:ph type="dt" sz="half" idx="10"/>
          </p:nvPr>
        </p:nvSpPr>
        <p:spPr>
          <a:xfrm>
            <a:off x="648494" y="6553200"/>
            <a:ext cx="858838" cy="152400"/>
          </a:xfrm>
          <a:prstGeom prst="rect">
            <a:avLst/>
          </a:prstGeom>
        </p:spPr>
        <p:txBody>
          <a:bodyPr/>
          <a:lstStyle>
            <a:lvl1pPr eaLnBrk="0" hangingPunct="0">
              <a:defRPr sz="1000" b="1">
                <a:solidFill>
                  <a:srgbClr val="FFFFFF"/>
                </a:solidFill>
                <a:latin typeface="Calibri" pitchFamily="34" charset="0"/>
                <a:ea typeface="宋体" charset="-122"/>
              </a:defRPr>
            </a:lvl1pPr>
          </a:lstStyle>
          <a:p>
            <a:pPr>
              <a:defRPr/>
            </a:pPr>
            <a:fld id="{CBF3EC56-F50B-4930-8EA5-BC10EE6F3ACF}" type="datetime1">
              <a:rPr lang="zh-CN" altLang="en-US" smtClean="0"/>
              <a:pPr>
                <a:defRPr/>
              </a:pPr>
              <a:t>2015/12/17</a:t>
            </a:fld>
            <a:endParaRPr lang="en-GB" dirty="0"/>
          </a:p>
        </p:txBody>
      </p:sp>
      <p:sp>
        <p:nvSpPr>
          <p:cNvPr id="5" name="Rectangle 7"/>
          <p:cNvSpPr>
            <a:spLocks noGrp="1" noChangeArrowheads="1"/>
          </p:cNvSpPr>
          <p:nvPr>
            <p:ph type="sldNum" sz="quarter" idx="11"/>
          </p:nvPr>
        </p:nvSpPr>
        <p:spPr>
          <a:xfrm>
            <a:off x="250032" y="6553200"/>
            <a:ext cx="474662" cy="152400"/>
          </a:xfrm>
          <a:prstGeom prst="rect">
            <a:avLst/>
          </a:prstGeom>
        </p:spPr>
        <p:txBody>
          <a:bodyPr/>
          <a:lstStyle>
            <a:lvl1pPr eaLnBrk="0" hangingPunct="0">
              <a:defRPr sz="1100" b="1">
                <a:solidFill>
                  <a:srgbClr val="FFFFFF"/>
                </a:solidFill>
                <a:latin typeface="Calibri" pitchFamily="34" charset="0"/>
                <a:ea typeface="+mn-ea"/>
              </a:defRPr>
            </a:lvl1pPr>
          </a:lstStyle>
          <a:p>
            <a:pPr>
              <a:defRPr/>
            </a:pPr>
            <a:fld id="{FC52178F-68B7-4CD4-8EE6-EE1CBD08B063}" type="slidenum">
              <a:rPr lang="en-GB" smtClean="0"/>
              <a:pPr>
                <a:defRPr/>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2050" y="273050"/>
            <a:ext cx="34350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082137" y="273052"/>
            <a:ext cx="583680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22050" y="1435102"/>
            <a:ext cx="34350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5"/>
          <p:cNvSpPr>
            <a:spLocks noGrp="1" noChangeArrowheads="1"/>
          </p:cNvSpPr>
          <p:nvPr>
            <p:ph type="dt" sz="half" idx="10"/>
          </p:nvPr>
        </p:nvSpPr>
        <p:spPr>
          <a:xfrm>
            <a:off x="648494" y="6553200"/>
            <a:ext cx="858838" cy="152400"/>
          </a:xfrm>
          <a:prstGeom prst="rect">
            <a:avLst/>
          </a:prstGeom>
        </p:spPr>
        <p:txBody>
          <a:bodyPr/>
          <a:lstStyle>
            <a:lvl1pPr eaLnBrk="0" hangingPunct="0">
              <a:defRPr sz="1000" b="1">
                <a:solidFill>
                  <a:srgbClr val="FFFFFF"/>
                </a:solidFill>
                <a:latin typeface="Calibri" pitchFamily="34" charset="0"/>
                <a:ea typeface="宋体" charset="-122"/>
              </a:defRPr>
            </a:lvl1pPr>
          </a:lstStyle>
          <a:p>
            <a:pPr>
              <a:defRPr/>
            </a:pPr>
            <a:fld id="{CBF3EC56-F50B-4930-8EA5-BC10EE6F3ACF}" type="datetime1">
              <a:rPr lang="zh-CN" altLang="en-US" smtClean="0"/>
              <a:pPr>
                <a:defRPr/>
              </a:pPr>
              <a:t>2015/12/17</a:t>
            </a:fld>
            <a:endParaRPr lang="en-GB" dirty="0"/>
          </a:p>
        </p:txBody>
      </p:sp>
      <p:sp>
        <p:nvSpPr>
          <p:cNvPr id="8" name="Rectangle 7"/>
          <p:cNvSpPr>
            <a:spLocks noGrp="1" noChangeArrowheads="1"/>
          </p:cNvSpPr>
          <p:nvPr>
            <p:ph type="sldNum" sz="quarter" idx="11"/>
          </p:nvPr>
        </p:nvSpPr>
        <p:spPr>
          <a:xfrm>
            <a:off x="250032" y="6553200"/>
            <a:ext cx="474662" cy="152400"/>
          </a:xfrm>
          <a:prstGeom prst="rect">
            <a:avLst/>
          </a:prstGeom>
        </p:spPr>
        <p:txBody>
          <a:bodyPr/>
          <a:lstStyle>
            <a:lvl1pPr eaLnBrk="0" hangingPunct="0">
              <a:defRPr sz="1100" b="1">
                <a:solidFill>
                  <a:srgbClr val="FFFFFF"/>
                </a:solidFill>
                <a:latin typeface="Calibri" pitchFamily="34" charset="0"/>
                <a:ea typeface="+mn-ea"/>
              </a:defRPr>
            </a:lvl1pPr>
          </a:lstStyle>
          <a:p>
            <a:pPr>
              <a:defRPr/>
            </a:pPr>
            <a:fld id="{FC52178F-68B7-4CD4-8EE6-EE1CBD08B063}" type="slidenum">
              <a:rPr lang="en-GB" smtClean="0"/>
              <a:pPr>
                <a:defRPr/>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46507" y="4800600"/>
            <a:ext cx="626459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46507" y="612775"/>
            <a:ext cx="626459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046507" y="5367338"/>
            <a:ext cx="626459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5"/>
          <p:cNvSpPr>
            <a:spLocks noGrp="1" noChangeArrowheads="1"/>
          </p:cNvSpPr>
          <p:nvPr>
            <p:ph type="dt" sz="half" idx="10"/>
          </p:nvPr>
        </p:nvSpPr>
        <p:spPr>
          <a:xfrm>
            <a:off x="648494" y="6553200"/>
            <a:ext cx="858838" cy="152400"/>
          </a:xfrm>
          <a:prstGeom prst="rect">
            <a:avLst/>
          </a:prstGeom>
        </p:spPr>
        <p:txBody>
          <a:bodyPr/>
          <a:lstStyle>
            <a:lvl1pPr eaLnBrk="0" hangingPunct="0">
              <a:defRPr sz="1000" b="1">
                <a:solidFill>
                  <a:srgbClr val="FFFFFF"/>
                </a:solidFill>
                <a:latin typeface="Calibri" pitchFamily="34" charset="0"/>
                <a:ea typeface="宋体" charset="-122"/>
              </a:defRPr>
            </a:lvl1pPr>
          </a:lstStyle>
          <a:p>
            <a:pPr>
              <a:defRPr/>
            </a:pPr>
            <a:fld id="{CBF3EC56-F50B-4930-8EA5-BC10EE6F3ACF}" type="datetime1">
              <a:rPr lang="zh-CN" altLang="en-US" smtClean="0"/>
              <a:pPr>
                <a:defRPr/>
              </a:pPr>
              <a:t>2015/12/17</a:t>
            </a:fld>
            <a:endParaRPr lang="en-GB" dirty="0"/>
          </a:p>
        </p:txBody>
      </p:sp>
      <p:sp>
        <p:nvSpPr>
          <p:cNvPr id="8" name="Rectangle 7"/>
          <p:cNvSpPr>
            <a:spLocks noGrp="1" noChangeArrowheads="1"/>
          </p:cNvSpPr>
          <p:nvPr>
            <p:ph type="sldNum" sz="quarter" idx="11"/>
          </p:nvPr>
        </p:nvSpPr>
        <p:spPr>
          <a:xfrm>
            <a:off x="250032" y="6553200"/>
            <a:ext cx="474662" cy="152400"/>
          </a:xfrm>
          <a:prstGeom prst="rect">
            <a:avLst/>
          </a:prstGeom>
        </p:spPr>
        <p:txBody>
          <a:bodyPr/>
          <a:lstStyle>
            <a:lvl1pPr eaLnBrk="0" hangingPunct="0">
              <a:defRPr sz="1100" b="1">
                <a:solidFill>
                  <a:srgbClr val="FFFFFF"/>
                </a:solidFill>
                <a:latin typeface="Calibri" pitchFamily="34" charset="0"/>
                <a:ea typeface="+mn-ea"/>
              </a:defRPr>
            </a:lvl1pPr>
          </a:lstStyle>
          <a:p>
            <a:pPr>
              <a:defRPr/>
            </a:pPr>
            <a:fld id="{FC52178F-68B7-4CD4-8EE6-EE1CBD08B063}" type="slidenum">
              <a:rPr lang="en-GB" smtClean="0"/>
              <a:pPr>
                <a:defRPr/>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4466" name="Rectangle 2"/>
          <p:cNvSpPr>
            <a:spLocks noChangeArrowheads="1"/>
          </p:cNvSpPr>
          <p:nvPr/>
        </p:nvSpPr>
        <p:spPr bwMode="white">
          <a:xfrm>
            <a:off x="3175" y="6400800"/>
            <a:ext cx="10437813" cy="457200"/>
          </a:xfrm>
          <a:prstGeom prst="rect">
            <a:avLst/>
          </a:prstGeom>
          <a:solidFill>
            <a:srgbClr val="0860A8"/>
          </a:solidFill>
          <a:ln w="9525">
            <a:noFill/>
            <a:miter lim="800000"/>
            <a:headEnd/>
            <a:tailEnd/>
          </a:ln>
          <a:effectLst/>
        </p:spPr>
        <p:txBody>
          <a:bodyPr wrap="none" anchor="ctr"/>
          <a:lstStyle/>
          <a:p>
            <a:pPr eaLnBrk="0" hangingPunct="0">
              <a:defRPr/>
            </a:pPr>
            <a:endParaRPr lang="en-US">
              <a:ea typeface="+mn-ea"/>
            </a:endParaRPr>
          </a:p>
        </p:txBody>
      </p:sp>
      <p:sp>
        <p:nvSpPr>
          <p:cNvPr id="19459" name="Rectangle 3"/>
          <p:cNvSpPr>
            <a:spLocks noGrp="1" noChangeArrowheads="1"/>
          </p:cNvSpPr>
          <p:nvPr>
            <p:ph type="title"/>
          </p:nvPr>
        </p:nvSpPr>
        <p:spPr bwMode="auto">
          <a:xfrm>
            <a:off x="519113" y="273050"/>
            <a:ext cx="9407525"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ltLang="zh-CN" smtClean="0"/>
              <a:t>Click to edit Master title style</a:t>
            </a:r>
          </a:p>
        </p:txBody>
      </p:sp>
      <p:sp>
        <p:nvSpPr>
          <p:cNvPr id="19460" name="Rectangle 4"/>
          <p:cNvSpPr>
            <a:spLocks noGrp="1" noChangeArrowheads="1"/>
          </p:cNvSpPr>
          <p:nvPr>
            <p:ph type="body" idx="1"/>
          </p:nvPr>
        </p:nvSpPr>
        <p:spPr bwMode="auto">
          <a:xfrm>
            <a:off x="519113" y="1371600"/>
            <a:ext cx="9407525"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ltLang="zh-CN" dirty="0" smtClean="0"/>
              <a:t>Click to edit Master text styles</a:t>
            </a:r>
          </a:p>
          <a:p>
            <a:pPr lvl="1"/>
            <a:r>
              <a:rPr lang="en-GB" altLang="zh-CN" dirty="0" smtClean="0"/>
              <a:t>Second level</a:t>
            </a:r>
          </a:p>
          <a:p>
            <a:pPr lvl="2"/>
            <a:r>
              <a:rPr lang="en-GB" altLang="zh-CN" dirty="0" smtClean="0"/>
              <a:t>Third level</a:t>
            </a:r>
          </a:p>
          <a:p>
            <a:pPr lvl="3"/>
            <a:r>
              <a:rPr lang="en-GB" altLang="zh-CN" dirty="0" smtClean="0"/>
              <a:t>Fourth level</a:t>
            </a:r>
          </a:p>
          <a:p>
            <a:pPr lvl="4"/>
            <a:r>
              <a:rPr lang="en-GB" altLang="zh-CN" dirty="0" smtClean="0"/>
              <a:t>Fifth level</a:t>
            </a:r>
          </a:p>
        </p:txBody>
      </p:sp>
      <p:pic>
        <p:nvPicPr>
          <p:cNvPr id="19461" name="Picture 8" descr="Intel_white"/>
          <p:cNvPicPr>
            <a:picLocks noChangeAspect="1" noChangeArrowheads="1"/>
          </p:cNvPicPr>
          <p:nvPr/>
        </p:nvPicPr>
        <p:blipFill>
          <a:blip r:embed="rId13" cstate="print"/>
          <a:srcRect/>
          <a:stretch>
            <a:fillRect/>
          </a:stretch>
        </p:blipFill>
        <p:spPr bwMode="auto">
          <a:xfrm>
            <a:off x="9336088" y="6445250"/>
            <a:ext cx="633412" cy="412750"/>
          </a:xfrm>
          <a:prstGeom prst="rect">
            <a:avLst/>
          </a:prstGeom>
          <a:noFill/>
          <a:ln w="9525">
            <a:noFill/>
            <a:miter lim="800000"/>
            <a:headEnd/>
            <a:tailEnd/>
          </a:ln>
        </p:spPr>
      </p:pic>
      <p:sp>
        <p:nvSpPr>
          <p:cNvPr id="8" name="Rectangle 5"/>
          <p:cNvSpPr>
            <a:spLocks noGrp="1" noChangeArrowheads="1"/>
          </p:cNvSpPr>
          <p:nvPr>
            <p:ph type="dt" sz="half" idx="2"/>
          </p:nvPr>
        </p:nvSpPr>
        <p:spPr>
          <a:xfrm>
            <a:off x="572294" y="6553200"/>
            <a:ext cx="858838" cy="152400"/>
          </a:xfrm>
          <a:prstGeom prst="rect">
            <a:avLst/>
          </a:prstGeom>
        </p:spPr>
        <p:txBody>
          <a:bodyPr/>
          <a:lstStyle>
            <a:lvl1pPr eaLnBrk="0" hangingPunct="0">
              <a:defRPr sz="1000" b="1">
                <a:solidFill>
                  <a:srgbClr val="FFFFFF"/>
                </a:solidFill>
                <a:latin typeface="Calibri" pitchFamily="34" charset="0"/>
                <a:ea typeface="宋体" charset="-122"/>
              </a:defRPr>
            </a:lvl1pPr>
          </a:lstStyle>
          <a:p>
            <a:pPr>
              <a:defRPr/>
            </a:pPr>
            <a:fld id="{CBF3EC56-F50B-4930-8EA5-BC10EE6F3ACF}" type="datetime1">
              <a:rPr lang="zh-CN" altLang="en-US" smtClean="0"/>
              <a:pPr>
                <a:defRPr/>
              </a:pPr>
              <a:t>2015/12/17</a:t>
            </a:fld>
            <a:endParaRPr lang="en-GB" dirty="0"/>
          </a:p>
        </p:txBody>
      </p:sp>
      <p:sp>
        <p:nvSpPr>
          <p:cNvPr id="9" name="Rectangle 7"/>
          <p:cNvSpPr>
            <a:spLocks noGrp="1" noChangeArrowheads="1"/>
          </p:cNvSpPr>
          <p:nvPr>
            <p:ph type="sldNum" sz="quarter" idx="4"/>
          </p:nvPr>
        </p:nvSpPr>
        <p:spPr>
          <a:xfrm>
            <a:off x="115094" y="6553200"/>
            <a:ext cx="474662" cy="152400"/>
          </a:xfrm>
          <a:prstGeom prst="rect">
            <a:avLst/>
          </a:prstGeom>
        </p:spPr>
        <p:txBody>
          <a:bodyPr/>
          <a:lstStyle>
            <a:lvl1pPr eaLnBrk="0" hangingPunct="0">
              <a:defRPr sz="1100" b="1">
                <a:solidFill>
                  <a:srgbClr val="FFFFFF"/>
                </a:solidFill>
                <a:latin typeface="Calibri" pitchFamily="34" charset="0"/>
                <a:ea typeface="+mn-ea"/>
              </a:defRPr>
            </a:lvl1pPr>
          </a:lstStyle>
          <a:p>
            <a:pPr>
              <a:defRPr/>
            </a:pPr>
            <a:fld id="{FC52178F-68B7-4CD4-8EE6-EE1CBD08B063}" type="slidenum">
              <a:rPr lang="en-GB" smtClean="0"/>
              <a:pPr>
                <a:defRPr/>
              </a:pPr>
              <a:t>‹#›</a:t>
            </a:fld>
            <a:endParaRPr lang="en-GB" dirty="0"/>
          </a:p>
        </p:txBody>
      </p:sp>
    </p:spTree>
  </p:cSld>
  <p:clrMap bg1="lt1" tx1="dk1" bg2="lt2" tx2="dk2" accent1="accent1" accent2="accent2" accent3="accent3" accent4="accent4" accent5="accent5" accent6="accent6" hlink="hlink" folHlink="folHlink"/>
  <p:sldLayoutIdLst>
    <p:sldLayoutId id="214748366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7" r:id="rId10"/>
    <p:sldLayoutId id="2147483665" r:id="rId11"/>
  </p:sldLayoutIdLst>
  <p:hf hdr="0" ftr="0"/>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Verdana" pitchFamily="34" charset="0"/>
        </a:defRPr>
      </a:lvl2pPr>
      <a:lvl3pPr algn="l" rtl="0" eaLnBrk="0" fontAlgn="base" hangingPunct="0">
        <a:spcBef>
          <a:spcPct val="0"/>
        </a:spcBef>
        <a:spcAft>
          <a:spcPct val="0"/>
        </a:spcAft>
        <a:defRPr sz="2600" b="1">
          <a:solidFill>
            <a:schemeClr val="tx1"/>
          </a:solidFill>
          <a:latin typeface="Verdana" pitchFamily="34" charset="0"/>
        </a:defRPr>
      </a:lvl3pPr>
      <a:lvl4pPr algn="l" rtl="0" eaLnBrk="0" fontAlgn="base" hangingPunct="0">
        <a:spcBef>
          <a:spcPct val="0"/>
        </a:spcBef>
        <a:spcAft>
          <a:spcPct val="0"/>
        </a:spcAft>
        <a:defRPr sz="2600" b="1">
          <a:solidFill>
            <a:schemeClr val="tx1"/>
          </a:solidFill>
          <a:latin typeface="Verdana" pitchFamily="34" charset="0"/>
        </a:defRPr>
      </a:lvl4pPr>
      <a:lvl5pPr algn="l" rtl="0" eaLnBrk="0" fontAlgn="base" hangingPunct="0">
        <a:spcBef>
          <a:spcPct val="0"/>
        </a:spcBef>
        <a:spcAft>
          <a:spcPct val="0"/>
        </a:spcAft>
        <a:defRPr sz="2600" b="1">
          <a:solidFill>
            <a:schemeClr val="tx1"/>
          </a:solidFill>
          <a:latin typeface="Verdana" pitchFamily="34" charset="0"/>
        </a:defRPr>
      </a:lvl5pPr>
      <a:lvl6pPr marL="457200" algn="l" rtl="0" fontAlgn="base">
        <a:spcBef>
          <a:spcPct val="0"/>
        </a:spcBef>
        <a:spcAft>
          <a:spcPct val="0"/>
        </a:spcAft>
        <a:defRPr sz="2600" b="1">
          <a:solidFill>
            <a:schemeClr val="tx1"/>
          </a:solidFill>
          <a:latin typeface="Verdana" pitchFamily="34" charset="0"/>
        </a:defRPr>
      </a:lvl6pPr>
      <a:lvl7pPr marL="914400" algn="l" rtl="0" fontAlgn="base">
        <a:spcBef>
          <a:spcPct val="0"/>
        </a:spcBef>
        <a:spcAft>
          <a:spcPct val="0"/>
        </a:spcAft>
        <a:defRPr sz="2600" b="1">
          <a:solidFill>
            <a:schemeClr val="tx1"/>
          </a:solidFill>
          <a:latin typeface="Verdana" pitchFamily="34" charset="0"/>
        </a:defRPr>
      </a:lvl7pPr>
      <a:lvl8pPr marL="1371600" algn="l" rtl="0" fontAlgn="base">
        <a:spcBef>
          <a:spcPct val="0"/>
        </a:spcBef>
        <a:spcAft>
          <a:spcPct val="0"/>
        </a:spcAft>
        <a:defRPr sz="2600" b="1">
          <a:solidFill>
            <a:schemeClr val="tx1"/>
          </a:solidFill>
          <a:latin typeface="Verdana" pitchFamily="34" charset="0"/>
        </a:defRPr>
      </a:lvl8pPr>
      <a:lvl9pPr marL="1828800" algn="l" rtl="0" fontAlgn="base">
        <a:spcBef>
          <a:spcPct val="0"/>
        </a:spcBef>
        <a:spcAft>
          <a:spcPct val="0"/>
        </a:spcAft>
        <a:defRPr sz="2600" b="1">
          <a:solidFill>
            <a:schemeClr val="tx1"/>
          </a:solidFill>
          <a:latin typeface="Verdana" pitchFamily="34" charset="0"/>
        </a:defRPr>
      </a:lvl9pPr>
    </p:titleStyle>
    <p:bodyStyle>
      <a:lvl1pPr marL="342900" indent="-342900" algn="l" rtl="0" eaLnBrk="0" fontAlgn="base" hangingPunct="0">
        <a:spcBef>
          <a:spcPct val="60000"/>
        </a:spcBef>
        <a:spcAft>
          <a:spcPct val="0"/>
        </a:spcAft>
        <a:buChar char="•"/>
        <a:defRPr sz="3200">
          <a:solidFill>
            <a:schemeClr val="tx1"/>
          </a:solidFill>
          <a:latin typeface="+mn-lt"/>
          <a:ea typeface="+mn-ea"/>
          <a:cs typeface="+mn-cs"/>
        </a:defRPr>
      </a:lvl1pPr>
      <a:lvl2pPr marL="246063" indent="-244475" algn="l" rtl="0" eaLnBrk="0" fontAlgn="base" hangingPunct="0">
        <a:spcBef>
          <a:spcPct val="40000"/>
        </a:spcBef>
        <a:spcAft>
          <a:spcPct val="0"/>
        </a:spcAft>
        <a:buSzPct val="125000"/>
        <a:buFont typeface="Times"/>
        <a:buChar char="•"/>
        <a:defRPr sz="2800">
          <a:solidFill>
            <a:schemeClr val="tx1"/>
          </a:solidFill>
          <a:latin typeface="+mn-lt"/>
        </a:defRPr>
      </a:lvl2pPr>
      <a:lvl3pPr marL="571500" indent="-323850" algn="l" rtl="0" eaLnBrk="0" fontAlgn="base" hangingPunct="0">
        <a:spcBef>
          <a:spcPct val="20000"/>
        </a:spcBef>
        <a:spcAft>
          <a:spcPct val="0"/>
        </a:spcAft>
        <a:buChar char="–"/>
        <a:defRPr sz="1600">
          <a:solidFill>
            <a:schemeClr val="tx1"/>
          </a:solidFill>
          <a:latin typeface="+mn-lt"/>
        </a:defRPr>
      </a:lvl3pPr>
      <a:lvl4pPr marL="725488" indent="-152400" algn="l" rtl="0" eaLnBrk="0" fontAlgn="base" hangingPunct="0">
        <a:spcBef>
          <a:spcPct val="20000"/>
        </a:spcBef>
        <a:spcAft>
          <a:spcPct val="0"/>
        </a:spcAft>
        <a:buFont typeface="Times"/>
        <a:buChar char="•"/>
        <a:defRPr sz="1600">
          <a:solidFill>
            <a:schemeClr val="tx1"/>
          </a:solidFill>
          <a:latin typeface="+mn-lt"/>
        </a:defRPr>
      </a:lvl4pPr>
      <a:lvl5pPr marL="1136650" indent="-409575" algn="l" rtl="0" eaLnBrk="0" fontAlgn="base" hangingPunct="0">
        <a:spcBef>
          <a:spcPct val="20000"/>
        </a:spcBef>
        <a:spcAft>
          <a:spcPct val="0"/>
        </a:spcAft>
        <a:buChar char="–"/>
        <a:defRPr sz="1600">
          <a:solidFill>
            <a:schemeClr val="tx1"/>
          </a:solidFill>
          <a:latin typeface="+mn-lt"/>
        </a:defRPr>
      </a:lvl5pPr>
      <a:lvl6pPr marL="1593850" indent="-409575" algn="l" rtl="0" fontAlgn="base">
        <a:spcBef>
          <a:spcPct val="20000"/>
        </a:spcBef>
        <a:spcAft>
          <a:spcPct val="0"/>
        </a:spcAft>
        <a:buChar char="–"/>
        <a:defRPr sz="1600">
          <a:solidFill>
            <a:schemeClr val="tx1"/>
          </a:solidFill>
          <a:latin typeface="+mn-lt"/>
        </a:defRPr>
      </a:lvl6pPr>
      <a:lvl7pPr marL="2051050" indent="-409575" algn="l" rtl="0" fontAlgn="base">
        <a:spcBef>
          <a:spcPct val="20000"/>
        </a:spcBef>
        <a:spcAft>
          <a:spcPct val="0"/>
        </a:spcAft>
        <a:buChar char="–"/>
        <a:defRPr sz="1600">
          <a:solidFill>
            <a:schemeClr val="tx1"/>
          </a:solidFill>
          <a:latin typeface="+mn-lt"/>
        </a:defRPr>
      </a:lvl7pPr>
      <a:lvl8pPr marL="2508250" indent="-409575" algn="l" rtl="0" fontAlgn="base">
        <a:spcBef>
          <a:spcPct val="20000"/>
        </a:spcBef>
        <a:spcAft>
          <a:spcPct val="0"/>
        </a:spcAft>
        <a:buChar char="–"/>
        <a:defRPr sz="1600">
          <a:solidFill>
            <a:schemeClr val="tx1"/>
          </a:solidFill>
          <a:latin typeface="+mn-lt"/>
        </a:defRPr>
      </a:lvl8pPr>
      <a:lvl9pPr marL="2965450" indent="-409575"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hyperlink" Target="https://*.pingan.com/" TargetMode="External"/><Relationship Id="rId2" Type="http://schemas.openxmlformats.org/officeDocument/2006/relationships/image" Target="../media/image5.wmf"/><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hyperlink" Target="https://*.pingan.com.cn/"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0" y="1676400"/>
            <a:ext cx="10440988" cy="5181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ndParaRPr>
          </a:p>
        </p:txBody>
      </p:sp>
      <p:sp>
        <p:nvSpPr>
          <p:cNvPr id="15361" name="Rectangle 5"/>
          <p:cNvSpPr>
            <a:spLocks noGrp="1" noChangeArrowheads="1"/>
          </p:cNvSpPr>
          <p:nvPr>
            <p:ph type="subTitle" idx="4294967295"/>
          </p:nvPr>
        </p:nvSpPr>
        <p:spPr>
          <a:xfrm>
            <a:off x="3087688" y="4953000"/>
            <a:ext cx="7162800" cy="1219200"/>
          </a:xfrm>
        </p:spPr>
        <p:txBody>
          <a:bodyPr/>
          <a:lstStyle/>
          <a:p>
            <a:pPr marL="0" indent="0" algn="r" eaLnBrk="1" hangingPunct="1">
              <a:buFontTx/>
              <a:buNone/>
            </a:pPr>
            <a:r>
              <a:rPr lang="zh-CN" altLang="en-US" sz="1800" b="1" dirty="0" smtClean="0">
                <a:solidFill>
                  <a:srgbClr val="0C1821"/>
                </a:solidFill>
                <a:latin typeface="微软雅黑" pitchFamily="34" charset="-122"/>
                <a:ea typeface="微软雅黑" pitchFamily="34" charset="-122"/>
                <a:cs typeface="Arial" charset="0"/>
              </a:rPr>
              <a:t>   平安养老保险股份有限公司  </a:t>
            </a:r>
            <a:endParaRPr lang="en-US" altLang="zh-CN" sz="1800" b="1" dirty="0" smtClean="0">
              <a:solidFill>
                <a:srgbClr val="0C1821"/>
              </a:solidFill>
              <a:latin typeface="微软雅黑" pitchFamily="34" charset="-122"/>
              <a:ea typeface="微软雅黑" pitchFamily="34" charset="-122"/>
              <a:cs typeface="Arial" charset="0"/>
            </a:endParaRPr>
          </a:p>
          <a:p>
            <a:pPr marL="0" indent="0" algn="r" eaLnBrk="1" hangingPunct="1">
              <a:buFontTx/>
              <a:buNone/>
            </a:pPr>
            <a:r>
              <a:rPr lang="zh-CN" altLang="en-US" sz="1800" b="1" dirty="0" smtClean="0">
                <a:solidFill>
                  <a:srgbClr val="0C1821"/>
                </a:solidFill>
                <a:latin typeface="微软雅黑" pitchFamily="34" charset="-122"/>
                <a:ea typeface="微软雅黑" pitchFamily="34" charset="-122"/>
                <a:cs typeface="Arial" charset="0"/>
              </a:rPr>
              <a:t> </a:t>
            </a:r>
            <a:r>
              <a:rPr lang="en-US" altLang="zh-CN" sz="1800" b="1" dirty="0" smtClean="0">
                <a:solidFill>
                  <a:srgbClr val="0C1821"/>
                </a:solidFill>
                <a:latin typeface="微软雅黑" pitchFamily="34" charset="-122"/>
                <a:ea typeface="微软雅黑" pitchFamily="34" charset="-122"/>
                <a:cs typeface="Arial" charset="0"/>
              </a:rPr>
              <a:t>2015</a:t>
            </a:r>
            <a:r>
              <a:rPr lang="zh-CN" altLang="en-US" sz="1800" b="1" dirty="0" smtClean="0">
                <a:solidFill>
                  <a:srgbClr val="0C1821"/>
                </a:solidFill>
                <a:latin typeface="微软雅黑" pitchFamily="34" charset="-122"/>
                <a:ea typeface="微软雅黑" pitchFamily="34" charset="-122"/>
                <a:cs typeface="Arial" charset="0"/>
              </a:rPr>
              <a:t>年</a:t>
            </a:r>
            <a:r>
              <a:rPr lang="en-US" altLang="zh-CN" sz="1800" b="1" dirty="0" smtClean="0">
                <a:solidFill>
                  <a:srgbClr val="0C1821"/>
                </a:solidFill>
                <a:latin typeface="微软雅黑" pitchFamily="34" charset="-122"/>
                <a:ea typeface="微软雅黑" pitchFamily="34" charset="-122"/>
                <a:cs typeface="Arial" charset="0"/>
              </a:rPr>
              <a:t>12</a:t>
            </a:r>
            <a:r>
              <a:rPr lang="zh-CN" altLang="en-US" sz="1800" b="1" dirty="0" smtClean="0">
                <a:solidFill>
                  <a:srgbClr val="0C1821"/>
                </a:solidFill>
                <a:latin typeface="微软雅黑" pitchFamily="34" charset="-122"/>
                <a:ea typeface="微软雅黑" pitchFamily="34" charset="-122"/>
                <a:cs typeface="Arial" charset="0"/>
              </a:rPr>
              <a:t>月</a:t>
            </a:r>
            <a:endParaRPr lang="en-US" altLang="zh-CN" sz="1800" b="1" dirty="0" smtClean="0">
              <a:solidFill>
                <a:srgbClr val="0C1821"/>
              </a:solidFill>
              <a:latin typeface="微软雅黑" pitchFamily="34" charset="-122"/>
              <a:ea typeface="微软雅黑" pitchFamily="34" charset="-122"/>
              <a:cs typeface="Arial" charset="0"/>
            </a:endParaRPr>
          </a:p>
          <a:p>
            <a:pPr marL="0" indent="0" algn="r" eaLnBrk="1" hangingPunct="1">
              <a:buFontTx/>
              <a:buNone/>
            </a:pPr>
            <a:endParaRPr lang="zh-CN" altLang="en-US" sz="1800" b="1" dirty="0" smtClean="0">
              <a:latin typeface="微软雅黑" pitchFamily="34" charset="-122"/>
              <a:ea typeface="微软雅黑" pitchFamily="34" charset="-122"/>
              <a:cs typeface="Arial" charset="0"/>
            </a:endParaRPr>
          </a:p>
        </p:txBody>
      </p:sp>
      <p:grpSp>
        <p:nvGrpSpPr>
          <p:cNvPr id="8" name="组合 7"/>
          <p:cNvGrpSpPr/>
          <p:nvPr/>
        </p:nvGrpSpPr>
        <p:grpSpPr>
          <a:xfrm>
            <a:off x="1487488" y="2681287"/>
            <a:ext cx="8953500" cy="900113"/>
            <a:chOff x="1487488" y="2681287"/>
            <a:chExt cx="8953500" cy="900113"/>
          </a:xfrm>
          <a:scene3d>
            <a:camera prst="orthographicFront">
              <a:rot lat="0" lon="0" rev="0"/>
            </a:camera>
            <a:lightRig rig="balanced" dir="t">
              <a:rot lat="0" lon="0" rev="8700000"/>
            </a:lightRig>
          </a:scene3d>
        </p:grpSpPr>
        <p:sp>
          <p:nvSpPr>
            <p:cNvPr id="5" name="圆角矩形 4"/>
            <p:cNvSpPr/>
            <p:nvPr/>
          </p:nvSpPr>
          <p:spPr bwMode="auto">
            <a:xfrm>
              <a:off x="1487488" y="2681288"/>
              <a:ext cx="8877300" cy="900112"/>
            </a:xfrm>
            <a:prstGeom prst="roundRect">
              <a:avLst>
                <a:gd name="adj" fmla="val 49711"/>
              </a:avLst>
            </a:prstGeom>
            <a:solidFill>
              <a:schemeClr val="accent4"/>
            </a:solid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lIns="0" tIns="0" rIns="0" bIns="0">
              <a:spAutoFit/>
            </a:bodyPr>
            <a:lstStyle/>
            <a:p>
              <a:pPr eaLnBrk="0" hangingPunct="0">
                <a:defRPr/>
              </a:pPr>
              <a:endParaRPr lang="zh-CN" altLang="en-US" dirty="0">
                <a:ea typeface="宋体" pitchFamily="2" charset="-122"/>
              </a:endParaRPr>
            </a:p>
          </p:txBody>
        </p:sp>
        <p:sp>
          <p:nvSpPr>
            <p:cNvPr id="6" name="矩形 5"/>
            <p:cNvSpPr/>
            <p:nvPr/>
          </p:nvSpPr>
          <p:spPr bwMode="auto">
            <a:xfrm>
              <a:off x="8223250" y="2681287"/>
              <a:ext cx="2217738" cy="900112"/>
            </a:xfrm>
            <a:prstGeom prst="rect">
              <a:avLst/>
            </a:prstGeom>
            <a:solidFill>
              <a:schemeClr val="accent4"/>
            </a:solid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lIns="0" tIns="0" rIns="0" bIns="0">
              <a:spAutoFit/>
            </a:bodyPr>
            <a:lstStyle/>
            <a:p>
              <a:pPr eaLnBrk="0" hangingPunct="0">
                <a:defRPr/>
              </a:pPr>
              <a:endParaRPr lang="zh-CN" altLang="en-US" dirty="0">
                <a:ea typeface="宋体" pitchFamily="2" charset="-122"/>
              </a:endParaRPr>
            </a:p>
          </p:txBody>
        </p:sp>
        <p:sp>
          <p:nvSpPr>
            <p:cNvPr id="4" name="TextBox 3"/>
            <p:cNvSpPr txBox="1"/>
            <p:nvPr/>
          </p:nvSpPr>
          <p:spPr bwMode="auto">
            <a:xfrm>
              <a:off x="1716068" y="2819307"/>
              <a:ext cx="8496234" cy="646411"/>
            </a:xfrm>
            <a:prstGeom prst="rect">
              <a:avLst/>
            </a:prstGeom>
            <a:noFill/>
            <a:ln>
              <a:noFill/>
            </a:ln>
            <a:effectLst>
              <a:outerShdw blurRad="44450" dist="27940" dir="5400000" algn="ctr">
                <a:srgbClr val="000000">
                  <a:alpha val="32000"/>
                </a:srgbClr>
              </a:outerShdw>
            </a:effectLst>
            <a:sp3d>
              <a:bevelT w="190500" h="38100"/>
            </a:sp3d>
          </p:spPr>
          <p:txBody>
            <a:bodyPr>
              <a:spAutoFit/>
            </a:bodyPr>
            <a:lstStyle/>
            <a:p>
              <a:pPr algn="r">
                <a:defRPr/>
              </a:pPr>
              <a:r>
                <a:rPr lang="en-US" altLang="zh-CN" sz="3600" dirty="0" smtClean="0">
                  <a:ln w="18415" cmpd="sng">
                    <a:solidFill>
                      <a:srgbClr val="FFFFFF"/>
                    </a:solidFill>
                    <a:prstDash val="solid"/>
                  </a:ln>
                  <a:solidFill>
                    <a:srgbClr val="FFFFFF"/>
                  </a:solidFill>
                  <a:latin typeface="微软雅黑" pitchFamily="34" charset="-122"/>
                  <a:ea typeface="微软雅黑" pitchFamily="34" charset="-122"/>
                  <a:cs typeface="Arial" pitchFamily="34" charset="0"/>
                </a:rPr>
                <a:t>2016</a:t>
              </a:r>
              <a:r>
                <a:rPr lang="zh-CN" altLang="en-US" sz="3600" dirty="0" smtClean="0">
                  <a:ln w="18415" cmpd="sng">
                    <a:solidFill>
                      <a:srgbClr val="FFFFFF"/>
                    </a:solidFill>
                    <a:prstDash val="solid"/>
                  </a:ln>
                  <a:solidFill>
                    <a:srgbClr val="FFFFFF"/>
                  </a:solidFill>
                  <a:latin typeface="微软雅黑" pitchFamily="34" charset="-122"/>
                  <a:ea typeface="微软雅黑" pitchFamily="34" charset="-122"/>
                  <a:cs typeface="Arial" pitchFamily="34" charset="0"/>
                </a:rPr>
                <a:t>年</a:t>
              </a:r>
              <a:r>
                <a:rPr lang="zh-CN" altLang="en-US" sz="3600" dirty="0">
                  <a:ln w="18415" cmpd="sng">
                    <a:solidFill>
                      <a:srgbClr val="FFFFFF"/>
                    </a:solidFill>
                    <a:prstDash val="solid"/>
                  </a:ln>
                  <a:solidFill>
                    <a:srgbClr val="FFFFFF"/>
                  </a:solidFill>
                  <a:latin typeface="微软雅黑" pitchFamily="34" charset="-122"/>
                  <a:ea typeface="微软雅黑" pitchFamily="34" charset="-122"/>
                  <a:cs typeface="Arial" pitchFamily="34" charset="0"/>
                </a:rPr>
                <a:t>英特尔员工及家属综合保险计划</a:t>
              </a:r>
            </a:p>
          </p:txBody>
        </p:sp>
      </p:grpSp>
      <p:pic>
        <p:nvPicPr>
          <p:cNvPr id="15363" name="Picture 2"/>
          <p:cNvPicPr>
            <a:picLocks noChangeAspect="1" noChangeArrowheads="1"/>
          </p:cNvPicPr>
          <p:nvPr/>
        </p:nvPicPr>
        <p:blipFill>
          <a:blip r:embed="rId2" cstate="print"/>
          <a:srcRect/>
          <a:stretch>
            <a:fillRect/>
          </a:stretch>
        </p:blipFill>
        <p:spPr bwMode="auto">
          <a:xfrm>
            <a:off x="291272" y="6286520"/>
            <a:ext cx="2095480" cy="3650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TextBox 5"/>
          <p:cNvSpPr txBox="1">
            <a:spLocks noChangeArrowheads="1"/>
          </p:cNvSpPr>
          <p:nvPr/>
        </p:nvSpPr>
        <p:spPr bwMode="auto">
          <a:xfrm>
            <a:off x="39688" y="304800"/>
            <a:ext cx="6705600" cy="396875"/>
          </a:xfrm>
          <a:prstGeom prst="rect">
            <a:avLst/>
          </a:prstGeom>
          <a:noFill/>
          <a:ln w="9525">
            <a:noFill/>
            <a:miter lim="800000"/>
            <a:headEnd/>
            <a:tailEnd/>
          </a:ln>
        </p:spPr>
        <p:txBody>
          <a:bodyPr>
            <a:spAutoFit/>
          </a:bodyPr>
          <a:lstStyle/>
          <a:p>
            <a:r>
              <a:rPr lang="zh-CN" altLang="en-US" sz="2000" b="1">
                <a:solidFill>
                  <a:srgbClr val="000000"/>
                </a:solidFill>
                <a:latin typeface="微软雅黑" pitchFamily="34" charset="-122"/>
                <a:ea typeface="微软雅黑" pitchFamily="34" charset="-122"/>
                <a:cs typeface="Arial" charset="0"/>
              </a:rPr>
              <a:t>保险责任说明</a:t>
            </a:r>
          </a:p>
        </p:txBody>
      </p:sp>
      <p:sp>
        <p:nvSpPr>
          <p:cNvPr id="8" name="TextBox 3"/>
          <p:cNvSpPr txBox="1">
            <a:spLocks noChangeArrowheads="1"/>
          </p:cNvSpPr>
          <p:nvPr/>
        </p:nvSpPr>
        <p:spPr bwMode="auto">
          <a:xfrm>
            <a:off x="725488" y="2582416"/>
            <a:ext cx="6705600" cy="369332"/>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b="1" dirty="0">
                <a:solidFill>
                  <a:srgbClr val="0000FF"/>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女性生育的保障范围和理赔注意事项？</a:t>
            </a:r>
          </a:p>
        </p:txBody>
      </p:sp>
      <p:sp>
        <p:nvSpPr>
          <p:cNvPr id="9" name="TextBox 8"/>
          <p:cNvSpPr txBox="1"/>
          <p:nvPr/>
        </p:nvSpPr>
        <p:spPr>
          <a:xfrm>
            <a:off x="268288" y="1524000"/>
            <a:ext cx="9829800" cy="682238"/>
          </a:xfrm>
          <a:prstGeom prst="rect">
            <a:avLst/>
          </a:prstGeom>
          <a:noFill/>
        </p:spPr>
        <p:txBody>
          <a:bodyPr>
            <a:spAutoFit/>
          </a:bodyPr>
          <a:lstStyle/>
          <a:p>
            <a:pPr>
              <a:lnSpc>
                <a:spcPts val="2300"/>
              </a:lnSpc>
              <a:spcBef>
                <a:spcPts val="600"/>
              </a:spcBef>
              <a:buFont typeface="Wingdings" pitchFamily="2" charset="2"/>
              <a:buChar char="l"/>
              <a:defRPr/>
            </a:pPr>
            <a:r>
              <a:rPr lang="zh-CN" altLang="en-US" sz="1600" b="1" dirty="0">
                <a:solidFill>
                  <a:srgbClr val="0000FF"/>
                </a:solidFill>
                <a:latin typeface="微软雅黑" pitchFamily="34" charset="-122"/>
                <a:ea typeface="微软雅黑" pitchFamily="34" charset="-122"/>
                <a:cs typeface="Arial" pitchFamily="34" charset="0"/>
              </a:rPr>
              <a:t> </a:t>
            </a:r>
            <a:r>
              <a:rPr lang="zh-CN" altLang="en-US" sz="1400" b="1" dirty="0">
                <a:solidFill>
                  <a:srgbClr val="0000FF"/>
                </a:solidFill>
                <a:latin typeface="微软雅黑" pitchFamily="34" charset="-122"/>
                <a:ea typeface="微软雅黑" pitchFamily="34" charset="-122"/>
                <a:cs typeface="Arial" pitchFamily="34" charset="0"/>
              </a:rPr>
              <a:t>女性</a:t>
            </a:r>
            <a:r>
              <a:rPr lang="zh-CN" altLang="en-US" sz="1400" b="1" dirty="0" smtClean="0">
                <a:solidFill>
                  <a:srgbClr val="0000FF"/>
                </a:solidFill>
                <a:latin typeface="微软雅黑" pitchFamily="34" charset="-122"/>
                <a:ea typeface="微软雅黑" pitchFamily="34" charset="-122"/>
                <a:cs typeface="Arial" pitchFamily="34" charset="0"/>
              </a:rPr>
              <a:t>生育</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a:t>
            </a:r>
            <a:r>
              <a:rPr lang="zh-CN" altLang="en-US" sz="1400" b="1" dirty="0">
                <a:solidFill>
                  <a:schemeClr val="accent5">
                    <a:lumMod val="10000"/>
                  </a:schemeClr>
                </a:solidFill>
                <a:latin typeface="微软雅黑" pitchFamily="34" charset="-122"/>
                <a:ea typeface="微软雅黑" pitchFamily="34" charset="-122"/>
                <a:cs typeface="Arial" pitchFamily="34" charset="0"/>
              </a:rPr>
              <a:t>女性被保险人在符合国家计划生育法规条件下，在平安指定医院范围内发生的，由其个人承担</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的医</a:t>
            </a:r>
            <a:r>
              <a:rPr lang="zh-CN" altLang="en-US" sz="1400" b="1" dirty="0">
                <a:solidFill>
                  <a:schemeClr val="accent5">
                    <a:lumMod val="10000"/>
                  </a:schemeClr>
                </a:solidFill>
                <a:latin typeface="微软雅黑" pitchFamily="34" charset="-122"/>
                <a:ea typeface="微软雅黑" pitchFamily="34" charset="-122"/>
                <a:cs typeface="Arial" pitchFamily="34" charset="0"/>
              </a:rPr>
              <a:t>保范围内的医疗费用，保险公司在人民币</a:t>
            </a:r>
            <a:r>
              <a:rPr lang="en-US" altLang="en-US" sz="1400" b="1" dirty="0">
                <a:solidFill>
                  <a:schemeClr val="accent5">
                    <a:lumMod val="10000"/>
                  </a:schemeClr>
                </a:solidFill>
                <a:latin typeface="微软雅黑" pitchFamily="34" charset="-122"/>
                <a:ea typeface="微软雅黑" pitchFamily="34" charset="-122"/>
                <a:cs typeface="Arial" pitchFamily="34" charset="0"/>
              </a:rPr>
              <a:t>5000</a:t>
            </a:r>
            <a:r>
              <a:rPr lang="zh-CN" altLang="en-US" sz="1400" b="1" dirty="0">
                <a:solidFill>
                  <a:schemeClr val="accent5">
                    <a:lumMod val="10000"/>
                  </a:schemeClr>
                </a:solidFill>
                <a:latin typeface="微软雅黑" pitchFamily="34" charset="-122"/>
                <a:ea typeface="微软雅黑" pitchFamily="34" charset="-122"/>
                <a:cs typeface="Arial" pitchFamily="34" charset="0"/>
              </a:rPr>
              <a:t>元范围内按</a:t>
            </a:r>
            <a:r>
              <a:rPr lang="en-US" altLang="en-US" sz="1400" b="1" dirty="0">
                <a:solidFill>
                  <a:schemeClr val="accent5">
                    <a:lumMod val="10000"/>
                  </a:schemeClr>
                </a:solidFill>
                <a:latin typeface="微软雅黑" pitchFamily="34" charset="-122"/>
                <a:ea typeface="微软雅黑" pitchFamily="34" charset="-122"/>
                <a:cs typeface="Arial" pitchFamily="34" charset="0"/>
              </a:rPr>
              <a:t>100%</a:t>
            </a:r>
            <a:r>
              <a:rPr lang="zh-CN" altLang="en-US" sz="1400" b="1" dirty="0">
                <a:solidFill>
                  <a:schemeClr val="accent5">
                    <a:lumMod val="10000"/>
                  </a:schemeClr>
                </a:solidFill>
                <a:latin typeface="微软雅黑" pitchFamily="34" charset="-122"/>
                <a:ea typeface="微软雅黑" pitchFamily="34" charset="-122"/>
                <a:cs typeface="Arial" pitchFamily="34" charset="0"/>
              </a:rPr>
              <a:t>比例</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给付“女性生育保险金”。</a:t>
            </a:r>
            <a:endParaRPr lang="zh-CN" altLang="en-US" sz="1400" b="1" dirty="0">
              <a:solidFill>
                <a:schemeClr val="accent5">
                  <a:lumMod val="10000"/>
                </a:schemeClr>
              </a:solidFill>
              <a:latin typeface="微软雅黑" pitchFamily="34" charset="-122"/>
              <a:ea typeface="微软雅黑" pitchFamily="34" charset="-122"/>
              <a:cs typeface="Arial" pitchFamily="34" charset="0"/>
            </a:endParaRPr>
          </a:p>
        </p:txBody>
      </p:sp>
      <p:sp>
        <p:nvSpPr>
          <p:cNvPr id="27659" name="圆角矩形 14"/>
          <p:cNvSpPr>
            <a:spLocks noChangeArrowheads="1"/>
          </p:cNvSpPr>
          <p:nvPr/>
        </p:nvSpPr>
        <p:spPr bwMode="auto">
          <a:xfrm>
            <a:off x="268288" y="3001512"/>
            <a:ext cx="9809990" cy="2947768"/>
          </a:xfrm>
          <a:prstGeom prst="roundRect">
            <a:avLst>
              <a:gd name="adj" fmla="val 16667"/>
            </a:avLst>
          </a:prstGeom>
          <a:solidFill>
            <a:schemeClr val="accent2">
              <a:lumMod val="20000"/>
              <a:lumOff val="80000"/>
            </a:schemeClr>
          </a:solidFill>
          <a:ln w="9525" algn="ctr">
            <a:solidFill>
              <a:schemeClr val="tx1"/>
            </a:solidFill>
            <a:prstDash val="dash"/>
            <a:round/>
            <a:headEnd/>
            <a:tailEnd/>
          </a:ln>
        </p:spPr>
        <p:txBody>
          <a:bodyPr lIns="0" tIns="0" rIns="0" bIns="0"/>
          <a:lstStyle/>
          <a:p>
            <a:pPr eaLnBrk="0" hangingPunct="0"/>
            <a:endParaRPr lang="zh-CN" altLang="en-US">
              <a:latin typeface="微软雅黑" pitchFamily="34" charset="-122"/>
              <a:ea typeface="微软雅黑" pitchFamily="34" charset="-122"/>
              <a:cs typeface="Arial" charset="0"/>
            </a:endParaRPr>
          </a:p>
        </p:txBody>
      </p:sp>
      <p:sp>
        <p:nvSpPr>
          <p:cNvPr id="27660" name="TextBox 13"/>
          <p:cNvSpPr txBox="1">
            <a:spLocks noChangeArrowheads="1"/>
          </p:cNvSpPr>
          <p:nvPr/>
        </p:nvSpPr>
        <p:spPr bwMode="auto">
          <a:xfrm>
            <a:off x="268288" y="3115816"/>
            <a:ext cx="9829800" cy="1438855"/>
          </a:xfrm>
          <a:prstGeom prst="rect">
            <a:avLst/>
          </a:prstGeom>
          <a:noFill/>
          <a:ln w="9525">
            <a:noFill/>
            <a:miter lim="800000"/>
            <a:headEnd/>
            <a:tailEnd/>
          </a:ln>
        </p:spPr>
        <p:txBody>
          <a:bodyPr>
            <a:spAutoFit/>
          </a:bodyPr>
          <a:lstStyle/>
          <a:p>
            <a:pPr>
              <a:lnSpc>
                <a:spcPts val="1900"/>
              </a:lnSpc>
            </a:pPr>
            <a:r>
              <a:rPr lang="zh-CN" altLang="en-US" sz="1500" b="1" dirty="0">
                <a:solidFill>
                  <a:srgbClr val="0C1821"/>
                </a:solidFill>
                <a:latin typeface="微软雅黑" pitchFamily="34" charset="-122"/>
                <a:ea typeface="微软雅黑" pitchFamily="34" charset="-122"/>
                <a:cs typeface="Arial" charset="0"/>
              </a:rPr>
              <a:t>      ① 属于女性生育保险理赔范围的医疗费用为：</a:t>
            </a:r>
            <a:endParaRPr lang="en-US" altLang="zh-CN" sz="1500" b="1" dirty="0">
              <a:solidFill>
                <a:srgbClr val="0C1821"/>
              </a:solidFill>
              <a:latin typeface="微软雅黑" pitchFamily="34" charset="-122"/>
              <a:ea typeface="微软雅黑" pitchFamily="34" charset="-122"/>
              <a:cs typeface="Arial" charset="0"/>
            </a:endParaRPr>
          </a:p>
          <a:p>
            <a:pPr lvl="1">
              <a:lnSpc>
                <a:spcPts val="2000"/>
              </a:lnSpc>
              <a:spcBef>
                <a:spcPts val="600"/>
              </a:spcBef>
              <a:buFont typeface="Arial" charset="0"/>
              <a:buChar char="•"/>
            </a:pPr>
            <a:r>
              <a:rPr lang="zh-CN" altLang="en-US" sz="1400" b="1" dirty="0">
                <a:solidFill>
                  <a:srgbClr val="0C1821"/>
                </a:solidFill>
                <a:latin typeface="微软雅黑" pitchFamily="34" charset="-122"/>
                <a:ea typeface="微软雅黑" pitchFamily="34" charset="-122"/>
                <a:cs typeface="Arial" charset="0"/>
              </a:rPr>
              <a:t> 孕妇孕产期检查费（不包括孕前检查费用及产后</a:t>
            </a:r>
            <a:r>
              <a:rPr lang="en-US" altLang="zh-CN" sz="1400" b="1" dirty="0">
                <a:solidFill>
                  <a:srgbClr val="0C1821"/>
                </a:solidFill>
                <a:latin typeface="微软雅黑" pitchFamily="34" charset="-122"/>
                <a:ea typeface="微软雅黑" pitchFamily="34" charset="-122"/>
                <a:cs typeface="Arial" charset="0"/>
              </a:rPr>
              <a:t>42</a:t>
            </a:r>
            <a:r>
              <a:rPr lang="zh-CN" altLang="en-US" sz="1400" b="1" dirty="0">
                <a:solidFill>
                  <a:srgbClr val="0C1821"/>
                </a:solidFill>
                <a:latin typeface="微软雅黑" pitchFamily="34" charset="-122"/>
                <a:ea typeface="微软雅黑" pitchFamily="34" charset="-122"/>
                <a:cs typeface="Arial" charset="0"/>
              </a:rPr>
              <a:t>天的检查费用）； </a:t>
            </a:r>
          </a:p>
          <a:p>
            <a:pPr lvl="1">
              <a:lnSpc>
                <a:spcPts val="2000"/>
              </a:lnSpc>
              <a:buFont typeface="Arial" charset="0"/>
              <a:buChar char="•"/>
            </a:pPr>
            <a:r>
              <a:rPr lang="zh-CN" altLang="en-US" sz="1400" b="1" dirty="0">
                <a:solidFill>
                  <a:srgbClr val="0C1821"/>
                </a:solidFill>
                <a:latin typeface="微软雅黑" pitchFamily="34" charset="-122"/>
                <a:ea typeface="微软雅黑" pitchFamily="34" charset="-122"/>
                <a:cs typeface="Arial" charset="0"/>
              </a:rPr>
              <a:t> 产妇分娩的费用（不包括婴儿费用）；</a:t>
            </a:r>
          </a:p>
          <a:p>
            <a:pPr lvl="1">
              <a:lnSpc>
                <a:spcPts val="2000"/>
              </a:lnSpc>
              <a:buFont typeface="Arial" charset="0"/>
              <a:buChar char="•"/>
            </a:pPr>
            <a:r>
              <a:rPr lang="zh-CN" altLang="en-US" sz="1400" b="1" dirty="0">
                <a:solidFill>
                  <a:srgbClr val="0C1821"/>
                </a:solidFill>
                <a:latin typeface="微软雅黑" pitchFamily="34" charset="-122"/>
                <a:ea typeface="微软雅黑" pitchFamily="34" charset="-122"/>
                <a:cs typeface="Arial" charset="0"/>
              </a:rPr>
              <a:t> 已婚者流产、人工流产或由于终止妊娠手术而支付的医疗费用；</a:t>
            </a:r>
          </a:p>
          <a:p>
            <a:pPr lvl="1">
              <a:lnSpc>
                <a:spcPts val="2000"/>
              </a:lnSpc>
              <a:buFont typeface="Arial" charset="0"/>
              <a:buChar char="•"/>
            </a:pPr>
            <a:r>
              <a:rPr lang="zh-CN" altLang="en-US" sz="1400" b="1" dirty="0">
                <a:solidFill>
                  <a:srgbClr val="0C1821"/>
                </a:solidFill>
                <a:latin typeface="微软雅黑" pitchFamily="34" charset="-122"/>
                <a:ea typeface="微软雅黑" pitchFamily="34" charset="-122"/>
                <a:cs typeface="Arial" charset="0"/>
              </a:rPr>
              <a:t> 怀孕期间因保胎治疗、合并症、并发症所进行的符合医保范围的治疗项目和费用。</a:t>
            </a:r>
          </a:p>
        </p:txBody>
      </p:sp>
      <p:pic>
        <p:nvPicPr>
          <p:cNvPr id="27661" name="Picture 7" descr="BD04924_"/>
          <p:cNvPicPr>
            <a:picLocks noChangeAspect="1" noChangeArrowheads="1"/>
          </p:cNvPicPr>
          <p:nvPr/>
        </p:nvPicPr>
        <p:blipFill>
          <a:blip r:embed="rId2" cstate="print"/>
          <a:srcRect/>
          <a:stretch>
            <a:fillRect/>
          </a:stretch>
        </p:blipFill>
        <p:spPr bwMode="auto">
          <a:xfrm>
            <a:off x="356874" y="2430008"/>
            <a:ext cx="434464" cy="461962"/>
          </a:xfrm>
          <a:prstGeom prst="rect">
            <a:avLst/>
          </a:prstGeom>
          <a:noFill/>
          <a:ln w="9525">
            <a:noFill/>
            <a:miter lim="800000"/>
            <a:headEnd/>
            <a:tailEnd/>
          </a:ln>
        </p:spPr>
      </p:pic>
      <p:sp>
        <p:nvSpPr>
          <p:cNvPr id="27662" name="TextBox 13"/>
          <p:cNvSpPr txBox="1">
            <a:spLocks noChangeArrowheads="1"/>
          </p:cNvSpPr>
          <p:nvPr/>
        </p:nvSpPr>
        <p:spPr bwMode="auto">
          <a:xfrm>
            <a:off x="268288" y="4668401"/>
            <a:ext cx="9829800" cy="333375"/>
          </a:xfrm>
          <a:prstGeom prst="rect">
            <a:avLst/>
          </a:prstGeom>
          <a:noFill/>
          <a:ln w="9525">
            <a:noFill/>
            <a:miter lim="800000"/>
            <a:headEnd/>
            <a:tailEnd/>
          </a:ln>
        </p:spPr>
        <p:txBody>
          <a:bodyPr>
            <a:spAutoFit/>
          </a:bodyPr>
          <a:lstStyle/>
          <a:p>
            <a:pPr marL="0" lvl="1">
              <a:lnSpc>
                <a:spcPts val="1900"/>
              </a:lnSpc>
            </a:pPr>
            <a:r>
              <a:rPr lang="zh-CN" altLang="en-US" sz="1500" b="1" dirty="0">
                <a:solidFill>
                  <a:srgbClr val="0C1821"/>
                </a:solidFill>
                <a:latin typeface="微软雅黑" pitchFamily="34" charset="-122"/>
                <a:ea typeface="微软雅黑" pitchFamily="34" charset="-122"/>
                <a:cs typeface="Arial" charset="0"/>
              </a:rPr>
              <a:t>      ② 女性生育理赔的注意事项：</a:t>
            </a:r>
            <a:endParaRPr lang="zh-CN" altLang="en-US" dirty="0">
              <a:solidFill>
                <a:srgbClr val="0C1821"/>
              </a:solidFill>
              <a:latin typeface="微软雅黑" pitchFamily="34" charset="-122"/>
              <a:ea typeface="微软雅黑" pitchFamily="34" charset="-122"/>
              <a:cs typeface="Arial" charset="0"/>
            </a:endParaRPr>
          </a:p>
        </p:txBody>
      </p:sp>
      <p:sp>
        <p:nvSpPr>
          <p:cNvPr id="27663" name="TextBox 13"/>
          <p:cNvSpPr txBox="1">
            <a:spLocks noChangeArrowheads="1"/>
          </p:cNvSpPr>
          <p:nvPr/>
        </p:nvSpPr>
        <p:spPr bwMode="auto">
          <a:xfrm>
            <a:off x="268288" y="4738845"/>
            <a:ext cx="10172700" cy="1105431"/>
          </a:xfrm>
          <a:prstGeom prst="rect">
            <a:avLst/>
          </a:prstGeom>
          <a:noFill/>
          <a:ln w="9525">
            <a:noFill/>
            <a:miter lim="800000"/>
            <a:headEnd/>
            <a:tailEnd/>
          </a:ln>
        </p:spPr>
        <p:txBody>
          <a:bodyPr>
            <a:spAutoFit/>
          </a:bodyPr>
          <a:lstStyle/>
          <a:p>
            <a:pPr>
              <a:lnSpc>
                <a:spcPts val="1900"/>
              </a:lnSpc>
            </a:pPr>
            <a:endParaRPr lang="zh-CN" altLang="en-US" sz="1400" dirty="0">
              <a:solidFill>
                <a:srgbClr val="0C1821"/>
              </a:solidFill>
              <a:latin typeface="微软雅黑" pitchFamily="34" charset="-122"/>
              <a:ea typeface="微软雅黑" pitchFamily="34" charset="-122"/>
              <a:cs typeface="Arial" charset="0"/>
            </a:endParaRPr>
          </a:p>
          <a:p>
            <a:pPr lvl="1">
              <a:lnSpc>
                <a:spcPts val="2000"/>
              </a:lnSpc>
              <a:buFont typeface="Arial" charset="0"/>
              <a:buChar char="•"/>
            </a:pPr>
            <a:r>
              <a:rPr lang="zh-CN" altLang="en-US" sz="1400" b="1" dirty="0">
                <a:solidFill>
                  <a:srgbClr val="0C1821"/>
                </a:solidFill>
                <a:latin typeface="微软雅黑" pitchFamily="34" charset="-122"/>
                <a:ea typeface="微软雅黑" pitchFamily="34" charset="-122"/>
                <a:cs typeface="Arial" charset="0"/>
              </a:rPr>
              <a:t> 有医保员工须在医保所在地生育，住院生育费用需经过医保结算后方可申请</a:t>
            </a:r>
            <a:r>
              <a:rPr lang="zh-CN" altLang="en-US" sz="1400" b="1" dirty="0" smtClean="0">
                <a:solidFill>
                  <a:srgbClr val="0C1821"/>
                </a:solidFill>
                <a:latin typeface="微软雅黑" pitchFamily="34" charset="-122"/>
                <a:ea typeface="微软雅黑" pitchFamily="34" charset="-122"/>
                <a:cs typeface="Arial" charset="0"/>
              </a:rPr>
              <a:t>理赔；</a:t>
            </a:r>
            <a:endParaRPr lang="zh-CN" altLang="en-US" sz="1400" b="1" dirty="0">
              <a:solidFill>
                <a:srgbClr val="0C1821"/>
              </a:solidFill>
              <a:latin typeface="微软雅黑" pitchFamily="34" charset="-122"/>
              <a:ea typeface="微软雅黑" pitchFamily="34" charset="-122"/>
              <a:cs typeface="Arial" charset="0"/>
            </a:endParaRPr>
          </a:p>
          <a:p>
            <a:pPr lvl="1">
              <a:lnSpc>
                <a:spcPts val="2000"/>
              </a:lnSpc>
              <a:buFont typeface="Arial" charset="0"/>
              <a:buChar char="•"/>
            </a:pPr>
            <a:r>
              <a:rPr lang="zh-CN" altLang="en-US" sz="1400" b="1" dirty="0">
                <a:solidFill>
                  <a:srgbClr val="0C1821"/>
                </a:solidFill>
                <a:latin typeface="微软雅黑" pitchFamily="34" charset="-122"/>
                <a:ea typeface="微软雅黑" pitchFamily="34" charset="-122"/>
                <a:cs typeface="Arial" charset="0"/>
              </a:rPr>
              <a:t> 怀孕期间的药费、</a:t>
            </a:r>
            <a:r>
              <a:rPr lang="zh-CN" altLang="en-US" sz="1400" b="1" dirty="0" smtClean="0">
                <a:solidFill>
                  <a:srgbClr val="0C1821"/>
                </a:solidFill>
                <a:latin typeface="微软雅黑" pitchFamily="34" charset="-122"/>
                <a:ea typeface="微软雅黑" pitchFamily="34" charset="-122"/>
                <a:cs typeface="Arial" charset="0"/>
              </a:rPr>
              <a:t>非医保范围内的医疗费用不在</a:t>
            </a:r>
            <a:r>
              <a:rPr lang="zh-CN" altLang="en-US" sz="1400" b="1" dirty="0">
                <a:solidFill>
                  <a:srgbClr val="0C1821"/>
                </a:solidFill>
                <a:latin typeface="微软雅黑" pitchFamily="34" charset="-122"/>
                <a:ea typeface="微软雅黑" pitchFamily="34" charset="-122"/>
                <a:cs typeface="Arial" charset="0"/>
              </a:rPr>
              <a:t>保障范围</a:t>
            </a:r>
            <a:r>
              <a:rPr lang="zh-CN" altLang="en-US" sz="1400" b="1" dirty="0" smtClean="0">
                <a:solidFill>
                  <a:srgbClr val="0C1821"/>
                </a:solidFill>
                <a:latin typeface="微软雅黑" pitchFamily="34" charset="-122"/>
                <a:ea typeface="微软雅黑" pitchFamily="34" charset="-122"/>
                <a:cs typeface="Arial" charset="0"/>
              </a:rPr>
              <a:t>内；</a:t>
            </a:r>
            <a:endParaRPr lang="zh-CN" altLang="en-US" sz="1400" b="1" dirty="0">
              <a:solidFill>
                <a:srgbClr val="0C1821"/>
              </a:solidFill>
              <a:latin typeface="微软雅黑" pitchFamily="34" charset="-122"/>
              <a:ea typeface="微软雅黑" pitchFamily="34" charset="-122"/>
              <a:cs typeface="Arial" charset="0"/>
            </a:endParaRPr>
          </a:p>
          <a:p>
            <a:pPr lvl="1">
              <a:lnSpc>
                <a:spcPts val="2000"/>
              </a:lnSpc>
              <a:buFont typeface="Arial" charset="0"/>
              <a:buChar char="•"/>
            </a:pPr>
            <a:r>
              <a:rPr lang="zh-CN" altLang="en-US" sz="1400" b="1" dirty="0">
                <a:solidFill>
                  <a:srgbClr val="0C1821"/>
                </a:solidFill>
                <a:latin typeface="微软雅黑" pitchFamily="34" charset="-122"/>
                <a:ea typeface="微软雅黑" pitchFamily="34" charset="-122"/>
                <a:cs typeface="Arial" charset="0"/>
              </a:rPr>
              <a:t> 员工须在平安指定医院内就诊、生育。</a:t>
            </a:r>
          </a:p>
        </p:txBody>
      </p:sp>
      <p:sp>
        <p:nvSpPr>
          <p:cNvPr id="15"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10</a:t>
            </a:fld>
            <a:endParaRPr lang="en-GB" dirty="0"/>
          </a:p>
        </p:txBody>
      </p:sp>
      <p:sp>
        <p:nvSpPr>
          <p:cNvPr id="16"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4" name="TextBox 8"/>
          <p:cNvSpPr txBox="1">
            <a:spLocks noChangeArrowheads="1"/>
          </p:cNvSpPr>
          <p:nvPr/>
        </p:nvSpPr>
        <p:spPr bwMode="auto">
          <a:xfrm>
            <a:off x="1362842" y="6429396"/>
            <a:ext cx="8358246" cy="304800"/>
          </a:xfrm>
          <a:prstGeom prst="rect">
            <a:avLst/>
          </a:prstGeom>
          <a:noFill/>
          <a:ln w="9525" algn="ctr">
            <a:noFill/>
            <a:miter lim="800000"/>
            <a:headEnd/>
            <a:tailEnd/>
          </a:ln>
          <a:effectLst/>
        </p:spPr>
        <p:txBody>
          <a:bodyPr/>
          <a:lstStyle/>
          <a:p>
            <a:pPr>
              <a:defRPr/>
            </a:pP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各保险责任的详细说明参见</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服务手册”</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年保险服务手册”电子版于</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15</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年底上载</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至内部</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网：</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Circuit </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p>
        </p:txBody>
      </p:sp>
      <p:sp>
        <p:nvSpPr>
          <p:cNvPr id="18" name="TextBox 17"/>
          <p:cNvSpPr txBox="1"/>
          <p:nvPr/>
        </p:nvSpPr>
        <p:spPr>
          <a:xfrm>
            <a:off x="419895" y="990600"/>
            <a:ext cx="5943608" cy="338554"/>
          </a:xfrm>
          <a:prstGeom prst="rect">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fontAlgn="auto">
              <a:spcBef>
                <a:spcPts val="0"/>
              </a:spcBef>
              <a:spcAft>
                <a:spcPts val="0"/>
              </a:spcAft>
              <a:buFont typeface="Wingdings" pitchFamily="2" charset="2"/>
              <a:buChar char="n"/>
              <a:defRPr/>
            </a:pPr>
            <a:r>
              <a:rPr lang="zh-CN" altLang="en-US" sz="1600" b="1" dirty="0">
                <a:latin typeface="微软雅黑" pitchFamily="34" charset="-122"/>
                <a:ea typeface="微软雅黑" pitchFamily="34" charset="-122"/>
                <a:cs typeface="Arial" pitchFamily="34" charset="0"/>
              </a:rPr>
              <a:t> </a:t>
            </a:r>
            <a:r>
              <a:rPr lang="zh-CN" altLang="en-US" sz="1600" b="1" dirty="0" smtClean="0">
                <a:latin typeface="微软雅黑" pitchFamily="34" charset="-122"/>
                <a:ea typeface="微软雅黑" pitchFamily="34" charset="-122"/>
                <a:cs typeface="Arial" pitchFamily="34" charset="0"/>
              </a:rPr>
              <a:t>女性生育保险</a:t>
            </a:r>
            <a:r>
              <a:rPr lang="zh-CN" altLang="en-US" sz="1400" b="1" dirty="0" smtClean="0">
                <a:latin typeface="微软雅黑" pitchFamily="34" charset="-122"/>
                <a:ea typeface="微软雅黑" pitchFamily="34" charset="-122"/>
                <a:cs typeface="Arial" pitchFamily="34" charset="0"/>
              </a:rPr>
              <a:t>（保障范围：中国大陆，不包括香港、台湾和澳门）</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Box 3"/>
          <p:cNvSpPr txBox="1">
            <a:spLocks noChangeArrowheads="1"/>
          </p:cNvSpPr>
          <p:nvPr/>
        </p:nvSpPr>
        <p:spPr bwMode="auto">
          <a:xfrm>
            <a:off x="39688" y="304800"/>
            <a:ext cx="6705600" cy="396875"/>
          </a:xfrm>
          <a:prstGeom prst="rect">
            <a:avLst/>
          </a:prstGeom>
          <a:noFill/>
          <a:ln w="9525">
            <a:noFill/>
            <a:miter lim="800000"/>
            <a:headEnd/>
            <a:tailEnd/>
          </a:ln>
        </p:spPr>
        <p:txBody>
          <a:bodyPr>
            <a:spAutoFit/>
          </a:bodyPr>
          <a:lstStyle/>
          <a:p>
            <a:r>
              <a:rPr lang="zh-CN" altLang="en-US" sz="2000" b="1">
                <a:solidFill>
                  <a:srgbClr val="000000"/>
                </a:solidFill>
                <a:latin typeface="微软雅黑" pitchFamily="34" charset="-122"/>
                <a:ea typeface="微软雅黑" pitchFamily="34" charset="-122"/>
                <a:cs typeface="Arial" charset="0"/>
              </a:rPr>
              <a:t>保险责任说明</a:t>
            </a:r>
          </a:p>
        </p:txBody>
      </p:sp>
      <p:sp>
        <p:nvSpPr>
          <p:cNvPr id="6" name="TextBox 5"/>
          <p:cNvSpPr txBox="1"/>
          <p:nvPr/>
        </p:nvSpPr>
        <p:spPr>
          <a:xfrm>
            <a:off x="419894" y="990600"/>
            <a:ext cx="1585889" cy="369332"/>
          </a:xfrm>
          <a:prstGeom prst="rect">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fontAlgn="auto">
              <a:spcBef>
                <a:spcPts val="0"/>
              </a:spcBef>
              <a:spcAft>
                <a:spcPts val="0"/>
              </a:spcAft>
              <a:buFont typeface="Wingdings" pitchFamily="2" charset="2"/>
              <a:buChar char="n"/>
              <a:defRPr/>
            </a:pPr>
            <a:r>
              <a:rPr lang="zh-CN" altLang="en-US" b="1" dirty="0">
                <a:latin typeface="微软雅黑" pitchFamily="34" charset="-122"/>
                <a:ea typeface="微软雅黑" pitchFamily="34" charset="-122"/>
                <a:cs typeface="Arial" pitchFamily="34" charset="0"/>
              </a:rPr>
              <a:t> </a:t>
            </a:r>
            <a:r>
              <a:rPr lang="zh-CN" altLang="en-US" sz="1600" b="1" dirty="0">
                <a:latin typeface="微软雅黑" pitchFamily="34" charset="-122"/>
                <a:ea typeface="微软雅黑" pitchFamily="34" charset="-122"/>
                <a:cs typeface="Arial" pitchFamily="34" charset="0"/>
              </a:rPr>
              <a:t>外购药责任</a:t>
            </a:r>
            <a:endParaRPr lang="zh-CN" altLang="en-US" b="1" dirty="0">
              <a:latin typeface="微软雅黑" pitchFamily="34" charset="-122"/>
              <a:ea typeface="微软雅黑" pitchFamily="34" charset="-122"/>
              <a:cs typeface="Arial" pitchFamily="34" charset="0"/>
            </a:endParaRPr>
          </a:p>
        </p:txBody>
      </p:sp>
      <p:sp>
        <p:nvSpPr>
          <p:cNvPr id="11" name="TextBox 8"/>
          <p:cNvSpPr txBox="1">
            <a:spLocks noChangeArrowheads="1"/>
          </p:cNvSpPr>
          <p:nvPr/>
        </p:nvSpPr>
        <p:spPr bwMode="auto">
          <a:xfrm>
            <a:off x="343694" y="1894373"/>
            <a:ext cx="9829800" cy="3118803"/>
          </a:xfrm>
          <a:prstGeom prst="rect">
            <a:avLst/>
          </a:prstGeom>
          <a:noFill/>
          <a:ln w="9525">
            <a:noFill/>
            <a:miter lim="800000"/>
            <a:headEnd/>
            <a:tailEnd/>
          </a:ln>
        </p:spPr>
        <p:txBody>
          <a:bodyPr>
            <a:spAutoFit/>
          </a:bodyPr>
          <a:lstStyle/>
          <a:p>
            <a:pPr marL="285750" indent="-285750">
              <a:lnSpc>
                <a:spcPts val="2000"/>
              </a:lnSpc>
              <a:spcBef>
                <a:spcPts val="1800"/>
              </a:spcBef>
              <a:buFont typeface="Wingdings" pitchFamily="2" charset="2"/>
              <a:buChar char="l"/>
              <a:defRPr/>
            </a:pPr>
            <a:r>
              <a:rPr lang="zh-CN" altLang="en-US" sz="1600" b="1" dirty="0" smtClean="0">
                <a:solidFill>
                  <a:srgbClr val="000000"/>
                </a:solidFill>
                <a:latin typeface="微软雅黑" pitchFamily="34" charset="-122"/>
                <a:ea typeface="微软雅黑" pitchFamily="34" charset="-122"/>
                <a:cs typeface="Arial" pitchFamily="34" charset="0"/>
              </a:rPr>
              <a:t>购</a:t>
            </a:r>
            <a:r>
              <a:rPr lang="zh-CN" altLang="en-US" sz="1600" b="1" dirty="0">
                <a:solidFill>
                  <a:srgbClr val="000000"/>
                </a:solidFill>
                <a:latin typeface="微软雅黑" pitchFamily="34" charset="-122"/>
                <a:ea typeface="微软雅黑" pitchFamily="34" charset="-122"/>
                <a:cs typeface="Arial" pitchFamily="34" charset="0"/>
              </a:rPr>
              <a:t>药范围</a:t>
            </a:r>
            <a:r>
              <a:rPr lang="zh-CN" altLang="en-US" sz="1600" dirty="0">
                <a:solidFill>
                  <a:srgbClr val="000000"/>
                </a:solidFill>
                <a:latin typeface="微软雅黑" pitchFamily="34" charset="-122"/>
                <a:ea typeface="微软雅黑" pitchFamily="34" charset="-122"/>
                <a:cs typeface="Arial" pitchFamily="34" charset="0"/>
              </a:rPr>
              <a:t>：当地医保目录内甲类和乙类药品</a:t>
            </a:r>
            <a:r>
              <a:rPr lang="zh-CN" altLang="en-US" sz="1600" dirty="0" smtClean="0">
                <a:solidFill>
                  <a:srgbClr val="000000"/>
                </a:solidFill>
                <a:latin typeface="微软雅黑" pitchFamily="34" charset="-122"/>
                <a:ea typeface="微软雅黑" pitchFamily="34" charset="-122"/>
                <a:cs typeface="Arial" pitchFamily="34" charset="0"/>
              </a:rPr>
              <a:t>，</a:t>
            </a:r>
            <a:r>
              <a:rPr lang="zh-CN" altLang="en-US" sz="16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仅</a:t>
            </a:r>
            <a:r>
              <a:rPr lang="zh-CN" altLang="en-US" sz="16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限员工本人使用</a:t>
            </a:r>
            <a:r>
              <a:rPr lang="zh-CN" altLang="en-US" sz="1600" dirty="0">
                <a:solidFill>
                  <a:srgbClr val="000000"/>
                </a:solidFill>
                <a:latin typeface="微软雅黑" pitchFamily="34" charset="-122"/>
                <a:ea typeface="微软雅黑" pitchFamily="34" charset="-122"/>
                <a:cs typeface="Arial" pitchFamily="34" charset="0"/>
              </a:rPr>
              <a:t>。</a:t>
            </a:r>
          </a:p>
          <a:p>
            <a:pPr marL="285750" indent="-285750">
              <a:lnSpc>
                <a:spcPts val="2000"/>
              </a:lnSpc>
              <a:spcBef>
                <a:spcPts val="1800"/>
              </a:spcBef>
              <a:buFont typeface="Wingdings" pitchFamily="2" charset="2"/>
              <a:buChar char="l"/>
              <a:defRPr/>
            </a:pPr>
            <a:r>
              <a:rPr lang="zh-CN" altLang="en-US" sz="1600" b="1" dirty="0" smtClean="0">
                <a:solidFill>
                  <a:srgbClr val="000000"/>
                </a:solidFill>
                <a:latin typeface="微软雅黑" pitchFamily="34" charset="-122"/>
                <a:ea typeface="微软雅黑" pitchFamily="34" charset="-122"/>
                <a:cs typeface="Arial" pitchFamily="34" charset="0"/>
              </a:rPr>
              <a:t>购</a:t>
            </a:r>
            <a:r>
              <a:rPr lang="zh-CN" altLang="en-US" sz="1600" b="1" dirty="0">
                <a:solidFill>
                  <a:srgbClr val="000000"/>
                </a:solidFill>
                <a:latin typeface="微软雅黑" pitchFamily="34" charset="-122"/>
                <a:ea typeface="微软雅黑" pitchFamily="34" charset="-122"/>
                <a:cs typeface="Arial" pitchFamily="34" charset="0"/>
              </a:rPr>
              <a:t>药额度</a:t>
            </a:r>
            <a:r>
              <a:rPr lang="zh-CN" altLang="en-US" sz="1600" b="1" dirty="0" smtClean="0">
                <a:solidFill>
                  <a:srgbClr val="000000"/>
                </a:solidFill>
                <a:latin typeface="微软雅黑" pitchFamily="34" charset="-122"/>
                <a:ea typeface="微软雅黑" pitchFamily="34" charset="-122"/>
                <a:cs typeface="Arial" pitchFamily="34" charset="0"/>
              </a:rPr>
              <a:t>：</a:t>
            </a:r>
            <a:r>
              <a:rPr lang="zh-CN" altLang="en-US" sz="1600" dirty="0" smtClean="0">
                <a:solidFill>
                  <a:srgbClr val="000000"/>
                </a:solidFill>
                <a:latin typeface="微软雅黑" pitchFamily="34" charset="-122"/>
                <a:ea typeface="微软雅黑" pitchFamily="34" charset="-122"/>
                <a:cs typeface="Arial" pitchFamily="34" charset="0"/>
              </a:rPr>
              <a:t>上海及</a:t>
            </a:r>
            <a:r>
              <a:rPr lang="en-US" altLang="zh-CN" sz="1600" dirty="0">
                <a:solidFill>
                  <a:srgbClr val="000000"/>
                </a:solidFill>
                <a:latin typeface="微软雅黑" pitchFamily="34" charset="-122"/>
                <a:ea typeface="微软雅黑" pitchFamily="34" charset="-122"/>
                <a:cs typeface="Arial" pitchFamily="34" charset="0"/>
              </a:rPr>
              <a:t>Remote Sites</a:t>
            </a:r>
            <a:r>
              <a:rPr lang="zh-CN" altLang="en-US" sz="1600" dirty="0">
                <a:solidFill>
                  <a:srgbClr val="000000"/>
                </a:solidFill>
                <a:latin typeface="微软雅黑" pitchFamily="34" charset="-122"/>
                <a:ea typeface="微软雅黑" pitchFamily="34" charset="-122"/>
                <a:cs typeface="Arial" pitchFamily="34" charset="0"/>
              </a:rPr>
              <a:t>员工在药房购买药品，按</a:t>
            </a:r>
            <a:r>
              <a:rPr lang="en-US" altLang="zh-CN" sz="1600" b="1" dirty="0">
                <a:solidFill>
                  <a:srgbClr val="000000"/>
                </a:solidFill>
                <a:latin typeface="微软雅黑" pitchFamily="34" charset="-122"/>
                <a:ea typeface="微软雅黑" pitchFamily="34" charset="-122"/>
                <a:cs typeface="Arial" pitchFamily="34" charset="0"/>
              </a:rPr>
              <a:t>80%</a:t>
            </a:r>
            <a:r>
              <a:rPr lang="zh-CN" altLang="en-US" sz="1600" dirty="0">
                <a:solidFill>
                  <a:srgbClr val="000000"/>
                </a:solidFill>
                <a:latin typeface="微软雅黑" pitchFamily="34" charset="-122"/>
                <a:ea typeface="微软雅黑" pitchFamily="34" charset="-122"/>
                <a:cs typeface="Arial" pitchFamily="34" charset="0"/>
              </a:rPr>
              <a:t>给付，每次购药赔付金额不超过</a:t>
            </a:r>
            <a:r>
              <a:rPr lang="en-US" altLang="zh-CN" sz="1600" b="1" dirty="0">
                <a:solidFill>
                  <a:srgbClr val="000000"/>
                </a:solidFill>
                <a:latin typeface="微软雅黑" pitchFamily="34" charset="-122"/>
                <a:ea typeface="微软雅黑" pitchFamily="34" charset="-122"/>
                <a:cs typeface="Arial" pitchFamily="34" charset="0"/>
              </a:rPr>
              <a:t>100</a:t>
            </a:r>
            <a:r>
              <a:rPr lang="zh-CN" altLang="en-US" sz="1600" b="1" dirty="0">
                <a:solidFill>
                  <a:srgbClr val="000000"/>
                </a:solidFill>
                <a:latin typeface="微软雅黑" pitchFamily="34" charset="-122"/>
                <a:ea typeface="微软雅黑" pitchFamily="34" charset="-122"/>
                <a:cs typeface="Arial" pitchFamily="34" charset="0"/>
              </a:rPr>
              <a:t>元</a:t>
            </a:r>
            <a:r>
              <a:rPr lang="zh-CN" altLang="en-US" sz="1600" dirty="0">
                <a:solidFill>
                  <a:srgbClr val="000000"/>
                </a:solidFill>
                <a:latin typeface="微软雅黑" pitchFamily="34" charset="-122"/>
                <a:ea typeface="微软雅黑" pitchFamily="34" charset="-122"/>
                <a:cs typeface="Arial" pitchFamily="34" charset="0"/>
              </a:rPr>
              <a:t>，一年内不超过</a:t>
            </a:r>
            <a:r>
              <a:rPr lang="en-US" altLang="zh-CN" sz="1600" b="1" dirty="0">
                <a:solidFill>
                  <a:srgbClr val="000000"/>
                </a:solidFill>
                <a:latin typeface="微软雅黑" pitchFamily="34" charset="-122"/>
                <a:ea typeface="微软雅黑" pitchFamily="34" charset="-122"/>
                <a:cs typeface="Arial" pitchFamily="34" charset="0"/>
              </a:rPr>
              <a:t>12</a:t>
            </a:r>
            <a:r>
              <a:rPr lang="zh-CN" altLang="en-US" sz="1600" b="1" dirty="0" smtClean="0">
                <a:solidFill>
                  <a:srgbClr val="000000"/>
                </a:solidFill>
                <a:latin typeface="微软雅黑" pitchFamily="34" charset="-122"/>
                <a:ea typeface="微软雅黑" pitchFamily="34" charset="-122"/>
                <a:cs typeface="Arial" pitchFamily="34" charset="0"/>
              </a:rPr>
              <a:t>次</a:t>
            </a:r>
            <a:r>
              <a:rPr lang="zh-CN" altLang="en-US" sz="1600" dirty="0" smtClean="0">
                <a:solidFill>
                  <a:srgbClr val="000000"/>
                </a:solidFill>
                <a:latin typeface="微软雅黑" pitchFamily="34" charset="-122"/>
                <a:ea typeface="微软雅黑" pitchFamily="34" charset="-122"/>
                <a:cs typeface="Arial" pitchFamily="34" charset="0"/>
              </a:rPr>
              <a:t>购药，</a:t>
            </a:r>
            <a:r>
              <a:rPr lang="zh-CN" altLang="en-US" sz="1600" dirty="0">
                <a:solidFill>
                  <a:srgbClr val="000000"/>
                </a:solidFill>
                <a:latin typeface="微软雅黑" pitchFamily="34" charset="-122"/>
                <a:ea typeface="微软雅黑" pitchFamily="34" charset="-122"/>
                <a:cs typeface="Arial" pitchFamily="34" charset="0"/>
              </a:rPr>
              <a:t>每人每年最高赔付限额</a:t>
            </a:r>
            <a:r>
              <a:rPr lang="en-US" altLang="zh-CN" sz="1600" b="1" dirty="0">
                <a:solidFill>
                  <a:srgbClr val="000000"/>
                </a:solidFill>
                <a:latin typeface="微软雅黑" pitchFamily="34" charset="-122"/>
                <a:ea typeface="微软雅黑" pitchFamily="34" charset="-122"/>
                <a:cs typeface="Arial" pitchFamily="34" charset="0"/>
              </a:rPr>
              <a:t>1000</a:t>
            </a:r>
            <a:r>
              <a:rPr lang="zh-CN" altLang="en-US" sz="1600" b="1" dirty="0">
                <a:solidFill>
                  <a:srgbClr val="000000"/>
                </a:solidFill>
                <a:latin typeface="微软雅黑" pitchFamily="34" charset="-122"/>
                <a:ea typeface="微软雅黑" pitchFamily="34" charset="-122"/>
                <a:cs typeface="Arial" pitchFamily="34" charset="0"/>
              </a:rPr>
              <a:t>元</a:t>
            </a:r>
            <a:r>
              <a:rPr lang="zh-CN" altLang="en-US" sz="1600" dirty="0" smtClean="0">
                <a:solidFill>
                  <a:srgbClr val="000000"/>
                </a:solidFill>
                <a:latin typeface="微软雅黑" pitchFamily="34" charset="-122"/>
                <a:ea typeface="微软雅黑" pitchFamily="34" charset="-122"/>
                <a:cs typeface="Arial" pitchFamily="34" charset="0"/>
              </a:rPr>
              <a:t>。</a:t>
            </a:r>
            <a:r>
              <a:rPr lang="en-US" altLang="zh-CN" sz="1600" dirty="0" smtClean="0">
                <a:solidFill>
                  <a:srgbClr val="000000"/>
                </a:solidFill>
                <a:latin typeface="微软雅黑" pitchFamily="34" charset="-122"/>
                <a:ea typeface="微软雅黑" pitchFamily="34" charset="-122"/>
                <a:cs typeface="Arial" pitchFamily="34" charset="0"/>
              </a:rPr>
              <a:t>2016</a:t>
            </a:r>
            <a:r>
              <a:rPr lang="zh-CN" altLang="en-US" sz="1600" dirty="0" smtClean="0">
                <a:solidFill>
                  <a:srgbClr val="000000"/>
                </a:solidFill>
                <a:latin typeface="微软雅黑" pitchFamily="34" charset="-122"/>
                <a:ea typeface="微软雅黑" pitchFamily="34" charset="-122"/>
                <a:cs typeface="Arial" pitchFamily="34" charset="0"/>
              </a:rPr>
              <a:t>年</a:t>
            </a:r>
            <a:r>
              <a:rPr lang="en-US" altLang="zh-CN" sz="1600" dirty="0">
                <a:solidFill>
                  <a:srgbClr val="000000"/>
                </a:solidFill>
                <a:latin typeface="微软雅黑" pitchFamily="34" charset="-122"/>
                <a:ea typeface="微软雅黑" pitchFamily="34" charset="-122"/>
                <a:cs typeface="Arial" pitchFamily="34" charset="0"/>
              </a:rPr>
              <a:t>7</a:t>
            </a:r>
            <a:r>
              <a:rPr lang="zh-CN" altLang="en-US" sz="1600" dirty="0">
                <a:solidFill>
                  <a:srgbClr val="000000"/>
                </a:solidFill>
                <a:latin typeface="微软雅黑" pitchFamily="34" charset="-122"/>
                <a:ea typeface="微软雅黑" pitchFamily="34" charset="-122"/>
                <a:cs typeface="Arial" pitchFamily="34" charset="0"/>
              </a:rPr>
              <a:t>月</a:t>
            </a:r>
            <a:r>
              <a:rPr lang="en-US" altLang="zh-CN" sz="1600" dirty="0">
                <a:solidFill>
                  <a:srgbClr val="000000"/>
                </a:solidFill>
                <a:latin typeface="微软雅黑" pitchFamily="34" charset="-122"/>
                <a:ea typeface="微软雅黑" pitchFamily="34" charset="-122"/>
                <a:cs typeface="Arial" pitchFamily="34" charset="0"/>
              </a:rPr>
              <a:t>1</a:t>
            </a:r>
            <a:r>
              <a:rPr lang="zh-CN" altLang="en-US" sz="1600" dirty="0">
                <a:solidFill>
                  <a:srgbClr val="000000"/>
                </a:solidFill>
                <a:latin typeface="微软雅黑" pitchFamily="34" charset="-122"/>
                <a:ea typeface="微软雅黑" pitchFamily="34" charset="-122"/>
                <a:cs typeface="Arial" pitchFamily="34" charset="0"/>
              </a:rPr>
              <a:t>日后入职的新员工购药保额为全年度保额的</a:t>
            </a:r>
            <a:r>
              <a:rPr lang="en-US" altLang="zh-CN" sz="1600" dirty="0">
                <a:solidFill>
                  <a:srgbClr val="000000"/>
                </a:solidFill>
                <a:latin typeface="微软雅黑" pitchFamily="34" charset="-122"/>
                <a:ea typeface="微软雅黑" pitchFamily="34" charset="-122"/>
                <a:cs typeface="Arial" pitchFamily="34" charset="0"/>
              </a:rPr>
              <a:t>50%</a:t>
            </a:r>
            <a:r>
              <a:rPr lang="zh-CN" altLang="en-US" sz="1600" dirty="0">
                <a:solidFill>
                  <a:srgbClr val="000000"/>
                </a:solidFill>
                <a:latin typeface="微软雅黑" pitchFamily="34" charset="-122"/>
                <a:ea typeface="微软雅黑" pitchFamily="34" charset="-122"/>
                <a:cs typeface="Arial" pitchFamily="34" charset="0"/>
              </a:rPr>
              <a:t>。</a:t>
            </a:r>
            <a:endParaRPr lang="en-US" altLang="zh-CN" sz="1600" dirty="0">
              <a:solidFill>
                <a:srgbClr val="000000"/>
              </a:solidFill>
              <a:latin typeface="微软雅黑" pitchFamily="34" charset="-122"/>
              <a:ea typeface="微软雅黑" pitchFamily="34" charset="-122"/>
              <a:cs typeface="Arial" pitchFamily="34" charset="0"/>
            </a:endParaRPr>
          </a:p>
          <a:p>
            <a:pPr marL="285750" indent="-285750">
              <a:lnSpc>
                <a:spcPts val="2000"/>
              </a:lnSpc>
              <a:spcBef>
                <a:spcPts val="1800"/>
              </a:spcBef>
              <a:buFont typeface="Wingdings" pitchFamily="2" charset="2"/>
              <a:buChar char="l"/>
              <a:defRPr/>
            </a:pPr>
            <a:r>
              <a:rPr lang="zh-CN" altLang="en-US" sz="1600" b="1" dirty="0" smtClean="0">
                <a:solidFill>
                  <a:srgbClr val="000000"/>
                </a:solidFill>
                <a:latin typeface="微软雅黑" pitchFamily="34" charset="-122"/>
                <a:ea typeface="微软雅黑" pitchFamily="34" charset="-122"/>
                <a:cs typeface="Arial" pitchFamily="34" charset="0"/>
              </a:rPr>
              <a:t>购</a:t>
            </a:r>
            <a:r>
              <a:rPr lang="zh-CN" altLang="en-US" sz="1600" b="1" dirty="0">
                <a:solidFill>
                  <a:srgbClr val="000000"/>
                </a:solidFill>
                <a:latin typeface="微软雅黑" pitchFamily="34" charset="-122"/>
                <a:ea typeface="微软雅黑" pitchFamily="34" charset="-122"/>
                <a:cs typeface="Arial" pitchFamily="34" charset="0"/>
              </a:rPr>
              <a:t>药药量：</a:t>
            </a:r>
            <a:r>
              <a:rPr lang="zh-CN" altLang="en-US" sz="1600" dirty="0">
                <a:solidFill>
                  <a:srgbClr val="000000"/>
                </a:solidFill>
                <a:latin typeface="微软雅黑" pitchFamily="34" charset="-122"/>
                <a:ea typeface="微软雅黑" pitchFamily="34" charset="-122"/>
                <a:cs typeface="Arial" pitchFamily="34" charset="0"/>
              </a:rPr>
              <a:t>每次购药限</a:t>
            </a:r>
            <a:r>
              <a:rPr lang="en-US" altLang="en-US" sz="1600" dirty="0">
                <a:solidFill>
                  <a:srgbClr val="000000"/>
                </a:solidFill>
                <a:latin typeface="微软雅黑" pitchFamily="34" charset="-122"/>
                <a:ea typeface="微软雅黑" pitchFamily="34" charset="-122"/>
                <a:cs typeface="Arial" pitchFamily="34" charset="0"/>
              </a:rPr>
              <a:t>7</a:t>
            </a:r>
            <a:r>
              <a:rPr lang="zh-CN" altLang="en-US" sz="1600" dirty="0">
                <a:solidFill>
                  <a:srgbClr val="000000"/>
                </a:solidFill>
                <a:latin typeface="微软雅黑" pitchFamily="34" charset="-122"/>
                <a:ea typeface="微软雅黑" pitchFamily="34" charset="-122"/>
                <a:cs typeface="Arial" pitchFamily="34" charset="0"/>
              </a:rPr>
              <a:t>日用药量，上次购药有</a:t>
            </a:r>
            <a:r>
              <a:rPr lang="en-US" altLang="en-US" sz="1600" dirty="0">
                <a:solidFill>
                  <a:srgbClr val="000000"/>
                </a:solidFill>
                <a:latin typeface="微软雅黑" pitchFamily="34" charset="-122"/>
                <a:ea typeface="微软雅黑" pitchFamily="34" charset="-122"/>
                <a:cs typeface="Arial" pitchFamily="34" charset="0"/>
              </a:rPr>
              <a:t>2</a:t>
            </a:r>
            <a:r>
              <a:rPr lang="zh-CN" altLang="en-US" sz="1600" dirty="0">
                <a:solidFill>
                  <a:srgbClr val="000000"/>
                </a:solidFill>
                <a:latin typeface="微软雅黑" pitchFamily="34" charset="-122"/>
                <a:ea typeface="微软雅黑" pitchFamily="34" charset="-122"/>
                <a:cs typeface="Arial" pitchFamily="34" charset="0"/>
              </a:rPr>
              <a:t>天以上余量，本次不可购买同种药品，</a:t>
            </a:r>
            <a:r>
              <a:rPr lang="zh-CN" altLang="en-US" sz="16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每次购药最多允许购买</a:t>
            </a:r>
            <a:r>
              <a:rPr lang="en-US" altLang="zh-CN" sz="1600" b="1" i="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3 </a:t>
            </a:r>
            <a:r>
              <a:rPr lang="zh-CN" altLang="en-US" sz="16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种</a:t>
            </a:r>
            <a:r>
              <a:rPr lang="zh-CN" altLang="en-US" sz="16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不同的药品，若一次购药超过</a:t>
            </a:r>
            <a:r>
              <a:rPr lang="en-US" altLang="zh-CN" sz="16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3</a:t>
            </a:r>
            <a:r>
              <a:rPr lang="zh-CN" altLang="en-US" sz="16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种药品，理赔申请时需同时提交相应的医疗机构的诊断报告或需服药证明，否则平安仅按照金额最多的</a:t>
            </a:r>
            <a:r>
              <a:rPr lang="en-US" altLang="zh-CN" sz="16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3</a:t>
            </a:r>
            <a:r>
              <a:rPr lang="zh-CN" altLang="en-US" sz="16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种药品核算理赔金额</a:t>
            </a:r>
            <a:r>
              <a:rPr lang="zh-CN" altLang="en-US" sz="1600" b="1" dirty="0">
                <a:solidFill>
                  <a:srgbClr val="000000"/>
                </a:solidFill>
                <a:latin typeface="微软雅黑" pitchFamily="34" charset="-122"/>
                <a:ea typeface="微软雅黑" pitchFamily="34" charset="-122"/>
                <a:cs typeface="Arial" pitchFamily="34" charset="0"/>
              </a:rPr>
              <a:t>。</a:t>
            </a:r>
            <a:r>
              <a:rPr lang="zh-CN" altLang="en-US" sz="1600" dirty="0">
                <a:solidFill>
                  <a:srgbClr val="000000"/>
                </a:solidFill>
                <a:latin typeface="微软雅黑" pitchFamily="34" charset="-122"/>
                <a:ea typeface="微软雅黑" pitchFamily="34" charset="-122"/>
                <a:cs typeface="Arial" pitchFamily="34" charset="0"/>
              </a:rPr>
              <a:t>对于在保险期间连续三次以上购买同类药品的员工，以及保险期间连续购买多种药品情况较严重的员工，平安有权要求员工提供医疗机构需长期服用该药品的诊断报告、确诊病历或化验单，如员工无法提供以上所述的相关材料，平安有权拒赔并通知</a:t>
            </a:r>
            <a:r>
              <a:rPr lang="zh-CN" altLang="en-US" sz="1600" dirty="0" smtClean="0">
                <a:solidFill>
                  <a:srgbClr val="000000"/>
                </a:solidFill>
                <a:latin typeface="微软雅黑" pitchFamily="34" charset="-122"/>
                <a:ea typeface="微软雅黑" pitchFamily="34" charset="-122"/>
                <a:cs typeface="Arial" pitchFamily="34" charset="0"/>
              </a:rPr>
              <a:t>英特尔公司。</a:t>
            </a:r>
            <a:endParaRPr lang="en-US" altLang="zh-CN" sz="1600" dirty="0">
              <a:solidFill>
                <a:srgbClr val="000000"/>
              </a:solidFill>
              <a:latin typeface="微软雅黑" pitchFamily="34" charset="-122"/>
              <a:ea typeface="微软雅黑" pitchFamily="34" charset="-122"/>
              <a:cs typeface="Arial" pitchFamily="34" charset="0"/>
            </a:endParaRPr>
          </a:p>
        </p:txBody>
      </p:sp>
      <p:sp>
        <p:nvSpPr>
          <p:cNvPr id="28681" name="圆角矩形 14"/>
          <p:cNvSpPr>
            <a:spLocks noChangeArrowheads="1"/>
          </p:cNvSpPr>
          <p:nvPr/>
        </p:nvSpPr>
        <p:spPr bwMode="auto">
          <a:xfrm>
            <a:off x="268288" y="5289550"/>
            <a:ext cx="10058400" cy="838200"/>
          </a:xfrm>
          <a:prstGeom prst="roundRect">
            <a:avLst>
              <a:gd name="adj" fmla="val 16667"/>
            </a:avLst>
          </a:prstGeom>
          <a:solidFill>
            <a:schemeClr val="accent1"/>
          </a:solidFill>
          <a:ln w="9525" algn="ctr">
            <a:solidFill>
              <a:schemeClr val="tx1"/>
            </a:solidFill>
            <a:prstDash val="dash"/>
            <a:round/>
            <a:headEnd/>
            <a:tailEnd/>
          </a:ln>
        </p:spPr>
        <p:txBody>
          <a:bodyPr lIns="0" tIns="0" rIns="0" bIns="0"/>
          <a:lstStyle/>
          <a:p>
            <a:pPr eaLnBrk="0" hangingPunct="0"/>
            <a:endParaRPr lang="zh-CN" altLang="en-US">
              <a:latin typeface="微软雅黑" pitchFamily="34" charset="-122"/>
              <a:ea typeface="微软雅黑" pitchFamily="34" charset="-122"/>
              <a:cs typeface="Arial" charset="0"/>
            </a:endParaRPr>
          </a:p>
        </p:txBody>
      </p:sp>
      <p:sp>
        <p:nvSpPr>
          <p:cNvPr id="28682" name="TextBox 13"/>
          <p:cNvSpPr txBox="1">
            <a:spLocks noChangeArrowheads="1"/>
          </p:cNvSpPr>
          <p:nvPr/>
        </p:nvSpPr>
        <p:spPr bwMode="auto">
          <a:xfrm>
            <a:off x="344488" y="5365750"/>
            <a:ext cx="9829800" cy="900113"/>
          </a:xfrm>
          <a:prstGeom prst="rect">
            <a:avLst/>
          </a:prstGeom>
          <a:noFill/>
          <a:ln w="9525">
            <a:noFill/>
            <a:miter lim="800000"/>
            <a:headEnd/>
            <a:tailEnd/>
          </a:ln>
        </p:spPr>
        <p:txBody>
          <a:bodyPr>
            <a:spAutoFit/>
          </a:bodyPr>
          <a:lstStyle/>
          <a:p>
            <a:pPr>
              <a:lnSpc>
                <a:spcPts val="2200"/>
              </a:lnSpc>
            </a:pPr>
            <a:r>
              <a:rPr lang="zh-CN" altLang="en-US" sz="1500" b="1" dirty="0">
                <a:solidFill>
                  <a:srgbClr val="0C1821"/>
                </a:solidFill>
                <a:latin typeface="微软雅黑" pitchFamily="34" charset="-122"/>
                <a:ea typeface="微软雅黑" pitchFamily="34" charset="-122"/>
                <a:cs typeface="Arial" charset="0"/>
              </a:rPr>
              <a:t>    </a:t>
            </a:r>
            <a:r>
              <a:rPr lang="zh-CN" altLang="en-US" sz="16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 特别强调</a:t>
            </a:r>
            <a:r>
              <a:rPr lang="zh-CN" altLang="en-US" sz="1500" b="1" dirty="0">
                <a:solidFill>
                  <a:srgbClr val="0C1821"/>
                </a:solidFill>
                <a:latin typeface="微软雅黑" pitchFamily="34" charset="-122"/>
                <a:ea typeface="微软雅黑" pitchFamily="34" charset="-122"/>
                <a:cs typeface="Arial" charset="0"/>
              </a:rPr>
              <a:t>：请留意单次购药中对于药品数量的规定。对于有自费购药考虑的员工应在购药时分别开具用于自费购药、购药报销的相关单据，以避免由于单次理赔申请中药品超过限额而导致您的理赔权益受到损失。</a:t>
            </a:r>
          </a:p>
          <a:p>
            <a:pPr>
              <a:lnSpc>
                <a:spcPts val="1900"/>
              </a:lnSpc>
            </a:pPr>
            <a:endParaRPr lang="zh-CN" altLang="en-US" sz="1500" b="1" dirty="0">
              <a:solidFill>
                <a:srgbClr val="000000"/>
              </a:solidFill>
              <a:latin typeface="微软雅黑" pitchFamily="34" charset="-122"/>
              <a:ea typeface="微软雅黑" pitchFamily="34" charset="-122"/>
              <a:cs typeface="Arial" charset="0"/>
            </a:endParaRPr>
          </a:p>
        </p:txBody>
      </p:sp>
      <p:pic>
        <p:nvPicPr>
          <p:cNvPr id="28683" name="Picture 7" descr="BD04924_"/>
          <p:cNvPicPr>
            <a:picLocks noChangeAspect="1" noChangeArrowheads="1"/>
          </p:cNvPicPr>
          <p:nvPr/>
        </p:nvPicPr>
        <p:blipFill>
          <a:blip r:embed="rId2" cstate="print"/>
          <a:srcRect/>
          <a:stretch>
            <a:fillRect/>
          </a:stretch>
        </p:blipFill>
        <p:spPr bwMode="auto">
          <a:xfrm>
            <a:off x="192088" y="5060950"/>
            <a:ext cx="501650" cy="533400"/>
          </a:xfrm>
          <a:prstGeom prst="rect">
            <a:avLst/>
          </a:prstGeom>
          <a:noFill/>
          <a:ln w="9525">
            <a:noFill/>
            <a:miter lim="800000"/>
            <a:headEnd/>
            <a:tailEnd/>
          </a:ln>
        </p:spPr>
      </p:pic>
      <p:sp>
        <p:nvSpPr>
          <p:cNvPr id="12"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11</a:t>
            </a:fld>
            <a:endParaRPr lang="en-GB" dirty="0"/>
          </a:p>
        </p:txBody>
      </p:sp>
      <p:sp>
        <p:nvSpPr>
          <p:cNvPr id="13"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4" name="TextBox 8"/>
          <p:cNvSpPr txBox="1">
            <a:spLocks noChangeArrowheads="1"/>
          </p:cNvSpPr>
          <p:nvPr/>
        </p:nvSpPr>
        <p:spPr bwMode="auto">
          <a:xfrm>
            <a:off x="1362842" y="6429396"/>
            <a:ext cx="8358246" cy="304800"/>
          </a:xfrm>
          <a:prstGeom prst="rect">
            <a:avLst/>
          </a:prstGeom>
          <a:noFill/>
          <a:ln w="9525" algn="ctr">
            <a:noFill/>
            <a:miter lim="800000"/>
            <a:headEnd/>
            <a:tailEnd/>
          </a:ln>
          <a:effectLst/>
        </p:spPr>
        <p:txBody>
          <a:bodyPr/>
          <a:lstStyle/>
          <a:p>
            <a:pPr>
              <a:defRPr/>
            </a:pP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各保险责任的详细说明参见</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服务手册”</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年保险服务手册”电子版于</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15</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年底上载</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至内部</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网：</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Circuit </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Box 3"/>
          <p:cNvSpPr txBox="1">
            <a:spLocks noChangeArrowheads="1"/>
          </p:cNvSpPr>
          <p:nvPr/>
        </p:nvSpPr>
        <p:spPr bwMode="auto">
          <a:xfrm>
            <a:off x="39688" y="304800"/>
            <a:ext cx="6705600" cy="396875"/>
          </a:xfrm>
          <a:prstGeom prst="rect">
            <a:avLst/>
          </a:prstGeom>
          <a:noFill/>
          <a:ln w="9525">
            <a:noFill/>
            <a:miter lim="800000"/>
            <a:headEnd/>
            <a:tailEnd/>
          </a:ln>
        </p:spPr>
        <p:txBody>
          <a:bodyPr>
            <a:spAutoFit/>
          </a:bodyPr>
          <a:lstStyle/>
          <a:p>
            <a:r>
              <a:rPr lang="zh-CN" altLang="en-US" sz="2000" b="1">
                <a:solidFill>
                  <a:srgbClr val="000000"/>
                </a:solidFill>
                <a:latin typeface="微软雅黑" pitchFamily="34" charset="-122"/>
                <a:ea typeface="微软雅黑" pitchFamily="34" charset="-122"/>
                <a:cs typeface="Arial" charset="0"/>
              </a:rPr>
              <a:t>保险责任说明</a:t>
            </a:r>
          </a:p>
        </p:txBody>
      </p:sp>
      <p:sp>
        <p:nvSpPr>
          <p:cNvPr id="8" name="TextBox 8"/>
          <p:cNvSpPr txBox="1">
            <a:spLocks noChangeArrowheads="1"/>
          </p:cNvSpPr>
          <p:nvPr/>
        </p:nvSpPr>
        <p:spPr bwMode="auto">
          <a:xfrm>
            <a:off x="251942" y="1726644"/>
            <a:ext cx="10009112" cy="3862596"/>
          </a:xfrm>
          <a:prstGeom prst="rect">
            <a:avLst/>
          </a:prstGeom>
          <a:noFill/>
          <a:ln w="9525">
            <a:noFill/>
            <a:miter lim="800000"/>
            <a:headEnd/>
            <a:tailEnd/>
          </a:ln>
        </p:spPr>
        <p:txBody>
          <a:bodyPr wrap="square">
            <a:spAutoFit/>
          </a:bodyPr>
          <a:lstStyle/>
          <a:p>
            <a:pPr marL="285750" indent="-285750">
              <a:lnSpc>
                <a:spcPts val="2000"/>
              </a:lnSpc>
              <a:spcBef>
                <a:spcPts val="1800"/>
              </a:spcBef>
              <a:buFont typeface="Wingdings" pitchFamily="2" charset="2"/>
              <a:buChar char="l"/>
              <a:defRPr/>
            </a:pPr>
            <a:r>
              <a:rPr lang="zh-CN" altLang="en-US" sz="1600" b="1" dirty="0" smtClean="0">
                <a:solidFill>
                  <a:srgbClr val="000000"/>
                </a:solidFill>
                <a:latin typeface="微软雅黑" pitchFamily="34" charset="-122"/>
                <a:ea typeface="微软雅黑" pitchFamily="34" charset="-122"/>
                <a:cs typeface="Arial" pitchFamily="34" charset="0"/>
              </a:rPr>
              <a:t>指</a:t>
            </a:r>
            <a:r>
              <a:rPr lang="zh-CN" altLang="en-US" sz="1600" b="1" dirty="0">
                <a:solidFill>
                  <a:srgbClr val="000000"/>
                </a:solidFill>
                <a:latin typeface="微软雅黑" pitchFamily="34" charset="-122"/>
                <a:ea typeface="微软雅黑" pitchFamily="34" charset="-122"/>
                <a:cs typeface="Arial" pitchFamily="34" charset="0"/>
              </a:rPr>
              <a:t>定药房</a:t>
            </a:r>
            <a:r>
              <a:rPr lang="zh-CN" altLang="en-US" sz="1600" dirty="0">
                <a:solidFill>
                  <a:srgbClr val="000000"/>
                </a:solidFill>
                <a:latin typeface="微软雅黑" pitchFamily="34" charset="-122"/>
                <a:ea typeface="微软雅黑" pitchFamily="34" charset="-122"/>
                <a:cs typeface="Arial" pitchFamily="34" charset="0"/>
              </a:rPr>
              <a:t>：</a:t>
            </a:r>
            <a:r>
              <a:rPr lang="zh-CN" altLang="en-US" sz="1400" dirty="0">
                <a:solidFill>
                  <a:srgbClr val="000000"/>
                </a:solidFill>
                <a:latin typeface="微软雅黑" pitchFamily="34" charset="-122"/>
                <a:ea typeface="微软雅黑" pitchFamily="34" charset="-122"/>
                <a:cs typeface="Arial" pitchFamily="34" charset="0"/>
              </a:rPr>
              <a:t>考虑到药房的经营资质和员工用药安全</a:t>
            </a:r>
            <a:r>
              <a:rPr lang="zh-CN" altLang="en-US" sz="1400" dirty="0" smtClean="0">
                <a:solidFill>
                  <a:srgbClr val="000000"/>
                </a:solidFill>
                <a:latin typeface="微软雅黑" pitchFamily="34" charset="-122"/>
                <a:ea typeface="微软雅黑" pitchFamily="34" charset="-122"/>
                <a:cs typeface="Arial" pitchFamily="34" charset="0"/>
              </a:rPr>
              <a:t>，上海员工</a:t>
            </a:r>
            <a:r>
              <a:rPr lang="zh-CN" altLang="en-US" sz="1400" dirty="0">
                <a:solidFill>
                  <a:srgbClr val="000000"/>
                </a:solidFill>
                <a:latin typeface="微软雅黑" pitchFamily="34" charset="-122"/>
                <a:ea typeface="微软雅黑" pitchFamily="34" charset="-122"/>
                <a:cs typeface="Arial" pitchFamily="34" charset="0"/>
              </a:rPr>
              <a:t>必须在</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平安指定药房</a:t>
            </a:r>
            <a:r>
              <a:rPr lang="zh-CN" altLang="en-US" sz="1400" dirty="0">
                <a:solidFill>
                  <a:srgbClr val="000000"/>
                </a:solidFill>
                <a:latin typeface="微软雅黑" pitchFamily="34" charset="-122"/>
                <a:ea typeface="微软雅黑" pitchFamily="34" charset="-122"/>
                <a:cs typeface="Arial" pitchFamily="34" charset="0"/>
              </a:rPr>
              <a:t>内进行购药方可进行</a:t>
            </a:r>
            <a:r>
              <a:rPr lang="zh-CN" altLang="en-US" sz="1400" dirty="0" smtClean="0">
                <a:solidFill>
                  <a:srgbClr val="000000"/>
                </a:solidFill>
                <a:latin typeface="微软雅黑" pitchFamily="34" charset="-122"/>
                <a:ea typeface="微软雅黑" pitchFamily="34" charset="-122"/>
                <a:cs typeface="Arial" pitchFamily="34" charset="0"/>
              </a:rPr>
              <a:t>理赔</a:t>
            </a:r>
            <a:r>
              <a:rPr lang="zh-CN" altLang="en-US" sz="1400" dirty="0" smtClean="0">
                <a:solidFill>
                  <a:srgbClr val="000000"/>
                </a:solidFill>
                <a:latin typeface="微软雅黑" pitchFamily="34" charset="-122"/>
                <a:ea typeface="微软雅黑" pitchFamily="34" charset="-122"/>
                <a:cs typeface="Arial" pitchFamily="34" charset="0"/>
              </a:rPr>
              <a:t>；</a:t>
            </a:r>
            <a:r>
              <a:rPr lang="en-US" altLang="en-US" sz="1400" dirty="0" smtClean="0">
                <a:solidFill>
                  <a:srgbClr val="000000"/>
                </a:solidFill>
                <a:latin typeface="微软雅黑" pitchFamily="34" charset="-122"/>
                <a:ea typeface="微软雅黑" pitchFamily="34" charset="-122"/>
                <a:cs typeface="Arial" pitchFamily="34" charset="0"/>
              </a:rPr>
              <a:t>Remote </a:t>
            </a:r>
            <a:r>
              <a:rPr lang="en-US" altLang="en-US" sz="1400" dirty="0">
                <a:solidFill>
                  <a:srgbClr val="000000"/>
                </a:solidFill>
                <a:latin typeface="微软雅黑" pitchFamily="34" charset="-122"/>
                <a:ea typeface="微软雅黑" pitchFamily="34" charset="-122"/>
                <a:cs typeface="Arial" pitchFamily="34" charset="0"/>
              </a:rPr>
              <a:t>Sites</a:t>
            </a:r>
            <a:r>
              <a:rPr lang="zh-CN" altLang="en-US" sz="1400" dirty="0">
                <a:solidFill>
                  <a:srgbClr val="000000"/>
                </a:solidFill>
                <a:latin typeface="微软雅黑" pitchFamily="34" charset="-122"/>
                <a:ea typeface="微软雅黑" pitchFamily="34" charset="-122"/>
                <a:cs typeface="Arial" pitchFamily="34" charset="0"/>
              </a:rPr>
              <a:t>员工可选择在当地医保定点药房内购药即可</a:t>
            </a:r>
            <a:r>
              <a:rPr lang="zh-CN" altLang="en-US" sz="1400" dirty="0" smtClean="0">
                <a:solidFill>
                  <a:srgbClr val="000000"/>
                </a:solidFill>
                <a:latin typeface="微软雅黑" pitchFamily="34" charset="-122"/>
                <a:ea typeface="微软雅黑" pitchFamily="34" charset="-122"/>
                <a:cs typeface="Arial" pitchFamily="34" charset="0"/>
              </a:rPr>
              <a:t>。</a:t>
            </a:r>
            <a:r>
              <a:rPr lang="zh-CN" altLang="zh-CN" sz="1400" dirty="0" smtClean="0">
                <a:solidFill>
                  <a:srgbClr val="000000"/>
                </a:solidFill>
                <a:latin typeface="微软雅黑" pitchFamily="34" charset="-122"/>
                <a:ea typeface="微软雅黑" pitchFamily="34" charset="-122"/>
                <a:cs typeface="Arial" pitchFamily="34" charset="0"/>
              </a:rPr>
              <a:t>不接受员工网上购药理赔。</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为</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方便员工购买并</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能获取</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理赔所需要单据，平安提供</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了“各</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地指定药房所推荐的下属各分店具体信息”（参见</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内网 </a:t>
            </a:r>
            <a:r>
              <a:rPr lang="en-US" altLang="zh-CN" sz="1400" b="1" dirty="0">
                <a:solidFill>
                  <a:srgbClr val="0000FF"/>
                </a:solidFill>
                <a:latin typeface="Calibri" pitchFamily="34" charset="0"/>
                <a:ea typeface="微软雅黑" pitchFamily="34" charset="-122"/>
                <a:cs typeface="Arial" pitchFamily="34" charset="0"/>
              </a:rPr>
              <a:t>Circuit Home &gt; My Benefits &amp; Career &gt; Health &gt; Healthcare Benefits (PRC Nationals) &gt; </a:t>
            </a:r>
            <a:r>
              <a:rPr lang="en-US" altLang="zh-CN" sz="1400" b="1" dirty="0" smtClean="0">
                <a:solidFill>
                  <a:srgbClr val="0000FF"/>
                </a:solidFill>
                <a:effectLst/>
                <a:latin typeface="Calibri" pitchFamily="34" charset="0"/>
                <a:ea typeface="微软雅黑" pitchFamily="34" charset="-122"/>
                <a:cs typeface="Arial" pitchFamily="34" charset="0"/>
              </a:rPr>
              <a:t>Ping An Pharmacy List </a:t>
            </a:r>
            <a:r>
              <a:rPr lang="zh-CN" altLang="en-US" sz="1200" b="1" dirty="0" smtClean="0">
                <a:solidFill>
                  <a:srgbClr val="0000FF"/>
                </a:solidFill>
                <a:effectLst/>
                <a:latin typeface="Calibri" pitchFamily="34" charset="0"/>
                <a:ea typeface="微软雅黑" pitchFamily="34" charset="-122"/>
                <a:cs typeface="Arial" pitchFamily="34" charset="0"/>
              </a:rPr>
              <a:t>，</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信息供参考！）</a:t>
            </a:r>
            <a:endPar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endParaRPr>
          </a:p>
          <a:p>
            <a:pPr marL="285750" indent="-285750">
              <a:lnSpc>
                <a:spcPts val="2000"/>
              </a:lnSpc>
              <a:spcBef>
                <a:spcPts val="1800"/>
              </a:spcBef>
              <a:buFont typeface="Wingdings" pitchFamily="2" charset="2"/>
              <a:buChar char="l"/>
              <a:defRPr/>
            </a:pPr>
            <a:r>
              <a:rPr lang="zh-CN" altLang="en-US" sz="1600" b="1" dirty="0" smtClean="0">
                <a:solidFill>
                  <a:srgbClr val="000000"/>
                </a:solidFill>
                <a:latin typeface="微软雅黑" pitchFamily="34" charset="-122"/>
                <a:ea typeface="微软雅黑" pitchFamily="34" charset="-122"/>
                <a:cs typeface="Arial" pitchFamily="34" charset="0"/>
              </a:rPr>
              <a:t>购</a:t>
            </a:r>
            <a:r>
              <a:rPr lang="zh-CN" altLang="en-US" sz="1600" b="1" dirty="0">
                <a:solidFill>
                  <a:srgbClr val="000000"/>
                </a:solidFill>
                <a:latin typeface="微软雅黑" pitchFamily="34" charset="-122"/>
                <a:ea typeface="微软雅黑" pitchFamily="34" charset="-122"/>
                <a:cs typeface="Arial" pitchFamily="34" charset="0"/>
              </a:rPr>
              <a:t>药方式：</a:t>
            </a:r>
            <a:r>
              <a:rPr lang="zh-CN" altLang="en-US" sz="1400" dirty="0">
                <a:solidFill>
                  <a:srgbClr val="000000"/>
                </a:solidFill>
                <a:latin typeface="微软雅黑" pitchFamily="34" charset="-122"/>
                <a:ea typeface="微软雅黑" pitchFamily="34" charset="-122"/>
                <a:cs typeface="Arial" pitchFamily="34" charset="0"/>
              </a:rPr>
              <a:t>有医保员工必须</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使用医保卡</a:t>
            </a:r>
            <a:r>
              <a:rPr lang="zh-CN" altLang="en-US" sz="1400" dirty="0">
                <a:solidFill>
                  <a:srgbClr val="000000"/>
                </a:solidFill>
                <a:latin typeface="微软雅黑" pitchFamily="34" charset="-122"/>
                <a:ea typeface="微软雅黑" pitchFamily="34" charset="-122"/>
                <a:cs typeface="Arial" pitchFamily="34" charset="0"/>
              </a:rPr>
              <a:t>在药房购</a:t>
            </a:r>
            <a:r>
              <a:rPr lang="zh-CN" altLang="en-US" sz="1400" dirty="0" smtClean="0">
                <a:solidFill>
                  <a:srgbClr val="000000"/>
                </a:solidFill>
                <a:latin typeface="微软雅黑" pitchFamily="34" charset="-122"/>
                <a:ea typeface="微软雅黑" pitchFamily="34" charset="-122"/>
                <a:cs typeface="Arial" pitchFamily="34" charset="0"/>
              </a:rPr>
              <a:t>药，</a:t>
            </a:r>
            <a:r>
              <a:rPr lang="zh-CN" altLang="zh-CN" sz="1400" dirty="0" smtClean="0">
                <a:solidFill>
                  <a:srgbClr val="000000"/>
                </a:solidFill>
                <a:latin typeface="微软雅黑" pitchFamily="34" charset="-122"/>
                <a:ea typeface="微软雅黑" pitchFamily="34" charset="-122"/>
                <a:cs typeface="Arial" pitchFamily="34" charset="0"/>
              </a:rPr>
              <a:t>并提供使用医保卡凭证或刷卡记录</a:t>
            </a:r>
            <a:r>
              <a:rPr lang="zh-CN" altLang="en-US" sz="1400" dirty="0" smtClean="0">
                <a:solidFill>
                  <a:srgbClr val="000000"/>
                </a:solidFill>
                <a:latin typeface="微软雅黑" pitchFamily="34" charset="-122"/>
                <a:ea typeface="微软雅黑" pitchFamily="34" charset="-122"/>
                <a:cs typeface="Arial" pitchFamily="34" charset="0"/>
              </a:rPr>
              <a:t>；若</a:t>
            </a:r>
            <a:r>
              <a:rPr lang="zh-CN" altLang="en-US" sz="1400" dirty="0">
                <a:solidFill>
                  <a:srgbClr val="000000"/>
                </a:solidFill>
                <a:latin typeface="微软雅黑" pitchFamily="34" charset="-122"/>
                <a:ea typeface="微软雅黑" pitchFamily="34" charset="-122"/>
                <a:cs typeface="Arial" pitchFamily="34" charset="0"/>
              </a:rPr>
              <a:t>医保卡余额为零时，才可以使用现金购药，但理赔申请时需要同时提供医保卡余额为零的证明（最后一</a:t>
            </a:r>
            <a:r>
              <a:rPr lang="zh-CN" altLang="en-US" sz="1400" dirty="0" smtClean="0">
                <a:solidFill>
                  <a:srgbClr val="000000"/>
                </a:solidFill>
                <a:latin typeface="微软雅黑" pitchFamily="34" charset="-122"/>
                <a:ea typeface="微软雅黑" pitchFamily="34" charset="-122"/>
                <a:cs typeface="Arial" pitchFamily="34" charset="0"/>
              </a:rPr>
              <a:t>次使用医</a:t>
            </a:r>
            <a:r>
              <a:rPr lang="zh-CN" altLang="en-US" sz="1400" dirty="0">
                <a:solidFill>
                  <a:srgbClr val="000000"/>
                </a:solidFill>
                <a:latin typeface="微软雅黑" pitchFamily="34" charset="-122"/>
                <a:ea typeface="微软雅黑" pitchFamily="34" charset="-122"/>
                <a:cs typeface="Arial" pitchFamily="34" charset="0"/>
              </a:rPr>
              <a:t>保</a:t>
            </a:r>
            <a:r>
              <a:rPr lang="zh-CN" altLang="en-US" sz="1400" dirty="0" smtClean="0">
                <a:solidFill>
                  <a:srgbClr val="000000"/>
                </a:solidFill>
                <a:latin typeface="微软雅黑" pitchFamily="34" charset="-122"/>
                <a:ea typeface="微软雅黑" pitchFamily="34" charset="-122"/>
                <a:cs typeface="Arial" pitchFamily="34" charset="0"/>
              </a:rPr>
              <a:t>卡，单据显示</a:t>
            </a:r>
            <a:r>
              <a:rPr lang="zh-CN" altLang="en-US" sz="1400" dirty="0">
                <a:solidFill>
                  <a:srgbClr val="000000"/>
                </a:solidFill>
                <a:latin typeface="微软雅黑" pitchFamily="34" charset="-122"/>
                <a:ea typeface="微软雅黑" pitchFamily="34" charset="-122"/>
                <a:cs typeface="Arial" pitchFamily="34" charset="0"/>
              </a:rPr>
              <a:t>余额为零）。工作地和医保地不一致、医保未覆盖外购药地区或无医保员工可使用现金在药房购药。</a:t>
            </a:r>
            <a:endParaRPr lang="zh-CN" altLang="en-US" sz="1600" dirty="0">
              <a:solidFill>
                <a:srgbClr val="000000"/>
              </a:solidFill>
              <a:latin typeface="微软雅黑" pitchFamily="34" charset="-122"/>
              <a:ea typeface="微软雅黑" pitchFamily="34" charset="-122"/>
              <a:cs typeface="Arial" pitchFamily="34" charset="0"/>
            </a:endParaRPr>
          </a:p>
          <a:p>
            <a:pPr marL="285750" indent="-285750">
              <a:lnSpc>
                <a:spcPts val="2000"/>
              </a:lnSpc>
              <a:spcBef>
                <a:spcPts val="1800"/>
              </a:spcBef>
              <a:buFont typeface="Wingdings" pitchFamily="2" charset="2"/>
              <a:buChar char="l"/>
              <a:defRPr/>
            </a:pPr>
            <a:r>
              <a:rPr lang="zh-CN" altLang="en-US" sz="1600" b="1" dirty="0" smtClean="0">
                <a:solidFill>
                  <a:srgbClr val="000000"/>
                </a:solidFill>
                <a:latin typeface="微软雅黑" pitchFamily="34" charset="-122"/>
                <a:ea typeface="微软雅黑" pitchFamily="34" charset="-122"/>
                <a:cs typeface="Arial" pitchFamily="34" charset="0"/>
              </a:rPr>
              <a:t>理</a:t>
            </a:r>
            <a:r>
              <a:rPr lang="zh-CN" altLang="en-US" sz="1600" b="1" dirty="0">
                <a:solidFill>
                  <a:srgbClr val="000000"/>
                </a:solidFill>
                <a:latin typeface="微软雅黑" pitchFamily="34" charset="-122"/>
                <a:ea typeface="微软雅黑" pitchFamily="34" charset="-122"/>
                <a:cs typeface="Arial" pitchFamily="34" charset="0"/>
              </a:rPr>
              <a:t>赔申请：</a:t>
            </a:r>
            <a:r>
              <a:rPr lang="zh-CN" altLang="en-US" sz="1400" dirty="0">
                <a:solidFill>
                  <a:srgbClr val="000000"/>
                </a:solidFill>
                <a:latin typeface="微软雅黑" pitchFamily="34" charset="-122"/>
                <a:ea typeface="微软雅黑" pitchFamily="34" charset="-122"/>
                <a:cs typeface="Arial" pitchFamily="34" charset="0"/>
              </a:rPr>
              <a:t>员工理赔申请时，须提供相应的电脑打印发</a:t>
            </a:r>
            <a:r>
              <a:rPr lang="zh-CN" altLang="en-US" sz="1400" dirty="0" smtClean="0">
                <a:solidFill>
                  <a:srgbClr val="000000"/>
                </a:solidFill>
                <a:latin typeface="微软雅黑" pitchFamily="34" charset="-122"/>
                <a:ea typeface="微软雅黑" pitchFamily="34" charset="-122"/>
                <a:cs typeface="Arial" pitchFamily="34" charset="0"/>
              </a:rPr>
              <a:t>票</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（发票上无药品明细的须另提供药品明细清单）</a:t>
            </a:r>
            <a:r>
              <a:rPr lang="zh-CN" altLang="en-US" sz="1400" dirty="0" smtClean="0">
                <a:solidFill>
                  <a:srgbClr val="000000"/>
                </a:solidFill>
                <a:latin typeface="微软雅黑" pitchFamily="34" charset="-122"/>
                <a:ea typeface="微软雅黑" pitchFamily="34" charset="-122"/>
                <a:cs typeface="Arial" pitchFamily="34" charset="0"/>
              </a:rPr>
              <a:t>。</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暂时不能提供电脑打印发票的</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，必须同</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时提供手写发票和电脑打印的药品明细清单</a:t>
            </a:r>
            <a:r>
              <a:rPr lang="zh-CN" altLang="en-US" sz="12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（药品明细清单可用复印</a:t>
            </a:r>
            <a:r>
              <a:rPr lang="zh-CN" altLang="en-US"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件）</a:t>
            </a:r>
            <a:r>
              <a:rPr lang="zh-CN" altLang="en-US" sz="1200" b="1" dirty="0" smtClean="0">
                <a:solidFill>
                  <a:srgbClr val="000000"/>
                </a:solidFill>
                <a:latin typeface="微软雅黑" pitchFamily="34" charset="-122"/>
                <a:ea typeface="微软雅黑" pitchFamily="34" charset="-122"/>
                <a:cs typeface="Arial" pitchFamily="34" charset="0"/>
              </a:rPr>
              <a:t>，</a:t>
            </a:r>
            <a:r>
              <a:rPr lang="zh-CN" altLang="en-US" sz="1400" dirty="0">
                <a:solidFill>
                  <a:srgbClr val="000000"/>
                </a:solidFill>
                <a:latin typeface="微软雅黑" pitchFamily="34" charset="-122"/>
                <a:ea typeface="微软雅黑" pitchFamily="34" charset="-122"/>
                <a:cs typeface="Arial" pitchFamily="34" charset="0"/>
              </a:rPr>
              <a:t>发票日期和药品清单日期应一致。发票应为正规发票，须同时有国家的财政税务监制章和药店发票专用章，购药发票须写清</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客户抬头</a:t>
            </a:r>
            <a:r>
              <a:rPr lang="zh-CN" altLang="zh-CN"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（员工姓名）</a:t>
            </a:r>
            <a:r>
              <a:rPr lang="zh-CN" altLang="zh-CN" sz="1400" dirty="0" smtClean="0"/>
              <a:t> </a:t>
            </a:r>
            <a:r>
              <a:rPr lang="zh-CN" altLang="en-US" sz="1400" dirty="0" smtClean="0">
                <a:solidFill>
                  <a:srgbClr val="000000"/>
                </a:solidFill>
                <a:latin typeface="微软雅黑" pitchFamily="34" charset="-122"/>
                <a:ea typeface="微软雅黑" pitchFamily="34" charset="-122"/>
                <a:cs typeface="Arial" pitchFamily="34" charset="0"/>
              </a:rPr>
              <a:t>、</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药品名称</a:t>
            </a:r>
            <a:r>
              <a:rPr lang="zh-CN" altLang="en-US" sz="1400" dirty="0">
                <a:solidFill>
                  <a:srgbClr val="000000"/>
                </a:solidFill>
                <a:latin typeface="微软雅黑" pitchFamily="34" charset="-122"/>
                <a:ea typeface="微软雅黑" pitchFamily="34" charset="-122"/>
                <a:cs typeface="Arial" pitchFamily="34" charset="0"/>
              </a:rPr>
              <a:t>、剂量、发票金额</a:t>
            </a:r>
            <a:r>
              <a:rPr lang="zh-CN" altLang="en-US" sz="1400" dirty="0" smtClean="0">
                <a:solidFill>
                  <a:srgbClr val="000000"/>
                </a:solidFill>
                <a:latin typeface="微软雅黑" pitchFamily="34" charset="-122"/>
                <a:ea typeface="微软雅黑" pitchFamily="34" charset="-122"/>
                <a:cs typeface="Arial" pitchFamily="34" charset="0"/>
              </a:rPr>
              <a:t>。</a:t>
            </a:r>
            <a:endParaRPr lang="en-US" altLang="zh-CN" sz="1400" dirty="0" smtClean="0">
              <a:solidFill>
                <a:srgbClr val="000000"/>
              </a:solidFill>
              <a:latin typeface="微软雅黑" pitchFamily="34" charset="-122"/>
              <a:ea typeface="微软雅黑" pitchFamily="34" charset="-122"/>
              <a:cs typeface="Arial" pitchFamily="34" charset="0"/>
            </a:endParaRPr>
          </a:p>
          <a:p>
            <a:pPr marL="285750" indent="-285750">
              <a:lnSpc>
                <a:spcPts val="2000"/>
              </a:lnSpc>
              <a:spcBef>
                <a:spcPts val="1800"/>
              </a:spcBef>
              <a:buFont typeface="Wingdings" pitchFamily="2" charset="2"/>
              <a:buChar char="l"/>
              <a:defRPr/>
            </a:pPr>
            <a:r>
              <a:rPr lang="zh-CN" altLang="en-US" sz="1400" b="1" dirty="0" smtClean="0">
                <a:solidFill>
                  <a:srgbClr val="000000"/>
                </a:solidFill>
                <a:latin typeface="微软雅黑" pitchFamily="34" charset="-122"/>
                <a:ea typeface="微软雅黑" pitchFamily="34" charset="-122"/>
                <a:cs typeface="Arial" pitchFamily="34" charset="0"/>
              </a:rPr>
              <a:t>同</a:t>
            </a:r>
            <a:r>
              <a:rPr lang="zh-CN" altLang="en-US" sz="1400" b="1" dirty="0">
                <a:solidFill>
                  <a:srgbClr val="000000"/>
                </a:solidFill>
                <a:latin typeface="微软雅黑" pitchFamily="34" charset="-122"/>
                <a:ea typeface="微软雅黑" pitchFamily="34" charset="-122"/>
                <a:cs typeface="Arial" pitchFamily="34" charset="0"/>
              </a:rPr>
              <a:t>一日内的购药为一次购药，同一日的发票请在同一次理赔申请时递交，如果分次递交将作为第二次购药理赔处理。</a:t>
            </a:r>
          </a:p>
        </p:txBody>
      </p:sp>
      <p:sp>
        <p:nvSpPr>
          <p:cNvPr id="9"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12</a:t>
            </a:fld>
            <a:endParaRPr lang="en-GB" dirty="0"/>
          </a:p>
        </p:txBody>
      </p:sp>
      <p:sp>
        <p:nvSpPr>
          <p:cNvPr id="10"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1" name="TextBox 10"/>
          <p:cNvSpPr txBox="1"/>
          <p:nvPr/>
        </p:nvSpPr>
        <p:spPr>
          <a:xfrm>
            <a:off x="419894" y="990600"/>
            <a:ext cx="1585889" cy="369332"/>
          </a:xfrm>
          <a:prstGeom prst="rect">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fontAlgn="auto">
              <a:spcBef>
                <a:spcPts val="0"/>
              </a:spcBef>
              <a:spcAft>
                <a:spcPts val="0"/>
              </a:spcAft>
              <a:buFont typeface="Wingdings" pitchFamily="2" charset="2"/>
              <a:buChar char="n"/>
              <a:defRPr/>
            </a:pPr>
            <a:r>
              <a:rPr lang="zh-CN" altLang="en-US" b="1" dirty="0">
                <a:latin typeface="微软雅黑" pitchFamily="34" charset="-122"/>
                <a:ea typeface="微软雅黑" pitchFamily="34" charset="-122"/>
                <a:cs typeface="Arial" pitchFamily="34" charset="0"/>
              </a:rPr>
              <a:t> </a:t>
            </a:r>
            <a:r>
              <a:rPr lang="zh-CN" altLang="en-US" sz="1600" b="1" dirty="0">
                <a:latin typeface="微软雅黑" pitchFamily="34" charset="-122"/>
                <a:ea typeface="微软雅黑" pitchFamily="34" charset="-122"/>
                <a:cs typeface="Arial" pitchFamily="34" charset="0"/>
              </a:rPr>
              <a:t>外购药责任</a:t>
            </a:r>
            <a:endParaRPr lang="zh-CN" altLang="en-US" b="1" dirty="0">
              <a:latin typeface="微软雅黑" pitchFamily="34" charset="-122"/>
              <a:ea typeface="微软雅黑" pitchFamily="34" charset="-122"/>
              <a:cs typeface="Arial" pitchFamily="34" charset="0"/>
            </a:endParaRPr>
          </a:p>
        </p:txBody>
      </p:sp>
      <p:sp>
        <p:nvSpPr>
          <p:cNvPr id="12" name="TextBox 8"/>
          <p:cNvSpPr txBox="1">
            <a:spLocks noChangeArrowheads="1"/>
          </p:cNvSpPr>
          <p:nvPr/>
        </p:nvSpPr>
        <p:spPr bwMode="auto">
          <a:xfrm>
            <a:off x="1362842" y="6429396"/>
            <a:ext cx="8358246" cy="304800"/>
          </a:xfrm>
          <a:prstGeom prst="rect">
            <a:avLst/>
          </a:prstGeom>
          <a:noFill/>
          <a:ln w="9525" algn="ctr">
            <a:noFill/>
            <a:miter lim="800000"/>
            <a:headEnd/>
            <a:tailEnd/>
          </a:ln>
          <a:effectLst/>
        </p:spPr>
        <p:txBody>
          <a:bodyPr/>
          <a:lstStyle/>
          <a:p>
            <a:pPr>
              <a:defRPr/>
            </a:pP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各保险责任的详细说明参见</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服务手册”</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年保险服务手册”电子版于</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15</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年底上载</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至内部</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网：</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Circuit </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Box 3"/>
          <p:cNvSpPr txBox="1">
            <a:spLocks noChangeArrowheads="1"/>
          </p:cNvSpPr>
          <p:nvPr/>
        </p:nvSpPr>
        <p:spPr bwMode="auto">
          <a:xfrm>
            <a:off x="39688" y="304800"/>
            <a:ext cx="6705600" cy="396875"/>
          </a:xfrm>
          <a:prstGeom prst="rect">
            <a:avLst/>
          </a:prstGeom>
          <a:noFill/>
          <a:ln w="9525">
            <a:noFill/>
            <a:miter lim="800000"/>
            <a:headEnd/>
            <a:tailEnd/>
          </a:ln>
        </p:spPr>
        <p:txBody>
          <a:bodyPr>
            <a:spAutoFit/>
          </a:bodyPr>
          <a:lstStyle/>
          <a:p>
            <a:r>
              <a:rPr lang="zh-CN" altLang="en-US" sz="2000" b="1">
                <a:solidFill>
                  <a:srgbClr val="000000"/>
                </a:solidFill>
                <a:latin typeface="微软雅黑" pitchFamily="34" charset="-122"/>
                <a:ea typeface="微软雅黑" pitchFamily="34" charset="-122"/>
                <a:cs typeface="Arial" charset="0"/>
              </a:rPr>
              <a:t>保险责任说明</a:t>
            </a:r>
          </a:p>
        </p:txBody>
      </p:sp>
      <p:sp>
        <p:nvSpPr>
          <p:cNvPr id="6" name="TextBox 5"/>
          <p:cNvSpPr txBox="1"/>
          <p:nvPr/>
        </p:nvSpPr>
        <p:spPr>
          <a:xfrm>
            <a:off x="419894" y="990600"/>
            <a:ext cx="1704256" cy="338554"/>
          </a:xfrm>
          <a:prstGeom prst="rect">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fontAlgn="auto">
              <a:spcBef>
                <a:spcPts val="0"/>
              </a:spcBef>
              <a:spcAft>
                <a:spcPts val="0"/>
              </a:spcAft>
              <a:buFont typeface="Wingdings" pitchFamily="2" charset="2"/>
              <a:buChar char="n"/>
              <a:defRPr/>
            </a:pPr>
            <a:r>
              <a:rPr lang="zh-CN" altLang="en-US" sz="1600" b="1" dirty="0">
                <a:latin typeface="微软雅黑" pitchFamily="34" charset="-122"/>
                <a:ea typeface="微软雅黑" pitchFamily="34" charset="-122"/>
                <a:cs typeface="Arial" pitchFamily="34" charset="0"/>
              </a:rPr>
              <a:t> 重大疾病保险</a:t>
            </a:r>
          </a:p>
        </p:txBody>
      </p:sp>
      <p:sp>
        <p:nvSpPr>
          <p:cNvPr id="8" name="TextBox 7"/>
          <p:cNvSpPr txBox="1"/>
          <p:nvPr/>
        </p:nvSpPr>
        <p:spPr>
          <a:xfrm>
            <a:off x="539974" y="1817673"/>
            <a:ext cx="9411733" cy="2154436"/>
          </a:xfrm>
          <a:prstGeom prst="rect">
            <a:avLst/>
          </a:prstGeom>
          <a:noFill/>
        </p:spPr>
        <p:txBody>
          <a:bodyPr wrap="square">
            <a:spAutoFit/>
          </a:bodyPr>
          <a:lstStyle/>
          <a:p>
            <a:pPr indent="179388">
              <a:lnSpc>
                <a:spcPct val="150000"/>
              </a:lnSpc>
              <a:spcBef>
                <a:spcPts val="600"/>
              </a:spcBef>
              <a:buFont typeface="Wingdings" pitchFamily="2" charset="2"/>
              <a:buChar char="l"/>
              <a:defRPr/>
            </a:pPr>
            <a:r>
              <a:rPr lang="zh-CN" altLang="en-US" sz="1400" b="1" dirty="0" smtClean="0">
                <a:solidFill>
                  <a:srgbClr val="0000FF"/>
                </a:solidFill>
                <a:latin typeface="微软雅黑" pitchFamily="34" charset="-122"/>
                <a:ea typeface="微软雅黑" pitchFamily="34" charset="-122"/>
                <a:cs typeface="Arial" pitchFamily="34" charset="0"/>
              </a:rPr>
              <a:t> 重大疾病保险金</a:t>
            </a:r>
            <a:r>
              <a:rPr lang="zh-CN" altLang="en-US" sz="1600" b="1" dirty="0">
                <a:solidFill>
                  <a:srgbClr val="000000"/>
                </a:solidFill>
                <a:latin typeface="微软雅黑" pitchFamily="34" charset="-122"/>
                <a:ea typeface="微软雅黑" pitchFamily="34" charset="-122"/>
                <a:cs typeface="Arial" pitchFamily="34" charset="0"/>
              </a:rPr>
              <a:t>：</a:t>
            </a:r>
            <a:r>
              <a:rPr lang="zh-CN" altLang="en-US" sz="1400" b="1" dirty="0">
                <a:solidFill>
                  <a:srgbClr val="000000"/>
                </a:solidFill>
                <a:latin typeface="微软雅黑" pitchFamily="34" charset="-122"/>
                <a:ea typeface="微软雅黑" pitchFamily="34" charset="-122"/>
                <a:cs typeface="Arial" pitchFamily="34" charset="0"/>
              </a:rPr>
              <a:t>在本</a:t>
            </a:r>
            <a:r>
              <a:rPr lang="zh-CN" altLang="en-US" sz="1400" b="1" dirty="0">
                <a:solidFill>
                  <a:schemeClr val="accent5">
                    <a:lumMod val="10000"/>
                  </a:schemeClr>
                </a:solidFill>
                <a:latin typeface="微软雅黑" pitchFamily="34" charset="-122"/>
                <a:ea typeface="微软雅黑" pitchFamily="34" charset="-122"/>
                <a:cs typeface="Arial" pitchFamily="34" charset="0"/>
              </a:rPr>
              <a:t>保险年度期间，超过等待期后，被保</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险员工经</a:t>
            </a:r>
            <a:r>
              <a:rPr lang="zh-CN" altLang="en-US" sz="1400" b="1" dirty="0">
                <a:solidFill>
                  <a:schemeClr val="accent5">
                    <a:lumMod val="10000"/>
                  </a:schemeClr>
                </a:solidFill>
                <a:latin typeface="微软雅黑" pitchFamily="34" charset="-122"/>
                <a:ea typeface="微软雅黑" pitchFamily="34" charset="-122"/>
                <a:cs typeface="Arial" pitchFamily="34" charset="0"/>
              </a:rPr>
              <a:t>医院确诊初次</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罹患所约定的重大疾病（</a:t>
            </a:r>
            <a:r>
              <a:rPr lang="en-US" altLang="en-US" sz="1400" b="1" dirty="0">
                <a:solidFill>
                  <a:schemeClr val="accent5">
                    <a:lumMod val="10000"/>
                  </a:schemeClr>
                </a:solidFill>
                <a:latin typeface="微软雅黑" pitchFamily="34" charset="-122"/>
                <a:ea typeface="微软雅黑" pitchFamily="34" charset="-122"/>
                <a:cs typeface="Arial" pitchFamily="34" charset="0"/>
              </a:rPr>
              <a:t>35</a:t>
            </a:r>
            <a:r>
              <a:rPr lang="zh-CN" altLang="en-US" sz="1400" b="1" dirty="0">
                <a:solidFill>
                  <a:schemeClr val="accent5">
                    <a:lumMod val="10000"/>
                  </a:schemeClr>
                </a:solidFill>
                <a:latin typeface="微软雅黑" pitchFamily="34" charset="-122"/>
                <a:ea typeface="微软雅黑" pitchFamily="34" charset="-122"/>
                <a:cs typeface="Arial" pitchFamily="34" charset="0"/>
              </a:rPr>
              <a:t>种，目前保险市场覆盖疾病范围最广</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a:t>
            </a:r>
            <a:r>
              <a:rPr lang="zh-CN" altLang="en-US" sz="1400" b="1" dirty="0">
                <a:solidFill>
                  <a:schemeClr val="accent5">
                    <a:lumMod val="10000"/>
                  </a:schemeClr>
                </a:solidFill>
                <a:latin typeface="微软雅黑" pitchFamily="34" charset="-122"/>
                <a:ea typeface="微软雅黑" pitchFamily="34" charset="-122"/>
                <a:cs typeface="Arial" pitchFamily="34" charset="0"/>
              </a:rPr>
              <a:t>平安按约定的保险金额一次性给付重大疾病保险金</a:t>
            </a:r>
            <a:r>
              <a:rPr lang="en-US" altLang="zh-CN" sz="1400" b="1" dirty="0">
                <a:solidFill>
                  <a:schemeClr val="accent5">
                    <a:lumMod val="10000"/>
                  </a:schemeClr>
                </a:solidFill>
                <a:latin typeface="微软雅黑" pitchFamily="34" charset="-122"/>
                <a:ea typeface="微软雅黑" pitchFamily="34" charset="-122"/>
                <a:cs typeface="Arial" pitchFamily="34" charset="0"/>
              </a:rPr>
              <a:t>10</a:t>
            </a:r>
            <a:r>
              <a:rPr lang="zh-CN" altLang="en-US" sz="1400" b="1" dirty="0">
                <a:solidFill>
                  <a:schemeClr val="accent5">
                    <a:lumMod val="10000"/>
                  </a:schemeClr>
                </a:solidFill>
                <a:latin typeface="微软雅黑" pitchFamily="34" charset="-122"/>
                <a:ea typeface="微软雅黑" pitchFamily="34" charset="-122"/>
                <a:cs typeface="Arial" pitchFamily="34" charset="0"/>
              </a:rPr>
              <a:t>万元</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a:t>
            </a:r>
            <a:r>
              <a:rPr lang="zh-CN" altLang="en-US" sz="1400" dirty="0" smtClean="0">
                <a:solidFill>
                  <a:schemeClr val="accent5">
                    <a:lumMod val="10000"/>
                  </a:schemeClr>
                </a:solidFill>
                <a:latin typeface="微软雅黑" pitchFamily="34" charset="-122"/>
                <a:ea typeface="微软雅黑" pitchFamily="34" charset="-122"/>
                <a:cs typeface="Arial" pitchFamily="34" charset="0"/>
              </a:rPr>
              <a:t>    </a:t>
            </a:r>
            <a:endParaRPr lang="en-US" altLang="zh-CN" sz="1400" dirty="0">
              <a:solidFill>
                <a:schemeClr val="accent5">
                  <a:lumMod val="10000"/>
                </a:schemeClr>
              </a:solidFill>
              <a:latin typeface="微软雅黑" pitchFamily="34" charset="-122"/>
              <a:ea typeface="微软雅黑" pitchFamily="34" charset="-122"/>
              <a:cs typeface="Arial" pitchFamily="34" charset="0"/>
            </a:endParaRPr>
          </a:p>
          <a:p>
            <a:pPr>
              <a:spcBef>
                <a:spcPts val="600"/>
              </a:spcBef>
              <a:defRPr/>
            </a:pPr>
            <a:endParaRPr lang="en-US" altLang="zh-CN" sz="1400" dirty="0">
              <a:solidFill>
                <a:schemeClr val="accent5">
                  <a:lumMod val="10000"/>
                </a:schemeClr>
              </a:solidFill>
              <a:latin typeface="微软雅黑" pitchFamily="34" charset="-122"/>
              <a:ea typeface="微软雅黑" pitchFamily="34" charset="-122"/>
              <a:cs typeface="Arial" pitchFamily="34" charset="0"/>
            </a:endParaRPr>
          </a:p>
          <a:p>
            <a:pPr>
              <a:lnSpc>
                <a:spcPts val="2400"/>
              </a:lnSpc>
              <a:spcBef>
                <a:spcPts val="600"/>
              </a:spcBef>
              <a:defRPr/>
            </a:pP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等</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待</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期：</a:t>
            </a:r>
            <a:r>
              <a:rPr lang="zh-CN" altLang="en-US" sz="1400" b="1" dirty="0" smtClean="0">
                <a:solidFill>
                  <a:srgbClr val="000000"/>
                </a:solidFill>
                <a:latin typeface="微软雅黑" pitchFamily="34" charset="-122"/>
                <a:ea typeface="微软雅黑" pitchFamily="34" charset="-122"/>
                <a:cs typeface="Arial" pitchFamily="34" charset="0"/>
              </a:rPr>
              <a:t>员</a:t>
            </a:r>
            <a:r>
              <a:rPr lang="zh-CN" altLang="en-US" sz="1400" b="1" dirty="0">
                <a:solidFill>
                  <a:srgbClr val="000000"/>
                </a:solidFill>
                <a:latin typeface="微软雅黑" pitchFamily="34" charset="-122"/>
                <a:ea typeface="微软雅黑" pitchFamily="34" charset="-122"/>
                <a:cs typeface="Arial" pitchFamily="34" charset="0"/>
              </a:rPr>
              <a:t>工首次投保本保障责任或非连续投保时，自生效日起</a:t>
            </a:r>
            <a:r>
              <a:rPr lang="en-US" altLang="zh-CN" sz="1400" b="1" dirty="0">
                <a:solidFill>
                  <a:srgbClr val="000000"/>
                </a:solidFill>
                <a:latin typeface="微软雅黑" pitchFamily="34" charset="-122"/>
                <a:ea typeface="微软雅黑" pitchFamily="34" charset="-122"/>
                <a:cs typeface="Arial" pitchFamily="34" charset="0"/>
              </a:rPr>
              <a:t>30</a:t>
            </a:r>
            <a:r>
              <a:rPr lang="zh-CN" altLang="en-US" sz="1400" b="1" dirty="0">
                <a:solidFill>
                  <a:srgbClr val="000000"/>
                </a:solidFill>
                <a:latin typeface="微软雅黑" pitchFamily="34" charset="-122"/>
                <a:ea typeface="微软雅黑" pitchFamily="34" charset="-122"/>
                <a:cs typeface="Arial" pitchFamily="34" charset="0"/>
              </a:rPr>
              <a:t>日为等待</a:t>
            </a:r>
            <a:r>
              <a:rPr lang="zh-CN" altLang="en-US" sz="1400" b="1" dirty="0" smtClean="0">
                <a:solidFill>
                  <a:srgbClr val="000000"/>
                </a:solidFill>
                <a:latin typeface="微软雅黑" pitchFamily="34" charset="-122"/>
                <a:ea typeface="微软雅黑" pitchFamily="34" charset="-122"/>
                <a:cs typeface="Arial" pitchFamily="34" charset="0"/>
              </a:rPr>
              <a:t>期；员工</a:t>
            </a:r>
            <a:r>
              <a:rPr lang="zh-CN" altLang="en-US" sz="1400" b="1" dirty="0">
                <a:solidFill>
                  <a:srgbClr val="000000"/>
                </a:solidFill>
                <a:latin typeface="微软雅黑" pitchFamily="34" charset="-122"/>
                <a:ea typeface="微软雅黑" pitchFamily="34" charset="-122"/>
                <a:cs typeface="Arial" pitchFamily="34" charset="0"/>
              </a:rPr>
              <a:t>连续投保本保障责</a:t>
            </a:r>
            <a:r>
              <a:rPr lang="zh-CN" altLang="en-US" sz="1400" b="1" dirty="0" smtClean="0">
                <a:solidFill>
                  <a:srgbClr val="000000"/>
                </a:solidFill>
                <a:latin typeface="微软雅黑" pitchFamily="34" charset="-122"/>
                <a:ea typeface="微软雅黑" pitchFamily="34" charset="-122"/>
                <a:cs typeface="Arial" pitchFamily="34" charset="0"/>
              </a:rPr>
              <a:t>任或</a:t>
            </a:r>
            <a:r>
              <a:rPr lang="zh-CN" altLang="en-US" sz="1400" b="1" dirty="0">
                <a:solidFill>
                  <a:srgbClr val="000000"/>
                </a:solidFill>
                <a:latin typeface="微软雅黑" pitchFamily="34" charset="-122"/>
                <a:ea typeface="微软雅黑" pitchFamily="34" charset="-122"/>
                <a:cs typeface="Arial" pitchFamily="34" charset="0"/>
              </a:rPr>
              <a:t>员工因遭受意外伤害事故导致初次发生重大疾病的等待期为</a:t>
            </a:r>
            <a:r>
              <a:rPr lang="en-US" altLang="zh-CN" sz="1400" b="1" dirty="0">
                <a:solidFill>
                  <a:srgbClr val="000000"/>
                </a:solidFill>
                <a:latin typeface="微软雅黑" pitchFamily="34" charset="-122"/>
                <a:ea typeface="微软雅黑" pitchFamily="34" charset="-122"/>
                <a:cs typeface="Arial" pitchFamily="34" charset="0"/>
              </a:rPr>
              <a:t>0</a:t>
            </a:r>
            <a:r>
              <a:rPr lang="zh-CN" altLang="en-US" sz="1400" b="1" dirty="0" smtClean="0">
                <a:solidFill>
                  <a:srgbClr val="000000"/>
                </a:solidFill>
                <a:latin typeface="微软雅黑" pitchFamily="34" charset="-122"/>
                <a:ea typeface="微软雅黑" pitchFamily="34" charset="-122"/>
                <a:cs typeface="Arial" pitchFamily="34" charset="0"/>
              </a:rPr>
              <a:t>。</a:t>
            </a:r>
            <a:endParaRPr lang="en-US" altLang="zh-CN" sz="1400" b="1" dirty="0" smtClean="0">
              <a:solidFill>
                <a:srgbClr val="000000"/>
              </a:solidFill>
              <a:latin typeface="微软雅黑" pitchFamily="34" charset="-122"/>
              <a:ea typeface="微软雅黑" pitchFamily="34" charset="-122"/>
              <a:cs typeface="Arial" pitchFamily="34" charset="0"/>
            </a:endParaRPr>
          </a:p>
          <a:p>
            <a:pPr>
              <a:lnSpc>
                <a:spcPts val="2400"/>
              </a:lnSpc>
              <a:spcBef>
                <a:spcPts val="600"/>
              </a:spcBef>
              <a:defRPr/>
            </a:pPr>
            <a:r>
              <a:rPr lang="zh-CN" altLang="en-US" sz="15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注意：</a:t>
            </a:r>
            <a:r>
              <a:rPr lang="zh-CN" altLang="en-US" sz="1400" b="1" dirty="0" smtClean="0">
                <a:solidFill>
                  <a:srgbClr val="000000"/>
                </a:solidFill>
                <a:latin typeface="微软雅黑" pitchFamily="34" charset="-122"/>
                <a:ea typeface="微软雅黑" pitchFamily="34" charset="-122"/>
                <a:cs typeface="Arial" pitchFamily="34" charset="0"/>
              </a:rPr>
              <a:t>若员</a:t>
            </a:r>
            <a:r>
              <a:rPr lang="zh-CN" altLang="en-US" sz="1400" b="1" dirty="0">
                <a:solidFill>
                  <a:srgbClr val="000000"/>
                </a:solidFill>
                <a:latin typeface="微软雅黑" pitchFamily="34" charset="-122"/>
                <a:ea typeface="微软雅黑" pitchFamily="34" charset="-122"/>
                <a:cs typeface="Arial" pitchFamily="34" charset="0"/>
              </a:rPr>
              <a:t>工在本次投保前已患重大疾病，平安对保险期间内员工罹患</a:t>
            </a:r>
            <a:r>
              <a:rPr lang="zh-CN" altLang="en-US" sz="1400" b="1" dirty="0" smtClean="0">
                <a:solidFill>
                  <a:srgbClr val="000000"/>
                </a:solidFill>
                <a:latin typeface="微软雅黑" pitchFamily="34" charset="-122"/>
                <a:ea typeface="微软雅黑" pitchFamily="34" charset="-122"/>
                <a:cs typeface="Arial" pitchFamily="34" charset="0"/>
              </a:rPr>
              <a:t>的其他任何</a:t>
            </a:r>
            <a:r>
              <a:rPr lang="zh-CN" altLang="en-US" sz="1400" b="1" dirty="0">
                <a:solidFill>
                  <a:srgbClr val="000000"/>
                </a:solidFill>
                <a:latin typeface="微软雅黑" pitchFamily="34" charset="-122"/>
                <a:ea typeface="微软雅黑" pitchFamily="34" charset="-122"/>
                <a:cs typeface="Arial" pitchFamily="34" charset="0"/>
              </a:rPr>
              <a:t>重大疾病均不再承担保险责任。</a:t>
            </a:r>
            <a:endParaRPr lang="en-US" altLang="zh-CN" sz="1600" b="1" dirty="0">
              <a:solidFill>
                <a:srgbClr val="000000"/>
              </a:solidFill>
              <a:latin typeface="微软雅黑" pitchFamily="34" charset="-122"/>
              <a:ea typeface="微软雅黑" pitchFamily="34" charset="-122"/>
              <a:cs typeface="Arial" pitchFamily="34" charset="0"/>
            </a:endParaRPr>
          </a:p>
        </p:txBody>
      </p:sp>
      <p:sp>
        <p:nvSpPr>
          <p:cNvPr id="9"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13</a:t>
            </a:fld>
            <a:endParaRPr lang="en-GB" dirty="0"/>
          </a:p>
        </p:txBody>
      </p:sp>
      <p:sp>
        <p:nvSpPr>
          <p:cNvPr id="10"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1" name="TextBox 8"/>
          <p:cNvSpPr txBox="1">
            <a:spLocks noChangeArrowheads="1"/>
          </p:cNvSpPr>
          <p:nvPr/>
        </p:nvSpPr>
        <p:spPr bwMode="auto">
          <a:xfrm>
            <a:off x="1362842" y="6429396"/>
            <a:ext cx="8358246" cy="304800"/>
          </a:xfrm>
          <a:prstGeom prst="rect">
            <a:avLst/>
          </a:prstGeom>
          <a:noFill/>
          <a:ln w="9525" algn="ctr">
            <a:noFill/>
            <a:miter lim="800000"/>
            <a:headEnd/>
            <a:tailEnd/>
          </a:ln>
          <a:effectLst/>
        </p:spPr>
        <p:txBody>
          <a:bodyPr/>
          <a:lstStyle/>
          <a:p>
            <a:pPr>
              <a:defRPr/>
            </a:pP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各保险责任的详细说明参见</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服务手册”</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年保险服务手册”电子版于</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15</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年底上载</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至内部</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网：</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Circuit </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p>
        </p:txBody>
      </p:sp>
      <p:sp>
        <p:nvSpPr>
          <p:cNvPr id="2" name="TextBox 1"/>
          <p:cNvSpPr txBox="1"/>
          <p:nvPr/>
        </p:nvSpPr>
        <p:spPr>
          <a:xfrm>
            <a:off x="611982" y="4437112"/>
            <a:ext cx="8640960" cy="892552"/>
          </a:xfrm>
          <a:prstGeom prst="rect">
            <a:avLst/>
          </a:prstGeom>
          <a:solidFill>
            <a:srgbClr val="FFC000"/>
          </a:solidFill>
        </p:spPr>
        <p:txBody>
          <a:bodyPr wrap="square" rtlCol="0">
            <a:spAutoFit/>
          </a:bodyPr>
          <a:lstStyle/>
          <a:p>
            <a:r>
              <a:rPr lang="en-US" altLang="zh-CN" sz="1400" b="1" dirty="0" smtClean="0">
                <a:solidFill>
                  <a:srgbClr val="000000"/>
                </a:solidFill>
                <a:latin typeface="微软雅黑" pitchFamily="34" charset="-122"/>
                <a:ea typeface="微软雅黑" pitchFamily="34" charset="-122"/>
              </a:rPr>
              <a:t>35</a:t>
            </a:r>
            <a:r>
              <a:rPr lang="zh-CN" altLang="en-US" sz="1400" b="1" dirty="0" smtClean="0">
                <a:solidFill>
                  <a:srgbClr val="000000"/>
                </a:solidFill>
                <a:latin typeface="微软雅黑" pitchFamily="34" charset="-122"/>
                <a:ea typeface="微软雅黑" pitchFamily="34" charset="-122"/>
              </a:rPr>
              <a:t>种</a:t>
            </a:r>
            <a:r>
              <a:rPr lang="zh-CN" altLang="zh-CN" sz="1400" b="1" dirty="0" smtClean="0">
                <a:solidFill>
                  <a:srgbClr val="000000"/>
                </a:solidFill>
                <a:latin typeface="微软雅黑" pitchFamily="34" charset="-122"/>
                <a:ea typeface="微软雅黑" pitchFamily="34" charset="-122"/>
              </a:rPr>
              <a:t>重</a:t>
            </a:r>
            <a:r>
              <a:rPr lang="zh-CN" altLang="zh-CN" sz="1400" b="1" dirty="0">
                <a:solidFill>
                  <a:srgbClr val="000000"/>
                </a:solidFill>
                <a:latin typeface="微软雅黑" pitchFamily="34" charset="-122"/>
                <a:ea typeface="微软雅黑" pitchFamily="34" charset="-122"/>
              </a:rPr>
              <a:t>大疾病的详细定义，请参见企业内部挂网文件：</a:t>
            </a:r>
            <a:endParaRPr lang="zh-CN" altLang="zh-CN" sz="1400" dirty="0">
              <a:solidFill>
                <a:srgbClr val="000000"/>
              </a:solidFill>
              <a:latin typeface="微软雅黑" pitchFamily="34" charset="-122"/>
              <a:ea typeface="微软雅黑" pitchFamily="34" charset="-122"/>
            </a:endParaRPr>
          </a:p>
          <a:p>
            <a:pPr>
              <a:spcBef>
                <a:spcPts val="600"/>
              </a:spcBef>
            </a:pPr>
            <a:r>
              <a:rPr lang="en-US" altLang="zh-CN" sz="1400" b="1" dirty="0">
                <a:solidFill>
                  <a:srgbClr val="0000FF"/>
                </a:solidFill>
                <a:latin typeface="微软雅黑" pitchFamily="34" charset="-122"/>
                <a:ea typeface="微软雅黑" pitchFamily="34" charset="-122"/>
              </a:rPr>
              <a:t>Circuit Home &gt; My Benefits &amp; Career &gt; Health &gt; Healthcare Benefits (PRC Nationals) </a:t>
            </a:r>
            <a:endParaRPr lang="zh-CN" altLang="zh-CN" sz="1400" dirty="0">
              <a:solidFill>
                <a:srgbClr val="0000FF"/>
              </a:solidFill>
              <a:latin typeface="微软雅黑" pitchFamily="34" charset="-122"/>
              <a:ea typeface="微软雅黑" pitchFamily="34" charset="-122"/>
            </a:endParaRPr>
          </a:p>
          <a:p>
            <a:pPr>
              <a:spcBef>
                <a:spcPts val="600"/>
              </a:spcBef>
            </a:pPr>
            <a:r>
              <a:rPr lang="en-US" altLang="zh-CN" sz="1400" b="1" dirty="0">
                <a:solidFill>
                  <a:srgbClr val="0000FF"/>
                </a:solidFill>
                <a:latin typeface="微软雅黑" pitchFamily="34" charset="-122"/>
                <a:ea typeface="微软雅黑" pitchFamily="34" charset="-122"/>
              </a:rPr>
              <a:t> &gt; </a:t>
            </a:r>
            <a:r>
              <a:rPr lang="en-US" altLang="zh-CN" sz="1400" b="1" dirty="0" smtClean="0">
                <a:solidFill>
                  <a:srgbClr val="0000FF"/>
                </a:solidFill>
                <a:latin typeface="微软雅黑" pitchFamily="34" charset="-122"/>
                <a:ea typeface="微软雅黑" pitchFamily="34" charset="-122"/>
              </a:rPr>
              <a:t>Ping An </a:t>
            </a:r>
            <a:r>
              <a:rPr lang="en-US" altLang="zh-CN" sz="1400" b="1" dirty="0">
                <a:solidFill>
                  <a:srgbClr val="0000FF"/>
                </a:solidFill>
                <a:latin typeface="微软雅黑" pitchFamily="34" charset="-122"/>
                <a:ea typeface="微软雅黑" pitchFamily="34" charset="-122"/>
              </a:rPr>
              <a:t>Critical Illness </a:t>
            </a:r>
            <a:r>
              <a:rPr lang="en-US" altLang="zh-CN" sz="1400" b="1" dirty="0" smtClean="0">
                <a:solidFill>
                  <a:srgbClr val="0000FF"/>
                </a:solidFill>
                <a:latin typeface="微软雅黑" pitchFamily="34" charset="-122"/>
                <a:ea typeface="微软雅黑" pitchFamily="34" charset="-122"/>
              </a:rPr>
              <a:t>Definition</a:t>
            </a:r>
            <a:r>
              <a:rPr lang="zh-CN" altLang="zh-CN" sz="1400" b="1" dirty="0" smtClean="0">
                <a:solidFill>
                  <a:srgbClr val="0000FF"/>
                </a:solidFill>
                <a:latin typeface="微软雅黑" pitchFamily="34" charset="-122"/>
                <a:ea typeface="微软雅黑" pitchFamily="34" charset="-122"/>
              </a:rPr>
              <a:t>（</a:t>
            </a:r>
            <a:r>
              <a:rPr lang="zh-CN" altLang="zh-CN" sz="1400" b="1" dirty="0">
                <a:solidFill>
                  <a:srgbClr val="0000FF"/>
                </a:solidFill>
                <a:latin typeface="微软雅黑" pitchFamily="34" charset="-122"/>
                <a:ea typeface="微软雅黑" pitchFamily="34" charset="-122"/>
              </a:rPr>
              <a:t>重大疾病详细定义</a:t>
            </a:r>
            <a:r>
              <a:rPr lang="zh-CN" altLang="zh-CN" sz="1400" b="1" dirty="0" smtClean="0">
                <a:solidFill>
                  <a:srgbClr val="0000FF"/>
                </a:solidFill>
                <a:latin typeface="微软雅黑" pitchFamily="34" charset="-122"/>
                <a:ea typeface="微软雅黑" pitchFamily="34" charset="-122"/>
              </a:rPr>
              <a:t>）</a:t>
            </a:r>
            <a:endParaRPr lang="zh-CN" altLang="zh-CN" sz="1400" dirty="0">
              <a:solidFill>
                <a:srgbClr val="0000FF"/>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Box 3"/>
          <p:cNvSpPr txBox="1">
            <a:spLocks noChangeArrowheads="1"/>
          </p:cNvSpPr>
          <p:nvPr/>
        </p:nvSpPr>
        <p:spPr bwMode="auto">
          <a:xfrm>
            <a:off x="39688" y="304800"/>
            <a:ext cx="6705600" cy="396875"/>
          </a:xfrm>
          <a:prstGeom prst="rect">
            <a:avLst/>
          </a:prstGeom>
          <a:noFill/>
          <a:ln w="9525">
            <a:noFill/>
            <a:miter lim="800000"/>
            <a:headEnd/>
            <a:tailEnd/>
          </a:ln>
        </p:spPr>
        <p:txBody>
          <a:bodyPr>
            <a:spAutoFit/>
          </a:bodyPr>
          <a:lstStyle/>
          <a:p>
            <a:r>
              <a:rPr lang="zh-CN" altLang="en-US" sz="2000" b="1" dirty="0">
                <a:solidFill>
                  <a:srgbClr val="000000"/>
                </a:solidFill>
                <a:latin typeface="微软雅黑" pitchFamily="34" charset="-122"/>
                <a:ea typeface="微软雅黑" pitchFamily="34" charset="-122"/>
                <a:cs typeface="Arial" charset="0"/>
              </a:rPr>
              <a:t>保险责任说明</a:t>
            </a:r>
          </a:p>
        </p:txBody>
      </p:sp>
      <p:sp>
        <p:nvSpPr>
          <p:cNvPr id="6" name="TextBox 5"/>
          <p:cNvSpPr txBox="1"/>
          <p:nvPr/>
        </p:nvSpPr>
        <p:spPr>
          <a:xfrm>
            <a:off x="419894" y="990600"/>
            <a:ext cx="2057400" cy="338554"/>
          </a:xfrm>
          <a:prstGeom prst="rect">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lvl="0" fontAlgn="auto">
              <a:spcBef>
                <a:spcPts val="0"/>
              </a:spcBef>
              <a:spcAft>
                <a:spcPts val="0"/>
              </a:spcAft>
              <a:buFont typeface="Wingdings" pitchFamily="2" charset="2"/>
              <a:buChar char="n"/>
              <a:defRPr/>
            </a:pPr>
            <a:r>
              <a:rPr lang="en-US" altLang="zh-CN" sz="1600" b="1" dirty="0" smtClean="0">
                <a:latin typeface="微软雅黑" pitchFamily="34" charset="-122"/>
                <a:ea typeface="微软雅黑" pitchFamily="34" charset="-122"/>
              </a:rPr>
              <a:t> </a:t>
            </a:r>
            <a:r>
              <a:rPr lang="zh-CN" altLang="zh-CN" sz="1600" b="1" dirty="0" smtClean="0">
                <a:latin typeface="微软雅黑" pitchFamily="34" charset="-122"/>
                <a:ea typeface="微软雅黑" pitchFamily="34" charset="-122"/>
              </a:rPr>
              <a:t>口腔保健（洗牙）</a:t>
            </a:r>
            <a:endParaRPr lang="zh-CN" altLang="zh-CN" sz="1600" dirty="0" smtClean="0">
              <a:latin typeface="微软雅黑" pitchFamily="34" charset="-122"/>
              <a:ea typeface="微软雅黑" pitchFamily="34" charset="-122"/>
            </a:endParaRPr>
          </a:p>
        </p:txBody>
      </p:sp>
      <p:sp>
        <p:nvSpPr>
          <p:cNvPr id="8" name="TextBox 6"/>
          <p:cNvSpPr txBox="1">
            <a:spLocks noChangeArrowheads="1"/>
          </p:cNvSpPr>
          <p:nvPr/>
        </p:nvSpPr>
        <p:spPr bwMode="auto">
          <a:xfrm>
            <a:off x="611982" y="1622217"/>
            <a:ext cx="9116888" cy="1374735"/>
          </a:xfrm>
          <a:prstGeom prst="rect">
            <a:avLst/>
          </a:prstGeom>
          <a:noFill/>
          <a:ln w="9525">
            <a:noFill/>
            <a:miter lim="800000"/>
            <a:headEnd/>
            <a:tailEnd/>
          </a:ln>
        </p:spPr>
        <p:txBody>
          <a:bodyPr wrap="square">
            <a:spAutoFit/>
          </a:bodyPr>
          <a:lstStyle/>
          <a:p>
            <a:pPr>
              <a:lnSpc>
                <a:spcPts val="2500"/>
              </a:lnSpc>
              <a:spcBef>
                <a:spcPts val="600"/>
              </a:spcBef>
              <a:defRPr/>
            </a:pPr>
            <a:r>
              <a:rPr lang="en-US" altLang="zh-CN" sz="1500" b="1" dirty="0" smtClean="0">
                <a:solidFill>
                  <a:srgbClr val="0C1821"/>
                </a:solidFill>
                <a:latin typeface="微软雅黑" pitchFamily="34" charset="-122"/>
                <a:ea typeface="微软雅黑" pitchFamily="34" charset="-122"/>
                <a:cs typeface="Arial" pitchFamily="34" charset="0"/>
              </a:rPr>
              <a:t>       </a:t>
            </a:r>
            <a:r>
              <a:rPr lang="zh-CN" altLang="zh-CN" sz="1500" b="1" dirty="0" smtClean="0">
                <a:solidFill>
                  <a:srgbClr val="0C1821"/>
                </a:solidFill>
                <a:latin typeface="微软雅黑" pitchFamily="34" charset="-122"/>
                <a:ea typeface="微软雅黑" pitchFamily="34" charset="-122"/>
                <a:cs typeface="Arial" pitchFamily="34" charset="0"/>
              </a:rPr>
              <a:t>员工</a:t>
            </a:r>
            <a:r>
              <a:rPr lang="zh-CN" altLang="en-US" sz="1500" b="1" dirty="0" smtClean="0">
                <a:solidFill>
                  <a:srgbClr val="0C1821"/>
                </a:solidFill>
                <a:latin typeface="微软雅黑" pitchFamily="34" charset="-122"/>
                <a:ea typeface="微软雅黑" pitchFamily="34" charset="-122"/>
                <a:cs typeface="Arial" pitchFamily="34" charset="0"/>
              </a:rPr>
              <a:t>在</a:t>
            </a:r>
            <a:r>
              <a:rPr lang="zh-CN" altLang="zh-CN" sz="1500" b="1" dirty="0" smtClean="0">
                <a:solidFill>
                  <a:srgbClr val="0C1821"/>
                </a:solidFill>
                <a:latin typeface="微软雅黑" pitchFamily="34" charset="-122"/>
                <a:ea typeface="微软雅黑" pitchFamily="34" charset="-122"/>
                <a:cs typeface="Arial" pitchFamily="34" charset="0"/>
              </a:rPr>
              <a:t>保险责任生效后在当地</a:t>
            </a:r>
            <a:r>
              <a:rPr lang="zh-CN" altLang="en-US" sz="1500" b="1" dirty="0" smtClean="0">
                <a:solidFill>
                  <a:srgbClr val="0C1821"/>
                </a:solidFill>
                <a:latin typeface="微软雅黑" pitchFamily="34" charset="-122"/>
                <a:ea typeface="微软雅黑" pitchFamily="34" charset="-122"/>
                <a:cs typeface="Arial" pitchFamily="34" charset="0"/>
              </a:rPr>
              <a:t>“</a:t>
            </a:r>
            <a:r>
              <a:rPr lang="zh-CN" altLang="zh-CN" sz="1500" b="1" dirty="0" smtClean="0">
                <a:solidFill>
                  <a:srgbClr val="0C1821"/>
                </a:solidFill>
                <a:latin typeface="微软雅黑" pitchFamily="34" charset="-122"/>
                <a:ea typeface="微软雅黑" pitchFamily="34" charset="-122"/>
                <a:cs typeface="Arial" pitchFamily="34" charset="0"/>
              </a:rPr>
              <a:t>平安指定医院</a:t>
            </a:r>
            <a:r>
              <a:rPr lang="zh-CN" altLang="en-US" sz="1500" b="1" dirty="0" smtClean="0">
                <a:solidFill>
                  <a:srgbClr val="0C1821"/>
                </a:solidFill>
                <a:latin typeface="微软雅黑" pitchFamily="34" charset="-122"/>
                <a:ea typeface="微软雅黑" pitchFamily="34" charset="-122"/>
                <a:cs typeface="Arial" pitchFamily="34" charset="0"/>
              </a:rPr>
              <a:t>”</a:t>
            </a:r>
            <a:r>
              <a:rPr lang="zh-CN" altLang="zh-CN" sz="1500" b="1" dirty="0" smtClean="0">
                <a:solidFill>
                  <a:srgbClr val="0C1821"/>
                </a:solidFill>
                <a:latin typeface="微软雅黑" pitchFamily="34" charset="-122"/>
                <a:ea typeface="微软雅黑" pitchFamily="34" charset="-122"/>
                <a:cs typeface="Arial" pitchFamily="34" charset="0"/>
              </a:rPr>
              <a:t>或</a:t>
            </a:r>
            <a:r>
              <a:rPr lang="zh-CN" altLang="en-US" sz="1500" b="1" dirty="0" smtClean="0">
                <a:solidFill>
                  <a:srgbClr val="0C1821"/>
                </a:solidFill>
                <a:latin typeface="微软雅黑" pitchFamily="34" charset="-122"/>
                <a:ea typeface="微软雅黑" pitchFamily="34" charset="-122"/>
                <a:cs typeface="Arial" pitchFamily="34" charset="0"/>
              </a:rPr>
              <a:t>“</a:t>
            </a:r>
            <a:r>
              <a:rPr lang="zh-CN" altLang="zh-CN" sz="1500" b="1" dirty="0" smtClean="0">
                <a:solidFill>
                  <a:srgbClr val="0C1821"/>
                </a:solidFill>
                <a:latin typeface="微软雅黑" pitchFamily="34" charset="-122"/>
                <a:ea typeface="微软雅黑" pitchFamily="34" charset="-122"/>
                <a:cs typeface="Arial" pitchFamily="34" charset="0"/>
              </a:rPr>
              <a:t>平安指定口腔诊所</a:t>
            </a:r>
            <a:r>
              <a:rPr lang="zh-CN" altLang="en-US" sz="1500" b="1" dirty="0" smtClean="0">
                <a:solidFill>
                  <a:srgbClr val="0C1821"/>
                </a:solidFill>
                <a:latin typeface="微软雅黑" pitchFamily="34" charset="-122"/>
                <a:ea typeface="微软雅黑" pitchFamily="34" charset="-122"/>
                <a:cs typeface="Arial" pitchFamily="34" charset="0"/>
              </a:rPr>
              <a:t>”</a:t>
            </a:r>
            <a:r>
              <a:rPr lang="zh-CN" altLang="zh-CN" sz="1500" b="1" dirty="0" smtClean="0">
                <a:solidFill>
                  <a:srgbClr val="0C1821"/>
                </a:solidFill>
                <a:latin typeface="微软雅黑" pitchFamily="34" charset="-122"/>
                <a:ea typeface="微软雅黑" pitchFamily="34" charset="-122"/>
                <a:cs typeface="Arial" pitchFamily="34" charset="0"/>
              </a:rPr>
              <a:t>内进行</a:t>
            </a:r>
            <a:r>
              <a:rPr lang="zh-CN" altLang="en-US" sz="1500" b="1" dirty="0" smtClean="0">
                <a:solidFill>
                  <a:srgbClr val="0C1821"/>
                </a:solidFill>
                <a:latin typeface="微软雅黑" pitchFamily="34" charset="-122"/>
                <a:ea typeface="微软雅黑" pitchFamily="34" charset="-122"/>
                <a:cs typeface="Arial" pitchFamily="34" charset="0"/>
              </a:rPr>
              <a:t>预防性</a:t>
            </a:r>
            <a:r>
              <a:rPr lang="zh-CN" altLang="zh-CN" sz="1500" b="1" dirty="0" smtClean="0">
                <a:solidFill>
                  <a:srgbClr val="0C1821"/>
                </a:solidFill>
                <a:latin typeface="微软雅黑" pitchFamily="34" charset="-122"/>
                <a:ea typeface="微软雅黑" pitchFamily="34" charset="-122"/>
                <a:cs typeface="Arial" pitchFamily="34" charset="0"/>
              </a:rPr>
              <a:t>洗牙（洁齿）的个人支付费用（含挂号费），事后向平安进行理赔，按</a:t>
            </a:r>
            <a:r>
              <a:rPr lang="en-US" altLang="zh-CN" sz="1500" b="1" dirty="0" smtClean="0">
                <a:solidFill>
                  <a:srgbClr val="0C1821"/>
                </a:solidFill>
                <a:latin typeface="微软雅黑" pitchFamily="34" charset="-122"/>
                <a:ea typeface="微软雅黑" pitchFamily="34" charset="-122"/>
                <a:cs typeface="Arial" pitchFamily="34" charset="0"/>
              </a:rPr>
              <a:t>80%</a:t>
            </a:r>
            <a:r>
              <a:rPr lang="zh-CN" altLang="zh-CN" sz="1500" b="1" dirty="0" smtClean="0">
                <a:solidFill>
                  <a:srgbClr val="0C1821"/>
                </a:solidFill>
                <a:latin typeface="微软雅黑" pitchFamily="34" charset="-122"/>
                <a:ea typeface="微软雅黑" pitchFamily="34" charset="-122"/>
                <a:cs typeface="Arial" pitchFamily="34" charset="0"/>
              </a:rPr>
              <a:t>赔付，每人每保险年度最高</a:t>
            </a:r>
            <a:r>
              <a:rPr lang="zh-CN" altLang="en-US" sz="1500" b="1" dirty="0" smtClean="0">
                <a:solidFill>
                  <a:srgbClr val="0C1821"/>
                </a:solidFill>
                <a:latin typeface="微软雅黑" pitchFamily="34" charset="-122"/>
                <a:ea typeface="微软雅黑" pitchFamily="34" charset="-122"/>
                <a:cs typeface="Arial" pitchFamily="34" charset="0"/>
              </a:rPr>
              <a:t>赔付</a:t>
            </a:r>
            <a:r>
              <a:rPr lang="en-US" altLang="zh-CN" sz="1500" b="1" dirty="0" smtClean="0">
                <a:solidFill>
                  <a:srgbClr val="0C1821"/>
                </a:solidFill>
                <a:latin typeface="微软雅黑" pitchFamily="34" charset="-122"/>
                <a:ea typeface="微软雅黑" pitchFamily="34" charset="-122"/>
                <a:cs typeface="Arial" pitchFamily="34" charset="0"/>
              </a:rPr>
              <a:t>200</a:t>
            </a:r>
            <a:r>
              <a:rPr lang="zh-CN" altLang="zh-CN" sz="1500" b="1" dirty="0" smtClean="0">
                <a:solidFill>
                  <a:srgbClr val="0C1821"/>
                </a:solidFill>
                <a:latin typeface="微软雅黑" pitchFamily="34" charset="-122"/>
                <a:ea typeface="微软雅黑" pitchFamily="34" charset="-122"/>
                <a:cs typeface="Arial" pitchFamily="34" charset="0"/>
              </a:rPr>
              <a:t>元。</a:t>
            </a:r>
            <a:r>
              <a:rPr lang="zh-CN" altLang="zh-CN" sz="15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保险责任范围仅包含洗牙相关的合理费用</a:t>
            </a:r>
            <a:r>
              <a:rPr lang="zh-CN" altLang="zh-CN" sz="1500" b="1" dirty="0" smtClean="0">
                <a:solidFill>
                  <a:srgbClr val="0C1821"/>
                </a:solidFill>
                <a:latin typeface="微软雅黑" pitchFamily="34" charset="-122"/>
                <a:ea typeface="微软雅黑" pitchFamily="34" charset="-122"/>
                <a:cs typeface="Arial" pitchFamily="34" charset="0"/>
              </a:rPr>
              <a:t>，费用范围不限于医保规定范围。此口腔保健项目，员工可不使用医保卡进行就诊。</a:t>
            </a:r>
            <a:endParaRPr lang="en-US" altLang="zh-CN" sz="1500" b="1" dirty="0">
              <a:solidFill>
                <a:srgbClr val="0C1821"/>
              </a:solidFill>
              <a:latin typeface="微软雅黑" pitchFamily="34" charset="-122"/>
              <a:ea typeface="微软雅黑" pitchFamily="34" charset="-122"/>
              <a:cs typeface="Arial" pitchFamily="34" charset="0"/>
            </a:endParaRPr>
          </a:p>
        </p:txBody>
      </p:sp>
      <p:sp>
        <p:nvSpPr>
          <p:cNvPr id="33800" name="圆角矩形 14"/>
          <p:cNvSpPr>
            <a:spLocks noChangeArrowheads="1"/>
          </p:cNvSpPr>
          <p:nvPr/>
        </p:nvSpPr>
        <p:spPr bwMode="auto">
          <a:xfrm>
            <a:off x="420688" y="3692574"/>
            <a:ext cx="9829006" cy="2427714"/>
          </a:xfrm>
          <a:prstGeom prst="roundRect">
            <a:avLst>
              <a:gd name="adj" fmla="val 16667"/>
            </a:avLst>
          </a:prstGeom>
          <a:solidFill>
            <a:schemeClr val="accent1">
              <a:lumMod val="20000"/>
              <a:lumOff val="80000"/>
            </a:schemeClr>
          </a:solidFill>
          <a:ln w="9525" algn="ctr">
            <a:solidFill>
              <a:schemeClr val="tx1"/>
            </a:solidFill>
            <a:prstDash val="dash"/>
            <a:round/>
            <a:headEnd/>
            <a:tailEnd/>
          </a:ln>
        </p:spPr>
        <p:txBody>
          <a:bodyPr lIns="0" tIns="0" rIns="0" bIns="0"/>
          <a:lstStyle/>
          <a:p>
            <a:pPr eaLnBrk="0" hangingPunct="0"/>
            <a:endParaRPr lang="zh-CN" altLang="en-US">
              <a:latin typeface="微软雅黑" pitchFamily="34" charset="-122"/>
              <a:ea typeface="微软雅黑" pitchFamily="34" charset="-122"/>
              <a:cs typeface="Arial" charset="0"/>
            </a:endParaRPr>
          </a:p>
        </p:txBody>
      </p:sp>
      <p:pic>
        <p:nvPicPr>
          <p:cNvPr id="33802" name="Picture 7" descr="BD04924_"/>
          <p:cNvPicPr>
            <a:picLocks noChangeAspect="1" noChangeArrowheads="1"/>
          </p:cNvPicPr>
          <p:nvPr/>
        </p:nvPicPr>
        <p:blipFill>
          <a:blip r:embed="rId2" cstate="print"/>
          <a:srcRect/>
          <a:stretch>
            <a:fillRect/>
          </a:stretch>
        </p:blipFill>
        <p:spPr bwMode="auto">
          <a:xfrm>
            <a:off x="152400" y="3140968"/>
            <a:ext cx="877094" cy="932606"/>
          </a:xfrm>
          <a:prstGeom prst="rect">
            <a:avLst/>
          </a:prstGeom>
          <a:noFill/>
          <a:ln w="9525">
            <a:noFill/>
            <a:miter lim="800000"/>
            <a:headEnd/>
            <a:tailEnd/>
          </a:ln>
        </p:spPr>
      </p:pic>
      <p:sp>
        <p:nvSpPr>
          <p:cNvPr id="11"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14</a:t>
            </a:fld>
            <a:endParaRPr lang="en-GB" dirty="0"/>
          </a:p>
        </p:txBody>
      </p:sp>
      <p:sp>
        <p:nvSpPr>
          <p:cNvPr id="12"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4" name="TextBox 13"/>
          <p:cNvSpPr txBox="1"/>
          <p:nvPr/>
        </p:nvSpPr>
        <p:spPr>
          <a:xfrm>
            <a:off x="800894" y="3692574"/>
            <a:ext cx="1676400" cy="369332"/>
          </a:xfrm>
          <a:prstGeom prst="rect">
            <a:avLst/>
          </a:prstGeom>
          <a:noFill/>
        </p:spPr>
        <p:txBody>
          <a:bodyPr wrap="square" rtlCol="0">
            <a:spAutoFit/>
          </a:bodyPr>
          <a:lstStyle/>
          <a:p>
            <a:r>
              <a:rPr lang="zh-CN" altLang="en-US" b="1"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温馨提醒：</a:t>
            </a:r>
          </a:p>
        </p:txBody>
      </p:sp>
      <p:sp>
        <p:nvSpPr>
          <p:cNvPr id="15" name="TextBox 14"/>
          <p:cNvSpPr txBox="1"/>
          <p:nvPr/>
        </p:nvSpPr>
        <p:spPr>
          <a:xfrm>
            <a:off x="724694" y="4073574"/>
            <a:ext cx="9464352" cy="1831271"/>
          </a:xfrm>
          <a:prstGeom prst="rect">
            <a:avLst/>
          </a:prstGeom>
          <a:noFill/>
        </p:spPr>
        <p:txBody>
          <a:bodyPr wrap="square" rtlCol="0">
            <a:spAutoFit/>
          </a:bodyPr>
          <a:lstStyle/>
          <a:p>
            <a:pPr lvl="0"/>
            <a:r>
              <a:rPr lang="en-US" altLang="zh-CN" sz="1400" b="1" dirty="0" smtClean="0">
                <a:solidFill>
                  <a:srgbClr val="000000"/>
                </a:solidFill>
                <a:latin typeface="微软雅黑" pitchFamily="34" charset="-122"/>
                <a:ea typeface="微软雅黑" pitchFamily="34" charset="-122"/>
              </a:rPr>
              <a:t>1</a:t>
            </a:r>
            <a:r>
              <a:rPr lang="zh-CN" altLang="en-US" sz="1400" b="1" dirty="0" smtClean="0">
                <a:solidFill>
                  <a:srgbClr val="000000"/>
                </a:solidFill>
                <a:latin typeface="微软雅黑" pitchFamily="34" charset="-122"/>
                <a:ea typeface="微软雅黑" pitchFamily="34" charset="-122"/>
              </a:rPr>
              <a:t>、员工可选择“</a:t>
            </a:r>
            <a:r>
              <a:rPr lang="zh-CN" altLang="en-US" sz="1400" b="1" dirty="0" smtClean="0">
                <a:solidFill>
                  <a:srgbClr val="0000FF"/>
                </a:solidFill>
                <a:latin typeface="微软雅黑" pitchFamily="34" charset="-122"/>
                <a:ea typeface="微软雅黑" pitchFamily="34" charset="-122"/>
              </a:rPr>
              <a:t>指定医院”（同门诊医疗指定医院范围）</a:t>
            </a:r>
            <a:r>
              <a:rPr lang="zh-CN" altLang="en-US" sz="1400" b="1" dirty="0" smtClean="0">
                <a:solidFill>
                  <a:srgbClr val="000000"/>
                </a:solidFill>
                <a:latin typeface="微软雅黑" pitchFamily="34" charset="-122"/>
                <a:ea typeface="微软雅黑" pitchFamily="34" charset="-122"/>
              </a:rPr>
              <a:t>或“</a:t>
            </a:r>
            <a:r>
              <a:rPr lang="zh-CN" altLang="en-US" sz="1400" b="1" dirty="0" smtClean="0">
                <a:solidFill>
                  <a:srgbClr val="0000FF"/>
                </a:solidFill>
                <a:latin typeface="微软雅黑" pitchFamily="34" charset="-122"/>
                <a:ea typeface="微软雅黑" pitchFamily="34" charset="-122"/>
              </a:rPr>
              <a:t>指定口腔诊所”</a:t>
            </a:r>
            <a:r>
              <a:rPr lang="zh-CN" altLang="en-US" sz="1400" b="1" dirty="0" smtClean="0">
                <a:solidFill>
                  <a:srgbClr val="000000"/>
                </a:solidFill>
                <a:latin typeface="微软雅黑" pitchFamily="34" charset="-122"/>
                <a:ea typeface="微软雅黑" pitchFamily="34" charset="-122"/>
              </a:rPr>
              <a:t>进行治疗（</a:t>
            </a:r>
            <a:r>
              <a:rPr lang="zh-CN" altLang="zh-CN" sz="1400" b="1" dirty="0" smtClean="0">
                <a:solidFill>
                  <a:srgbClr val="0000FF"/>
                </a:solidFill>
                <a:latin typeface="微软雅黑" pitchFamily="34" charset="-122"/>
                <a:ea typeface="微软雅黑" pitchFamily="34" charset="-122"/>
              </a:rPr>
              <a:t>平安指定口腔诊所详细信息挂网</a:t>
            </a:r>
            <a:r>
              <a:rPr lang="zh-CN" altLang="en-US" sz="1400" b="1" dirty="0" smtClean="0">
                <a:solidFill>
                  <a:srgbClr val="0000FF"/>
                </a:solidFill>
                <a:latin typeface="微软雅黑" pitchFamily="34" charset="-122"/>
                <a:ea typeface="微软雅黑" pitchFamily="34" charset="-122"/>
              </a:rPr>
              <a:t>路径：</a:t>
            </a:r>
            <a:r>
              <a:rPr lang="en-US" altLang="zh-CN" sz="1400" b="1" dirty="0">
                <a:solidFill>
                  <a:srgbClr val="000000"/>
                </a:solidFill>
                <a:latin typeface="Calibri" pitchFamily="34" charset="0"/>
                <a:cs typeface="Calibri" pitchFamily="34" charset="0"/>
              </a:rPr>
              <a:t>Circuit Home &gt; My Benefits &amp; Career &gt; Health &gt; Healthcare Benefits (PRC </a:t>
            </a:r>
            <a:r>
              <a:rPr lang="en-US" altLang="zh-CN" sz="1400" b="1" dirty="0" smtClean="0">
                <a:solidFill>
                  <a:srgbClr val="000000"/>
                </a:solidFill>
                <a:latin typeface="Calibri" pitchFamily="34" charset="0"/>
                <a:cs typeface="Calibri" pitchFamily="34" charset="0"/>
              </a:rPr>
              <a:t>Nationals</a:t>
            </a:r>
            <a:r>
              <a:rPr lang="en-US" altLang="zh-CN" sz="1400" b="1" dirty="0">
                <a:solidFill>
                  <a:srgbClr val="000000"/>
                </a:solidFill>
                <a:latin typeface="Calibri" pitchFamily="34" charset="0"/>
                <a:cs typeface="Calibri" pitchFamily="34" charset="0"/>
              </a:rPr>
              <a:t>) &gt; Ping An Dental List</a:t>
            </a:r>
            <a:r>
              <a:rPr lang="zh-CN" altLang="en-US" sz="1400" b="1" dirty="0" smtClean="0">
                <a:solidFill>
                  <a:srgbClr val="000000"/>
                </a:solidFill>
                <a:latin typeface="微软雅黑" pitchFamily="34" charset="-122"/>
                <a:ea typeface="微软雅黑" pitchFamily="34" charset="-122"/>
              </a:rPr>
              <a:t>）；</a:t>
            </a:r>
            <a:endParaRPr lang="en-US" altLang="zh-CN" sz="1400" b="1" dirty="0" smtClean="0">
              <a:solidFill>
                <a:srgbClr val="000000"/>
              </a:solidFill>
              <a:latin typeface="微软雅黑" pitchFamily="34" charset="-122"/>
              <a:ea typeface="微软雅黑" pitchFamily="34" charset="-122"/>
            </a:endParaRPr>
          </a:p>
          <a:p>
            <a:pPr>
              <a:spcBef>
                <a:spcPts val="600"/>
              </a:spcBef>
            </a:pPr>
            <a:r>
              <a:rPr lang="en-US" altLang="zh-CN" sz="1400" b="1" dirty="0" smtClean="0">
                <a:solidFill>
                  <a:srgbClr val="000000"/>
                </a:solidFill>
                <a:latin typeface="微软雅黑" pitchFamily="34" charset="-122"/>
                <a:ea typeface="微软雅黑" pitchFamily="34" charset="-122"/>
              </a:rPr>
              <a:t>2</a:t>
            </a:r>
            <a:r>
              <a:rPr lang="zh-CN" altLang="zh-CN" sz="1400" b="1" dirty="0" smtClean="0">
                <a:solidFill>
                  <a:srgbClr val="000000"/>
                </a:solidFill>
                <a:latin typeface="微软雅黑" pitchFamily="34" charset="-122"/>
                <a:ea typeface="微软雅黑" pitchFamily="34" charset="-122"/>
              </a:rPr>
              <a:t>、</a:t>
            </a:r>
            <a:r>
              <a:rPr lang="zh-CN" altLang="zh-CN" sz="1400" b="1" dirty="0" smtClean="0">
                <a:solidFill>
                  <a:srgbClr val="0000FF"/>
                </a:solidFill>
                <a:latin typeface="微软雅黑" pitchFamily="34" charset="-122"/>
                <a:ea typeface="微软雅黑" pitchFamily="34" charset="-122"/>
              </a:rPr>
              <a:t>员工前往指定口腔诊所，</a:t>
            </a:r>
            <a:r>
              <a:rPr lang="zh-CN" altLang="en-US" sz="1400" b="1" dirty="0" smtClean="0">
                <a:solidFill>
                  <a:srgbClr val="0000FF"/>
                </a:solidFill>
                <a:latin typeface="微软雅黑" pitchFamily="34" charset="-122"/>
                <a:ea typeface="微软雅黑" pitchFamily="34" charset="-122"/>
              </a:rPr>
              <a:t>必须</a:t>
            </a:r>
            <a:r>
              <a:rPr lang="zh-CN" altLang="zh-CN" sz="1400" b="1" dirty="0" smtClean="0">
                <a:solidFill>
                  <a:srgbClr val="0000FF"/>
                </a:solidFill>
                <a:latin typeface="微软雅黑" pitchFamily="34" charset="-122"/>
                <a:ea typeface="微软雅黑" pitchFamily="34" charset="-122"/>
              </a:rPr>
              <a:t>提前进行预约，建议您</a:t>
            </a:r>
            <a:r>
              <a:rPr lang="zh-CN" altLang="en-US" sz="1400" b="1" dirty="0" smtClean="0">
                <a:solidFill>
                  <a:srgbClr val="0000FF"/>
                </a:solidFill>
                <a:latin typeface="微软雅黑" pitchFamily="34" charset="-122"/>
                <a:ea typeface="微软雅黑" pitchFamily="34" charset="-122"/>
              </a:rPr>
              <a:t>至少</a:t>
            </a:r>
            <a:r>
              <a:rPr lang="zh-CN" altLang="zh-CN" sz="1400" b="1" dirty="0" smtClean="0">
                <a:solidFill>
                  <a:srgbClr val="0000FF"/>
                </a:solidFill>
                <a:latin typeface="微软雅黑" pitchFamily="34" charset="-122"/>
                <a:ea typeface="微软雅黑" pitchFamily="34" charset="-122"/>
              </a:rPr>
              <a:t>提前</a:t>
            </a:r>
            <a:r>
              <a:rPr lang="en-US" altLang="zh-CN" sz="1400" b="1" dirty="0" smtClean="0">
                <a:solidFill>
                  <a:srgbClr val="0000FF"/>
                </a:solidFill>
                <a:latin typeface="微软雅黑" pitchFamily="34" charset="-122"/>
                <a:ea typeface="微软雅黑" pitchFamily="34" charset="-122"/>
              </a:rPr>
              <a:t>3</a:t>
            </a:r>
            <a:r>
              <a:rPr lang="zh-CN" altLang="zh-CN" sz="1400" b="1" dirty="0" smtClean="0">
                <a:solidFill>
                  <a:srgbClr val="0000FF"/>
                </a:solidFill>
                <a:latin typeface="微软雅黑" pitchFamily="34" charset="-122"/>
                <a:ea typeface="微软雅黑" pitchFamily="34" charset="-122"/>
              </a:rPr>
              <a:t>天进行预约</a:t>
            </a:r>
            <a:r>
              <a:rPr lang="zh-CN" altLang="zh-CN" sz="1400" b="1" dirty="0" smtClean="0">
                <a:solidFill>
                  <a:srgbClr val="000000"/>
                </a:solidFill>
                <a:latin typeface="微软雅黑" pitchFamily="34" charset="-122"/>
                <a:ea typeface="微软雅黑" pitchFamily="34" charset="-122"/>
              </a:rPr>
              <a:t>；员工若前往指定医院，无需进行预约，直接前往按照医院正常流程就医即可。</a:t>
            </a:r>
          </a:p>
          <a:p>
            <a:pPr>
              <a:spcBef>
                <a:spcPts val="600"/>
              </a:spcBef>
            </a:pPr>
            <a:r>
              <a:rPr lang="en-US" altLang="zh-CN" sz="1400" b="1" dirty="0" smtClean="0">
                <a:solidFill>
                  <a:srgbClr val="000000"/>
                </a:solidFill>
                <a:latin typeface="微软雅黑" pitchFamily="34" charset="-122"/>
                <a:ea typeface="微软雅黑" pitchFamily="34" charset="-122"/>
              </a:rPr>
              <a:t>3</a:t>
            </a:r>
            <a:r>
              <a:rPr lang="zh-CN" altLang="zh-CN" sz="1400" b="1" dirty="0" smtClean="0">
                <a:solidFill>
                  <a:srgbClr val="000000"/>
                </a:solidFill>
                <a:latin typeface="微软雅黑" pitchFamily="34" charset="-122"/>
                <a:ea typeface="微软雅黑" pitchFamily="34" charset="-122"/>
              </a:rPr>
              <a:t>、</a:t>
            </a:r>
            <a:r>
              <a:rPr lang="zh-CN" altLang="zh-CN" sz="1400" b="1" dirty="0" smtClean="0">
                <a:solidFill>
                  <a:srgbClr val="0000FF"/>
                </a:solidFill>
                <a:latin typeface="微软雅黑" pitchFamily="34" charset="-122"/>
                <a:ea typeface="微软雅黑" pitchFamily="34" charset="-122"/>
              </a:rPr>
              <a:t>员工前往指定口腔诊所，将按照口腔诊所常规收费标准，并无针对英特尔的特殊定价</a:t>
            </a:r>
            <a:r>
              <a:rPr lang="zh-CN" altLang="zh-CN" sz="1400" b="1" dirty="0" smtClean="0">
                <a:solidFill>
                  <a:srgbClr val="000000"/>
                </a:solidFill>
                <a:latin typeface="微软雅黑" pitchFamily="34" charset="-122"/>
                <a:ea typeface="微软雅黑" pitchFamily="34" charset="-122"/>
              </a:rPr>
              <a:t>，员工可在预约时进行收费确认以决定是否前往。</a:t>
            </a:r>
            <a:endParaRPr lang="en-US" altLang="zh-CN" sz="1400" b="1" dirty="0" smtClean="0">
              <a:solidFill>
                <a:srgbClr val="000000"/>
              </a:solidFill>
              <a:latin typeface="微软雅黑" pitchFamily="34" charset="-122"/>
              <a:ea typeface="微软雅黑" pitchFamily="34" charset="-122"/>
            </a:endParaRPr>
          </a:p>
          <a:p>
            <a:pPr>
              <a:spcBef>
                <a:spcPts val="600"/>
              </a:spcBef>
            </a:pPr>
            <a:r>
              <a:rPr lang="en-US" altLang="zh-CN" sz="1400" b="1" dirty="0" smtClean="0">
                <a:solidFill>
                  <a:srgbClr val="000000"/>
                </a:solidFill>
                <a:latin typeface="微软雅黑" pitchFamily="34" charset="-122"/>
                <a:ea typeface="微软雅黑" pitchFamily="34" charset="-122"/>
              </a:rPr>
              <a:t>4</a:t>
            </a:r>
            <a:r>
              <a:rPr lang="zh-CN" altLang="en-US" sz="1400" b="1" dirty="0" smtClean="0">
                <a:solidFill>
                  <a:srgbClr val="000000"/>
                </a:solidFill>
                <a:latin typeface="微软雅黑" pitchFamily="34" charset="-122"/>
                <a:ea typeface="微软雅黑" pitchFamily="34" charset="-122"/>
              </a:rPr>
              <a:t>、</a:t>
            </a:r>
            <a:r>
              <a:rPr lang="zh-CN" altLang="zh-CN" sz="1400" b="1" dirty="0" smtClean="0">
                <a:solidFill>
                  <a:srgbClr val="000000"/>
                </a:solidFill>
                <a:latin typeface="微软雅黑" pitchFamily="34" charset="-122"/>
                <a:ea typeface="微软雅黑" pitchFamily="34" charset="-122"/>
              </a:rPr>
              <a:t>考虑到诊所与</a:t>
            </a:r>
            <a:r>
              <a:rPr lang="zh-CN" altLang="en-US" sz="1400" b="1" dirty="0" smtClean="0">
                <a:solidFill>
                  <a:srgbClr val="000000"/>
                </a:solidFill>
                <a:latin typeface="微软雅黑" pitchFamily="34" charset="-122"/>
                <a:ea typeface="微软雅黑" pitchFamily="34" charset="-122"/>
              </a:rPr>
              <a:t>公立</a:t>
            </a:r>
            <a:r>
              <a:rPr lang="zh-CN" altLang="zh-CN" sz="1400" b="1" dirty="0" smtClean="0">
                <a:solidFill>
                  <a:srgbClr val="000000"/>
                </a:solidFill>
                <a:latin typeface="微软雅黑" pitchFamily="34" charset="-122"/>
                <a:ea typeface="微软雅黑" pitchFamily="34" charset="-122"/>
              </a:rPr>
              <a:t>医院情况有别，</a:t>
            </a:r>
            <a:r>
              <a:rPr lang="zh-CN" altLang="zh-CN" sz="1400" b="1" dirty="0" smtClean="0">
                <a:solidFill>
                  <a:srgbClr val="0000FF"/>
                </a:solidFill>
                <a:latin typeface="微软雅黑" pitchFamily="34" charset="-122"/>
                <a:ea typeface="微软雅黑" pitchFamily="34" charset="-122"/>
              </a:rPr>
              <a:t>此项目员工理赔所需单据请参见</a:t>
            </a:r>
            <a:r>
              <a:rPr lang="zh-CN" altLang="en-US" sz="1400" b="1" dirty="0" smtClean="0">
                <a:solidFill>
                  <a:srgbClr val="0000FF"/>
                </a:solidFill>
                <a:latin typeface="微软雅黑" pitchFamily="34" charset="-122"/>
                <a:ea typeface="微软雅黑" pitchFamily="34" charset="-122"/>
              </a:rPr>
              <a:t>“本宣讲</a:t>
            </a:r>
            <a:r>
              <a:rPr lang="en-US" altLang="zh-CN" sz="1400" b="1" dirty="0" smtClean="0">
                <a:solidFill>
                  <a:srgbClr val="0000FF"/>
                </a:solidFill>
                <a:latin typeface="微软雅黑" pitchFamily="34" charset="-122"/>
                <a:ea typeface="微软雅黑" pitchFamily="34" charset="-122"/>
              </a:rPr>
              <a:t>PPT</a:t>
            </a:r>
            <a:r>
              <a:rPr lang="zh-CN" altLang="en-US" sz="1400" b="1" dirty="0" smtClean="0">
                <a:solidFill>
                  <a:srgbClr val="0000FF"/>
                </a:solidFill>
                <a:latin typeface="微软雅黑" pitchFamily="34" charset="-122"/>
                <a:ea typeface="微软雅黑" pitchFamily="34" charset="-122"/>
              </a:rPr>
              <a:t>材料第</a:t>
            </a:r>
            <a:r>
              <a:rPr lang="en-US" altLang="zh-CN" sz="1400" b="1" dirty="0" smtClean="0">
                <a:solidFill>
                  <a:srgbClr val="0000FF"/>
                </a:solidFill>
                <a:latin typeface="微软雅黑" pitchFamily="34" charset="-122"/>
                <a:ea typeface="微软雅黑" pitchFamily="34" charset="-122"/>
              </a:rPr>
              <a:t>25</a:t>
            </a:r>
            <a:r>
              <a:rPr lang="zh-CN" altLang="en-US" sz="1400" b="1" dirty="0" smtClean="0">
                <a:solidFill>
                  <a:srgbClr val="0000FF"/>
                </a:solidFill>
                <a:latin typeface="微软雅黑" pitchFamily="34" charset="-122"/>
                <a:ea typeface="微软雅黑" pitchFamily="34" charset="-122"/>
              </a:rPr>
              <a:t>页”。</a:t>
            </a:r>
            <a:endParaRPr lang="zh-CN" altLang="zh-CN" sz="1400" b="1" dirty="0" smtClean="0">
              <a:solidFill>
                <a:srgbClr val="0000FF"/>
              </a:solidFill>
              <a:latin typeface="微软雅黑" pitchFamily="34" charset="-122"/>
              <a:ea typeface="微软雅黑" pitchFamily="34" charset="-122"/>
            </a:endParaRPr>
          </a:p>
        </p:txBody>
      </p:sp>
      <p:sp>
        <p:nvSpPr>
          <p:cNvPr id="13" name="TextBox 8"/>
          <p:cNvSpPr txBox="1">
            <a:spLocks noChangeArrowheads="1"/>
          </p:cNvSpPr>
          <p:nvPr/>
        </p:nvSpPr>
        <p:spPr bwMode="auto">
          <a:xfrm>
            <a:off x="1362842" y="6429396"/>
            <a:ext cx="8358246" cy="304800"/>
          </a:xfrm>
          <a:prstGeom prst="rect">
            <a:avLst/>
          </a:prstGeom>
          <a:noFill/>
          <a:ln w="9525" algn="ctr">
            <a:noFill/>
            <a:miter lim="800000"/>
            <a:headEnd/>
            <a:tailEnd/>
          </a:ln>
          <a:effectLst/>
        </p:spPr>
        <p:txBody>
          <a:bodyPr/>
          <a:lstStyle/>
          <a:p>
            <a:pPr>
              <a:defRPr/>
            </a:pP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各保险责任的详细说明参见</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服务手册”</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年保险服务手册”电子版于</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15</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年底上载</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至内部</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网：</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Circuit </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3"/>
          <p:cNvSpPr txBox="1">
            <a:spLocks noChangeArrowheads="1"/>
          </p:cNvSpPr>
          <p:nvPr/>
        </p:nvSpPr>
        <p:spPr bwMode="auto">
          <a:xfrm>
            <a:off x="39688" y="304800"/>
            <a:ext cx="6705600" cy="400050"/>
          </a:xfrm>
          <a:prstGeom prst="rect">
            <a:avLst/>
          </a:prstGeom>
          <a:noFill/>
          <a:ln w="9525">
            <a:noFill/>
            <a:miter lim="800000"/>
            <a:headEnd/>
            <a:tailEnd/>
          </a:ln>
        </p:spPr>
        <p:txBody>
          <a:bodyPr>
            <a:spAutoFit/>
          </a:bodyPr>
          <a:lstStyle/>
          <a:p>
            <a:r>
              <a:rPr lang="zh-CN" altLang="en-US" sz="2000" b="1" dirty="0">
                <a:solidFill>
                  <a:srgbClr val="000000"/>
                </a:solidFill>
                <a:latin typeface="微软雅黑" pitchFamily="34" charset="-122"/>
                <a:ea typeface="微软雅黑" pitchFamily="34" charset="-122"/>
                <a:cs typeface="Arial" charset="0"/>
              </a:rPr>
              <a:t>员工及家属保险</a:t>
            </a:r>
            <a:r>
              <a:rPr lang="zh-CN" altLang="en-US" sz="2000" b="1" dirty="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除外责任</a:t>
            </a:r>
            <a:r>
              <a:rPr lang="zh-CN" altLang="en-US" sz="2000" b="1" dirty="0">
                <a:solidFill>
                  <a:srgbClr val="FF0000"/>
                </a:solidFill>
                <a:latin typeface="微软雅黑" pitchFamily="34" charset="-122"/>
                <a:ea typeface="微软雅黑" pitchFamily="34" charset="-122"/>
                <a:cs typeface="Arial" charset="0"/>
              </a:rPr>
              <a:t> </a:t>
            </a:r>
            <a:r>
              <a:rPr lang="en-US" altLang="zh-CN" sz="2000" b="1" dirty="0">
                <a:solidFill>
                  <a:srgbClr val="000000"/>
                </a:solidFill>
                <a:latin typeface="微软雅黑" pitchFamily="34" charset="-122"/>
                <a:ea typeface="微软雅黑" pitchFamily="34" charset="-122"/>
                <a:cs typeface="Arial" charset="0"/>
              </a:rPr>
              <a:t>- 1</a:t>
            </a:r>
            <a:endParaRPr lang="zh-CN" altLang="en-US" sz="2000" b="1" dirty="0">
              <a:solidFill>
                <a:srgbClr val="000000"/>
              </a:solidFill>
              <a:latin typeface="微软雅黑" pitchFamily="34" charset="-122"/>
              <a:ea typeface="微软雅黑" pitchFamily="34" charset="-122"/>
              <a:cs typeface="Arial" charset="0"/>
            </a:endParaRPr>
          </a:p>
        </p:txBody>
      </p:sp>
      <p:sp>
        <p:nvSpPr>
          <p:cNvPr id="36866" name="TextBox 5"/>
          <p:cNvSpPr txBox="1">
            <a:spLocks noChangeArrowheads="1"/>
          </p:cNvSpPr>
          <p:nvPr/>
        </p:nvSpPr>
        <p:spPr bwMode="auto">
          <a:xfrm>
            <a:off x="267494" y="873587"/>
            <a:ext cx="9906000" cy="323165"/>
          </a:xfrm>
          <a:prstGeom prst="rect">
            <a:avLst/>
          </a:prstGeom>
          <a:noFill/>
          <a:ln w="9525">
            <a:noFill/>
            <a:miter lim="800000"/>
            <a:headEnd/>
            <a:tailEnd/>
          </a:ln>
        </p:spPr>
        <p:txBody>
          <a:bodyPr>
            <a:spAutoFit/>
          </a:bodyPr>
          <a:lstStyle/>
          <a:p>
            <a:r>
              <a:rPr lang="en-US" altLang="en-US" sz="1500" dirty="0">
                <a:solidFill>
                  <a:srgbClr val="000000"/>
                </a:solidFill>
                <a:latin typeface="微软雅黑" pitchFamily="34" charset="-122"/>
                <a:ea typeface="微软雅黑" pitchFamily="34" charset="-122"/>
                <a:cs typeface="Arial" charset="0"/>
              </a:rPr>
              <a:t>▪</a:t>
            </a:r>
            <a:r>
              <a:rPr lang="en-US" altLang="en-US" sz="1500" dirty="0">
                <a:solidFill>
                  <a:srgbClr val="000000"/>
                </a:solidFill>
                <a:latin typeface="微软雅黑" pitchFamily="34" charset="-122"/>
                <a:ea typeface="微软雅黑" pitchFamily="34" charset="-122"/>
                <a:cs typeface="Arial" charset="0"/>
                <a:sym typeface="Wingdings" pitchFamily="2" charset="2"/>
              </a:rPr>
              <a:t></a:t>
            </a:r>
            <a:r>
              <a:rPr lang="en-US" altLang="en-US" sz="1500" dirty="0">
                <a:solidFill>
                  <a:srgbClr val="000000"/>
                </a:solidFill>
                <a:latin typeface="微软雅黑" pitchFamily="34" charset="-122"/>
                <a:ea typeface="微软雅黑" pitchFamily="34" charset="-122"/>
                <a:cs typeface="Arial" charset="0"/>
              </a:rPr>
              <a:t> </a:t>
            </a:r>
            <a:r>
              <a:rPr lang="zh-CN" altLang="en-US" sz="1500" b="1" dirty="0">
                <a:solidFill>
                  <a:srgbClr val="000000"/>
                </a:solidFill>
                <a:latin typeface="微软雅黑" pitchFamily="34" charset="-122"/>
                <a:ea typeface="微软雅黑" pitchFamily="34" charset="-122"/>
                <a:cs typeface="Arial" charset="0"/>
              </a:rPr>
              <a:t>因下列情形之一，造成被保险人身故</a:t>
            </a:r>
            <a:r>
              <a:rPr lang="zh-CN" altLang="en-US" sz="1500" b="1" dirty="0" smtClean="0">
                <a:solidFill>
                  <a:srgbClr val="000000"/>
                </a:solidFill>
                <a:latin typeface="微软雅黑" pitchFamily="34" charset="-122"/>
                <a:ea typeface="微软雅黑" pitchFamily="34" charset="-122"/>
                <a:cs typeface="Arial" charset="0"/>
              </a:rPr>
              <a:t>、伤残或</a:t>
            </a:r>
            <a:r>
              <a:rPr lang="zh-CN" altLang="en-US" sz="1500" b="1" dirty="0">
                <a:solidFill>
                  <a:srgbClr val="000000"/>
                </a:solidFill>
                <a:latin typeface="微软雅黑" pitchFamily="34" charset="-122"/>
                <a:ea typeface="微软雅黑" pitchFamily="34" charset="-122"/>
                <a:cs typeface="Arial" charset="0"/>
              </a:rPr>
              <a:t>医疗费用、生育保险费用支出的，保险责任是除外的：</a:t>
            </a:r>
          </a:p>
        </p:txBody>
      </p:sp>
      <p:sp>
        <p:nvSpPr>
          <p:cNvPr id="8" name="TextBox 7"/>
          <p:cNvSpPr txBox="1"/>
          <p:nvPr/>
        </p:nvSpPr>
        <p:spPr>
          <a:xfrm>
            <a:off x="344488" y="1196752"/>
            <a:ext cx="9906000" cy="5155257"/>
          </a:xfrm>
          <a:prstGeom prst="rect">
            <a:avLst/>
          </a:prstGeom>
          <a:noFill/>
        </p:spPr>
        <p:txBody>
          <a:bodyPr>
            <a:spAutoFit/>
          </a:bodyPr>
          <a:lstStyle/>
          <a:p>
            <a:pPr>
              <a:spcBef>
                <a:spcPts val="3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政府社会统筹医疗保险承担的费用；</a:t>
            </a:r>
          </a:p>
          <a:p>
            <a:pPr>
              <a:spcBef>
                <a:spcPts val="3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在中国大陆以外地区发生的就医所发生的医疗费用（另有约定的除外）；</a:t>
            </a:r>
          </a:p>
          <a:p>
            <a:pPr>
              <a:spcBef>
                <a:spcPts val="3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投保人故意致被保险人伤害、患病；被保险人殴斗、醉酒，服用、吸食或注射毒品</a:t>
            </a:r>
            <a:r>
              <a:rPr lang="zh-CN" altLang="en-US" sz="1400" b="1" dirty="0" smtClean="0">
                <a:solidFill>
                  <a:schemeClr val="tx1">
                    <a:lumMod val="50000"/>
                  </a:schemeClr>
                </a:solidFill>
                <a:latin typeface="微软雅黑" pitchFamily="34" charset="-122"/>
                <a:ea typeface="微软雅黑" pitchFamily="34" charset="-122"/>
                <a:cs typeface="Arial" pitchFamily="34" charset="0"/>
              </a:rPr>
              <a:t>；</a:t>
            </a:r>
            <a:r>
              <a:rPr lang="zh-CN" altLang="zh-CN" sz="1400" b="1" dirty="0" smtClean="0">
                <a:solidFill>
                  <a:schemeClr val="tx1">
                    <a:lumMod val="50000"/>
                  </a:schemeClr>
                </a:solidFill>
                <a:latin typeface="微软雅黑" pitchFamily="34" charset="-122"/>
                <a:ea typeface="微软雅黑" pitchFamily="34" charset="-122"/>
                <a:cs typeface="Arial" pitchFamily="34" charset="0"/>
              </a:rPr>
              <a:t>被保险人猝死（仅针对意外身故责任做除外约定）</a:t>
            </a:r>
            <a:r>
              <a:rPr lang="zh-CN" altLang="en-US" sz="1400" b="1" dirty="0" smtClean="0">
                <a:solidFill>
                  <a:schemeClr val="tx1">
                    <a:lumMod val="50000"/>
                  </a:schemeClr>
                </a:solidFill>
                <a:latin typeface="微软雅黑" pitchFamily="34" charset="-122"/>
                <a:ea typeface="微软雅黑" pitchFamily="34" charset="-122"/>
                <a:cs typeface="Arial" pitchFamily="34" charset="0"/>
              </a:rPr>
              <a:t>；故</a:t>
            </a:r>
            <a:r>
              <a:rPr lang="zh-CN" altLang="en-US" sz="1400" b="1" dirty="0">
                <a:solidFill>
                  <a:schemeClr val="tx1">
                    <a:lumMod val="50000"/>
                  </a:schemeClr>
                </a:solidFill>
                <a:latin typeface="微软雅黑" pitchFamily="34" charset="-122"/>
                <a:ea typeface="微软雅黑" pitchFamily="34" charset="-122"/>
                <a:cs typeface="Arial" pitchFamily="34" charset="0"/>
              </a:rPr>
              <a:t>意犯罪或拒捕、自杀或故意自伤；</a:t>
            </a:r>
          </a:p>
          <a:p>
            <a:pPr>
              <a:spcBef>
                <a:spcPts val="3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a:t>
            </a:r>
            <a:r>
              <a:rPr lang="zh-CN" altLang="en-US" sz="1400" b="1" dirty="0">
                <a:solidFill>
                  <a:srgbClr val="FF0000"/>
                </a:solidFill>
                <a:latin typeface="微软雅黑" pitchFamily="34" charset="-122"/>
                <a:ea typeface="微软雅黑" pitchFamily="34" charset="-122"/>
                <a:cs typeface="Arial" pitchFamily="34" charset="0"/>
              </a:rPr>
              <a:t>酒后驾驶、无照驾驶，或驾驶的机动车与驾驶证登载的准驾车型不符，驾驶无有效行驶证的交通工具</a:t>
            </a:r>
            <a:r>
              <a:rPr lang="zh-CN" altLang="en-US" sz="1400" b="1" dirty="0">
                <a:solidFill>
                  <a:schemeClr val="tx1">
                    <a:lumMod val="50000"/>
                  </a:schemeClr>
                </a:solidFill>
                <a:latin typeface="微软雅黑" pitchFamily="34" charset="-122"/>
                <a:ea typeface="微软雅黑" pitchFamily="34" charset="-122"/>
                <a:cs typeface="Arial" pitchFamily="34" charset="0"/>
              </a:rPr>
              <a:t>；</a:t>
            </a:r>
            <a:endParaRPr lang="en-US" altLang="zh-CN" sz="1400" b="1" dirty="0">
              <a:solidFill>
                <a:schemeClr val="tx1">
                  <a:lumMod val="50000"/>
                </a:schemeClr>
              </a:solidFill>
              <a:latin typeface="微软雅黑" pitchFamily="34" charset="-122"/>
              <a:ea typeface="微软雅黑" pitchFamily="34" charset="-122"/>
              <a:cs typeface="Arial" pitchFamily="34" charset="0"/>
            </a:endParaRPr>
          </a:p>
          <a:p>
            <a:pPr>
              <a:spcBef>
                <a:spcPts val="3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a:t>
            </a:r>
            <a:r>
              <a:rPr lang="zh-CN" altLang="en-US" sz="1400" b="1" dirty="0">
                <a:solidFill>
                  <a:srgbClr val="FF0000"/>
                </a:solidFill>
                <a:latin typeface="微软雅黑" pitchFamily="34" charset="-122"/>
                <a:ea typeface="微软雅黑" pitchFamily="34" charset="-122"/>
                <a:cs typeface="Arial" pitchFamily="34" charset="0"/>
              </a:rPr>
              <a:t>被保险人因投保前患有的恶性肿瘤、白血病、再生障碍性贫血、心脏病（心功能不全</a:t>
            </a:r>
            <a:r>
              <a:rPr lang="en-US" altLang="en-US" sz="1400" b="1" dirty="0">
                <a:solidFill>
                  <a:srgbClr val="FF0000"/>
                </a:solidFill>
                <a:latin typeface="微软雅黑" pitchFamily="34" charset="-122"/>
                <a:ea typeface="微软雅黑" pitchFamily="34" charset="-122"/>
                <a:cs typeface="Arial" pitchFamily="34" charset="0"/>
              </a:rPr>
              <a:t>II</a:t>
            </a:r>
            <a:r>
              <a:rPr lang="zh-CN" altLang="en-US" sz="1400" b="1" dirty="0">
                <a:solidFill>
                  <a:srgbClr val="FF0000"/>
                </a:solidFill>
                <a:latin typeface="微软雅黑" pitchFamily="34" charset="-122"/>
                <a:ea typeface="微软雅黑" pitchFamily="34" charset="-122"/>
                <a:cs typeface="Arial" pitchFamily="34" charset="0"/>
              </a:rPr>
              <a:t>级以上）、心肌梗塞、高血压（</a:t>
            </a:r>
            <a:r>
              <a:rPr lang="en-US" altLang="en-US" sz="1400" b="1" dirty="0">
                <a:solidFill>
                  <a:srgbClr val="FF0000"/>
                </a:solidFill>
                <a:latin typeface="微软雅黑" pitchFamily="34" charset="-122"/>
                <a:ea typeface="微软雅黑" pitchFamily="34" charset="-122"/>
                <a:cs typeface="Arial" pitchFamily="34" charset="0"/>
              </a:rPr>
              <a:t>II</a:t>
            </a:r>
            <a:r>
              <a:rPr lang="zh-CN" altLang="en-US" sz="1400" b="1" dirty="0">
                <a:solidFill>
                  <a:srgbClr val="FF0000"/>
                </a:solidFill>
                <a:latin typeface="微软雅黑" pitchFamily="34" charset="-122"/>
                <a:ea typeface="微软雅黑" pitchFamily="34" charset="-122"/>
                <a:cs typeface="Arial" pitchFamily="34" charset="0"/>
              </a:rPr>
              <a:t>级以上）、肝硬化、慢性阻塞性支气管疾病、脑血管疾病、慢性肾脏疾病、糖尿病、先天性疾病、癫痫病、遗传性疾病、艾滋病、</a:t>
            </a:r>
            <a:r>
              <a:rPr lang="en-US" altLang="zh-CN" sz="1400" b="1" dirty="0">
                <a:solidFill>
                  <a:srgbClr val="FF0000"/>
                </a:solidFill>
                <a:latin typeface="微软雅黑" pitchFamily="34" charset="-122"/>
                <a:ea typeface="微软雅黑" pitchFamily="34" charset="-122"/>
                <a:cs typeface="Arial" pitchFamily="34" charset="0"/>
              </a:rPr>
              <a:t>《</a:t>
            </a:r>
            <a:r>
              <a:rPr lang="zh-CN" altLang="en-US" sz="1400" b="1" dirty="0">
                <a:solidFill>
                  <a:srgbClr val="FF0000"/>
                </a:solidFill>
                <a:latin typeface="微软雅黑" pitchFamily="34" charset="-122"/>
                <a:ea typeface="微软雅黑" pitchFamily="34" charset="-122"/>
                <a:cs typeface="Arial" pitchFamily="34" charset="0"/>
              </a:rPr>
              <a:t>中华人民共和国传染病防治法</a:t>
            </a:r>
            <a:r>
              <a:rPr lang="en-US" altLang="zh-CN" sz="1400" b="1" dirty="0">
                <a:solidFill>
                  <a:srgbClr val="FF0000"/>
                </a:solidFill>
                <a:latin typeface="微软雅黑" pitchFamily="34" charset="-122"/>
                <a:ea typeface="微软雅黑" pitchFamily="34" charset="-122"/>
                <a:cs typeface="Arial" pitchFamily="34" charset="0"/>
              </a:rPr>
              <a:t>》</a:t>
            </a:r>
            <a:r>
              <a:rPr lang="zh-CN" altLang="en-US" sz="1400" b="1" dirty="0">
                <a:solidFill>
                  <a:srgbClr val="FF0000"/>
                </a:solidFill>
                <a:latin typeface="微软雅黑" pitchFamily="34" charset="-122"/>
                <a:ea typeface="微软雅黑" pitchFamily="34" charset="-122"/>
                <a:cs typeface="Arial" pitchFamily="34" charset="0"/>
              </a:rPr>
              <a:t>规定的传染病、已有残疾的治疗和康复等情况所引起的医疗费用（但续保人员因既往恶性肿瘤、白血病、再生障碍性贫血引起的医疗费用属于责任范围）</a:t>
            </a:r>
            <a:endParaRPr lang="en-US" altLang="zh-CN" sz="1400" b="1" dirty="0">
              <a:solidFill>
                <a:srgbClr val="FF0000"/>
              </a:solidFill>
              <a:latin typeface="微软雅黑" pitchFamily="34" charset="-122"/>
              <a:ea typeface="微软雅黑" pitchFamily="34" charset="-122"/>
              <a:cs typeface="Arial" pitchFamily="34" charset="0"/>
            </a:endParaRPr>
          </a:p>
          <a:p>
            <a:pPr>
              <a:spcBef>
                <a:spcPts val="3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被保险人患精神病或精神分裂及其引起的并发症（包括抑郁症）；（另有约定的除外）</a:t>
            </a:r>
          </a:p>
          <a:p>
            <a:pPr>
              <a:spcBef>
                <a:spcPts val="3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被保险人患精神病或精神分裂及其引起的并发症引起的住院津贴责任；</a:t>
            </a:r>
          </a:p>
          <a:p>
            <a:pPr>
              <a:spcBef>
                <a:spcPts val="3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被保险人因患性传播疾病而引起的医疗费用；</a:t>
            </a:r>
          </a:p>
          <a:p>
            <a:pPr>
              <a:spcBef>
                <a:spcPts val="3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屈光、验眼、眼镜、助听器装配、近视和斜视眼的矫形术及其他先天性缺陷；</a:t>
            </a:r>
          </a:p>
          <a:p>
            <a:pPr>
              <a:spcBef>
                <a:spcPts val="3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a:t>
            </a:r>
            <a:r>
              <a:rPr lang="zh-CN" altLang="en-US" sz="1400" b="1" dirty="0">
                <a:solidFill>
                  <a:srgbClr val="FF0000"/>
                </a:solidFill>
                <a:latin typeface="微软雅黑" pitchFamily="34" charset="-122"/>
                <a:ea typeface="微软雅黑" pitchFamily="34" charset="-122"/>
                <a:cs typeface="Arial" pitchFamily="34" charset="0"/>
              </a:rPr>
              <a:t>非牙科疾病的治疗，如洗牙、洁齿、种植牙、牙移植、义齿修</a:t>
            </a:r>
            <a:r>
              <a:rPr lang="zh-CN" altLang="en-US" sz="1400" b="1" dirty="0" smtClean="0">
                <a:solidFill>
                  <a:srgbClr val="FF0000"/>
                </a:solidFill>
                <a:latin typeface="微软雅黑" pitchFamily="34" charset="-122"/>
                <a:ea typeface="微软雅黑" pitchFamily="34" charset="-122"/>
                <a:cs typeface="Arial" pitchFamily="34" charset="0"/>
              </a:rPr>
              <a:t>复</a:t>
            </a:r>
            <a:r>
              <a:rPr lang="zh-CN" altLang="zh-CN" sz="1400" b="1" dirty="0" smtClean="0">
                <a:solidFill>
                  <a:srgbClr val="FF0000"/>
                </a:solidFill>
                <a:latin typeface="微软雅黑" pitchFamily="34" charset="-122"/>
                <a:ea typeface="微软雅黑" pitchFamily="34" charset="-122"/>
                <a:cs typeface="Arial" pitchFamily="34" charset="0"/>
              </a:rPr>
              <a:t>（包括桩冠、套冠、安装义齿） </a:t>
            </a:r>
            <a:r>
              <a:rPr lang="zh-CN" altLang="en-US" sz="1400" b="1" dirty="0" smtClean="0">
                <a:solidFill>
                  <a:srgbClr val="FF0000"/>
                </a:solidFill>
                <a:latin typeface="微软雅黑" pitchFamily="34" charset="-122"/>
                <a:ea typeface="微软雅黑" pitchFamily="34" charset="-122"/>
                <a:cs typeface="Arial" pitchFamily="34" charset="0"/>
              </a:rPr>
              <a:t>、</a:t>
            </a:r>
            <a:r>
              <a:rPr lang="zh-CN" altLang="en-US" sz="1400" b="1" dirty="0">
                <a:solidFill>
                  <a:srgbClr val="FF0000"/>
                </a:solidFill>
                <a:latin typeface="微软雅黑" pitchFamily="34" charset="-122"/>
                <a:ea typeface="微软雅黑" pitchFamily="34" charset="-122"/>
                <a:cs typeface="Arial" pitchFamily="34" charset="0"/>
              </a:rPr>
              <a:t>镶牙、牙体缺损修复、烤瓷牙等牙科美容发生的医疗费用；（另有约定的除外）</a:t>
            </a:r>
          </a:p>
          <a:p>
            <a:pPr>
              <a:spcBef>
                <a:spcPts val="3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整容手术、美容、矫形手术等非治疗性项目；被保险人未遵医嘱，私自服用、涂用、注射药物；</a:t>
            </a:r>
          </a:p>
          <a:p>
            <a:pPr>
              <a:spcBef>
                <a:spcPts val="3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a:t>
            </a:r>
            <a:r>
              <a:rPr lang="zh-CN" altLang="en-US" sz="1400" b="1" dirty="0">
                <a:solidFill>
                  <a:srgbClr val="FF0000"/>
                </a:solidFill>
                <a:latin typeface="微软雅黑" pitchFamily="34" charset="-122"/>
                <a:ea typeface="微软雅黑" pitchFamily="34" charset="-122"/>
                <a:cs typeface="Arial" pitchFamily="34" charset="0"/>
              </a:rPr>
              <a:t>各种美容、整形项目；矫形治疗；各种健美治疗；各种健康体检项目；各种预防、保健性、疗养、静养或特别护理的诊疗项目；</a:t>
            </a:r>
          </a:p>
          <a:p>
            <a:pPr>
              <a:spcBef>
                <a:spcPts val="3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a:t>
            </a:r>
            <a:r>
              <a:rPr lang="zh-CN" altLang="en-US" sz="1400" b="1" dirty="0">
                <a:solidFill>
                  <a:srgbClr val="FF0000"/>
                </a:solidFill>
                <a:latin typeface="微软雅黑" pitchFamily="34" charset="-122"/>
                <a:ea typeface="微软雅黑" pitchFamily="34" charset="-122"/>
                <a:cs typeface="Arial" pitchFamily="34" charset="0"/>
              </a:rPr>
              <a:t>被保险人因妊娠、分娩、流产及计划生育等引起的</a:t>
            </a:r>
            <a:r>
              <a:rPr lang="zh-CN" altLang="en-US" sz="1400" b="1" dirty="0" smtClean="0">
                <a:solidFill>
                  <a:srgbClr val="FF0000"/>
                </a:solidFill>
                <a:latin typeface="微软雅黑" pitchFamily="34" charset="-122"/>
                <a:ea typeface="微软雅黑" pitchFamily="34" charset="-122"/>
                <a:cs typeface="Arial" pitchFamily="34" charset="0"/>
              </a:rPr>
              <a:t>门急诊住院医</a:t>
            </a:r>
            <a:r>
              <a:rPr lang="zh-CN" altLang="en-US" sz="1400" b="1" dirty="0">
                <a:solidFill>
                  <a:srgbClr val="FF0000"/>
                </a:solidFill>
                <a:latin typeface="微软雅黑" pitchFamily="34" charset="-122"/>
                <a:ea typeface="微软雅黑" pitchFamily="34" charset="-122"/>
                <a:cs typeface="Arial" pitchFamily="34" charset="0"/>
              </a:rPr>
              <a:t>疗费用（以上费用在生育中报销）；</a:t>
            </a:r>
          </a:p>
          <a:p>
            <a:pPr>
              <a:spcBef>
                <a:spcPts val="3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a:t>
            </a:r>
            <a:r>
              <a:rPr lang="zh-CN" altLang="en-US" sz="1400" b="1" dirty="0">
                <a:solidFill>
                  <a:srgbClr val="FF0000"/>
                </a:solidFill>
                <a:latin typeface="微软雅黑" pitchFamily="34" charset="-122"/>
                <a:ea typeface="微软雅黑" pitchFamily="34" charset="-122"/>
                <a:cs typeface="Arial" pitchFamily="34" charset="0"/>
              </a:rPr>
              <a:t>从事潜水、跳伞、攀岩运动、探险活动、武术比赛、摔跤比赛、特技表演、赛马、赛车等高风险运动；</a:t>
            </a:r>
          </a:p>
          <a:p>
            <a:pPr>
              <a:spcBef>
                <a:spcPts val="3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战争、军事行动、发生在中东地区的恐怖袭击、暴乱或武装叛乱；但自然灾害、爆炸袭击属于责任范围；</a:t>
            </a:r>
          </a:p>
        </p:txBody>
      </p:sp>
      <p:sp>
        <p:nvSpPr>
          <p:cNvPr id="10"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15</a:t>
            </a:fld>
            <a:endParaRPr lang="en-GB" dirty="0"/>
          </a:p>
        </p:txBody>
      </p:sp>
      <p:sp>
        <p:nvSpPr>
          <p:cNvPr id="12"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1" name="TextBox 8"/>
          <p:cNvSpPr txBox="1">
            <a:spLocks noChangeArrowheads="1"/>
          </p:cNvSpPr>
          <p:nvPr/>
        </p:nvSpPr>
        <p:spPr bwMode="auto">
          <a:xfrm>
            <a:off x="1362842" y="6429396"/>
            <a:ext cx="8358246" cy="304800"/>
          </a:xfrm>
          <a:prstGeom prst="rect">
            <a:avLst/>
          </a:prstGeom>
          <a:noFill/>
          <a:ln w="9525" algn="ctr">
            <a:noFill/>
            <a:miter lim="800000"/>
            <a:headEnd/>
            <a:tailEnd/>
          </a:ln>
          <a:effectLst/>
        </p:spPr>
        <p:txBody>
          <a:bodyPr/>
          <a:lstStyle/>
          <a:p>
            <a:pPr>
              <a:defRPr/>
            </a:pP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除外</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责</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任的详细说明参见</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服务手册”</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年保险服务手册”电子版于</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15</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年底上载</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至内部</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网：</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Circuit </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Box 3"/>
          <p:cNvSpPr txBox="1">
            <a:spLocks noChangeArrowheads="1"/>
          </p:cNvSpPr>
          <p:nvPr/>
        </p:nvSpPr>
        <p:spPr bwMode="auto">
          <a:xfrm>
            <a:off x="39688" y="304800"/>
            <a:ext cx="6705600" cy="400050"/>
          </a:xfrm>
          <a:prstGeom prst="rect">
            <a:avLst/>
          </a:prstGeom>
          <a:noFill/>
          <a:ln w="9525">
            <a:noFill/>
            <a:miter lim="800000"/>
            <a:headEnd/>
            <a:tailEnd/>
          </a:ln>
        </p:spPr>
        <p:txBody>
          <a:bodyPr>
            <a:spAutoFit/>
          </a:bodyPr>
          <a:lstStyle/>
          <a:p>
            <a:r>
              <a:rPr lang="zh-CN" altLang="en-US" sz="2000" b="1">
                <a:solidFill>
                  <a:srgbClr val="000000"/>
                </a:solidFill>
                <a:latin typeface="微软雅黑" pitchFamily="34" charset="-122"/>
                <a:ea typeface="微软雅黑" pitchFamily="34" charset="-122"/>
                <a:cs typeface="Arial" charset="0"/>
              </a:rPr>
              <a:t>员工及家属保险</a:t>
            </a:r>
            <a:r>
              <a:rPr lang="zh-CN" altLang="en-US" sz="2000" b="1">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除外责任</a:t>
            </a:r>
            <a:r>
              <a:rPr lang="zh-CN" altLang="en-US" sz="2000" b="1">
                <a:solidFill>
                  <a:srgbClr val="FF0000"/>
                </a:solidFill>
                <a:latin typeface="微软雅黑" pitchFamily="34" charset="-122"/>
                <a:ea typeface="微软雅黑" pitchFamily="34" charset="-122"/>
                <a:cs typeface="Arial" charset="0"/>
              </a:rPr>
              <a:t> </a:t>
            </a:r>
            <a:r>
              <a:rPr lang="en-US" altLang="zh-CN" sz="2000" b="1">
                <a:solidFill>
                  <a:srgbClr val="000000"/>
                </a:solidFill>
                <a:latin typeface="微软雅黑" pitchFamily="34" charset="-122"/>
                <a:ea typeface="微软雅黑" pitchFamily="34" charset="-122"/>
                <a:cs typeface="Arial" charset="0"/>
              </a:rPr>
              <a:t>- 2</a:t>
            </a:r>
            <a:endParaRPr lang="zh-CN" altLang="en-US" sz="2000" b="1">
              <a:solidFill>
                <a:srgbClr val="000000"/>
              </a:solidFill>
              <a:latin typeface="微软雅黑" pitchFamily="34" charset="-122"/>
              <a:ea typeface="微软雅黑" pitchFamily="34" charset="-122"/>
              <a:cs typeface="Arial" charset="0"/>
            </a:endParaRPr>
          </a:p>
        </p:txBody>
      </p:sp>
      <p:sp>
        <p:nvSpPr>
          <p:cNvPr id="8" name="TextBox 7"/>
          <p:cNvSpPr txBox="1"/>
          <p:nvPr/>
        </p:nvSpPr>
        <p:spPr>
          <a:xfrm>
            <a:off x="420688" y="1219200"/>
            <a:ext cx="9829800" cy="2641749"/>
          </a:xfrm>
          <a:prstGeom prst="rect">
            <a:avLst/>
          </a:prstGeom>
          <a:noFill/>
        </p:spPr>
        <p:txBody>
          <a:bodyPr>
            <a:spAutoFit/>
          </a:bodyPr>
          <a:lstStyle/>
          <a:p>
            <a:pPr>
              <a:spcBef>
                <a:spcPts val="2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a:t>
            </a:r>
            <a:r>
              <a:rPr lang="zh-CN" altLang="en-US" sz="1400" b="1" dirty="0" smtClean="0">
                <a:solidFill>
                  <a:schemeClr val="tx1">
                    <a:lumMod val="50000"/>
                  </a:schemeClr>
                </a:solidFill>
                <a:latin typeface="微软雅黑" pitchFamily="34" charset="-122"/>
                <a:ea typeface="微软雅黑" pitchFamily="34" charset="-122"/>
                <a:cs typeface="Arial" pitchFamily="34" charset="0"/>
              </a:rPr>
              <a:t>核爆炸</a:t>
            </a:r>
            <a:r>
              <a:rPr lang="zh-CN" altLang="en-US" sz="1400" b="1" dirty="0">
                <a:solidFill>
                  <a:schemeClr val="tx1">
                    <a:lumMod val="50000"/>
                  </a:schemeClr>
                </a:solidFill>
                <a:latin typeface="微软雅黑" pitchFamily="34" charset="-122"/>
                <a:ea typeface="微软雅黑" pitchFamily="34" charset="-122"/>
                <a:cs typeface="Arial" pitchFamily="34" charset="0"/>
              </a:rPr>
              <a:t>、核辐射或核污染；</a:t>
            </a:r>
          </a:p>
          <a:p>
            <a:pPr>
              <a:spcBef>
                <a:spcPts val="2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当地社会医疗保险管理部门规定的自费药品和项目（另有约定除外），如挂号费，病历工本费等；</a:t>
            </a:r>
          </a:p>
          <a:p>
            <a:pPr>
              <a:spcBef>
                <a:spcPts val="2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a:t>
            </a:r>
            <a:r>
              <a:rPr lang="zh-CN" altLang="en-US" sz="1400" b="1" dirty="0">
                <a:solidFill>
                  <a:srgbClr val="FF0000"/>
                </a:solidFill>
                <a:latin typeface="微软雅黑" pitchFamily="34" charset="-122"/>
                <a:ea typeface="微软雅黑" pitchFamily="34" charset="-122"/>
                <a:cs typeface="Arial" pitchFamily="34" charset="0"/>
              </a:rPr>
              <a:t>被保险人在非平安指定医院就医的费用（在非平安指定医院内发生的住院不承担住院津贴责任）；</a:t>
            </a:r>
            <a:endParaRPr lang="en-US" altLang="zh-CN" sz="1400" b="1" dirty="0">
              <a:solidFill>
                <a:srgbClr val="FF0000"/>
              </a:solidFill>
              <a:latin typeface="微软雅黑" pitchFamily="34" charset="-122"/>
              <a:ea typeface="微软雅黑" pitchFamily="34" charset="-122"/>
              <a:cs typeface="Arial" pitchFamily="34" charset="0"/>
            </a:endParaRPr>
          </a:p>
          <a:p>
            <a:pPr>
              <a:spcBef>
                <a:spcPts val="2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持手写发票（非电脑打印发票）索赔的；索赔时未同时提供电脑打印的费用明细清单的或盖收费章注明药品价格处方的；</a:t>
            </a:r>
            <a:r>
              <a:rPr lang="zh-CN" altLang="en-US" sz="1400" b="1" dirty="0">
                <a:solidFill>
                  <a:schemeClr val="bg2">
                    <a:lumMod val="75000"/>
                  </a:schemeClr>
                </a:solidFill>
                <a:latin typeface="微软雅黑" pitchFamily="34" charset="-122"/>
                <a:ea typeface="微软雅黑" pitchFamily="34" charset="-122"/>
                <a:cs typeface="Arial" pitchFamily="34" charset="0"/>
              </a:rPr>
              <a:t>有医保人员未使用社保卡</a:t>
            </a:r>
            <a:r>
              <a:rPr lang="zh-CN" altLang="en-US" sz="1400" b="1" dirty="0" smtClean="0">
                <a:solidFill>
                  <a:schemeClr val="bg2">
                    <a:lumMod val="75000"/>
                  </a:schemeClr>
                </a:solidFill>
                <a:latin typeface="微软雅黑" pitchFamily="34" charset="-122"/>
                <a:ea typeface="微软雅黑" pitchFamily="34" charset="-122"/>
                <a:cs typeface="Arial" pitchFamily="34" charset="0"/>
              </a:rPr>
              <a:t>进行就医，</a:t>
            </a:r>
            <a:r>
              <a:rPr lang="zh-CN" altLang="en-US" sz="1400" b="1" dirty="0">
                <a:solidFill>
                  <a:schemeClr val="bg2">
                    <a:lumMod val="75000"/>
                  </a:schemeClr>
                </a:solidFill>
                <a:latin typeface="微软雅黑" pitchFamily="34" charset="-122"/>
                <a:ea typeface="微软雅黑" pitchFamily="34" charset="-122"/>
                <a:cs typeface="Arial" pitchFamily="34" charset="0"/>
              </a:rPr>
              <a:t>未提供医保专用正式发票进行索赔的</a:t>
            </a:r>
            <a:r>
              <a:rPr lang="zh-CN" altLang="en-US" sz="1400" b="1" dirty="0">
                <a:solidFill>
                  <a:schemeClr val="tx1">
                    <a:lumMod val="50000"/>
                  </a:schemeClr>
                </a:solidFill>
                <a:latin typeface="微软雅黑" pitchFamily="34" charset="-122"/>
                <a:ea typeface="微软雅黑" pitchFamily="34" charset="-122"/>
                <a:cs typeface="Arial" pitchFamily="34" charset="0"/>
              </a:rPr>
              <a:t>（但这种情况不适用未得到医疗保险卡</a:t>
            </a:r>
            <a:r>
              <a:rPr lang="en-US" sz="1400" b="1" dirty="0">
                <a:solidFill>
                  <a:schemeClr val="tx1">
                    <a:lumMod val="50000"/>
                  </a:schemeClr>
                </a:solidFill>
                <a:latin typeface="微软雅黑" pitchFamily="34" charset="-122"/>
                <a:ea typeface="微软雅黑" pitchFamily="34" charset="-122"/>
                <a:cs typeface="Arial" pitchFamily="34" charset="0"/>
              </a:rPr>
              <a:t>/</a:t>
            </a:r>
            <a:r>
              <a:rPr lang="zh-CN" altLang="en-US" sz="1400" b="1" dirty="0">
                <a:solidFill>
                  <a:schemeClr val="tx1">
                    <a:lumMod val="50000"/>
                  </a:schemeClr>
                </a:solidFill>
                <a:latin typeface="微软雅黑" pitchFamily="34" charset="-122"/>
                <a:ea typeface="微软雅黑" pitchFamily="34" charset="-122"/>
                <a:cs typeface="Arial" pitchFamily="34" charset="0"/>
              </a:rPr>
              <a:t>社会保险卡的人、以及门诊不要求使用医疗保险卡的城市）；</a:t>
            </a:r>
          </a:p>
          <a:p>
            <a:pPr>
              <a:spcBef>
                <a:spcPts val="2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各种医疗鉴定项目：如劳动能力鉴定，精神病人的司法鉴定，医疗事故鉴定，各种验伤费等；</a:t>
            </a:r>
          </a:p>
          <a:p>
            <a:pPr>
              <a:spcBef>
                <a:spcPts val="2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a:t>
            </a:r>
            <a:r>
              <a:rPr lang="zh-CN" altLang="en-US" sz="1400" b="1" dirty="0">
                <a:solidFill>
                  <a:srgbClr val="FF0000"/>
                </a:solidFill>
                <a:latin typeface="微软雅黑" pitchFamily="34" charset="-122"/>
                <a:ea typeface="微软雅黑" pitchFamily="34" charset="-122"/>
                <a:cs typeface="Arial" pitchFamily="34" charset="0"/>
              </a:rPr>
              <a:t>各种不孕不育症、性功能障碍的诊疗项目</a:t>
            </a:r>
            <a:r>
              <a:rPr lang="zh-CN" altLang="en-US" sz="1400" b="1" dirty="0">
                <a:solidFill>
                  <a:schemeClr val="tx1">
                    <a:lumMod val="50000"/>
                  </a:schemeClr>
                </a:solidFill>
                <a:latin typeface="微软雅黑" pitchFamily="34" charset="-122"/>
                <a:ea typeface="微软雅黑" pitchFamily="34" charset="-122"/>
                <a:cs typeface="Arial" pitchFamily="34" charset="0"/>
              </a:rPr>
              <a:t>；</a:t>
            </a:r>
          </a:p>
          <a:p>
            <a:pPr>
              <a:spcBef>
                <a:spcPts val="2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医疗事故或交通事故所致的相关费用；应该由第三方承担的医疗费用；</a:t>
            </a:r>
          </a:p>
          <a:p>
            <a:pPr lvl="0">
              <a:spcBef>
                <a:spcPts val="200"/>
              </a:spcBef>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a:t>
            </a:r>
            <a:r>
              <a:rPr lang="zh-CN" altLang="en-US" sz="1400" b="1" dirty="0">
                <a:solidFill>
                  <a:srgbClr val="FF0000"/>
                </a:solidFill>
                <a:latin typeface="微软雅黑" pitchFamily="34" charset="-122"/>
                <a:ea typeface="微软雅黑" pitchFamily="34" charset="-122"/>
                <a:cs typeface="Arial" pitchFamily="34" charset="0"/>
              </a:rPr>
              <a:t>非平安约定的急诊情况在非平安指定医院治疗的费用；检查、治疗、用药与所诊断疾病不符的；无相关主述、疾病诊断的病史，直接配药或取药的</a:t>
            </a:r>
            <a:r>
              <a:rPr lang="zh-CN" altLang="en-US" sz="1400" b="1" dirty="0" smtClean="0">
                <a:solidFill>
                  <a:srgbClr val="FF0000"/>
                </a:solidFill>
                <a:latin typeface="微软雅黑" pitchFamily="34" charset="-122"/>
                <a:ea typeface="微软雅黑" pitchFamily="34" charset="-122"/>
                <a:cs typeface="Arial" pitchFamily="34" charset="0"/>
              </a:rPr>
              <a:t>；非本人亲自就诊，他人</a:t>
            </a:r>
            <a:r>
              <a:rPr lang="zh-CN" altLang="en-US" sz="1400" b="1" dirty="0">
                <a:solidFill>
                  <a:srgbClr val="FF0000"/>
                </a:solidFill>
                <a:latin typeface="微软雅黑" pitchFamily="34" charset="-122"/>
                <a:ea typeface="微软雅黑" pitchFamily="34" charset="-122"/>
                <a:cs typeface="Arial" pitchFamily="34" charset="0"/>
              </a:rPr>
              <a:t>代配药</a:t>
            </a:r>
            <a:r>
              <a:rPr lang="zh-CN" altLang="en-US" sz="1400" b="1" dirty="0" smtClean="0">
                <a:solidFill>
                  <a:srgbClr val="FF0000"/>
                </a:solidFill>
                <a:latin typeface="微软雅黑" pitchFamily="34" charset="-122"/>
                <a:ea typeface="微软雅黑" pitchFamily="34" charset="-122"/>
                <a:cs typeface="Arial" pitchFamily="34" charset="0"/>
              </a:rPr>
              <a:t>。</a:t>
            </a:r>
            <a:r>
              <a:rPr lang="zh-CN" altLang="zh-CN" sz="1400" b="1" dirty="0">
                <a:solidFill>
                  <a:srgbClr val="FF0000"/>
                </a:solidFill>
                <a:latin typeface="微软雅黑" pitchFamily="34" charset="-122"/>
                <a:ea typeface="微软雅黑" pitchFamily="34" charset="-122"/>
                <a:cs typeface="Arial" pitchFamily="34" charset="0"/>
              </a:rPr>
              <a:t>子女出生至健康出院期间的医疗费</a:t>
            </a:r>
            <a:r>
              <a:rPr lang="zh-CN" altLang="zh-CN" sz="1400" b="1" dirty="0" smtClean="0">
                <a:solidFill>
                  <a:srgbClr val="FF0000"/>
                </a:solidFill>
                <a:latin typeface="微软雅黑" pitchFamily="34" charset="-122"/>
                <a:ea typeface="微软雅黑" pitchFamily="34" charset="-122"/>
                <a:cs typeface="Arial" pitchFamily="34" charset="0"/>
              </a:rPr>
              <a:t>用</a:t>
            </a:r>
            <a:r>
              <a:rPr lang="zh-CN" altLang="en-US" sz="1400" b="1" dirty="0" smtClean="0">
                <a:solidFill>
                  <a:srgbClr val="FF0000"/>
                </a:solidFill>
                <a:latin typeface="微软雅黑" pitchFamily="34" charset="-122"/>
                <a:ea typeface="微软雅黑" pitchFamily="34" charset="-122"/>
                <a:cs typeface="Arial" pitchFamily="34" charset="0"/>
              </a:rPr>
              <a:t>。</a:t>
            </a:r>
            <a:endParaRPr lang="zh-CN" altLang="zh-CN" sz="1400" b="1" dirty="0">
              <a:solidFill>
                <a:srgbClr val="FF0000"/>
              </a:solidFill>
              <a:latin typeface="微软雅黑" pitchFamily="34" charset="-122"/>
              <a:ea typeface="微软雅黑" pitchFamily="34" charset="-122"/>
              <a:cs typeface="Arial" pitchFamily="34" charset="0"/>
            </a:endParaRPr>
          </a:p>
        </p:txBody>
      </p:sp>
      <p:sp>
        <p:nvSpPr>
          <p:cNvPr id="29703" name="TextBox 9"/>
          <p:cNvSpPr txBox="1">
            <a:spLocks noChangeArrowheads="1"/>
          </p:cNvSpPr>
          <p:nvPr/>
        </p:nvSpPr>
        <p:spPr bwMode="auto">
          <a:xfrm>
            <a:off x="268288" y="3969931"/>
            <a:ext cx="9906000" cy="323165"/>
          </a:xfrm>
          <a:prstGeom prst="rect">
            <a:avLst/>
          </a:prstGeom>
          <a:noFill/>
          <a:ln w="9525">
            <a:noFill/>
            <a:miter lim="800000"/>
            <a:headEnd/>
            <a:tailEnd/>
          </a:ln>
        </p:spPr>
        <p:txBody>
          <a:bodyPr>
            <a:spAutoFit/>
          </a:bodyPr>
          <a:lstStyle/>
          <a:p>
            <a:r>
              <a:rPr lang="en-US" altLang="en-US" sz="1500" b="1" dirty="0">
                <a:solidFill>
                  <a:srgbClr val="000000"/>
                </a:solidFill>
                <a:latin typeface="微软雅黑" pitchFamily="34" charset="-122"/>
                <a:ea typeface="微软雅黑" pitchFamily="34" charset="-122"/>
                <a:cs typeface="Arial" charset="0"/>
              </a:rPr>
              <a:t>▪</a:t>
            </a:r>
            <a:r>
              <a:rPr lang="en-US" altLang="en-US" sz="1500" b="1" dirty="0">
                <a:solidFill>
                  <a:srgbClr val="000000"/>
                </a:solidFill>
                <a:latin typeface="微软雅黑" pitchFamily="34" charset="-122"/>
                <a:ea typeface="微软雅黑" pitchFamily="34" charset="-122"/>
                <a:cs typeface="Arial" charset="0"/>
                <a:sym typeface="Wingdings" pitchFamily="2" charset="2"/>
              </a:rPr>
              <a:t></a:t>
            </a:r>
            <a:r>
              <a:rPr lang="en-US" altLang="en-US" sz="1500" b="1" dirty="0">
                <a:solidFill>
                  <a:srgbClr val="000000"/>
                </a:solidFill>
                <a:latin typeface="微软雅黑" pitchFamily="34" charset="-122"/>
                <a:ea typeface="微软雅黑" pitchFamily="34" charset="-122"/>
                <a:cs typeface="Arial" charset="0"/>
              </a:rPr>
              <a:t> </a:t>
            </a:r>
            <a:r>
              <a:rPr lang="zh-CN" altLang="en-US" sz="1500" b="1" dirty="0">
                <a:solidFill>
                  <a:srgbClr val="000000"/>
                </a:solidFill>
                <a:latin typeface="微软雅黑" pitchFamily="34" charset="-122"/>
                <a:ea typeface="微软雅黑" pitchFamily="34" charset="-122"/>
                <a:cs typeface="Arial" charset="0"/>
              </a:rPr>
              <a:t>因下列情形之一，造成被保险人在保险期间初次发生重大疾病的</a:t>
            </a:r>
            <a:r>
              <a:rPr lang="zh-CN" altLang="en-US" sz="1500" b="1" dirty="0" smtClean="0">
                <a:solidFill>
                  <a:srgbClr val="000000"/>
                </a:solidFill>
                <a:latin typeface="微软雅黑" pitchFamily="34" charset="-122"/>
                <a:ea typeface="微软雅黑" pitchFamily="34" charset="-122"/>
                <a:cs typeface="Arial" charset="0"/>
              </a:rPr>
              <a:t>，保</a:t>
            </a:r>
            <a:r>
              <a:rPr lang="zh-CN" altLang="en-US" sz="1500" b="1" dirty="0">
                <a:solidFill>
                  <a:srgbClr val="000000"/>
                </a:solidFill>
                <a:latin typeface="微软雅黑" pitchFamily="34" charset="-122"/>
                <a:ea typeface="微软雅黑" pitchFamily="34" charset="-122"/>
                <a:cs typeface="Arial" charset="0"/>
              </a:rPr>
              <a:t>险责任是除外的：</a:t>
            </a:r>
          </a:p>
        </p:txBody>
      </p:sp>
      <p:sp>
        <p:nvSpPr>
          <p:cNvPr id="10" name="TextBox 9"/>
          <p:cNvSpPr txBox="1"/>
          <p:nvPr/>
        </p:nvSpPr>
        <p:spPr>
          <a:xfrm>
            <a:off x="420688" y="4277995"/>
            <a:ext cx="10020300" cy="2031325"/>
          </a:xfrm>
          <a:prstGeom prst="rect">
            <a:avLst/>
          </a:prstGeom>
          <a:noFill/>
        </p:spPr>
        <p:txBody>
          <a:bodyPr>
            <a:spAutoFit/>
          </a:bodyPr>
          <a:lstStyle/>
          <a:p>
            <a:pPr>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投保人对被保险人的故意杀害、故意伤害；</a:t>
            </a:r>
          </a:p>
          <a:p>
            <a:pPr>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被保险人故意自伤、故意犯罪或者抗拒依法采取的刑事强制措施；</a:t>
            </a:r>
          </a:p>
          <a:p>
            <a:pPr>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被保险人主动吸食或注射毒品；</a:t>
            </a:r>
          </a:p>
          <a:p>
            <a:pPr>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被保险人酒后驾驶、无合法有效驾驶证驾驶，或驾驶无有效行驶证的机动车；</a:t>
            </a:r>
          </a:p>
          <a:p>
            <a:pPr>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被保险人感染艾滋病病毒或患艾滋病（另有约定除外）；</a:t>
            </a:r>
          </a:p>
          <a:p>
            <a:pPr>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战争、军事冲突、暴乱或武装叛乱；</a:t>
            </a:r>
          </a:p>
          <a:p>
            <a:pPr>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核爆炸、核辐射或核污染；</a:t>
            </a:r>
          </a:p>
          <a:p>
            <a:pPr>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遗传性疾病，先天性畸形、变形或染色体异常；</a:t>
            </a:r>
          </a:p>
          <a:p>
            <a:pPr>
              <a:buFont typeface="Wingdings" pitchFamily="2" charset="2"/>
              <a:buChar char="ü"/>
              <a:defRPr/>
            </a:pPr>
            <a:r>
              <a:rPr lang="zh-CN" altLang="en-US" sz="1400" b="1" dirty="0">
                <a:solidFill>
                  <a:schemeClr val="tx1">
                    <a:lumMod val="50000"/>
                  </a:schemeClr>
                </a:solidFill>
                <a:latin typeface="微软雅黑" pitchFamily="34" charset="-122"/>
                <a:ea typeface="微软雅黑" pitchFamily="34" charset="-122"/>
                <a:cs typeface="Arial" pitchFamily="34" charset="0"/>
              </a:rPr>
              <a:t> </a:t>
            </a:r>
            <a:r>
              <a:rPr lang="zh-CN" altLang="en-US" sz="1400" b="1" dirty="0">
                <a:solidFill>
                  <a:srgbClr val="FF0000"/>
                </a:solidFill>
                <a:latin typeface="微软雅黑" pitchFamily="34" charset="-122"/>
                <a:ea typeface="微软雅黑" pitchFamily="34" charset="-122"/>
                <a:cs typeface="Arial" pitchFamily="34" charset="0"/>
              </a:rPr>
              <a:t>被保险人在本次投保前已患重大疾病</a:t>
            </a:r>
            <a:r>
              <a:rPr lang="zh-CN" altLang="en-US" sz="1400" b="1" dirty="0" smtClean="0">
                <a:solidFill>
                  <a:srgbClr val="FF0000"/>
                </a:solidFill>
                <a:latin typeface="微软雅黑" pitchFamily="34" charset="-122"/>
                <a:ea typeface="微软雅黑" pitchFamily="34" charset="-122"/>
                <a:cs typeface="Arial" pitchFamily="34" charset="0"/>
              </a:rPr>
              <a:t>，平安对</a:t>
            </a:r>
            <a:r>
              <a:rPr lang="zh-CN" altLang="en-US" sz="1400" b="1" dirty="0">
                <a:solidFill>
                  <a:srgbClr val="FF0000"/>
                </a:solidFill>
                <a:latin typeface="微软雅黑" pitchFamily="34" charset="-122"/>
                <a:ea typeface="微软雅黑" pitchFamily="34" charset="-122"/>
                <a:cs typeface="Arial" pitchFamily="34" charset="0"/>
              </a:rPr>
              <a:t>保险期间内被保险人罹患的任何重大疾病均不承担保险责任。</a:t>
            </a:r>
          </a:p>
        </p:txBody>
      </p:sp>
      <p:sp>
        <p:nvSpPr>
          <p:cNvPr id="12"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16</a:t>
            </a:fld>
            <a:endParaRPr lang="en-GB" dirty="0"/>
          </a:p>
        </p:txBody>
      </p:sp>
      <p:sp>
        <p:nvSpPr>
          <p:cNvPr id="13"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7" name="TextBox 5"/>
          <p:cNvSpPr txBox="1">
            <a:spLocks noChangeArrowheads="1"/>
          </p:cNvSpPr>
          <p:nvPr/>
        </p:nvSpPr>
        <p:spPr bwMode="auto">
          <a:xfrm>
            <a:off x="267494" y="914400"/>
            <a:ext cx="9906000" cy="323165"/>
          </a:xfrm>
          <a:prstGeom prst="rect">
            <a:avLst/>
          </a:prstGeom>
          <a:noFill/>
          <a:ln w="9525">
            <a:noFill/>
            <a:miter lim="800000"/>
            <a:headEnd/>
            <a:tailEnd/>
          </a:ln>
        </p:spPr>
        <p:txBody>
          <a:bodyPr>
            <a:spAutoFit/>
          </a:bodyPr>
          <a:lstStyle/>
          <a:p>
            <a:r>
              <a:rPr lang="en-US" altLang="en-US" sz="1500" dirty="0">
                <a:solidFill>
                  <a:srgbClr val="000000"/>
                </a:solidFill>
                <a:latin typeface="微软雅黑" pitchFamily="34" charset="-122"/>
                <a:ea typeface="微软雅黑" pitchFamily="34" charset="-122"/>
                <a:cs typeface="Arial" charset="0"/>
              </a:rPr>
              <a:t>▪</a:t>
            </a:r>
            <a:r>
              <a:rPr lang="en-US" altLang="en-US" sz="1500" dirty="0">
                <a:solidFill>
                  <a:srgbClr val="000000"/>
                </a:solidFill>
                <a:latin typeface="微软雅黑" pitchFamily="34" charset="-122"/>
                <a:ea typeface="微软雅黑" pitchFamily="34" charset="-122"/>
                <a:cs typeface="Arial" charset="0"/>
                <a:sym typeface="Wingdings" pitchFamily="2" charset="2"/>
              </a:rPr>
              <a:t></a:t>
            </a:r>
            <a:r>
              <a:rPr lang="en-US" altLang="en-US" sz="1500" dirty="0">
                <a:solidFill>
                  <a:srgbClr val="000000"/>
                </a:solidFill>
                <a:latin typeface="微软雅黑" pitchFamily="34" charset="-122"/>
                <a:ea typeface="微软雅黑" pitchFamily="34" charset="-122"/>
                <a:cs typeface="Arial" charset="0"/>
              </a:rPr>
              <a:t> </a:t>
            </a:r>
            <a:r>
              <a:rPr lang="zh-CN" altLang="en-US" sz="1500" b="1" dirty="0">
                <a:solidFill>
                  <a:srgbClr val="000000"/>
                </a:solidFill>
                <a:latin typeface="微软雅黑" pitchFamily="34" charset="-122"/>
                <a:ea typeface="微软雅黑" pitchFamily="34" charset="-122"/>
                <a:cs typeface="Arial" charset="0"/>
              </a:rPr>
              <a:t>因下列情形之一，造成被保险人身故</a:t>
            </a:r>
            <a:r>
              <a:rPr lang="zh-CN" altLang="en-US" sz="1500" b="1" dirty="0" smtClean="0">
                <a:solidFill>
                  <a:srgbClr val="000000"/>
                </a:solidFill>
                <a:latin typeface="微软雅黑" pitchFamily="34" charset="-122"/>
                <a:ea typeface="微软雅黑" pitchFamily="34" charset="-122"/>
                <a:cs typeface="Arial" charset="0"/>
              </a:rPr>
              <a:t>、伤残或</a:t>
            </a:r>
            <a:r>
              <a:rPr lang="zh-CN" altLang="en-US" sz="1500" b="1" dirty="0">
                <a:solidFill>
                  <a:srgbClr val="000000"/>
                </a:solidFill>
                <a:latin typeface="微软雅黑" pitchFamily="34" charset="-122"/>
                <a:ea typeface="微软雅黑" pitchFamily="34" charset="-122"/>
                <a:cs typeface="Arial" charset="0"/>
              </a:rPr>
              <a:t>医疗费用、生育保险费用支出的，保险责任是除外的：</a:t>
            </a:r>
          </a:p>
        </p:txBody>
      </p:sp>
      <p:sp>
        <p:nvSpPr>
          <p:cNvPr id="11" name="TextBox 8"/>
          <p:cNvSpPr txBox="1">
            <a:spLocks noChangeArrowheads="1"/>
          </p:cNvSpPr>
          <p:nvPr/>
        </p:nvSpPr>
        <p:spPr bwMode="auto">
          <a:xfrm>
            <a:off x="1362842" y="6429396"/>
            <a:ext cx="8358246" cy="304800"/>
          </a:xfrm>
          <a:prstGeom prst="rect">
            <a:avLst/>
          </a:prstGeom>
          <a:noFill/>
          <a:ln w="9525" algn="ctr">
            <a:noFill/>
            <a:miter lim="800000"/>
            <a:headEnd/>
            <a:tailEnd/>
          </a:ln>
          <a:effectLst/>
        </p:spPr>
        <p:txBody>
          <a:bodyPr/>
          <a:lstStyle/>
          <a:p>
            <a:pPr>
              <a:defRPr/>
            </a:pP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除外</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责</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任的详细说明参见</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服务手册”</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年保险服务手册”电子版于</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15</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年底上载</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至内部</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网：</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Circuit </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rrowheads="1"/>
          </p:cNvSpPr>
          <p:nvPr/>
        </p:nvSpPr>
        <p:spPr bwMode="gray">
          <a:xfrm>
            <a:off x="2377281" y="2011363"/>
            <a:ext cx="5995987" cy="438150"/>
          </a:xfrm>
          <a:prstGeom prst="roundRect">
            <a:avLst>
              <a:gd name="adj" fmla="val 16667"/>
            </a:avLst>
          </a:prstGeom>
          <a:solidFill>
            <a:schemeClr val="bg1"/>
          </a:solidFill>
          <a:ln w="28575" algn="ctr">
            <a:solidFill>
              <a:srgbClr val="FF0000"/>
            </a:solid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49158" name="Text Box 4"/>
          <p:cNvSpPr txBox="1">
            <a:spLocks noChangeArrowheads="1"/>
          </p:cNvSpPr>
          <p:nvPr/>
        </p:nvSpPr>
        <p:spPr bwMode="gray">
          <a:xfrm>
            <a:off x="2874169" y="1992313"/>
            <a:ext cx="5600700" cy="457200"/>
          </a:xfrm>
          <a:prstGeom prst="rect">
            <a:avLst/>
          </a:prstGeom>
          <a:noFill/>
          <a:ln w="9525" algn="ctr">
            <a:noFill/>
            <a:miter lim="800000"/>
            <a:headEnd/>
            <a:tailEnd/>
          </a:ln>
        </p:spPr>
        <p:txBody>
          <a:bodyPr>
            <a:spAutoFit/>
          </a:bodyPr>
          <a:lstStyle/>
          <a:p>
            <a:pPr eaLnBrk="0" hangingPunct="0"/>
            <a:r>
              <a:rPr lang="en-US" altLang="zh-CN" sz="2400" b="1" dirty="0" smtClean="0">
                <a:solidFill>
                  <a:srgbClr val="0D0D0D"/>
                </a:solidFill>
                <a:latin typeface="微软雅黑" pitchFamily="34" charset="-122"/>
                <a:ea typeface="微软雅黑" pitchFamily="34" charset="-122"/>
                <a:cs typeface="Arial" charset="0"/>
              </a:rPr>
              <a:t>2016</a:t>
            </a:r>
            <a:r>
              <a:rPr lang="zh-CN" altLang="en-US" sz="2400" b="1" dirty="0" smtClean="0">
                <a:solidFill>
                  <a:srgbClr val="0D0D0D"/>
                </a:solidFill>
                <a:latin typeface="微软雅黑" pitchFamily="34" charset="-122"/>
                <a:ea typeface="微软雅黑" pitchFamily="34" charset="-122"/>
                <a:cs typeface="Arial" charset="0"/>
              </a:rPr>
              <a:t>年</a:t>
            </a:r>
            <a:r>
              <a:rPr lang="zh-CN" altLang="en-US" sz="2400" b="1" dirty="0">
                <a:solidFill>
                  <a:srgbClr val="0D0D0D"/>
                </a:solidFill>
                <a:latin typeface="微软雅黑" pitchFamily="34" charset="-122"/>
                <a:ea typeface="微软雅黑" pitchFamily="34" charset="-122"/>
                <a:cs typeface="Arial" charset="0"/>
              </a:rPr>
              <a:t>英特尔员工及家属保险计划 </a:t>
            </a:r>
          </a:p>
        </p:txBody>
      </p:sp>
      <p:grpSp>
        <p:nvGrpSpPr>
          <p:cNvPr id="49159" name="Group 5"/>
          <p:cNvGrpSpPr>
            <a:grpSpLocks/>
          </p:cNvGrpSpPr>
          <p:nvPr/>
        </p:nvGrpSpPr>
        <p:grpSpPr bwMode="auto">
          <a:xfrm>
            <a:off x="1884363" y="1927225"/>
            <a:ext cx="669925" cy="534988"/>
            <a:chOff x="867" y="1026"/>
            <a:chExt cx="468" cy="452"/>
          </a:xfrm>
        </p:grpSpPr>
        <p:sp>
          <p:nvSpPr>
            <p:cNvPr id="9" name="AutoShape 6"/>
            <p:cNvSpPr>
              <a:spLocks noChangeArrowheads="1"/>
            </p:cNvSpPr>
            <p:nvPr/>
          </p:nvSpPr>
          <p:spPr bwMode="gray">
            <a:xfrm>
              <a:off x="867" y="1026"/>
              <a:ext cx="468" cy="432"/>
            </a:xfrm>
            <a:prstGeom prst="diamond">
              <a:avLst/>
            </a:prstGeom>
            <a:solidFill>
              <a:srgbClr val="FF66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49184" name="Text Box 7"/>
            <p:cNvSpPr txBox="1">
              <a:spLocks noChangeArrowheads="1"/>
            </p:cNvSpPr>
            <p:nvPr/>
          </p:nvSpPr>
          <p:spPr bwMode="gray">
            <a:xfrm>
              <a:off x="977" y="1088"/>
              <a:ext cx="261" cy="39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latin typeface="微软雅黑" pitchFamily="34" charset="-122"/>
                  <a:ea typeface="微软雅黑" pitchFamily="34" charset="-122"/>
                  <a:cs typeface="Arial" charset="0"/>
                </a:rPr>
                <a:t>1</a:t>
              </a:r>
            </a:p>
          </p:txBody>
        </p:sp>
      </p:grpSp>
      <p:sp>
        <p:nvSpPr>
          <p:cNvPr id="12" name="AutoShape 9"/>
          <p:cNvSpPr>
            <a:spLocks noChangeArrowheads="1"/>
          </p:cNvSpPr>
          <p:nvPr/>
        </p:nvSpPr>
        <p:spPr bwMode="gray">
          <a:xfrm>
            <a:off x="2380456" y="2786063"/>
            <a:ext cx="5995987" cy="438150"/>
          </a:xfrm>
          <a:prstGeom prst="roundRect">
            <a:avLst>
              <a:gd name="adj" fmla="val 16667"/>
            </a:avLst>
          </a:prstGeom>
          <a:solidFill>
            <a:schemeClr val="tx1">
              <a:lumMod val="40000"/>
              <a:lumOff val="60000"/>
            </a:schemeClr>
          </a:solidFill>
          <a:ln w="28575" algn="ctr">
            <a:solidFill>
              <a:srgbClr val="FF0000"/>
            </a:solid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grpSp>
        <p:nvGrpSpPr>
          <p:cNvPr id="49163" name="Group 11"/>
          <p:cNvGrpSpPr>
            <a:grpSpLocks/>
          </p:cNvGrpSpPr>
          <p:nvPr/>
        </p:nvGrpSpPr>
        <p:grpSpPr bwMode="auto">
          <a:xfrm>
            <a:off x="1887538" y="2701925"/>
            <a:ext cx="742950" cy="574675"/>
            <a:chOff x="867" y="1026"/>
            <a:chExt cx="468" cy="432"/>
          </a:xfrm>
        </p:grpSpPr>
        <p:sp>
          <p:nvSpPr>
            <p:cNvPr id="15" name="AutoShape 12"/>
            <p:cNvSpPr>
              <a:spLocks noChangeArrowheads="1"/>
            </p:cNvSpPr>
            <p:nvPr/>
          </p:nvSpPr>
          <p:spPr bwMode="gray">
            <a:xfrm>
              <a:off x="867" y="1026"/>
              <a:ext cx="468" cy="432"/>
            </a:xfrm>
            <a:prstGeom prst="diamond">
              <a:avLst/>
            </a:prstGeom>
            <a:solidFill>
              <a:srgbClr val="FF66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49182" name="Text Box 13"/>
            <p:cNvSpPr txBox="1">
              <a:spLocks noChangeArrowheads="1"/>
            </p:cNvSpPr>
            <p:nvPr/>
          </p:nvSpPr>
          <p:spPr bwMode="gray">
            <a:xfrm>
              <a:off x="986" y="1088"/>
              <a:ext cx="235" cy="347"/>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latin typeface="微软雅黑" pitchFamily="34" charset="-122"/>
                  <a:ea typeface="微软雅黑" pitchFamily="34" charset="-122"/>
                  <a:cs typeface="Arial" charset="0"/>
                </a:rPr>
                <a:t>2</a:t>
              </a:r>
            </a:p>
          </p:txBody>
        </p:sp>
      </p:grpSp>
      <p:sp>
        <p:nvSpPr>
          <p:cNvPr id="49164" name="TextBox 17"/>
          <p:cNvSpPr txBox="1">
            <a:spLocks noChangeArrowheads="1"/>
          </p:cNvSpPr>
          <p:nvPr/>
        </p:nvSpPr>
        <p:spPr bwMode="auto">
          <a:xfrm>
            <a:off x="147638" y="228600"/>
            <a:ext cx="1111250" cy="457200"/>
          </a:xfrm>
          <a:prstGeom prst="rect">
            <a:avLst/>
          </a:prstGeom>
          <a:noFill/>
          <a:ln w="9525">
            <a:noFill/>
            <a:miter lim="800000"/>
            <a:headEnd/>
            <a:tailEnd/>
          </a:ln>
        </p:spPr>
        <p:txBody>
          <a:bodyPr>
            <a:spAutoFit/>
          </a:bodyPr>
          <a:lstStyle/>
          <a:p>
            <a:r>
              <a:rPr lang="zh-CN" altLang="en-US" sz="2400" b="1">
                <a:solidFill>
                  <a:srgbClr val="000000"/>
                </a:solidFill>
                <a:latin typeface="微软雅黑" pitchFamily="34" charset="-122"/>
                <a:ea typeface="微软雅黑" pitchFamily="34" charset="-122"/>
              </a:rPr>
              <a:t>目 录</a:t>
            </a:r>
          </a:p>
        </p:txBody>
      </p:sp>
      <p:sp>
        <p:nvSpPr>
          <p:cNvPr id="18" name="AutoShape 9"/>
          <p:cNvSpPr>
            <a:spLocks noChangeArrowheads="1"/>
          </p:cNvSpPr>
          <p:nvPr/>
        </p:nvSpPr>
        <p:spPr bwMode="gray">
          <a:xfrm>
            <a:off x="2380456" y="3573463"/>
            <a:ext cx="5995987" cy="438150"/>
          </a:xfrm>
          <a:prstGeom prst="roundRect">
            <a:avLst>
              <a:gd name="adj" fmla="val 16667"/>
            </a:avLst>
          </a:prstGeom>
          <a:solidFill>
            <a:schemeClr val="bg1"/>
          </a:solidFill>
          <a:ln w="28575" algn="ctr">
            <a:solidFill>
              <a:srgbClr val="FF0000"/>
            </a:solid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49168" name="Text Box 10"/>
          <p:cNvSpPr txBox="1">
            <a:spLocks noChangeArrowheads="1"/>
          </p:cNvSpPr>
          <p:nvPr/>
        </p:nvSpPr>
        <p:spPr bwMode="gray">
          <a:xfrm>
            <a:off x="2858294" y="3540125"/>
            <a:ext cx="5600700" cy="457200"/>
          </a:xfrm>
          <a:prstGeom prst="rect">
            <a:avLst/>
          </a:prstGeom>
          <a:noFill/>
          <a:ln w="9525" algn="ctr">
            <a:noFill/>
            <a:miter lim="800000"/>
            <a:headEnd/>
            <a:tailEnd/>
          </a:ln>
        </p:spPr>
        <p:txBody>
          <a:bodyPr>
            <a:spAutoFit/>
          </a:bodyPr>
          <a:lstStyle/>
          <a:p>
            <a:pPr eaLnBrk="0" hangingPunct="0"/>
            <a:r>
              <a:rPr lang="zh-CN" altLang="en-US" sz="2400" b="1">
                <a:solidFill>
                  <a:srgbClr val="0D0D0D"/>
                </a:solidFill>
                <a:latin typeface="微软雅黑" pitchFamily="34" charset="-122"/>
                <a:ea typeface="微软雅黑" pitchFamily="34" charset="-122"/>
                <a:cs typeface="Arial" charset="0"/>
              </a:rPr>
              <a:t>员工服务指南</a:t>
            </a:r>
          </a:p>
        </p:txBody>
      </p:sp>
      <p:grpSp>
        <p:nvGrpSpPr>
          <p:cNvPr id="49169" name="Group 11"/>
          <p:cNvGrpSpPr>
            <a:grpSpLocks/>
          </p:cNvGrpSpPr>
          <p:nvPr/>
        </p:nvGrpSpPr>
        <p:grpSpPr bwMode="auto">
          <a:xfrm>
            <a:off x="1887538" y="3489325"/>
            <a:ext cx="666750" cy="549275"/>
            <a:chOff x="867" y="1026"/>
            <a:chExt cx="468" cy="432"/>
          </a:xfrm>
        </p:grpSpPr>
        <p:sp>
          <p:nvSpPr>
            <p:cNvPr id="21" name="AutoShape 12"/>
            <p:cNvSpPr>
              <a:spLocks noChangeArrowheads="1"/>
            </p:cNvSpPr>
            <p:nvPr/>
          </p:nvSpPr>
          <p:spPr bwMode="gray">
            <a:xfrm>
              <a:off x="867" y="1026"/>
              <a:ext cx="468" cy="432"/>
            </a:xfrm>
            <a:prstGeom prst="diamond">
              <a:avLst/>
            </a:prstGeom>
            <a:solidFill>
              <a:srgbClr val="FF66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49180" name="Text Box 13"/>
            <p:cNvSpPr txBox="1">
              <a:spLocks noChangeArrowheads="1"/>
            </p:cNvSpPr>
            <p:nvPr/>
          </p:nvSpPr>
          <p:spPr bwMode="gray">
            <a:xfrm>
              <a:off x="975" y="1088"/>
              <a:ext cx="262" cy="363"/>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latin typeface="微软雅黑" pitchFamily="34" charset="-122"/>
                  <a:ea typeface="微软雅黑" pitchFamily="34" charset="-122"/>
                  <a:cs typeface="Arial" charset="0"/>
                </a:rPr>
                <a:t>3</a:t>
              </a:r>
            </a:p>
          </p:txBody>
        </p:sp>
      </p:grpSp>
      <p:sp>
        <p:nvSpPr>
          <p:cNvPr id="23" name="AutoShape 9"/>
          <p:cNvSpPr>
            <a:spLocks noChangeArrowheads="1"/>
          </p:cNvSpPr>
          <p:nvPr/>
        </p:nvSpPr>
        <p:spPr bwMode="gray">
          <a:xfrm>
            <a:off x="2380456" y="4325938"/>
            <a:ext cx="5995987" cy="438150"/>
          </a:xfrm>
          <a:prstGeom prst="roundRect">
            <a:avLst>
              <a:gd name="adj" fmla="val 16667"/>
            </a:avLst>
          </a:prstGeom>
          <a:solidFill>
            <a:schemeClr val="bg1"/>
          </a:solidFill>
          <a:ln w="28575" algn="ctr">
            <a:solidFill>
              <a:srgbClr val="FF0000"/>
            </a:solid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49173" name="Text Box 10"/>
          <p:cNvSpPr txBox="1">
            <a:spLocks noChangeArrowheads="1"/>
          </p:cNvSpPr>
          <p:nvPr/>
        </p:nvSpPr>
        <p:spPr bwMode="gray">
          <a:xfrm>
            <a:off x="2896394" y="4306888"/>
            <a:ext cx="5600700" cy="457200"/>
          </a:xfrm>
          <a:prstGeom prst="rect">
            <a:avLst/>
          </a:prstGeom>
          <a:noFill/>
          <a:ln w="9525" algn="ctr">
            <a:noFill/>
            <a:miter lim="800000"/>
            <a:headEnd/>
            <a:tailEnd/>
          </a:ln>
        </p:spPr>
        <p:txBody>
          <a:bodyPr>
            <a:spAutoFit/>
          </a:bodyPr>
          <a:lstStyle/>
          <a:p>
            <a:pPr eaLnBrk="0" hangingPunct="0"/>
            <a:r>
              <a:rPr lang="en-US" altLang="zh-CN" sz="2400" b="1">
                <a:solidFill>
                  <a:srgbClr val="0D0D0D"/>
                </a:solidFill>
                <a:latin typeface="微软雅黑" pitchFamily="34" charset="-122"/>
                <a:ea typeface="微软雅黑" pitchFamily="34" charset="-122"/>
                <a:cs typeface="Arial" charset="0"/>
              </a:rPr>
              <a:t>Q&amp;A</a:t>
            </a:r>
          </a:p>
        </p:txBody>
      </p:sp>
      <p:grpSp>
        <p:nvGrpSpPr>
          <p:cNvPr id="49174" name="Group 11"/>
          <p:cNvGrpSpPr>
            <a:grpSpLocks/>
          </p:cNvGrpSpPr>
          <p:nvPr/>
        </p:nvGrpSpPr>
        <p:grpSpPr bwMode="auto">
          <a:xfrm>
            <a:off x="1887538" y="4241800"/>
            <a:ext cx="742950" cy="558800"/>
            <a:chOff x="867" y="1026"/>
            <a:chExt cx="468" cy="432"/>
          </a:xfrm>
        </p:grpSpPr>
        <p:sp>
          <p:nvSpPr>
            <p:cNvPr id="26" name="AutoShape 12"/>
            <p:cNvSpPr>
              <a:spLocks noChangeArrowheads="1"/>
            </p:cNvSpPr>
            <p:nvPr/>
          </p:nvSpPr>
          <p:spPr bwMode="gray">
            <a:xfrm>
              <a:off x="867" y="1026"/>
              <a:ext cx="468" cy="432"/>
            </a:xfrm>
            <a:prstGeom prst="diamond">
              <a:avLst/>
            </a:prstGeom>
            <a:solidFill>
              <a:srgbClr val="FF66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49178" name="Text Box 13"/>
            <p:cNvSpPr txBox="1">
              <a:spLocks noChangeArrowheads="1"/>
            </p:cNvSpPr>
            <p:nvPr/>
          </p:nvSpPr>
          <p:spPr bwMode="gray">
            <a:xfrm>
              <a:off x="986" y="1089"/>
              <a:ext cx="235" cy="357"/>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latin typeface="微软雅黑" pitchFamily="34" charset="-122"/>
                  <a:ea typeface="微软雅黑" pitchFamily="34" charset="-122"/>
                  <a:cs typeface="Arial" charset="0"/>
                </a:rPr>
                <a:t>4</a:t>
              </a:r>
            </a:p>
          </p:txBody>
        </p:sp>
      </p:grpSp>
      <p:sp>
        <p:nvSpPr>
          <p:cNvPr id="49175" name="Text Box 10"/>
          <p:cNvSpPr txBox="1">
            <a:spLocks noChangeArrowheads="1"/>
          </p:cNvSpPr>
          <p:nvPr/>
        </p:nvSpPr>
        <p:spPr bwMode="gray">
          <a:xfrm>
            <a:off x="2858294" y="2772000"/>
            <a:ext cx="5600700" cy="457200"/>
          </a:xfrm>
          <a:prstGeom prst="rect">
            <a:avLst/>
          </a:prstGeom>
          <a:noFill/>
          <a:ln w="9525" algn="ctr">
            <a:noFill/>
            <a:miter lim="800000"/>
            <a:headEnd/>
            <a:tailEnd/>
          </a:ln>
        </p:spPr>
        <p:txBody>
          <a:bodyPr>
            <a:spAutoFit/>
          </a:bodyPr>
          <a:lstStyle/>
          <a:p>
            <a:pPr eaLnBrk="0" hangingPunct="0"/>
            <a:r>
              <a:rPr lang="zh-CN" altLang="en-US" sz="2400" b="1">
                <a:solidFill>
                  <a:srgbClr val="0D0D0D"/>
                </a:solidFill>
                <a:latin typeface="微软雅黑" pitchFamily="34" charset="-122"/>
                <a:ea typeface="微软雅黑" pitchFamily="34" charset="-122"/>
                <a:cs typeface="Arial" charset="0"/>
              </a:rPr>
              <a:t>投保及理赔注意事项</a:t>
            </a:r>
          </a:p>
        </p:txBody>
      </p:sp>
      <p:pic>
        <p:nvPicPr>
          <p:cNvPr id="49176" name="Picture 8" descr="checkmark"/>
          <p:cNvPicPr>
            <a:picLocks noChangeAspect="1" noChangeArrowheads="1"/>
          </p:cNvPicPr>
          <p:nvPr/>
        </p:nvPicPr>
        <p:blipFill>
          <a:blip r:embed="rId2" cstate="print"/>
          <a:srcRect/>
          <a:stretch>
            <a:fillRect/>
          </a:stretch>
        </p:blipFill>
        <p:spPr bwMode="auto">
          <a:xfrm>
            <a:off x="8049419" y="2667000"/>
            <a:ext cx="600075" cy="549275"/>
          </a:xfrm>
          <a:prstGeom prst="rect">
            <a:avLst/>
          </a:prstGeom>
          <a:noFill/>
          <a:ln w="9525">
            <a:noFill/>
            <a:miter lim="800000"/>
            <a:headEnd/>
            <a:tailEnd/>
          </a:ln>
        </p:spPr>
      </p:pic>
      <p:sp>
        <p:nvSpPr>
          <p:cNvPr id="27"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17</a:t>
            </a:fld>
            <a:endParaRPr lang="en-GB" dirty="0"/>
          </a:p>
        </p:txBody>
      </p:sp>
      <p:sp>
        <p:nvSpPr>
          <p:cNvPr id="28"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Box 3"/>
          <p:cNvSpPr txBox="1">
            <a:spLocks noChangeArrowheads="1"/>
          </p:cNvSpPr>
          <p:nvPr/>
        </p:nvSpPr>
        <p:spPr bwMode="auto">
          <a:xfrm>
            <a:off x="39688" y="304800"/>
            <a:ext cx="6705600" cy="400110"/>
          </a:xfrm>
          <a:prstGeom prst="rect">
            <a:avLst/>
          </a:prstGeom>
          <a:noFill/>
          <a:ln w="9525">
            <a:noFill/>
            <a:miter lim="800000"/>
            <a:headEnd/>
            <a:tailEnd/>
          </a:ln>
        </p:spPr>
        <p:txBody>
          <a:bodyPr>
            <a:spAutoFit/>
          </a:bodyPr>
          <a:lstStyle/>
          <a:p>
            <a:r>
              <a:rPr lang="zh-CN" altLang="en-US" sz="2000" b="1" dirty="0">
                <a:solidFill>
                  <a:srgbClr val="000000"/>
                </a:solidFill>
                <a:latin typeface="微软雅黑" pitchFamily="34" charset="-122"/>
                <a:ea typeface="微软雅黑" pitchFamily="34" charset="-122"/>
                <a:cs typeface="Arial" charset="0"/>
              </a:rPr>
              <a:t>员工及家属投保注意</a:t>
            </a:r>
            <a:r>
              <a:rPr lang="zh-CN" altLang="en-US" sz="2000" b="1" dirty="0" smtClean="0">
                <a:solidFill>
                  <a:srgbClr val="000000"/>
                </a:solidFill>
                <a:latin typeface="微软雅黑" pitchFamily="34" charset="-122"/>
                <a:ea typeface="微软雅黑" pitchFamily="34" charset="-122"/>
                <a:cs typeface="Arial" charset="0"/>
              </a:rPr>
              <a:t>事项</a:t>
            </a:r>
            <a:r>
              <a:rPr lang="en-US" altLang="zh-CN" sz="2000" b="1" dirty="0" smtClean="0">
                <a:solidFill>
                  <a:srgbClr val="000000"/>
                </a:solidFill>
                <a:latin typeface="微软雅黑" pitchFamily="34" charset="-122"/>
                <a:ea typeface="微软雅黑" pitchFamily="34" charset="-122"/>
                <a:cs typeface="Arial" charset="0"/>
              </a:rPr>
              <a:t>-1</a:t>
            </a:r>
            <a:r>
              <a:rPr lang="zh-CN" altLang="en-US" sz="2000" b="1" dirty="0" smtClean="0">
                <a:solidFill>
                  <a:srgbClr val="000000"/>
                </a:solidFill>
                <a:latin typeface="微软雅黑" pitchFamily="34" charset="-122"/>
                <a:ea typeface="微软雅黑" pitchFamily="34" charset="-122"/>
                <a:cs typeface="Arial" charset="0"/>
              </a:rPr>
              <a:t>（</a:t>
            </a:r>
            <a:r>
              <a:rPr lang="zh-CN" altLang="en-US" sz="2000" b="1" dirty="0" smtClean="0">
                <a:solidFill>
                  <a:srgbClr val="0000FF"/>
                </a:solidFill>
                <a:latin typeface="微软雅黑" pitchFamily="34" charset="-122"/>
                <a:ea typeface="微软雅黑" pitchFamily="34" charset="-122"/>
                <a:cs typeface="Arial" charset="0"/>
              </a:rPr>
              <a:t>公司付费基础计划</a:t>
            </a:r>
            <a:r>
              <a:rPr lang="zh-CN" altLang="en-US" sz="2000" b="1" dirty="0" smtClean="0">
                <a:solidFill>
                  <a:srgbClr val="000000"/>
                </a:solidFill>
                <a:latin typeface="微软雅黑" pitchFamily="34" charset="-122"/>
                <a:ea typeface="微软雅黑" pitchFamily="34" charset="-122"/>
                <a:cs typeface="Arial" charset="0"/>
              </a:rPr>
              <a:t>）</a:t>
            </a:r>
          </a:p>
        </p:txBody>
      </p:sp>
      <p:sp>
        <p:nvSpPr>
          <p:cNvPr id="8" name="TextBox 7"/>
          <p:cNvSpPr txBox="1"/>
          <p:nvPr/>
        </p:nvSpPr>
        <p:spPr>
          <a:xfrm>
            <a:off x="417909" y="990600"/>
            <a:ext cx="1906985" cy="307777"/>
          </a:xfrm>
          <a:prstGeom prst="rect">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a:spAutoFit/>
          </a:bodyPr>
          <a:lstStyle/>
          <a:p>
            <a:pPr fontAlgn="auto">
              <a:spcBef>
                <a:spcPts val="0"/>
              </a:spcBef>
              <a:spcAft>
                <a:spcPts val="0"/>
              </a:spcAft>
              <a:buFont typeface="Wingdings" pitchFamily="2" charset="2"/>
              <a:buChar char="n"/>
              <a:defRPr/>
            </a:pPr>
            <a:r>
              <a:rPr lang="zh-CN" altLang="en-US" sz="1400" b="1" dirty="0">
                <a:latin typeface="微软雅黑" pitchFamily="34" charset="-122"/>
                <a:ea typeface="微软雅黑" pitchFamily="34" charset="-122"/>
                <a:cs typeface="Arial" pitchFamily="34" charset="0"/>
              </a:rPr>
              <a:t> </a:t>
            </a:r>
            <a:r>
              <a:rPr lang="zh-CN" altLang="en-US" sz="1400" b="1" dirty="0" smtClean="0">
                <a:latin typeface="微软雅黑" pitchFamily="34" charset="-122"/>
                <a:ea typeface="微软雅黑" pitchFamily="34" charset="-122"/>
                <a:cs typeface="Arial" pitchFamily="34" charset="0"/>
              </a:rPr>
              <a:t>员工本人的</a:t>
            </a:r>
            <a:r>
              <a:rPr lang="zh-CN" altLang="en-US" sz="1400" b="1" dirty="0">
                <a:latin typeface="微软雅黑" pitchFamily="34" charset="-122"/>
                <a:ea typeface="微软雅黑" pitchFamily="34" charset="-122"/>
                <a:cs typeface="Arial" pitchFamily="34" charset="0"/>
              </a:rPr>
              <a:t>投保</a:t>
            </a:r>
          </a:p>
        </p:txBody>
      </p:sp>
      <p:sp>
        <p:nvSpPr>
          <p:cNvPr id="9" name="TextBox 8"/>
          <p:cNvSpPr txBox="1"/>
          <p:nvPr/>
        </p:nvSpPr>
        <p:spPr>
          <a:xfrm>
            <a:off x="419100" y="2133600"/>
            <a:ext cx="1993082" cy="307777"/>
          </a:xfrm>
          <a:prstGeom prst="rect">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fontAlgn="auto">
              <a:spcBef>
                <a:spcPts val="0"/>
              </a:spcBef>
              <a:spcAft>
                <a:spcPts val="0"/>
              </a:spcAft>
              <a:buFont typeface="Wingdings" pitchFamily="2" charset="2"/>
              <a:buChar char="n"/>
              <a:defRPr/>
            </a:pPr>
            <a:r>
              <a:rPr lang="zh-CN" altLang="en-US" sz="1400" b="1" dirty="0">
                <a:latin typeface="微软雅黑" pitchFamily="34" charset="-122"/>
                <a:ea typeface="微软雅黑" pitchFamily="34" charset="-122"/>
                <a:cs typeface="Arial" pitchFamily="34" charset="0"/>
              </a:rPr>
              <a:t> </a:t>
            </a:r>
            <a:r>
              <a:rPr lang="zh-CN" altLang="en-US" sz="1400" b="1" dirty="0" smtClean="0">
                <a:latin typeface="微软雅黑" pitchFamily="34" charset="-122"/>
                <a:ea typeface="微软雅黑" pitchFamily="34" charset="-122"/>
                <a:cs typeface="Arial" pitchFamily="34" charset="0"/>
              </a:rPr>
              <a:t>中籍员工</a:t>
            </a:r>
            <a:r>
              <a:rPr lang="zh-CN" altLang="en-US" sz="1400" b="1" dirty="0">
                <a:latin typeface="微软雅黑" pitchFamily="34" charset="-122"/>
                <a:ea typeface="微软雅黑" pitchFamily="34" charset="-122"/>
                <a:cs typeface="Arial" pitchFamily="34" charset="0"/>
              </a:rPr>
              <a:t>家属的投保</a:t>
            </a:r>
          </a:p>
        </p:txBody>
      </p:sp>
      <p:sp>
        <p:nvSpPr>
          <p:cNvPr id="40972" name="TextBox 9"/>
          <p:cNvSpPr txBox="1">
            <a:spLocks noChangeArrowheads="1"/>
          </p:cNvSpPr>
          <p:nvPr/>
        </p:nvSpPr>
        <p:spPr bwMode="auto">
          <a:xfrm>
            <a:off x="344488" y="1316038"/>
            <a:ext cx="9677400" cy="669414"/>
          </a:xfrm>
          <a:prstGeom prst="rect">
            <a:avLst/>
          </a:prstGeom>
          <a:noFill/>
          <a:ln w="9525">
            <a:noFill/>
            <a:miter lim="800000"/>
            <a:headEnd/>
            <a:tailEnd/>
          </a:ln>
        </p:spPr>
        <p:txBody>
          <a:bodyPr>
            <a:spAutoFit/>
          </a:bodyPr>
          <a:lstStyle/>
          <a:p>
            <a:pPr marL="285750" indent="-285750">
              <a:lnSpc>
                <a:spcPts val="2100"/>
              </a:lnSpc>
              <a:spcBef>
                <a:spcPts val="300"/>
              </a:spcBef>
              <a:buFont typeface="Wingdings" pitchFamily="2" charset="2"/>
              <a:buChar char="l"/>
            </a:pPr>
            <a:r>
              <a:rPr lang="en-US" altLang="zh-CN" sz="1400" b="1" dirty="0" smtClean="0">
                <a:solidFill>
                  <a:srgbClr val="0C1821"/>
                </a:solidFill>
                <a:latin typeface="微软雅黑" pitchFamily="34" charset="-122"/>
                <a:ea typeface="微软雅黑" pitchFamily="34" charset="-122"/>
                <a:cs typeface="Arial" charset="0"/>
              </a:rPr>
              <a:t> </a:t>
            </a:r>
            <a:r>
              <a:rPr lang="zh-CN" altLang="zh-CN" sz="1400" b="1" dirty="0" smtClean="0">
                <a:solidFill>
                  <a:srgbClr val="0C1821"/>
                </a:solidFill>
                <a:latin typeface="微软雅黑" pitchFamily="34" charset="-122"/>
                <a:ea typeface="微软雅黑" pitchFamily="34" charset="-122"/>
                <a:cs typeface="Arial" charset="0"/>
              </a:rPr>
              <a:t>对于</a:t>
            </a:r>
            <a:r>
              <a:rPr lang="en-US" altLang="zh-CN" sz="1400" b="1" dirty="0" smtClean="0">
                <a:solidFill>
                  <a:srgbClr val="0C1821"/>
                </a:solidFill>
                <a:latin typeface="微软雅黑" pitchFamily="34" charset="-122"/>
                <a:ea typeface="微软雅黑" pitchFamily="34" charset="-122"/>
                <a:cs typeface="Arial" charset="0"/>
              </a:rPr>
              <a:t>2016</a:t>
            </a:r>
            <a:r>
              <a:rPr lang="zh-CN" altLang="zh-CN" sz="1400" b="1" dirty="0" smtClean="0">
                <a:solidFill>
                  <a:srgbClr val="0C1821"/>
                </a:solidFill>
                <a:latin typeface="微软雅黑" pitchFamily="34" charset="-122"/>
                <a:ea typeface="微软雅黑" pitchFamily="34" charset="-122"/>
                <a:cs typeface="Arial" charset="0"/>
              </a:rPr>
              <a:t>年</a:t>
            </a:r>
            <a:r>
              <a:rPr lang="en-US" altLang="zh-CN" sz="1400" b="1" dirty="0" smtClean="0">
                <a:solidFill>
                  <a:srgbClr val="0C1821"/>
                </a:solidFill>
                <a:latin typeface="微软雅黑" pitchFamily="34" charset="-122"/>
                <a:ea typeface="微软雅黑" pitchFamily="34" charset="-122"/>
                <a:cs typeface="Arial" charset="0"/>
              </a:rPr>
              <a:t>1</a:t>
            </a:r>
            <a:r>
              <a:rPr lang="zh-CN" altLang="zh-CN" sz="1400" b="1" dirty="0" smtClean="0">
                <a:solidFill>
                  <a:srgbClr val="0C1821"/>
                </a:solidFill>
                <a:latin typeface="微软雅黑" pitchFamily="34" charset="-122"/>
                <a:ea typeface="微软雅黑" pitchFamily="34" charset="-122"/>
                <a:cs typeface="Arial" charset="0"/>
              </a:rPr>
              <a:t>月</a:t>
            </a:r>
            <a:r>
              <a:rPr lang="en-US" altLang="zh-CN" sz="1400" b="1" dirty="0" smtClean="0">
                <a:solidFill>
                  <a:srgbClr val="0C1821"/>
                </a:solidFill>
                <a:latin typeface="微软雅黑" pitchFamily="34" charset="-122"/>
                <a:ea typeface="微软雅黑" pitchFamily="34" charset="-122"/>
                <a:cs typeface="Arial" charset="0"/>
              </a:rPr>
              <a:t>1</a:t>
            </a:r>
            <a:r>
              <a:rPr lang="zh-CN" altLang="zh-CN" sz="1400" b="1" dirty="0" smtClean="0">
                <a:solidFill>
                  <a:srgbClr val="0C1821"/>
                </a:solidFill>
                <a:latin typeface="微软雅黑" pitchFamily="34" charset="-122"/>
                <a:ea typeface="微软雅黑" pitchFamily="34" charset="-122"/>
                <a:cs typeface="Arial" charset="0"/>
              </a:rPr>
              <a:t>日已在职员工</a:t>
            </a:r>
            <a:r>
              <a:rPr lang="zh-CN" altLang="en-US" sz="1400" b="1" dirty="0" smtClean="0">
                <a:solidFill>
                  <a:srgbClr val="0C1821"/>
                </a:solidFill>
                <a:latin typeface="微软雅黑" pitchFamily="34" charset="-122"/>
                <a:ea typeface="微软雅黑" pitchFamily="34" charset="-122"/>
                <a:cs typeface="Arial" charset="0"/>
              </a:rPr>
              <a:t>：</a:t>
            </a:r>
            <a:r>
              <a:rPr lang="zh-CN" altLang="en-US" sz="1400" dirty="0">
                <a:solidFill>
                  <a:srgbClr val="0C1821"/>
                </a:solidFill>
                <a:latin typeface="微软雅黑" pitchFamily="34" charset="-122"/>
                <a:ea typeface="微软雅黑" pitchFamily="34" charset="-122"/>
                <a:cs typeface="Arial" charset="0"/>
              </a:rPr>
              <a:t>英特尔将为您自动投保</a:t>
            </a:r>
            <a:r>
              <a:rPr lang="en-US" altLang="en-US" sz="1400" dirty="0" smtClean="0">
                <a:solidFill>
                  <a:srgbClr val="0C1821"/>
                </a:solidFill>
                <a:latin typeface="微软雅黑" pitchFamily="34" charset="-122"/>
                <a:ea typeface="微软雅黑" pitchFamily="34" charset="-122"/>
                <a:cs typeface="Arial" charset="0"/>
              </a:rPr>
              <a:t>2016</a:t>
            </a:r>
            <a:r>
              <a:rPr lang="zh-CN" altLang="en-US" sz="1400" dirty="0" smtClean="0">
                <a:solidFill>
                  <a:srgbClr val="0C1821"/>
                </a:solidFill>
                <a:latin typeface="微软雅黑" pitchFamily="34" charset="-122"/>
                <a:ea typeface="微软雅黑" pitchFamily="34" charset="-122"/>
                <a:cs typeface="Arial" charset="0"/>
              </a:rPr>
              <a:t>年度</a:t>
            </a:r>
            <a:r>
              <a:rPr lang="zh-CN" altLang="en-US" sz="1400" dirty="0">
                <a:solidFill>
                  <a:srgbClr val="0C1821"/>
                </a:solidFill>
                <a:latin typeface="微软雅黑" pitchFamily="34" charset="-122"/>
                <a:ea typeface="微软雅黑" pitchFamily="34" charset="-122"/>
                <a:cs typeface="Arial" charset="0"/>
              </a:rPr>
              <a:t>保险计划，生效日为</a:t>
            </a:r>
            <a:r>
              <a:rPr lang="en-US" altLang="en-US" sz="1400" dirty="0" smtClean="0">
                <a:solidFill>
                  <a:srgbClr val="0C1821"/>
                </a:solidFill>
                <a:latin typeface="微软雅黑" pitchFamily="34" charset="-122"/>
                <a:ea typeface="微软雅黑" pitchFamily="34" charset="-122"/>
                <a:cs typeface="Arial" charset="0"/>
              </a:rPr>
              <a:t>2016</a:t>
            </a:r>
            <a:r>
              <a:rPr lang="zh-CN" altLang="en-US" sz="1400" dirty="0" smtClean="0">
                <a:solidFill>
                  <a:srgbClr val="0C1821"/>
                </a:solidFill>
                <a:latin typeface="微软雅黑" pitchFamily="34" charset="-122"/>
                <a:ea typeface="微软雅黑" pitchFamily="34" charset="-122"/>
                <a:cs typeface="Arial" charset="0"/>
              </a:rPr>
              <a:t>年</a:t>
            </a:r>
            <a:r>
              <a:rPr lang="en-US" altLang="en-US" sz="1400" dirty="0">
                <a:solidFill>
                  <a:srgbClr val="0C1821"/>
                </a:solidFill>
                <a:latin typeface="微软雅黑" pitchFamily="34" charset="-122"/>
                <a:ea typeface="微软雅黑" pitchFamily="34" charset="-122"/>
                <a:cs typeface="Arial" charset="0"/>
              </a:rPr>
              <a:t>1</a:t>
            </a:r>
            <a:r>
              <a:rPr lang="zh-CN" altLang="en-US" sz="1400" dirty="0">
                <a:solidFill>
                  <a:srgbClr val="0C1821"/>
                </a:solidFill>
                <a:latin typeface="微软雅黑" pitchFamily="34" charset="-122"/>
                <a:ea typeface="微软雅黑" pitchFamily="34" charset="-122"/>
                <a:cs typeface="Arial" charset="0"/>
              </a:rPr>
              <a:t>月</a:t>
            </a:r>
            <a:r>
              <a:rPr lang="en-US" altLang="en-US" sz="1400" dirty="0">
                <a:solidFill>
                  <a:srgbClr val="0C1821"/>
                </a:solidFill>
                <a:latin typeface="微软雅黑" pitchFamily="34" charset="-122"/>
                <a:ea typeface="微软雅黑" pitchFamily="34" charset="-122"/>
                <a:cs typeface="Arial" charset="0"/>
              </a:rPr>
              <a:t>1</a:t>
            </a:r>
            <a:r>
              <a:rPr lang="zh-CN" altLang="en-US" sz="1400" dirty="0">
                <a:solidFill>
                  <a:srgbClr val="0C1821"/>
                </a:solidFill>
                <a:latin typeface="微软雅黑" pitchFamily="34" charset="-122"/>
                <a:ea typeface="微软雅黑" pitchFamily="34" charset="-122"/>
                <a:cs typeface="Arial" charset="0"/>
              </a:rPr>
              <a:t>日；</a:t>
            </a:r>
            <a:endParaRPr lang="en-US" altLang="zh-CN" sz="1400" dirty="0">
              <a:solidFill>
                <a:srgbClr val="0C1821"/>
              </a:solidFill>
              <a:latin typeface="微软雅黑" pitchFamily="34" charset="-122"/>
              <a:ea typeface="微软雅黑" pitchFamily="34" charset="-122"/>
              <a:cs typeface="Arial" charset="0"/>
            </a:endParaRPr>
          </a:p>
          <a:p>
            <a:pPr marL="285750" indent="-285750">
              <a:lnSpc>
                <a:spcPts val="2100"/>
              </a:lnSpc>
              <a:spcBef>
                <a:spcPts val="300"/>
              </a:spcBef>
              <a:buFont typeface="Wingdings" pitchFamily="2" charset="2"/>
              <a:buChar char="l"/>
            </a:pPr>
            <a:r>
              <a:rPr lang="en-US" altLang="zh-CN" sz="1400" b="1" dirty="0" smtClean="0">
                <a:solidFill>
                  <a:srgbClr val="0C1821"/>
                </a:solidFill>
                <a:latin typeface="微软雅黑" pitchFamily="34" charset="-122"/>
                <a:ea typeface="微软雅黑" pitchFamily="34" charset="-122"/>
                <a:cs typeface="Arial" charset="0"/>
              </a:rPr>
              <a:t> </a:t>
            </a:r>
            <a:r>
              <a:rPr lang="zh-CN" altLang="zh-CN" sz="1400" b="1" dirty="0" smtClean="0">
                <a:solidFill>
                  <a:srgbClr val="0C1821"/>
                </a:solidFill>
                <a:latin typeface="微软雅黑" pitchFamily="34" charset="-122"/>
                <a:ea typeface="微软雅黑" pitchFamily="34" charset="-122"/>
                <a:cs typeface="Arial" charset="0"/>
              </a:rPr>
              <a:t>对于</a:t>
            </a:r>
            <a:r>
              <a:rPr lang="en-US" altLang="zh-CN" sz="1400" b="1" dirty="0" smtClean="0">
                <a:solidFill>
                  <a:srgbClr val="0C1821"/>
                </a:solidFill>
                <a:latin typeface="微软雅黑" pitchFamily="34" charset="-122"/>
                <a:ea typeface="微软雅黑" pitchFamily="34" charset="-122"/>
                <a:cs typeface="Arial" charset="0"/>
              </a:rPr>
              <a:t>2016</a:t>
            </a:r>
            <a:r>
              <a:rPr lang="zh-CN" altLang="zh-CN" sz="1400" b="1" dirty="0" smtClean="0">
                <a:solidFill>
                  <a:srgbClr val="0C1821"/>
                </a:solidFill>
                <a:latin typeface="微软雅黑" pitchFamily="34" charset="-122"/>
                <a:ea typeface="微软雅黑" pitchFamily="34" charset="-122"/>
                <a:cs typeface="Arial" charset="0"/>
              </a:rPr>
              <a:t>年</a:t>
            </a:r>
            <a:r>
              <a:rPr lang="en-US" altLang="zh-CN" sz="1400" b="1" dirty="0" smtClean="0">
                <a:solidFill>
                  <a:srgbClr val="0C1821"/>
                </a:solidFill>
                <a:latin typeface="微软雅黑" pitchFamily="34" charset="-122"/>
                <a:ea typeface="微软雅黑" pitchFamily="34" charset="-122"/>
                <a:cs typeface="Arial" charset="0"/>
              </a:rPr>
              <a:t>1</a:t>
            </a:r>
            <a:r>
              <a:rPr lang="zh-CN" altLang="zh-CN" sz="1400" b="1" dirty="0" smtClean="0">
                <a:solidFill>
                  <a:srgbClr val="0C1821"/>
                </a:solidFill>
                <a:latin typeface="微软雅黑" pitchFamily="34" charset="-122"/>
                <a:ea typeface="微软雅黑" pitchFamily="34" charset="-122"/>
                <a:cs typeface="Arial" charset="0"/>
              </a:rPr>
              <a:t>月</a:t>
            </a:r>
            <a:r>
              <a:rPr lang="en-US" altLang="zh-CN" sz="1400" b="1" dirty="0" smtClean="0">
                <a:solidFill>
                  <a:srgbClr val="0C1821"/>
                </a:solidFill>
                <a:latin typeface="微软雅黑" pitchFamily="34" charset="-122"/>
                <a:ea typeface="微软雅黑" pitchFamily="34" charset="-122"/>
                <a:cs typeface="Arial" charset="0"/>
              </a:rPr>
              <a:t>1</a:t>
            </a:r>
            <a:r>
              <a:rPr lang="zh-CN" altLang="zh-CN" sz="1400" b="1" dirty="0" smtClean="0">
                <a:solidFill>
                  <a:srgbClr val="0C1821"/>
                </a:solidFill>
                <a:latin typeface="微软雅黑" pitchFamily="34" charset="-122"/>
                <a:ea typeface="微软雅黑" pitchFamily="34" charset="-122"/>
                <a:cs typeface="Arial" charset="0"/>
              </a:rPr>
              <a:t>日</a:t>
            </a:r>
            <a:r>
              <a:rPr lang="zh-CN" altLang="en-US" sz="1400" b="1" dirty="0" smtClean="0">
                <a:solidFill>
                  <a:srgbClr val="0C1821"/>
                </a:solidFill>
                <a:latin typeface="微软雅黑" pitchFamily="34" charset="-122"/>
                <a:ea typeface="微软雅黑" pitchFamily="34" charset="-122"/>
                <a:cs typeface="Arial" charset="0"/>
              </a:rPr>
              <a:t>之后新进</a:t>
            </a:r>
            <a:r>
              <a:rPr lang="zh-CN" altLang="zh-CN" sz="1400" b="1" dirty="0" smtClean="0">
                <a:solidFill>
                  <a:srgbClr val="0C1821"/>
                </a:solidFill>
                <a:latin typeface="微软雅黑" pitchFamily="34" charset="-122"/>
                <a:ea typeface="微软雅黑" pitchFamily="34" charset="-122"/>
                <a:cs typeface="Arial" charset="0"/>
              </a:rPr>
              <a:t>员工</a:t>
            </a:r>
            <a:r>
              <a:rPr lang="zh-CN" altLang="en-US" sz="1400" b="1" dirty="0" smtClean="0">
                <a:solidFill>
                  <a:srgbClr val="0C1821"/>
                </a:solidFill>
                <a:latin typeface="微软雅黑" pitchFamily="34" charset="-122"/>
                <a:ea typeface="微软雅黑" pitchFamily="34" charset="-122"/>
                <a:cs typeface="Arial" charset="0"/>
              </a:rPr>
              <a:t>：</a:t>
            </a:r>
            <a:r>
              <a:rPr lang="zh-CN" altLang="en-US" sz="1400" dirty="0" smtClean="0">
                <a:solidFill>
                  <a:srgbClr val="0C1821"/>
                </a:solidFill>
                <a:latin typeface="微软雅黑" pitchFamily="34" charset="-122"/>
                <a:ea typeface="微软雅黑" pitchFamily="34" charset="-122"/>
                <a:cs typeface="Arial" charset="0"/>
              </a:rPr>
              <a:t>英</a:t>
            </a:r>
            <a:r>
              <a:rPr lang="zh-CN" altLang="en-US" sz="1400" dirty="0">
                <a:solidFill>
                  <a:srgbClr val="0C1821"/>
                </a:solidFill>
                <a:latin typeface="微软雅黑" pitchFamily="34" charset="-122"/>
                <a:ea typeface="微软雅黑" pitchFamily="34" charset="-122"/>
                <a:cs typeface="Arial" charset="0"/>
              </a:rPr>
              <a:t>特尔将为您自动投保</a:t>
            </a:r>
            <a:r>
              <a:rPr lang="en-US" altLang="en-US" sz="1400" dirty="0" smtClean="0">
                <a:solidFill>
                  <a:srgbClr val="0C1821"/>
                </a:solidFill>
                <a:latin typeface="微软雅黑" pitchFamily="34" charset="-122"/>
                <a:ea typeface="微软雅黑" pitchFamily="34" charset="-122"/>
                <a:cs typeface="Arial" charset="0"/>
              </a:rPr>
              <a:t>2016</a:t>
            </a:r>
            <a:r>
              <a:rPr lang="zh-CN" altLang="en-US" sz="1400" dirty="0" smtClean="0">
                <a:solidFill>
                  <a:srgbClr val="0C1821"/>
                </a:solidFill>
                <a:latin typeface="微软雅黑" pitchFamily="34" charset="-122"/>
                <a:ea typeface="微软雅黑" pitchFamily="34" charset="-122"/>
                <a:cs typeface="Arial" charset="0"/>
              </a:rPr>
              <a:t>年度</a:t>
            </a:r>
            <a:r>
              <a:rPr lang="zh-CN" altLang="en-US" sz="1400" dirty="0">
                <a:solidFill>
                  <a:srgbClr val="0C1821"/>
                </a:solidFill>
                <a:latin typeface="微软雅黑" pitchFamily="34" charset="-122"/>
                <a:ea typeface="微软雅黑" pitchFamily="34" charset="-122"/>
                <a:cs typeface="Arial" charset="0"/>
              </a:rPr>
              <a:t>保险计划，生效日为员工入职日。</a:t>
            </a:r>
          </a:p>
        </p:txBody>
      </p:sp>
      <p:sp>
        <p:nvSpPr>
          <p:cNvPr id="11" name="TextBox 8"/>
          <p:cNvSpPr txBox="1">
            <a:spLocks noChangeArrowheads="1"/>
          </p:cNvSpPr>
          <p:nvPr/>
        </p:nvSpPr>
        <p:spPr bwMode="auto">
          <a:xfrm>
            <a:off x="360834" y="2492896"/>
            <a:ext cx="9828212" cy="3876446"/>
          </a:xfrm>
          <a:prstGeom prst="rect">
            <a:avLst/>
          </a:prstGeom>
          <a:noFill/>
          <a:ln w="9525">
            <a:noFill/>
            <a:miter lim="800000"/>
            <a:headEnd/>
            <a:tailEnd/>
          </a:ln>
        </p:spPr>
        <p:txBody>
          <a:bodyPr>
            <a:spAutoFit/>
          </a:bodyPr>
          <a:lstStyle/>
          <a:p>
            <a:pPr marL="285750" indent="-285750">
              <a:lnSpc>
                <a:spcPts val="2100"/>
              </a:lnSpc>
              <a:spcBef>
                <a:spcPts val="800"/>
              </a:spcBef>
              <a:buFont typeface="Wingdings" pitchFamily="2" charset="2"/>
              <a:buChar char="l"/>
              <a:defRPr/>
            </a:pPr>
            <a:r>
              <a:rPr lang="zh-CN" altLang="en-US" sz="1400" b="1" dirty="0">
                <a:solidFill>
                  <a:srgbClr val="000000"/>
                </a:solidFill>
                <a:latin typeface="微软雅黑" pitchFamily="34" charset="-122"/>
                <a:ea typeface="微软雅黑" pitchFamily="34" charset="-122"/>
                <a:cs typeface="Arial" pitchFamily="34" charset="0"/>
              </a:rPr>
              <a:t> 若员工</a:t>
            </a:r>
            <a:r>
              <a:rPr lang="en-US" altLang="zh-CN" sz="1400" b="1" dirty="0" smtClean="0">
                <a:solidFill>
                  <a:srgbClr val="000000"/>
                </a:solidFill>
                <a:latin typeface="微软雅黑" pitchFamily="34" charset="-122"/>
                <a:ea typeface="微软雅黑" pitchFamily="34" charset="-122"/>
                <a:cs typeface="Arial" pitchFamily="34" charset="0"/>
              </a:rPr>
              <a:t>2015</a:t>
            </a:r>
            <a:r>
              <a:rPr lang="zh-CN" altLang="en-US" sz="1400" b="1" dirty="0" smtClean="0">
                <a:solidFill>
                  <a:srgbClr val="000000"/>
                </a:solidFill>
                <a:latin typeface="微软雅黑" pitchFamily="34" charset="-122"/>
                <a:ea typeface="微软雅黑" pitchFamily="34" charset="-122"/>
                <a:cs typeface="Arial" pitchFamily="34" charset="0"/>
              </a:rPr>
              <a:t>年度</a:t>
            </a:r>
            <a:r>
              <a:rPr lang="zh-CN" altLang="en-US" sz="1400" b="1" dirty="0">
                <a:solidFill>
                  <a:srgbClr val="000000"/>
                </a:solidFill>
                <a:latin typeface="微软雅黑" pitchFamily="34" charset="-122"/>
                <a:ea typeface="微软雅黑" pitchFamily="34" charset="-122"/>
                <a:cs typeface="Arial" pitchFamily="34" charset="0"/>
              </a:rPr>
              <a:t>已为子女投保，且</a:t>
            </a:r>
            <a:r>
              <a:rPr lang="zh-CN" altLang="en-US" sz="1400" b="1" dirty="0" smtClean="0">
                <a:solidFill>
                  <a:srgbClr val="000000"/>
                </a:solidFill>
                <a:latin typeface="微软雅黑" pitchFamily="34" charset="-122"/>
                <a:ea typeface="微软雅黑" pitchFamily="34" charset="-122"/>
                <a:cs typeface="Arial" pitchFamily="34" charset="0"/>
              </a:rPr>
              <a:t>子女仍未</a:t>
            </a:r>
            <a:r>
              <a:rPr lang="zh-CN" altLang="en-US" sz="1400" b="1" dirty="0">
                <a:solidFill>
                  <a:srgbClr val="000000"/>
                </a:solidFill>
                <a:latin typeface="微软雅黑" pitchFamily="34" charset="-122"/>
                <a:ea typeface="微软雅黑" pitchFamily="34" charset="-122"/>
                <a:cs typeface="Arial" pitchFamily="34" charset="0"/>
              </a:rPr>
              <a:t>满</a:t>
            </a:r>
            <a:r>
              <a:rPr lang="en-US" altLang="en-US" sz="1400" b="1" dirty="0">
                <a:solidFill>
                  <a:srgbClr val="000000"/>
                </a:solidFill>
                <a:latin typeface="微软雅黑" pitchFamily="34" charset="-122"/>
                <a:ea typeface="微软雅黑" pitchFamily="34" charset="-122"/>
                <a:cs typeface="Arial" pitchFamily="34" charset="0"/>
              </a:rPr>
              <a:t>18</a:t>
            </a:r>
            <a:r>
              <a:rPr lang="zh-CN" altLang="en-US" sz="1400" b="1" dirty="0">
                <a:solidFill>
                  <a:srgbClr val="000000"/>
                </a:solidFill>
                <a:latin typeface="微软雅黑" pitchFamily="34" charset="-122"/>
                <a:ea typeface="微软雅黑" pitchFamily="34" charset="-122"/>
                <a:cs typeface="Arial" pitchFamily="34" charset="0"/>
              </a:rPr>
              <a:t>周岁的：</a:t>
            </a:r>
            <a:r>
              <a:rPr lang="zh-CN" altLang="en-US" sz="1400" dirty="0">
                <a:solidFill>
                  <a:srgbClr val="000000"/>
                </a:solidFill>
                <a:latin typeface="微软雅黑" pitchFamily="34" charset="-122"/>
                <a:ea typeface="微软雅黑" pitchFamily="34" charset="-122"/>
                <a:cs typeface="Arial" pitchFamily="34" charset="0"/>
              </a:rPr>
              <a:t>员工</a:t>
            </a:r>
            <a:r>
              <a:rPr lang="zh-CN" altLang="en-US" sz="1400" dirty="0" smtClean="0">
                <a:solidFill>
                  <a:srgbClr val="000000"/>
                </a:solidFill>
                <a:latin typeface="微软雅黑" pitchFamily="34" charset="-122"/>
                <a:ea typeface="微软雅黑" pitchFamily="34" charset="-122"/>
                <a:cs typeface="Arial" pitchFamily="34" charset="0"/>
              </a:rPr>
              <a:t>无须再次提交投保申请，子女将自动续保。若</a:t>
            </a:r>
            <a:r>
              <a:rPr lang="en-US" altLang="en-US" sz="1400" dirty="0" smtClean="0">
                <a:solidFill>
                  <a:srgbClr val="000000"/>
                </a:solidFill>
                <a:latin typeface="微软雅黑" pitchFamily="34" charset="-122"/>
                <a:ea typeface="微软雅黑" pitchFamily="34" charset="-122"/>
                <a:cs typeface="Arial" pitchFamily="34" charset="0"/>
              </a:rPr>
              <a:t>2016</a:t>
            </a:r>
            <a:r>
              <a:rPr lang="zh-CN" altLang="en-US" sz="1400" dirty="0" smtClean="0">
                <a:solidFill>
                  <a:srgbClr val="000000"/>
                </a:solidFill>
                <a:latin typeface="微软雅黑" pitchFamily="34" charset="-122"/>
                <a:ea typeface="微软雅黑" pitchFamily="34" charset="-122"/>
                <a:cs typeface="Arial" pitchFamily="34" charset="0"/>
              </a:rPr>
              <a:t>保险年度子女已成年，他们将会被自动退保。</a:t>
            </a:r>
            <a:endParaRPr lang="zh-CN" altLang="en-US" sz="1400" dirty="0">
              <a:solidFill>
                <a:srgbClr val="000000"/>
              </a:solidFill>
              <a:latin typeface="微软雅黑" pitchFamily="34" charset="-122"/>
              <a:ea typeface="微软雅黑" pitchFamily="34" charset="-122"/>
              <a:cs typeface="Arial" pitchFamily="34" charset="0"/>
            </a:endParaRPr>
          </a:p>
          <a:p>
            <a:pPr marL="285750" indent="-285750">
              <a:lnSpc>
                <a:spcPts val="2100"/>
              </a:lnSpc>
              <a:spcBef>
                <a:spcPts val="800"/>
              </a:spcBef>
              <a:buFont typeface="Wingdings" pitchFamily="2" charset="2"/>
              <a:buChar char="l"/>
              <a:defRPr/>
            </a:pPr>
            <a:r>
              <a:rPr lang="zh-CN" altLang="en-US" sz="1400" b="1" dirty="0">
                <a:solidFill>
                  <a:srgbClr val="000000"/>
                </a:solidFill>
                <a:latin typeface="微软雅黑" pitchFamily="34" charset="-122"/>
                <a:ea typeface="微软雅黑" pitchFamily="34" charset="-122"/>
                <a:cs typeface="Arial" pitchFamily="34" charset="0"/>
              </a:rPr>
              <a:t> 若员工</a:t>
            </a:r>
            <a:r>
              <a:rPr lang="en-US" altLang="zh-CN" sz="1400" b="1" dirty="0" smtClean="0">
                <a:solidFill>
                  <a:srgbClr val="000000"/>
                </a:solidFill>
                <a:latin typeface="微软雅黑" pitchFamily="34" charset="-122"/>
                <a:ea typeface="微软雅黑" pitchFamily="34" charset="-122"/>
                <a:cs typeface="Arial" pitchFamily="34" charset="0"/>
              </a:rPr>
              <a:t>2015</a:t>
            </a:r>
            <a:r>
              <a:rPr lang="zh-CN" altLang="en-US" sz="1400" b="1" dirty="0" smtClean="0">
                <a:solidFill>
                  <a:srgbClr val="000000"/>
                </a:solidFill>
                <a:latin typeface="微软雅黑" pitchFamily="34" charset="-122"/>
                <a:ea typeface="微软雅黑" pitchFamily="34" charset="-122"/>
                <a:cs typeface="Arial" pitchFamily="34" charset="0"/>
              </a:rPr>
              <a:t>年度</a:t>
            </a:r>
            <a:r>
              <a:rPr lang="zh-CN" altLang="en-US" sz="1400" b="1" dirty="0">
                <a:solidFill>
                  <a:srgbClr val="000000"/>
                </a:solidFill>
                <a:latin typeface="微软雅黑" pitchFamily="34" charset="-122"/>
                <a:ea typeface="微软雅黑" pitchFamily="34" charset="-122"/>
                <a:cs typeface="Arial" pitchFamily="34" charset="0"/>
              </a:rPr>
              <a:t>已为配偶投保，且</a:t>
            </a:r>
            <a:r>
              <a:rPr lang="zh-CN" altLang="en-US" sz="1400" b="1" dirty="0" smtClean="0">
                <a:solidFill>
                  <a:srgbClr val="000000"/>
                </a:solidFill>
                <a:latin typeface="微软雅黑" pitchFamily="34" charset="-122"/>
                <a:ea typeface="微软雅黑" pitchFamily="34" charset="-122"/>
                <a:cs typeface="Arial" pitchFamily="34" charset="0"/>
              </a:rPr>
              <a:t>配偶仍处于无工作状态</a:t>
            </a:r>
            <a:r>
              <a:rPr lang="zh-CN" altLang="en-US" sz="1400" b="1" dirty="0">
                <a:solidFill>
                  <a:srgbClr val="000000"/>
                </a:solidFill>
                <a:latin typeface="微软雅黑" pitchFamily="34" charset="-122"/>
                <a:ea typeface="微软雅黑" pitchFamily="34" charset="-122"/>
                <a:cs typeface="Arial" pitchFamily="34" charset="0"/>
              </a:rPr>
              <a:t>的：</a:t>
            </a:r>
            <a:r>
              <a:rPr lang="zh-CN" altLang="en-US" sz="1400" dirty="0">
                <a:solidFill>
                  <a:srgbClr val="000000"/>
                </a:solidFill>
                <a:latin typeface="微软雅黑" pitchFamily="34" charset="-122"/>
                <a:ea typeface="微软雅黑" pitchFamily="34" charset="-122"/>
                <a:cs typeface="Arial" pitchFamily="34" charset="0"/>
              </a:rPr>
              <a:t>若想在</a:t>
            </a:r>
            <a:r>
              <a:rPr lang="en-US" altLang="en-US" sz="1400" dirty="0" smtClean="0">
                <a:solidFill>
                  <a:srgbClr val="000000"/>
                </a:solidFill>
                <a:latin typeface="微软雅黑" pitchFamily="34" charset="-122"/>
                <a:ea typeface="微软雅黑" pitchFamily="34" charset="-122"/>
                <a:cs typeface="Arial" pitchFamily="34" charset="0"/>
              </a:rPr>
              <a:t>2016</a:t>
            </a:r>
            <a:r>
              <a:rPr lang="zh-CN" altLang="en-US" sz="1400" dirty="0" smtClean="0">
                <a:solidFill>
                  <a:srgbClr val="000000"/>
                </a:solidFill>
                <a:latin typeface="微软雅黑" pitchFamily="34" charset="-122"/>
                <a:ea typeface="微软雅黑" pitchFamily="34" charset="-122"/>
                <a:cs typeface="Arial" pitchFamily="34" charset="0"/>
              </a:rPr>
              <a:t>保险</a:t>
            </a:r>
            <a:r>
              <a:rPr lang="zh-CN" altLang="en-US" sz="1400" dirty="0">
                <a:solidFill>
                  <a:srgbClr val="000000"/>
                </a:solidFill>
                <a:latin typeface="微软雅黑" pitchFamily="34" charset="-122"/>
                <a:ea typeface="微软雅黑" pitchFamily="34" charset="-122"/>
                <a:cs typeface="Arial" pitchFamily="34" charset="0"/>
              </a:rPr>
              <a:t>年度为他们投保</a:t>
            </a:r>
            <a:r>
              <a:rPr lang="zh-CN" altLang="en-US" sz="1400" dirty="0" smtClean="0">
                <a:solidFill>
                  <a:srgbClr val="000000"/>
                </a:solidFill>
                <a:latin typeface="微软雅黑" pitchFamily="34" charset="-122"/>
                <a:ea typeface="微软雅黑" pitchFamily="34" charset="-122"/>
                <a:cs typeface="Arial" pitchFamily="34" charset="0"/>
              </a:rPr>
              <a:t>，请在</a:t>
            </a:r>
            <a:r>
              <a:rPr lang="en-US" altLang="en-US" sz="1400" dirty="0" smtClean="0">
                <a:solidFill>
                  <a:srgbClr val="000000"/>
                </a:solidFill>
                <a:latin typeface="微软雅黑" pitchFamily="34" charset="-122"/>
                <a:ea typeface="微软雅黑" pitchFamily="34" charset="-122"/>
                <a:cs typeface="Arial" pitchFamily="34" charset="0"/>
              </a:rPr>
              <a:t>15</a:t>
            </a:r>
            <a:r>
              <a:rPr lang="zh-CN" altLang="en-US" sz="1400" dirty="0" smtClean="0">
                <a:solidFill>
                  <a:srgbClr val="000000"/>
                </a:solidFill>
                <a:latin typeface="微软雅黑" pitchFamily="34" charset="-122"/>
                <a:ea typeface="微软雅黑" pitchFamily="34" charset="-122"/>
                <a:cs typeface="Arial" pitchFamily="34" charset="0"/>
              </a:rPr>
              <a:t>年</a:t>
            </a:r>
            <a:r>
              <a:rPr lang="en-US" altLang="en-US" sz="1400" dirty="0" smtClean="0">
                <a:solidFill>
                  <a:srgbClr val="000000"/>
                </a:solidFill>
                <a:latin typeface="微软雅黑" pitchFamily="34" charset="-122"/>
                <a:ea typeface="微软雅黑" pitchFamily="34" charset="-122"/>
                <a:cs typeface="Arial" pitchFamily="34" charset="0"/>
              </a:rPr>
              <a:t>12</a:t>
            </a:r>
            <a:r>
              <a:rPr lang="zh-CN" altLang="en-US" sz="1400" dirty="0" smtClean="0">
                <a:solidFill>
                  <a:srgbClr val="000000"/>
                </a:solidFill>
                <a:latin typeface="微软雅黑" pitchFamily="34" charset="-122"/>
                <a:ea typeface="微软雅黑" pitchFamily="34" charset="-122"/>
                <a:cs typeface="Arial" pitchFamily="34" charset="0"/>
              </a:rPr>
              <a:t>月</a:t>
            </a:r>
            <a:r>
              <a:rPr lang="en-US" altLang="en-US" sz="1400" dirty="0" smtClean="0">
                <a:solidFill>
                  <a:srgbClr val="000000"/>
                </a:solidFill>
                <a:latin typeface="微软雅黑" pitchFamily="34" charset="-122"/>
                <a:ea typeface="微软雅黑" pitchFamily="34" charset="-122"/>
                <a:cs typeface="Arial" pitchFamily="34" charset="0"/>
              </a:rPr>
              <a:t>31</a:t>
            </a:r>
            <a:r>
              <a:rPr lang="zh-CN" altLang="en-US" sz="1400" dirty="0" smtClean="0">
                <a:solidFill>
                  <a:srgbClr val="000000"/>
                </a:solidFill>
                <a:latin typeface="微软雅黑" pitchFamily="34" charset="-122"/>
                <a:ea typeface="微软雅黑" pitchFamily="34" charset="-122"/>
                <a:cs typeface="Arial" pitchFamily="34" charset="0"/>
              </a:rPr>
              <a:t>日前重新提交家属投保申请</a:t>
            </a:r>
            <a:r>
              <a:rPr lang="zh-CN" altLang="zh-CN" sz="1400" dirty="0" smtClean="0">
                <a:solidFill>
                  <a:srgbClr val="000000"/>
                </a:solidFill>
                <a:latin typeface="微软雅黑" pitchFamily="34" charset="-122"/>
                <a:ea typeface="微软雅黑" pitchFamily="34" charset="-122"/>
                <a:cs typeface="Arial" pitchFamily="34" charset="0"/>
              </a:rPr>
              <a:t>（</a:t>
            </a:r>
            <a:r>
              <a:rPr lang="zh-CN" altLang="zh-CN"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配偶需每年重新申请</a:t>
            </a:r>
            <a:r>
              <a:rPr lang="zh-CN" altLang="zh-CN" sz="1400" dirty="0" smtClean="0">
                <a:solidFill>
                  <a:srgbClr val="000000"/>
                </a:solidFill>
                <a:latin typeface="微软雅黑" pitchFamily="34" charset="-122"/>
                <a:ea typeface="微软雅黑" pitchFamily="34" charset="-122"/>
                <a:cs typeface="Arial" pitchFamily="34" charset="0"/>
              </a:rPr>
              <a:t>） </a:t>
            </a:r>
            <a:r>
              <a:rPr lang="zh-CN" altLang="en-US" sz="1400" dirty="0" smtClean="0">
                <a:solidFill>
                  <a:srgbClr val="000000"/>
                </a:solidFill>
                <a:latin typeface="微软雅黑" pitchFamily="34" charset="-122"/>
                <a:ea typeface="微软雅黑" pitchFamily="34" charset="-122"/>
                <a:cs typeface="Arial" pitchFamily="34" charset="0"/>
              </a:rPr>
              <a:t>。</a:t>
            </a:r>
            <a:r>
              <a:rPr lang="zh-CN" altLang="en-US" sz="1400" dirty="0">
                <a:solidFill>
                  <a:srgbClr val="000000"/>
                </a:solidFill>
                <a:latin typeface="微软雅黑" pitchFamily="34" charset="-122"/>
                <a:ea typeface="微软雅黑" pitchFamily="34" charset="-122"/>
                <a:cs typeface="Arial" pitchFamily="34" charset="0"/>
              </a:rPr>
              <a:t>若在</a:t>
            </a:r>
            <a:r>
              <a:rPr lang="en-US" altLang="en-US" sz="1400" dirty="0" smtClean="0">
                <a:solidFill>
                  <a:srgbClr val="000000"/>
                </a:solidFill>
                <a:latin typeface="微软雅黑" pitchFamily="34" charset="-122"/>
                <a:ea typeface="微软雅黑" pitchFamily="34" charset="-122"/>
                <a:cs typeface="Arial" pitchFamily="34" charset="0"/>
              </a:rPr>
              <a:t>15</a:t>
            </a:r>
            <a:r>
              <a:rPr lang="zh-CN" altLang="en-US" sz="1400" dirty="0" smtClean="0">
                <a:solidFill>
                  <a:srgbClr val="000000"/>
                </a:solidFill>
                <a:latin typeface="微软雅黑" pitchFamily="34" charset="-122"/>
                <a:ea typeface="微软雅黑" pitchFamily="34" charset="-122"/>
                <a:cs typeface="Arial" pitchFamily="34" charset="0"/>
              </a:rPr>
              <a:t>年</a:t>
            </a:r>
            <a:r>
              <a:rPr lang="en-US" altLang="en-US" sz="1400" dirty="0">
                <a:solidFill>
                  <a:srgbClr val="000000"/>
                </a:solidFill>
                <a:latin typeface="微软雅黑" pitchFamily="34" charset="-122"/>
                <a:ea typeface="微软雅黑" pitchFamily="34" charset="-122"/>
                <a:cs typeface="Arial" pitchFamily="34" charset="0"/>
              </a:rPr>
              <a:t>12</a:t>
            </a:r>
            <a:r>
              <a:rPr lang="zh-CN" altLang="en-US" sz="1400" dirty="0">
                <a:solidFill>
                  <a:srgbClr val="000000"/>
                </a:solidFill>
                <a:latin typeface="微软雅黑" pitchFamily="34" charset="-122"/>
                <a:ea typeface="微软雅黑" pitchFamily="34" charset="-122"/>
                <a:cs typeface="Arial" pitchFamily="34" charset="0"/>
              </a:rPr>
              <a:t>月</a:t>
            </a:r>
            <a:r>
              <a:rPr lang="en-US" altLang="en-US" sz="1400" dirty="0">
                <a:solidFill>
                  <a:srgbClr val="000000"/>
                </a:solidFill>
                <a:latin typeface="微软雅黑" pitchFamily="34" charset="-122"/>
                <a:ea typeface="微软雅黑" pitchFamily="34" charset="-122"/>
                <a:cs typeface="Arial" pitchFamily="34" charset="0"/>
              </a:rPr>
              <a:t>31</a:t>
            </a:r>
            <a:r>
              <a:rPr lang="zh-CN" altLang="en-US" sz="1400" dirty="0" smtClean="0">
                <a:solidFill>
                  <a:srgbClr val="000000"/>
                </a:solidFill>
                <a:latin typeface="微软雅黑" pitchFamily="34" charset="-122"/>
                <a:ea typeface="微软雅黑" pitchFamily="34" charset="-122"/>
                <a:cs typeface="Arial" pitchFamily="34" charset="0"/>
              </a:rPr>
              <a:t>前没有重新提交家属投保申请的，</a:t>
            </a:r>
            <a:r>
              <a:rPr lang="zh-CN" altLang="en-US" sz="1400" dirty="0">
                <a:solidFill>
                  <a:srgbClr val="000000"/>
                </a:solidFill>
                <a:latin typeface="微软雅黑" pitchFamily="34" charset="-122"/>
                <a:ea typeface="微软雅黑" pitchFamily="34" charset="-122"/>
                <a:cs typeface="Arial" pitchFamily="34" charset="0"/>
              </a:rPr>
              <a:t>将会被视为非无工作状态而被自动退保。若在理赔时发现非无工作配偶，也将会被拒赔。</a:t>
            </a:r>
            <a:endParaRPr lang="en-US" altLang="zh-CN" sz="1400" dirty="0">
              <a:solidFill>
                <a:srgbClr val="000000"/>
              </a:solidFill>
              <a:latin typeface="微软雅黑" pitchFamily="34" charset="-122"/>
              <a:ea typeface="微软雅黑" pitchFamily="34" charset="-122"/>
              <a:cs typeface="Arial" pitchFamily="34" charset="0"/>
            </a:endParaRPr>
          </a:p>
          <a:p>
            <a:pPr marL="285750" indent="-285750">
              <a:lnSpc>
                <a:spcPts val="2100"/>
              </a:lnSpc>
              <a:spcBef>
                <a:spcPts val="800"/>
              </a:spcBef>
              <a:buFont typeface="Wingdings" pitchFamily="2" charset="2"/>
              <a:buChar char="l"/>
              <a:defRPr/>
            </a:pPr>
            <a:r>
              <a:rPr lang="zh-CN" altLang="en-US" sz="1400" b="1" dirty="0" smtClean="0">
                <a:solidFill>
                  <a:srgbClr val="000000"/>
                </a:solidFill>
                <a:latin typeface="微软雅黑" pitchFamily="34" charset="-122"/>
                <a:ea typeface="微软雅黑" pitchFamily="34" charset="-122"/>
                <a:cs typeface="Arial" pitchFamily="34" charset="0"/>
              </a:rPr>
              <a:t> 若员工目前尚未为无</a:t>
            </a:r>
            <a:r>
              <a:rPr lang="zh-CN" altLang="en-US" sz="1400" b="1" dirty="0">
                <a:solidFill>
                  <a:srgbClr val="000000"/>
                </a:solidFill>
                <a:latin typeface="微软雅黑" pitchFamily="34" charset="-122"/>
                <a:ea typeface="微软雅黑" pitchFamily="34" charset="-122"/>
                <a:cs typeface="Arial" pitchFamily="34" charset="0"/>
              </a:rPr>
              <a:t>工作配偶或未成年子女投保的：</a:t>
            </a:r>
            <a:r>
              <a:rPr lang="zh-CN" altLang="en-US" sz="1400" dirty="0">
                <a:solidFill>
                  <a:srgbClr val="000000"/>
                </a:solidFill>
                <a:latin typeface="微软雅黑" pitchFamily="34" charset="-122"/>
                <a:ea typeface="微软雅黑" pitchFamily="34" charset="-122"/>
                <a:cs typeface="Arial" pitchFamily="34" charset="0"/>
              </a:rPr>
              <a:t>若想在</a:t>
            </a:r>
            <a:r>
              <a:rPr lang="en-US" altLang="en-US" sz="1400" dirty="0" smtClean="0">
                <a:solidFill>
                  <a:srgbClr val="000000"/>
                </a:solidFill>
                <a:latin typeface="微软雅黑" pitchFamily="34" charset="-122"/>
                <a:ea typeface="微软雅黑" pitchFamily="34" charset="-122"/>
                <a:cs typeface="Arial" pitchFamily="34" charset="0"/>
              </a:rPr>
              <a:t>2016</a:t>
            </a:r>
            <a:r>
              <a:rPr lang="zh-CN" altLang="en-US" sz="1400" dirty="0" smtClean="0">
                <a:solidFill>
                  <a:srgbClr val="000000"/>
                </a:solidFill>
                <a:latin typeface="微软雅黑" pitchFamily="34" charset="-122"/>
                <a:ea typeface="微软雅黑" pitchFamily="34" charset="-122"/>
                <a:cs typeface="Arial" pitchFamily="34" charset="0"/>
              </a:rPr>
              <a:t>保险</a:t>
            </a:r>
            <a:r>
              <a:rPr lang="zh-CN" altLang="en-US" sz="1400" dirty="0">
                <a:solidFill>
                  <a:srgbClr val="000000"/>
                </a:solidFill>
                <a:latin typeface="微软雅黑" pitchFamily="34" charset="-122"/>
                <a:ea typeface="微软雅黑" pitchFamily="34" charset="-122"/>
                <a:cs typeface="Arial" pitchFamily="34" charset="0"/>
              </a:rPr>
              <a:t>年度为他们投保</a:t>
            </a:r>
            <a:r>
              <a:rPr lang="en-US" altLang="en-US" sz="1400" dirty="0">
                <a:solidFill>
                  <a:srgbClr val="000000"/>
                </a:solidFill>
                <a:latin typeface="微软雅黑" pitchFamily="34" charset="-122"/>
                <a:ea typeface="微软雅黑" pitchFamily="34" charset="-122"/>
                <a:cs typeface="Arial" pitchFamily="34" charset="0"/>
              </a:rPr>
              <a:t>, </a:t>
            </a:r>
            <a:r>
              <a:rPr lang="zh-CN" altLang="en-US" sz="1400" dirty="0">
                <a:solidFill>
                  <a:srgbClr val="000000"/>
                </a:solidFill>
                <a:latin typeface="微软雅黑" pitchFamily="34" charset="-122"/>
                <a:ea typeface="微软雅黑" pitchFamily="34" charset="-122"/>
                <a:cs typeface="Arial" pitchFamily="34" charset="0"/>
              </a:rPr>
              <a:t>请</a:t>
            </a:r>
            <a:r>
              <a:rPr lang="zh-CN" altLang="en-US" sz="1400" dirty="0" smtClean="0">
                <a:solidFill>
                  <a:srgbClr val="000000"/>
                </a:solidFill>
                <a:latin typeface="微软雅黑" pitchFamily="34" charset="-122"/>
                <a:ea typeface="微软雅黑" pitchFamily="34" charset="-122"/>
                <a:cs typeface="Arial" pitchFamily="34" charset="0"/>
              </a:rPr>
              <a:t>在</a:t>
            </a:r>
            <a:r>
              <a:rPr lang="en-US" altLang="en-US" sz="1400" dirty="0" smtClean="0">
                <a:solidFill>
                  <a:srgbClr val="000000"/>
                </a:solidFill>
                <a:latin typeface="微软雅黑" pitchFamily="34" charset="-122"/>
                <a:ea typeface="微软雅黑" pitchFamily="34" charset="-122"/>
                <a:cs typeface="Arial" pitchFamily="34" charset="0"/>
              </a:rPr>
              <a:t>15</a:t>
            </a:r>
            <a:r>
              <a:rPr lang="zh-CN" altLang="en-US" sz="1400" dirty="0" smtClean="0">
                <a:solidFill>
                  <a:srgbClr val="000000"/>
                </a:solidFill>
                <a:latin typeface="微软雅黑" pitchFamily="34" charset="-122"/>
                <a:ea typeface="微软雅黑" pitchFamily="34" charset="-122"/>
                <a:cs typeface="Arial" pitchFamily="34" charset="0"/>
              </a:rPr>
              <a:t>年</a:t>
            </a:r>
            <a:r>
              <a:rPr lang="en-US" altLang="en-US" sz="1400" dirty="0">
                <a:solidFill>
                  <a:srgbClr val="000000"/>
                </a:solidFill>
                <a:latin typeface="微软雅黑" pitchFamily="34" charset="-122"/>
                <a:ea typeface="微软雅黑" pitchFamily="34" charset="-122"/>
                <a:cs typeface="Arial" pitchFamily="34" charset="0"/>
              </a:rPr>
              <a:t>12</a:t>
            </a:r>
            <a:r>
              <a:rPr lang="zh-CN" altLang="en-US" sz="1400" dirty="0">
                <a:solidFill>
                  <a:srgbClr val="000000"/>
                </a:solidFill>
                <a:latin typeface="微软雅黑" pitchFamily="34" charset="-122"/>
                <a:ea typeface="微软雅黑" pitchFamily="34" charset="-122"/>
                <a:cs typeface="Arial" pitchFamily="34" charset="0"/>
              </a:rPr>
              <a:t>月</a:t>
            </a:r>
            <a:r>
              <a:rPr lang="en-US" altLang="en-US" sz="1400" dirty="0">
                <a:solidFill>
                  <a:srgbClr val="000000"/>
                </a:solidFill>
                <a:latin typeface="微软雅黑" pitchFamily="34" charset="-122"/>
                <a:ea typeface="微软雅黑" pitchFamily="34" charset="-122"/>
                <a:cs typeface="Arial" pitchFamily="34" charset="0"/>
              </a:rPr>
              <a:t>31</a:t>
            </a:r>
            <a:r>
              <a:rPr lang="zh-CN" altLang="en-US" sz="1400" dirty="0">
                <a:solidFill>
                  <a:srgbClr val="000000"/>
                </a:solidFill>
                <a:latin typeface="微软雅黑" pitchFamily="34" charset="-122"/>
                <a:ea typeface="微软雅黑" pitchFamily="34" charset="-122"/>
                <a:cs typeface="Arial" pitchFamily="34" charset="0"/>
              </a:rPr>
              <a:t>日之前提出申请，您家属的生效日为</a:t>
            </a:r>
            <a:r>
              <a:rPr lang="en-US" altLang="en-US" sz="1400" dirty="0" smtClean="0">
                <a:solidFill>
                  <a:srgbClr val="000000"/>
                </a:solidFill>
                <a:latin typeface="微软雅黑" pitchFamily="34" charset="-122"/>
                <a:ea typeface="微软雅黑" pitchFamily="34" charset="-122"/>
                <a:cs typeface="Arial" pitchFamily="34" charset="0"/>
              </a:rPr>
              <a:t>2016</a:t>
            </a:r>
            <a:r>
              <a:rPr lang="zh-CN" altLang="en-US" sz="1400" dirty="0" smtClean="0">
                <a:solidFill>
                  <a:srgbClr val="000000"/>
                </a:solidFill>
                <a:latin typeface="微软雅黑" pitchFamily="34" charset="-122"/>
                <a:ea typeface="微软雅黑" pitchFamily="34" charset="-122"/>
                <a:cs typeface="Arial" pitchFamily="34" charset="0"/>
              </a:rPr>
              <a:t>年</a:t>
            </a:r>
            <a:r>
              <a:rPr lang="en-US" altLang="en-US" sz="1400" dirty="0">
                <a:solidFill>
                  <a:srgbClr val="000000"/>
                </a:solidFill>
                <a:latin typeface="微软雅黑" pitchFamily="34" charset="-122"/>
                <a:ea typeface="微软雅黑" pitchFamily="34" charset="-122"/>
                <a:cs typeface="Arial" pitchFamily="34" charset="0"/>
              </a:rPr>
              <a:t>1</a:t>
            </a:r>
            <a:r>
              <a:rPr lang="zh-CN" altLang="en-US" sz="1400" dirty="0">
                <a:solidFill>
                  <a:srgbClr val="000000"/>
                </a:solidFill>
                <a:latin typeface="微软雅黑" pitchFamily="34" charset="-122"/>
                <a:ea typeface="微软雅黑" pitchFamily="34" charset="-122"/>
                <a:cs typeface="Arial" pitchFamily="34" charset="0"/>
              </a:rPr>
              <a:t>月</a:t>
            </a:r>
            <a:r>
              <a:rPr lang="en-US" altLang="en-US" sz="1400" dirty="0">
                <a:solidFill>
                  <a:srgbClr val="000000"/>
                </a:solidFill>
                <a:latin typeface="微软雅黑" pitchFamily="34" charset="-122"/>
                <a:ea typeface="微软雅黑" pitchFamily="34" charset="-122"/>
                <a:cs typeface="Arial" pitchFamily="34" charset="0"/>
              </a:rPr>
              <a:t>1</a:t>
            </a:r>
            <a:r>
              <a:rPr lang="zh-CN" altLang="en-US" sz="1400" dirty="0">
                <a:solidFill>
                  <a:srgbClr val="000000"/>
                </a:solidFill>
                <a:latin typeface="微软雅黑" pitchFamily="34" charset="-122"/>
                <a:ea typeface="微软雅黑" pitchFamily="34" charset="-122"/>
                <a:cs typeface="Arial" pitchFamily="34" charset="0"/>
              </a:rPr>
              <a:t>日；如果在</a:t>
            </a:r>
            <a:r>
              <a:rPr lang="en-US" altLang="en-US" sz="1400" dirty="0" smtClean="0">
                <a:solidFill>
                  <a:srgbClr val="000000"/>
                </a:solidFill>
                <a:latin typeface="微软雅黑" pitchFamily="34" charset="-122"/>
                <a:ea typeface="微软雅黑" pitchFamily="34" charset="-122"/>
                <a:cs typeface="Arial" pitchFamily="34" charset="0"/>
              </a:rPr>
              <a:t>2016</a:t>
            </a:r>
            <a:r>
              <a:rPr lang="zh-CN" altLang="en-US" sz="1400" dirty="0" smtClean="0">
                <a:solidFill>
                  <a:srgbClr val="000000"/>
                </a:solidFill>
                <a:latin typeface="微软雅黑" pitchFamily="34" charset="-122"/>
                <a:ea typeface="微软雅黑" pitchFamily="34" charset="-122"/>
                <a:cs typeface="Arial" pitchFamily="34" charset="0"/>
              </a:rPr>
              <a:t>年</a:t>
            </a:r>
            <a:r>
              <a:rPr lang="en-US" altLang="en-US" sz="1400" dirty="0">
                <a:solidFill>
                  <a:srgbClr val="000000"/>
                </a:solidFill>
                <a:latin typeface="微软雅黑" pitchFamily="34" charset="-122"/>
                <a:ea typeface="微软雅黑" pitchFamily="34" charset="-122"/>
                <a:cs typeface="Arial" pitchFamily="34" charset="0"/>
              </a:rPr>
              <a:t>1</a:t>
            </a:r>
            <a:r>
              <a:rPr lang="zh-CN" altLang="en-US" sz="1400" dirty="0">
                <a:solidFill>
                  <a:srgbClr val="000000"/>
                </a:solidFill>
                <a:latin typeface="微软雅黑" pitchFamily="34" charset="-122"/>
                <a:ea typeface="微软雅黑" pitchFamily="34" charset="-122"/>
                <a:cs typeface="Arial" pitchFamily="34" charset="0"/>
              </a:rPr>
              <a:t>月</a:t>
            </a:r>
            <a:r>
              <a:rPr lang="en-US" altLang="en-US" sz="1400" dirty="0">
                <a:solidFill>
                  <a:srgbClr val="000000"/>
                </a:solidFill>
                <a:latin typeface="微软雅黑" pitchFamily="34" charset="-122"/>
                <a:ea typeface="微软雅黑" pitchFamily="34" charset="-122"/>
                <a:cs typeface="Arial" pitchFamily="34" charset="0"/>
              </a:rPr>
              <a:t>1</a:t>
            </a:r>
            <a:r>
              <a:rPr lang="zh-CN" altLang="en-US" sz="1400" dirty="0" smtClean="0">
                <a:solidFill>
                  <a:srgbClr val="000000"/>
                </a:solidFill>
                <a:latin typeface="微软雅黑" pitchFamily="34" charset="-122"/>
                <a:ea typeface="微软雅黑" pitchFamily="34" charset="-122"/>
                <a:cs typeface="Arial" pitchFamily="34" charset="0"/>
              </a:rPr>
              <a:t>日前没有提交家属投保申请的，</a:t>
            </a:r>
            <a:r>
              <a:rPr lang="zh-CN" altLang="en-US" sz="1400" dirty="0">
                <a:solidFill>
                  <a:srgbClr val="000000"/>
                </a:solidFill>
                <a:latin typeface="微软雅黑" pitchFamily="34" charset="-122"/>
                <a:ea typeface="微软雅黑" pitchFamily="34" charset="-122"/>
                <a:cs typeface="Arial" pitchFamily="34" charset="0"/>
              </a:rPr>
              <a:t>您家属的生效日将以提交申请的次日零时开始，平安</a:t>
            </a:r>
            <a:r>
              <a:rPr lang="zh-CN" altLang="en-US" sz="1400" dirty="0" smtClean="0">
                <a:solidFill>
                  <a:srgbClr val="000000"/>
                </a:solidFill>
                <a:latin typeface="微软雅黑" pitchFamily="34" charset="-122"/>
                <a:ea typeface="微软雅黑" pitchFamily="34" charset="-122"/>
                <a:cs typeface="Arial" pitchFamily="34" charset="0"/>
              </a:rPr>
              <a:t>对于生效日前</a:t>
            </a:r>
            <a:r>
              <a:rPr lang="zh-CN" altLang="en-US" sz="1400" dirty="0">
                <a:solidFill>
                  <a:srgbClr val="000000"/>
                </a:solidFill>
                <a:latin typeface="微软雅黑" pitchFamily="34" charset="-122"/>
                <a:ea typeface="微软雅黑" pitchFamily="34" charset="-122"/>
                <a:cs typeface="Arial" pitchFamily="34" charset="0"/>
              </a:rPr>
              <a:t>发生的保险事故不承担保险责任。若配偶就业了须在一个月内进行退保申请。</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若夫妻双方均为英特尔员工，为未成年子女投保的</a:t>
            </a:r>
            <a:r>
              <a:rPr lang="en-US"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 </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请分别以父亲、母亲名义填写两</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份投保申请</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a:t>
            </a:r>
            <a:endParaRPr lang="en-US" altLang="zh-CN"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endParaRPr>
          </a:p>
          <a:p>
            <a:pPr marL="285750" indent="-285750">
              <a:lnSpc>
                <a:spcPts val="2100"/>
              </a:lnSpc>
              <a:spcBef>
                <a:spcPts val="800"/>
              </a:spcBef>
              <a:buFont typeface="Wingdings" pitchFamily="2" charset="2"/>
              <a:buChar char="l"/>
              <a:defRPr/>
            </a:pPr>
            <a:r>
              <a:rPr lang="zh-CN" altLang="en-US" sz="1400" b="1" dirty="0" smtClean="0">
                <a:solidFill>
                  <a:srgbClr val="000000"/>
                </a:solidFill>
                <a:latin typeface="微软雅黑" pitchFamily="34" charset="-122"/>
                <a:ea typeface="微软雅黑" pitchFamily="34" charset="-122"/>
                <a:cs typeface="Arial" pitchFamily="34" charset="0"/>
              </a:rPr>
              <a:t> 若员工为</a:t>
            </a:r>
            <a:r>
              <a:rPr lang="en-US" altLang="en-US" sz="1400" b="1" dirty="0" smtClean="0">
                <a:solidFill>
                  <a:srgbClr val="000000"/>
                </a:solidFill>
                <a:latin typeface="微软雅黑" pitchFamily="34" charset="-122"/>
                <a:ea typeface="微软雅黑" pitchFamily="34" charset="-122"/>
                <a:cs typeface="Arial" pitchFamily="34" charset="0"/>
              </a:rPr>
              <a:t>2016</a:t>
            </a:r>
            <a:r>
              <a:rPr lang="zh-CN" altLang="en-US" sz="1400" b="1" dirty="0" smtClean="0">
                <a:solidFill>
                  <a:srgbClr val="000000"/>
                </a:solidFill>
                <a:latin typeface="微软雅黑" pitchFamily="34" charset="-122"/>
                <a:ea typeface="微软雅黑" pitchFamily="34" charset="-122"/>
                <a:cs typeface="Arial" pitchFamily="34" charset="0"/>
              </a:rPr>
              <a:t>年</a:t>
            </a:r>
            <a:r>
              <a:rPr lang="zh-CN" altLang="en-US" sz="1400" b="1" dirty="0">
                <a:solidFill>
                  <a:srgbClr val="000000"/>
                </a:solidFill>
                <a:latin typeface="微软雅黑" pitchFamily="34" charset="-122"/>
                <a:ea typeface="微软雅黑" pitchFamily="34" charset="-122"/>
                <a:cs typeface="Arial" pitchFamily="34" charset="0"/>
              </a:rPr>
              <a:t>出生的新生儿加保：</a:t>
            </a:r>
            <a:r>
              <a:rPr lang="zh-CN" altLang="en-US" sz="1400" dirty="0">
                <a:solidFill>
                  <a:srgbClr val="000000"/>
                </a:solidFill>
                <a:latin typeface="微软雅黑" pitchFamily="34" charset="-122"/>
                <a:ea typeface="微软雅黑" pitchFamily="34" charset="-122"/>
                <a:cs typeface="Arial" pitchFamily="34" charset="0"/>
              </a:rPr>
              <a:t>务必</a:t>
            </a:r>
            <a:r>
              <a:rPr lang="zh-CN" altLang="en-US" sz="1400" dirty="0" smtClean="0">
                <a:solidFill>
                  <a:srgbClr val="000000"/>
                </a:solidFill>
                <a:latin typeface="微软雅黑" pitchFamily="34" charset="-122"/>
                <a:ea typeface="微软雅黑" pitchFamily="34" charset="-122"/>
                <a:cs typeface="Arial" pitchFamily="34" charset="0"/>
              </a:rPr>
              <a:t>在子女出生</a:t>
            </a:r>
            <a:r>
              <a:rPr lang="en-US" altLang="en-US" sz="1400" dirty="0">
                <a:solidFill>
                  <a:srgbClr val="000000"/>
                </a:solidFill>
                <a:latin typeface="微软雅黑" pitchFamily="34" charset="-122"/>
                <a:ea typeface="微软雅黑" pitchFamily="34" charset="-122"/>
                <a:cs typeface="Arial" pitchFamily="34" charset="0"/>
              </a:rPr>
              <a:t>45</a:t>
            </a:r>
            <a:r>
              <a:rPr lang="zh-CN" altLang="en-US" sz="1400" dirty="0">
                <a:solidFill>
                  <a:srgbClr val="000000"/>
                </a:solidFill>
                <a:latin typeface="微软雅黑" pitchFamily="34" charset="-122"/>
                <a:ea typeface="微软雅黑" pitchFamily="34" charset="-122"/>
                <a:cs typeface="Arial" pitchFamily="34" charset="0"/>
              </a:rPr>
              <a:t>日</a:t>
            </a:r>
            <a:r>
              <a:rPr lang="zh-CN" altLang="en-US" sz="1400" dirty="0" smtClean="0">
                <a:solidFill>
                  <a:srgbClr val="000000"/>
                </a:solidFill>
                <a:latin typeface="微软雅黑" pitchFamily="34" charset="-122"/>
                <a:ea typeface="微软雅黑" pitchFamily="34" charset="-122"/>
                <a:cs typeface="Arial" pitchFamily="34" charset="0"/>
              </a:rPr>
              <a:t>内向平安提交家属投保申请，则</a:t>
            </a:r>
            <a:r>
              <a:rPr lang="zh-CN" altLang="en-US" sz="1400" dirty="0">
                <a:solidFill>
                  <a:srgbClr val="000000"/>
                </a:solidFill>
                <a:latin typeface="微软雅黑" pitchFamily="34" charset="-122"/>
                <a:ea typeface="微软雅黑" pitchFamily="34" charset="-122"/>
                <a:cs typeface="Arial" pitchFamily="34" charset="0"/>
              </a:rPr>
              <a:t>您子女的生效日将追溯</a:t>
            </a:r>
            <a:r>
              <a:rPr lang="zh-CN" altLang="en-US" sz="1400" dirty="0" smtClean="0">
                <a:solidFill>
                  <a:srgbClr val="000000"/>
                </a:solidFill>
                <a:latin typeface="微软雅黑" pitchFamily="34" charset="-122"/>
                <a:ea typeface="微软雅黑" pitchFamily="34" charset="-122"/>
                <a:cs typeface="Arial" pitchFamily="34" charset="0"/>
              </a:rPr>
              <a:t>至健康出院日（</a:t>
            </a:r>
            <a:r>
              <a:rPr lang="zh-CN" altLang="zh-CN"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新生儿必须健康出院</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后</a:t>
            </a:r>
            <a:r>
              <a:rPr lang="zh-CN" altLang="zh-CN"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才可</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申请</a:t>
            </a:r>
            <a:r>
              <a:rPr lang="zh-CN" altLang="zh-CN"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作为连带被保险人</a:t>
            </a:r>
            <a:r>
              <a:rPr lang="zh-CN" altLang="en-US" sz="1400" dirty="0" smtClean="0">
                <a:solidFill>
                  <a:srgbClr val="000000"/>
                </a:solidFill>
                <a:latin typeface="微软雅黑" pitchFamily="34" charset="-122"/>
                <a:ea typeface="微软雅黑" pitchFamily="34" charset="-122"/>
                <a:cs typeface="Arial" pitchFamily="34" charset="0"/>
              </a:rPr>
              <a:t>）。如果在子女出生</a:t>
            </a:r>
            <a:r>
              <a:rPr lang="en-US" altLang="en-US" sz="1400" dirty="0" smtClean="0">
                <a:solidFill>
                  <a:srgbClr val="000000"/>
                </a:solidFill>
                <a:latin typeface="微软雅黑" pitchFamily="34" charset="-122"/>
                <a:ea typeface="微软雅黑" pitchFamily="34" charset="-122"/>
                <a:cs typeface="Arial" pitchFamily="34" charset="0"/>
              </a:rPr>
              <a:t>45</a:t>
            </a:r>
            <a:r>
              <a:rPr lang="zh-CN" altLang="en-US" sz="1400" dirty="0" smtClean="0">
                <a:solidFill>
                  <a:srgbClr val="000000"/>
                </a:solidFill>
                <a:latin typeface="微软雅黑" pitchFamily="34" charset="-122"/>
                <a:ea typeface="微软雅黑" pitchFamily="34" charset="-122"/>
                <a:cs typeface="Arial" pitchFamily="34" charset="0"/>
              </a:rPr>
              <a:t>日内没有提交家属投保申请的，</a:t>
            </a:r>
            <a:r>
              <a:rPr lang="zh-CN" altLang="en-US" sz="1400" dirty="0">
                <a:solidFill>
                  <a:srgbClr val="000000"/>
                </a:solidFill>
                <a:latin typeface="微软雅黑" pitchFamily="34" charset="-122"/>
                <a:ea typeface="微软雅黑" pitchFamily="34" charset="-122"/>
                <a:cs typeface="Arial" pitchFamily="34" charset="0"/>
              </a:rPr>
              <a:t>则您子女的生效日将以您提交申请的次日零时开始，平安</a:t>
            </a:r>
            <a:r>
              <a:rPr lang="zh-CN" altLang="en-US" sz="1400" dirty="0" smtClean="0">
                <a:solidFill>
                  <a:srgbClr val="000000"/>
                </a:solidFill>
                <a:latin typeface="微软雅黑" pitchFamily="34" charset="-122"/>
                <a:ea typeface="微软雅黑" pitchFamily="34" charset="-122"/>
                <a:cs typeface="Arial" pitchFamily="34" charset="0"/>
              </a:rPr>
              <a:t>对于生效日前</a:t>
            </a:r>
            <a:r>
              <a:rPr lang="zh-CN" altLang="en-US" sz="1400" dirty="0">
                <a:solidFill>
                  <a:srgbClr val="000000"/>
                </a:solidFill>
                <a:latin typeface="微软雅黑" pitchFamily="34" charset="-122"/>
                <a:ea typeface="微软雅黑" pitchFamily="34" charset="-122"/>
                <a:cs typeface="Arial" pitchFamily="34" charset="0"/>
              </a:rPr>
              <a:t>发生的保险事故不承担保险责任</a:t>
            </a:r>
            <a:r>
              <a:rPr lang="zh-CN" altLang="en-US" sz="1400" dirty="0" smtClean="0">
                <a:solidFill>
                  <a:srgbClr val="000000"/>
                </a:solidFill>
                <a:latin typeface="微软雅黑" pitchFamily="34" charset="-122"/>
                <a:ea typeface="微软雅黑" pitchFamily="34" charset="-122"/>
                <a:cs typeface="Arial" pitchFamily="34" charset="0"/>
              </a:rPr>
              <a:t>。</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若夫妻双方均为英特尔员工，为新出生子女投保的</a:t>
            </a:r>
            <a:r>
              <a:rPr lang="en-US"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 </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请分别以父亲、母亲名义填写两份投保申请。</a:t>
            </a:r>
            <a:endPar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endParaRPr>
          </a:p>
        </p:txBody>
      </p:sp>
      <p:sp>
        <p:nvSpPr>
          <p:cNvPr id="12"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18</a:t>
            </a:fld>
            <a:endParaRPr lang="en-GB" dirty="0"/>
          </a:p>
        </p:txBody>
      </p:sp>
      <p:sp>
        <p:nvSpPr>
          <p:cNvPr id="13"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TextBox 3"/>
          <p:cNvSpPr txBox="1">
            <a:spLocks noChangeArrowheads="1"/>
          </p:cNvSpPr>
          <p:nvPr/>
        </p:nvSpPr>
        <p:spPr bwMode="auto">
          <a:xfrm>
            <a:off x="39688" y="304800"/>
            <a:ext cx="7038194" cy="400110"/>
          </a:xfrm>
          <a:prstGeom prst="rect">
            <a:avLst/>
          </a:prstGeom>
          <a:noFill/>
          <a:ln w="9525">
            <a:noFill/>
            <a:miter lim="800000"/>
            <a:headEnd/>
            <a:tailEnd/>
          </a:ln>
        </p:spPr>
        <p:txBody>
          <a:bodyPr wrap="square">
            <a:spAutoFit/>
          </a:bodyPr>
          <a:lstStyle/>
          <a:p>
            <a:r>
              <a:rPr lang="zh-CN" altLang="en-US" sz="2000" b="1" dirty="0">
                <a:solidFill>
                  <a:srgbClr val="000000"/>
                </a:solidFill>
                <a:latin typeface="微软雅黑" pitchFamily="34" charset="-122"/>
                <a:ea typeface="微软雅黑" pitchFamily="34" charset="-122"/>
                <a:cs typeface="Arial" charset="0"/>
              </a:rPr>
              <a:t>员工及家属投保注意</a:t>
            </a:r>
            <a:r>
              <a:rPr lang="zh-CN" altLang="en-US" sz="2000" b="1" dirty="0" smtClean="0">
                <a:solidFill>
                  <a:srgbClr val="000000"/>
                </a:solidFill>
                <a:latin typeface="微软雅黑" pitchFamily="34" charset="-122"/>
                <a:ea typeface="微软雅黑" pitchFamily="34" charset="-122"/>
                <a:cs typeface="Arial" charset="0"/>
              </a:rPr>
              <a:t>事项</a:t>
            </a:r>
            <a:r>
              <a:rPr lang="en-US" altLang="zh-CN" sz="2000" b="1" dirty="0" smtClean="0">
                <a:solidFill>
                  <a:srgbClr val="000000"/>
                </a:solidFill>
                <a:latin typeface="微软雅黑" pitchFamily="34" charset="-122"/>
                <a:ea typeface="微软雅黑" pitchFamily="34" charset="-122"/>
                <a:cs typeface="Arial" charset="0"/>
              </a:rPr>
              <a:t>-2</a:t>
            </a:r>
            <a:r>
              <a:rPr lang="zh-CN" altLang="en-US" sz="2000" b="1" dirty="0" smtClean="0">
                <a:solidFill>
                  <a:srgbClr val="000000"/>
                </a:solidFill>
                <a:latin typeface="微软雅黑" pitchFamily="34" charset="-122"/>
                <a:ea typeface="微软雅黑" pitchFamily="34" charset="-122"/>
                <a:cs typeface="Arial" charset="0"/>
              </a:rPr>
              <a:t>（</a:t>
            </a:r>
            <a:r>
              <a:rPr lang="zh-CN" altLang="en-US" sz="2000" b="1" dirty="0" smtClean="0">
                <a:solidFill>
                  <a:srgbClr val="0000FF"/>
                </a:solidFill>
                <a:latin typeface="微软雅黑" pitchFamily="34" charset="-122"/>
                <a:ea typeface="微软雅黑" pitchFamily="34" charset="-122"/>
                <a:cs typeface="Arial" charset="0"/>
              </a:rPr>
              <a:t>公司付费基础计划</a:t>
            </a:r>
            <a:r>
              <a:rPr lang="zh-CN" altLang="en-US" sz="2000" b="1" dirty="0" smtClean="0">
                <a:solidFill>
                  <a:srgbClr val="000000"/>
                </a:solidFill>
                <a:latin typeface="微软雅黑" pitchFamily="34" charset="-122"/>
                <a:ea typeface="微软雅黑" pitchFamily="34" charset="-122"/>
                <a:cs typeface="Arial" charset="0"/>
              </a:rPr>
              <a:t>）</a:t>
            </a:r>
          </a:p>
        </p:txBody>
      </p:sp>
      <p:sp>
        <p:nvSpPr>
          <p:cNvPr id="6" name="TextBox 5"/>
          <p:cNvSpPr txBox="1"/>
          <p:nvPr/>
        </p:nvSpPr>
        <p:spPr>
          <a:xfrm>
            <a:off x="419100" y="990600"/>
            <a:ext cx="2065090" cy="307777"/>
          </a:xfrm>
          <a:prstGeom prst="rect">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fontAlgn="auto">
              <a:spcBef>
                <a:spcPts val="0"/>
              </a:spcBef>
              <a:spcAft>
                <a:spcPts val="0"/>
              </a:spcAft>
              <a:buFont typeface="Wingdings" pitchFamily="2" charset="2"/>
              <a:buChar char="n"/>
              <a:defRPr/>
            </a:pPr>
            <a:r>
              <a:rPr lang="zh-CN" altLang="en-US" sz="1400" b="1" dirty="0">
                <a:latin typeface="微软雅黑" pitchFamily="34" charset="-122"/>
                <a:ea typeface="微软雅黑" pitchFamily="34" charset="-122"/>
                <a:cs typeface="Arial" pitchFamily="34" charset="0"/>
              </a:rPr>
              <a:t> </a:t>
            </a:r>
            <a:r>
              <a:rPr lang="zh-CN" altLang="en-US" sz="1400" b="1" dirty="0" smtClean="0">
                <a:latin typeface="微软雅黑" pitchFamily="34" charset="-122"/>
                <a:ea typeface="微软雅黑" pitchFamily="34" charset="-122"/>
                <a:cs typeface="Arial" pitchFamily="34" charset="0"/>
              </a:rPr>
              <a:t>中籍员工</a:t>
            </a:r>
            <a:r>
              <a:rPr lang="zh-CN" altLang="en-US" sz="1400" b="1" dirty="0">
                <a:latin typeface="微软雅黑" pitchFamily="34" charset="-122"/>
                <a:ea typeface="微软雅黑" pitchFamily="34" charset="-122"/>
                <a:cs typeface="Arial" pitchFamily="34" charset="0"/>
              </a:rPr>
              <a:t>家属的投保</a:t>
            </a:r>
          </a:p>
        </p:txBody>
      </p:sp>
      <p:sp>
        <p:nvSpPr>
          <p:cNvPr id="30730" name="圆角矩形 14"/>
          <p:cNvSpPr>
            <a:spLocks noChangeArrowheads="1"/>
          </p:cNvSpPr>
          <p:nvPr/>
        </p:nvSpPr>
        <p:spPr bwMode="auto">
          <a:xfrm>
            <a:off x="192088" y="4148138"/>
            <a:ext cx="10058400" cy="1012358"/>
          </a:xfrm>
          <a:prstGeom prst="roundRect">
            <a:avLst>
              <a:gd name="adj" fmla="val 16667"/>
            </a:avLst>
          </a:prstGeom>
          <a:solidFill>
            <a:schemeClr val="accent1"/>
          </a:solidFill>
          <a:ln w="9525" algn="ctr">
            <a:solidFill>
              <a:schemeClr val="tx1"/>
            </a:solidFill>
            <a:prstDash val="dash"/>
            <a:round/>
            <a:headEnd/>
            <a:tailEnd/>
          </a:ln>
        </p:spPr>
        <p:txBody>
          <a:bodyPr lIns="0" tIns="0" rIns="0" bIns="0"/>
          <a:lstStyle/>
          <a:p>
            <a:pPr eaLnBrk="0" hangingPunct="0"/>
            <a:endParaRPr lang="zh-CN" altLang="en-US">
              <a:latin typeface="微软雅黑" pitchFamily="34" charset="-122"/>
              <a:ea typeface="微软雅黑" pitchFamily="34" charset="-122"/>
              <a:cs typeface="Arial" charset="0"/>
            </a:endParaRPr>
          </a:p>
        </p:txBody>
      </p:sp>
      <p:sp>
        <p:nvSpPr>
          <p:cNvPr id="8" name="TextBox 7"/>
          <p:cNvSpPr txBox="1"/>
          <p:nvPr/>
        </p:nvSpPr>
        <p:spPr>
          <a:xfrm>
            <a:off x="312390" y="1340768"/>
            <a:ext cx="9709498" cy="900246"/>
          </a:xfrm>
          <a:prstGeom prst="rect">
            <a:avLst/>
          </a:prstGeom>
          <a:noFill/>
        </p:spPr>
        <p:txBody>
          <a:bodyPr wrap="square">
            <a:spAutoFit/>
          </a:bodyPr>
          <a:lstStyle/>
          <a:p>
            <a:pPr marL="285750" lvl="0" indent="-285750">
              <a:lnSpc>
                <a:spcPts val="2100"/>
              </a:lnSpc>
              <a:spcBef>
                <a:spcPts val="600"/>
              </a:spcBef>
              <a:buFont typeface="Wingdings" pitchFamily="2" charset="2"/>
              <a:buChar char="l"/>
              <a:defRPr/>
            </a:pPr>
            <a:r>
              <a:rPr lang="en-US" altLang="en-US" sz="1400" b="1" dirty="0">
                <a:solidFill>
                  <a:schemeClr val="accent5">
                    <a:lumMod val="10000"/>
                  </a:schemeClr>
                </a:solidFill>
                <a:latin typeface="微软雅黑" pitchFamily="34" charset="-122"/>
                <a:ea typeface="微软雅黑" pitchFamily="34" charset="-122"/>
                <a:cs typeface="Arial" pitchFamily="34" charset="0"/>
              </a:rPr>
              <a:t> </a:t>
            </a:r>
            <a:r>
              <a:rPr lang="en-US" altLang="en-US" sz="1400" b="1" dirty="0" smtClean="0">
                <a:solidFill>
                  <a:schemeClr val="accent5">
                    <a:lumMod val="10000"/>
                  </a:schemeClr>
                </a:solidFill>
                <a:latin typeface="微软雅黑" pitchFamily="34" charset="-122"/>
                <a:ea typeface="微软雅黑" pitchFamily="34" charset="-122"/>
                <a:cs typeface="Arial" pitchFamily="34" charset="0"/>
              </a:rPr>
              <a:t>2016</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年</a:t>
            </a:r>
            <a:r>
              <a:rPr lang="zh-CN" altLang="en-US" sz="1400" b="1" dirty="0">
                <a:solidFill>
                  <a:schemeClr val="accent5">
                    <a:lumMod val="10000"/>
                  </a:schemeClr>
                </a:solidFill>
                <a:latin typeface="微软雅黑" pitchFamily="34" charset="-122"/>
                <a:ea typeface="微软雅黑" pitchFamily="34" charset="-122"/>
                <a:cs typeface="Arial" pitchFamily="34" charset="0"/>
              </a:rPr>
              <a:t>新进员工需为家属投保的</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a:t>
            </a:r>
            <a:r>
              <a:rPr lang="zh-CN" altLang="en-US" sz="1400" dirty="0" smtClean="0">
                <a:solidFill>
                  <a:srgbClr val="0C1821"/>
                </a:solidFill>
                <a:latin typeface="微软雅黑" pitchFamily="34" charset="-122"/>
                <a:ea typeface="微软雅黑" pitchFamily="34" charset="-122"/>
                <a:cs typeface="Arial" charset="0"/>
              </a:rPr>
              <a:t>对于符合条件的家属投保，请您在正式入职后</a:t>
            </a:r>
            <a:r>
              <a:rPr lang="en-US" altLang="en-US" sz="1400" dirty="0" smtClean="0">
                <a:solidFill>
                  <a:srgbClr val="0C1821"/>
                </a:solidFill>
                <a:latin typeface="微软雅黑" pitchFamily="34" charset="-122"/>
                <a:ea typeface="微软雅黑" pitchFamily="34" charset="-122"/>
                <a:cs typeface="Arial" charset="0"/>
              </a:rPr>
              <a:t>1</a:t>
            </a:r>
            <a:r>
              <a:rPr lang="zh-CN" altLang="en-US" sz="1400" dirty="0" smtClean="0">
                <a:solidFill>
                  <a:srgbClr val="0C1821"/>
                </a:solidFill>
                <a:latin typeface="微软雅黑" pitchFamily="34" charset="-122"/>
                <a:ea typeface="微软雅黑" pitchFamily="34" charset="-122"/>
                <a:cs typeface="Arial" charset="0"/>
              </a:rPr>
              <a:t>个月内向平安提交家属投保申请，则您家属生效日将和您本人同时成立。如果在此期间您没有提交申请，则您家属的生效日将以您提交申请的次日零时开始，平安对于生效日前发生的保险事故将不承担保险责任。</a:t>
            </a:r>
          </a:p>
        </p:txBody>
      </p:sp>
      <p:graphicFrame>
        <p:nvGraphicFramePr>
          <p:cNvPr id="9" name="表格 8"/>
          <p:cNvGraphicFramePr>
            <a:graphicFrameLocks noGrp="1"/>
          </p:cNvGraphicFramePr>
          <p:nvPr>
            <p:extLst>
              <p:ext uri="{D42A27DB-BD31-4B8C-83A1-F6EECF244321}">
                <p14:modId xmlns:p14="http://schemas.microsoft.com/office/powerpoint/2010/main" val="1020100702"/>
              </p:ext>
            </p:extLst>
          </p:nvPr>
        </p:nvGraphicFramePr>
        <p:xfrm>
          <a:off x="648494" y="2277616"/>
          <a:ext cx="8534400" cy="1264920"/>
        </p:xfrm>
        <a:graphic>
          <a:graphicData uri="http://schemas.openxmlformats.org/drawingml/2006/table">
            <a:tbl>
              <a:tblPr/>
              <a:tblGrid>
                <a:gridCol w="1747934"/>
                <a:gridCol w="2865748"/>
                <a:gridCol w="3920718"/>
              </a:tblGrid>
              <a:tr h="0">
                <a:tc>
                  <a:txBody>
                    <a:bodyPr/>
                    <a:lstStyle/>
                    <a:p>
                      <a:pPr algn="ctr">
                        <a:spcAft>
                          <a:spcPts val="0"/>
                        </a:spcAft>
                      </a:pPr>
                      <a:r>
                        <a:rPr lang="zh-CN" sz="1200" b="1" kern="100" dirty="0">
                          <a:solidFill>
                            <a:schemeClr val="bg1"/>
                          </a:solidFill>
                          <a:latin typeface="微软雅黑" pitchFamily="34" charset="-122"/>
                          <a:ea typeface="微软雅黑" pitchFamily="34" charset="-122"/>
                        </a:rPr>
                        <a:t>被保险人</a:t>
                      </a:r>
                      <a:endParaRPr lang="zh-CN" sz="1600" b="1" kern="100" dirty="0">
                        <a:solidFill>
                          <a:schemeClr val="bg1"/>
                        </a:solidFill>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60000"/>
                        <a:lumOff val="40000"/>
                      </a:schemeClr>
                    </a:solidFill>
                  </a:tcPr>
                </a:tc>
                <a:tc>
                  <a:txBody>
                    <a:bodyPr/>
                    <a:lstStyle/>
                    <a:p>
                      <a:pPr algn="ctr">
                        <a:spcAft>
                          <a:spcPts val="0"/>
                        </a:spcAft>
                      </a:pPr>
                      <a:r>
                        <a:rPr lang="zh-CN" sz="1200" b="1" kern="100" dirty="0" smtClean="0">
                          <a:solidFill>
                            <a:schemeClr val="bg1"/>
                          </a:solidFill>
                          <a:latin typeface="微软雅黑" pitchFamily="34" charset="-122"/>
                          <a:ea typeface="微软雅黑" pitchFamily="34" charset="-122"/>
                        </a:rPr>
                        <a:t>投保</a:t>
                      </a:r>
                      <a:r>
                        <a:rPr lang="zh-CN" altLang="en-US" sz="1200" b="1" kern="100" dirty="0" smtClean="0">
                          <a:solidFill>
                            <a:schemeClr val="bg1"/>
                          </a:solidFill>
                          <a:latin typeface="微软雅黑" pitchFamily="34" charset="-122"/>
                          <a:ea typeface="微软雅黑" pitchFamily="34" charset="-122"/>
                        </a:rPr>
                        <a:t>申请材料</a:t>
                      </a:r>
                      <a:endParaRPr lang="zh-CN" sz="1600" b="1" kern="100" dirty="0">
                        <a:solidFill>
                          <a:schemeClr val="bg1"/>
                        </a:solidFill>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60000"/>
                        <a:lumOff val="40000"/>
                      </a:schemeClr>
                    </a:solidFill>
                  </a:tcPr>
                </a:tc>
                <a:tc>
                  <a:txBody>
                    <a:bodyPr/>
                    <a:lstStyle/>
                    <a:p>
                      <a:pPr algn="ctr">
                        <a:spcAft>
                          <a:spcPts val="0"/>
                        </a:spcAft>
                      </a:pPr>
                      <a:r>
                        <a:rPr lang="zh-CN" sz="1200" b="1" kern="100" dirty="0">
                          <a:solidFill>
                            <a:schemeClr val="bg1"/>
                          </a:solidFill>
                          <a:latin typeface="微软雅黑" pitchFamily="34" charset="-122"/>
                          <a:ea typeface="微软雅黑" pitchFamily="34" charset="-122"/>
                        </a:rPr>
                        <a:t>提交时间</a:t>
                      </a:r>
                      <a:endParaRPr lang="zh-CN" sz="1600" b="1" kern="100" dirty="0">
                        <a:solidFill>
                          <a:schemeClr val="bg1"/>
                        </a:solidFill>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60000"/>
                        <a:lumOff val="40000"/>
                      </a:schemeClr>
                    </a:solidFill>
                  </a:tcPr>
                </a:tc>
              </a:tr>
              <a:tr h="624840">
                <a:tc>
                  <a:txBody>
                    <a:bodyPr/>
                    <a:lstStyle/>
                    <a:p>
                      <a:pPr algn="ctr">
                        <a:spcAft>
                          <a:spcPts val="0"/>
                        </a:spcAft>
                      </a:pPr>
                      <a:r>
                        <a:rPr lang="zh-CN" sz="1200" b="1" kern="100" dirty="0">
                          <a:solidFill>
                            <a:srgbClr val="000000"/>
                          </a:solidFill>
                          <a:latin typeface="微软雅黑" pitchFamily="34" charset="-122"/>
                          <a:ea typeface="微软雅黑" pitchFamily="34" charset="-122"/>
                        </a:rPr>
                        <a:t>无工作配偶</a:t>
                      </a:r>
                      <a:endParaRPr lang="zh-CN" sz="1600" b="1" kern="100" dirty="0">
                        <a:solidFill>
                          <a:srgbClr val="000000"/>
                        </a:solidFill>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dirty="0">
                          <a:solidFill>
                            <a:srgbClr val="000000"/>
                          </a:solidFill>
                          <a:latin typeface="微软雅黑" pitchFamily="34" charset="-122"/>
                          <a:ea typeface="微软雅黑" pitchFamily="34" charset="-122"/>
                          <a:cs typeface="+mn-cs"/>
                        </a:rPr>
                        <a:t>1.</a:t>
                      </a:r>
                      <a:r>
                        <a:rPr lang="zh-CN" sz="1200" kern="100" dirty="0">
                          <a:solidFill>
                            <a:srgbClr val="000000"/>
                          </a:solidFill>
                          <a:latin typeface="微软雅黑" pitchFamily="34" charset="-122"/>
                          <a:ea typeface="微软雅黑" pitchFamily="34" charset="-122"/>
                          <a:cs typeface="+mn-cs"/>
                        </a:rPr>
                        <a:t>户口本或结婚证复印件</a:t>
                      </a:r>
                    </a:p>
                    <a:p>
                      <a:pPr algn="l">
                        <a:spcAft>
                          <a:spcPts val="0"/>
                        </a:spcAft>
                      </a:pPr>
                      <a:r>
                        <a:rPr lang="en-US" sz="1200" kern="100" dirty="0">
                          <a:solidFill>
                            <a:srgbClr val="000000"/>
                          </a:solidFill>
                          <a:latin typeface="微软雅黑" pitchFamily="34" charset="-122"/>
                          <a:ea typeface="微软雅黑" pitchFamily="34" charset="-122"/>
                          <a:cs typeface="+mn-cs"/>
                        </a:rPr>
                        <a:t>2.</a:t>
                      </a:r>
                      <a:r>
                        <a:rPr lang="zh-CN" sz="1200" kern="100" dirty="0">
                          <a:solidFill>
                            <a:srgbClr val="000000"/>
                          </a:solidFill>
                          <a:latin typeface="微软雅黑" pitchFamily="34" charset="-122"/>
                          <a:ea typeface="微软雅黑" pitchFamily="34" charset="-122"/>
                          <a:cs typeface="+mn-cs"/>
                        </a:rPr>
                        <a:t>无工作证明</a:t>
                      </a:r>
                    </a:p>
                    <a:p>
                      <a:pPr algn="l">
                        <a:spcAft>
                          <a:spcPts val="0"/>
                        </a:spcAft>
                      </a:pPr>
                      <a:r>
                        <a:rPr lang="en-US" sz="1200" kern="100" dirty="0">
                          <a:solidFill>
                            <a:srgbClr val="000000"/>
                          </a:solidFill>
                          <a:latin typeface="微软雅黑" pitchFamily="34" charset="-122"/>
                          <a:ea typeface="微软雅黑" pitchFamily="34" charset="-122"/>
                          <a:cs typeface="+mn-cs"/>
                        </a:rPr>
                        <a:t>3</a:t>
                      </a:r>
                      <a:r>
                        <a:rPr lang="en-US" sz="1200" kern="100" dirty="0" smtClean="0">
                          <a:solidFill>
                            <a:srgbClr val="000000"/>
                          </a:solidFill>
                          <a:latin typeface="微软雅黑" pitchFamily="34" charset="-122"/>
                          <a:ea typeface="微软雅黑" pitchFamily="34" charset="-122"/>
                          <a:cs typeface="+mn-cs"/>
                        </a:rPr>
                        <a:t>.</a:t>
                      </a:r>
                      <a:r>
                        <a:rPr lang="zh-CN" altLang="en-US" sz="1200" kern="100" dirty="0" smtClean="0">
                          <a:solidFill>
                            <a:srgbClr val="000000"/>
                          </a:solidFill>
                          <a:latin typeface="微软雅黑" pitchFamily="34" charset="-122"/>
                          <a:ea typeface="微软雅黑" pitchFamily="34" charset="-122"/>
                          <a:cs typeface="+mn-cs"/>
                        </a:rPr>
                        <a:t>家属保险福利投保申请表</a:t>
                      </a:r>
                      <a:endParaRPr lang="zh-CN" sz="1200" kern="100" dirty="0">
                        <a:solidFill>
                          <a:srgbClr val="000000"/>
                        </a:solidFill>
                        <a:latin typeface="微软雅黑" pitchFamily="34" charset="-122"/>
                        <a:ea typeface="微软雅黑"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dirty="0">
                          <a:solidFill>
                            <a:srgbClr val="000000"/>
                          </a:solidFill>
                          <a:latin typeface="微软雅黑" pitchFamily="34" charset="-122"/>
                          <a:ea typeface="微软雅黑" pitchFamily="34" charset="-122"/>
                        </a:rPr>
                        <a:t>即时</a:t>
                      </a:r>
                      <a:endParaRPr lang="zh-CN" sz="1600" kern="100" dirty="0">
                        <a:solidFill>
                          <a:srgbClr val="000000"/>
                        </a:solidFill>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lgn="ctr">
                        <a:spcAft>
                          <a:spcPts val="0"/>
                        </a:spcAft>
                      </a:pPr>
                      <a:r>
                        <a:rPr lang="en-US" sz="1200" b="1" kern="100" dirty="0">
                          <a:solidFill>
                            <a:srgbClr val="000000"/>
                          </a:solidFill>
                          <a:latin typeface="微软雅黑" pitchFamily="34" charset="-122"/>
                          <a:ea typeface="微软雅黑" pitchFamily="34" charset="-122"/>
                        </a:rPr>
                        <a:t>18</a:t>
                      </a:r>
                      <a:r>
                        <a:rPr lang="zh-CN" sz="1200" b="1" kern="100">
                          <a:solidFill>
                            <a:srgbClr val="000000"/>
                          </a:solidFill>
                          <a:latin typeface="微软雅黑" pitchFamily="34" charset="-122"/>
                          <a:ea typeface="微软雅黑" pitchFamily="34" charset="-122"/>
                        </a:rPr>
                        <a:t>周岁以下子女</a:t>
                      </a:r>
                      <a:endParaRPr lang="zh-CN" sz="1600" b="1" kern="100">
                        <a:solidFill>
                          <a:srgbClr val="000000"/>
                        </a:solidFill>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dirty="0">
                          <a:solidFill>
                            <a:srgbClr val="000000"/>
                          </a:solidFill>
                          <a:latin typeface="微软雅黑" pitchFamily="34" charset="-122"/>
                          <a:ea typeface="微软雅黑" pitchFamily="34" charset="-122"/>
                          <a:cs typeface="+mn-cs"/>
                        </a:rPr>
                        <a:t>1.</a:t>
                      </a:r>
                      <a:r>
                        <a:rPr lang="zh-CN" sz="1200" kern="100" dirty="0">
                          <a:solidFill>
                            <a:srgbClr val="000000"/>
                          </a:solidFill>
                          <a:latin typeface="微软雅黑" pitchFamily="34" charset="-122"/>
                          <a:ea typeface="微软雅黑" pitchFamily="34" charset="-122"/>
                          <a:cs typeface="+mn-cs"/>
                        </a:rPr>
                        <a:t>户口本或出生证明复印件</a:t>
                      </a:r>
                    </a:p>
                    <a:p>
                      <a:pPr algn="l">
                        <a:spcAft>
                          <a:spcPts val="0"/>
                        </a:spcAft>
                      </a:pPr>
                      <a:r>
                        <a:rPr lang="en-US" sz="1200" kern="100" dirty="0">
                          <a:solidFill>
                            <a:srgbClr val="000000"/>
                          </a:solidFill>
                          <a:latin typeface="微软雅黑" pitchFamily="34" charset="-122"/>
                          <a:ea typeface="微软雅黑" pitchFamily="34" charset="-122"/>
                          <a:cs typeface="+mn-cs"/>
                        </a:rPr>
                        <a:t>2</a:t>
                      </a:r>
                      <a:r>
                        <a:rPr lang="en-US" sz="1200" kern="100" dirty="0" smtClean="0">
                          <a:solidFill>
                            <a:srgbClr val="000000"/>
                          </a:solidFill>
                          <a:latin typeface="微软雅黑" pitchFamily="34" charset="-122"/>
                          <a:ea typeface="微软雅黑" pitchFamily="34" charset="-122"/>
                          <a:cs typeface="+mn-cs"/>
                        </a:rPr>
                        <a:t>.</a:t>
                      </a:r>
                      <a:r>
                        <a:rPr lang="zh-CN" altLang="en-US" sz="1200" kern="100" dirty="0" smtClean="0">
                          <a:solidFill>
                            <a:srgbClr val="000000"/>
                          </a:solidFill>
                          <a:latin typeface="微软雅黑" pitchFamily="34" charset="-122"/>
                          <a:ea typeface="微软雅黑" pitchFamily="34" charset="-122"/>
                          <a:cs typeface="+mn-cs"/>
                        </a:rPr>
                        <a:t>家属保险福利投保申请表</a:t>
                      </a:r>
                      <a:endParaRPr lang="zh-CN" sz="1200" kern="100" dirty="0">
                        <a:solidFill>
                          <a:srgbClr val="000000"/>
                        </a:solidFill>
                        <a:latin typeface="微软雅黑" pitchFamily="34" charset="-122"/>
                        <a:ea typeface="微软雅黑"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dirty="0">
                          <a:solidFill>
                            <a:srgbClr val="000000"/>
                          </a:solidFill>
                          <a:latin typeface="微软雅黑" pitchFamily="34" charset="-122"/>
                          <a:ea typeface="微软雅黑" pitchFamily="34" charset="-122"/>
                        </a:rPr>
                        <a:t>即时或新生儿出生</a:t>
                      </a:r>
                      <a:r>
                        <a:rPr lang="en-US" sz="1200" kern="100" dirty="0">
                          <a:solidFill>
                            <a:srgbClr val="000000"/>
                          </a:solidFill>
                          <a:latin typeface="微软雅黑" pitchFamily="34" charset="-122"/>
                          <a:ea typeface="微软雅黑" pitchFamily="34" charset="-122"/>
                        </a:rPr>
                        <a:t>45</a:t>
                      </a:r>
                      <a:r>
                        <a:rPr lang="zh-CN" sz="1200" kern="100" dirty="0">
                          <a:solidFill>
                            <a:srgbClr val="000000"/>
                          </a:solidFill>
                          <a:latin typeface="微软雅黑" pitchFamily="34" charset="-122"/>
                          <a:ea typeface="微软雅黑" pitchFamily="34" charset="-122"/>
                        </a:rPr>
                        <a:t>日</a:t>
                      </a:r>
                      <a:r>
                        <a:rPr lang="zh-CN" sz="1200" kern="100" dirty="0" smtClean="0">
                          <a:solidFill>
                            <a:srgbClr val="000000"/>
                          </a:solidFill>
                          <a:latin typeface="微软雅黑" pitchFamily="34" charset="-122"/>
                          <a:ea typeface="微软雅黑" pitchFamily="34" charset="-122"/>
                        </a:rPr>
                        <a:t>内</a:t>
                      </a:r>
                      <a:r>
                        <a:rPr lang="zh-CN" altLang="en-US" sz="1200" kern="100" dirty="0" smtClean="0">
                          <a:solidFill>
                            <a:srgbClr val="000000"/>
                          </a:solidFill>
                          <a:latin typeface="微软雅黑" pitchFamily="34" charset="-122"/>
                          <a:ea typeface="微软雅黑" pitchFamily="34" charset="-122"/>
                        </a:rPr>
                        <a:t>。</a:t>
                      </a:r>
                      <a:r>
                        <a:rPr lang="zh-CN" altLang="zh-CN" sz="1200" b="1" kern="100" dirty="0" smtClean="0">
                          <a:solidFill>
                            <a:srgbClr val="000000"/>
                          </a:solidFill>
                          <a:latin typeface="微软雅黑" pitchFamily="34" charset="-122"/>
                          <a:ea typeface="微软雅黑" pitchFamily="34" charset="-122"/>
                          <a:cs typeface="+mn-cs"/>
                        </a:rPr>
                        <a:t>新</a:t>
                      </a:r>
                      <a:r>
                        <a:rPr lang="zh-CN" altLang="zh-CN" sz="1200" b="1" kern="100" dirty="0">
                          <a:solidFill>
                            <a:srgbClr val="000000"/>
                          </a:solidFill>
                          <a:latin typeface="微软雅黑" pitchFamily="34" charset="-122"/>
                          <a:ea typeface="微软雅黑" pitchFamily="34" charset="-122"/>
                          <a:cs typeface="+mn-cs"/>
                        </a:rPr>
                        <a:t>生儿必须健康出院才可作为连带被保险</a:t>
                      </a:r>
                      <a:r>
                        <a:rPr lang="zh-CN" altLang="zh-CN" sz="1200" b="1" kern="100" dirty="0" smtClean="0">
                          <a:solidFill>
                            <a:srgbClr val="000000"/>
                          </a:solidFill>
                          <a:latin typeface="微软雅黑" pitchFamily="34" charset="-122"/>
                          <a:ea typeface="微软雅黑" pitchFamily="34" charset="-122"/>
                          <a:cs typeface="+mn-cs"/>
                        </a:rPr>
                        <a:t>人</a:t>
                      </a:r>
                      <a:r>
                        <a:rPr lang="zh-CN" altLang="en-US" sz="1200" b="1" kern="100" dirty="0" smtClean="0">
                          <a:solidFill>
                            <a:srgbClr val="000000"/>
                          </a:solidFill>
                          <a:latin typeface="微软雅黑" pitchFamily="34" charset="-122"/>
                          <a:ea typeface="微软雅黑" pitchFamily="34" charset="-122"/>
                          <a:cs typeface="+mn-cs"/>
                        </a:rPr>
                        <a:t>，</a:t>
                      </a:r>
                      <a:r>
                        <a:rPr lang="zh-CN" altLang="zh-CN" sz="1200" b="1" kern="100" dirty="0" smtClean="0">
                          <a:solidFill>
                            <a:srgbClr val="000000"/>
                          </a:solidFill>
                          <a:latin typeface="微软雅黑" pitchFamily="34" charset="-122"/>
                          <a:ea typeface="微软雅黑" pitchFamily="34" charset="-122"/>
                          <a:cs typeface="+mn-cs"/>
                        </a:rPr>
                        <a:t>平安才开始承担保险责任</a:t>
                      </a:r>
                      <a:r>
                        <a:rPr lang="zh-CN" altLang="en-US" sz="1200" b="1" kern="100" dirty="0" smtClean="0">
                          <a:solidFill>
                            <a:srgbClr val="000000"/>
                          </a:solidFill>
                          <a:latin typeface="微软雅黑" pitchFamily="34" charset="-122"/>
                          <a:ea typeface="微软雅黑" pitchFamily="34" charset="-122"/>
                          <a:cs typeface="+mn-cs"/>
                        </a:rPr>
                        <a:t>。</a:t>
                      </a:r>
                      <a:endParaRPr lang="zh-CN" altLang="zh-CN" sz="1200" b="1" kern="100" dirty="0">
                        <a:solidFill>
                          <a:srgbClr val="000000"/>
                        </a:solidFill>
                        <a:latin typeface="微软雅黑" pitchFamily="34" charset="-122"/>
                        <a:ea typeface="微软雅黑" pitchFamily="34"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381794" y="3609201"/>
            <a:ext cx="9868694" cy="477054"/>
          </a:xfrm>
          <a:prstGeom prst="rect">
            <a:avLst/>
          </a:prstGeom>
          <a:noFill/>
        </p:spPr>
        <p:txBody>
          <a:bodyPr wrap="square">
            <a:spAutoFit/>
          </a:bodyPr>
          <a:lstStyle/>
          <a:p>
            <a:pPr>
              <a:defRPr/>
            </a:pPr>
            <a:r>
              <a:rPr lang="en-US" altLang="zh-CN" sz="1200" b="1" kern="100" dirty="0">
                <a:solidFill>
                  <a:srgbClr val="000000"/>
                </a:solidFill>
                <a:latin typeface="微软雅黑" pitchFamily="34" charset="-122"/>
                <a:ea typeface="微软雅黑" pitchFamily="34" charset="-122"/>
                <a:cs typeface="Arial" pitchFamily="34" charset="0"/>
              </a:rPr>
              <a:t>   </a:t>
            </a:r>
            <a:r>
              <a:rPr lang="en-US" altLang="zh-CN"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a:t>
            </a:r>
            <a:r>
              <a:rPr lang="zh-CN" altLang="en-US"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家属保险福利投保申请表</a:t>
            </a:r>
            <a:r>
              <a:rPr lang="en-US" altLang="zh-CN"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a:t>
            </a:r>
            <a:r>
              <a:rPr lang="zh-CN" altLang="en-US" sz="12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可通过以下地址下载</a:t>
            </a:r>
            <a:r>
              <a:rPr lang="zh-CN" altLang="en-US" sz="1200" b="1" kern="100" dirty="0" smtClean="0">
                <a:solidFill>
                  <a:srgbClr val="000000"/>
                </a:solidFill>
                <a:latin typeface="微软雅黑" pitchFamily="34" charset="-122"/>
                <a:ea typeface="微软雅黑" pitchFamily="34" charset="-122"/>
                <a:cs typeface="Arial" pitchFamily="34" charset="0"/>
              </a:rPr>
              <a:t>：</a:t>
            </a:r>
            <a:r>
              <a:rPr lang="en-US" altLang="zh-CN" sz="1300" b="1" dirty="0">
                <a:solidFill>
                  <a:srgbClr val="0000FF"/>
                </a:solidFill>
                <a:latin typeface="Calibri" pitchFamily="34" charset="0"/>
                <a:cs typeface="Calibri" pitchFamily="34" charset="0"/>
              </a:rPr>
              <a:t>Circuit Home &gt; My Benefits &amp; Career &gt; Health &gt; Healthcare Benefits (PRC Nationals)</a:t>
            </a:r>
            <a:endParaRPr lang="zh-CN" altLang="zh-CN" sz="1300" dirty="0">
              <a:solidFill>
                <a:srgbClr val="0000FF"/>
              </a:solidFill>
              <a:latin typeface="Calibri" pitchFamily="34" charset="0"/>
              <a:cs typeface="Calibri" pitchFamily="34" charset="0"/>
            </a:endParaRPr>
          </a:p>
          <a:p>
            <a:pPr>
              <a:defRPr/>
            </a:pPr>
            <a:endParaRPr lang="zh-CN" altLang="en-US" sz="1200" kern="100" dirty="0">
              <a:solidFill>
                <a:srgbClr val="0000FF"/>
              </a:solidFill>
              <a:latin typeface="微软雅黑" pitchFamily="34" charset="-122"/>
              <a:ea typeface="微软雅黑" pitchFamily="34" charset="-122"/>
              <a:cs typeface="Arial" pitchFamily="34" charset="0"/>
            </a:endParaRPr>
          </a:p>
        </p:txBody>
      </p:sp>
      <p:sp>
        <p:nvSpPr>
          <p:cNvPr id="12" name="TextBox 11"/>
          <p:cNvSpPr txBox="1"/>
          <p:nvPr/>
        </p:nvSpPr>
        <p:spPr>
          <a:xfrm>
            <a:off x="268288" y="4191000"/>
            <a:ext cx="9829800" cy="969496"/>
          </a:xfrm>
          <a:prstGeom prst="rect">
            <a:avLst/>
          </a:prstGeom>
          <a:noFill/>
        </p:spPr>
        <p:txBody>
          <a:bodyPr>
            <a:spAutoFit/>
          </a:bodyPr>
          <a:lstStyle/>
          <a:p>
            <a:pPr>
              <a:defRPr/>
            </a:pPr>
            <a:r>
              <a:rPr lang="zh-CN" altLang="en-US" sz="1500" b="1" dirty="0">
                <a:solidFill>
                  <a:schemeClr val="accent5">
                    <a:lumMod val="10000"/>
                  </a:schemeClr>
                </a:solidFill>
                <a:latin typeface="微软雅黑" pitchFamily="34" charset="-122"/>
                <a:ea typeface="微软雅黑" pitchFamily="34" charset="-122"/>
                <a:cs typeface="Arial" pitchFamily="34" charset="0"/>
              </a:rPr>
              <a:t>      </a:t>
            </a:r>
            <a:r>
              <a:rPr lang="zh-CN" altLang="en-US" sz="1400" b="1" dirty="0">
                <a:solidFill>
                  <a:schemeClr val="accent5">
                    <a:lumMod val="10000"/>
                  </a:schemeClr>
                </a:solidFill>
                <a:latin typeface="微软雅黑" pitchFamily="34" charset="-122"/>
                <a:ea typeface="微软雅黑" pitchFamily="34" charset="-122"/>
                <a:cs typeface="Arial" pitchFamily="34" charset="0"/>
              </a:rPr>
              <a:t>请清晰、完整的填写申请表上的全部内容（</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特别是员工编</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号、入职时间</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a:t>
            </a:r>
            <a:r>
              <a:rPr lang="zh-CN" altLang="en-US" sz="1400" b="1" dirty="0">
                <a:solidFill>
                  <a:schemeClr val="accent5">
                    <a:lumMod val="10000"/>
                  </a:schemeClr>
                </a:solidFill>
                <a:latin typeface="微软雅黑" pitchFamily="34" charset="-122"/>
                <a:ea typeface="微软雅黑" pitchFamily="34" charset="-122"/>
                <a:cs typeface="Arial" pitchFamily="34" charset="0"/>
              </a:rPr>
              <a:t>您可以将</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申请材料当面</a:t>
            </a:r>
            <a:r>
              <a:rPr lang="zh-CN" altLang="en-US" sz="1400" b="1" dirty="0">
                <a:solidFill>
                  <a:schemeClr val="accent5">
                    <a:lumMod val="10000"/>
                  </a:schemeClr>
                </a:solidFill>
                <a:latin typeface="微软雅黑" pitchFamily="34" charset="-122"/>
                <a:ea typeface="微软雅黑" pitchFamily="34" charset="-122"/>
                <a:cs typeface="Arial" pitchFamily="34" charset="0"/>
              </a:rPr>
              <a:t>提交给平安的服务人员，或将</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申请材料装入</a:t>
            </a:r>
            <a:r>
              <a:rPr lang="zh-CN" altLang="en-US" sz="1400" b="1" dirty="0">
                <a:solidFill>
                  <a:schemeClr val="accent5">
                    <a:lumMod val="10000"/>
                  </a:schemeClr>
                </a:solidFill>
                <a:latin typeface="微软雅黑" pitchFamily="34" charset="-122"/>
                <a:ea typeface="微软雅黑" pitchFamily="34" charset="-122"/>
                <a:cs typeface="Arial" pitchFamily="34" charset="0"/>
              </a:rPr>
              <a:t>信封（注明</a:t>
            </a:r>
            <a:r>
              <a:rPr lang="en-US" altLang="en-US" sz="1400" b="1" dirty="0">
                <a:solidFill>
                  <a:schemeClr val="accent5">
                    <a:lumMod val="10000"/>
                  </a:schemeClr>
                </a:solidFill>
                <a:latin typeface="微软雅黑" pitchFamily="34" charset="-122"/>
                <a:ea typeface="微软雅黑" pitchFamily="34" charset="-122"/>
                <a:cs typeface="Arial" pitchFamily="34" charset="0"/>
              </a:rPr>
              <a:t>“</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家属保险福利投保</a:t>
            </a:r>
            <a:r>
              <a:rPr lang="zh-CN" altLang="en-US" sz="1400" b="1" dirty="0">
                <a:solidFill>
                  <a:schemeClr val="accent5">
                    <a:lumMod val="10000"/>
                  </a:schemeClr>
                </a:solidFill>
                <a:latin typeface="微软雅黑" pitchFamily="34" charset="-122"/>
                <a:ea typeface="微软雅黑" pitchFamily="34" charset="-122"/>
                <a:cs typeface="Arial" pitchFamily="34" charset="0"/>
              </a:rPr>
              <a:t>申请</a:t>
            </a:r>
            <a:r>
              <a:rPr lang="en-US" altLang="en-US" sz="1400" b="1" dirty="0">
                <a:solidFill>
                  <a:schemeClr val="accent5">
                    <a:lumMod val="10000"/>
                  </a:schemeClr>
                </a:solidFill>
                <a:latin typeface="微软雅黑" pitchFamily="34" charset="-122"/>
                <a:ea typeface="微软雅黑" pitchFamily="34" charset="-122"/>
                <a:cs typeface="Arial" pitchFamily="34" charset="0"/>
              </a:rPr>
              <a:t>”</a:t>
            </a:r>
            <a:r>
              <a:rPr lang="zh-CN" altLang="en-US" sz="1400" b="1" dirty="0">
                <a:solidFill>
                  <a:schemeClr val="accent5">
                    <a:lumMod val="10000"/>
                  </a:schemeClr>
                </a:solidFill>
                <a:latin typeface="微软雅黑" pitchFamily="34" charset="-122"/>
                <a:ea typeface="微软雅黑" pitchFamily="34" charset="-122"/>
                <a:cs typeface="Arial" pitchFamily="34" charset="0"/>
              </a:rPr>
              <a:t>），投入</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平安在当地的</a:t>
            </a:r>
            <a:r>
              <a:rPr lang="zh-CN" altLang="en-US" sz="1400" b="1" dirty="0">
                <a:solidFill>
                  <a:schemeClr val="accent5">
                    <a:lumMod val="10000"/>
                  </a:schemeClr>
                </a:solidFill>
                <a:latin typeface="微软雅黑" pitchFamily="34" charset="-122"/>
                <a:ea typeface="微软雅黑" pitchFamily="34" charset="-122"/>
                <a:cs typeface="Arial" pitchFamily="34" charset="0"/>
              </a:rPr>
              <a:t>“理赔收集箱”。</a:t>
            </a:r>
            <a:r>
              <a:rPr lang="en-US" altLang="en-US" sz="1400" b="1" dirty="0">
                <a:solidFill>
                  <a:schemeClr val="accent5">
                    <a:lumMod val="10000"/>
                  </a:schemeClr>
                </a:solidFill>
                <a:latin typeface="微软雅黑" pitchFamily="34" charset="-122"/>
                <a:ea typeface="微软雅黑" pitchFamily="34" charset="-122"/>
                <a:cs typeface="Arial" pitchFamily="34" charset="0"/>
              </a:rPr>
              <a:t>Remote Site</a:t>
            </a:r>
            <a:r>
              <a:rPr lang="zh-CN" altLang="en-US" sz="1400" b="1" dirty="0">
                <a:solidFill>
                  <a:schemeClr val="accent5">
                    <a:lumMod val="10000"/>
                  </a:schemeClr>
                </a:solidFill>
                <a:latin typeface="微软雅黑" pitchFamily="34" charset="-122"/>
                <a:ea typeface="微软雅黑" pitchFamily="34" charset="-122"/>
                <a:cs typeface="Arial" pitchFamily="34" charset="0"/>
              </a:rPr>
              <a:t>员工建议您使用</a:t>
            </a:r>
            <a:r>
              <a:rPr lang="en-US" altLang="en-US" sz="1400" b="1" dirty="0">
                <a:solidFill>
                  <a:schemeClr val="accent5">
                    <a:lumMod val="10000"/>
                  </a:schemeClr>
                </a:solidFill>
                <a:latin typeface="微软雅黑" pitchFamily="34" charset="-122"/>
                <a:ea typeface="微软雅黑" pitchFamily="34" charset="-122"/>
                <a:cs typeface="Arial" pitchFamily="34" charset="0"/>
              </a:rPr>
              <a:t>EMS</a:t>
            </a:r>
            <a:r>
              <a:rPr lang="zh-CN" altLang="en-US" sz="1400" b="1" dirty="0">
                <a:solidFill>
                  <a:schemeClr val="accent5">
                    <a:lumMod val="10000"/>
                  </a:schemeClr>
                </a:solidFill>
                <a:latin typeface="微软雅黑" pitchFamily="34" charset="-122"/>
                <a:ea typeface="微软雅黑" pitchFamily="34" charset="-122"/>
                <a:cs typeface="Arial" pitchFamily="34" charset="0"/>
              </a:rPr>
              <a:t>或其他快递方式将投保申请材料直接寄至以下地址：上海闵行紫竹科学园紫星路</a:t>
            </a:r>
            <a:r>
              <a:rPr lang="en-US" altLang="en-US" sz="1400" b="1" dirty="0">
                <a:solidFill>
                  <a:schemeClr val="accent5">
                    <a:lumMod val="10000"/>
                  </a:schemeClr>
                </a:solidFill>
                <a:latin typeface="微软雅黑" pitchFamily="34" charset="-122"/>
                <a:ea typeface="微软雅黑" pitchFamily="34" charset="-122"/>
                <a:cs typeface="Arial" pitchFamily="34" charset="0"/>
              </a:rPr>
              <a:t>880</a:t>
            </a:r>
            <a:r>
              <a:rPr lang="zh-CN" altLang="en-US" sz="1400" b="1" dirty="0">
                <a:solidFill>
                  <a:schemeClr val="accent5">
                    <a:lumMod val="10000"/>
                  </a:schemeClr>
                </a:solidFill>
                <a:latin typeface="微软雅黑" pitchFamily="34" charset="-122"/>
                <a:ea typeface="微软雅黑" pitchFamily="34" charset="-122"/>
                <a:cs typeface="Arial" pitchFamily="34" charset="0"/>
              </a:rPr>
              <a:t>号 员工服务部 邵丹收 </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a:t>
            </a:r>
            <a:r>
              <a:rPr lang="en-US" altLang="en-US" sz="1400" b="1" dirty="0" smtClean="0">
                <a:solidFill>
                  <a:schemeClr val="accent5">
                    <a:lumMod val="10000"/>
                  </a:schemeClr>
                </a:solidFill>
                <a:latin typeface="微软雅黑" pitchFamily="34" charset="-122"/>
                <a:ea typeface="微软雅黑" pitchFamily="34" charset="-122"/>
                <a:cs typeface="Arial" pitchFamily="34" charset="0"/>
              </a:rPr>
              <a:t>200241</a:t>
            </a:r>
            <a:r>
              <a:rPr lang="zh-CN" altLang="en-US" sz="1400" b="1" dirty="0">
                <a:solidFill>
                  <a:schemeClr val="accent5">
                    <a:lumMod val="10000"/>
                  </a:schemeClr>
                </a:solidFill>
                <a:latin typeface="微软雅黑" pitchFamily="34" charset="-122"/>
                <a:ea typeface="微软雅黑" pitchFamily="34" charset="-122"/>
                <a:cs typeface="Arial" pitchFamily="34" charset="0"/>
              </a:rPr>
              <a:t>），寄出后并通过邮件与</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邵丹（</a:t>
            </a:r>
            <a:r>
              <a:rPr lang="en-US" altLang="zh-CN" sz="1400" b="1" dirty="0" smtClean="0">
                <a:solidFill>
                  <a:schemeClr val="accent5">
                    <a:lumMod val="10000"/>
                  </a:schemeClr>
                </a:solidFill>
                <a:latin typeface="微软雅黑" pitchFamily="34" charset="-122"/>
                <a:ea typeface="微软雅黑" pitchFamily="34" charset="-122"/>
                <a:cs typeface="Arial" pitchFamily="34" charset="0"/>
              </a:rPr>
              <a:t>danx.shao@intel.com</a:t>
            </a:r>
            <a:r>
              <a:rPr lang="en-US" altLang="en-US" sz="1400" b="1" dirty="0" smtClean="0">
                <a:solidFill>
                  <a:schemeClr val="accent5">
                    <a:lumMod val="10000"/>
                  </a:schemeClr>
                </a:solidFill>
                <a:latin typeface="微软雅黑" pitchFamily="34" charset="-122"/>
                <a:ea typeface="微软雅黑" pitchFamily="34" charset="-122"/>
                <a:cs typeface="Arial" pitchFamily="34" charset="0"/>
              </a:rPr>
              <a:t>) </a:t>
            </a:r>
            <a:r>
              <a:rPr lang="zh-CN" altLang="en-US" sz="1400" b="1" dirty="0">
                <a:solidFill>
                  <a:schemeClr val="accent5">
                    <a:lumMod val="10000"/>
                  </a:schemeClr>
                </a:solidFill>
                <a:latin typeface="微软雅黑" pitchFamily="34" charset="-122"/>
                <a:ea typeface="微软雅黑" pitchFamily="34" charset="-122"/>
                <a:cs typeface="Arial" pitchFamily="34" charset="0"/>
              </a:rPr>
              <a:t>进行确认。</a:t>
            </a:r>
          </a:p>
        </p:txBody>
      </p:sp>
      <p:sp>
        <p:nvSpPr>
          <p:cNvPr id="13" name="TextBox 12"/>
          <p:cNvSpPr txBox="1"/>
          <p:nvPr/>
        </p:nvSpPr>
        <p:spPr>
          <a:xfrm>
            <a:off x="439638" y="5301208"/>
            <a:ext cx="9677400" cy="954107"/>
          </a:xfrm>
          <a:prstGeom prst="rect">
            <a:avLst/>
          </a:prstGeom>
          <a:noFill/>
        </p:spPr>
        <p:txBody>
          <a:bodyPr>
            <a:spAutoFit/>
          </a:bodyPr>
          <a:lstStyle/>
          <a:p>
            <a:pPr>
              <a:defRPr/>
            </a:pPr>
            <a:r>
              <a:rPr lang="zh-CN" altLang="en-US" sz="1400" b="1" dirty="0">
                <a:solidFill>
                  <a:schemeClr val="accent5">
                    <a:lumMod val="10000"/>
                  </a:schemeClr>
                </a:solidFill>
                <a:latin typeface="微软雅黑" pitchFamily="34" charset="-122"/>
                <a:ea typeface="微软雅黑" pitchFamily="34" charset="-122"/>
                <a:cs typeface="Arial" pitchFamily="34" charset="0"/>
              </a:rPr>
              <a:t>对于</a:t>
            </a:r>
            <a:r>
              <a:rPr lang="en-US" altLang="en-US" sz="1400" b="1" dirty="0" smtClean="0">
                <a:solidFill>
                  <a:schemeClr val="accent5">
                    <a:lumMod val="10000"/>
                  </a:schemeClr>
                </a:solidFill>
                <a:latin typeface="微软雅黑" pitchFamily="34" charset="-122"/>
                <a:ea typeface="微软雅黑" pitchFamily="34" charset="-122"/>
                <a:cs typeface="Arial" pitchFamily="34" charset="0"/>
              </a:rPr>
              <a:t>2016</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年</a:t>
            </a:r>
            <a:r>
              <a:rPr lang="zh-CN" altLang="en-US" sz="1400" b="1" dirty="0">
                <a:solidFill>
                  <a:schemeClr val="accent5">
                    <a:lumMod val="10000"/>
                  </a:schemeClr>
                </a:solidFill>
                <a:latin typeface="微软雅黑" pitchFamily="34" charset="-122"/>
                <a:ea typeface="微软雅黑" pitchFamily="34" charset="-122"/>
                <a:cs typeface="Arial" pitchFamily="34" charset="0"/>
              </a:rPr>
              <a:t>自动投保的员工</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及家属</a:t>
            </a:r>
            <a:r>
              <a:rPr lang="zh-CN" altLang="en-US" sz="1400" b="1" dirty="0">
                <a:solidFill>
                  <a:schemeClr val="accent5">
                    <a:lumMod val="10000"/>
                  </a:schemeClr>
                </a:solidFill>
                <a:latin typeface="微软雅黑" pitchFamily="34" charset="-122"/>
                <a:ea typeface="微软雅黑" pitchFamily="34" charset="-122"/>
                <a:cs typeface="Arial" pitchFamily="34" charset="0"/>
              </a:rPr>
              <a:t>，请您在</a:t>
            </a:r>
            <a:r>
              <a:rPr lang="en-US" altLang="en-US" sz="1400" b="1" dirty="0" smtClean="0">
                <a:solidFill>
                  <a:schemeClr val="accent5">
                    <a:lumMod val="10000"/>
                  </a:schemeClr>
                </a:solidFill>
                <a:latin typeface="微软雅黑" pitchFamily="34" charset="-122"/>
                <a:ea typeface="微软雅黑" pitchFamily="34" charset="-122"/>
                <a:cs typeface="Arial" pitchFamily="34" charset="0"/>
              </a:rPr>
              <a:t>2016</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年</a:t>
            </a:r>
            <a:r>
              <a:rPr lang="en-US" altLang="en-US" sz="1400" b="1" dirty="0">
                <a:solidFill>
                  <a:schemeClr val="accent5">
                    <a:lumMod val="10000"/>
                  </a:schemeClr>
                </a:solidFill>
                <a:latin typeface="微软雅黑" pitchFamily="34" charset="-122"/>
                <a:ea typeface="微软雅黑" pitchFamily="34" charset="-122"/>
                <a:cs typeface="Arial" pitchFamily="34" charset="0"/>
              </a:rPr>
              <a:t>1</a:t>
            </a:r>
            <a:r>
              <a:rPr lang="zh-CN" altLang="en-US" sz="1400" b="1" dirty="0">
                <a:solidFill>
                  <a:schemeClr val="accent5">
                    <a:lumMod val="10000"/>
                  </a:schemeClr>
                </a:solidFill>
                <a:latin typeface="微软雅黑" pitchFamily="34" charset="-122"/>
                <a:ea typeface="微软雅黑" pitchFamily="34" charset="-122"/>
                <a:cs typeface="Arial" pitchFamily="34" charset="0"/>
              </a:rPr>
              <a:t>月</a:t>
            </a:r>
            <a:r>
              <a:rPr lang="en-US" altLang="en-US" sz="1400" b="1" dirty="0">
                <a:solidFill>
                  <a:schemeClr val="accent5">
                    <a:lumMod val="10000"/>
                  </a:schemeClr>
                </a:solidFill>
                <a:latin typeface="微软雅黑" pitchFamily="34" charset="-122"/>
                <a:ea typeface="微软雅黑" pitchFamily="34" charset="-122"/>
                <a:cs typeface="Arial" pitchFamily="34" charset="0"/>
              </a:rPr>
              <a:t>31</a:t>
            </a:r>
            <a:r>
              <a:rPr lang="zh-CN" altLang="en-US" sz="1400" b="1" dirty="0">
                <a:solidFill>
                  <a:schemeClr val="accent5">
                    <a:lumMod val="10000"/>
                  </a:schemeClr>
                </a:solidFill>
                <a:latin typeface="微软雅黑" pitchFamily="34" charset="-122"/>
                <a:ea typeface="微软雅黑" pitchFamily="34" charset="-122"/>
                <a:cs typeface="Arial" pitchFamily="34" charset="0"/>
              </a:rPr>
              <a:t>日后通过平</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安系统（</a:t>
            </a:r>
            <a:r>
              <a:rPr lang="zh-CN" altLang="zh-CN"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查询路径①：</a:t>
            </a:r>
            <a:r>
              <a:rPr lang="en-US" altLang="zh-CN"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www.pingan.com &gt; </a:t>
            </a:r>
            <a:r>
              <a:rPr lang="zh-CN" altLang="zh-CN"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登陆一账通</a:t>
            </a:r>
            <a:r>
              <a:rPr lang="en-US" altLang="zh-CN"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 &gt; </a:t>
            </a:r>
            <a:r>
              <a:rPr lang="zh-CN" altLang="zh-CN"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保险</a:t>
            </a:r>
            <a:r>
              <a:rPr lang="en-US" altLang="zh-CN"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 &gt; </a:t>
            </a:r>
            <a:r>
              <a:rPr lang="zh-CN" altLang="zh-CN"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团体保险</a:t>
            </a:r>
            <a:r>
              <a:rPr lang="en-US" altLang="zh-CN"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 &gt; </a:t>
            </a:r>
            <a:r>
              <a:rPr lang="zh-CN" altLang="zh-CN"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个人保单查询。 查询路径</a:t>
            </a:r>
            <a:r>
              <a:rPr lang="en-US" altLang="zh-CN"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②</a:t>
            </a:r>
            <a:r>
              <a:rPr lang="zh-CN" altLang="zh-CN"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：平安好福利</a:t>
            </a:r>
            <a:r>
              <a:rPr lang="en-US" altLang="zh-CN"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APP</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）核实您和家属的投保</a:t>
            </a:r>
            <a:r>
              <a:rPr lang="zh-CN" altLang="en-US" sz="1400" b="1" dirty="0">
                <a:solidFill>
                  <a:schemeClr val="accent5">
                    <a:lumMod val="10000"/>
                  </a:schemeClr>
                </a:solidFill>
                <a:latin typeface="微软雅黑" pitchFamily="34" charset="-122"/>
                <a:ea typeface="微软雅黑" pitchFamily="34" charset="-122"/>
                <a:cs typeface="Arial" pitchFamily="34" charset="0"/>
              </a:rPr>
              <a:t>信息。如数据存在问题或错误，请在</a:t>
            </a:r>
            <a:r>
              <a:rPr lang="en-US" altLang="en-US" sz="1400" b="1" dirty="0">
                <a:solidFill>
                  <a:schemeClr val="accent5">
                    <a:lumMod val="10000"/>
                  </a:schemeClr>
                </a:solidFill>
                <a:latin typeface="微软雅黑" pitchFamily="34" charset="-122"/>
                <a:ea typeface="微软雅黑" pitchFamily="34" charset="-122"/>
                <a:cs typeface="Arial" pitchFamily="34" charset="0"/>
              </a:rPr>
              <a:t> </a:t>
            </a:r>
            <a:r>
              <a:rPr lang="en-US" altLang="en-US" sz="1400" b="1" dirty="0" smtClean="0">
                <a:solidFill>
                  <a:schemeClr val="accent5">
                    <a:lumMod val="10000"/>
                  </a:schemeClr>
                </a:solidFill>
                <a:latin typeface="微软雅黑" pitchFamily="34" charset="-122"/>
                <a:ea typeface="微软雅黑" pitchFamily="34" charset="-122"/>
                <a:cs typeface="Arial" pitchFamily="34" charset="0"/>
              </a:rPr>
              <a:t>2016年</a:t>
            </a:r>
            <a:r>
              <a:rPr lang="en-US" altLang="en-US" sz="1400" b="1" dirty="0">
                <a:solidFill>
                  <a:schemeClr val="accent5">
                    <a:lumMod val="10000"/>
                  </a:schemeClr>
                </a:solidFill>
                <a:latin typeface="微软雅黑" pitchFamily="34" charset="-122"/>
                <a:ea typeface="微软雅黑" pitchFamily="34" charset="-122"/>
                <a:cs typeface="Arial" pitchFamily="34" charset="0"/>
              </a:rPr>
              <a:t>2</a:t>
            </a:r>
            <a:r>
              <a:rPr lang="en-US" altLang="en-US" sz="1400" b="1" dirty="0" smtClean="0">
                <a:solidFill>
                  <a:schemeClr val="accent5">
                    <a:lumMod val="10000"/>
                  </a:schemeClr>
                </a:solidFill>
                <a:latin typeface="微软雅黑" pitchFamily="34" charset="-122"/>
                <a:ea typeface="微软雅黑" pitchFamily="34" charset="-122"/>
                <a:cs typeface="Arial" pitchFamily="34" charset="0"/>
              </a:rPr>
              <a:t>月28日前联</a:t>
            </a:r>
            <a:r>
              <a:rPr lang="zh-CN" altLang="en-US" sz="1400" b="1" dirty="0">
                <a:solidFill>
                  <a:schemeClr val="accent5">
                    <a:lumMod val="10000"/>
                  </a:schemeClr>
                </a:solidFill>
                <a:latin typeface="微软雅黑" pitchFamily="34" charset="-122"/>
                <a:ea typeface="微软雅黑" pitchFamily="34" charset="-122"/>
                <a:cs typeface="Arial" pitchFamily="34" charset="0"/>
              </a:rPr>
              <a:t>系邵丹，以便进行相应更正。对于</a:t>
            </a:r>
            <a:r>
              <a:rPr lang="en-US" altLang="en-US" sz="1400" b="1" dirty="0" smtClean="0">
                <a:solidFill>
                  <a:schemeClr val="accent5">
                    <a:lumMod val="10000"/>
                  </a:schemeClr>
                </a:solidFill>
                <a:latin typeface="微软雅黑" pitchFamily="34" charset="-122"/>
                <a:ea typeface="微软雅黑" pitchFamily="34" charset="-122"/>
                <a:cs typeface="Arial" pitchFamily="34" charset="0"/>
              </a:rPr>
              <a:t>2016</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年</a:t>
            </a:r>
            <a:r>
              <a:rPr lang="zh-CN" altLang="en-US" sz="1400" b="1" dirty="0">
                <a:solidFill>
                  <a:schemeClr val="accent5">
                    <a:lumMod val="10000"/>
                  </a:schemeClr>
                </a:solidFill>
                <a:latin typeface="微软雅黑" pitchFamily="34" charset="-122"/>
                <a:ea typeface="微软雅黑" pitchFamily="34" charset="-122"/>
                <a:cs typeface="Arial" pitchFamily="34" charset="0"/>
              </a:rPr>
              <a:t>新投保的员工及员工家属，请您在入职日或投保</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日</a:t>
            </a:r>
            <a:r>
              <a:rPr lang="en-US" altLang="en-US" sz="1400" b="1" dirty="0" smtClean="0">
                <a:solidFill>
                  <a:schemeClr val="accent5">
                    <a:lumMod val="10000"/>
                  </a:schemeClr>
                </a:solidFill>
                <a:latin typeface="微软雅黑" pitchFamily="34" charset="-122"/>
                <a:ea typeface="微软雅黑" pitchFamily="34" charset="-122"/>
                <a:cs typeface="Arial" pitchFamily="34" charset="0"/>
              </a:rPr>
              <a:t>2</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个</a:t>
            </a:r>
            <a:r>
              <a:rPr lang="zh-CN" altLang="en-US" sz="1400" b="1" dirty="0">
                <a:solidFill>
                  <a:schemeClr val="accent5">
                    <a:lumMod val="10000"/>
                  </a:schemeClr>
                </a:solidFill>
                <a:latin typeface="微软雅黑" pitchFamily="34" charset="-122"/>
                <a:ea typeface="微软雅黑" pitchFamily="34" charset="-122"/>
                <a:cs typeface="Arial" pitchFamily="34" charset="0"/>
              </a:rPr>
              <a:t>月后通过平安</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网站核实</a:t>
            </a:r>
            <a:r>
              <a:rPr lang="zh-CN" altLang="en-US" sz="1400" b="1" dirty="0">
                <a:solidFill>
                  <a:schemeClr val="accent5">
                    <a:lumMod val="10000"/>
                  </a:schemeClr>
                </a:solidFill>
                <a:latin typeface="微软雅黑" pitchFamily="34" charset="-122"/>
                <a:ea typeface="微软雅黑" pitchFamily="34" charset="-122"/>
                <a:cs typeface="Arial" pitchFamily="34" charset="0"/>
              </a:rPr>
              <a:t>您个人投保信息和您</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家属的投保</a:t>
            </a:r>
            <a:r>
              <a:rPr lang="zh-CN" altLang="en-US" sz="1400" b="1" dirty="0">
                <a:solidFill>
                  <a:schemeClr val="accent5">
                    <a:lumMod val="10000"/>
                  </a:schemeClr>
                </a:solidFill>
                <a:latin typeface="微软雅黑" pitchFamily="34" charset="-122"/>
                <a:ea typeface="微软雅黑" pitchFamily="34" charset="-122"/>
                <a:cs typeface="Arial" pitchFamily="34" charset="0"/>
              </a:rPr>
              <a:t>状态。</a:t>
            </a:r>
          </a:p>
        </p:txBody>
      </p:sp>
      <p:pic>
        <p:nvPicPr>
          <p:cNvPr id="30753" name="Picture 7" descr="BD04924_"/>
          <p:cNvPicPr>
            <a:picLocks noChangeAspect="1" noChangeArrowheads="1"/>
          </p:cNvPicPr>
          <p:nvPr/>
        </p:nvPicPr>
        <p:blipFill>
          <a:blip r:embed="rId2" cstate="print"/>
          <a:srcRect/>
          <a:stretch>
            <a:fillRect/>
          </a:stretch>
        </p:blipFill>
        <p:spPr bwMode="auto">
          <a:xfrm>
            <a:off x="147638" y="3962400"/>
            <a:ext cx="501650" cy="533400"/>
          </a:xfrm>
          <a:prstGeom prst="rect">
            <a:avLst/>
          </a:prstGeom>
          <a:noFill/>
          <a:ln w="9525">
            <a:noFill/>
            <a:miter lim="800000"/>
            <a:headEnd/>
            <a:tailEnd/>
          </a:ln>
        </p:spPr>
      </p:pic>
      <p:sp>
        <p:nvSpPr>
          <p:cNvPr id="14"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19</a:t>
            </a:fld>
            <a:endParaRPr lang="en-GB" dirty="0"/>
          </a:p>
        </p:txBody>
      </p:sp>
      <p:sp>
        <p:nvSpPr>
          <p:cNvPr id="15"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2</a:t>
            </a:fld>
            <a:endParaRPr lang="en-GB" dirty="0"/>
          </a:p>
        </p:txBody>
      </p:sp>
      <p:sp>
        <p:nvSpPr>
          <p:cNvPr id="16387" name="矩形 5"/>
          <p:cNvSpPr>
            <a:spLocks noChangeArrowheads="1"/>
          </p:cNvSpPr>
          <p:nvPr/>
        </p:nvSpPr>
        <p:spPr bwMode="auto">
          <a:xfrm>
            <a:off x="0" y="304800"/>
            <a:ext cx="9717088" cy="1295400"/>
          </a:xfrm>
          <a:prstGeom prst="rect">
            <a:avLst/>
          </a:prstGeom>
          <a:solidFill>
            <a:schemeClr val="bg1"/>
          </a:solidFill>
          <a:ln w="9525" algn="ctr">
            <a:noFill/>
            <a:round/>
            <a:headEnd/>
            <a:tailEnd/>
          </a:ln>
        </p:spPr>
        <p:txBody>
          <a:bodyPr lIns="0" tIns="0" rIns="0" bIns="0">
            <a:spAutoFit/>
          </a:bodyPr>
          <a:lstStyle/>
          <a:p>
            <a:pPr eaLnBrk="0" hangingPunct="0"/>
            <a:endParaRPr lang="zh-CN" altLang="en-US"/>
          </a:p>
        </p:txBody>
      </p:sp>
      <p:sp>
        <p:nvSpPr>
          <p:cNvPr id="6" name="TextBox 17"/>
          <p:cNvSpPr txBox="1">
            <a:spLocks noChangeArrowheads="1"/>
          </p:cNvSpPr>
          <p:nvPr/>
        </p:nvSpPr>
        <p:spPr bwMode="auto">
          <a:xfrm>
            <a:off x="419894" y="2352675"/>
            <a:ext cx="9829800" cy="2398092"/>
          </a:xfrm>
          <a:prstGeom prst="rect">
            <a:avLst/>
          </a:prstGeom>
          <a:noFill/>
          <a:ln w="9525">
            <a:noFill/>
            <a:miter lim="800000"/>
            <a:headEnd/>
            <a:tailEnd/>
          </a:ln>
          <a:effectLst>
            <a:glow rad="101600">
              <a:schemeClr val="accent2">
                <a:satMod val="175000"/>
                <a:alpha val="40000"/>
              </a:schemeClr>
            </a:glow>
          </a:effectLst>
        </p:spPr>
        <p:txBody>
          <a:bodyPr>
            <a:spAutoFit/>
          </a:bodyPr>
          <a:lstStyle/>
          <a:p>
            <a:pPr>
              <a:lnSpc>
                <a:spcPts val="3100"/>
              </a:lnSpc>
              <a:defRPr/>
            </a:pPr>
            <a:r>
              <a:rPr lang="zh-CN" altLang="en-US" sz="2000" b="1" dirty="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本场时</a:t>
            </a:r>
            <a:r>
              <a:rPr lang="zh-CN" altLang="en-US" sz="2000" b="1" dirty="0" smtClean="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长</a:t>
            </a:r>
            <a:r>
              <a:rPr lang="en-US" altLang="zh-CN" sz="2000" b="1" dirty="0" smtClean="0">
                <a:solidFill>
                  <a:srgbClr val="FF0000"/>
                </a:solidFill>
                <a:effectLst>
                  <a:glow rad="63500">
                    <a:schemeClr val="accent1">
                      <a:satMod val="175000"/>
                      <a:alpha val="40000"/>
                    </a:schemeClr>
                  </a:glow>
                </a:effectLst>
                <a:latin typeface="微软雅黑" pitchFamily="34" charset="-122"/>
                <a:ea typeface="微软雅黑" pitchFamily="34" charset="-122"/>
                <a:cs typeface="Arial" pitchFamily="34" charset="0"/>
              </a:rPr>
              <a:t>60</a:t>
            </a:r>
            <a:r>
              <a:rPr lang="zh-CN" altLang="en-US" sz="2000" b="1" dirty="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分钟，</a:t>
            </a:r>
            <a:r>
              <a:rPr lang="zh-CN" altLang="en-US" sz="2000" b="1" dirty="0" smtClean="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前</a:t>
            </a:r>
            <a:r>
              <a:rPr lang="en-US" altLang="zh-CN" sz="2000" b="1" dirty="0" smtClean="0">
                <a:solidFill>
                  <a:srgbClr val="FF0000"/>
                </a:solidFill>
                <a:effectLst>
                  <a:glow rad="63500">
                    <a:schemeClr val="accent1">
                      <a:satMod val="175000"/>
                      <a:alpha val="40000"/>
                    </a:schemeClr>
                  </a:glow>
                </a:effectLst>
                <a:latin typeface="微软雅黑" pitchFamily="34" charset="-122"/>
                <a:ea typeface="微软雅黑" pitchFamily="34" charset="-122"/>
                <a:cs typeface="Arial" pitchFamily="34" charset="0"/>
              </a:rPr>
              <a:t>40</a:t>
            </a:r>
            <a:r>
              <a:rPr lang="zh-CN" altLang="en-US" sz="2000" b="1" dirty="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分钟为平安宣讲阶段，</a:t>
            </a:r>
            <a:r>
              <a:rPr lang="zh-CN" altLang="en-US" sz="2000" b="1" dirty="0" smtClean="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后</a:t>
            </a:r>
            <a:r>
              <a:rPr lang="en-US" altLang="zh-CN" sz="2000" b="1" dirty="0" smtClean="0">
                <a:solidFill>
                  <a:srgbClr val="FF0000"/>
                </a:solidFill>
                <a:effectLst>
                  <a:glow rad="63500">
                    <a:schemeClr val="accent1">
                      <a:satMod val="175000"/>
                      <a:alpha val="40000"/>
                    </a:schemeClr>
                  </a:glow>
                </a:effectLst>
                <a:latin typeface="微软雅黑" pitchFamily="34" charset="-122"/>
                <a:ea typeface="微软雅黑" pitchFamily="34" charset="-122"/>
                <a:cs typeface="Arial" pitchFamily="34" charset="0"/>
              </a:rPr>
              <a:t>20</a:t>
            </a:r>
            <a:r>
              <a:rPr lang="zh-CN" altLang="en-US" sz="2000" b="1" dirty="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分钟为</a:t>
            </a:r>
            <a:r>
              <a:rPr lang="en-US" altLang="zh-CN" sz="2000" b="1" dirty="0">
                <a:solidFill>
                  <a:srgbClr val="FF0000"/>
                </a:solidFill>
                <a:effectLst>
                  <a:glow rad="63500">
                    <a:schemeClr val="accent1">
                      <a:satMod val="175000"/>
                      <a:alpha val="40000"/>
                    </a:schemeClr>
                  </a:glow>
                </a:effectLst>
                <a:latin typeface="微软雅黑" pitchFamily="34" charset="-122"/>
                <a:ea typeface="微软雅黑" pitchFamily="34" charset="-122"/>
                <a:cs typeface="Arial" pitchFamily="34" charset="0"/>
              </a:rPr>
              <a:t>Q&amp;A</a:t>
            </a:r>
            <a:r>
              <a:rPr lang="zh-CN" altLang="en-US" sz="2000" b="1" dirty="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阶段。</a:t>
            </a:r>
            <a:endParaRPr lang="en-US" altLang="zh-CN" sz="2000" b="1" dirty="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endParaRPr>
          </a:p>
          <a:p>
            <a:pPr>
              <a:defRPr/>
            </a:pPr>
            <a:endParaRPr lang="en-US" altLang="zh-CN" sz="2000" b="1" dirty="0">
              <a:solidFill>
                <a:srgbClr val="000000"/>
              </a:solidFill>
              <a:latin typeface="微软雅黑" pitchFamily="34" charset="-122"/>
              <a:ea typeface="微软雅黑" pitchFamily="34" charset="-122"/>
              <a:cs typeface="Arial" pitchFamily="34" charset="0"/>
            </a:endParaRPr>
          </a:p>
          <a:p>
            <a:pPr>
              <a:defRPr/>
            </a:pPr>
            <a:r>
              <a:rPr lang="zh-CN" altLang="en-US" sz="2000" b="1" dirty="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为保证宣讲</a:t>
            </a:r>
            <a:r>
              <a:rPr lang="zh-CN" altLang="en-US" sz="2000" b="1" dirty="0" smtClean="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的连贯性及</a:t>
            </a:r>
            <a:r>
              <a:rPr lang="zh-CN" altLang="en-US" sz="2000" b="1" dirty="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每位员工都</a:t>
            </a:r>
            <a:r>
              <a:rPr lang="zh-CN" altLang="en-US" sz="2000" b="1" dirty="0" smtClean="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能清晰掌握相关</a:t>
            </a:r>
            <a:r>
              <a:rPr lang="zh-CN" altLang="en-US" sz="2000" b="1" dirty="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信息，</a:t>
            </a:r>
            <a:r>
              <a:rPr lang="zh-CN" altLang="en-US" sz="2000" b="1" dirty="0" smtClean="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对于相关疑问</a:t>
            </a:r>
            <a:r>
              <a:rPr lang="zh-CN" altLang="en-US" sz="2000" b="1" dirty="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，请您先做好记录，并在</a:t>
            </a:r>
            <a:r>
              <a:rPr lang="en-US" altLang="zh-CN" sz="2000" b="1" dirty="0">
                <a:solidFill>
                  <a:srgbClr val="FF0000"/>
                </a:solidFill>
                <a:effectLst>
                  <a:glow rad="63500">
                    <a:schemeClr val="accent1">
                      <a:satMod val="175000"/>
                      <a:alpha val="40000"/>
                    </a:schemeClr>
                  </a:glow>
                </a:effectLst>
                <a:latin typeface="微软雅黑" pitchFamily="34" charset="-122"/>
                <a:ea typeface="微软雅黑" pitchFamily="34" charset="-122"/>
                <a:cs typeface="Arial" pitchFamily="34" charset="0"/>
              </a:rPr>
              <a:t>Q&amp;A</a:t>
            </a:r>
            <a:r>
              <a:rPr lang="zh-CN" altLang="en-US" sz="2000" b="1" dirty="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阶段再统一进行发问。</a:t>
            </a:r>
            <a:endParaRPr lang="en-US" altLang="zh-CN" sz="2000" b="1" dirty="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endParaRPr>
          </a:p>
          <a:p>
            <a:pPr>
              <a:defRPr/>
            </a:pPr>
            <a:endParaRPr lang="en-US" altLang="zh-CN" sz="2000" b="1" dirty="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endParaRPr>
          </a:p>
          <a:p>
            <a:pPr>
              <a:defRPr/>
            </a:pPr>
            <a:r>
              <a:rPr lang="zh-CN" altLang="en-US" sz="2000" b="1" dirty="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rPr>
              <a:t>谢谢配合！</a:t>
            </a:r>
            <a:endParaRPr lang="en-US" altLang="zh-CN" sz="2000" b="1" dirty="0">
              <a:solidFill>
                <a:srgbClr val="000000"/>
              </a:solidFill>
              <a:effectLst>
                <a:glow rad="63500">
                  <a:schemeClr val="accent1">
                    <a:satMod val="175000"/>
                    <a:alpha val="40000"/>
                  </a:schemeClr>
                </a:glow>
              </a:effectLst>
              <a:latin typeface="微软雅黑" pitchFamily="34" charset="-122"/>
              <a:ea typeface="微软雅黑" pitchFamily="34" charset="-122"/>
              <a:cs typeface="Arial" pitchFamily="34" charset="0"/>
            </a:endParaRPr>
          </a:p>
          <a:p>
            <a:pPr>
              <a:defRPr/>
            </a:pPr>
            <a:endParaRPr lang="zh-CN" altLang="en-US" sz="2400" b="1" dirty="0">
              <a:solidFill>
                <a:srgbClr val="000000"/>
              </a:solidFill>
              <a:latin typeface="黑体" pitchFamily="2" charset="-122"/>
              <a:ea typeface="黑体" pitchFamily="2" charset="-122"/>
            </a:endParaRPr>
          </a:p>
        </p:txBody>
      </p:sp>
      <p:sp>
        <p:nvSpPr>
          <p:cNvPr id="7" name="TextBox 25"/>
          <p:cNvSpPr txBox="1">
            <a:spLocks noChangeArrowheads="1"/>
          </p:cNvSpPr>
          <p:nvPr/>
        </p:nvSpPr>
        <p:spPr bwMode="auto">
          <a:xfrm>
            <a:off x="496888" y="1295400"/>
            <a:ext cx="3733800" cy="523875"/>
          </a:xfrm>
          <a:prstGeom prst="rect">
            <a:avLst/>
          </a:prstGeom>
          <a:noFill/>
          <a:ln w="9525">
            <a:noFill/>
            <a:miter lim="800000"/>
            <a:headEnd/>
            <a:tailEnd/>
          </a:ln>
        </p:spPr>
        <p:txBody>
          <a:bodyPr>
            <a:spAutoFit/>
          </a:bodyPr>
          <a:lstStyle/>
          <a:p>
            <a:pPr>
              <a:defRPr/>
            </a:pPr>
            <a:r>
              <a:rPr lang="zh-CN" altLang="en-US" sz="2800" dirty="0">
                <a:solidFill>
                  <a:schemeClr val="accent4">
                    <a:lumMod val="75000"/>
                  </a:schemeClr>
                </a:solidFill>
                <a:effectLst>
                  <a:outerShdw blurRad="38100" dist="38100" dir="2700000" algn="tl">
                    <a:srgbClr val="000000">
                      <a:alpha val="43137"/>
                    </a:srgbClr>
                  </a:outerShdw>
                </a:effectLst>
                <a:latin typeface="华文琥珀" pitchFamily="2" charset="-122"/>
                <a:ea typeface="华文琥珀" pitchFamily="2" charset="-122"/>
              </a:rPr>
              <a:t>友情提示：</a:t>
            </a:r>
          </a:p>
        </p:txBody>
      </p:sp>
      <p:sp>
        <p:nvSpPr>
          <p:cNvPr id="8"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TextBox 3"/>
          <p:cNvSpPr txBox="1">
            <a:spLocks noChangeArrowheads="1"/>
          </p:cNvSpPr>
          <p:nvPr/>
        </p:nvSpPr>
        <p:spPr bwMode="auto">
          <a:xfrm>
            <a:off x="39688" y="304800"/>
            <a:ext cx="7038194" cy="400110"/>
          </a:xfrm>
          <a:prstGeom prst="rect">
            <a:avLst/>
          </a:prstGeom>
          <a:noFill/>
          <a:ln w="9525">
            <a:noFill/>
            <a:miter lim="800000"/>
            <a:headEnd/>
            <a:tailEnd/>
          </a:ln>
        </p:spPr>
        <p:txBody>
          <a:bodyPr wrap="square">
            <a:spAutoFit/>
          </a:bodyPr>
          <a:lstStyle/>
          <a:p>
            <a:r>
              <a:rPr lang="zh-CN" altLang="en-US" sz="2000" b="1" dirty="0" smtClean="0">
                <a:solidFill>
                  <a:srgbClr val="000000"/>
                </a:solidFill>
                <a:latin typeface="微软雅黑" pitchFamily="34" charset="-122"/>
                <a:ea typeface="微软雅黑" pitchFamily="34" charset="-122"/>
                <a:cs typeface="Arial" charset="0"/>
              </a:rPr>
              <a:t>员工及家属自选投保</a:t>
            </a:r>
            <a:r>
              <a:rPr lang="zh-CN" altLang="en-US" sz="2000" b="1" dirty="0">
                <a:solidFill>
                  <a:srgbClr val="000000"/>
                </a:solidFill>
                <a:latin typeface="微软雅黑" pitchFamily="34" charset="-122"/>
                <a:ea typeface="微软雅黑" pitchFamily="34" charset="-122"/>
                <a:cs typeface="Arial" charset="0"/>
              </a:rPr>
              <a:t>注意</a:t>
            </a:r>
            <a:r>
              <a:rPr lang="zh-CN" altLang="en-US" sz="2000" b="1" dirty="0" smtClean="0">
                <a:solidFill>
                  <a:srgbClr val="000000"/>
                </a:solidFill>
                <a:latin typeface="微软雅黑" pitchFamily="34" charset="-122"/>
                <a:ea typeface="微软雅黑" pitchFamily="34" charset="-122"/>
                <a:cs typeface="Arial" charset="0"/>
              </a:rPr>
              <a:t>事项（</a:t>
            </a:r>
            <a:r>
              <a:rPr lang="zh-CN" altLang="en-US" sz="2000" b="1" dirty="0" smtClean="0">
                <a:solidFill>
                  <a:srgbClr val="0000FF"/>
                </a:solidFill>
                <a:latin typeface="微软雅黑" pitchFamily="34" charset="-122"/>
                <a:ea typeface="微软雅黑" pitchFamily="34" charset="-122"/>
                <a:cs typeface="Arial" charset="0"/>
              </a:rPr>
              <a:t>员工自付费自选投保计划</a:t>
            </a:r>
            <a:r>
              <a:rPr lang="zh-CN" altLang="en-US" sz="2000" b="1" dirty="0" smtClean="0">
                <a:solidFill>
                  <a:srgbClr val="000000"/>
                </a:solidFill>
                <a:latin typeface="微软雅黑" pitchFamily="34" charset="-122"/>
                <a:ea typeface="微软雅黑" pitchFamily="34" charset="-122"/>
                <a:cs typeface="Arial" charset="0"/>
              </a:rPr>
              <a:t>）</a:t>
            </a:r>
          </a:p>
        </p:txBody>
      </p:sp>
      <p:sp>
        <p:nvSpPr>
          <p:cNvPr id="14"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20</a:t>
            </a:fld>
            <a:endParaRPr lang="en-GB" dirty="0"/>
          </a:p>
        </p:txBody>
      </p:sp>
      <p:sp>
        <p:nvSpPr>
          <p:cNvPr id="15"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8" name="TextBox 17"/>
          <p:cNvSpPr txBox="1"/>
          <p:nvPr/>
        </p:nvSpPr>
        <p:spPr>
          <a:xfrm>
            <a:off x="417909" y="947306"/>
            <a:ext cx="1152099" cy="307777"/>
          </a:xfrm>
          <a:prstGeom prst="rect">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fontAlgn="auto">
              <a:spcBef>
                <a:spcPts val="0"/>
              </a:spcBef>
              <a:spcAft>
                <a:spcPts val="0"/>
              </a:spcAft>
              <a:buFont typeface="Wingdings" pitchFamily="2" charset="2"/>
              <a:buChar char="n"/>
              <a:defRPr/>
            </a:pPr>
            <a:r>
              <a:rPr lang="zh-CN" altLang="en-US" sz="1400" b="1" dirty="0">
                <a:latin typeface="微软雅黑" pitchFamily="34" charset="-122"/>
                <a:ea typeface="微软雅黑" pitchFamily="34" charset="-122"/>
                <a:cs typeface="Arial" pitchFamily="34" charset="0"/>
              </a:rPr>
              <a:t> </a:t>
            </a:r>
            <a:r>
              <a:rPr lang="zh-CN" altLang="en-US" sz="1400" b="1" dirty="0" smtClean="0">
                <a:latin typeface="微软雅黑" pitchFamily="34" charset="-122"/>
                <a:ea typeface="微软雅黑" pitchFamily="34" charset="-122"/>
                <a:cs typeface="Arial" pitchFamily="34" charset="0"/>
              </a:rPr>
              <a:t>投保须知</a:t>
            </a:r>
            <a:endParaRPr lang="zh-CN" altLang="en-US" sz="1400" b="1" dirty="0">
              <a:latin typeface="微软雅黑" pitchFamily="34" charset="-122"/>
              <a:ea typeface="微软雅黑" pitchFamily="34" charset="-122"/>
              <a:cs typeface="Arial" pitchFamily="34" charset="0"/>
            </a:endParaRPr>
          </a:p>
        </p:txBody>
      </p:sp>
      <p:sp>
        <p:nvSpPr>
          <p:cNvPr id="22" name="TextBox 21"/>
          <p:cNvSpPr txBox="1"/>
          <p:nvPr/>
        </p:nvSpPr>
        <p:spPr>
          <a:xfrm>
            <a:off x="434148" y="4005064"/>
            <a:ext cx="1152099" cy="307777"/>
          </a:xfrm>
          <a:prstGeom prst="rect">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fontAlgn="auto">
              <a:spcBef>
                <a:spcPts val="0"/>
              </a:spcBef>
              <a:spcAft>
                <a:spcPts val="0"/>
              </a:spcAft>
              <a:buFont typeface="Wingdings" pitchFamily="2" charset="2"/>
              <a:buChar char="n"/>
              <a:defRPr/>
            </a:pPr>
            <a:r>
              <a:rPr lang="zh-CN" altLang="en-US" sz="1400" b="1" dirty="0">
                <a:latin typeface="微软雅黑" pitchFamily="34" charset="-122"/>
                <a:ea typeface="微软雅黑" pitchFamily="34" charset="-122"/>
                <a:cs typeface="Arial" pitchFamily="34" charset="0"/>
              </a:rPr>
              <a:t> </a:t>
            </a:r>
            <a:r>
              <a:rPr lang="zh-CN" altLang="en-US" sz="1400" b="1" dirty="0" smtClean="0">
                <a:latin typeface="微软雅黑" pitchFamily="34" charset="-122"/>
                <a:ea typeface="微软雅黑" pitchFamily="34" charset="-122"/>
                <a:cs typeface="Arial" pitchFamily="34" charset="0"/>
              </a:rPr>
              <a:t>申请流程</a:t>
            </a:r>
            <a:endParaRPr lang="zh-CN" altLang="en-US" sz="1400" b="1" dirty="0">
              <a:latin typeface="微软雅黑" pitchFamily="34" charset="-122"/>
              <a:ea typeface="微软雅黑" pitchFamily="34" charset="-122"/>
              <a:cs typeface="Arial" pitchFamily="34" charset="0"/>
            </a:endParaRPr>
          </a:p>
        </p:txBody>
      </p:sp>
      <p:sp>
        <p:nvSpPr>
          <p:cNvPr id="23" name="矩形 22"/>
          <p:cNvSpPr/>
          <p:nvPr/>
        </p:nvSpPr>
        <p:spPr bwMode="auto">
          <a:xfrm>
            <a:off x="0" y="6143644"/>
            <a:ext cx="10440988" cy="714356"/>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542636" y="4441175"/>
            <a:ext cx="9358378" cy="1508105"/>
          </a:xfrm>
          <a:prstGeom prst="rect">
            <a:avLst/>
          </a:prstGeom>
          <a:noFill/>
        </p:spPr>
        <p:txBody>
          <a:bodyPr wrap="square" rtlCol="0">
            <a:spAutoFit/>
          </a:bodyPr>
          <a:lstStyle/>
          <a:p>
            <a:pPr lvl="0">
              <a:spcBef>
                <a:spcPts val="800"/>
              </a:spcBef>
            </a:pPr>
            <a:r>
              <a:rPr lang="zh-CN" altLang="en-US" sz="1200" b="1" dirty="0" smtClean="0">
                <a:solidFill>
                  <a:srgbClr val="000000"/>
                </a:solidFill>
                <a:latin typeface="黑体"/>
                <a:ea typeface="黑体"/>
              </a:rPr>
              <a:t>①  </a:t>
            </a:r>
            <a:r>
              <a:rPr lang="zh-CN" altLang="zh-CN" sz="1200" b="1" dirty="0" smtClean="0">
                <a:solidFill>
                  <a:srgbClr val="000000"/>
                </a:solidFill>
                <a:latin typeface="微软雅黑" pitchFamily="34" charset="-122"/>
                <a:ea typeface="微软雅黑" pitchFamily="34" charset="-122"/>
              </a:rPr>
              <a:t>员</a:t>
            </a:r>
            <a:r>
              <a:rPr lang="zh-CN" altLang="zh-CN" sz="1200" b="1" dirty="0">
                <a:solidFill>
                  <a:srgbClr val="000000"/>
                </a:solidFill>
                <a:latin typeface="微软雅黑" pitchFamily="34" charset="-122"/>
                <a:ea typeface="微软雅黑" pitchFamily="34" charset="-122"/>
              </a:rPr>
              <a:t>工登录至“平安网上自选申请系统”在线提交投保申请，登录路径见下。（</a:t>
            </a:r>
            <a:r>
              <a:rPr lang="en-US" altLang="zh-CN" sz="1200" b="1" u="sng" dirty="0">
                <a:solidFill>
                  <a:srgbClr val="0000FF"/>
                </a:solidFill>
                <a:latin typeface="微软雅黑" pitchFamily="34" charset="-122"/>
                <a:ea typeface="微软雅黑" pitchFamily="34" charset="-122"/>
              </a:rPr>
              <a:t>https://esalesann.pingan.com/internet/flexible/employee/empLogin.identify</a:t>
            </a:r>
            <a:r>
              <a:rPr lang="zh-CN" altLang="zh-CN" sz="1200" b="1" dirty="0">
                <a:solidFill>
                  <a:srgbClr val="000000"/>
                </a:solidFill>
                <a:latin typeface="微软雅黑" pitchFamily="34" charset="-122"/>
                <a:ea typeface="微软雅黑" pitchFamily="34" charset="-122"/>
              </a:rPr>
              <a:t>）</a:t>
            </a:r>
          </a:p>
          <a:p>
            <a:pPr lvl="0">
              <a:spcBef>
                <a:spcPts val="800"/>
              </a:spcBef>
            </a:pPr>
            <a:r>
              <a:rPr lang="zh-CN" altLang="en-US" sz="1200" b="1" dirty="0" smtClean="0">
                <a:solidFill>
                  <a:srgbClr val="000000"/>
                </a:solidFill>
                <a:latin typeface="黑体"/>
                <a:ea typeface="黑体"/>
              </a:rPr>
              <a:t>② </a:t>
            </a:r>
            <a:r>
              <a:rPr lang="zh-CN" altLang="zh-CN" sz="1200" b="1" dirty="0" smtClean="0">
                <a:solidFill>
                  <a:srgbClr val="000000"/>
                </a:solidFill>
                <a:latin typeface="微软雅黑" pitchFamily="34" charset="-122"/>
                <a:ea typeface="微软雅黑" pitchFamily="34" charset="-122"/>
              </a:rPr>
              <a:t>员</a:t>
            </a:r>
            <a:r>
              <a:rPr lang="zh-CN" altLang="zh-CN" sz="1200" b="1" dirty="0">
                <a:solidFill>
                  <a:srgbClr val="000000"/>
                </a:solidFill>
                <a:latin typeface="微软雅黑" pitchFamily="34" charset="-122"/>
                <a:ea typeface="微软雅黑" pitchFamily="34" charset="-122"/>
              </a:rPr>
              <a:t>工需用企业识别码、企业密码、身份证件号码进</a:t>
            </a:r>
            <a:r>
              <a:rPr lang="zh-CN" altLang="zh-CN" sz="1200" b="1" dirty="0" smtClean="0">
                <a:solidFill>
                  <a:srgbClr val="000000"/>
                </a:solidFill>
                <a:latin typeface="微软雅黑" pitchFamily="34" charset="-122"/>
                <a:ea typeface="微软雅黑" pitchFamily="34" charset="-122"/>
              </a:rPr>
              <a:t>行</a:t>
            </a:r>
            <a:r>
              <a:rPr lang="zh-CN" altLang="en-US" sz="1200" b="1" dirty="0" smtClean="0">
                <a:solidFill>
                  <a:srgbClr val="000000"/>
                </a:solidFill>
                <a:latin typeface="微软雅黑" pitchFamily="34" charset="-122"/>
                <a:ea typeface="微软雅黑" pitchFamily="34" charset="-122"/>
              </a:rPr>
              <a:t>实名制</a:t>
            </a:r>
            <a:r>
              <a:rPr lang="zh-CN" altLang="zh-CN" sz="1200" b="1" dirty="0" smtClean="0">
                <a:solidFill>
                  <a:srgbClr val="000000"/>
                </a:solidFill>
                <a:latin typeface="微软雅黑" pitchFamily="34" charset="-122"/>
                <a:ea typeface="微软雅黑" pitchFamily="34" charset="-122"/>
              </a:rPr>
              <a:t>身</a:t>
            </a:r>
            <a:r>
              <a:rPr lang="zh-CN" altLang="zh-CN" sz="1200" b="1" dirty="0">
                <a:solidFill>
                  <a:srgbClr val="000000"/>
                </a:solidFill>
                <a:latin typeface="微软雅黑" pitchFamily="34" charset="-122"/>
                <a:ea typeface="微软雅黑" pitchFamily="34" charset="-122"/>
              </a:rPr>
              <a:t>份识别登录。</a:t>
            </a:r>
          </a:p>
          <a:p>
            <a:pPr lvl="0">
              <a:spcBef>
                <a:spcPts val="800"/>
              </a:spcBef>
            </a:pPr>
            <a:r>
              <a:rPr lang="zh-CN" altLang="en-US" sz="1200" b="1" dirty="0" smtClean="0">
                <a:solidFill>
                  <a:srgbClr val="000000"/>
                </a:solidFill>
                <a:latin typeface="黑体"/>
                <a:ea typeface="黑体"/>
              </a:rPr>
              <a:t>③ </a:t>
            </a:r>
            <a:r>
              <a:rPr lang="zh-CN" altLang="zh-CN" sz="1200" b="1" dirty="0" smtClean="0">
                <a:solidFill>
                  <a:srgbClr val="000000"/>
                </a:solidFill>
                <a:latin typeface="微软雅黑" pitchFamily="34" charset="-122"/>
                <a:ea typeface="微软雅黑" pitchFamily="34" charset="-122"/>
              </a:rPr>
              <a:t>平</a:t>
            </a:r>
            <a:r>
              <a:rPr lang="zh-CN" altLang="zh-CN" sz="1200" b="1" dirty="0">
                <a:solidFill>
                  <a:srgbClr val="000000"/>
                </a:solidFill>
                <a:latin typeface="微软雅黑" pitchFamily="34" charset="-122"/>
                <a:ea typeface="微软雅黑" pitchFamily="34" charset="-122"/>
              </a:rPr>
              <a:t>安提供详细的“</a:t>
            </a:r>
            <a:r>
              <a:rPr lang="zh-CN" altLang="zh-CN" sz="1200" b="1" dirty="0">
                <a:solidFill>
                  <a:srgbClr val="0000FF"/>
                </a:solidFill>
                <a:latin typeface="微软雅黑" pitchFamily="34" charset="-122"/>
                <a:ea typeface="微软雅黑" pitchFamily="34" charset="-122"/>
              </a:rPr>
              <a:t>自选申请系统操作指引</a:t>
            </a:r>
            <a:r>
              <a:rPr lang="zh-CN" altLang="zh-CN" sz="1200" b="1" dirty="0">
                <a:solidFill>
                  <a:srgbClr val="000000"/>
                </a:solidFill>
                <a:latin typeface="微软雅黑" pitchFamily="34" charset="-122"/>
                <a:ea typeface="微软雅黑" pitchFamily="34" charset="-122"/>
              </a:rPr>
              <a:t>”，请员工登录</a:t>
            </a:r>
            <a:r>
              <a:rPr lang="en-US" altLang="zh-CN" sz="1200" b="1" dirty="0">
                <a:solidFill>
                  <a:srgbClr val="000000"/>
                </a:solidFill>
                <a:latin typeface="微软雅黑" pitchFamily="34" charset="-122"/>
                <a:ea typeface="微软雅黑" pitchFamily="34" charset="-122"/>
              </a:rPr>
              <a:t>Circuit</a:t>
            </a:r>
            <a:r>
              <a:rPr lang="zh-CN" altLang="zh-CN" sz="1200" b="1" dirty="0">
                <a:solidFill>
                  <a:srgbClr val="000000"/>
                </a:solidFill>
                <a:latin typeface="微软雅黑" pitchFamily="34" charset="-122"/>
                <a:ea typeface="微软雅黑" pitchFamily="34" charset="-122"/>
              </a:rPr>
              <a:t>内网下载后详细了</a:t>
            </a:r>
            <a:r>
              <a:rPr lang="zh-CN" altLang="zh-CN" sz="1200" b="1" dirty="0" smtClean="0">
                <a:solidFill>
                  <a:srgbClr val="000000"/>
                </a:solidFill>
                <a:latin typeface="微软雅黑" pitchFamily="34" charset="-122"/>
                <a:ea typeface="微软雅黑" pitchFamily="34" charset="-122"/>
              </a:rPr>
              <a:t>解</a:t>
            </a:r>
            <a:r>
              <a:rPr lang="zh-CN" altLang="en-US" sz="1200" b="1" dirty="0" smtClean="0">
                <a:solidFill>
                  <a:srgbClr val="000000"/>
                </a:solidFill>
                <a:latin typeface="微软雅黑" pitchFamily="34" charset="-122"/>
                <a:ea typeface="微软雅黑" pitchFamily="34" charset="-122"/>
              </a:rPr>
              <a:t>（若不参阅此指引，将可能无法完成自选申请）</a:t>
            </a:r>
            <a:r>
              <a:rPr lang="zh-CN" altLang="zh-CN" sz="1200" b="1" dirty="0" smtClean="0">
                <a:solidFill>
                  <a:srgbClr val="000000"/>
                </a:solidFill>
                <a:latin typeface="微软雅黑" pitchFamily="34" charset="-122"/>
                <a:ea typeface="微软雅黑" pitchFamily="34" charset="-122"/>
              </a:rPr>
              <a:t>。</a:t>
            </a:r>
            <a:endParaRPr lang="zh-CN" altLang="zh-CN" sz="1200" b="1" dirty="0">
              <a:solidFill>
                <a:srgbClr val="000000"/>
              </a:solidFill>
              <a:latin typeface="微软雅黑" pitchFamily="34" charset="-122"/>
              <a:ea typeface="微软雅黑" pitchFamily="34" charset="-122"/>
            </a:endParaRPr>
          </a:p>
          <a:p>
            <a:pPr>
              <a:spcBef>
                <a:spcPts val="800"/>
              </a:spcBef>
            </a:pPr>
            <a:r>
              <a:rPr lang="en-US" altLang="zh-CN" sz="1200" b="1" u="sng" dirty="0">
                <a:solidFill>
                  <a:srgbClr val="0000FF"/>
                </a:solidFill>
                <a:latin typeface="微软雅黑" pitchFamily="34" charset="-122"/>
                <a:ea typeface="微软雅黑" pitchFamily="34" charset="-122"/>
              </a:rPr>
              <a:t>Circuit Home &gt; My Benefits &amp; Career &gt; Health &gt; Healthcare Benefits (PRC Nationals) &gt; </a:t>
            </a:r>
            <a:r>
              <a:rPr lang="en-US" altLang="zh-CN" sz="1200" b="1" u="sng" dirty="0" smtClean="0">
                <a:solidFill>
                  <a:srgbClr val="0000FF"/>
                </a:solidFill>
                <a:latin typeface="微软雅黑" pitchFamily="34" charset="-122"/>
                <a:ea typeface="微软雅黑" pitchFamily="34" charset="-122"/>
              </a:rPr>
              <a:t>2016 </a:t>
            </a:r>
            <a:r>
              <a:rPr lang="en-US" altLang="zh-CN" sz="1200" b="1" u="sng" dirty="0">
                <a:solidFill>
                  <a:srgbClr val="0000FF"/>
                </a:solidFill>
                <a:latin typeface="微软雅黑" pitchFamily="34" charset="-122"/>
                <a:ea typeface="微软雅黑" pitchFamily="34" charset="-122"/>
              </a:rPr>
              <a:t>Voluntary Benefits Online Operational Guideline</a:t>
            </a:r>
            <a:r>
              <a:rPr lang="zh-CN" altLang="zh-CN" sz="1200" b="1" u="sng" dirty="0">
                <a:solidFill>
                  <a:srgbClr val="0000FF"/>
                </a:solidFill>
                <a:latin typeface="微软雅黑" pitchFamily="34" charset="-122"/>
                <a:ea typeface="微软雅黑" pitchFamily="34" charset="-122"/>
              </a:rPr>
              <a:t>（平安自选申请系统操作指引）</a:t>
            </a:r>
          </a:p>
        </p:txBody>
      </p:sp>
      <p:sp>
        <p:nvSpPr>
          <p:cNvPr id="29" name="TextBox 28"/>
          <p:cNvSpPr txBox="1"/>
          <p:nvPr/>
        </p:nvSpPr>
        <p:spPr>
          <a:xfrm>
            <a:off x="467966" y="6366711"/>
            <a:ext cx="9501254" cy="307777"/>
          </a:xfrm>
          <a:prstGeom prst="rect">
            <a:avLst/>
          </a:prstGeom>
          <a:solidFill>
            <a:srgbClr val="C00000"/>
          </a:solidFill>
        </p:spPr>
        <p:txBody>
          <a:bodyPr wrap="square" rtlCol="0">
            <a:spAutoFit/>
          </a:bodyPr>
          <a:lstStyle/>
          <a:p>
            <a:r>
              <a:rPr lang="zh-CN" altLang="en-US" sz="1200" b="1" dirty="0" smtClean="0">
                <a:solidFill>
                  <a:schemeClr val="bg1"/>
                </a:solidFill>
                <a:latin typeface="微软雅黑" pitchFamily="34" charset="-122"/>
                <a:ea typeface="微软雅黑" pitchFamily="34" charset="-122"/>
                <a:cs typeface="Arial" charset="0"/>
              </a:rPr>
              <a:t>员工在自选中遇到任何疑问，请直接联系平安：</a:t>
            </a:r>
            <a:r>
              <a:rPr lang="en-US" altLang="zh-CN" sz="1400" b="1" dirty="0" smtClean="0">
                <a:solidFill>
                  <a:schemeClr val="bg1"/>
                </a:solidFill>
                <a:latin typeface="Calibri" pitchFamily="34" charset="0"/>
                <a:cs typeface="Calibri" pitchFamily="34" charset="0"/>
              </a:rPr>
              <a:t>intel_serv_paash@pingan.com.cn</a:t>
            </a:r>
            <a:r>
              <a:rPr lang="zh-CN" altLang="en-US" sz="1400" b="1" dirty="0" smtClean="0">
                <a:solidFill>
                  <a:schemeClr val="bg1"/>
                </a:solidFill>
                <a:latin typeface="Calibri" pitchFamily="34" charset="0"/>
                <a:cs typeface="Calibri" pitchFamily="34" charset="0"/>
              </a:rPr>
              <a:t>  </a:t>
            </a:r>
            <a:r>
              <a:rPr lang="zh-CN" altLang="en-US" sz="1200" b="1" dirty="0">
                <a:solidFill>
                  <a:schemeClr val="bg1"/>
                </a:solidFill>
                <a:latin typeface="微软雅黑" pitchFamily="34" charset="-122"/>
                <a:ea typeface="微软雅黑" pitchFamily="34" charset="-122"/>
                <a:cs typeface="Arial" charset="0"/>
              </a:rPr>
              <a:t>或</a:t>
            </a:r>
            <a:r>
              <a:rPr lang="zh-CN" altLang="en-US" sz="1400" b="1" dirty="0" smtClean="0">
                <a:solidFill>
                  <a:schemeClr val="bg1"/>
                </a:solidFill>
                <a:latin typeface="Calibri" pitchFamily="34" charset="0"/>
                <a:cs typeface="Calibri" pitchFamily="34" charset="0"/>
              </a:rPr>
              <a:t>  </a:t>
            </a:r>
            <a:r>
              <a:rPr lang="en-US" altLang="zh-CN" sz="1400" b="1" dirty="0" smtClean="0">
                <a:solidFill>
                  <a:schemeClr val="bg1"/>
                </a:solidFill>
                <a:latin typeface="Calibri" pitchFamily="34" charset="0"/>
                <a:cs typeface="Calibri" pitchFamily="34" charset="0"/>
              </a:rPr>
              <a:t>021-62078020</a:t>
            </a:r>
            <a:r>
              <a:rPr lang="zh-CN" altLang="en-US" sz="1400" b="1" dirty="0" smtClean="0">
                <a:solidFill>
                  <a:schemeClr val="bg1"/>
                </a:solidFill>
                <a:latin typeface="Calibri" pitchFamily="34" charset="0"/>
                <a:cs typeface="Calibri" pitchFamily="34" charset="0"/>
              </a:rPr>
              <a:t> </a:t>
            </a:r>
            <a:r>
              <a:rPr lang="en-US" altLang="zh-CN" sz="1400" b="1" dirty="0" smtClean="0">
                <a:solidFill>
                  <a:schemeClr val="bg1"/>
                </a:solidFill>
                <a:latin typeface="Calibri" pitchFamily="34" charset="0"/>
                <a:cs typeface="Calibri" pitchFamily="34" charset="0"/>
              </a:rPr>
              <a:t>         </a:t>
            </a:r>
            <a:endParaRPr lang="zh-CN" altLang="en-US" sz="1200" b="1" dirty="0">
              <a:solidFill>
                <a:schemeClr val="bg1"/>
              </a:solidFill>
              <a:latin typeface="Calibri" pitchFamily="34" charset="0"/>
              <a:cs typeface="Calibri" pitchFamily="34" charset="0"/>
            </a:endParaRPr>
          </a:p>
        </p:txBody>
      </p:sp>
      <p:sp>
        <p:nvSpPr>
          <p:cNvPr id="2" name="TextBox 1"/>
          <p:cNvSpPr txBox="1"/>
          <p:nvPr/>
        </p:nvSpPr>
        <p:spPr>
          <a:xfrm>
            <a:off x="506156" y="1440453"/>
            <a:ext cx="9322850" cy="2636619"/>
          </a:xfrm>
          <a:prstGeom prst="rect">
            <a:avLst/>
          </a:prstGeom>
          <a:noFill/>
        </p:spPr>
        <p:txBody>
          <a:bodyPr wrap="square" rtlCol="0">
            <a:spAutoFit/>
          </a:bodyPr>
          <a:lstStyle/>
          <a:p>
            <a:pPr marL="171450" lvl="0" indent="-171450">
              <a:lnSpc>
                <a:spcPts val="1600"/>
              </a:lnSpc>
              <a:spcBef>
                <a:spcPts val="800"/>
              </a:spcBef>
              <a:buFont typeface="Arial" pitchFamily="34" charset="0"/>
              <a:buChar char="•"/>
            </a:pPr>
            <a:r>
              <a:rPr lang="zh-CN" altLang="zh-CN" sz="1200" b="1" dirty="0">
                <a:solidFill>
                  <a:srgbClr val="000000"/>
                </a:solidFill>
                <a:latin typeface="微软雅黑" pitchFamily="34" charset="-122"/>
                <a:ea typeface="微软雅黑" pitchFamily="34" charset="-122"/>
              </a:rPr>
              <a:t>只有</a:t>
            </a:r>
            <a:r>
              <a:rPr lang="en-US" altLang="zh-CN" sz="1200" b="1" dirty="0">
                <a:solidFill>
                  <a:srgbClr val="0000FF"/>
                </a:solidFill>
                <a:latin typeface="微软雅黑" pitchFamily="34" charset="-122"/>
                <a:ea typeface="微软雅黑" pitchFamily="34" charset="-122"/>
              </a:rPr>
              <a:t>2016</a:t>
            </a:r>
            <a:r>
              <a:rPr lang="zh-CN" altLang="zh-CN" sz="1200" b="1" dirty="0">
                <a:solidFill>
                  <a:srgbClr val="0000FF"/>
                </a:solidFill>
                <a:latin typeface="微软雅黑" pitchFamily="34" charset="-122"/>
                <a:ea typeface="微软雅黑" pitchFamily="34" charset="-122"/>
              </a:rPr>
              <a:t>年</a:t>
            </a:r>
            <a:r>
              <a:rPr lang="en-US" altLang="zh-CN" sz="1200" b="1" dirty="0">
                <a:solidFill>
                  <a:srgbClr val="0000FF"/>
                </a:solidFill>
                <a:latin typeface="微软雅黑" pitchFamily="34" charset="-122"/>
                <a:ea typeface="微软雅黑" pitchFamily="34" charset="-122"/>
              </a:rPr>
              <a:t>1</a:t>
            </a:r>
            <a:r>
              <a:rPr lang="zh-CN" altLang="zh-CN" sz="1200" b="1" dirty="0">
                <a:solidFill>
                  <a:srgbClr val="0000FF"/>
                </a:solidFill>
                <a:latin typeface="微软雅黑" pitchFamily="34" charset="-122"/>
                <a:ea typeface="微软雅黑" pitchFamily="34" charset="-122"/>
              </a:rPr>
              <a:t>月</a:t>
            </a:r>
            <a:r>
              <a:rPr lang="en-US" altLang="zh-CN" sz="1200" b="1" dirty="0">
                <a:solidFill>
                  <a:srgbClr val="0000FF"/>
                </a:solidFill>
                <a:latin typeface="微软雅黑" pitchFamily="34" charset="-122"/>
                <a:ea typeface="微软雅黑" pitchFamily="34" charset="-122"/>
              </a:rPr>
              <a:t>1</a:t>
            </a:r>
            <a:r>
              <a:rPr lang="zh-CN" altLang="zh-CN" sz="1200" b="1" dirty="0">
                <a:solidFill>
                  <a:srgbClr val="0000FF"/>
                </a:solidFill>
                <a:latin typeface="微软雅黑" pitchFamily="34" charset="-122"/>
                <a:ea typeface="微软雅黑" pitchFamily="34" charset="-122"/>
              </a:rPr>
              <a:t>日之前已经在职</a:t>
            </a:r>
            <a:r>
              <a:rPr lang="zh-CN" altLang="zh-CN" sz="1200" b="1" dirty="0">
                <a:solidFill>
                  <a:srgbClr val="000000"/>
                </a:solidFill>
                <a:latin typeface="微软雅黑" pitchFamily="34" charset="-122"/>
                <a:ea typeface="微软雅黑" pitchFamily="34" charset="-122"/>
              </a:rPr>
              <a:t>且</a:t>
            </a:r>
            <a:r>
              <a:rPr lang="zh-CN" altLang="zh-CN" sz="1200" b="1" dirty="0">
                <a:solidFill>
                  <a:srgbClr val="0000FF"/>
                </a:solidFill>
                <a:latin typeface="微软雅黑" pitchFamily="34" charset="-122"/>
                <a:ea typeface="微软雅黑" pitchFamily="34" charset="-122"/>
              </a:rPr>
              <a:t>身体健康</a:t>
            </a:r>
            <a:r>
              <a:rPr lang="zh-CN" altLang="zh-CN" sz="1200" b="1" dirty="0" smtClean="0">
                <a:solidFill>
                  <a:srgbClr val="000000"/>
                </a:solidFill>
                <a:latin typeface="微软雅黑" pitchFamily="34" charset="-122"/>
                <a:ea typeface="微软雅黑" pitchFamily="34" charset="-122"/>
              </a:rPr>
              <a:t>的</a:t>
            </a:r>
            <a:r>
              <a:rPr lang="zh-CN" altLang="zh-CN" sz="1200" b="1" dirty="0" smtClean="0">
                <a:solidFill>
                  <a:srgbClr val="0000FF"/>
                </a:solidFill>
                <a:latin typeface="微软雅黑" pitchFamily="34" charset="-122"/>
                <a:ea typeface="微软雅黑" pitchFamily="34" charset="-122"/>
              </a:rPr>
              <a:t>中</a:t>
            </a:r>
            <a:r>
              <a:rPr lang="zh-CN" altLang="zh-CN" sz="1200" b="1" dirty="0">
                <a:solidFill>
                  <a:srgbClr val="0000FF"/>
                </a:solidFill>
                <a:latin typeface="微软雅黑" pitchFamily="34" charset="-122"/>
                <a:ea typeface="微软雅黑" pitchFamily="34" charset="-122"/>
              </a:rPr>
              <a:t>籍员</a:t>
            </a:r>
            <a:r>
              <a:rPr lang="zh-CN" altLang="zh-CN" sz="1200" b="1" dirty="0" smtClean="0">
                <a:solidFill>
                  <a:srgbClr val="0000FF"/>
                </a:solidFill>
                <a:latin typeface="微软雅黑" pitchFamily="34" charset="-122"/>
                <a:ea typeface="微软雅黑" pitchFamily="34" charset="-122"/>
              </a:rPr>
              <a:t>工</a:t>
            </a:r>
            <a:r>
              <a:rPr lang="zh-CN" altLang="zh-CN" sz="1200" b="1" dirty="0" smtClean="0">
                <a:solidFill>
                  <a:srgbClr val="000000"/>
                </a:solidFill>
                <a:latin typeface="微软雅黑" pitchFamily="34" charset="-122"/>
                <a:ea typeface="微软雅黑" pitchFamily="34" charset="-122"/>
              </a:rPr>
              <a:t>，</a:t>
            </a:r>
            <a:r>
              <a:rPr lang="zh-CN" altLang="zh-CN" sz="1200" b="1" dirty="0">
                <a:solidFill>
                  <a:srgbClr val="000000"/>
                </a:solidFill>
                <a:latin typeface="微软雅黑" pitchFamily="34" charset="-122"/>
                <a:ea typeface="微软雅黑" pitchFamily="34" charset="-122"/>
              </a:rPr>
              <a:t>以及其</a:t>
            </a:r>
            <a:r>
              <a:rPr lang="zh-CN" altLang="zh-CN" sz="1200" b="1" dirty="0">
                <a:solidFill>
                  <a:srgbClr val="0000FF"/>
                </a:solidFill>
                <a:latin typeface="微软雅黑" pitchFamily="34" charset="-122"/>
                <a:ea typeface="微软雅黑" pitchFamily="34" charset="-122"/>
              </a:rPr>
              <a:t>身体健康</a:t>
            </a:r>
            <a:r>
              <a:rPr lang="zh-CN" altLang="zh-CN" sz="1200" b="1" dirty="0" smtClean="0">
                <a:solidFill>
                  <a:srgbClr val="000000"/>
                </a:solidFill>
                <a:latin typeface="微软雅黑" pitchFamily="34" charset="-122"/>
                <a:ea typeface="微软雅黑" pitchFamily="34" charset="-122"/>
              </a:rPr>
              <a:t>的</a:t>
            </a:r>
            <a:r>
              <a:rPr lang="zh-CN" altLang="zh-CN" sz="1200" b="1" dirty="0" smtClean="0">
                <a:solidFill>
                  <a:srgbClr val="0000FF"/>
                </a:solidFill>
                <a:latin typeface="微软雅黑" pitchFamily="34" charset="-122"/>
                <a:ea typeface="微软雅黑" pitchFamily="34" charset="-122"/>
              </a:rPr>
              <a:t>配</a:t>
            </a:r>
            <a:r>
              <a:rPr lang="zh-CN" altLang="zh-CN" sz="1200" b="1" dirty="0">
                <a:solidFill>
                  <a:srgbClr val="0000FF"/>
                </a:solidFill>
                <a:latin typeface="微软雅黑" pitchFamily="34" charset="-122"/>
                <a:ea typeface="微软雅黑" pitchFamily="34" charset="-122"/>
              </a:rPr>
              <a:t>偶和子</a:t>
            </a:r>
            <a:r>
              <a:rPr lang="zh-CN" altLang="zh-CN" sz="1200" b="1" dirty="0" smtClean="0">
                <a:solidFill>
                  <a:srgbClr val="0000FF"/>
                </a:solidFill>
                <a:latin typeface="微软雅黑" pitchFamily="34" charset="-122"/>
                <a:ea typeface="微软雅黑" pitchFamily="34" charset="-122"/>
              </a:rPr>
              <a:t>女</a:t>
            </a:r>
            <a:r>
              <a:rPr lang="zh-CN" altLang="zh-CN" sz="1200" b="1" dirty="0" smtClean="0">
                <a:solidFill>
                  <a:srgbClr val="000000"/>
                </a:solidFill>
                <a:latin typeface="微软雅黑" pitchFamily="34" charset="-122"/>
                <a:ea typeface="微软雅黑" pitchFamily="34" charset="-122"/>
              </a:rPr>
              <a:t>方</a:t>
            </a:r>
            <a:r>
              <a:rPr lang="zh-CN" altLang="zh-CN" sz="1200" b="1" dirty="0">
                <a:solidFill>
                  <a:srgbClr val="000000"/>
                </a:solidFill>
                <a:latin typeface="微软雅黑" pitchFamily="34" charset="-122"/>
                <a:ea typeface="微软雅黑" pitchFamily="34" charset="-122"/>
              </a:rPr>
              <a:t>可申请投</a:t>
            </a:r>
            <a:r>
              <a:rPr lang="zh-CN" altLang="zh-CN" sz="1200" b="1" dirty="0" smtClean="0">
                <a:solidFill>
                  <a:srgbClr val="000000"/>
                </a:solidFill>
                <a:latin typeface="微软雅黑" pitchFamily="34" charset="-122"/>
                <a:ea typeface="微软雅黑" pitchFamily="34" charset="-122"/>
              </a:rPr>
              <a:t>保。</a:t>
            </a:r>
            <a:r>
              <a:rPr lang="zh-CN" altLang="zh-CN" sz="1200" b="1" dirty="0">
                <a:solidFill>
                  <a:srgbClr val="0000FF"/>
                </a:solidFill>
                <a:latin typeface="微软雅黑" pitchFamily="34" charset="-122"/>
                <a:ea typeface="微软雅黑" pitchFamily="34" charset="-122"/>
              </a:rPr>
              <a:t>注意，该自选投保计划下</a:t>
            </a:r>
            <a:r>
              <a:rPr lang="zh-CN" altLang="zh-CN" sz="1200" b="1" dirty="0">
                <a:solidFill>
                  <a:srgbClr val="000000"/>
                </a:solidFill>
                <a:latin typeface="微软雅黑" pitchFamily="34" charset="-122"/>
                <a:ea typeface="微软雅黑" pitchFamily="34" charset="-122"/>
              </a:rPr>
              <a:t>：</a:t>
            </a:r>
            <a:r>
              <a:rPr lang="en-US" altLang="zh-CN" sz="1200" b="1" dirty="0" smtClean="0">
                <a:solidFill>
                  <a:srgbClr val="000000"/>
                </a:solidFill>
                <a:latin typeface="微软雅黑" pitchFamily="34" charset="-122"/>
                <a:ea typeface="微软雅黑" pitchFamily="34" charset="-122"/>
              </a:rPr>
              <a:t>① </a:t>
            </a:r>
            <a:r>
              <a:rPr lang="zh-CN" altLang="zh-CN" sz="1200" b="1" dirty="0" smtClean="0">
                <a:solidFill>
                  <a:srgbClr val="000000"/>
                </a:solidFill>
                <a:latin typeface="微软雅黑" pitchFamily="34" charset="-122"/>
                <a:ea typeface="微软雅黑" pitchFamily="34" charset="-122"/>
              </a:rPr>
              <a:t>配</a:t>
            </a:r>
            <a:r>
              <a:rPr lang="zh-CN" altLang="zh-CN" sz="1200" b="1" dirty="0">
                <a:solidFill>
                  <a:srgbClr val="000000"/>
                </a:solidFill>
                <a:latin typeface="微软雅黑" pitchFamily="34" charset="-122"/>
                <a:ea typeface="微软雅黑" pitchFamily="34" charset="-122"/>
              </a:rPr>
              <a:t>偶可以是“有工作配偶</a:t>
            </a:r>
            <a:r>
              <a:rPr lang="zh-CN" altLang="zh-CN" sz="1200" b="1" dirty="0" smtClean="0">
                <a:solidFill>
                  <a:srgbClr val="000000"/>
                </a:solidFill>
                <a:latin typeface="微软雅黑" pitchFamily="34" charset="-122"/>
                <a:ea typeface="微软雅黑" pitchFamily="34" charset="-122"/>
              </a:rPr>
              <a:t>”</a:t>
            </a:r>
            <a:r>
              <a:rPr lang="en-US" altLang="zh-CN" sz="1200" b="1" dirty="0" smtClean="0">
                <a:solidFill>
                  <a:srgbClr val="000000"/>
                </a:solidFill>
                <a:latin typeface="微软雅黑" pitchFamily="34" charset="-122"/>
                <a:ea typeface="微软雅黑" pitchFamily="34" charset="-122"/>
              </a:rPr>
              <a:t>②</a:t>
            </a:r>
            <a:r>
              <a:rPr lang="zh-CN" altLang="zh-CN" sz="1200" b="1" dirty="0" smtClean="0">
                <a:solidFill>
                  <a:srgbClr val="000000"/>
                </a:solidFill>
                <a:latin typeface="微软雅黑" pitchFamily="34" charset="-122"/>
                <a:ea typeface="微软雅黑" pitchFamily="34" charset="-122"/>
              </a:rPr>
              <a:t>中</a:t>
            </a:r>
            <a:r>
              <a:rPr lang="zh-CN" altLang="zh-CN" sz="1200" b="1" dirty="0">
                <a:solidFill>
                  <a:srgbClr val="000000"/>
                </a:solidFill>
                <a:latin typeface="微软雅黑" pitchFamily="34" charset="-122"/>
                <a:ea typeface="微软雅黑" pitchFamily="34" charset="-122"/>
              </a:rPr>
              <a:t>籍员工子女须为年龄在</a:t>
            </a:r>
            <a:r>
              <a:rPr lang="en-US" altLang="zh-CN" sz="1200" b="1" dirty="0">
                <a:solidFill>
                  <a:srgbClr val="000000"/>
                </a:solidFill>
                <a:latin typeface="微软雅黑" pitchFamily="34" charset="-122"/>
                <a:ea typeface="微软雅黑" pitchFamily="34" charset="-122"/>
              </a:rPr>
              <a:t>18</a:t>
            </a:r>
            <a:r>
              <a:rPr lang="zh-CN" altLang="zh-CN" sz="1200" b="1" dirty="0">
                <a:solidFill>
                  <a:srgbClr val="000000"/>
                </a:solidFill>
                <a:latin typeface="微软雅黑" pitchFamily="34" charset="-122"/>
                <a:ea typeface="微软雅黑" pitchFamily="34" charset="-122"/>
              </a:rPr>
              <a:t>周岁以下的未成年子</a:t>
            </a:r>
            <a:r>
              <a:rPr lang="zh-CN" altLang="zh-CN" sz="1200" b="1" dirty="0" smtClean="0">
                <a:solidFill>
                  <a:srgbClr val="000000"/>
                </a:solidFill>
                <a:latin typeface="微软雅黑" pitchFamily="34" charset="-122"/>
                <a:ea typeface="微软雅黑" pitchFamily="34" charset="-122"/>
              </a:rPr>
              <a:t>女</a:t>
            </a:r>
            <a:r>
              <a:rPr lang="en-US" altLang="zh-CN" sz="1200" b="1" dirty="0">
                <a:solidFill>
                  <a:srgbClr val="000000"/>
                </a:solidFill>
                <a:latin typeface="微软雅黑" pitchFamily="34" charset="-122"/>
                <a:ea typeface="微软雅黑" pitchFamily="34" charset="-122"/>
              </a:rPr>
              <a:t> </a:t>
            </a:r>
            <a:r>
              <a:rPr lang="en-US" altLang="zh-CN" sz="1200" b="1" dirty="0" smtClean="0">
                <a:solidFill>
                  <a:srgbClr val="000000"/>
                </a:solidFill>
                <a:latin typeface="微软雅黑" pitchFamily="34" charset="-122"/>
                <a:ea typeface="微软雅黑" pitchFamily="34" charset="-122"/>
              </a:rPr>
              <a:t>③</a:t>
            </a:r>
            <a:r>
              <a:rPr lang="zh-CN" altLang="zh-CN" sz="1200" b="1" dirty="0" smtClean="0">
                <a:solidFill>
                  <a:srgbClr val="000000"/>
                </a:solidFill>
                <a:latin typeface="微软雅黑" pitchFamily="34" charset="-122"/>
                <a:ea typeface="微软雅黑" pitchFamily="34" charset="-122"/>
              </a:rPr>
              <a:t>员</a:t>
            </a:r>
            <a:r>
              <a:rPr lang="zh-CN" altLang="zh-CN" sz="1200" b="1" dirty="0">
                <a:solidFill>
                  <a:srgbClr val="000000"/>
                </a:solidFill>
                <a:latin typeface="微软雅黑" pitchFamily="34" charset="-122"/>
                <a:ea typeface="微软雅黑" pitchFamily="34" charset="-122"/>
              </a:rPr>
              <a:t>工不投保时，家属也</a:t>
            </a:r>
            <a:r>
              <a:rPr lang="zh-CN" altLang="zh-CN" sz="1200" b="1" dirty="0" smtClean="0">
                <a:solidFill>
                  <a:srgbClr val="000000"/>
                </a:solidFill>
                <a:latin typeface="微软雅黑" pitchFamily="34" charset="-122"/>
                <a:ea typeface="微软雅黑" pitchFamily="34" charset="-122"/>
              </a:rPr>
              <a:t>可</a:t>
            </a:r>
            <a:r>
              <a:rPr lang="zh-CN" altLang="en-US" sz="1200" b="1" dirty="0" smtClean="0">
                <a:solidFill>
                  <a:srgbClr val="000000"/>
                </a:solidFill>
                <a:latin typeface="微软雅黑" pitchFamily="34" charset="-122"/>
                <a:ea typeface="微软雅黑" pitchFamily="34" charset="-122"/>
              </a:rPr>
              <a:t>单独</a:t>
            </a:r>
            <a:r>
              <a:rPr lang="zh-CN" altLang="zh-CN" sz="1200" b="1" dirty="0" smtClean="0">
                <a:solidFill>
                  <a:srgbClr val="000000"/>
                </a:solidFill>
                <a:latin typeface="微软雅黑" pitchFamily="34" charset="-122"/>
                <a:ea typeface="微软雅黑" pitchFamily="34" charset="-122"/>
              </a:rPr>
              <a:t>申</a:t>
            </a:r>
            <a:r>
              <a:rPr lang="zh-CN" altLang="zh-CN" sz="1200" b="1" dirty="0">
                <a:solidFill>
                  <a:srgbClr val="000000"/>
                </a:solidFill>
                <a:latin typeface="微软雅黑" pitchFamily="34" charset="-122"/>
                <a:ea typeface="微软雅黑" pitchFamily="34" charset="-122"/>
              </a:rPr>
              <a:t>请投保。</a:t>
            </a:r>
          </a:p>
          <a:p>
            <a:pPr marL="171450" lvl="0" indent="-171450">
              <a:lnSpc>
                <a:spcPts val="1600"/>
              </a:lnSpc>
              <a:spcBef>
                <a:spcPts val="800"/>
              </a:spcBef>
              <a:buFont typeface="Arial" pitchFamily="34" charset="0"/>
              <a:buChar char="•"/>
            </a:pPr>
            <a:r>
              <a:rPr lang="zh-CN" altLang="zh-CN" sz="1200" b="1" dirty="0" smtClean="0">
                <a:solidFill>
                  <a:srgbClr val="0000FF"/>
                </a:solidFill>
                <a:latin typeface="微软雅黑" pitchFamily="34" charset="-122"/>
                <a:ea typeface="微软雅黑" pitchFamily="34" charset="-122"/>
              </a:rPr>
              <a:t>该</a:t>
            </a:r>
            <a:r>
              <a:rPr lang="zh-CN" altLang="en-US" sz="1200" b="1" dirty="0" smtClean="0">
                <a:solidFill>
                  <a:srgbClr val="0000FF"/>
                </a:solidFill>
                <a:latin typeface="微软雅黑" pitchFamily="34" charset="-122"/>
                <a:ea typeface="微软雅黑" pitchFamily="34" charset="-122"/>
              </a:rPr>
              <a:t>自选投保计划</a:t>
            </a:r>
            <a:r>
              <a:rPr lang="zh-CN" altLang="zh-CN" sz="1200" b="1" dirty="0" smtClean="0">
                <a:solidFill>
                  <a:srgbClr val="0000FF"/>
                </a:solidFill>
                <a:latin typeface="微软雅黑" pitchFamily="34" charset="-122"/>
                <a:ea typeface="微软雅黑" pitchFamily="34" charset="-122"/>
              </a:rPr>
              <a:t>不</a:t>
            </a:r>
            <a:r>
              <a:rPr lang="zh-CN" altLang="zh-CN" sz="1200" b="1" dirty="0">
                <a:solidFill>
                  <a:srgbClr val="0000FF"/>
                </a:solidFill>
                <a:latin typeface="微软雅黑" pitchFamily="34" charset="-122"/>
                <a:ea typeface="微软雅黑" pitchFamily="34" charset="-122"/>
              </a:rPr>
              <a:t>包括</a:t>
            </a:r>
            <a:r>
              <a:rPr lang="zh-CN" altLang="zh-CN" sz="1200" b="1" dirty="0">
                <a:solidFill>
                  <a:srgbClr val="000000"/>
                </a:solidFill>
                <a:latin typeface="微软雅黑" pitchFamily="34" charset="-122"/>
                <a:ea typeface="微软雅黑" pitchFamily="34" charset="-122"/>
              </a:rPr>
              <a:t>：</a:t>
            </a:r>
            <a:r>
              <a:rPr lang="en-US" altLang="zh-CN" sz="1200" b="1" dirty="0">
                <a:solidFill>
                  <a:srgbClr val="000000"/>
                </a:solidFill>
                <a:latin typeface="微软雅黑" pitchFamily="34" charset="-122"/>
                <a:ea typeface="微软雅黑" pitchFamily="34" charset="-122"/>
              </a:rPr>
              <a:t>①</a:t>
            </a:r>
            <a:r>
              <a:rPr lang="zh-CN" altLang="zh-CN" sz="1200" b="1" dirty="0">
                <a:solidFill>
                  <a:srgbClr val="000000"/>
                </a:solidFill>
                <a:latin typeface="微软雅黑" pitchFamily="34" charset="-122"/>
                <a:ea typeface="微软雅黑" pitchFamily="34" charset="-122"/>
              </a:rPr>
              <a:t>投保时已患“既往</a:t>
            </a:r>
            <a:r>
              <a:rPr lang="zh-CN" altLang="zh-CN" sz="1200" b="1" dirty="0" smtClean="0">
                <a:solidFill>
                  <a:srgbClr val="000000"/>
                </a:solidFill>
                <a:latin typeface="微软雅黑" pitchFamily="34" charset="-122"/>
                <a:ea typeface="微软雅黑" pitchFamily="34" charset="-122"/>
              </a:rPr>
              <a:t>症”</a:t>
            </a:r>
            <a:r>
              <a:rPr lang="zh-CN" altLang="zh-CN" sz="1200" b="1" dirty="0">
                <a:solidFill>
                  <a:srgbClr val="000000"/>
                </a:solidFill>
                <a:latin typeface="微软雅黑" pitchFamily="34" charset="-122"/>
                <a:ea typeface="微软雅黑" pitchFamily="34" charset="-122"/>
              </a:rPr>
              <a:t>或“重大疾病”的中籍员工、家属（若在后续理赔中发现存在此类投保人员，平安将不承担保险责</a:t>
            </a:r>
            <a:r>
              <a:rPr lang="zh-CN" altLang="zh-CN" sz="1200" b="1" dirty="0" smtClean="0">
                <a:solidFill>
                  <a:srgbClr val="000000"/>
                </a:solidFill>
                <a:latin typeface="微软雅黑" pitchFamily="34" charset="-122"/>
                <a:ea typeface="微软雅黑" pitchFamily="34" charset="-122"/>
              </a:rPr>
              <a:t>任）；</a:t>
            </a:r>
            <a:r>
              <a:rPr lang="en-US" altLang="zh-CN" sz="1200" b="1" dirty="0">
                <a:solidFill>
                  <a:srgbClr val="000000"/>
                </a:solidFill>
                <a:latin typeface="微软雅黑" pitchFamily="34" charset="-122"/>
                <a:ea typeface="微软雅黑" pitchFamily="34" charset="-122"/>
              </a:rPr>
              <a:t>②2016</a:t>
            </a:r>
            <a:r>
              <a:rPr lang="zh-CN" altLang="zh-CN" sz="1200" b="1" dirty="0">
                <a:solidFill>
                  <a:srgbClr val="000000"/>
                </a:solidFill>
                <a:latin typeface="微软雅黑" pitchFamily="34" charset="-122"/>
                <a:ea typeface="微软雅黑" pitchFamily="34" charset="-122"/>
              </a:rPr>
              <a:t>年</a:t>
            </a:r>
            <a:r>
              <a:rPr lang="en-US" altLang="zh-CN" sz="1200" b="1" dirty="0">
                <a:solidFill>
                  <a:srgbClr val="000000"/>
                </a:solidFill>
                <a:latin typeface="微软雅黑" pitchFamily="34" charset="-122"/>
                <a:ea typeface="微软雅黑" pitchFamily="34" charset="-122"/>
              </a:rPr>
              <a:t>1</a:t>
            </a:r>
            <a:r>
              <a:rPr lang="zh-CN" altLang="zh-CN" sz="1200" b="1" dirty="0">
                <a:solidFill>
                  <a:srgbClr val="000000"/>
                </a:solidFill>
                <a:latin typeface="微软雅黑" pitchFamily="34" charset="-122"/>
                <a:ea typeface="微软雅黑" pitchFamily="34" charset="-122"/>
              </a:rPr>
              <a:t>月</a:t>
            </a:r>
            <a:r>
              <a:rPr lang="en-US" altLang="zh-CN" sz="1200" b="1" dirty="0">
                <a:solidFill>
                  <a:srgbClr val="000000"/>
                </a:solidFill>
                <a:latin typeface="微软雅黑" pitchFamily="34" charset="-122"/>
                <a:ea typeface="微软雅黑" pitchFamily="34" charset="-122"/>
              </a:rPr>
              <a:t>1</a:t>
            </a:r>
            <a:r>
              <a:rPr lang="zh-CN" altLang="zh-CN" sz="1200" b="1" dirty="0">
                <a:solidFill>
                  <a:srgbClr val="000000"/>
                </a:solidFill>
                <a:latin typeface="微软雅黑" pitchFamily="34" charset="-122"/>
                <a:ea typeface="微软雅黑" pitchFamily="34" charset="-122"/>
              </a:rPr>
              <a:t>日以后新入职的中籍员工及其家属；</a:t>
            </a:r>
            <a:r>
              <a:rPr lang="en-US" altLang="zh-CN" sz="1200" b="1" dirty="0">
                <a:solidFill>
                  <a:srgbClr val="000000"/>
                </a:solidFill>
                <a:latin typeface="微软雅黑" pitchFamily="34" charset="-122"/>
                <a:ea typeface="微软雅黑" pitchFamily="34" charset="-122"/>
              </a:rPr>
              <a:t>③</a:t>
            </a:r>
            <a:r>
              <a:rPr lang="zh-CN" altLang="zh-CN" sz="1200" b="1" dirty="0">
                <a:solidFill>
                  <a:srgbClr val="000000"/>
                </a:solidFill>
                <a:latin typeface="微软雅黑" pitchFamily="34" charset="-122"/>
                <a:ea typeface="微软雅黑" pitchFamily="34" charset="-122"/>
              </a:rPr>
              <a:t>除子女、配偶以外的其他家属；</a:t>
            </a:r>
            <a:r>
              <a:rPr lang="en-US" altLang="zh-CN" sz="1200" b="1" dirty="0">
                <a:solidFill>
                  <a:srgbClr val="000000"/>
                </a:solidFill>
                <a:latin typeface="微软雅黑" pitchFamily="34" charset="-122"/>
                <a:ea typeface="微软雅黑" pitchFamily="34" charset="-122"/>
              </a:rPr>
              <a:t>④</a:t>
            </a:r>
            <a:r>
              <a:rPr lang="zh-CN" altLang="zh-CN" sz="1200" b="1" dirty="0">
                <a:solidFill>
                  <a:srgbClr val="000000"/>
                </a:solidFill>
                <a:latin typeface="微软雅黑" pitchFamily="34" charset="-122"/>
                <a:ea typeface="微软雅黑" pitchFamily="34" charset="-122"/>
              </a:rPr>
              <a:t>超过投保年龄上</a:t>
            </a:r>
            <a:r>
              <a:rPr lang="zh-CN" altLang="zh-CN" sz="1200" b="1" dirty="0" smtClean="0">
                <a:solidFill>
                  <a:srgbClr val="000000"/>
                </a:solidFill>
                <a:latin typeface="微软雅黑" pitchFamily="34" charset="-122"/>
                <a:ea typeface="微软雅黑" pitchFamily="34" charset="-122"/>
              </a:rPr>
              <a:t>限。</a:t>
            </a:r>
            <a:endParaRPr lang="zh-CN" altLang="zh-CN" sz="1200" b="1" dirty="0">
              <a:solidFill>
                <a:srgbClr val="000000"/>
              </a:solidFill>
              <a:latin typeface="微软雅黑" pitchFamily="34" charset="-122"/>
              <a:ea typeface="微软雅黑" pitchFamily="34" charset="-122"/>
            </a:endParaRPr>
          </a:p>
          <a:p>
            <a:pPr marL="171450" lvl="0" indent="-171450">
              <a:lnSpc>
                <a:spcPts val="1600"/>
              </a:lnSpc>
              <a:spcBef>
                <a:spcPts val="800"/>
              </a:spcBef>
              <a:buFont typeface="Arial" pitchFamily="34" charset="0"/>
              <a:buChar char="•"/>
            </a:pPr>
            <a:r>
              <a:rPr lang="zh-CN" altLang="en-US" sz="1200" b="1" dirty="0" smtClean="0">
                <a:solidFill>
                  <a:srgbClr val="0000FF"/>
                </a:solidFill>
                <a:latin typeface="微软雅黑" pitchFamily="34" charset="-122"/>
                <a:ea typeface="微软雅黑" pitchFamily="34" charset="-122"/>
              </a:rPr>
              <a:t>必</a:t>
            </a:r>
            <a:r>
              <a:rPr lang="zh-CN" altLang="zh-CN" sz="1200" b="1" dirty="0" smtClean="0">
                <a:solidFill>
                  <a:srgbClr val="0000FF"/>
                </a:solidFill>
                <a:latin typeface="微软雅黑" pitchFamily="34" charset="-122"/>
                <a:ea typeface="微软雅黑" pitchFamily="34" charset="-122"/>
              </a:rPr>
              <a:t>须</a:t>
            </a:r>
            <a:r>
              <a:rPr lang="zh-CN" altLang="zh-CN" sz="1200" b="1" dirty="0">
                <a:solidFill>
                  <a:srgbClr val="0000FF"/>
                </a:solidFill>
                <a:latin typeface="微软雅黑" pitchFamily="34" charset="-122"/>
                <a:ea typeface="微软雅黑" pitchFamily="34" charset="-122"/>
              </a:rPr>
              <a:t>在</a:t>
            </a:r>
            <a:r>
              <a:rPr lang="en-US" altLang="zh-CN" sz="1200" b="1" dirty="0">
                <a:solidFill>
                  <a:srgbClr val="0000FF"/>
                </a:solidFill>
                <a:latin typeface="微软雅黑" pitchFamily="34" charset="-122"/>
                <a:ea typeface="微软雅黑" pitchFamily="34" charset="-122"/>
              </a:rPr>
              <a:t>2016</a:t>
            </a:r>
            <a:r>
              <a:rPr lang="zh-CN" altLang="zh-CN" sz="1200" b="1" dirty="0">
                <a:solidFill>
                  <a:srgbClr val="0000FF"/>
                </a:solidFill>
                <a:latin typeface="微软雅黑" pitchFamily="34" charset="-122"/>
                <a:ea typeface="微软雅黑" pitchFamily="34" charset="-122"/>
              </a:rPr>
              <a:t>年</a:t>
            </a:r>
            <a:r>
              <a:rPr lang="en-US" altLang="zh-CN" sz="1200" b="1" dirty="0">
                <a:solidFill>
                  <a:srgbClr val="0000FF"/>
                </a:solidFill>
                <a:latin typeface="微软雅黑" pitchFamily="34" charset="-122"/>
                <a:ea typeface="微软雅黑" pitchFamily="34" charset="-122"/>
              </a:rPr>
              <a:t>1</a:t>
            </a:r>
            <a:r>
              <a:rPr lang="zh-CN" altLang="zh-CN" sz="1200" b="1" dirty="0">
                <a:solidFill>
                  <a:srgbClr val="0000FF"/>
                </a:solidFill>
                <a:latin typeface="微软雅黑" pitchFamily="34" charset="-122"/>
                <a:ea typeface="微软雅黑" pitchFamily="34" charset="-122"/>
              </a:rPr>
              <a:t>月</a:t>
            </a:r>
            <a:r>
              <a:rPr lang="en-US" altLang="zh-CN" sz="1200" b="1" dirty="0">
                <a:solidFill>
                  <a:srgbClr val="0000FF"/>
                </a:solidFill>
                <a:latin typeface="微软雅黑" pitchFamily="34" charset="-122"/>
                <a:ea typeface="微软雅黑" pitchFamily="34" charset="-122"/>
              </a:rPr>
              <a:t>31</a:t>
            </a:r>
            <a:r>
              <a:rPr lang="zh-CN" altLang="zh-CN" sz="1200" b="1" dirty="0">
                <a:solidFill>
                  <a:srgbClr val="0000FF"/>
                </a:solidFill>
                <a:latin typeface="微软雅黑" pitchFamily="34" charset="-122"/>
                <a:ea typeface="微软雅黑" pitchFamily="34" charset="-122"/>
              </a:rPr>
              <a:t>日前</a:t>
            </a:r>
            <a:r>
              <a:rPr lang="zh-CN" altLang="zh-CN" sz="1200" b="1" dirty="0">
                <a:solidFill>
                  <a:srgbClr val="000000"/>
                </a:solidFill>
                <a:latin typeface="微软雅黑" pitchFamily="34" charset="-122"/>
                <a:ea typeface="微软雅黑" pitchFamily="34" charset="-122"/>
              </a:rPr>
              <a:t>至“平安网上自选申请系统</a:t>
            </a:r>
            <a:r>
              <a:rPr lang="zh-CN" altLang="zh-CN" sz="1200" b="1" dirty="0" smtClean="0">
                <a:solidFill>
                  <a:srgbClr val="000000"/>
                </a:solidFill>
                <a:latin typeface="微软雅黑" pitchFamily="34" charset="-122"/>
                <a:ea typeface="微软雅黑" pitchFamily="34" charset="-122"/>
              </a:rPr>
              <a:t>”</a:t>
            </a:r>
            <a:r>
              <a:rPr lang="zh-CN" altLang="en-US" sz="1200" b="1" dirty="0" smtClean="0">
                <a:solidFill>
                  <a:srgbClr val="000000"/>
                </a:solidFill>
                <a:latin typeface="微软雅黑" pitchFamily="34" charset="-122"/>
                <a:ea typeface="微软雅黑" pitchFamily="34" charset="-122"/>
              </a:rPr>
              <a:t>在线</a:t>
            </a:r>
            <a:r>
              <a:rPr lang="zh-CN" altLang="zh-CN" sz="1200" b="1" dirty="0" smtClean="0">
                <a:solidFill>
                  <a:srgbClr val="000000"/>
                </a:solidFill>
                <a:latin typeface="微软雅黑" pitchFamily="34" charset="-122"/>
                <a:ea typeface="微软雅黑" pitchFamily="34" charset="-122"/>
              </a:rPr>
              <a:t>提</a:t>
            </a:r>
            <a:r>
              <a:rPr lang="zh-CN" altLang="zh-CN" sz="1200" b="1" dirty="0">
                <a:solidFill>
                  <a:srgbClr val="000000"/>
                </a:solidFill>
                <a:latin typeface="微软雅黑" pitchFamily="34" charset="-122"/>
                <a:ea typeface="微软雅黑" pitchFamily="34" charset="-122"/>
              </a:rPr>
              <a:t>交投保申</a:t>
            </a:r>
            <a:r>
              <a:rPr lang="zh-CN" altLang="zh-CN" sz="1200" b="1" dirty="0" smtClean="0">
                <a:solidFill>
                  <a:srgbClr val="000000"/>
                </a:solidFill>
                <a:latin typeface="微软雅黑" pitchFamily="34" charset="-122"/>
                <a:ea typeface="微软雅黑" pitchFamily="34" charset="-122"/>
              </a:rPr>
              <a:t>请</a:t>
            </a:r>
            <a:r>
              <a:rPr lang="zh-CN" altLang="en-US" sz="1200" b="1" dirty="0" smtClean="0">
                <a:solidFill>
                  <a:srgbClr val="000000"/>
                </a:solidFill>
                <a:latin typeface="微软雅黑" pitchFamily="34" charset="-122"/>
                <a:ea typeface="微软雅黑" pitchFamily="34" charset="-122"/>
              </a:rPr>
              <a:t>。</a:t>
            </a:r>
            <a:r>
              <a:rPr lang="zh-CN" altLang="zh-CN" sz="1200" b="1" u="dbl" dirty="0" smtClean="0">
                <a:solidFill>
                  <a:srgbClr val="000000"/>
                </a:solidFill>
                <a:latin typeface="微软雅黑" pitchFamily="34" charset="-122"/>
                <a:ea typeface="微软雅黑" pitchFamily="34" charset="-122"/>
              </a:rPr>
              <a:t>在</a:t>
            </a:r>
            <a:r>
              <a:rPr lang="zh-CN" altLang="zh-CN" sz="1200" b="1" dirty="0">
                <a:solidFill>
                  <a:srgbClr val="000000"/>
                </a:solidFill>
                <a:latin typeface="微软雅黑" pitchFamily="34" charset="-122"/>
                <a:ea typeface="微软雅黑" pitchFamily="34" charset="-122"/>
              </a:rPr>
              <a:t>此截止日前未提交的，将不能再进行</a:t>
            </a:r>
            <a:r>
              <a:rPr lang="en-US" altLang="zh-CN" sz="1200" b="1" dirty="0">
                <a:solidFill>
                  <a:srgbClr val="000000"/>
                </a:solidFill>
                <a:latin typeface="微软雅黑" pitchFamily="34" charset="-122"/>
                <a:ea typeface="微软雅黑" pitchFamily="34" charset="-122"/>
              </a:rPr>
              <a:t>2016</a:t>
            </a:r>
            <a:r>
              <a:rPr lang="zh-CN" altLang="zh-CN" sz="1200" b="1" dirty="0">
                <a:solidFill>
                  <a:srgbClr val="000000"/>
                </a:solidFill>
                <a:latin typeface="微软雅黑" pitchFamily="34" charset="-122"/>
                <a:ea typeface="微软雅黑" pitchFamily="34" charset="-122"/>
              </a:rPr>
              <a:t>年自选投保。</a:t>
            </a:r>
          </a:p>
          <a:p>
            <a:pPr marL="171450" lvl="0" indent="-171450">
              <a:lnSpc>
                <a:spcPts val="1600"/>
              </a:lnSpc>
              <a:spcBef>
                <a:spcPts val="800"/>
              </a:spcBef>
              <a:buFont typeface="Arial" pitchFamily="34" charset="0"/>
              <a:buChar char="•"/>
            </a:pPr>
            <a:r>
              <a:rPr lang="zh-CN" altLang="zh-CN" sz="1200" b="1" dirty="0">
                <a:solidFill>
                  <a:srgbClr val="000000"/>
                </a:solidFill>
                <a:latin typeface="微软雅黑" pitchFamily="34" charset="-122"/>
                <a:ea typeface="微软雅黑" pitchFamily="34" charset="-122"/>
              </a:rPr>
              <a:t>对于已经成功提交申请的员工、家属，在平安审核通过后方可加</a:t>
            </a:r>
            <a:r>
              <a:rPr lang="zh-CN" altLang="zh-CN" sz="1200" b="1" dirty="0" smtClean="0">
                <a:solidFill>
                  <a:srgbClr val="000000"/>
                </a:solidFill>
                <a:latin typeface="微软雅黑" pitchFamily="34" charset="-122"/>
                <a:ea typeface="微软雅黑" pitchFamily="34" charset="-122"/>
              </a:rPr>
              <a:t>入。</a:t>
            </a:r>
            <a:r>
              <a:rPr lang="zh-CN" altLang="zh-CN" sz="1200" b="1" dirty="0">
                <a:solidFill>
                  <a:srgbClr val="0000FF"/>
                </a:solidFill>
                <a:latin typeface="微软雅黑" pitchFamily="34" charset="-122"/>
                <a:ea typeface="微软雅黑" pitchFamily="34" charset="-122"/>
              </a:rPr>
              <a:t>保险年度期间为：</a:t>
            </a:r>
            <a:r>
              <a:rPr lang="en-US" altLang="zh-CN" sz="1200" b="1" dirty="0">
                <a:solidFill>
                  <a:srgbClr val="0000FF"/>
                </a:solidFill>
                <a:latin typeface="微软雅黑" pitchFamily="34" charset="-122"/>
                <a:ea typeface="微软雅黑" pitchFamily="34" charset="-122"/>
              </a:rPr>
              <a:t>2016</a:t>
            </a:r>
            <a:r>
              <a:rPr lang="zh-CN" altLang="zh-CN" sz="1200" b="1" dirty="0">
                <a:solidFill>
                  <a:srgbClr val="0000FF"/>
                </a:solidFill>
                <a:latin typeface="微软雅黑" pitchFamily="34" charset="-122"/>
                <a:ea typeface="微软雅黑" pitchFamily="34" charset="-122"/>
              </a:rPr>
              <a:t>年</a:t>
            </a:r>
            <a:r>
              <a:rPr lang="en-US" altLang="zh-CN" sz="1200" b="1" dirty="0">
                <a:solidFill>
                  <a:srgbClr val="0000FF"/>
                </a:solidFill>
                <a:latin typeface="微软雅黑" pitchFamily="34" charset="-122"/>
                <a:ea typeface="微软雅黑" pitchFamily="34" charset="-122"/>
              </a:rPr>
              <a:t>1</a:t>
            </a:r>
            <a:r>
              <a:rPr lang="zh-CN" altLang="zh-CN" sz="1200" b="1" dirty="0">
                <a:solidFill>
                  <a:srgbClr val="0000FF"/>
                </a:solidFill>
                <a:latin typeface="微软雅黑" pitchFamily="34" charset="-122"/>
                <a:ea typeface="微软雅黑" pitchFamily="34" charset="-122"/>
              </a:rPr>
              <a:t>月</a:t>
            </a:r>
            <a:r>
              <a:rPr lang="en-US" altLang="zh-CN" sz="1200" b="1" dirty="0">
                <a:solidFill>
                  <a:srgbClr val="0000FF"/>
                </a:solidFill>
                <a:latin typeface="微软雅黑" pitchFamily="34" charset="-122"/>
                <a:ea typeface="微软雅黑" pitchFamily="34" charset="-122"/>
              </a:rPr>
              <a:t>1</a:t>
            </a:r>
            <a:r>
              <a:rPr lang="zh-CN" altLang="zh-CN" sz="1200" b="1" dirty="0">
                <a:solidFill>
                  <a:srgbClr val="0000FF"/>
                </a:solidFill>
                <a:latin typeface="微软雅黑" pitchFamily="34" charset="-122"/>
                <a:ea typeface="微软雅黑" pitchFamily="34" charset="-122"/>
              </a:rPr>
              <a:t>日</a:t>
            </a:r>
            <a:r>
              <a:rPr lang="en-US" altLang="zh-CN" sz="1200" b="1" dirty="0">
                <a:solidFill>
                  <a:srgbClr val="0000FF"/>
                </a:solidFill>
                <a:latin typeface="微软雅黑" pitchFamily="34" charset="-122"/>
                <a:ea typeface="微软雅黑" pitchFamily="34" charset="-122"/>
              </a:rPr>
              <a:t>0</a:t>
            </a:r>
            <a:r>
              <a:rPr lang="zh-CN" altLang="zh-CN" sz="1200" b="1" dirty="0">
                <a:solidFill>
                  <a:srgbClr val="0000FF"/>
                </a:solidFill>
                <a:latin typeface="微软雅黑" pitchFamily="34" charset="-122"/>
                <a:ea typeface="微软雅黑" pitchFamily="34" charset="-122"/>
              </a:rPr>
              <a:t>时生</a:t>
            </a:r>
            <a:r>
              <a:rPr lang="zh-CN" altLang="zh-CN" sz="1200" b="1" dirty="0" smtClean="0">
                <a:solidFill>
                  <a:srgbClr val="0000FF"/>
                </a:solidFill>
                <a:latin typeface="微软雅黑" pitchFamily="34" charset="-122"/>
                <a:ea typeface="微软雅黑" pitchFamily="34" charset="-122"/>
              </a:rPr>
              <a:t>效至</a:t>
            </a:r>
            <a:r>
              <a:rPr lang="en-US" altLang="zh-CN" sz="1200" b="1" dirty="0" smtClean="0">
                <a:solidFill>
                  <a:srgbClr val="0000FF"/>
                </a:solidFill>
                <a:latin typeface="微软雅黑" pitchFamily="34" charset="-122"/>
                <a:ea typeface="微软雅黑" pitchFamily="34" charset="-122"/>
              </a:rPr>
              <a:t>2016</a:t>
            </a:r>
            <a:r>
              <a:rPr lang="zh-CN" altLang="zh-CN" sz="1200" b="1" dirty="0">
                <a:solidFill>
                  <a:srgbClr val="0000FF"/>
                </a:solidFill>
                <a:latin typeface="微软雅黑" pitchFamily="34" charset="-122"/>
                <a:ea typeface="微软雅黑" pitchFamily="34" charset="-122"/>
              </a:rPr>
              <a:t>年</a:t>
            </a:r>
            <a:r>
              <a:rPr lang="en-US" altLang="zh-CN" sz="1200" b="1" dirty="0">
                <a:solidFill>
                  <a:srgbClr val="0000FF"/>
                </a:solidFill>
                <a:latin typeface="微软雅黑" pitchFamily="34" charset="-122"/>
                <a:ea typeface="微软雅黑" pitchFamily="34" charset="-122"/>
              </a:rPr>
              <a:t>12</a:t>
            </a:r>
            <a:r>
              <a:rPr lang="zh-CN" altLang="zh-CN" sz="1200" b="1" dirty="0">
                <a:solidFill>
                  <a:srgbClr val="0000FF"/>
                </a:solidFill>
                <a:latin typeface="微软雅黑" pitchFamily="34" charset="-122"/>
                <a:ea typeface="微软雅黑" pitchFamily="34" charset="-122"/>
              </a:rPr>
              <a:t>月</a:t>
            </a:r>
            <a:r>
              <a:rPr lang="en-US" altLang="zh-CN" sz="1200" b="1" dirty="0">
                <a:solidFill>
                  <a:srgbClr val="0000FF"/>
                </a:solidFill>
                <a:latin typeface="微软雅黑" pitchFamily="34" charset="-122"/>
                <a:ea typeface="微软雅黑" pitchFamily="34" charset="-122"/>
              </a:rPr>
              <a:t>31</a:t>
            </a:r>
            <a:r>
              <a:rPr lang="zh-CN" altLang="zh-CN" sz="1200" b="1" dirty="0">
                <a:solidFill>
                  <a:srgbClr val="0000FF"/>
                </a:solidFill>
                <a:latin typeface="微软雅黑" pitchFamily="34" charset="-122"/>
                <a:ea typeface="微软雅黑" pitchFamily="34" charset="-122"/>
              </a:rPr>
              <a:t>日</a:t>
            </a:r>
            <a:r>
              <a:rPr lang="en-US" altLang="zh-CN" sz="1200" b="1" dirty="0">
                <a:solidFill>
                  <a:srgbClr val="0000FF"/>
                </a:solidFill>
                <a:latin typeface="微软雅黑" pitchFamily="34" charset="-122"/>
                <a:ea typeface="微软雅黑" pitchFamily="34" charset="-122"/>
              </a:rPr>
              <a:t>24</a:t>
            </a:r>
            <a:r>
              <a:rPr lang="zh-CN" altLang="zh-CN" sz="1200" b="1" dirty="0">
                <a:solidFill>
                  <a:srgbClr val="0000FF"/>
                </a:solidFill>
                <a:latin typeface="微软雅黑" pitchFamily="34" charset="-122"/>
                <a:ea typeface="微软雅黑" pitchFamily="34" charset="-122"/>
              </a:rPr>
              <a:t>时终止。相应的保险费将在</a:t>
            </a:r>
            <a:r>
              <a:rPr lang="en-US" altLang="zh-CN" sz="1200" b="1" dirty="0">
                <a:solidFill>
                  <a:srgbClr val="0000FF"/>
                </a:solidFill>
                <a:latin typeface="微软雅黑" pitchFamily="34" charset="-122"/>
                <a:ea typeface="微软雅黑" pitchFamily="34" charset="-122"/>
              </a:rPr>
              <a:t>2016</a:t>
            </a:r>
            <a:r>
              <a:rPr lang="zh-CN" altLang="zh-CN" sz="1200" b="1" dirty="0">
                <a:solidFill>
                  <a:srgbClr val="0000FF"/>
                </a:solidFill>
                <a:latin typeface="微软雅黑" pitchFamily="34" charset="-122"/>
                <a:ea typeface="微软雅黑" pitchFamily="34" charset="-122"/>
              </a:rPr>
              <a:t>年</a:t>
            </a:r>
            <a:r>
              <a:rPr lang="en-US" altLang="zh-CN" sz="1200" b="1" dirty="0">
                <a:solidFill>
                  <a:srgbClr val="0000FF"/>
                </a:solidFill>
                <a:latin typeface="微软雅黑" pitchFamily="34" charset="-122"/>
                <a:ea typeface="微软雅黑" pitchFamily="34" charset="-122"/>
              </a:rPr>
              <a:t>3</a:t>
            </a:r>
            <a:r>
              <a:rPr lang="zh-CN" altLang="zh-CN" sz="1200" b="1" dirty="0">
                <a:solidFill>
                  <a:srgbClr val="0000FF"/>
                </a:solidFill>
                <a:latin typeface="微软雅黑" pitchFamily="34" charset="-122"/>
                <a:ea typeface="微软雅黑" pitchFamily="34" charset="-122"/>
              </a:rPr>
              <a:t>月或</a:t>
            </a:r>
            <a:r>
              <a:rPr lang="en-US" altLang="zh-CN" sz="1200" b="1" dirty="0">
                <a:solidFill>
                  <a:srgbClr val="0000FF"/>
                </a:solidFill>
                <a:latin typeface="微软雅黑" pitchFamily="34" charset="-122"/>
                <a:ea typeface="微软雅黑" pitchFamily="34" charset="-122"/>
              </a:rPr>
              <a:t>4</a:t>
            </a:r>
            <a:r>
              <a:rPr lang="zh-CN" altLang="zh-CN" sz="1200" b="1" dirty="0">
                <a:solidFill>
                  <a:srgbClr val="0000FF"/>
                </a:solidFill>
                <a:latin typeface="微软雅黑" pitchFamily="34" charset="-122"/>
                <a:ea typeface="微软雅黑" pitchFamily="34" charset="-122"/>
              </a:rPr>
              <a:t>月从员工当月税后工资中扣</a:t>
            </a:r>
            <a:r>
              <a:rPr lang="zh-CN" altLang="zh-CN" sz="1200" b="1" dirty="0" smtClean="0">
                <a:solidFill>
                  <a:srgbClr val="0000FF"/>
                </a:solidFill>
                <a:latin typeface="微软雅黑" pitchFamily="34" charset="-122"/>
                <a:ea typeface="微软雅黑" pitchFamily="34" charset="-122"/>
              </a:rPr>
              <a:t>除</a:t>
            </a:r>
            <a:r>
              <a:rPr lang="zh-CN" altLang="en-US" sz="1200" b="1" dirty="0" smtClean="0">
                <a:solidFill>
                  <a:srgbClr val="0000FF"/>
                </a:solidFill>
                <a:latin typeface="微软雅黑" pitchFamily="34" charset="-122"/>
                <a:ea typeface="微软雅黑" pitchFamily="34" charset="-122"/>
              </a:rPr>
              <a:t>。</a:t>
            </a:r>
            <a:endParaRPr lang="zh-CN" altLang="zh-CN" sz="1200" b="1" dirty="0">
              <a:solidFill>
                <a:srgbClr val="000000"/>
              </a:solidFill>
              <a:latin typeface="微软雅黑" pitchFamily="34" charset="-122"/>
              <a:ea typeface="微软雅黑" pitchFamily="34" charset="-122"/>
            </a:endParaRPr>
          </a:p>
          <a:p>
            <a:pPr marL="171450" lvl="0" indent="-171450">
              <a:lnSpc>
                <a:spcPts val="1600"/>
              </a:lnSpc>
              <a:spcBef>
                <a:spcPts val="800"/>
              </a:spcBef>
              <a:buFont typeface="Arial" pitchFamily="34" charset="0"/>
              <a:buChar char="•"/>
            </a:pPr>
            <a:r>
              <a:rPr lang="zh-CN" altLang="zh-CN" sz="1200" b="1" dirty="0">
                <a:solidFill>
                  <a:srgbClr val="000000"/>
                </a:solidFill>
                <a:latin typeface="微软雅黑" pitchFamily="34" charset="-122"/>
                <a:ea typeface="微软雅黑" pitchFamily="34" charset="-122"/>
              </a:rPr>
              <a:t>对于已成功投</a:t>
            </a:r>
            <a:r>
              <a:rPr lang="zh-CN" altLang="zh-CN" sz="1200" b="1" dirty="0" smtClean="0">
                <a:solidFill>
                  <a:srgbClr val="000000"/>
                </a:solidFill>
                <a:latin typeface="微软雅黑" pitchFamily="34" charset="-122"/>
                <a:ea typeface="微软雅黑" pitchFamily="34" charset="-122"/>
              </a:rPr>
              <a:t>保的</a:t>
            </a:r>
            <a:r>
              <a:rPr lang="zh-CN" altLang="zh-CN" sz="1200" b="1" dirty="0">
                <a:solidFill>
                  <a:srgbClr val="000000"/>
                </a:solidFill>
                <a:latin typeface="微软雅黑" pitchFamily="34" charset="-122"/>
                <a:ea typeface="微软雅黑" pitchFamily="34" charset="-122"/>
              </a:rPr>
              <a:t>员工，</a:t>
            </a:r>
            <a:r>
              <a:rPr lang="zh-CN" altLang="zh-CN" sz="1200" b="1" dirty="0">
                <a:solidFill>
                  <a:srgbClr val="0000FF"/>
                </a:solidFill>
                <a:latin typeface="微软雅黑" pitchFamily="34" charset="-122"/>
                <a:ea typeface="微软雅黑" pitchFamily="34" charset="-122"/>
              </a:rPr>
              <a:t>若在</a:t>
            </a:r>
            <a:r>
              <a:rPr lang="en-US" altLang="zh-CN" sz="1200" b="1" dirty="0">
                <a:solidFill>
                  <a:srgbClr val="0000FF"/>
                </a:solidFill>
                <a:latin typeface="微软雅黑" pitchFamily="34" charset="-122"/>
                <a:ea typeface="微软雅黑" pitchFamily="34" charset="-122"/>
              </a:rPr>
              <a:t>2016</a:t>
            </a:r>
            <a:r>
              <a:rPr lang="zh-CN" altLang="zh-CN" sz="1200" b="1" dirty="0">
                <a:solidFill>
                  <a:srgbClr val="0000FF"/>
                </a:solidFill>
                <a:latin typeface="微软雅黑" pitchFamily="34" charset="-122"/>
                <a:ea typeface="微软雅黑" pitchFamily="34" charset="-122"/>
              </a:rPr>
              <a:t>年保险年度内离职，员工及家属所缴纳的“未满期保险费”将不予退还，相应的保险责任也将延续至</a:t>
            </a:r>
            <a:r>
              <a:rPr lang="en-US" altLang="zh-CN" sz="1200" b="1" dirty="0">
                <a:solidFill>
                  <a:srgbClr val="0000FF"/>
                </a:solidFill>
                <a:latin typeface="微软雅黑" pitchFamily="34" charset="-122"/>
                <a:ea typeface="微软雅黑" pitchFamily="34" charset="-122"/>
              </a:rPr>
              <a:t>2016</a:t>
            </a:r>
            <a:r>
              <a:rPr lang="zh-CN" altLang="zh-CN" sz="1200" b="1" dirty="0">
                <a:solidFill>
                  <a:srgbClr val="0000FF"/>
                </a:solidFill>
                <a:latin typeface="微软雅黑" pitchFamily="34" charset="-122"/>
                <a:ea typeface="微软雅黑" pitchFamily="34" charset="-122"/>
              </a:rPr>
              <a:t>年保险年度结束</a:t>
            </a:r>
            <a:r>
              <a:rPr lang="zh-CN" altLang="zh-CN" sz="1200" b="1" dirty="0">
                <a:solidFill>
                  <a:srgbClr val="000000"/>
                </a:solidFill>
                <a:latin typeface="微软雅黑" pitchFamily="34" charset="-122"/>
                <a:ea typeface="微软雅黑" pitchFamily="34" charset="-122"/>
              </a:rPr>
              <a:t>；若在</a:t>
            </a:r>
            <a:r>
              <a:rPr lang="en-US" altLang="zh-CN" sz="1200" b="1" dirty="0">
                <a:solidFill>
                  <a:srgbClr val="000000"/>
                </a:solidFill>
                <a:latin typeface="微软雅黑" pitchFamily="34" charset="-122"/>
                <a:ea typeface="微软雅黑" pitchFamily="34" charset="-122"/>
              </a:rPr>
              <a:t>2016</a:t>
            </a:r>
            <a:r>
              <a:rPr lang="zh-CN" altLang="zh-CN" sz="1200" b="1" dirty="0">
                <a:solidFill>
                  <a:srgbClr val="000000"/>
                </a:solidFill>
                <a:latin typeface="微软雅黑" pitchFamily="34" charset="-122"/>
                <a:ea typeface="微软雅黑" pitchFamily="34" charset="-122"/>
              </a:rPr>
              <a:t>年保险年度内始终在职，自选投保项目也将不能随意退保。</a:t>
            </a:r>
          </a:p>
          <a:p>
            <a:pPr marL="171450" indent="-171450">
              <a:spcBef>
                <a:spcPts val="800"/>
              </a:spcBef>
              <a:buFont typeface="Arial" pitchFamily="34" charset="0"/>
              <a:buChar char="•"/>
            </a:pPr>
            <a:endParaRPr lang="zh-CN" altLang="en-US" sz="1200" dirty="0">
              <a:solidFill>
                <a:srgbClr val="000000"/>
              </a:solidFill>
              <a:latin typeface="微软雅黑" pitchFamily="34" charset="-122"/>
              <a:ea typeface="微软雅黑" pitchFamily="34" charset="-122"/>
            </a:endParaRPr>
          </a:p>
        </p:txBody>
      </p:sp>
      <p:sp>
        <p:nvSpPr>
          <p:cNvPr id="16" name="TextBox 15"/>
          <p:cNvSpPr txBox="1"/>
          <p:nvPr/>
        </p:nvSpPr>
        <p:spPr>
          <a:xfrm>
            <a:off x="467966" y="6021288"/>
            <a:ext cx="9501254" cy="276999"/>
          </a:xfrm>
          <a:prstGeom prst="rect">
            <a:avLst/>
          </a:prstGeom>
          <a:solidFill>
            <a:srgbClr val="333300"/>
          </a:solidFill>
        </p:spPr>
        <p:txBody>
          <a:bodyPr wrap="square" rtlCol="0">
            <a:spAutoFit/>
          </a:bodyPr>
          <a:lstStyle/>
          <a:p>
            <a:r>
              <a:rPr lang="zh-CN" altLang="en-US" sz="1200" b="1" dirty="0">
                <a:solidFill>
                  <a:schemeClr val="bg1"/>
                </a:solidFill>
                <a:latin typeface="微软雅黑" pitchFamily="34" charset="-122"/>
                <a:ea typeface="微软雅黑" pitchFamily="34" charset="-122"/>
                <a:cs typeface="Arial" charset="0"/>
              </a:rPr>
              <a:t>请员工关</a:t>
            </a:r>
            <a:r>
              <a:rPr lang="zh-CN" altLang="en-US" sz="1200" b="1" dirty="0" smtClean="0">
                <a:solidFill>
                  <a:schemeClr val="bg1"/>
                </a:solidFill>
                <a:latin typeface="微软雅黑" pitchFamily="34" charset="-122"/>
                <a:ea typeface="微软雅黑" pitchFamily="34" charset="-122"/>
                <a:cs typeface="Arial" charset="0"/>
              </a:rPr>
              <a:t>注</a:t>
            </a:r>
            <a:r>
              <a:rPr lang="zh-CN" altLang="en-US" sz="1200" b="1" dirty="0">
                <a:solidFill>
                  <a:schemeClr val="bg1"/>
                </a:solidFill>
                <a:latin typeface="微软雅黑" pitchFamily="34" charset="-122"/>
                <a:ea typeface="微软雅黑" pitchFamily="34" charset="-122"/>
                <a:cs typeface="Arial" charset="0"/>
              </a:rPr>
              <a:t>后</a:t>
            </a:r>
            <a:r>
              <a:rPr lang="zh-CN" altLang="en-US" sz="1200" b="1" dirty="0" smtClean="0">
                <a:solidFill>
                  <a:schemeClr val="bg1"/>
                </a:solidFill>
                <a:latin typeface="微软雅黑" pitchFamily="34" charset="-122"/>
                <a:ea typeface="微软雅黑" pitchFamily="34" charset="-122"/>
                <a:cs typeface="Arial" charset="0"/>
              </a:rPr>
              <a:t>续 </a:t>
            </a:r>
            <a:r>
              <a:rPr lang="en-US" altLang="zh-CN" sz="1200" b="1" dirty="0" smtClean="0">
                <a:solidFill>
                  <a:schemeClr val="bg1"/>
                </a:solidFill>
                <a:latin typeface="微软雅黑" pitchFamily="34" charset="-122"/>
                <a:ea typeface="微软雅黑" pitchFamily="34" charset="-122"/>
                <a:cs typeface="Arial" charset="0"/>
              </a:rPr>
              <a:t>HR</a:t>
            </a:r>
            <a:r>
              <a:rPr lang="zh-CN" altLang="en-US" sz="1200" b="1" dirty="0">
                <a:solidFill>
                  <a:schemeClr val="bg1"/>
                </a:solidFill>
                <a:latin typeface="微软雅黑" pitchFamily="34" charset="-122"/>
                <a:ea typeface="微软雅黑" pitchFamily="34" charset="-122"/>
                <a:cs typeface="Arial" charset="0"/>
              </a:rPr>
              <a:t>部门关于“</a:t>
            </a:r>
            <a:r>
              <a:rPr lang="en-US" altLang="zh-CN" sz="1200" b="1" dirty="0">
                <a:solidFill>
                  <a:schemeClr val="bg1"/>
                </a:solidFill>
                <a:latin typeface="微软雅黑" pitchFamily="34" charset="-122"/>
                <a:ea typeface="微软雅黑" pitchFamily="34" charset="-122"/>
                <a:cs typeface="Arial" charset="0"/>
              </a:rPr>
              <a:t>2016</a:t>
            </a:r>
            <a:r>
              <a:rPr lang="zh-CN" altLang="en-US" sz="1200" b="1" dirty="0" smtClean="0">
                <a:solidFill>
                  <a:schemeClr val="bg1"/>
                </a:solidFill>
                <a:latin typeface="微软雅黑" pitchFamily="34" charset="-122"/>
                <a:ea typeface="微软雅黑" pitchFamily="34" charset="-122"/>
                <a:cs typeface="Arial" charset="0"/>
              </a:rPr>
              <a:t>年员工及家属重大疾病自选投保计划”的全员邮件通知！！！</a:t>
            </a:r>
            <a:endParaRPr lang="zh-CN" altLang="en-US" sz="1200" b="1" dirty="0">
              <a:solidFill>
                <a:schemeClr val="bg1"/>
              </a:solidFill>
              <a:latin typeface="微软雅黑" pitchFamily="34" charset="-122"/>
              <a:ea typeface="微软雅黑" pitchFamily="34" charset="-122"/>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1" name="Group 2"/>
          <p:cNvGrpSpPr>
            <a:grpSpLocks/>
          </p:cNvGrpSpPr>
          <p:nvPr/>
        </p:nvGrpSpPr>
        <p:grpSpPr bwMode="auto">
          <a:xfrm>
            <a:off x="3475038" y="2219325"/>
            <a:ext cx="2933700" cy="2927350"/>
            <a:chOff x="1719" y="1797"/>
            <a:chExt cx="1849" cy="1844"/>
          </a:xfrm>
        </p:grpSpPr>
        <p:sp>
          <p:nvSpPr>
            <p:cNvPr id="43064" name="AutoShape 3"/>
            <p:cNvSpPr>
              <a:spLocks noChangeArrowheads="1"/>
            </p:cNvSpPr>
            <p:nvPr/>
          </p:nvSpPr>
          <p:spPr bwMode="auto">
            <a:xfrm rot="8100000">
              <a:off x="2428" y="1797"/>
              <a:ext cx="409" cy="410"/>
            </a:xfrm>
            <a:prstGeom prst="cube">
              <a:avLst>
                <a:gd name="adj" fmla="val 17454"/>
              </a:avLst>
            </a:prstGeom>
            <a:solidFill>
              <a:srgbClr val="C0C0C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65" name="AutoShape 4"/>
            <p:cNvSpPr>
              <a:spLocks noChangeArrowheads="1"/>
            </p:cNvSpPr>
            <p:nvPr/>
          </p:nvSpPr>
          <p:spPr bwMode="auto">
            <a:xfrm rot="8100000">
              <a:off x="2674" y="2032"/>
              <a:ext cx="410" cy="410"/>
            </a:xfrm>
            <a:prstGeom prst="cube">
              <a:avLst>
                <a:gd name="adj" fmla="val 17454"/>
              </a:avLst>
            </a:prstGeom>
            <a:solidFill>
              <a:srgbClr val="00B4F4"/>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66" name="AutoShape 5"/>
            <p:cNvSpPr>
              <a:spLocks noChangeArrowheads="1"/>
            </p:cNvSpPr>
            <p:nvPr/>
          </p:nvSpPr>
          <p:spPr bwMode="auto">
            <a:xfrm rot="8100000">
              <a:off x="2915" y="2280"/>
              <a:ext cx="409" cy="410"/>
            </a:xfrm>
            <a:prstGeom prst="cube">
              <a:avLst>
                <a:gd name="adj" fmla="val 17454"/>
              </a:avLst>
            </a:prstGeom>
            <a:solidFill>
              <a:srgbClr val="33CCFF"/>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67" name="AutoShape 6"/>
            <p:cNvSpPr>
              <a:spLocks noChangeArrowheads="1"/>
            </p:cNvSpPr>
            <p:nvPr/>
          </p:nvSpPr>
          <p:spPr bwMode="auto">
            <a:xfrm rot="8100000">
              <a:off x="3159" y="2529"/>
              <a:ext cx="409" cy="410"/>
            </a:xfrm>
            <a:prstGeom prst="cube">
              <a:avLst>
                <a:gd name="adj" fmla="val 17454"/>
              </a:avLst>
            </a:prstGeom>
            <a:solidFill>
              <a:srgbClr val="C0C0C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68" name="AutoShape 7"/>
            <p:cNvSpPr>
              <a:spLocks noChangeArrowheads="1"/>
            </p:cNvSpPr>
            <p:nvPr/>
          </p:nvSpPr>
          <p:spPr bwMode="auto">
            <a:xfrm rot="8100000">
              <a:off x="2193" y="2031"/>
              <a:ext cx="410" cy="410"/>
            </a:xfrm>
            <a:prstGeom prst="cube">
              <a:avLst>
                <a:gd name="adj" fmla="val 17454"/>
              </a:avLst>
            </a:prstGeom>
            <a:solidFill>
              <a:srgbClr val="FF990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69" name="AutoShape 8"/>
            <p:cNvSpPr>
              <a:spLocks noChangeArrowheads="1"/>
            </p:cNvSpPr>
            <p:nvPr/>
          </p:nvSpPr>
          <p:spPr bwMode="auto">
            <a:xfrm rot="8100000">
              <a:off x="1953" y="2264"/>
              <a:ext cx="409" cy="410"/>
            </a:xfrm>
            <a:prstGeom prst="cube">
              <a:avLst>
                <a:gd name="adj" fmla="val 17454"/>
              </a:avLst>
            </a:prstGeom>
            <a:solidFill>
              <a:srgbClr val="FF660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70" name="AutoShape 9"/>
            <p:cNvSpPr>
              <a:spLocks noChangeArrowheads="1"/>
            </p:cNvSpPr>
            <p:nvPr/>
          </p:nvSpPr>
          <p:spPr bwMode="auto">
            <a:xfrm rot="8100000">
              <a:off x="1719" y="2508"/>
              <a:ext cx="410" cy="410"/>
            </a:xfrm>
            <a:prstGeom prst="cube">
              <a:avLst>
                <a:gd name="adj" fmla="val 17454"/>
              </a:avLst>
            </a:prstGeom>
            <a:solidFill>
              <a:srgbClr val="C0C0C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71" name="AutoShape 10"/>
            <p:cNvSpPr>
              <a:spLocks noChangeArrowheads="1"/>
            </p:cNvSpPr>
            <p:nvPr/>
          </p:nvSpPr>
          <p:spPr bwMode="auto">
            <a:xfrm rot="8100000">
              <a:off x="1960" y="2750"/>
              <a:ext cx="409" cy="410"/>
            </a:xfrm>
            <a:prstGeom prst="cube">
              <a:avLst>
                <a:gd name="adj" fmla="val 17454"/>
              </a:avLst>
            </a:prstGeom>
            <a:solidFill>
              <a:srgbClr val="A23CA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72" name="AutoShape 11"/>
            <p:cNvSpPr>
              <a:spLocks noChangeArrowheads="1"/>
            </p:cNvSpPr>
            <p:nvPr/>
          </p:nvSpPr>
          <p:spPr bwMode="auto">
            <a:xfrm rot="8100000">
              <a:off x="2200" y="2985"/>
              <a:ext cx="410" cy="410"/>
            </a:xfrm>
            <a:prstGeom prst="cube">
              <a:avLst>
                <a:gd name="adj" fmla="val 17454"/>
              </a:avLst>
            </a:prstGeom>
            <a:solidFill>
              <a:srgbClr val="BB47B8"/>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73" name="AutoShape 12"/>
            <p:cNvSpPr>
              <a:spLocks noChangeArrowheads="1"/>
            </p:cNvSpPr>
            <p:nvPr/>
          </p:nvSpPr>
          <p:spPr bwMode="auto">
            <a:xfrm rot="8100000">
              <a:off x="2918" y="2762"/>
              <a:ext cx="409" cy="410"/>
            </a:xfrm>
            <a:prstGeom prst="cube">
              <a:avLst>
                <a:gd name="adj" fmla="val 17454"/>
              </a:avLst>
            </a:prstGeom>
            <a:solidFill>
              <a:srgbClr val="4A8875"/>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74" name="AutoShape 13"/>
            <p:cNvSpPr>
              <a:spLocks noChangeArrowheads="1"/>
            </p:cNvSpPr>
            <p:nvPr/>
          </p:nvSpPr>
          <p:spPr bwMode="auto">
            <a:xfrm rot="8100000">
              <a:off x="2683" y="3001"/>
              <a:ext cx="409" cy="410"/>
            </a:xfrm>
            <a:prstGeom prst="cube">
              <a:avLst>
                <a:gd name="adj" fmla="val 17454"/>
              </a:avLst>
            </a:prstGeom>
            <a:solidFill>
              <a:srgbClr val="69AD98"/>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75" name="AutoShape 14"/>
            <p:cNvSpPr>
              <a:spLocks noChangeArrowheads="1"/>
            </p:cNvSpPr>
            <p:nvPr/>
          </p:nvSpPr>
          <p:spPr bwMode="auto">
            <a:xfrm rot="8100000">
              <a:off x="2448" y="3231"/>
              <a:ext cx="410" cy="410"/>
            </a:xfrm>
            <a:prstGeom prst="cube">
              <a:avLst>
                <a:gd name="adj" fmla="val 17454"/>
              </a:avLst>
            </a:prstGeom>
            <a:solidFill>
              <a:srgbClr val="C0C0C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grpSp>
      <p:grpSp>
        <p:nvGrpSpPr>
          <p:cNvPr id="43012" name="Group 15"/>
          <p:cNvGrpSpPr>
            <a:grpSpLocks/>
          </p:cNvGrpSpPr>
          <p:nvPr/>
        </p:nvGrpSpPr>
        <p:grpSpPr bwMode="auto">
          <a:xfrm>
            <a:off x="3478213" y="1998663"/>
            <a:ext cx="2933700" cy="2927350"/>
            <a:chOff x="1719" y="1797"/>
            <a:chExt cx="1849" cy="1844"/>
          </a:xfrm>
        </p:grpSpPr>
        <p:sp>
          <p:nvSpPr>
            <p:cNvPr id="43052" name="AutoShape 16"/>
            <p:cNvSpPr>
              <a:spLocks noChangeArrowheads="1"/>
            </p:cNvSpPr>
            <p:nvPr/>
          </p:nvSpPr>
          <p:spPr bwMode="auto">
            <a:xfrm rot="8100000">
              <a:off x="2428" y="1797"/>
              <a:ext cx="409" cy="410"/>
            </a:xfrm>
            <a:prstGeom prst="cube">
              <a:avLst>
                <a:gd name="adj" fmla="val 17454"/>
              </a:avLst>
            </a:prstGeom>
            <a:solidFill>
              <a:srgbClr val="C0C0C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53" name="AutoShape 17"/>
            <p:cNvSpPr>
              <a:spLocks noChangeArrowheads="1"/>
            </p:cNvSpPr>
            <p:nvPr/>
          </p:nvSpPr>
          <p:spPr bwMode="auto">
            <a:xfrm rot="8100000">
              <a:off x="2674" y="2032"/>
              <a:ext cx="410" cy="410"/>
            </a:xfrm>
            <a:prstGeom prst="cube">
              <a:avLst>
                <a:gd name="adj" fmla="val 17454"/>
              </a:avLst>
            </a:prstGeom>
            <a:solidFill>
              <a:srgbClr val="00B4F4"/>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54" name="AutoShape 18"/>
            <p:cNvSpPr>
              <a:spLocks noChangeArrowheads="1"/>
            </p:cNvSpPr>
            <p:nvPr/>
          </p:nvSpPr>
          <p:spPr bwMode="auto">
            <a:xfrm rot="8100000">
              <a:off x="2915" y="2280"/>
              <a:ext cx="409" cy="410"/>
            </a:xfrm>
            <a:prstGeom prst="cube">
              <a:avLst>
                <a:gd name="adj" fmla="val 17454"/>
              </a:avLst>
            </a:prstGeom>
            <a:solidFill>
              <a:srgbClr val="33CCFF"/>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55" name="AutoShape 19"/>
            <p:cNvSpPr>
              <a:spLocks noChangeArrowheads="1"/>
            </p:cNvSpPr>
            <p:nvPr/>
          </p:nvSpPr>
          <p:spPr bwMode="auto">
            <a:xfrm rot="8100000">
              <a:off x="3159" y="2529"/>
              <a:ext cx="409" cy="410"/>
            </a:xfrm>
            <a:prstGeom prst="cube">
              <a:avLst>
                <a:gd name="adj" fmla="val 17454"/>
              </a:avLst>
            </a:prstGeom>
            <a:solidFill>
              <a:srgbClr val="C0C0C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56" name="AutoShape 20"/>
            <p:cNvSpPr>
              <a:spLocks noChangeArrowheads="1"/>
            </p:cNvSpPr>
            <p:nvPr/>
          </p:nvSpPr>
          <p:spPr bwMode="auto">
            <a:xfrm rot="8100000">
              <a:off x="2193" y="2031"/>
              <a:ext cx="410" cy="410"/>
            </a:xfrm>
            <a:prstGeom prst="cube">
              <a:avLst>
                <a:gd name="adj" fmla="val 17454"/>
              </a:avLst>
            </a:prstGeom>
            <a:solidFill>
              <a:srgbClr val="FF990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57" name="AutoShape 21"/>
            <p:cNvSpPr>
              <a:spLocks noChangeArrowheads="1"/>
            </p:cNvSpPr>
            <p:nvPr/>
          </p:nvSpPr>
          <p:spPr bwMode="auto">
            <a:xfrm rot="8100000">
              <a:off x="1953" y="2264"/>
              <a:ext cx="409" cy="410"/>
            </a:xfrm>
            <a:prstGeom prst="cube">
              <a:avLst>
                <a:gd name="adj" fmla="val 17454"/>
              </a:avLst>
            </a:prstGeom>
            <a:solidFill>
              <a:srgbClr val="FF660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58" name="AutoShape 22"/>
            <p:cNvSpPr>
              <a:spLocks noChangeArrowheads="1"/>
            </p:cNvSpPr>
            <p:nvPr/>
          </p:nvSpPr>
          <p:spPr bwMode="auto">
            <a:xfrm rot="8100000">
              <a:off x="1719" y="2508"/>
              <a:ext cx="410" cy="410"/>
            </a:xfrm>
            <a:prstGeom prst="cube">
              <a:avLst>
                <a:gd name="adj" fmla="val 17454"/>
              </a:avLst>
            </a:prstGeom>
            <a:solidFill>
              <a:srgbClr val="C0C0C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59" name="AutoShape 23"/>
            <p:cNvSpPr>
              <a:spLocks noChangeArrowheads="1"/>
            </p:cNvSpPr>
            <p:nvPr/>
          </p:nvSpPr>
          <p:spPr bwMode="auto">
            <a:xfrm rot="8100000">
              <a:off x="1960" y="2750"/>
              <a:ext cx="409" cy="410"/>
            </a:xfrm>
            <a:prstGeom prst="cube">
              <a:avLst>
                <a:gd name="adj" fmla="val 17454"/>
              </a:avLst>
            </a:prstGeom>
            <a:solidFill>
              <a:srgbClr val="A23CA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60" name="AutoShape 24"/>
            <p:cNvSpPr>
              <a:spLocks noChangeArrowheads="1"/>
            </p:cNvSpPr>
            <p:nvPr/>
          </p:nvSpPr>
          <p:spPr bwMode="auto">
            <a:xfrm rot="8100000">
              <a:off x="2200" y="2985"/>
              <a:ext cx="410" cy="410"/>
            </a:xfrm>
            <a:prstGeom prst="cube">
              <a:avLst>
                <a:gd name="adj" fmla="val 17454"/>
              </a:avLst>
            </a:prstGeom>
            <a:solidFill>
              <a:srgbClr val="BB47B8"/>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61" name="AutoShape 25"/>
            <p:cNvSpPr>
              <a:spLocks noChangeArrowheads="1"/>
            </p:cNvSpPr>
            <p:nvPr/>
          </p:nvSpPr>
          <p:spPr bwMode="auto">
            <a:xfrm rot="8100000">
              <a:off x="2918" y="2762"/>
              <a:ext cx="409" cy="410"/>
            </a:xfrm>
            <a:prstGeom prst="cube">
              <a:avLst>
                <a:gd name="adj" fmla="val 17454"/>
              </a:avLst>
            </a:prstGeom>
            <a:solidFill>
              <a:srgbClr val="4A8875"/>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62" name="AutoShape 26"/>
            <p:cNvSpPr>
              <a:spLocks noChangeArrowheads="1"/>
            </p:cNvSpPr>
            <p:nvPr/>
          </p:nvSpPr>
          <p:spPr bwMode="auto">
            <a:xfrm rot="8100000">
              <a:off x="2683" y="3001"/>
              <a:ext cx="409" cy="410"/>
            </a:xfrm>
            <a:prstGeom prst="cube">
              <a:avLst>
                <a:gd name="adj" fmla="val 17454"/>
              </a:avLst>
            </a:prstGeom>
            <a:solidFill>
              <a:srgbClr val="69AD98"/>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63" name="AutoShape 27"/>
            <p:cNvSpPr>
              <a:spLocks noChangeArrowheads="1"/>
            </p:cNvSpPr>
            <p:nvPr/>
          </p:nvSpPr>
          <p:spPr bwMode="auto">
            <a:xfrm rot="8100000">
              <a:off x="2448" y="3231"/>
              <a:ext cx="410" cy="410"/>
            </a:xfrm>
            <a:prstGeom prst="cube">
              <a:avLst>
                <a:gd name="adj" fmla="val 17454"/>
              </a:avLst>
            </a:prstGeom>
            <a:solidFill>
              <a:srgbClr val="C0C0C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grpSp>
      <p:sp>
        <p:nvSpPr>
          <p:cNvPr id="43013" name="AutoShape 28"/>
          <p:cNvSpPr>
            <a:spLocks noChangeArrowheads="1"/>
          </p:cNvSpPr>
          <p:nvPr/>
        </p:nvSpPr>
        <p:spPr bwMode="auto">
          <a:xfrm rot="8100000">
            <a:off x="5024438" y="1428750"/>
            <a:ext cx="647700" cy="650875"/>
          </a:xfrm>
          <a:prstGeom prst="cube">
            <a:avLst>
              <a:gd name="adj" fmla="val 17454"/>
            </a:avLst>
          </a:prstGeom>
          <a:noFill/>
          <a:ln w="9525">
            <a:solidFill>
              <a:srgbClr val="969696"/>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14" name="AutoShape 29"/>
          <p:cNvSpPr>
            <a:spLocks noChangeArrowheads="1"/>
          </p:cNvSpPr>
          <p:nvPr/>
        </p:nvSpPr>
        <p:spPr bwMode="auto">
          <a:xfrm rot="8100000">
            <a:off x="5405438" y="1809750"/>
            <a:ext cx="650875" cy="652463"/>
          </a:xfrm>
          <a:prstGeom prst="cube">
            <a:avLst>
              <a:gd name="adj" fmla="val 17454"/>
            </a:avLst>
          </a:prstGeom>
          <a:noFill/>
          <a:ln w="9525">
            <a:solidFill>
              <a:srgbClr val="969696"/>
            </a:solidFill>
            <a:miter lim="800000"/>
            <a:headEnd/>
            <a:tailEnd/>
          </a:ln>
        </p:spPr>
        <p:txBody>
          <a:bodyPr wrap="none" anchor="ctr"/>
          <a:lstStyle/>
          <a:p>
            <a:endParaRPr lang="zh-CN" altLang="en-US" sz="2000">
              <a:latin typeface="微软雅黑" pitchFamily="34" charset="-122"/>
              <a:ea typeface="微软雅黑" pitchFamily="34" charset="-122"/>
            </a:endParaRPr>
          </a:p>
        </p:txBody>
      </p:sp>
      <p:sp>
        <p:nvSpPr>
          <p:cNvPr id="43015" name="AutoShape 30"/>
          <p:cNvSpPr>
            <a:spLocks noChangeArrowheads="1"/>
          </p:cNvSpPr>
          <p:nvPr/>
        </p:nvSpPr>
        <p:spPr bwMode="auto">
          <a:xfrm rot="8100000">
            <a:off x="6154738" y="2568575"/>
            <a:ext cx="650875" cy="650875"/>
          </a:xfrm>
          <a:prstGeom prst="cube">
            <a:avLst>
              <a:gd name="adj" fmla="val 17454"/>
            </a:avLst>
          </a:prstGeom>
          <a:noFill/>
          <a:ln w="9525">
            <a:solidFill>
              <a:srgbClr val="969696"/>
            </a:solidFill>
            <a:miter lim="800000"/>
            <a:headEnd/>
            <a:tailEnd/>
          </a:ln>
        </p:spPr>
        <p:txBody>
          <a:bodyPr wrap="none" anchor="ctr"/>
          <a:lstStyle/>
          <a:p>
            <a:endParaRPr lang="zh-CN" altLang="en-US" sz="2000">
              <a:latin typeface="微软雅黑" pitchFamily="34" charset="-122"/>
              <a:ea typeface="微软雅黑" pitchFamily="34" charset="-122"/>
            </a:endParaRPr>
          </a:p>
        </p:txBody>
      </p:sp>
      <p:sp>
        <p:nvSpPr>
          <p:cNvPr id="43016" name="AutoShape 31"/>
          <p:cNvSpPr>
            <a:spLocks noChangeArrowheads="1"/>
          </p:cNvSpPr>
          <p:nvPr/>
        </p:nvSpPr>
        <p:spPr bwMode="auto">
          <a:xfrm rot="8100000">
            <a:off x="5786438" y="2184400"/>
            <a:ext cx="650875" cy="650875"/>
          </a:xfrm>
          <a:prstGeom prst="cube">
            <a:avLst>
              <a:gd name="adj" fmla="val 17454"/>
            </a:avLst>
          </a:prstGeom>
          <a:noFill/>
          <a:ln w="9525">
            <a:solidFill>
              <a:srgbClr val="969696"/>
            </a:solidFill>
            <a:miter lim="800000"/>
            <a:headEnd/>
            <a:tailEnd/>
          </a:ln>
        </p:spPr>
        <p:txBody>
          <a:bodyPr wrap="none" anchor="ctr"/>
          <a:lstStyle/>
          <a:p>
            <a:endParaRPr lang="zh-CN" altLang="en-US" sz="2000">
              <a:latin typeface="微软雅黑" pitchFamily="34" charset="-122"/>
              <a:ea typeface="微软雅黑" pitchFamily="34" charset="-122"/>
            </a:endParaRPr>
          </a:p>
        </p:txBody>
      </p:sp>
      <p:sp>
        <p:nvSpPr>
          <p:cNvPr id="43017" name="AutoShape 32"/>
          <p:cNvSpPr>
            <a:spLocks noChangeArrowheads="1"/>
          </p:cNvSpPr>
          <p:nvPr/>
        </p:nvSpPr>
        <p:spPr bwMode="auto">
          <a:xfrm rot="8100000">
            <a:off x="3887788" y="1804988"/>
            <a:ext cx="647700" cy="650875"/>
          </a:xfrm>
          <a:prstGeom prst="cube">
            <a:avLst>
              <a:gd name="adj" fmla="val 17454"/>
            </a:avLst>
          </a:prstGeom>
          <a:noFill/>
          <a:ln w="9525">
            <a:solidFill>
              <a:srgbClr val="969696"/>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18" name="AutoShape 33"/>
          <p:cNvSpPr>
            <a:spLocks noChangeArrowheads="1"/>
          </p:cNvSpPr>
          <p:nvPr/>
        </p:nvSpPr>
        <p:spPr bwMode="auto">
          <a:xfrm rot="8100000">
            <a:off x="4268788" y="1433513"/>
            <a:ext cx="650875" cy="652462"/>
          </a:xfrm>
          <a:prstGeom prst="cube">
            <a:avLst>
              <a:gd name="adj" fmla="val 17454"/>
            </a:avLst>
          </a:prstGeom>
          <a:noFill/>
          <a:ln w="9525">
            <a:solidFill>
              <a:srgbClr val="969696"/>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19" name="AutoShape 34"/>
          <p:cNvSpPr>
            <a:spLocks noChangeArrowheads="1"/>
          </p:cNvSpPr>
          <p:nvPr/>
        </p:nvSpPr>
        <p:spPr bwMode="auto">
          <a:xfrm rot="8100000">
            <a:off x="4621213" y="1795463"/>
            <a:ext cx="650875" cy="650875"/>
          </a:xfrm>
          <a:prstGeom prst="cube">
            <a:avLst>
              <a:gd name="adj" fmla="val 17454"/>
            </a:avLst>
          </a:prstGeom>
          <a:solidFill>
            <a:srgbClr val="C0C0C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20" name="AutoShape 35"/>
          <p:cNvSpPr>
            <a:spLocks noChangeArrowheads="1"/>
          </p:cNvSpPr>
          <p:nvPr/>
        </p:nvSpPr>
        <p:spPr bwMode="auto">
          <a:xfrm rot="8100000">
            <a:off x="5011738" y="2168525"/>
            <a:ext cx="650875" cy="650875"/>
          </a:xfrm>
          <a:prstGeom prst="cube">
            <a:avLst>
              <a:gd name="adj" fmla="val 17454"/>
            </a:avLst>
          </a:prstGeom>
          <a:solidFill>
            <a:srgbClr val="00B4F4"/>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21" name="AutoShape 36"/>
          <p:cNvSpPr>
            <a:spLocks noChangeArrowheads="1"/>
          </p:cNvSpPr>
          <p:nvPr/>
        </p:nvSpPr>
        <p:spPr bwMode="auto">
          <a:xfrm rot="8100000">
            <a:off x="5395913" y="2562225"/>
            <a:ext cx="647700" cy="650875"/>
          </a:xfrm>
          <a:prstGeom prst="cube">
            <a:avLst>
              <a:gd name="adj" fmla="val 17454"/>
            </a:avLst>
          </a:prstGeom>
          <a:solidFill>
            <a:srgbClr val="33CCFF"/>
          </a:solidFill>
          <a:ln w="9525">
            <a:noFill/>
            <a:miter lim="800000"/>
            <a:headEnd/>
            <a:tailEnd/>
          </a:ln>
        </p:spPr>
        <p:txBody>
          <a:bodyPr wrap="none" anchor="ctr"/>
          <a:lstStyle/>
          <a:p>
            <a:endParaRPr lang="zh-CN" altLang="en-US" sz="2000">
              <a:latin typeface="微软雅黑" pitchFamily="34" charset="-122"/>
              <a:ea typeface="微软雅黑" pitchFamily="34" charset="-122"/>
            </a:endParaRPr>
          </a:p>
        </p:txBody>
      </p:sp>
      <p:sp>
        <p:nvSpPr>
          <p:cNvPr id="43022" name="AutoShape 37"/>
          <p:cNvSpPr>
            <a:spLocks noChangeArrowheads="1"/>
          </p:cNvSpPr>
          <p:nvPr/>
        </p:nvSpPr>
        <p:spPr bwMode="auto">
          <a:xfrm rot="8100000">
            <a:off x="5783263" y="2957513"/>
            <a:ext cx="647700" cy="650875"/>
          </a:xfrm>
          <a:prstGeom prst="cube">
            <a:avLst>
              <a:gd name="adj" fmla="val 17454"/>
            </a:avLst>
          </a:prstGeom>
          <a:solidFill>
            <a:srgbClr val="C0C0C0"/>
          </a:solidFill>
          <a:ln w="9525">
            <a:noFill/>
            <a:miter lim="800000"/>
            <a:headEnd/>
            <a:tailEnd/>
          </a:ln>
        </p:spPr>
        <p:txBody>
          <a:bodyPr wrap="none" anchor="ctr"/>
          <a:lstStyle/>
          <a:p>
            <a:endParaRPr lang="zh-CN" altLang="en-US" sz="2000">
              <a:latin typeface="微软雅黑" pitchFamily="34" charset="-122"/>
              <a:ea typeface="微软雅黑" pitchFamily="34" charset="-122"/>
            </a:endParaRPr>
          </a:p>
        </p:txBody>
      </p:sp>
      <p:sp>
        <p:nvSpPr>
          <p:cNvPr id="43023" name="AutoShape 38"/>
          <p:cNvSpPr>
            <a:spLocks noChangeArrowheads="1"/>
          </p:cNvSpPr>
          <p:nvPr/>
        </p:nvSpPr>
        <p:spPr bwMode="auto">
          <a:xfrm rot="8100000">
            <a:off x="4249738" y="2166938"/>
            <a:ext cx="650875" cy="650875"/>
          </a:xfrm>
          <a:prstGeom prst="cube">
            <a:avLst>
              <a:gd name="adj" fmla="val 17454"/>
            </a:avLst>
          </a:prstGeom>
          <a:solidFill>
            <a:srgbClr val="FF990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24" name="AutoShape 39"/>
          <p:cNvSpPr>
            <a:spLocks noChangeArrowheads="1"/>
          </p:cNvSpPr>
          <p:nvPr/>
        </p:nvSpPr>
        <p:spPr bwMode="auto">
          <a:xfrm rot="8100000">
            <a:off x="3116263" y="2544763"/>
            <a:ext cx="647700" cy="650875"/>
          </a:xfrm>
          <a:prstGeom prst="cube">
            <a:avLst>
              <a:gd name="adj" fmla="val 17454"/>
            </a:avLst>
          </a:prstGeom>
          <a:noFill/>
          <a:ln w="9525">
            <a:solidFill>
              <a:srgbClr val="969696"/>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25" name="AutoShape 40"/>
          <p:cNvSpPr>
            <a:spLocks noChangeArrowheads="1"/>
          </p:cNvSpPr>
          <p:nvPr/>
        </p:nvSpPr>
        <p:spPr bwMode="auto">
          <a:xfrm rot="8100000">
            <a:off x="3506788" y="2176463"/>
            <a:ext cx="647700" cy="650875"/>
          </a:xfrm>
          <a:prstGeom prst="cube">
            <a:avLst>
              <a:gd name="adj" fmla="val 17454"/>
            </a:avLst>
          </a:prstGeom>
          <a:noFill/>
          <a:ln w="9525">
            <a:solidFill>
              <a:srgbClr val="969696"/>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26" name="AutoShape 41"/>
          <p:cNvSpPr>
            <a:spLocks noChangeArrowheads="1"/>
          </p:cNvSpPr>
          <p:nvPr/>
        </p:nvSpPr>
        <p:spPr bwMode="auto">
          <a:xfrm rot="8100000">
            <a:off x="3868738" y="2536825"/>
            <a:ext cx="647700" cy="650875"/>
          </a:xfrm>
          <a:prstGeom prst="cube">
            <a:avLst>
              <a:gd name="adj" fmla="val 17454"/>
            </a:avLst>
          </a:prstGeom>
          <a:solidFill>
            <a:srgbClr val="FF660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27" name="AutoShape 42"/>
          <p:cNvSpPr>
            <a:spLocks noChangeArrowheads="1"/>
          </p:cNvSpPr>
          <p:nvPr/>
        </p:nvSpPr>
        <p:spPr bwMode="auto">
          <a:xfrm rot="8100000">
            <a:off x="3497263" y="2924175"/>
            <a:ext cx="650875" cy="650875"/>
          </a:xfrm>
          <a:prstGeom prst="cube">
            <a:avLst>
              <a:gd name="adj" fmla="val 17454"/>
            </a:avLst>
          </a:prstGeom>
          <a:solidFill>
            <a:srgbClr val="C0C0C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28" name="AutoShape 43"/>
          <p:cNvSpPr>
            <a:spLocks noChangeArrowheads="1"/>
          </p:cNvSpPr>
          <p:nvPr/>
        </p:nvSpPr>
        <p:spPr bwMode="auto">
          <a:xfrm rot="8100000">
            <a:off x="3878263" y="3308350"/>
            <a:ext cx="650875" cy="650875"/>
          </a:xfrm>
          <a:prstGeom prst="cube">
            <a:avLst>
              <a:gd name="adj" fmla="val 17454"/>
            </a:avLst>
          </a:prstGeom>
          <a:solidFill>
            <a:srgbClr val="A23CA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29" name="AutoShape 44"/>
          <p:cNvSpPr>
            <a:spLocks noChangeArrowheads="1"/>
          </p:cNvSpPr>
          <p:nvPr/>
        </p:nvSpPr>
        <p:spPr bwMode="auto">
          <a:xfrm rot="8100000">
            <a:off x="3122613" y="3332163"/>
            <a:ext cx="650875" cy="650875"/>
          </a:xfrm>
          <a:prstGeom prst="cube">
            <a:avLst>
              <a:gd name="adj" fmla="val 17454"/>
            </a:avLst>
          </a:prstGeom>
          <a:noFill/>
          <a:ln w="9525">
            <a:solidFill>
              <a:srgbClr val="969696"/>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30" name="AutoShape 45"/>
          <p:cNvSpPr>
            <a:spLocks noChangeArrowheads="1"/>
          </p:cNvSpPr>
          <p:nvPr/>
        </p:nvSpPr>
        <p:spPr bwMode="auto">
          <a:xfrm rot="8100000">
            <a:off x="3506788" y="3713163"/>
            <a:ext cx="647700" cy="650875"/>
          </a:xfrm>
          <a:prstGeom prst="cube">
            <a:avLst>
              <a:gd name="adj" fmla="val 17454"/>
            </a:avLst>
          </a:prstGeom>
          <a:noFill/>
          <a:ln w="9525">
            <a:solidFill>
              <a:srgbClr val="969696"/>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31" name="AutoShape 46"/>
          <p:cNvSpPr>
            <a:spLocks noChangeArrowheads="1"/>
          </p:cNvSpPr>
          <p:nvPr/>
        </p:nvSpPr>
        <p:spPr bwMode="auto">
          <a:xfrm rot="8100000">
            <a:off x="4259263" y="3681413"/>
            <a:ext cx="650875" cy="650875"/>
          </a:xfrm>
          <a:prstGeom prst="cube">
            <a:avLst>
              <a:gd name="adj" fmla="val 17454"/>
            </a:avLst>
          </a:prstGeom>
          <a:solidFill>
            <a:srgbClr val="BB47B8"/>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32" name="AutoShape 47"/>
          <p:cNvSpPr>
            <a:spLocks noChangeArrowheads="1"/>
          </p:cNvSpPr>
          <p:nvPr/>
        </p:nvSpPr>
        <p:spPr bwMode="auto">
          <a:xfrm rot="8100000">
            <a:off x="3887788" y="4087813"/>
            <a:ext cx="647700" cy="650875"/>
          </a:xfrm>
          <a:prstGeom prst="cube">
            <a:avLst>
              <a:gd name="adj" fmla="val 17454"/>
            </a:avLst>
          </a:prstGeom>
          <a:noFill/>
          <a:ln w="9525">
            <a:solidFill>
              <a:srgbClr val="969696"/>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33" name="AutoShape 48"/>
          <p:cNvSpPr>
            <a:spLocks noChangeArrowheads="1"/>
          </p:cNvSpPr>
          <p:nvPr/>
        </p:nvSpPr>
        <p:spPr bwMode="auto">
          <a:xfrm rot="8100000">
            <a:off x="5399088" y="3327400"/>
            <a:ext cx="650875" cy="650875"/>
          </a:xfrm>
          <a:prstGeom prst="cube">
            <a:avLst>
              <a:gd name="adj" fmla="val 17454"/>
            </a:avLst>
          </a:prstGeom>
          <a:solidFill>
            <a:srgbClr val="4A8875"/>
          </a:solidFill>
          <a:ln w="9525">
            <a:noFill/>
            <a:miter lim="800000"/>
            <a:headEnd/>
            <a:tailEnd/>
          </a:ln>
        </p:spPr>
        <p:txBody>
          <a:bodyPr wrap="none" anchor="ctr"/>
          <a:lstStyle/>
          <a:p>
            <a:endParaRPr lang="zh-CN" altLang="en-US" sz="2000">
              <a:latin typeface="微软雅黑" pitchFamily="34" charset="-122"/>
              <a:ea typeface="微软雅黑" pitchFamily="34" charset="-122"/>
            </a:endParaRPr>
          </a:p>
        </p:txBody>
      </p:sp>
      <p:sp>
        <p:nvSpPr>
          <p:cNvPr id="43034" name="AutoShape 49"/>
          <p:cNvSpPr>
            <a:spLocks noChangeArrowheads="1"/>
          </p:cNvSpPr>
          <p:nvPr/>
        </p:nvSpPr>
        <p:spPr bwMode="auto">
          <a:xfrm rot="8100000">
            <a:off x="5027613" y="3706813"/>
            <a:ext cx="647700" cy="650875"/>
          </a:xfrm>
          <a:prstGeom prst="cube">
            <a:avLst>
              <a:gd name="adj" fmla="val 17454"/>
            </a:avLst>
          </a:prstGeom>
          <a:solidFill>
            <a:srgbClr val="69AD98"/>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35" name="AutoShape 50"/>
          <p:cNvSpPr>
            <a:spLocks noChangeArrowheads="1"/>
          </p:cNvSpPr>
          <p:nvPr/>
        </p:nvSpPr>
        <p:spPr bwMode="auto">
          <a:xfrm rot="8100000">
            <a:off x="5392738" y="4079875"/>
            <a:ext cx="650875" cy="650875"/>
          </a:xfrm>
          <a:prstGeom prst="cube">
            <a:avLst>
              <a:gd name="adj" fmla="val 17454"/>
            </a:avLst>
          </a:prstGeom>
          <a:noFill/>
          <a:ln w="9525">
            <a:solidFill>
              <a:srgbClr val="969696"/>
            </a:solidFill>
            <a:miter lim="800000"/>
            <a:headEnd/>
            <a:tailEnd/>
          </a:ln>
        </p:spPr>
        <p:txBody>
          <a:bodyPr wrap="none" anchor="ctr"/>
          <a:lstStyle/>
          <a:p>
            <a:endParaRPr lang="zh-CN" altLang="en-US" sz="2000">
              <a:latin typeface="微软雅黑" pitchFamily="34" charset="-122"/>
              <a:ea typeface="微软雅黑" pitchFamily="34" charset="-122"/>
            </a:endParaRPr>
          </a:p>
        </p:txBody>
      </p:sp>
      <p:sp>
        <p:nvSpPr>
          <p:cNvPr id="43036" name="AutoShape 51"/>
          <p:cNvSpPr>
            <a:spLocks noChangeArrowheads="1"/>
          </p:cNvSpPr>
          <p:nvPr/>
        </p:nvSpPr>
        <p:spPr bwMode="auto">
          <a:xfrm rot="8100000">
            <a:off x="5773738" y="3708400"/>
            <a:ext cx="650875" cy="650875"/>
          </a:xfrm>
          <a:prstGeom prst="cube">
            <a:avLst>
              <a:gd name="adj" fmla="val 17454"/>
            </a:avLst>
          </a:prstGeom>
          <a:noFill/>
          <a:ln w="9525">
            <a:solidFill>
              <a:srgbClr val="969696"/>
            </a:solidFill>
            <a:miter lim="800000"/>
            <a:headEnd/>
            <a:tailEnd/>
          </a:ln>
        </p:spPr>
        <p:txBody>
          <a:bodyPr wrap="none" anchor="ctr"/>
          <a:lstStyle/>
          <a:p>
            <a:endParaRPr lang="zh-CN" altLang="en-US" sz="2000">
              <a:latin typeface="微软雅黑" pitchFamily="34" charset="-122"/>
              <a:ea typeface="微软雅黑" pitchFamily="34" charset="-122"/>
            </a:endParaRPr>
          </a:p>
        </p:txBody>
      </p:sp>
      <p:sp>
        <p:nvSpPr>
          <p:cNvPr id="43037" name="AutoShape 52"/>
          <p:cNvSpPr>
            <a:spLocks noChangeArrowheads="1"/>
          </p:cNvSpPr>
          <p:nvPr/>
        </p:nvSpPr>
        <p:spPr bwMode="auto">
          <a:xfrm rot="8100000">
            <a:off x="6157913" y="3336925"/>
            <a:ext cx="647700" cy="650875"/>
          </a:xfrm>
          <a:prstGeom prst="cube">
            <a:avLst>
              <a:gd name="adj" fmla="val 17454"/>
            </a:avLst>
          </a:prstGeom>
          <a:noFill/>
          <a:ln w="9525">
            <a:solidFill>
              <a:srgbClr val="969696"/>
            </a:solidFill>
            <a:miter lim="800000"/>
            <a:headEnd/>
            <a:tailEnd/>
          </a:ln>
        </p:spPr>
        <p:txBody>
          <a:bodyPr wrap="none" anchor="ctr"/>
          <a:lstStyle/>
          <a:p>
            <a:endParaRPr lang="zh-CN" altLang="en-US" sz="2000">
              <a:latin typeface="微软雅黑" pitchFamily="34" charset="-122"/>
              <a:ea typeface="微软雅黑" pitchFamily="34" charset="-122"/>
            </a:endParaRPr>
          </a:p>
        </p:txBody>
      </p:sp>
      <p:sp>
        <p:nvSpPr>
          <p:cNvPr id="43038" name="Line 53"/>
          <p:cNvSpPr>
            <a:spLocks noChangeShapeType="1"/>
          </p:cNvSpPr>
          <p:nvPr/>
        </p:nvSpPr>
        <p:spPr bwMode="auto">
          <a:xfrm>
            <a:off x="1223963" y="2605088"/>
            <a:ext cx="3092450" cy="0"/>
          </a:xfrm>
          <a:prstGeom prst="line">
            <a:avLst/>
          </a:prstGeom>
          <a:noFill/>
          <a:ln w="9525">
            <a:solidFill>
              <a:srgbClr val="000000"/>
            </a:solidFill>
            <a:round/>
            <a:headEnd/>
            <a:tailEnd type="triangle" w="med" len="med"/>
          </a:ln>
        </p:spPr>
        <p:txBody>
          <a:bodyPr wrap="none" anchor="ctr"/>
          <a:lstStyle/>
          <a:p>
            <a:endParaRPr lang="zh-CN" altLang="en-US">
              <a:latin typeface="微软雅黑" pitchFamily="34" charset="-122"/>
              <a:ea typeface="微软雅黑" pitchFamily="34" charset="-122"/>
            </a:endParaRPr>
          </a:p>
        </p:txBody>
      </p:sp>
      <p:sp>
        <p:nvSpPr>
          <p:cNvPr id="57" name="Rectangle 54"/>
          <p:cNvSpPr>
            <a:spLocks noChangeArrowheads="1"/>
          </p:cNvSpPr>
          <p:nvPr/>
        </p:nvSpPr>
        <p:spPr bwMode="auto">
          <a:xfrm>
            <a:off x="1335088" y="2209800"/>
            <a:ext cx="2252662" cy="400050"/>
          </a:xfrm>
          <a:prstGeom prst="rect">
            <a:avLst/>
          </a:prstGeom>
          <a:noFill/>
          <a:ln w="9525">
            <a:noFill/>
            <a:miter lim="800000"/>
            <a:headEnd/>
            <a:tailEnd/>
          </a:ln>
        </p:spPr>
        <p:txBody>
          <a:bodyPr>
            <a:spAutoFit/>
          </a:bodyPr>
          <a:lstStyle/>
          <a:p>
            <a:pPr latinLnBrk="1">
              <a:buFontTx/>
              <a:buChar char="•"/>
              <a:defRPr/>
            </a:pPr>
            <a:r>
              <a:rPr kumimoji="1" lang="zh-CN" altLang="en-US" sz="2000" b="1" dirty="0">
                <a:solidFill>
                  <a:srgbClr val="000000"/>
                </a:solidFill>
                <a:effectLst>
                  <a:glow rad="101600">
                    <a:schemeClr val="bg1">
                      <a:lumMod val="85000"/>
                      <a:alpha val="60000"/>
                    </a:schemeClr>
                  </a:glow>
                </a:effectLst>
                <a:latin typeface="微软雅黑" pitchFamily="34" charset="-122"/>
                <a:ea typeface="微软雅黑" pitchFamily="34" charset="-122"/>
              </a:rPr>
              <a:t> 理赔申请流程</a:t>
            </a:r>
            <a:endParaRPr kumimoji="1" lang="en-US" altLang="ko-KR" sz="2000" b="1" dirty="0">
              <a:solidFill>
                <a:srgbClr val="000000"/>
              </a:solidFill>
              <a:effectLst>
                <a:glow rad="101600">
                  <a:schemeClr val="bg1">
                    <a:lumMod val="85000"/>
                    <a:alpha val="60000"/>
                  </a:schemeClr>
                </a:glow>
              </a:effectLst>
              <a:latin typeface="微软雅黑" pitchFamily="34" charset="-122"/>
              <a:ea typeface="微软雅黑" pitchFamily="34" charset="-122"/>
            </a:endParaRPr>
          </a:p>
        </p:txBody>
      </p:sp>
      <p:sp>
        <p:nvSpPr>
          <p:cNvPr id="43040" name="Line 56"/>
          <p:cNvSpPr>
            <a:spLocks noChangeShapeType="1"/>
          </p:cNvSpPr>
          <p:nvPr/>
        </p:nvSpPr>
        <p:spPr bwMode="auto">
          <a:xfrm>
            <a:off x="5672138" y="4267200"/>
            <a:ext cx="3536950" cy="0"/>
          </a:xfrm>
          <a:prstGeom prst="line">
            <a:avLst/>
          </a:prstGeom>
          <a:noFill/>
          <a:ln w="9525">
            <a:solidFill>
              <a:srgbClr val="000000"/>
            </a:solidFill>
            <a:round/>
            <a:headEnd type="triangle" w="med" len="med"/>
            <a:tailEnd/>
          </a:ln>
        </p:spPr>
        <p:txBody>
          <a:bodyPr wrap="none" anchor="ctr"/>
          <a:lstStyle/>
          <a:p>
            <a:endParaRPr lang="zh-CN" altLang="en-US">
              <a:latin typeface="微软雅黑" pitchFamily="34" charset="-122"/>
              <a:ea typeface="微软雅黑" pitchFamily="34" charset="-122"/>
            </a:endParaRPr>
          </a:p>
        </p:txBody>
      </p:sp>
      <p:sp>
        <p:nvSpPr>
          <p:cNvPr id="43041" name="Line 57"/>
          <p:cNvSpPr>
            <a:spLocks noChangeShapeType="1"/>
          </p:cNvSpPr>
          <p:nvPr/>
        </p:nvSpPr>
        <p:spPr bwMode="auto">
          <a:xfrm>
            <a:off x="1100138" y="4276725"/>
            <a:ext cx="3127375" cy="0"/>
          </a:xfrm>
          <a:prstGeom prst="line">
            <a:avLst/>
          </a:prstGeom>
          <a:noFill/>
          <a:ln w="9525">
            <a:solidFill>
              <a:srgbClr val="000000"/>
            </a:solidFill>
            <a:round/>
            <a:headEnd/>
            <a:tailEnd type="triangle" w="med" len="med"/>
          </a:ln>
        </p:spPr>
        <p:txBody>
          <a:bodyPr wrap="none" anchor="ctr"/>
          <a:lstStyle/>
          <a:p>
            <a:endParaRPr lang="zh-CN" altLang="en-US">
              <a:latin typeface="微软雅黑" pitchFamily="34" charset="-122"/>
              <a:ea typeface="微软雅黑" pitchFamily="34" charset="-122"/>
            </a:endParaRPr>
          </a:p>
        </p:txBody>
      </p:sp>
      <p:sp>
        <p:nvSpPr>
          <p:cNvPr id="43042" name="Line 60"/>
          <p:cNvSpPr>
            <a:spLocks noChangeShapeType="1"/>
          </p:cNvSpPr>
          <p:nvPr/>
        </p:nvSpPr>
        <p:spPr bwMode="auto">
          <a:xfrm>
            <a:off x="5653088" y="2562225"/>
            <a:ext cx="3073400" cy="0"/>
          </a:xfrm>
          <a:prstGeom prst="line">
            <a:avLst/>
          </a:prstGeom>
          <a:noFill/>
          <a:ln w="9525">
            <a:solidFill>
              <a:srgbClr val="000000"/>
            </a:solidFill>
            <a:round/>
            <a:headEnd type="triangle" w="med" len="med"/>
            <a:tailEnd/>
          </a:ln>
        </p:spPr>
        <p:txBody>
          <a:bodyPr wrap="none" anchor="ctr"/>
          <a:lstStyle/>
          <a:p>
            <a:endParaRPr lang="zh-CN" altLang="en-US">
              <a:latin typeface="微软雅黑" pitchFamily="34" charset="-122"/>
              <a:ea typeface="微软雅黑" pitchFamily="34" charset="-122"/>
            </a:endParaRPr>
          </a:p>
        </p:txBody>
      </p:sp>
      <p:sp>
        <p:nvSpPr>
          <p:cNvPr id="43043" name="AutoShape 62"/>
          <p:cNvSpPr>
            <a:spLocks noChangeArrowheads="1"/>
          </p:cNvSpPr>
          <p:nvPr/>
        </p:nvSpPr>
        <p:spPr bwMode="auto">
          <a:xfrm rot="8100000">
            <a:off x="4652963" y="4071938"/>
            <a:ext cx="650875" cy="650875"/>
          </a:xfrm>
          <a:prstGeom prst="cube">
            <a:avLst>
              <a:gd name="adj" fmla="val 17454"/>
            </a:avLst>
          </a:prstGeom>
          <a:solidFill>
            <a:srgbClr val="C0C0C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44" name="AutoShape 63"/>
          <p:cNvSpPr>
            <a:spLocks noChangeArrowheads="1"/>
          </p:cNvSpPr>
          <p:nvPr/>
        </p:nvSpPr>
        <p:spPr bwMode="auto">
          <a:xfrm rot="8100000">
            <a:off x="4256088" y="4471988"/>
            <a:ext cx="647700" cy="650875"/>
          </a:xfrm>
          <a:prstGeom prst="cube">
            <a:avLst>
              <a:gd name="adj" fmla="val 17454"/>
            </a:avLst>
          </a:prstGeom>
          <a:noFill/>
          <a:ln w="9525">
            <a:solidFill>
              <a:srgbClr val="969696"/>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45" name="AutoShape 64"/>
          <p:cNvSpPr>
            <a:spLocks noChangeArrowheads="1"/>
          </p:cNvSpPr>
          <p:nvPr/>
        </p:nvSpPr>
        <p:spPr bwMode="auto">
          <a:xfrm rot="8100000">
            <a:off x="5011738" y="4456113"/>
            <a:ext cx="650875" cy="650875"/>
          </a:xfrm>
          <a:prstGeom prst="cube">
            <a:avLst>
              <a:gd name="adj" fmla="val 17454"/>
            </a:avLst>
          </a:prstGeom>
          <a:noFill/>
          <a:ln w="9525">
            <a:solidFill>
              <a:srgbClr val="969696"/>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43046" name="Rectangle 65"/>
          <p:cNvSpPr>
            <a:spLocks noChangeArrowheads="1"/>
          </p:cNvSpPr>
          <p:nvPr/>
        </p:nvSpPr>
        <p:spPr bwMode="auto">
          <a:xfrm rot="2700000">
            <a:off x="4317207" y="2556669"/>
            <a:ext cx="1284287" cy="1285875"/>
          </a:xfrm>
          <a:prstGeom prst="rect">
            <a:avLst/>
          </a:prstGeom>
          <a:solidFill>
            <a:srgbClr val="000000">
              <a:alpha val="50195"/>
            </a:srgbClr>
          </a:solidFill>
          <a:ln w="9525">
            <a:solidFill>
              <a:srgbClr val="FFFFFF"/>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65" name="Text Box 66"/>
          <p:cNvSpPr txBox="1">
            <a:spLocks noChangeArrowheads="1"/>
          </p:cNvSpPr>
          <p:nvPr/>
        </p:nvSpPr>
        <p:spPr bwMode="auto">
          <a:xfrm>
            <a:off x="4378325" y="2919413"/>
            <a:ext cx="1206500" cy="581025"/>
          </a:xfrm>
          <a:prstGeom prst="rect">
            <a:avLst/>
          </a:prstGeom>
          <a:noFill/>
          <a:ln w="9525">
            <a:noFill/>
            <a:miter lim="800000"/>
            <a:headEnd/>
            <a:tailEnd/>
          </a:ln>
        </p:spPr>
        <p:txBody>
          <a:bodyPr wrap="none">
            <a:spAutoFit/>
          </a:bodyPr>
          <a:lstStyle/>
          <a:p>
            <a:pPr algn="ctr" latinLnBrk="1">
              <a:lnSpc>
                <a:spcPct val="80000"/>
              </a:lnSpc>
              <a:defRPr/>
            </a:pPr>
            <a:r>
              <a:rPr kumimoji="1" lang="zh-CN" altLang="en-US" sz="2000" b="1" i="1" dirty="0">
                <a:solidFill>
                  <a:srgbClr val="FFFFFF"/>
                </a:solidFill>
                <a:effectLst>
                  <a:glow rad="101600">
                    <a:srgbClr val="000000">
                      <a:alpha val="60000"/>
                    </a:srgbClr>
                  </a:glow>
                </a:effectLst>
                <a:latin typeface="微软雅黑" pitchFamily="34" charset="-122"/>
                <a:ea typeface="微软雅黑" pitchFamily="34" charset="-122"/>
                <a:cs typeface="새굴림"/>
              </a:rPr>
              <a:t>理赔</a:t>
            </a:r>
            <a:endParaRPr kumimoji="1" lang="en-US" altLang="zh-CN" sz="2000" b="1" i="1" dirty="0">
              <a:solidFill>
                <a:srgbClr val="FFFFFF"/>
              </a:solidFill>
              <a:effectLst>
                <a:glow rad="101600">
                  <a:srgbClr val="000000">
                    <a:alpha val="60000"/>
                  </a:srgbClr>
                </a:glow>
              </a:effectLst>
              <a:latin typeface="微软雅黑" pitchFamily="34" charset="-122"/>
              <a:ea typeface="微软雅黑" pitchFamily="34" charset="-122"/>
              <a:cs typeface="새굴림"/>
            </a:endParaRPr>
          </a:p>
          <a:p>
            <a:pPr algn="ctr" latinLnBrk="1">
              <a:lnSpc>
                <a:spcPct val="80000"/>
              </a:lnSpc>
              <a:defRPr/>
            </a:pPr>
            <a:r>
              <a:rPr kumimoji="1" lang="zh-CN" altLang="en-US" sz="2000" b="1" i="1" dirty="0">
                <a:solidFill>
                  <a:srgbClr val="FFFFFF"/>
                </a:solidFill>
                <a:effectLst>
                  <a:glow rad="101600">
                    <a:srgbClr val="000000">
                      <a:alpha val="60000"/>
                    </a:srgbClr>
                  </a:glow>
                </a:effectLst>
                <a:latin typeface="微软雅黑" pitchFamily="34" charset="-122"/>
                <a:ea typeface="微软雅黑" pitchFamily="34" charset="-122"/>
                <a:cs typeface="새굴림"/>
              </a:rPr>
              <a:t>注意事项</a:t>
            </a:r>
            <a:endParaRPr kumimoji="1" lang="en-US" altLang="ko-KR" sz="2000" b="1" i="1" dirty="0">
              <a:solidFill>
                <a:srgbClr val="FFFFFF"/>
              </a:solidFill>
              <a:effectLst>
                <a:glow rad="101600">
                  <a:srgbClr val="000000">
                    <a:alpha val="60000"/>
                  </a:srgbClr>
                </a:glow>
              </a:effectLst>
              <a:latin typeface="微软雅黑" pitchFamily="34" charset="-122"/>
              <a:ea typeface="微软雅黑" pitchFamily="34" charset="-122"/>
              <a:cs typeface="새굴림"/>
            </a:endParaRPr>
          </a:p>
        </p:txBody>
      </p:sp>
      <p:sp>
        <p:nvSpPr>
          <p:cNvPr id="43048" name="TextBox 68"/>
          <p:cNvSpPr txBox="1">
            <a:spLocks noChangeArrowheads="1"/>
          </p:cNvSpPr>
          <p:nvPr/>
        </p:nvSpPr>
        <p:spPr bwMode="auto">
          <a:xfrm>
            <a:off x="39688" y="304800"/>
            <a:ext cx="6705600" cy="400050"/>
          </a:xfrm>
          <a:prstGeom prst="rect">
            <a:avLst/>
          </a:prstGeom>
          <a:noFill/>
          <a:ln w="9525">
            <a:noFill/>
            <a:miter lim="800000"/>
            <a:headEnd/>
            <a:tailEnd/>
          </a:ln>
        </p:spPr>
        <p:txBody>
          <a:bodyPr>
            <a:spAutoFit/>
          </a:bodyPr>
          <a:lstStyle/>
          <a:p>
            <a:r>
              <a:rPr lang="zh-CN" altLang="en-US" sz="2000" b="1" dirty="0" smtClean="0">
                <a:solidFill>
                  <a:srgbClr val="000000"/>
                </a:solidFill>
                <a:latin typeface="微软雅黑" pitchFamily="34" charset="-122"/>
                <a:ea typeface="微软雅黑" pitchFamily="34" charset="-122"/>
              </a:rPr>
              <a:t>理赔</a:t>
            </a:r>
            <a:r>
              <a:rPr lang="zh-CN" altLang="en-US" sz="2000" b="1" dirty="0">
                <a:solidFill>
                  <a:srgbClr val="000000"/>
                </a:solidFill>
                <a:latin typeface="微软雅黑" pitchFamily="34" charset="-122"/>
                <a:ea typeface="微软雅黑" pitchFamily="34" charset="-122"/>
              </a:rPr>
              <a:t>注意事项</a:t>
            </a:r>
          </a:p>
        </p:txBody>
      </p:sp>
      <p:sp>
        <p:nvSpPr>
          <p:cNvPr id="67" name="Rectangle 54"/>
          <p:cNvSpPr>
            <a:spLocks noChangeArrowheads="1"/>
          </p:cNvSpPr>
          <p:nvPr/>
        </p:nvSpPr>
        <p:spPr bwMode="auto">
          <a:xfrm>
            <a:off x="6777038" y="2133600"/>
            <a:ext cx="2406650" cy="400050"/>
          </a:xfrm>
          <a:prstGeom prst="rect">
            <a:avLst/>
          </a:prstGeom>
          <a:noFill/>
          <a:ln w="9525">
            <a:noFill/>
            <a:miter lim="800000"/>
            <a:headEnd/>
            <a:tailEnd/>
          </a:ln>
        </p:spPr>
        <p:txBody>
          <a:bodyPr>
            <a:spAutoFit/>
          </a:bodyPr>
          <a:lstStyle/>
          <a:p>
            <a:pPr latinLnBrk="1">
              <a:buFontTx/>
              <a:buChar char="•"/>
              <a:defRPr/>
            </a:pPr>
            <a:r>
              <a:rPr kumimoji="1" lang="ko-KR" altLang="en-US" sz="2000" b="1" dirty="0">
                <a:solidFill>
                  <a:srgbClr val="000000"/>
                </a:solidFill>
                <a:effectLst>
                  <a:glow rad="101600">
                    <a:schemeClr val="bg1">
                      <a:lumMod val="85000"/>
                      <a:alpha val="60000"/>
                    </a:schemeClr>
                  </a:glow>
                </a:effectLst>
                <a:latin typeface="微软雅黑" pitchFamily="34" charset="-122"/>
                <a:ea typeface="Gulim" pitchFamily="34" charset="-127"/>
              </a:rPr>
              <a:t> </a:t>
            </a:r>
            <a:r>
              <a:rPr kumimoji="1" lang="zh-CN" altLang="en-US" sz="2000" b="1" dirty="0">
                <a:solidFill>
                  <a:srgbClr val="000000"/>
                </a:solidFill>
                <a:effectLst>
                  <a:glow rad="101600">
                    <a:schemeClr val="bg1">
                      <a:lumMod val="85000"/>
                      <a:alpha val="60000"/>
                    </a:schemeClr>
                  </a:glow>
                </a:effectLst>
                <a:latin typeface="微软雅黑" pitchFamily="34" charset="-122"/>
                <a:ea typeface="微软雅黑" pitchFamily="34" charset="-122"/>
              </a:rPr>
              <a:t>理赔所需材料</a:t>
            </a:r>
            <a:endParaRPr kumimoji="1" lang="en-US" altLang="ko-KR" sz="2000" b="1" dirty="0">
              <a:solidFill>
                <a:srgbClr val="000000"/>
              </a:solidFill>
              <a:effectLst>
                <a:glow rad="101600">
                  <a:schemeClr val="bg1">
                    <a:lumMod val="85000"/>
                    <a:alpha val="60000"/>
                  </a:schemeClr>
                </a:glow>
              </a:effectLst>
              <a:latin typeface="微软雅黑" pitchFamily="34" charset="-122"/>
              <a:ea typeface="微软雅黑" pitchFamily="34" charset="-122"/>
            </a:endParaRPr>
          </a:p>
        </p:txBody>
      </p:sp>
      <p:sp>
        <p:nvSpPr>
          <p:cNvPr id="68" name="Rectangle 54"/>
          <p:cNvSpPr>
            <a:spLocks noChangeArrowheads="1"/>
          </p:cNvSpPr>
          <p:nvPr/>
        </p:nvSpPr>
        <p:spPr bwMode="auto">
          <a:xfrm>
            <a:off x="1335088" y="3886200"/>
            <a:ext cx="2284412" cy="400050"/>
          </a:xfrm>
          <a:prstGeom prst="rect">
            <a:avLst/>
          </a:prstGeom>
          <a:noFill/>
          <a:ln w="9525">
            <a:noFill/>
            <a:miter lim="800000"/>
            <a:headEnd/>
            <a:tailEnd/>
          </a:ln>
        </p:spPr>
        <p:txBody>
          <a:bodyPr>
            <a:spAutoFit/>
          </a:bodyPr>
          <a:lstStyle/>
          <a:p>
            <a:pPr latinLnBrk="1">
              <a:buFontTx/>
              <a:buChar char="•"/>
              <a:defRPr/>
            </a:pPr>
            <a:r>
              <a:rPr kumimoji="1" lang="ko-KR" altLang="en-US" sz="2000" b="1">
                <a:solidFill>
                  <a:srgbClr val="000000"/>
                </a:solidFill>
                <a:effectLst>
                  <a:glow rad="101600">
                    <a:schemeClr val="bg1">
                      <a:lumMod val="85000"/>
                      <a:alpha val="60000"/>
                    </a:schemeClr>
                  </a:glow>
                </a:effectLst>
                <a:latin typeface="微软雅黑" pitchFamily="34" charset="-122"/>
                <a:ea typeface="Gulim" pitchFamily="34" charset="-127"/>
              </a:rPr>
              <a:t> </a:t>
            </a:r>
            <a:r>
              <a:rPr kumimoji="1" lang="zh-CN" altLang="en-US" sz="2000" b="1">
                <a:solidFill>
                  <a:srgbClr val="000000"/>
                </a:solidFill>
                <a:effectLst>
                  <a:glow rad="101600">
                    <a:schemeClr val="bg1">
                      <a:lumMod val="85000"/>
                      <a:alpha val="60000"/>
                    </a:schemeClr>
                  </a:glow>
                </a:effectLst>
                <a:latin typeface="微软雅黑" pitchFamily="34" charset="-122"/>
                <a:ea typeface="微软雅黑" pitchFamily="34" charset="-122"/>
              </a:rPr>
              <a:t>就诊指定医院</a:t>
            </a:r>
            <a:endParaRPr kumimoji="1" lang="en-US" altLang="ko-KR" sz="2000" b="1" dirty="0">
              <a:solidFill>
                <a:srgbClr val="000000"/>
              </a:solidFill>
              <a:effectLst>
                <a:glow rad="101600">
                  <a:schemeClr val="bg1">
                    <a:lumMod val="85000"/>
                    <a:alpha val="60000"/>
                  </a:schemeClr>
                </a:glow>
              </a:effectLst>
              <a:latin typeface="微软雅黑" pitchFamily="34" charset="-122"/>
              <a:ea typeface="微软雅黑" pitchFamily="34" charset="-122"/>
            </a:endParaRPr>
          </a:p>
        </p:txBody>
      </p:sp>
      <p:sp>
        <p:nvSpPr>
          <p:cNvPr id="69" name="Rectangle 54"/>
          <p:cNvSpPr>
            <a:spLocks noChangeArrowheads="1"/>
          </p:cNvSpPr>
          <p:nvPr/>
        </p:nvSpPr>
        <p:spPr bwMode="auto">
          <a:xfrm>
            <a:off x="6853238" y="3867150"/>
            <a:ext cx="2406650" cy="400050"/>
          </a:xfrm>
          <a:prstGeom prst="rect">
            <a:avLst/>
          </a:prstGeom>
          <a:noFill/>
          <a:ln w="9525">
            <a:noFill/>
            <a:miter lim="800000"/>
            <a:headEnd/>
            <a:tailEnd/>
          </a:ln>
        </p:spPr>
        <p:txBody>
          <a:bodyPr>
            <a:spAutoFit/>
          </a:bodyPr>
          <a:lstStyle/>
          <a:p>
            <a:pPr latinLnBrk="1">
              <a:buFontTx/>
              <a:buChar char="•"/>
              <a:defRPr/>
            </a:pPr>
            <a:r>
              <a:rPr kumimoji="1" lang="ko-KR" altLang="en-US" sz="2000" b="1">
                <a:solidFill>
                  <a:srgbClr val="000000"/>
                </a:solidFill>
                <a:effectLst>
                  <a:glow rad="101600">
                    <a:schemeClr val="bg1">
                      <a:lumMod val="85000"/>
                      <a:alpha val="60000"/>
                    </a:schemeClr>
                  </a:glow>
                </a:effectLst>
                <a:latin typeface="微软雅黑" pitchFamily="34" charset="-122"/>
                <a:ea typeface="Gulim" pitchFamily="34" charset="-127"/>
              </a:rPr>
              <a:t> </a:t>
            </a:r>
            <a:r>
              <a:rPr kumimoji="1" lang="zh-CN" altLang="en-US" sz="2000" b="1">
                <a:solidFill>
                  <a:srgbClr val="000000"/>
                </a:solidFill>
                <a:effectLst>
                  <a:glow rad="101600">
                    <a:schemeClr val="bg1">
                      <a:lumMod val="85000"/>
                      <a:alpha val="60000"/>
                    </a:schemeClr>
                  </a:glow>
                </a:effectLst>
                <a:latin typeface="微软雅黑" pitchFamily="34" charset="-122"/>
                <a:ea typeface="微软雅黑" pitchFamily="34" charset="-122"/>
              </a:rPr>
              <a:t>理赔特别提醒</a:t>
            </a:r>
            <a:endParaRPr kumimoji="1" lang="en-US" altLang="ko-KR" sz="2000" b="1" dirty="0">
              <a:solidFill>
                <a:srgbClr val="000000"/>
              </a:solidFill>
              <a:effectLst>
                <a:glow rad="101600">
                  <a:schemeClr val="bg1">
                    <a:lumMod val="85000"/>
                    <a:alpha val="60000"/>
                  </a:schemeClr>
                </a:glow>
              </a:effectLst>
              <a:latin typeface="微软雅黑" pitchFamily="34" charset="-122"/>
              <a:ea typeface="微软雅黑" pitchFamily="34" charset="-122"/>
            </a:endParaRPr>
          </a:p>
        </p:txBody>
      </p:sp>
      <p:sp>
        <p:nvSpPr>
          <p:cNvPr id="70"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21</a:t>
            </a:fld>
            <a:endParaRPr lang="en-GB" dirty="0"/>
          </a:p>
        </p:txBody>
      </p:sp>
      <p:sp>
        <p:nvSpPr>
          <p:cNvPr id="71"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p:cNvSpPr txBox="1">
            <a:spLocks noChangeArrowheads="1"/>
          </p:cNvSpPr>
          <p:nvPr/>
        </p:nvSpPr>
        <p:spPr bwMode="auto">
          <a:xfrm>
            <a:off x="39688" y="304800"/>
            <a:ext cx="8763000" cy="400050"/>
          </a:xfrm>
          <a:prstGeom prst="rect">
            <a:avLst/>
          </a:prstGeom>
          <a:noFill/>
          <a:ln w="9525">
            <a:noFill/>
            <a:miter lim="800000"/>
            <a:headEnd/>
            <a:tailEnd/>
          </a:ln>
        </p:spPr>
        <p:txBody>
          <a:bodyPr>
            <a:spAutoFit/>
          </a:bodyPr>
          <a:lstStyle/>
          <a:p>
            <a:pPr>
              <a:defRPr/>
            </a:pPr>
            <a:r>
              <a:rPr lang="zh-CN" altLang="en-US" sz="2000" b="1" dirty="0" smtClean="0">
                <a:solidFill>
                  <a:srgbClr val="000000"/>
                </a:solidFill>
                <a:latin typeface="微软雅黑" pitchFamily="34" charset="-122"/>
                <a:ea typeface="微软雅黑" pitchFamily="34" charset="-122"/>
                <a:cs typeface="Arial" pitchFamily="34" charset="0"/>
              </a:rPr>
              <a:t>理赔</a:t>
            </a:r>
            <a:r>
              <a:rPr lang="zh-CN" altLang="en-US" sz="2000" b="1" dirty="0">
                <a:solidFill>
                  <a:srgbClr val="000000"/>
                </a:solidFill>
                <a:latin typeface="微软雅黑" pitchFamily="34" charset="-122"/>
                <a:ea typeface="微软雅黑" pitchFamily="34" charset="-122"/>
                <a:cs typeface="Arial" pitchFamily="34" charset="0"/>
              </a:rPr>
              <a:t>注意事项  </a:t>
            </a:r>
            <a:r>
              <a:rPr lang="en-US" altLang="zh-CN" sz="2000" b="1" dirty="0">
                <a:solidFill>
                  <a:srgbClr val="000000"/>
                </a:solidFill>
                <a:latin typeface="微软雅黑" pitchFamily="34" charset="-122"/>
                <a:ea typeface="微软雅黑" pitchFamily="34" charset="-122"/>
                <a:cs typeface="Arial" pitchFamily="34" charset="0"/>
              </a:rPr>
              <a:t>-  </a:t>
            </a:r>
            <a:r>
              <a:rPr lang="zh-CN" altLang="en-US" sz="2000" b="1" dirty="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理赔申请流程</a:t>
            </a:r>
          </a:p>
        </p:txBody>
      </p:sp>
      <p:sp>
        <p:nvSpPr>
          <p:cNvPr id="9" name="TextBox 8"/>
          <p:cNvSpPr txBox="1"/>
          <p:nvPr/>
        </p:nvSpPr>
        <p:spPr>
          <a:xfrm>
            <a:off x="496092" y="1033046"/>
            <a:ext cx="6477001" cy="338554"/>
          </a:xfrm>
          <a:prstGeom prst="rect">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fontAlgn="auto">
              <a:spcBef>
                <a:spcPts val="0"/>
              </a:spcBef>
              <a:spcAft>
                <a:spcPts val="0"/>
              </a:spcAft>
              <a:buFont typeface="Wingdings" pitchFamily="2" charset="2"/>
              <a:buChar char="n"/>
              <a:defRPr/>
            </a:pPr>
            <a:r>
              <a:rPr lang="zh-CN" altLang="en-US" sz="1600" b="1" dirty="0">
                <a:solidFill>
                  <a:schemeClr val="bg1"/>
                </a:solidFill>
                <a:latin typeface="微软雅黑" pitchFamily="34" charset="-122"/>
                <a:ea typeface="微软雅黑" pitchFamily="34" charset="-122"/>
                <a:cs typeface="Arial" pitchFamily="34" charset="0"/>
              </a:rPr>
              <a:t> 门急诊、住院</a:t>
            </a:r>
            <a:r>
              <a:rPr lang="zh-CN" altLang="en-US" sz="1600" b="1" dirty="0" smtClean="0">
                <a:solidFill>
                  <a:schemeClr val="bg1"/>
                </a:solidFill>
                <a:latin typeface="微软雅黑" pitchFamily="34" charset="-122"/>
                <a:ea typeface="微软雅黑" pitchFamily="34" charset="-122"/>
                <a:cs typeface="Arial" pitchFamily="34" charset="0"/>
              </a:rPr>
              <a:t>、口腔保健（洗牙）、女性生育、重大疾病 理赔流</a:t>
            </a:r>
            <a:r>
              <a:rPr lang="zh-CN" altLang="en-US" sz="1600" b="1" dirty="0">
                <a:solidFill>
                  <a:schemeClr val="bg1"/>
                </a:solidFill>
                <a:latin typeface="微软雅黑" pitchFamily="34" charset="-122"/>
                <a:ea typeface="微软雅黑" pitchFamily="34" charset="-122"/>
                <a:cs typeface="Arial" pitchFamily="34" charset="0"/>
              </a:rPr>
              <a:t>程</a:t>
            </a:r>
          </a:p>
        </p:txBody>
      </p:sp>
      <p:pic>
        <p:nvPicPr>
          <p:cNvPr id="18433" name="Picture 2"/>
          <p:cNvPicPr>
            <a:picLocks noChangeAspect="1" noChangeArrowheads="1"/>
          </p:cNvPicPr>
          <p:nvPr/>
        </p:nvPicPr>
        <p:blipFill>
          <a:blip r:embed="rId2"/>
          <a:srcRect l="3416" t="13609" r="3465" b="3857"/>
          <a:stretch>
            <a:fillRect/>
          </a:stretch>
        </p:blipFill>
        <p:spPr bwMode="auto">
          <a:xfrm>
            <a:off x="1434280" y="1500174"/>
            <a:ext cx="7286676" cy="5169138"/>
          </a:xfrm>
          <a:prstGeom prst="rect">
            <a:avLst/>
          </a:prstGeom>
          <a:noFill/>
          <a:ln w="9525">
            <a:noFill/>
            <a:miter lim="800000"/>
            <a:headEnd/>
            <a:tailEnd/>
          </a:ln>
        </p:spPr>
      </p:pic>
      <p:sp>
        <p:nvSpPr>
          <p:cNvPr id="6"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22</a:t>
            </a:fld>
            <a:endParaRPr lang="en-GB" dirty="0"/>
          </a:p>
        </p:txBody>
      </p:sp>
      <p:sp>
        <p:nvSpPr>
          <p:cNvPr id="7"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9688" y="304800"/>
            <a:ext cx="8763000" cy="400050"/>
          </a:xfrm>
          <a:prstGeom prst="rect">
            <a:avLst/>
          </a:prstGeom>
          <a:noFill/>
          <a:ln w="9525">
            <a:noFill/>
            <a:miter lim="800000"/>
            <a:headEnd/>
            <a:tailEnd/>
          </a:ln>
        </p:spPr>
        <p:txBody>
          <a:bodyPr>
            <a:spAutoFit/>
          </a:bodyPr>
          <a:lstStyle/>
          <a:p>
            <a:pPr>
              <a:defRPr/>
            </a:pPr>
            <a:r>
              <a:rPr lang="zh-CN" altLang="en-US" sz="2000" b="1" dirty="0" smtClean="0">
                <a:solidFill>
                  <a:srgbClr val="000000"/>
                </a:solidFill>
                <a:latin typeface="微软雅黑" pitchFamily="34" charset="-122"/>
                <a:ea typeface="微软雅黑" pitchFamily="34" charset="-122"/>
                <a:cs typeface="Arial" pitchFamily="34" charset="0"/>
              </a:rPr>
              <a:t>理赔</a:t>
            </a:r>
            <a:r>
              <a:rPr lang="zh-CN" altLang="en-US" sz="2000" b="1" dirty="0">
                <a:solidFill>
                  <a:srgbClr val="000000"/>
                </a:solidFill>
                <a:latin typeface="微软雅黑" pitchFamily="34" charset="-122"/>
                <a:ea typeface="微软雅黑" pitchFamily="34" charset="-122"/>
                <a:cs typeface="Arial" pitchFamily="34" charset="0"/>
              </a:rPr>
              <a:t>注意事项  </a:t>
            </a:r>
            <a:r>
              <a:rPr lang="en-US" altLang="zh-CN" sz="2000" b="1" dirty="0">
                <a:solidFill>
                  <a:srgbClr val="000000"/>
                </a:solidFill>
                <a:latin typeface="微软雅黑" pitchFamily="34" charset="-122"/>
                <a:ea typeface="微软雅黑" pitchFamily="34" charset="-122"/>
                <a:cs typeface="Arial" pitchFamily="34" charset="0"/>
              </a:rPr>
              <a:t>-  </a:t>
            </a:r>
            <a:r>
              <a:rPr lang="zh-CN" altLang="en-US" sz="2000" b="1" dirty="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理赔申请流程</a:t>
            </a:r>
          </a:p>
        </p:txBody>
      </p:sp>
      <p:sp>
        <p:nvSpPr>
          <p:cNvPr id="9" name="TextBox 8"/>
          <p:cNvSpPr txBox="1"/>
          <p:nvPr/>
        </p:nvSpPr>
        <p:spPr>
          <a:xfrm>
            <a:off x="419894" y="990600"/>
            <a:ext cx="1981200" cy="338554"/>
          </a:xfrm>
          <a:prstGeom prst="rect">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a:spAutoFit/>
          </a:bodyPr>
          <a:lstStyle/>
          <a:p>
            <a:pPr fontAlgn="auto">
              <a:spcBef>
                <a:spcPts val="0"/>
              </a:spcBef>
              <a:spcAft>
                <a:spcPts val="0"/>
              </a:spcAft>
              <a:buFont typeface="Wingdings" pitchFamily="2" charset="2"/>
              <a:buChar char="n"/>
              <a:defRPr/>
            </a:pPr>
            <a:r>
              <a:rPr lang="zh-CN" altLang="en-US" sz="1600" b="1" dirty="0">
                <a:solidFill>
                  <a:schemeClr val="bg1"/>
                </a:solidFill>
                <a:latin typeface="微软雅黑" pitchFamily="34" charset="-122"/>
                <a:ea typeface="微软雅黑" pitchFamily="34" charset="-122"/>
                <a:cs typeface="Arial" pitchFamily="34" charset="0"/>
              </a:rPr>
              <a:t> 外购药理赔流程</a:t>
            </a:r>
          </a:p>
        </p:txBody>
      </p:sp>
      <p:pic>
        <p:nvPicPr>
          <p:cNvPr id="17409" name="Picture 2"/>
          <p:cNvPicPr>
            <a:picLocks noChangeAspect="1" noChangeArrowheads="1"/>
          </p:cNvPicPr>
          <p:nvPr/>
        </p:nvPicPr>
        <p:blipFill>
          <a:blip r:embed="rId2"/>
          <a:srcRect l="1549" t="15808" r="5511" b="8060"/>
          <a:stretch>
            <a:fillRect/>
          </a:stretch>
        </p:blipFill>
        <p:spPr bwMode="auto">
          <a:xfrm>
            <a:off x="1219966" y="1381238"/>
            <a:ext cx="7732018" cy="5072098"/>
          </a:xfrm>
          <a:prstGeom prst="rect">
            <a:avLst/>
          </a:prstGeom>
          <a:noFill/>
          <a:ln w="9525">
            <a:solidFill>
              <a:schemeClr val="bg1"/>
            </a:solidFill>
            <a:miter lim="800000"/>
            <a:headEnd/>
            <a:tailEnd/>
          </a:ln>
          <a:effectLst/>
        </p:spPr>
      </p:pic>
      <p:sp>
        <p:nvSpPr>
          <p:cNvPr id="7"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23</a:t>
            </a:fld>
            <a:endParaRPr lang="en-GB" dirty="0"/>
          </a:p>
        </p:txBody>
      </p:sp>
      <p:sp>
        <p:nvSpPr>
          <p:cNvPr id="8"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bwMode="auto">
          <a:xfrm>
            <a:off x="0" y="6171028"/>
            <a:ext cx="10440988" cy="714356"/>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ndParaRPr>
          </a:p>
        </p:txBody>
      </p:sp>
      <p:sp>
        <p:nvSpPr>
          <p:cNvPr id="4" name="TextBox 3"/>
          <p:cNvSpPr txBox="1">
            <a:spLocks noChangeArrowheads="1"/>
          </p:cNvSpPr>
          <p:nvPr/>
        </p:nvSpPr>
        <p:spPr bwMode="auto">
          <a:xfrm>
            <a:off x="39688" y="304800"/>
            <a:ext cx="8763000" cy="400050"/>
          </a:xfrm>
          <a:prstGeom prst="rect">
            <a:avLst/>
          </a:prstGeom>
          <a:noFill/>
          <a:ln w="9525">
            <a:noFill/>
            <a:miter lim="800000"/>
            <a:headEnd/>
            <a:tailEnd/>
          </a:ln>
        </p:spPr>
        <p:txBody>
          <a:bodyPr>
            <a:spAutoFit/>
          </a:bodyPr>
          <a:lstStyle/>
          <a:p>
            <a:pPr>
              <a:defRPr/>
            </a:pPr>
            <a:r>
              <a:rPr lang="zh-CN" altLang="en-US" sz="2000" b="1" dirty="0" smtClean="0">
                <a:solidFill>
                  <a:srgbClr val="000000"/>
                </a:solidFill>
                <a:latin typeface="微软雅黑" pitchFamily="34" charset="-122"/>
                <a:ea typeface="微软雅黑" pitchFamily="34" charset="-122"/>
                <a:cs typeface="Arial" pitchFamily="34" charset="0"/>
              </a:rPr>
              <a:t>理赔</a:t>
            </a:r>
            <a:r>
              <a:rPr lang="zh-CN" altLang="en-US" sz="2000" b="1" dirty="0">
                <a:solidFill>
                  <a:srgbClr val="000000"/>
                </a:solidFill>
                <a:latin typeface="微软雅黑" pitchFamily="34" charset="-122"/>
                <a:ea typeface="微软雅黑" pitchFamily="34" charset="-122"/>
                <a:cs typeface="Arial" pitchFamily="34" charset="0"/>
              </a:rPr>
              <a:t>注意事项 </a:t>
            </a:r>
            <a:r>
              <a:rPr lang="zh-CN" altLang="en-US" sz="2000" b="1" dirty="0" smtClean="0">
                <a:solidFill>
                  <a:srgbClr val="000000"/>
                </a:solidFill>
                <a:latin typeface="微软雅黑" pitchFamily="34" charset="-122"/>
                <a:ea typeface="微软雅黑" pitchFamily="34" charset="-122"/>
                <a:cs typeface="Arial" pitchFamily="34" charset="0"/>
              </a:rPr>
              <a:t> </a:t>
            </a:r>
            <a:r>
              <a:rPr lang="en-US" altLang="zh-CN" sz="2000" b="1" dirty="0" smtClean="0">
                <a:solidFill>
                  <a:srgbClr val="000000"/>
                </a:solidFill>
                <a:latin typeface="微软雅黑" pitchFamily="34" charset="-122"/>
                <a:ea typeface="微软雅黑" pitchFamily="34" charset="-122"/>
                <a:cs typeface="Arial" pitchFamily="34" charset="0"/>
              </a:rPr>
              <a:t>-  </a:t>
            </a:r>
            <a:r>
              <a:rPr lang="zh-CN" altLang="en-US" sz="2000" b="1" dirty="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理赔所需材料</a:t>
            </a:r>
          </a:p>
        </p:txBody>
      </p:sp>
      <p:sp>
        <p:nvSpPr>
          <p:cNvPr id="6" name="TextBox 5"/>
          <p:cNvSpPr txBox="1">
            <a:spLocks noChangeArrowheads="1"/>
          </p:cNvSpPr>
          <p:nvPr/>
        </p:nvSpPr>
        <p:spPr bwMode="auto">
          <a:xfrm>
            <a:off x="167516" y="5679343"/>
            <a:ext cx="10093538" cy="1220847"/>
          </a:xfrm>
          <a:prstGeom prst="rect">
            <a:avLst/>
          </a:prstGeom>
          <a:noFill/>
          <a:ln w="9525">
            <a:noFill/>
            <a:miter lim="800000"/>
            <a:headEnd/>
            <a:tailEnd/>
          </a:ln>
        </p:spPr>
        <p:txBody>
          <a:bodyPr wrap="square">
            <a:spAutoFit/>
          </a:bodyPr>
          <a:lstStyle/>
          <a:p>
            <a:pPr>
              <a:lnSpc>
                <a:spcPts val="1400"/>
              </a:lnSpc>
              <a:spcBef>
                <a:spcPts val="600"/>
              </a:spcBef>
              <a:buFont typeface="Wingdings" pitchFamily="2" charset="2"/>
              <a:buChar char="ü"/>
              <a:defRPr/>
            </a:pPr>
            <a:r>
              <a:rPr lang="en-US" altLang="zh-CN"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  </a:t>
            </a:r>
            <a:r>
              <a:rPr lang="zh-CN" altLang="zh-CN"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若员工与家属同时</a:t>
            </a:r>
            <a:r>
              <a:rPr lang="zh-CN" altLang="en-US"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进行理赔、跨年度费用理赔、</a:t>
            </a:r>
            <a:r>
              <a:rPr lang="zh-CN" altLang="zh-CN"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以及</a:t>
            </a:r>
            <a:r>
              <a:rPr lang="zh-CN" altLang="en-US"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不同理赔责任项目（门急诊、住院、外购药、女性生育、洗牙）</a:t>
            </a:r>
            <a:r>
              <a:rPr lang="zh-CN" altLang="zh-CN"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同时索赔，请分别</a:t>
            </a:r>
            <a:r>
              <a:rPr lang="zh-CN" altLang="en-US"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单独</a:t>
            </a:r>
            <a:r>
              <a:rPr lang="en-US" altLang="zh-CN"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
            </a:r>
            <a:br>
              <a:rPr lang="en-US" altLang="zh-CN"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br>
            <a:r>
              <a:rPr lang="en-US" altLang="zh-CN"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     </a:t>
            </a:r>
            <a:r>
              <a:rPr lang="zh-CN" altLang="zh-CN"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提交《理赔申请书》和</a:t>
            </a:r>
            <a:r>
              <a:rPr lang="zh-CN" altLang="en-US"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相应的</a:t>
            </a:r>
            <a:r>
              <a:rPr lang="zh-CN" altLang="zh-CN"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材料</a:t>
            </a:r>
            <a:r>
              <a:rPr lang="zh-CN" altLang="en-US"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a:t>
            </a:r>
            <a:r>
              <a:rPr lang="zh-CN" altLang="en-US" sz="1200" b="1" dirty="0" smtClean="0">
                <a:solidFill>
                  <a:srgbClr val="0C1821"/>
                </a:solidFill>
                <a:latin typeface="微软雅黑" pitchFamily="34" charset="-122"/>
                <a:ea typeface="微软雅黑" pitchFamily="34" charset="-122"/>
                <a:cs typeface="Arial" charset="0"/>
              </a:rPr>
              <a:t>为了您的理赔尽快、准确受理，务必不要合并在一起提交！</a:t>
            </a:r>
          </a:p>
          <a:p>
            <a:pPr>
              <a:lnSpc>
                <a:spcPts val="1400"/>
              </a:lnSpc>
              <a:spcBef>
                <a:spcPts val="600"/>
              </a:spcBef>
              <a:buFont typeface="Wingdings" pitchFamily="2" charset="2"/>
              <a:buChar char="ü"/>
              <a:defRPr/>
            </a:pPr>
            <a:r>
              <a:rPr lang="zh-CN" altLang="en-US" sz="1200" b="1" dirty="0" smtClean="0">
                <a:solidFill>
                  <a:srgbClr val="0C1821"/>
                </a:solidFill>
                <a:latin typeface="微软雅黑" pitchFamily="34" charset="-122"/>
                <a:ea typeface="微软雅黑" pitchFamily="34" charset="-122"/>
                <a:cs typeface="Arial" charset="0"/>
              </a:rPr>
              <a:t>  由于各地政策各有不同，</a:t>
            </a:r>
            <a:r>
              <a:rPr lang="zh-CN" altLang="en-US"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女性生育理赔所需材料相对较多且复杂，请员工和各地服务人员进行直接联系，按需提供。</a:t>
            </a:r>
            <a:endParaRPr lang="zh-CN" altLang="en-US" sz="12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endParaRPr>
          </a:p>
          <a:p>
            <a:pPr>
              <a:lnSpc>
                <a:spcPts val="1400"/>
              </a:lnSpc>
              <a:spcBef>
                <a:spcPts val="600"/>
              </a:spcBef>
              <a:buFont typeface="Wingdings" pitchFamily="2" charset="2"/>
              <a:buChar char="ü"/>
              <a:defRPr/>
            </a:pPr>
            <a:r>
              <a:rPr lang="en-US" altLang="zh-CN" sz="12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 </a:t>
            </a:r>
            <a:r>
              <a:rPr lang="zh-CN" altLang="zh-CN"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a:t>
            </a:r>
            <a:r>
              <a:rPr lang="zh-CN" altLang="en-US"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理赔申请书</a:t>
            </a:r>
            <a:r>
              <a:rPr lang="zh-CN" altLang="zh-CN"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a:t>
            </a:r>
            <a:r>
              <a:rPr lang="zh-CN" altLang="en-US"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可</a:t>
            </a:r>
            <a:r>
              <a:rPr lang="zh-CN" altLang="en-US" sz="12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通过以下地址</a:t>
            </a:r>
            <a:r>
              <a:rPr lang="zh-CN" altLang="en-US"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下载 </a:t>
            </a:r>
            <a:r>
              <a:rPr lang="en-US" altLang="zh-CN" sz="1100" b="1" dirty="0" smtClean="0">
                <a:solidFill>
                  <a:srgbClr val="000000"/>
                </a:solidFill>
                <a:latin typeface="微软雅黑" pitchFamily="34" charset="-122"/>
                <a:ea typeface="微软雅黑" pitchFamily="34" charset="-122"/>
                <a:cs typeface="Arial" pitchFamily="34" charset="0"/>
              </a:rPr>
              <a:t>: </a:t>
            </a:r>
          </a:p>
          <a:p>
            <a:pPr>
              <a:lnSpc>
                <a:spcPts val="1400"/>
              </a:lnSpc>
              <a:spcBef>
                <a:spcPts val="600"/>
              </a:spcBef>
              <a:defRPr/>
            </a:pPr>
            <a:r>
              <a:rPr lang="en-US" altLang="zh-CN" sz="1100" b="1" dirty="0">
                <a:solidFill>
                  <a:srgbClr val="000000"/>
                </a:solidFill>
                <a:latin typeface="微软雅黑" pitchFamily="34" charset="-122"/>
                <a:ea typeface="微软雅黑" pitchFamily="34" charset="-122"/>
                <a:cs typeface="Arial" pitchFamily="34" charset="0"/>
              </a:rPr>
              <a:t> </a:t>
            </a:r>
            <a:r>
              <a:rPr lang="en-US" altLang="zh-CN" sz="1100" b="1" dirty="0" smtClean="0">
                <a:solidFill>
                  <a:srgbClr val="000000"/>
                </a:solidFill>
                <a:latin typeface="微软雅黑" pitchFamily="34" charset="-122"/>
                <a:ea typeface="微软雅黑" pitchFamily="34" charset="-122"/>
                <a:cs typeface="Arial" pitchFamily="34" charset="0"/>
              </a:rPr>
              <a:t>     </a:t>
            </a:r>
            <a:r>
              <a:rPr lang="en-US" altLang="zh-CN" sz="1400" b="1" dirty="0" smtClean="0">
                <a:solidFill>
                  <a:srgbClr val="0000FF"/>
                </a:solidFill>
                <a:latin typeface="Calibri" pitchFamily="34" charset="0"/>
                <a:cs typeface="Calibri" pitchFamily="34" charset="0"/>
              </a:rPr>
              <a:t>Circuit </a:t>
            </a:r>
            <a:r>
              <a:rPr lang="en-US" altLang="zh-CN" sz="1400" b="1" dirty="0">
                <a:solidFill>
                  <a:srgbClr val="0000FF"/>
                </a:solidFill>
                <a:latin typeface="Calibri" pitchFamily="34" charset="0"/>
                <a:cs typeface="Calibri" pitchFamily="34" charset="0"/>
              </a:rPr>
              <a:t>Home &gt; My Benefits &amp; Career &gt; Health &gt; Healthcare Benefits (PRC Nationals) &gt; </a:t>
            </a:r>
            <a:r>
              <a:rPr lang="en-US" altLang="zh-CN" sz="1400" b="1" dirty="0" smtClean="0">
                <a:solidFill>
                  <a:srgbClr val="0000FF"/>
                </a:solidFill>
                <a:latin typeface="Calibri" pitchFamily="34" charset="0"/>
                <a:cs typeface="Calibri" pitchFamily="34" charset="0"/>
              </a:rPr>
              <a:t>Ping </a:t>
            </a:r>
            <a:r>
              <a:rPr lang="en-US" altLang="zh-CN" sz="1400" b="1" dirty="0">
                <a:solidFill>
                  <a:srgbClr val="0000FF"/>
                </a:solidFill>
                <a:latin typeface="Calibri" pitchFamily="34" charset="0"/>
                <a:cs typeface="Calibri" pitchFamily="34" charset="0"/>
              </a:rPr>
              <a:t>An Claim Form</a:t>
            </a:r>
            <a:endParaRPr lang="zh-CN" altLang="en-US" sz="1400" b="1" dirty="0">
              <a:solidFill>
                <a:srgbClr val="0000FF"/>
              </a:solidFill>
              <a:latin typeface="Calibri" pitchFamily="34" charset="0"/>
              <a:ea typeface="微软雅黑" pitchFamily="34" charset="-122"/>
              <a:cs typeface="Calibri" pitchFamily="34"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2761688449"/>
              </p:ext>
            </p:extLst>
          </p:nvPr>
        </p:nvGraphicFramePr>
        <p:xfrm>
          <a:off x="191294" y="838200"/>
          <a:ext cx="8763000" cy="4662502"/>
        </p:xfrm>
        <a:graphic>
          <a:graphicData uri="http://schemas.openxmlformats.org/drawingml/2006/table">
            <a:tbl>
              <a:tblPr>
                <a:tableStyleId>{5940675A-B579-460E-94D1-54222C63F5DA}</a:tableStyleId>
              </a:tblPr>
              <a:tblGrid>
                <a:gridCol w="2971799"/>
                <a:gridCol w="762000"/>
                <a:gridCol w="457200"/>
                <a:gridCol w="457200"/>
                <a:gridCol w="2286001"/>
                <a:gridCol w="1828800"/>
              </a:tblGrid>
              <a:tr h="223589">
                <a:tc gridSpan="6">
                  <a:txBody>
                    <a:bodyPr/>
                    <a:lstStyle/>
                    <a:p>
                      <a:pPr algn="ctr" fontAlgn="ctr"/>
                      <a:r>
                        <a:rPr lang="zh-CN" altLang="en-US" sz="1200" b="1" u="none" strike="noStrike" dirty="0">
                          <a:solidFill>
                            <a:schemeClr val="bg1"/>
                          </a:solidFill>
                          <a:latin typeface="微软雅黑" pitchFamily="34" charset="-122"/>
                          <a:ea typeface="微软雅黑" pitchFamily="34" charset="-122"/>
                        </a:rPr>
                        <a:t> 医疗保险理赔所需材</a:t>
                      </a:r>
                      <a:r>
                        <a:rPr lang="zh-CN" altLang="en-US" sz="1200" b="1" u="none" strike="noStrike" dirty="0" smtClean="0">
                          <a:solidFill>
                            <a:schemeClr val="bg1"/>
                          </a:solidFill>
                          <a:latin typeface="微软雅黑" pitchFamily="34" charset="-122"/>
                          <a:ea typeface="微软雅黑" pitchFamily="34" charset="-122"/>
                        </a:rPr>
                        <a:t>料</a:t>
                      </a:r>
                      <a:endParaRPr lang="zh-CN" altLang="en-US" sz="1200" b="1" i="0" u="none" strike="noStrike" dirty="0">
                        <a:solidFill>
                          <a:schemeClr val="bg1"/>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5">
                        <a:lumMod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23589">
                <a:tc>
                  <a:txBody>
                    <a:bodyPr/>
                    <a:lstStyle/>
                    <a:p>
                      <a:pPr algn="ctr" fontAlgn="ctr"/>
                      <a:r>
                        <a:rPr lang="zh-CN" altLang="en-US" sz="1200" b="1" u="none" strike="noStrike" dirty="0">
                          <a:solidFill>
                            <a:schemeClr val="bg1"/>
                          </a:solidFill>
                          <a:latin typeface="微软雅黑" pitchFamily="34" charset="-122"/>
                          <a:ea typeface="微软雅黑" pitchFamily="34" charset="-122"/>
                        </a:rPr>
                        <a:t>索赔材料 </a:t>
                      </a:r>
                      <a:endParaRPr lang="zh-CN" altLang="en-US" sz="1200" b="1" i="0" u="none" strike="noStrike" dirty="0">
                        <a:solidFill>
                          <a:schemeClr val="bg1"/>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5">
                        <a:lumMod val="50000"/>
                      </a:schemeClr>
                    </a:solidFill>
                  </a:tcPr>
                </a:tc>
                <a:tc>
                  <a:txBody>
                    <a:bodyPr/>
                    <a:lstStyle/>
                    <a:p>
                      <a:pPr algn="ctr" fontAlgn="ctr"/>
                      <a:r>
                        <a:rPr lang="zh-CN" altLang="en-US" sz="1200" b="1" u="none" strike="noStrike" dirty="0">
                          <a:solidFill>
                            <a:schemeClr val="bg1"/>
                          </a:solidFill>
                          <a:latin typeface="微软雅黑" pitchFamily="34" charset="-122"/>
                          <a:ea typeface="微软雅黑" pitchFamily="34" charset="-122"/>
                        </a:rPr>
                        <a:t>门急诊</a:t>
                      </a:r>
                      <a:endParaRPr lang="zh-CN" altLang="en-US" sz="1200" b="1" i="0" u="none" strike="noStrike" dirty="0">
                        <a:solidFill>
                          <a:schemeClr val="bg1"/>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5">
                        <a:lumMod val="50000"/>
                      </a:schemeClr>
                    </a:solidFill>
                  </a:tcPr>
                </a:tc>
                <a:tc>
                  <a:txBody>
                    <a:bodyPr/>
                    <a:lstStyle/>
                    <a:p>
                      <a:pPr algn="ctr" fontAlgn="ctr"/>
                      <a:r>
                        <a:rPr lang="zh-CN" altLang="en-US" sz="1200" b="1" u="none" strike="noStrike" dirty="0">
                          <a:solidFill>
                            <a:schemeClr val="bg1"/>
                          </a:solidFill>
                          <a:latin typeface="微软雅黑" pitchFamily="34" charset="-122"/>
                          <a:ea typeface="微软雅黑" pitchFamily="34" charset="-122"/>
                        </a:rPr>
                        <a:t>住院</a:t>
                      </a:r>
                      <a:endParaRPr lang="zh-CN" altLang="en-US" sz="1200" b="1" i="0" u="none" strike="noStrike" dirty="0">
                        <a:solidFill>
                          <a:schemeClr val="bg1"/>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5">
                        <a:lumMod val="50000"/>
                      </a:schemeClr>
                    </a:solidFill>
                  </a:tcPr>
                </a:tc>
                <a:tc>
                  <a:txBody>
                    <a:bodyPr/>
                    <a:lstStyle/>
                    <a:p>
                      <a:pPr algn="ctr" fontAlgn="ctr"/>
                      <a:r>
                        <a:rPr lang="zh-CN" altLang="en-US" sz="1200" b="1" u="none" strike="noStrike" dirty="0">
                          <a:solidFill>
                            <a:schemeClr val="bg1"/>
                          </a:solidFill>
                          <a:latin typeface="微软雅黑" pitchFamily="34" charset="-122"/>
                          <a:ea typeface="微软雅黑" pitchFamily="34" charset="-122"/>
                        </a:rPr>
                        <a:t>生育</a:t>
                      </a:r>
                      <a:endParaRPr lang="zh-CN" altLang="en-US" sz="1200" b="1" i="0" u="none" strike="noStrike" dirty="0">
                        <a:solidFill>
                          <a:schemeClr val="bg1"/>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5">
                        <a:lumMod val="50000"/>
                      </a:schemeClr>
                    </a:solidFill>
                  </a:tcPr>
                </a:tc>
                <a:tc>
                  <a:txBody>
                    <a:bodyPr/>
                    <a:lstStyle/>
                    <a:p>
                      <a:pPr algn="ctr" fontAlgn="ctr"/>
                      <a:r>
                        <a:rPr lang="zh-CN" altLang="en-US" sz="1200" b="1" u="none" strike="noStrike" dirty="0">
                          <a:solidFill>
                            <a:schemeClr val="bg1"/>
                          </a:solidFill>
                          <a:latin typeface="微软雅黑" pitchFamily="34" charset="-122"/>
                          <a:ea typeface="微软雅黑" pitchFamily="34" charset="-122"/>
                        </a:rPr>
                        <a:t>外购药</a:t>
                      </a:r>
                      <a:endParaRPr lang="zh-CN" altLang="en-US" sz="1200" b="1" i="0" u="none" strike="noStrike" dirty="0">
                        <a:solidFill>
                          <a:schemeClr val="bg1"/>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5">
                        <a:lumMod val="50000"/>
                      </a:schemeClr>
                    </a:solidFill>
                  </a:tcPr>
                </a:tc>
                <a:tc>
                  <a:txBody>
                    <a:bodyPr/>
                    <a:lstStyle/>
                    <a:p>
                      <a:pPr algn="ctr" fontAlgn="ctr"/>
                      <a:r>
                        <a:rPr lang="zh-CN" altLang="en-US" sz="1200" b="1" u="none" strike="noStrike" dirty="0" smtClean="0">
                          <a:solidFill>
                            <a:schemeClr val="bg1"/>
                          </a:solidFill>
                          <a:latin typeface="微软雅黑" pitchFamily="34" charset="-122"/>
                          <a:ea typeface="微软雅黑" pitchFamily="34" charset="-122"/>
                        </a:rPr>
                        <a:t>口腔保健洗</a:t>
                      </a:r>
                      <a:r>
                        <a:rPr lang="zh-CN" altLang="en-US" sz="1200" b="1" u="none" strike="noStrike" dirty="0">
                          <a:solidFill>
                            <a:schemeClr val="bg1"/>
                          </a:solidFill>
                          <a:latin typeface="微软雅黑" pitchFamily="34" charset="-122"/>
                          <a:ea typeface="微软雅黑" pitchFamily="34" charset="-122"/>
                        </a:rPr>
                        <a:t>牙</a:t>
                      </a:r>
                      <a:endParaRPr lang="zh-CN" altLang="en-US" sz="1200" b="1" i="0" u="none" strike="noStrike" dirty="0">
                        <a:solidFill>
                          <a:schemeClr val="bg1"/>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5">
                        <a:lumMod val="50000"/>
                      </a:schemeClr>
                    </a:solidFill>
                  </a:tcPr>
                </a:tc>
              </a:tr>
              <a:tr h="223589">
                <a:tc>
                  <a:txBody>
                    <a:bodyPr/>
                    <a:lstStyle/>
                    <a:p>
                      <a:pPr algn="ctr" fontAlgn="ctr"/>
                      <a:r>
                        <a:rPr lang="en-US" altLang="zh-CN" sz="1200" u="none" strike="noStrike">
                          <a:solidFill>
                            <a:srgbClr val="000000"/>
                          </a:solidFill>
                          <a:latin typeface="微软雅黑" pitchFamily="34" charset="-122"/>
                          <a:ea typeface="微软雅黑" pitchFamily="34" charset="-122"/>
                        </a:rPr>
                        <a:t>《</a:t>
                      </a:r>
                      <a:r>
                        <a:rPr lang="zh-CN" altLang="en-US" sz="1200" u="none" strike="noStrike">
                          <a:solidFill>
                            <a:srgbClr val="000000"/>
                          </a:solidFill>
                          <a:latin typeface="微软雅黑" pitchFamily="34" charset="-122"/>
                          <a:ea typeface="微软雅黑" pitchFamily="34" charset="-122"/>
                        </a:rPr>
                        <a:t>团体</a:t>
                      </a:r>
                      <a:r>
                        <a:rPr lang="zh-CN" altLang="en-US" sz="1200" b="1" u="none" strike="noStrike">
                          <a:solidFill>
                            <a:srgbClr val="FF0000"/>
                          </a:solidFill>
                          <a:latin typeface="微软雅黑" pitchFamily="34" charset="-122"/>
                          <a:ea typeface="微软雅黑" pitchFamily="34" charset="-122"/>
                        </a:rPr>
                        <a:t>门诊医疗</a:t>
                      </a:r>
                      <a:r>
                        <a:rPr lang="zh-CN" altLang="en-US" sz="1200" u="none" strike="noStrike">
                          <a:solidFill>
                            <a:srgbClr val="000000"/>
                          </a:solidFill>
                          <a:latin typeface="微软雅黑" pitchFamily="34" charset="-122"/>
                          <a:ea typeface="微软雅黑" pitchFamily="34" charset="-122"/>
                        </a:rPr>
                        <a:t>保险理赔申请书</a:t>
                      </a:r>
                      <a:r>
                        <a:rPr lang="en-US" altLang="zh-CN" sz="1200" u="none" strike="noStrike">
                          <a:solidFill>
                            <a:srgbClr val="000000"/>
                          </a:solidFill>
                          <a:latin typeface="微软雅黑" pitchFamily="34" charset="-122"/>
                          <a:ea typeface="微软雅黑" pitchFamily="34" charset="-122"/>
                        </a:rPr>
                        <a:t>》</a:t>
                      </a:r>
                      <a:endParaRPr lang="en-US" altLang="zh-CN" sz="1200" b="0"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dirty="0">
                          <a:solidFill>
                            <a:srgbClr val="000000"/>
                          </a:solidFill>
                          <a:latin typeface="微软雅黑" pitchFamily="34" charset="-122"/>
                          <a:ea typeface="微软雅黑" pitchFamily="34" charset="-122"/>
                        </a:rPr>
                        <a:t>√</a:t>
                      </a:r>
                      <a:endParaRPr lang="zh-CN" altLang="en-US" sz="1200" b="1"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　</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　</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223589">
                <a:tc>
                  <a:txBody>
                    <a:bodyPr/>
                    <a:lstStyle/>
                    <a:p>
                      <a:pPr algn="ctr" fontAlgn="ctr"/>
                      <a:r>
                        <a:rPr lang="en-US" altLang="zh-CN" sz="1200" u="none" strike="noStrike">
                          <a:solidFill>
                            <a:srgbClr val="000000"/>
                          </a:solidFill>
                          <a:latin typeface="微软雅黑" pitchFamily="34" charset="-122"/>
                          <a:ea typeface="微软雅黑" pitchFamily="34" charset="-122"/>
                        </a:rPr>
                        <a:t>《</a:t>
                      </a:r>
                      <a:r>
                        <a:rPr lang="zh-CN" altLang="en-US" sz="1200" u="none" strike="noStrike">
                          <a:solidFill>
                            <a:srgbClr val="000000"/>
                          </a:solidFill>
                          <a:latin typeface="微软雅黑" pitchFamily="34" charset="-122"/>
                          <a:ea typeface="微软雅黑" pitchFamily="34" charset="-122"/>
                        </a:rPr>
                        <a:t>团体</a:t>
                      </a:r>
                      <a:r>
                        <a:rPr lang="zh-CN" altLang="en-US" sz="1200" b="1" u="none" strike="noStrike">
                          <a:solidFill>
                            <a:srgbClr val="FF0000"/>
                          </a:solidFill>
                          <a:latin typeface="微软雅黑" pitchFamily="34" charset="-122"/>
                          <a:ea typeface="微软雅黑" pitchFamily="34" charset="-122"/>
                        </a:rPr>
                        <a:t>人身保险</a:t>
                      </a:r>
                      <a:r>
                        <a:rPr lang="zh-CN" altLang="en-US" sz="1200" u="none" strike="noStrike">
                          <a:solidFill>
                            <a:srgbClr val="000000"/>
                          </a:solidFill>
                          <a:latin typeface="微软雅黑" pitchFamily="34" charset="-122"/>
                          <a:ea typeface="微软雅黑" pitchFamily="34" charset="-122"/>
                        </a:rPr>
                        <a:t>理赔申请书</a:t>
                      </a:r>
                      <a:r>
                        <a:rPr lang="en-US" altLang="zh-CN" sz="1200" u="none" strike="noStrike">
                          <a:solidFill>
                            <a:srgbClr val="000000"/>
                          </a:solidFill>
                          <a:latin typeface="微软雅黑" pitchFamily="34" charset="-122"/>
                          <a:ea typeface="微软雅黑" pitchFamily="34" charset="-122"/>
                        </a:rPr>
                        <a:t>》</a:t>
                      </a:r>
                      <a:endParaRPr lang="en-US" altLang="zh-CN" sz="1200" b="0"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dirty="0">
                          <a:solidFill>
                            <a:srgbClr val="000000"/>
                          </a:solidFill>
                          <a:latin typeface="微软雅黑" pitchFamily="34" charset="-122"/>
                          <a:ea typeface="微软雅黑" pitchFamily="34" charset="-122"/>
                        </a:rPr>
                        <a:t>　</a:t>
                      </a:r>
                      <a:endParaRPr lang="zh-CN" altLang="en-US" sz="1200" b="1"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dirty="0">
                          <a:solidFill>
                            <a:srgbClr val="000000"/>
                          </a:solidFill>
                          <a:latin typeface="微软雅黑" pitchFamily="34" charset="-122"/>
                          <a:ea typeface="微软雅黑" pitchFamily="34" charset="-122"/>
                        </a:rPr>
                        <a:t>√ </a:t>
                      </a:r>
                      <a:endParaRPr lang="zh-CN" altLang="en-US" sz="1200" b="1"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 </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rowSpan="9">
                  <a:txBody>
                    <a:bodyPr/>
                    <a:lstStyle/>
                    <a:p>
                      <a:pPr algn="l" fontAlgn="ctr"/>
                      <a:r>
                        <a:rPr lang="zh-CN" altLang="en-US" sz="1100" u="none" strike="noStrike" dirty="0" smtClean="0">
                          <a:solidFill>
                            <a:srgbClr val="000000"/>
                          </a:solidFill>
                          <a:latin typeface="微软雅黑" pitchFamily="34" charset="-122"/>
                          <a:ea typeface="微软雅黑" pitchFamily="34" charset="-122"/>
                        </a:rPr>
                        <a:t>√ 列</a:t>
                      </a:r>
                      <a:r>
                        <a:rPr lang="zh-CN" altLang="en-US" sz="1100" u="none" strike="noStrike" dirty="0">
                          <a:solidFill>
                            <a:srgbClr val="000000"/>
                          </a:solidFill>
                          <a:latin typeface="微软雅黑" pitchFamily="34" charset="-122"/>
                          <a:ea typeface="微软雅黑" pitchFamily="34" charset="-122"/>
                        </a:rPr>
                        <a:t>明</a:t>
                      </a:r>
                      <a:r>
                        <a:rPr lang="zh-CN" altLang="en-US" sz="1100" b="1" u="none" strike="noStrike" kern="1200" dirty="0">
                          <a:solidFill>
                            <a:srgbClr val="0000FF"/>
                          </a:solidFill>
                          <a:latin typeface="微软雅黑" pitchFamily="34" charset="-122"/>
                          <a:ea typeface="微软雅黑" pitchFamily="34" charset="-122"/>
                          <a:cs typeface="+mn-cs"/>
                        </a:rPr>
                        <a:t>员工姓名</a:t>
                      </a:r>
                      <a:r>
                        <a:rPr lang="zh-CN" altLang="en-US" sz="1100" u="none" strike="noStrike" dirty="0">
                          <a:solidFill>
                            <a:srgbClr val="000000"/>
                          </a:solidFill>
                          <a:latin typeface="微软雅黑" pitchFamily="34" charset="-122"/>
                          <a:ea typeface="微软雅黑" pitchFamily="34" charset="-122"/>
                        </a:rPr>
                        <a:t>、</a:t>
                      </a:r>
                      <a:r>
                        <a:rPr lang="zh-CN" altLang="en-US" sz="1100" u="none" strike="noStrike" kern="1200" dirty="0">
                          <a:solidFill>
                            <a:srgbClr val="000000"/>
                          </a:solidFill>
                          <a:latin typeface="微软雅黑" pitchFamily="34" charset="-122"/>
                          <a:ea typeface="微软雅黑" pitchFamily="34" charset="-122"/>
                          <a:cs typeface="+mn-cs"/>
                        </a:rPr>
                        <a:t>药品明细、金额</a:t>
                      </a:r>
                      <a:r>
                        <a:rPr lang="zh-CN" altLang="en-US" sz="1100" u="none" strike="noStrike" dirty="0">
                          <a:solidFill>
                            <a:srgbClr val="000000"/>
                          </a:solidFill>
                          <a:latin typeface="微软雅黑" pitchFamily="34" charset="-122"/>
                          <a:ea typeface="微软雅黑" pitchFamily="34" charset="-122"/>
                        </a:rPr>
                        <a:t>的</a:t>
                      </a:r>
                      <a:r>
                        <a:rPr lang="zh-CN" altLang="en-US" sz="1100" b="1" u="none" strike="noStrike" dirty="0">
                          <a:solidFill>
                            <a:srgbClr val="FF0000"/>
                          </a:solidFill>
                          <a:latin typeface="微软雅黑" pitchFamily="34" charset="-122"/>
                          <a:ea typeface="微软雅黑" pitchFamily="34" charset="-122"/>
                        </a:rPr>
                        <a:t>购药发票原件</a:t>
                      </a:r>
                      <a:r>
                        <a:rPr lang="zh-CN" altLang="en-US" sz="1100" u="none" strike="noStrike" dirty="0">
                          <a:solidFill>
                            <a:srgbClr val="000000"/>
                          </a:solidFill>
                          <a:latin typeface="微软雅黑" pitchFamily="34" charset="-122"/>
                          <a:ea typeface="微软雅黑" pitchFamily="34" charset="-122"/>
                        </a:rPr>
                        <a:t>（电脑打印发票或手写发票，有财政税务监制章和药店专用章）</a:t>
                      </a:r>
                      <a:br>
                        <a:rPr lang="zh-CN" altLang="en-US" sz="1100" u="none" strike="noStrike" dirty="0">
                          <a:solidFill>
                            <a:srgbClr val="000000"/>
                          </a:solidFill>
                          <a:latin typeface="微软雅黑" pitchFamily="34" charset="-122"/>
                          <a:ea typeface="微软雅黑" pitchFamily="34" charset="-122"/>
                        </a:rPr>
                      </a:br>
                      <a:r>
                        <a:rPr lang="zh-CN" altLang="en-US" sz="1100" u="none" strike="noStrike" dirty="0">
                          <a:solidFill>
                            <a:srgbClr val="000000"/>
                          </a:solidFill>
                          <a:latin typeface="微软雅黑" pitchFamily="34" charset="-122"/>
                          <a:ea typeface="微软雅黑" pitchFamily="34" charset="-122"/>
                        </a:rPr>
                        <a:t/>
                      </a:r>
                      <a:br>
                        <a:rPr lang="zh-CN" altLang="en-US" sz="1100" u="none" strike="noStrike" dirty="0">
                          <a:solidFill>
                            <a:srgbClr val="000000"/>
                          </a:solidFill>
                          <a:latin typeface="微软雅黑" pitchFamily="34" charset="-122"/>
                          <a:ea typeface="微软雅黑" pitchFamily="34" charset="-122"/>
                        </a:rPr>
                      </a:br>
                      <a:r>
                        <a:rPr lang="zh-CN" altLang="en-US" sz="1100" u="none" strike="noStrike" dirty="0">
                          <a:solidFill>
                            <a:srgbClr val="000000"/>
                          </a:solidFill>
                          <a:latin typeface="微软雅黑" pitchFamily="34" charset="-122"/>
                          <a:ea typeface="微软雅黑" pitchFamily="34" charset="-122"/>
                        </a:rPr>
                        <a:t>√ </a:t>
                      </a:r>
                      <a:r>
                        <a:rPr lang="zh-CN" altLang="en-US" sz="1100" b="1" u="none" strike="noStrike" dirty="0">
                          <a:solidFill>
                            <a:srgbClr val="FF0000"/>
                          </a:solidFill>
                          <a:latin typeface="微软雅黑" pitchFamily="34" charset="-122"/>
                          <a:ea typeface="微软雅黑" pitchFamily="34" charset="-122"/>
                        </a:rPr>
                        <a:t>电脑打印药品明细清单原件或复印件</a:t>
                      </a:r>
                      <a:r>
                        <a:rPr lang="zh-CN" altLang="en-US" sz="1100" u="none" strike="noStrike" dirty="0">
                          <a:solidFill>
                            <a:srgbClr val="000000"/>
                          </a:solidFill>
                          <a:latin typeface="微软雅黑" pitchFamily="34" charset="-122"/>
                          <a:ea typeface="微软雅黑" pitchFamily="34" charset="-122"/>
                        </a:rPr>
                        <a:t>（</a:t>
                      </a:r>
                      <a:r>
                        <a:rPr lang="zh-CN" altLang="en-US" sz="1100" u="none" strike="noStrike" dirty="0" smtClean="0">
                          <a:solidFill>
                            <a:srgbClr val="000000"/>
                          </a:solidFill>
                          <a:latin typeface="微软雅黑" pitchFamily="34" charset="-122"/>
                          <a:ea typeface="微软雅黑" pitchFamily="34" charset="-122"/>
                        </a:rPr>
                        <a:t>若提供是</a:t>
                      </a:r>
                      <a:r>
                        <a:rPr lang="zh-CN" altLang="en-US" sz="1100" u="none" strike="noStrike" dirty="0">
                          <a:solidFill>
                            <a:srgbClr val="000000"/>
                          </a:solidFill>
                          <a:latin typeface="微软雅黑" pitchFamily="34" charset="-122"/>
                          <a:ea typeface="微软雅黑" pitchFamily="34" charset="-122"/>
                        </a:rPr>
                        <a:t>手写发</a:t>
                      </a:r>
                      <a:r>
                        <a:rPr lang="zh-CN" altLang="en-US" sz="1100" u="none" strike="noStrike" dirty="0" smtClean="0">
                          <a:solidFill>
                            <a:srgbClr val="000000"/>
                          </a:solidFill>
                          <a:latin typeface="微软雅黑" pitchFamily="34" charset="-122"/>
                          <a:ea typeface="微软雅黑" pitchFamily="34" charset="-122"/>
                        </a:rPr>
                        <a:t>票，或机打发票上无药品明细，或</a:t>
                      </a:r>
                      <a:r>
                        <a:rPr lang="zh-CN" altLang="en-US" sz="1100" u="none" strike="noStrike" dirty="0">
                          <a:solidFill>
                            <a:srgbClr val="000000"/>
                          </a:solidFill>
                          <a:latin typeface="微软雅黑" pitchFamily="34" charset="-122"/>
                          <a:ea typeface="微软雅黑" pitchFamily="34" charset="-122"/>
                        </a:rPr>
                        <a:t>定额发</a:t>
                      </a:r>
                      <a:r>
                        <a:rPr lang="zh-CN" altLang="en-US" sz="1100" u="none" strike="noStrike" dirty="0" smtClean="0">
                          <a:solidFill>
                            <a:srgbClr val="000000"/>
                          </a:solidFill>
                          <a:latin typeface="微软雅黑" pitchFamily="34" charset="-122"/>
                          <a:ea typeface="微软雅黑" pitchFamily="34" charset="-122"/>
                        </a:rPr>
                        <a:t>票时</a:t>
                      </a:r>
                      <a:r>
                        <a:rPr lang="zh-CN" altLang="en-US" sz="1100" u="none" strike="noStrike" dirty="0">
                          <a:solidFill>
                            <a:srgbClr val="000000"/>
                          </a:solidFill>
                          <a:latin typeface="微软雅黑" pitchFamily="34" charset="-122"/>
                          <a:ea typeface="微软雅黑" pitchFamily="34" charset="-122"/>
                        </a:rPr>
                        <a:t>必须同时提供电脑打印药品明细清单，且清单日期与发票日期一致）</a:t>
                      </a:r>
                      <a:br>
                        <a:rPr lang="zh-CN" altLang="en-US" sz="1100" u="none" strike="noStrike" dirty="0">
                          <a:solidFill>
                            <a:srgbClr val="000000"/>
                          </a:solidFill>
                          <a:latin typeface="微软雅黑" pitchFamily="34" charset="-122"/>
                          <a:ea typeface="微软雅黑" pitchFamily="34" charset="-122"/>
                        </a:rPr>
                      </a:br>
                      <a:r>
                        <a:rPr lang="zh-CN" altLang="en-US" sz="1100" u="none" strike="noStrike" dirty="0">
                          <a:solidFill>
                            <a:srgbClr val="000000"/>
                          </a:solidFill>
                          <a:latin typeface="微软雅黑" pitchFamily="34" charset="-122"/>
                          <a:ea typeface="微软雅黑" pitchFamily="34" charset="-122"/>
                        </a:rPr>
                        <a:t/>
                      </a:r>
                      <a:br>
                        <a:rPr lang="zh-CN" altLang="en-US" sz="1100" u="none" strike="noStrike" dirty="0">
                          <a:solidFill>
                            <a:srgbClr val="000000"/>
                          </a:solidFill>
                          <a:latin typeface="微软雅黑" pitchFamily="34" charset="-122"/>
                          <a:ea typeface="微软雅黑" pitchFamily="34" charset="-122"/>
                        </a:rPr>
                      </a:br>
                      <a:r>
                        <a:rPr lang="zh-CN" altLang="en-US" sz="1100" u="none" strike="noStrike" dirty="0">
                          <a:solidFill>
                            <a:srgbClr val="000000"/>
                          </a:solidFill>
                          <a:latin typeface="微软雅黑" pitchFamily="34" charset="-122"/>
                          <a:ea typeface="微软雅黑" pitchFamily="34" charset="-122"/>
                        </a:rPr>
                        <a:t>√ </a:t>
                      </a:r>
                      <a:r>
                        <a:rPr lang="zh-CN" altLang="en-US" sz="1100" b="1" u="none" strike="noStrike" dirty="0">
                          <a:solidFill>
                            <a:srgbClr val="FF0000"/>
                          </a:solidFill>
                          <a:latin typeface="微软雅黑" pitchFamily="34" charset="-122"/>
                          <a:ea typeface="微软雅黑" pitchFamily="34" charset="-122"/>
                        </a:rPr>
                        <a:t>使用医保卡凭证或刷卡记录</a:t>
                      </a:r>
                      <a:r>
                        <a:rPr lang="zh-CN" altLang="en-US" sz="1100" u="none" strike="noStrike" dirty="0" smtClean="0">
                          <a:solidFill>
                            <a:srgbClr val="000000"/>
                          </a:solidFill>
                          <a:latin typeface="微软雅黑" pitchFamily="34" charset="-122"/>
                          <a:ea typeface="微软雅黑" pitchFamily="34" charset="-122"/>
                        </a:rPr>
                        <a:t>（</a:t>
                      </a:r>
                      <a:r>
                        <a:rPr lang="zh-CN" altLang="en-US" sz="1100" b="1" u="none" strike="noStrike" dirty="0" smtClean="0">
                          <a:solidFill>
                            <a:srgbClr val="000000"/>
                          </a:solidFill>
                          <a:latin typeface="微软雅黑" pitchFamily="34" charset="-122"/>
                          <a:ea typeface="微软雅黑" pitchFamily="34" charset="-122"/>
                        </a:rPr>
                        <a:t>有医</a:t>
                      </a:r>
                      <a:r>
                        <a:rPr lang="zh-CN" altLang="en-US" sz="1100" b="1" u="none" strike="noStrike" dirty="0">
                          <a:solidFill>
                            <a:srgbClr val="000000"/>
                          </a:solidFill>
                          <a:latin typeface="微软雅黑" pitchFamily="34" charset="-122"/>
                          <a:ea typeface="微软雅黑" pitchFamily="34" charset="-122"/>
                        </a:rPr>
                        <a:t>保员工必须使用医保卡购药</a:t>
                      </a:r>
                      <a:r>
                        <a:rPr lang="zh-CN" altLang="en-US" sz="1100" u="none" strike="noStrike" dirty="0">
                          <a:solidFill>
                            <a:srgbClr val="000000"/>
                          </a:solidFill>
                          <a:latin typeface="微软雅黑" pitchFamily="34" charset="-122"/>
                          <a:ea typeface="微软雅黑" pitchFamily="34" charset="-122"/>
                        </a:rPr>
                        <a:t>，若使用现金购药须同时提供医保卡余额为零的</a:t>
                      </a:r>
                      <a:r>
                        <a:rPr lang="zh-CN" altLang="en-US" sz="1100" u="none" strike="noStrike" dirty="0" smtClean="0">
                          <a:solidFill>
                            <a:srgbClr val="000000"/>
                          </a:solidFill>
                          <a:latin typeface="微软雅黑" pitchFamily="34" charset="-122"/>
                          <a:ea typeface="微软雅黑" pitchFamily="34" charset="-122"/>
                        </a:rPr>
                        <a:t>证明）</a:t>
                      </a:r>
                      <a:r>
                        <a:rPr lang="zh-CN" altLang="en-US" sz="1100" u="none" strike="noStrike" dirty="0">
                          <a:solidFill>
                            <a:srgbClr val="000000"/>
                          </a:solidFill>
                          <a:latin typeface="微软雅黑" pitchFamily="34" charset="-122"/>
                          <a:ea typeface="微软雅黑" pitchFamily="34" charset="-122"/>
                        </a:rPr>
                        <a:t/>
                      </a:r>
                      <a:br>
                        <a:rPr lang="zh-CN" altLang="en-US" sz="1100" u="none" strike="noStrike" dirty="0">
                          <a:solidFill>
                            <a:srgbClr val="000000"/>
                          </a:solidFill>
                          <a:latin typeface="微软雅黑" pitchFamily="34" charset="-122"/>
                          <a:ea typeface="微软雅黑" pitchFamily="34" charset="-122"/>
                        </a:rPr>
                      </a:br>
                      <a:r>
                        <a:rPr lang="zh-CN" altLang="en-US" sz="1100" u="none" strike="noStrike" dirty="0">
                          <a:solidFill>
                            <a:srgbClr val="000000"/>
                          </a:solidFill>
                          <a:latin typeface="微软雅黑" pitchFamily="34" charset="-122"/>
                          <a:ea typeface="微软雅黑" pitchFamily="34" charset="-122"/>
                        </a:rPr>
                        <a:t/>
                      </a:r>
                      <a:br>
                        <a:rPr lang="zh-CN" altLang="en-US" sz="1100" u="none" strike="noStrike" dirty="0">
                          <a:solidFill>
                            <a:srgbClr val="000000"/>
                          </a:solidFill>
                          <a:latin typeface="微软雅黑" pitchFamily="34" charset="-122"/>
                          <a:ea typeface="微软雅黑" pitchFamily="34" charset="-122"/>
                        </a:rPr>
                      </a:br>
                      <a:r>
                        <a:rPr lang="zh-CN" altLang="en-US" sz="1100" u="none" strike="noStrike" dirty="0">
                          <a:solidFill>
                            <a:srgbClr val="000000"/>
                          </a:solidFill>
                          <a:latin typeface="微软雅黑" pitchFamily="34" charset="-122"/>
                          <a:ea typeface="微软雅黑" pitchFamily="34" charset="-122"/>
                        </a:rPr>
                        <a:t>√ 医疗机构出具需长期服用该药品的诊断报告、确诊病历或化验</a:t>
                      </a:r>
                      <a:r>
                        <a:rPr lang="zh-CN" altLang="en-US" sz="1100" u="none" strike="noStrike" dirty="0" smtClean="0">
                          <a:solidFill>
                            <a:srgbClr val="000000"/>
                          </a:solidFill>
                          <a:latin typeface="微软雅黑" pitchFamily="34" charset="-122"/>
                          <a:ea typeface="微软雅黑" pitchFamily="34" charset="-122"/>
                        </a:rPr>
                        <a:t>单</a:t>
                      </a:r>
                      <a:endParaRPr lang="en-US" altLang="zh-CN" sz="1100" u="none" strike="noStrike" dirty="0" smtClean="0">
                        <a:solidFill>
                          <a:srgbClr val="000000"/>
                        </a:solidFill>
                        <a:latin typeface="微软雅黑" pitchFamily="34" charset="-122"/>
                        <a:ea typeface="微软雅黑" pitchFamily="34" charset="-122"/>
                      </a:endParaRPr>
                    </a:p>
                    <a:p>
                      <a:pPr algn="l" fontAlgn="ctr"/>
                      <a:r>
                        <a:rPr lang="zh-CN" altLang="en-US" sz="1100" u="none" strike="noStrike" dirty="0" smtClean="0">
                          <a:solidFill>
                            <a:srgbClr val="000000"/>
                          </a:solidFill>
                          <a:latin typeface="微软雅黑" pitchFamily="34" charset="-122"/>
                          <a:ea typeface="微软雅黑" pitchFamily="34" charset="-122"/>
                        </a:rPr>
                        <a:t>（</a:t>
                      </a:r>
                      <a:r>
                        <a:rPr lang="en-US" altLang="zh-CN" sz="1100" b="1" u="none" strike="noStrike" dirty="0">
                          <a:solidFill>
                            <a:srgbClr val="000000"/>
                          </a:solidFill>
                          <a:latin typeface="微软雅黑" pitchFamily="34" charset="-122"/>
                          <a:ea typeface="微软雅黑" pitchFamily="34" charset="-122"/>
                        </a:rPr>
                        <a:t>1</a:t>
                      </a:r>
                      <a:r>
                        <a:rPr lang="zh-CN" altLang="en-US" sz="1100" b="1" u="none" strike="noStrike" dirty="0">
                          <a:solidFill>
                            <a:srgbClr val="000000"/>
                          </a:solidFill>
                          <a:latin typeface="微软雅黑" pitchFamily="34" charset="-122"/>
                          <a:ea typeface="微软雅黑" pitchFamily="34" charset="-122"/>
                        </a:rPr>
                        <a:t>次购药超过</a:t>
                      </a:r>
                      <a:r>
                        <a:rPr lang="en-US" altLang="zh-CN" sz="1100" b="1" u="none" strike="noStrike" dirty="0">
                          <a:solidFill>
                            <a:srgbClr val="000000"/>
                          </a:solidFill>
                          <a:latin typeface="微软雅黑" pitchFamily="34" charset="-122"/>
                          <a:ea typeface="微软雅黑" pitchFamily="34" charset="-122"/>
                        </a:rPr>
                        <a:t>3</a:t>
                      </a:r>
                      <a:r>
                        <a:rPr lang="zh-CN" altLang="en-US" sz="1100" b="1" u="none" strike="noStrike" dirty="0">
                          <a:solidFill>
                            <a:srgbClr val="000000"/>
                          </a:solidFill>
                          <a:latin typeface="微软雅黑" pitchFamily="34" charset="-122"/>
                          <a:ea typeface="微软雅黑" pitchFamily="34" charset="-122"/>
                        </a:rPr>
                        <a:t>种药品时提供</a:t>
                      </a:r>
                      <a:r>
                        <a:rPr lang="zh-CN" altLang="en-US" sz="1100" u="none" strike="noStrike" dirty="0" smtClean="0">
                          <a:solidFill>
                            <a:srgbClr val="000000"/>
                          </a:solidFill>
                          <a:latin typeface="微软雅黑" pitchFamily="34" charset="-122"/>
                          <a:ea typeface="微软雅黑" pitchFamily="34" charset="-122"/>
                        </a:rPr>
                        <a:t>）</a:t>
                      </a:r>
                      <a:endParaRPr lang="en-US" altLang="zh-CN" sz="1100" u="none" strike="noStrike" dirty="0" smtClean="0">
                        <a:solidFill>
                          <a:srgbClr val="000000"/>
                        </a:solidFill>
                        <a:latin typeface="微软雅黑" pitchFamily="34" charset="-122"/>
                        <a:ea typeface="微软雅黑" pitchFamily="34" charset="-122"/>
                      </a:endParaRPr>
                    </a:p>
                  </a:txBody>
                  <a:tcPr marL="36000" marR="3600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rowSpan="9">
                  <a:txBody>
                    <a:bodyPr/>
                    <a:lstStyle/>
                    <a:p>
                      <a:pPr algn="l" fontAlgn="ctr"/>
                      <a:r>
                        <a:rPr lang="zh-CN" altLang="en-US" sz="1100" u="none" strike="noStrike" dirty="0">
                          <a:solidFill>
                            <a:srgbClr val="000000"/>
                          </a:solidFill>
                          <a:latin typeface="微软雅黑" pitchFamily="34" charset="-122"/>
                          <a:ea typeface="微软雅黑" pitchFamily="34" charset="-122"/>
                        </a:rPr>
                        <a:t>√ 列明</a:t>
                      </a:r>
                      <a:r>
                        <a:rPr lang="zh-CN" altLang="en-US" sz="1100" b="1" u="none" strike="noStrike" dirty="0">
                          <a:solidFill>
                            <a:srgbClr val="0000FF"/>
                          </a:solidFill>
                          <a:latin typeface="微软雅黑" pitchFamily="34" charset="-122"/>
                          <a:ea typeface="微软雅黑" pitchFamily="34" charset="-122"/>
                        </a:rPr>
                        <a:t>员工姓名</a:t>
                      </a:r>
                      <a:r>
                        <a:rPr lang="zh-CN" altLang="en-US" sz="1100" u="none" strike="noStrike" dirty="0">
                          <a:solidFill>
                            <a:srgbClr val="000000"/>
                          </a:solidFill>
                          <a:latin typeface="微软雅黑" pitchFamily="34" charset="-122"/>
                          <a:ea typeface="微软雅黑" pitchFamily="34" charset="-122"/>
                        </a:rPr>
                        <a:t>、金额的治疗费（或洁齿费、洁治费、洗牙费）</a:t>
                      </a:r>
                      <a:r>
                        <a:rPr lang="zh-CN" altLang="en-US" sz="1100" b="1" u="none" strike="noStrike" dirty="0">
                          <a:solidFill>
                            <a:srgbClr val="FF0000"/>
                          </a:solidFill>
                          <a:latin typeface="微软雅黑" pitchFamily="34" charset="-122"/>
                          <a:ea typeface="微软雅黑" pitchFamily="34" charset="-122"/>
                        </a:rPr>
                        <a:t>发票原件</a:t>
                      </a:r>
                      <a:r>
                        <a:rPr lang="zh-CN" altLang="en-US" sz="1100" u="none" strike="noStrike" dirty="0">
                          <a:solidFill>
                            <a:srgbClr val="000000"/>
                          </a:solidFill>
                          <a:latin typeface="微软雅黑" pitchFamily="34" charset="-122"/>
                          <a:ea typeface="微软雅黑" pitchFamily="34" charset="-122"/>
                        </a:rPr>
                        <a:t>（</a:t>
                      </a:r>
                      <a:r>
                        <a:rPr lang="zh-CN" altLang="en-US" sz="1100" b="1" u="none" strike="noStrike" dirty="0">
                          <a:solidFill>
                            <a:srgbClr val="000000"/>
                          </a:solidFill>
                          <a:latin typeface="微软雅黑" pitchFamily="34" charset="-122"/>
                          <a:ea typeface="微软雅黑" pitchFamily="34" charset="-122"/>
                        </a:rPr>
                        <a:t>当员工前往指定口腔诊所进行洗牙时提供</a:t>
                      </a:r>
                      <a:r>
                        <a:rPr lang="zh-CN" altLang="en-US" sz="1100" u="none" strike="noStrike" dirty="0">
                          <a:solidFill>
                            <a:srgbClr val="000000"/>
                          </a:solidFill>
                          <a:latin typeface="微软雅黑" pitchFamily="34" charset="-122"/>
                          <a:ea typeface="微软雅黑" pitchFamily="34" charset="-122"/>
                        </a:rPr>
                        <a:t>）</a:t>
                      </a:r>
                      <a:br>
                        <a:rPr lang="zh-CN" altLang="en-US" sz="1100" u="none" strike="noStrike" dirty="0">
                          <a:solidFill>
                            <a:srgbClr val="000000"/>
                          </a:solidFill>
                          <a:latin typeface="微软雅黑" pitchFamily="34" charset="-122"/>
                          <a:ea typeface="微软雅黑" pitchFamily="34" charset="-122"/>
                        </a:rPr>
                      </a:br>
                      <a:r>
                        <a:rPr lang="zh-CN" altLang="en-US" sz="1100" u="none" strike="noStrike" dirty="0">
                          <a:solidFill>
                            <a:srgbClr val="000000"/>
                          </a:solidFill>
                          <a:latin typeface="微软雅黑" pitchFamily="34" charset="-122"/>
                          <a:ea typeface="微软雅黑" pitchFamily="34" charset="-122"/>
                        </a:rPr>
                        <a:t/>
                      </a:r>
                      <a:br>
                        <a:rPr lang="zh-CN" altLang="en-US" sz="1100" u="none" strike="noStrike" dirty="0">
                          <a:solidFill>
                            <a:srgbClr val="000000"/>
                          </a:solidFill>
                          <a:latin typeface="微软雅黑" pitchFamily="34" charset="-122"/>
                          <a:ea typeface="微软雅黑" pitchFamily="34" charset="-122"/>
                        </a:rPr>
                      </a:br>
                      <a:r>
                        <a:rPr lang="zh-CN" altLang="en-US" sz="1100" u="none" strike="noStrike" dirty="0">
                          <a:solidFill>
                            <a:srgbClr val="000000"/>
                          </a:solidFill>
                          <a:latin typeface="微软雅黑" pitchFamily="34" charset="-122"/>
                          <a:ea typeface="微软雅黑" pitchFamily="34" charset="-122"/>
                        </a:rPr>
                        <a:t>√ </a:t>
                      </a:r>
                      <a:r>
                        <a:rPr lang="zh-CN" altLang="en-US" sz="1100" b="1" u="none" strike="noStrike" dirty="0">
                          <a:solidFill>
                            <a:srgbClr val="FF0000"/>
                          </a:solidFill>
                          <a:latin typeface="微软雅黑" pitchFamily="34" charset="-122"/>
                          <a:ea typeface="微软雅黑" pitchFamily="34" charset="-122"/>
                        </a:rPr>
                        <a:t>发票原件、费用明细清单、病历复印件</a:t>
                      </a:r>
                      <a:r>
                        <a:rPr lang="zh-CN" altLang="en-US" sz="1100" u="none" strike="noStrike" dirty="0">
                          <a:solidFill>
                            <a:srgbClr val="000000"/>
                          </a:solidFill>
                          <a:latin typeface="微软雅黑" pitchFamily="34" charset="-122"/>
                          <a:ea typeface="微软雅黑" pitchFamily="34" charset="-122"/>
                        </a:rPr>
                        <a:t>（</a:t>
                      </a:r>
                      <a:r>
                        <a:rPr lang="zh-CN" altLang="en-US" sz="1100" b="1" u="none" strike="noStrike" dirty="0">
                          <a:solidFill>
                            <a:srgbClr val="000000"/>
                          </a:solidFill>
                          <a:latin typeface="微软雅黑" pitchFamily="34" charset="-122"/>
                          <a:ea typeface="微软雅黑" pitchFamily="34" charset="-122"/>
                        </a:rPr>
                        <a:t>当员工前往指定医院进行洗牙</a:t>
                      </a:r>
                      <a:r>
                        <a:rPr lang="zh-CN" altLang="en-US" sz="1100" b="1" u="none" strike="noStrike" dirty="0" smtClean="0">
                          <a:solidFill>
                            <a:srgbClr val="000000"/>
                          </a:solidFill>
                          <a:latin typeface="微软雅黑" pitchFamily="34" charset="-122"/>
                          <a:ea typeface="微软雅黑" pitchFamily="34" charset="-122"/>
                        </a:rPr>
                        <a:t>时同时提供以上</a:t>
                      </a:r>
                      <a:r>
                        <a:rPr lang="en-US" altLang="zh-CN" sz="1100" b="1" u="none" strike="noStrike" dirty="0" smtClean="0">
                          <a:solidFill>
                            <a:srgbClr val="000000"/>
                          </a:solidFill>
                          <a:latin typeface="微软雅黑" pitchFamily="34" charset="-122"/>
                          <a:ea typeface="微软雅黑" pitchFamily="34" charset="-122"/>
                        </a:rPr>
                        <a:t>3</a:t>
                      </a:r>
                      <a:r>
                        <a:rPr lang="zh-CN" altLang="en-US" sz="1100" b="1" u="none" strike="noStrike" dirty="0" smtClean="0">
                          <a:solidFill>
                            <a:srgbClr val="000000"/>
                          </a:solidFill>
                          <a:latin typeface="微软雅黑" pitchFamily="34" charset="-122"/>
                          <a:ea typeface="微软雅黑" pitchFamily="34" charset="-122"/>
                        </a:rPr>
                        <a:t>种材料）</a:t>
                      </a:r>
                      <a:endParaRPr lang="zh-CN" altLang="en-US" sz="1200" b="1" i="0" u="none" strike="noStrike" dirty="0">
                        <a:solidFill>
                          <a:srgbClr val="000000"/>
                        </a:solidFill>
                        <a:latin typeface="微软雅黑" pitchFamily="34" charset="-122"/>
                        <a:ea typeface="微软雅黑" pitchFamily="34" charset="-122"/>
                      </a:endParaRPr>
                    </a:p>
                  </a:txBody>
                  <a:tcPr marL="72000" marR="7200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223589">
                <a:tc>
                  <a:txBody>
                    <a:bodyPr/>
                    <a:lstStyle/>
                    <a:p>
                      <a:pPr algn="ctr" fontAlgn="ctr"/>
                      <a:r>
                        <a:rPr lang="zh-CN" altLang="en-US" sz="1200" u="none" strike="noStrike">
                          <a:solidFill>
                            <a:srgbClr val="000000"/>
                          </a:solidFill>
                          <a:latin typeface="微软雅黑" pitchFamily="34" charset="-122"/>
                          <a:ea typeface="微软雅黑" pitchFamily="34" charset="-122"/>
                        </a:rPr>
                        <a:t>医疗费发票</a:t>
                      </a:r>
                      <a:r>
                        <a:rPr lang="zh-CN" altLang="en-US" sz="1200" b="1" u="none" strike="noStrike">
                          <a:solidFill>
                            <a:srgbClr val="FF0000"/>
                          </a:solidFill>
                          <a:latin typeface="微软雅黑" pitchFamily="34" charset="-122"/>
                          <a:ea typeface="微软雅黑" pitchFamily="34" charset="-122"/>
                        </a:rPr>
                        <a:t>原件</a:t>
                      </a:r>
                      <a:r>
                        <a:rPr lang="zh-CN" altLang="en-US" sz="1200" u="none" strike="noStrike">
                          <a:solidFill>
                            <a:srgbClr val="000000"/>
                          </a:solidFill>
                          <a:latin typeface="微软雅黑" pitchFamily="34" charset="-122"/>
                          <a:ea typeface="微软雅黑" pitchFamily="34" charset="-122"/>
                        </a:rPr>
                        <a:t> </a:t>
                      </a:r>
                      <a:endParaRPr lang="zh-CN" altLang="en-US" sz="1200" b="0"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dirty="0">
                          <a:solidFill>
                            <a:srgbClr val="000000"/>
                          </a:solidFill>
                          <a:latin typeface="微软雅黑" pitchFamily="34" charset="-122"/>
                          <a:ea typeface="微软雅黑" pitchFamily="34" charset="-122"/>
                        </a:rPr>
                        <a:t>√</a:t>
                      </a:r>
                      <a:endParaRPr lang="zh-CN" altLang="en-US" sz="1200" b="1"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427734">
                <a:tc>
                  <a:txBody>
                    <a:bodyPr/>
                    <a:lstStyle/>
                    <a:p>
                      <a:pPr algn="ctr" fontAlgn="ctr"/>
                      <a:r>
                        <a:rPr lang="zh-CN" altLang="en-US" sz="1200" u="none" strike="noStrike">
                          <a:solidFill>
                            <a:srgbClr val="000000"/>
                          </a:solidFill>
                          <a:latin typeface="微软雅黑" pitchFamily="34" charset="-122"/>
                          <a:ea typeface="微软雅黑" pitchFamily="34" charset="-122"/>
                        </a:rPr>
                        <a:t>电脑打印的费用明细清单</a:t>
                      </a:r>
                      <a:br>
                        <a:rPr lang="zh-CN" altLang="en-US" sz="1200" u="none" strike="noStrike">
                          <a:solidFill>
                            <a:srgbClr val="000000"/>
                          </a:solidFill>
                          <a:latin typeface="微软雅黑" pitchFamily="34" charset="-122"/>
                          <a:ea typeface="微软雅黑" pitchFamily="34" charset="-122"/>
                        </a:rPr>
                      </a:br>
                      <a:r>
                        <a:rPr lang="zh-CN" altLang="en-US" sz="1200" u="none" strike="noStrike">
                          <a:solidFill>
                            <a:srgbClr val="000000"/>
                          </a:solidFill>
                          <a:latin typeface="微软雅黑" pitchFamily="34" charset="-122"/>
                          <a:ea typeface="微软雅黑" pitchFamily="34" charset="-122"/>
                        </a:rPr>
                        <a:t>（或者盖收费章的门诊处方）</a:t>
                      </a:r>
                      <a:endParaRPr lang="zh-CN" altLang="en-US" sz="1200" b="0"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dirty="0">
                          <a:solidFill>
                            <a:srgbClr val="000000"/>
                          </a:solidFill>
                          <a:latin typeface="微软雅黑" pitchFamily="34" charset="-122"/>
                          <a:ea typeface="微软雅黑" pitchFamily="34" charset="-122"/>
                        </a:rPr>
                        <a:t>√</a:t>
                      </a:r>
                      <a:endParaRPr lang="zh-CN" altLang="en-US" sz="1200" b="1"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23589">
                <a:tc>
                  <a:txBody>
                    <a:bodyPr/>
                    <a:lstStyle/>
                    <a:p>
                      <a:pPr algn="ctr" fontAlgn="ctr"/>
                      <a:r>
                        <a:rPr lang="zh-CN" altLang="en-US" sz="1200" u="none" strike="noStrike">
                          <a:solidFill>
                            <a:srgbClr val="000000"/>
                          </a:solidFill>
                          <a:latin typeface="微软雅黑" pitchFamily="34" charset="-122"/>
                          <a:ea typeface="微软雅黑" pitchFamily="34" charset="-122"/>
                        </a:rPr>
                        <a:t>病历复印件</a:t>
                      </a:r>
                      <a:endParaRPr lang="zh-CN" altLang="en-US" sz="1200" b="0"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dirty="0">
                          <a:solidFill>
                            <a:srgbClr val="000000"/>
                          </a:solidFill>
                          <a:latin typeface="微软雅黑" pitchFamily="34" charset="-122"/>
                          <a:ea typeface="微软雅黑" pitchFamily="34" charset="-122"/>
                        </a:rPr>
                        <a:t>　</a:t>
                      </a:r>
                      <a:endParaRPr lang="zh-CN" altLang="en-US" sz="1200" b="1"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　</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43031">
                <a:tc>
                  <a:txBody>
                    <a:bodyPr/>
                    <a:lstStyle/>
                    <a:p>
                      <a:pPr algn="ctr" fontAlgn="ctr"/>
                      <a:r>
                        <a:rPr lang="zh-CN" altLang="en-US" sz="1200" u="none" strike="noStrike">
                          <a:solidFill>
                            <a:srgbClr val="000000"/>
                          </a:solidFill>
                          <a:latin typeface="微软雅黑" pitchFamily="34" charset="-122"/>
                          <a:ea typeface="微软雅黑" pitchFamily="34" charset="-122"/>
                        </a:rPr>
                        <a:t>单项收费</a:t>
                      </a:r>
                      <a:r>
                        <a:rPr lang="en-US" altLang="zh-CN" sz="1200" u="none" strike="noStrike">
                          <a:solidFill>
                            <a:srgbClr val="000000"/>
                          </a:solidFill>
                          <a:latin typeface="微软雅黑" pitchFamily="34" charset="-122"/>
                          <a:ea typeface="微软雅黑" pitchFamily="34" charset="-122"/>
                        </a:rPr>
                        <a:t>200</a:t>
                      </a:r>
                      <a:r>
                        <a:rPr lang="zh-CN" altLang="en-US" sz="1200" u="none" strike="noStrike">
                          <a:solidFill>
                            <a:srgbClr val="000000"/>
                          </a:solidFill>
                          <a:latin typeface="微软雅黑" pitchFamily="34" charset="-122"/>
                          <a:ea typeface="微软雅黑" pitchFamily="34" charset="-122"/>
                        </a:rPr>
                        <a:t>元以上检查的检查报告复印件 </a:t>
                      </a:r>
                      <a:endParaRPr lang="zh-CN" altLang="en-US" sz="1200" b="0"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dirty="0">
                          <a:solidFill>
                            <a:srgbClr val="000000"/>
                          </a:solidFill>
                          <a:latin typeface="微软雅黑" pitchFamily="34" charset="-122"/>
                          <a:ea typeface="微软雅黑" pitchFamily="34" charset="-122"/>
                        </a:rPr>
                        <a:t>√ </a:t>
                      </a:r>
                      <a:endParaRPr lang="zh-CN" altLang="en-US" sz="1200" b="1"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dirty="0">
                          <a:solidFill>
                            <a:srgbClr val="000000"/>
                          </a:solidFill>
                          <a:latin typeface="微软雅黑" pitchFamily="34" charset="-122"/>
                          <a:ea typeface="微软雅黑" pitchFamily="34" charset="-122"/>
                        </a:rPr>
                        <a:t>√ </a:t>
                      </a:r>
                      <a:endParaRPr lang="zh-CN" altLang="en-US" sz="1200" b="1"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609188">
                <a:tc>
                  <a:txBody>
                    <a:bodyPr/>
                    <a:lstStyle/>
                    <a:p>
                      <a:pPr algn="ctr" fontAlgn="ctr"/>
                      <a:r>
                        <a:rPr lang="zh-CN" altLang="en-US" sz="1200" u="none" strike="noStrike" dirty="0" smtClean="0">
                          <a:solidFill>
                            <a:srgbClr val="000000"/>
                          </a:solidFill>
                          <a:latin typeface="微软雅黑" pitchFamily="34" charset="-122"/>
                          <a:ea typeface="微软雅黑" pitchFamily="34" charset="-122"/>
                        </a:rPr>
                        <a:t>身份证件复印件</a:t>
                      </a:r>
                      <a:br>
                        <a:rPr lang="zh-CN" altLang="en-US" sz="1200" u="none" strike="noStrike" dirty="0" smtClean="0">
                          <a:solidFill>
                            <a:srgbClr val="000000"/>
                          </a:solidFill>
                          <a:latin typeface="微软雅黑" pitchFamily="34" charset="-122"/>
                          <a:ea typeface="微软雅黑" pitchFamily="34" charset="-122"/>
                        </a:rPr>
                      </a:br>
                      <a:r>
                        <a:rPr lang="zh-CN" altLang="en-US" sz="1200" u="none" strike="noStrike" dirty="0" smtClean="0">
                          <a:solidFill>
                            <a:srgbClr val="000000"/>
                          </a:solidFill>
                          <a:latin typeface="微软雅黑" pitchFamily="34" charset="-122"/>
                          <a:ea typeface="微软雅黑" pitchFamily="34" charset="-122"/>
                        </a:rPr>
                        <a:t>（第二</a:t>
                      </a:r>
                      <a:r>
                        <a:rPr lang="zh-CN" altLang="en-US" sz="1200" u="none" strike="noStrike" dirty="0">
                          <a:solidFill>
                            <a:srgbClr val="000000"/>
                          </a:solidFill>
                          <a:latin typeface="微软雅黑" pitchFamily="34" charset="-122"/>
                          <a:ea typeface="微软雅黑" pitchFamily="34" charset="-122"/>
                        </a:rPr>
                        <a:t>代身份证复印件</a:t>
                      </a:r>
                      <a:r>
                        <a:rPr lang="zh-CN" altLang="en-US" sz="1200" u="none" strike="noStrike" dirty="0" smtClean="0">
                          <a:solidFill>
                            <a:srgbClr val="000000"/>
                          </a:solidFill>
                          <a:latin typeface="微软雅黑" pitchFamily="34" charset="-122"/>
                          <a:ea typeface="微软雅黑" pitchFamily="34" charset="-122"/>
                        </a:rPr>
                        <a:t>需正</a:t>
                      </a:r>
                      <a:r>
                        <a:rPr lang="zh-CN" altLang="en-US" sz="1200" u="none" strike="noStrike" dirty="0">
                          <a:solidFill>
                            <a:srgbClr val="000000"/>
                          </a:solidFill>
                          <a:latin typeface="微软雅黑" pitchFamily="34" charset="-122"/>
                          <a:ea typeface="微软雅黑" pitchFamily="34" charset="-122"/>
                        </a:rPr>
                        <a:t>反面复印） </a:t>
                      </a:r>
                      <a:endParaRPr lang="zh-CN" altLang="en-US" sz="12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100" u="none" strike="noStrike">
                          <a:solidFill>
                            <a:srgbClr val="000000"/>
                          </a:solidFill>
                          <a:latin typeface="微软雅黑" pitchFamily="34" charset="-122"/>
                          <a:ea typeface="微软雅黑" pitchFamily="34" charset="-122"/>
                        </a:rPr>
                        <a:t>门诊超</a:t>
                      </a:r>
                      <a:r>
                        <a:rPr lang="en-US" altLang="zh-CN" sz="1100" u="none" strike="noStrike">
                          <a:solidFill>
                            <a:srgbClr val="000000"/>
                          </a:solidFill>
                          <a:latin typeface="微软雅黑" pitchFamily="34" charset="-122"/>
                          <a:ea typeface="微软雅黑" pitchFamily="34" charset="-122"/>
                        </a:rPr>
                        <a:t>1</a:t>
                      </a:r>
                      <a:r>
                        <a:rPr lang="zh-CN" altLang="en-US" sz="1100" u="none" strike="noStrike">
                          <a:solidFill>
                            <a:srgbClr val="000000"/>
                          </a:solidFill>
                          <a:latin typeface="微软雅黑" pitchFamily="34" charset="-122"/>
                          <a:ea typeface="微软雅黑" pitchFamily="34" charset="-122"/>
                        </a:rPr>
                        <a:t>万元的申请需提供</a:t>
                      </a:r>
                      <a:endParaRPr lang="zh-CN" altLang="en-US" sz="1100" b="0"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 </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381000">
                <a:tc>
                  <a:txBody>
                    <a:bodyPr/>
                    <a:lstStyle/>
                    <a:p>
                      <a:pPr algn="ctr" fontAlgn="ctr"/>
                      <a:r>
                        <a:rPr lang="zh-CN" altLang="en-US" sz="1200" u="none" strike="noStrike">
                          <a:solidFill>
                            <a:srgbClr val="000000"/>
                          </a:solidFill>
                          <a:latin typeface="微软雅黑" pitchFamily="34" charset="-122"/>
                          <a:ea typeface="微软雅黑" pitchFamily="34" charset="-122"/>
                        </a:rPr>
                        <a:t>出院小结复印件 </a:t>
                      </a:r>
                      <a:endParaRPr lang="zh-CN" altLang="en-US" sz="1200" b="0"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u="none" strike="noStrike">
                          <a:solidFill>
                            <a:srgbClr val="000000"/>
                          </a:solidFill>
                          <a:latin typeface="微软雅黑" pitchFamily="34" charset="-122"/>
                          <a:ea typeface="微软雅黑" pitchFamily="34" charset="-122"/>
                        </a:rPr>
                        <a:t>　</a:t>
                      </a:r>
                      <a:endParaRPr lang="zh-CN" altLang="en-US" sz="1200" b="0"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 </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651403">
                <a:tc>
                  <a:txBody>
                    <a:bodyPr/>
                    <a:lstStyle/>
                    <a:p>
                      <a:pPr algn="ctr" fontAlgn="ctr"/>
                      <a:r>
                        <a:rPr lang="zh-CN" altLang="en-US" sz="1200" u="none" strike="noStrike" dirty="0" smtClean="0">
                          <a:solidFill>
                            <a:srgbClr val="000000"/>
                          </a:solidFill>
                          <a:latin typeface="微软雅黑" pitchFamily="34" charset="-122"/>
                          <a:ea typeface="微软雅黑" pitchFamily="34" charset="-122"/>
                        </a:rPr>
                        <a:t> 结</a:t>
                      </a:r>
                      <a:r>
                        <a:rPr lang="zh-CN" altLang="en-US" sz="1200" u="none" strike="noStrike" dirty="0">
                          <a:solidFill>
                            <a:srgbClr val="000000"/>
                          </a:solidFill>
                          <a:latin typeface="微软雅黑" pitchFamily="34" charset="-122"/>
                          <a:ea typeface="微软雅黑" pitchFamily="34" charset="-122"/>
                        </a:rPr>
                        <a:t>婚证明、准生</a:t>
                      </a:r>
                      <a:r>
                        <a:rPr lang="zh-CN" altLang="en-US" sz="1200" u="none" strike="noStrike" dirty="0" smtClean="0">
                          <a:solidFill>
                            <a:srgbClr val="000000"/>
                          </a:solidFill>
                          <a:latin typeface="微软雅黑" pitchFamily="34" charset="-122"/>
                          <a:ea typeface="微软雅黑" pitchFamily="34" charset="-122"/>
                        </a:rPr>
                        <a:t>证</a:t>
                      </a:r>
                      <a:endParaRPr lang="en-US" altLang="zh-CN" sz="1200" u="none" strike="noStrike" dirty="0" smtClean="0">
                        <a:solidFill>
                          <a:srgbClr val="000000"/>
                        </a:solidFill>
                        <a:latin typeface="微软雅黑" pitchFamily="34" charset="-122"/>
                        <a:ea typeface="微软雅黑" pitchFamily="34" charset="-122"/>
                      </a:endParaRPr>
                    </a:p>
                    <a:p>
                      <a:pPr algn="ctr" fontAlgn="ctr"/>
                      <a:r>
                        <a:rPr lang="zh-CN" altLang="en-US" sz="1200" u="none" strike="noStrike" dirty="0" smtClean="0">
                          <a:solidFill>
                            <a:srgbClr val="000000"/>
                          </a:solidFill>
                          <a:latin typeface="微软雅黑" pitchFamily="34" charset="-122"/>
                          <a:ea typeface="微软雅黑" pitchFamily="34" charset="-122"/>
                        </a:rPr>
                        <a:t>（</a:t>
                      </a:r>
                      <a:r>
                        <a:rPr lang="zh-CN" altLang="en-US" sz="1200" u="none" strike="noStrike" dirty="0">
                          <a:solidFill>
                            <a:srgbClr val="000000"/>
                          </a:solidFill>
                          <a:latin typeface="微软雅黑" pitchFamily="34" charset="-122"/>
                          <a:ea typeface="微软雅黑" pitchFamily="34" charset="-122"/>
                        </a:rPr>
                        <a:t>上海地区第一胎提</a:t>
                      </a:r>
                      <a:r>
                        <a:rPr lang="zh-CN" altLang="en-US" sz="1200" u="none" strike="noStrike" dirty="0" smtClean="0">
                          <a:solidFill>
                            <a:srgbClr val="000000"/>
                          </a:solidFill>
                          <a:latin typeface="微软雅黑" pitchFamily="34" charset="-122"/>
                          <a:ea typeface="微软雅黑" pitchFamily="34" charset="-122"/>
                        </a:rPr>
                        <a:t>供  孕</a:t>
                      </a:r>
                      <a:r>
                        <a:rPr lang="zh-CN" altLang="en-US" sz="1200" u="none" strike="noStrike" dirty="0">
                          <a:solidFill>
                            <a:srgbClr val="000000"/>
                          </a:solidFill>
                          <a:latin typeface="微软雅黑" pitchFamily="34" charset="-122"/>
                          <a:ea typeface="微软雅黑" pitchFamily="34" charset="-122"/>
                        </a:rPr>
                        <a:t>妇保健卡，</a:t>
                      </a:r>
                      <a:r>
                        <a:rPr lang="zh-CN" altLang="en-US" sz="1200" u="none" strike="noStrike" dirty="0" smtClean="0">
                          <a:solidFill>
                            <a:srgbClr val="000000"/>
                          </a:solidFill>
                          <a:latin typeface="微软雅黑" pitchFamily="34" charset="-122"/>
                          <a:ea typeface="微软雅黑" pitchFamily="34" charset="-122"/>
                        </a:rPr>
                        <a:t>如是第</a:t>
                      </a:r>
                      <a:r>
                        <a:rPr lang="zh-CN" altLang="en-US" sz="1200" u="none" strike="noStrike" dirty="0">
                          <a:solidFill>
                            <a:srgbClr val="000000"/>
                          </a:solidFill>
                          <a:latin typeface="微软雅黑" pitchFamily="34" charset="-122"/>
                          <a:ea typeface="微软雅黑" pitchFamily="34" charset="-122"/>
                        </a:rPr>
                        <a:t>二</a:t>
                      </a:r>
                      <a:r>
                        <a:rPr lang="zh-CN" altLang="en-US" sz="1200" u="none" strike="noStrike" dirty="0" smtClean="0">
                          <a:solidFill>
                            <a:srgbClr val="000000"/>
                          </a:solidFill>
                          <a:latin typeface="微软雅黑" pitchFamily="34" charset="-122"/>
                          <a:ea typeface="微软雅黑" pitchFamily="34" charset="-122"/>
                        </a:rPr>
                        <a:t>胎，</a:t>
                      </a:r>
                      <a:r>
                        <a:rPr lang="zh-CN" altLang="en-US" sz="1200" u="none" strike="noStrike" dirty="0">
                          <a:solidFill>
                            <a:srgbClr val="000000"/>
                          </a:solidFill>
                          <a:latin typeface="微软雅黑" pitchFamily="34" charset="-122"/>
                          <a:ea typeface="微软雅黑" pitchFamily="34" charset="-122"/>
                        </a:rPr>
                        <a:t>需要提供准生证）</a:t>
                      </a:r>
                      <a:endParaRPr lang="zh-CN" altLang="en-US" sz="1200" b="0" i="0" u="none" strike="noStrike" dirty="0">
                        <a:solidFill>
                          <a:srgbClr val="000000"/>
                        </a:solidFill>
                        <a:latin typeface="微软雅黑" pitchFamily="34" charset="-122"/>
                        <a:ea typeface="微软雅黑" pitchFamily="34" charset="-122"/>
                      </a:endParaRPr>
                    </a:p>
                  </a:txBody>
                  <a:tcPr marL="36000" marR="3600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u="none" strike="noStrike">
                          <a:solidFill>
                            <a:srgbClr val="000000"/>
                          </a:solidFill>
                          <a:latin typeface="微软雅黑" pitchFamily="34" charset="-122"/>
                          <a:ea typeface="微软雅黑" pitchFamily="34" charset="-122"/>
                        </a:rPr>
                        <a:t>　</a:t>
                      </a:r>
                      <a:endParaRPr lang="zh-CN" altLang="en-US" sz="1200" b="0"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　</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1008612">
                <a:tc>
                  <a:txBody>
                    <a:bodyPr/>
                    <a:lstStyle/>
                    <a:p>
                      <a:pPr algn="ctr" fontAlgn="ctr"/>
                      <a:r>
                        <a:rPr lang="zh-CN" altLang="en-US" sz="1200" u="none" strike="noStrike">
                          <a:solidFill>
                            <a:srgbClr val="000000"/>
                          </a:solidFill>
                          <a:latin typeface="微软雅黑" pitchFamily="34" charset="-122"/>
                          <a:ea typeface="微软雅黑" pitchFamily="34" charset="-122"/>
                        </a:rPr>
                        <a:t>产前检查（建立孕妇保健卡后</a:t>
                      </a:r>
                      <a:r>
                        <a:rPr lang="zh-CN" altLang="en-US" sz="1200" u="none" strike="noStrike" smtClean="0">
                          <a:solidFill>
                            <a:srgbClr val="000000"/>
                          </a:solidFill>
                          <a:latin typeface="微软雅黑" pitchFamily="34" charset="-122"/>
                          <a:ea typeface="微软雅黑" pitchFamily="34" charset="-122"/>
                        </a:rPr>
                        <a:t>）</a:t>
                      </a:r>
                      <a:endParaRPr lang="en-US" altLang="zh-CN" sz="1200" u="none" strike="noStrike" smtClean="0">
                        <a:solidFill>
                          <a:srgbClr val="000000"/>
                        </a:solidFill>
                        <a:latin typeface="微软雅黑" pitchFamily="34" charset="-122"/>
                        <a:ea typeface="微软雅黑" pitchFamily="34" charset="-122"/>
                      </a:endParaRPr>
                    </a:p>
                    <a:p>
                      <a:pPr algn="ctr" fontAlgn="ctr"/>
                      <a:r>
                        <a:rPr lang="zh-CN" altLang="en-US" sz="1200" u="none" strike="noStrike" smtClean="0">
                          <a:solidFill>
                            <a:srgbClr val="000000"/>
                          </a:solidFill>
                          <a:latin typeface="微软雅黑" pitchFamily="34" charset="-122"/>
                          <a:ea typeface="微软雅黑" pitchFamily="34" charset="-122"/>
                        </a:rPr>
                        <a:t>的</a:t>
                      </a:r>
                      <a:r>
                        <a:rPr lang="zh-CN" altLang="en-US" sz="1200" u="none" strike="noStrike">
                          <a:solidFill>
                            <a:srgbClr val="000000"/>
                          </a:solidFill>
                          <a:latin typeface="微软雅黑" pitchFamily="34" charset="-122"/>
                          <a:ea typeface="微软雅黑" pitchFamily="34" charset="-122"/>
                        </a:rPr>
                        <a:t>每次对应检查记录的复印件</a:t>
                      </a:r>
                      <a:endParaRPr lang="zh-CN" altLang="en-US" sz="1200" b="0"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u="none" strike="noStrike">
                          <a:solidFill>
                            <a:srgbClr val="000000"/>
                          </a:solidFill>
                          <a:latin typeface="微软雅黑" pitchFamily="34" charset="-122"/>
                          <a:ea typeface="微软雅黑" pitchFamily="34" charset="-122"/>
                        </a:rPr>
                        <a:t>　</a:t>
                      </a:r>
                      <a:endParaRPr lang="zh-CN" altLang="en-US" sz="1200" b="0"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a:solidFill>
                            <a:srgbClr val="000000"/>
                          </a:solidFill>
                          <a:latin typeface="微软雅黑" pitchFamily="34" charset="-122"/>
                          <a:ea typeface="微软雅黑" pitchFamily="34" charset="-122"/>
                        </a:rPr>
                        <a:t>　</a:t>
                      </a:r>
                      <a:endParaRPr lang="zh-CN" altLang="en-US" sz="1200" b="1" i="0" u="none" strike="noStrike">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ctr"/>
                      <a:r>
                        <a:rPr lang="zh-CN" altLang="en-US" sz="1200" b="1" u="none" strike="noStrike" dirty="0">
                          <a:solidFill>
                            <a:srgbClr val="000000"/>
                          </a:solidFill>
                          <a:latin typeface="微软雅黑" pitchFamily="34" charset="-122"/>
                          <a:ea typeface="微软雅黑" pitchFamily="34" charset="-122"/>
                        </a:rPr>
                        <a:t>√</a:t>
                      </a:r>
                      <a:endParaRPr lang="zh-CN" altLang="en-US" sz="1200" b="1"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vMerge="1">
                  <a:txBody>
                    <a:bodyPr/>
                    <a:lstStyle/>
                    <a:p>
                      <a:endParaRPr lang="zh-CN" altLang="en-US"/>
                    </a:p>
                  </a:txBody>
                  <a:tcPr/>
                </a:tc>
                <a:tc v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9688" y="304800"/>
            <a:ext cx="8763000" cy="400050"/>
          </a:xfrm>
          <a:prstGeom prst="rect">
            <a:avLst/>
          </a:prstGeom>
          <a:noFill/>
          <a:ln w="9525">
            <a:noFill/>
            <a:miter lim="800000"/>
            <a:headEnd/>
            <a:tailEnd/>
          </a:ln>
        </p:spPr>
        <p:txBody>
          <a:bodyPr>
            <a:spAutoFit/>
          </a:bodyPr>
          <a:lstStyle/>
          <a:p>
            <a:pPr>
              <a:defRPr/>
            </a:pPr>
            <a:r>
              <a:rPr lang="zh-CN" altLang="en-US" sz="2000" b="1" dirty="0" smtClean="0">
                <a:solidFill>
                  <a:srgbClr val="000000"/>
                </a:solidFill>
                <a:latin typeface="微软雅黑" pitchFamily="34" charset="-122"/>
                <a:ea typeface="微软雅黑" pitchFamily="34" charset="-122"/>
                <a:cs typeface="Arial" pitchFamily="34" charset="0"/>
              </a:rPr>
              <a:t>理赔</a:t>
            </a:r>
            <a:r>
              <a:rPr lang="zh-CN" altLang="en-US" sz="2000" b="1" dirty="0">
                <a:solidFill>
                  <a:srgbClr val="000000"/>
                </a:solidFill>
                <a:latin typeface="微软雅黑" pitchFamily="34" charset="-122"/>
                <a:ea typeface="微软雅黑" pitchFamily="34" charset="-122"/>
                <a:cs typeface="Arial" pitchFamily="34" charset="0"/>
              </a:rPr>
              <a:t>注意事项 </a:t>
            </a:r>
            <a:r>
              <a:rPr lang="zh-CN" altLang="en-US" sz="2000" b="1" dirty="0" smtClean="0">
                <a:solidFill>
                  <a:srgbClr val="000000"/>
                </a:solidFill>
                <a:latin typeface="微软雅黑" pitchFamily="34" charset="-122"/>
                <a:ea typeface="微软雅黑" pitchFamily="34" charset="-122"/>
                <a:cs typeface="Arial" pitchFamily="34" charset="0"/>
              </a:rPr>
              <a:t> </a:t>
            </a:r>
            <a:r>
              <a:rPr lang="en-US" altLang="zh-CN" sz="2000" b="1" dirty="0" smtClean="0">
                <a:solidFill>
                  <a:srgbClr val="000000"/>
                </a:solidFill>
                <a:latin typeface="微软雅黑" pitchFamily="34" charset="-122"/>
                <a:ea typeface="微软雅黑" pitchFamily="34" charset="-122"/>
                <a:cs typeface="Arial" pitchFamily="34" charset="0"/>
              </a:rPr>
              <a:t>-  </a:t>
            </a:r>
            <a:r>
              <a:rPr lang="zh-CN" altLang="en-US" sz="2000" b="1" dirty="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就诊指定医院</a:t>
            </a:r>
          </a:p>
        </p:txBody>
      </p:sp>
      <p:sp>
        <p:nvSpPr>
          <p:cNvPr id="39943" name="TextBox 5"/>
          <p:cNvSpPr txBox="1">
            <a:spLocks noChangeArrowheads="1"/>
          </p:cNvSpPr>
          <p:nvPr/>
        </p:nvSpPr>
        <p:spPr bwMode="auto">
          <a:xfrm>
            <a:off x="1106488" y="6056313"/>
            <a:ext cx="8077200" cy="366712"/>
          </a:xfrm>
          <a:prstGeom prst="rect">
            <a:avLst/>
          </a:prstGeom>
          <a:noFill/>
          <a:ln w="9525">
            <a:noFill/>
            <a:miter lim="800000"/>
            <a:headEnd/>
            <a:tailEnd/>
          </a:ln>
        </p:spPr>
        <p:txBody>
          <a:bodyPr>
            <a:spAutoFit/>
          </a:bodyPr>
          <a:lstStyle/>
          <a:p>
            <a:r>
              <a:rPr lang="zh-CN" altLang="en-US">
                <a:solidFill>
                  <a:srgbClr val="000000"/>
                </a:solidFill>
                <a:latin typeface="微软雅黑" pitchFamily="34" charset="-122"/>
                <a:ea typeface="微软雅黑" pitchFamily="34" charset="-122"/>
                <a:cs typeface="Arial" charset="0"/>
              </a:rPr>
              <a:t>此外，员工外购药须在平安指定药房内购买方可进行理赔</a:t>
            </a:r>
          </a:p>
        </p:txBody>
      </p:sp>
      <p:sp>
        <p:nvSpPr>
          <p:cNvPr id="7" name="TextBox 7"/>
          <p:cNvSpPr txBox="1">
            <a:spLocks noChangeArrowheads="1"/>
          </p:cNvSpPr>
          <p:nvPr/>
        </p:nvSpPr>
        <p:spPr bwMode="auto">
          <a:xfrm>
            <a:off x="179934" y="1743437"/>
            <a:ext cx="10189046" cy="3413755"/>
          </a:xfrm>
          <a:prstGeom prst="rect">
            <a:avLst/>
          </a:prstGeom>
          <a:noFill/>
          <a:ln w="9525">
            <a:noFill/>
            <a:miter lim="800000"/>
            <a:headEnd/>
            <a:tailEnd/>
          </a:ln>
        </p:spPr>
        <p:txBody>
          <a:bodyPr wrap="square">
            <a:spAutoFit/>
          </a:bodyPr>
          <a:lstStyle/>
          <a:p>
            <a:pPr marL="285750" indent="-285750">
              <a:lnSpc>
                <a:spcPts val="1700"/>
              </a:lnSpc>
              <a:spcBef>
                <a:spcPts val="2400"/>
              </a:spcBef>
              <a:buFont typeface="Wingdings" pitchFamily="2" charset="2"/>
              <a:buChar char="l"/>
              <a:defRPr/>
            </a:pPr>
            <a:r>
              <a:rPr lang="zh-CN" altLang="en-US" sz="1400" b="1" dirty="0" smtClean="0">
                <a:solidFill>
                  <a:srgbClr val="0000FF"/>
                </a:solidFill>
                <a:latin typeface="微软雅黑" pitchFamily="34" charset="-122"/>
                <a:ea typeface="微软雅黑" pitchFamily="34" charset="-122"/>
                <a:cs typeface="Arial" pitchFamily="34" charset="0"/>
              </a:rPr>
              <a:t>上</a:t>
            </a:r>
            <a:r>
              <a:rPr lang="zh-CN" altLang="en-US" sz="1400" b="1" dirty="0">
                <a:solidFill>
                  <a:srgbClr val="0000FF"/>
                </a:solidFill>
                <a:latin typeface="微软雅黑" pitchFamily="34" charset="-122"/>
                <a:ea typeface="微软雅黑" pitchFamily="34" charset="-122"/>
                <a:cs typeface="Arial" pitchFamily="34" charset="0"/>
              </a:rPr>
              <a:t>海地</a:t>
            </a:r>
            <a:r>
              <a:rPr lang="zh-CN" altLang="en-US" sz="1400" b="1" dirty="0" smtClean="0">
                <a:solidFill>
                  <a:srgbClr val="0000FF"/>
                </a:solidFill>
                <a:latin typeface="微软雅黑" pitchFamily="34" charset="-122"/>
                <a:ea typeface="微软雅黑" pitchFamily="34" charset="-122"/>
                <a:cs typeface="Arial" pitchFamily="34" charset="0"/>
              </a:rPr>
              <a:t>区</a:t>
            </a:r>
            <a:r>
              <a:rPr lang="zh-CN" altLang="en-US" sz="1400" dirty="0" smtClean="0">
                <a:solidFill>
                  <a:srgbClr val="000000"/>
                </a:solidFill>
                <a:latin typeface="微软雅黑" pitchFamily="34" charset="-122"/>
                <a:ea typeface="微软雅黑" pitchFamily="34" charset="-122"/>
                <a:cs typeface="Arial" pitchFamily="34" charset="0"/>
              </a:rPr>
              <a:t>：</a:t>
            </a:r>
            <a:r>
              <a:rPr lang="zh-CN" altLang="en-US" sz="1300" b="1" dirty="0" smtClean="0">
                <a:solidFill>
                  <a:srgbClr val="000000"/>
                </a:solidFill>
                <a:latin typeface="微软雅黑" pitchFamily="34" charset="-122"/>
                <a:ea typeface="微软雅黑" pitchFamily="34" charset="-122"/>
                <a:cs typeface="Arial" pitchFamily="34" charset="0"/>
              </a:rPr>
              <a:t>须在当地区县级二级（含）以上医保定点公立医院内就诊，包括长征医院、长海医院、东方肝胆外科医院三家部队医院，另外增加上海市牙防所，徐汇区日晖医院，徐汇区宛平医院，及区县级（含）以上的防治所、防治院</a:t>
            </a:r>
            <a:r>
              <a:rPr lang="zh-CN" altLang="en-US" sz="1300" b="1" dirty="0" smtClean="0">
                <a:solidFill>
                  <a:srgbClr val="000000"/>
                </a:solidFill>
                <a:latin typeface="微软雅黑" pitchFamily="34" charset="-122"/>
                <a:ea typeface="微软雅黑" pitchFamily="34" charset="-122"/>
                <a:cs typeface="Arial" pitchFamily="34" charset="0"/>
              </a:rPr>
              <a:t>。</a:t>
            </a:r>
            <a:endParaRPr lang="zh-CN" altLang="en-US" sz="1300" b="1" dirty="0">
              <a:solidFill>
                <a:srgbClr val="000000"/>
              </a:solidFill>
              <a:latin typeface="微软雅黑" pitchFamily="34" charset="-122"/>
              <a:ea typeface="微软雅黑" pitchFamily="34" charset="-122"/>
              <a:cs typeface="Arial" pitchFamily="34" charset="0"/>
            </a:endParaRPr>
          </a:p>
          <a:p>
            <a:pPr marL="285750" indent="-285750">
              <a:lnSpc>
                <a:spcPts val="1700"/>
              </a:lnSpc>
              <a:spcBef>
                <a:spcPts val="2400"/>
              </a:spcBef>
              <a:buFont typeface="Wingdings" pitchFamily="2" charset="2"/>
              <a:buChar char="l"/>
              <a:defRPr/>
            </a:pPr>
            <a:r>
              <a:rPr lang="en-US" altLang="zh-CN" sz="1400" b="1" dirty="0" smtClean="0">
                <a:solidFill>
                  <a:srgbClr val="0000FF"/>
                </a:solidFill>
                <a:latin typeface="微软雅黑" pitchFamily="34" charset="-122"/>
                <a:ea typeface="微软雅黑" pitchFamily="34" charset="-122"/>
                <a:cs typeface="Arial" pitchFamily="34" charset="0"/>
              </a:rPr>
              <a:t>Remote Sites</a:t>
            </a:r>
            <a:r>
              <a:rPr lang="zh-CN" altLang="en-US" sz="1400" dirty="0" smtClean="0">
                <a:solidFill>
                  <a:srgbClr val="000000"/>
                </a:solidFill>
                <a:latin typeface="微软雅黑" pitchFamily="34" charset="-122"/>
                <a:ea typeface="微软雅黑" pitchFamily="34" charset="-122"/>
                <a:cs typeface="Arial" pitchFamily="34" charset="0"/>
              </a:rPr>
              <a:t>：</a:t>
            </a:r>
            <a:r>
              <a:rPr lang="zh-CN" altLang="zh-CN" sz="1300" b="1" dirty="0">
                <a:solidFill>
                  <a:srgbClr val="000000"/>
                </a:solidFill>
                <a:latin typeface="微软雅黑" pitchFamily="34" charset="-122"/>
                <a:ea typeface="微软雅黑" pitchFamily="34" charset="-122"/>
                <a:cs typeface="Arial" pitchFamily="34" charset="0"/>
              </a:rPr>
              <a:t>须在当地三级医保定点公立医院，或当地市、区、县二级医保定点公立综合性医院内就诊治疗</a:t>
            </a:r>
            <a:r>
              <a:rPr lang="zh-CN" altLang="en-US" sz="1300" b="1" dirty="0">
                <a:solidFill>
                  <a:srgbClr val="000000"/>
                </a:solidFill>
                <a:latin typeface="微软雅黑" pitchFamily="34" charset="-122"/>
                <a:ea typeface="微软雅黑" pitchFamily="34" charset="-122"/>
                <a:cs typeface="Arial" pitchFamily="34" charset="0"/>
              </a:rPr>
              <a:t>。</a:t>
            </a:r>
            <a:endParaRPr lang="en-US" altLang="zh-CN" sz="1300" b="1" dirty="0">
              <a:solidFill>
                <a:srgbClr val="000000"/>
              </a:solidFill>
              <a:latin typeface="微软雅黑" pitchFamily="34" charset="-122"/>
              <a:ea typeface="微软雅黑" pitchFamily="34" charset="-122"/>
              <a:cs typeface="Arial" pitchFamily="34" charset="0"/>
            </a:endParaRPr>
          </a:p>
          <a:p>
            <a:pPr marL="171450" lvl="0" indent="-171450">
              <a:lnSpc>
                <a:spcPts val="1700"/>
              </a:lnSpc>
              <a:spcBef>
                <a:spcPts val="2400"/>
              </a:spcBef>
              <a:buFont typeface="Wingdings" pitchFamily="2" charset="2"/>
              <a:buChar char="l"/>
              <a:defRPr/>
            </a:pPr>
            <a:r>
              <a:rPr lang="en-US" altLang="zh-CN" sz="1400" b="1" dirty="0" smtClean="0">
                <a:solidFill>
                  <a:srgbClr val="0000FF"/>
                </a:solidFill>
                <a:latin typeface="微软雅黑" pitchFamily="34" charset="-122"/>
                <a:ea typeface="微软雅黑" pitchFamily="34" charset="-122"/>
                <a:cs typeface="Arial" pitchFamily="34" charset="0"/>
              </a:rPr>
              <a:t>  </a:t>
            </a:r>
            <a:r>
              <a:rPr lang="zh-CN" altLang="zh-CN" sz="1400" b="1" dirty="0" smtClean="0">
                <a:solidFill>
                  <a:srgbClr val="0000FF"/>
                </a:solidFill>
                <a:latin typeface="微软雅黑" pitchFamily="34" charset="-122"/>
                <a:ea typeface="微软雅黑" pitchFamily="34" charset="-122"/>
                <a:cs typeface="Arial" pitchFamily="34" charset="0"/>
              </a:rPr>
              <a:t>以上指定医院</a:t>
            </a:r>
            <a:r>
              <a:rPr lang="zh-CN" altLang="en-US" sz="1400" b="1" dirty="0" smtClean="0">
                <a:solidFill>
                  <a:srgbClr val="0000FF"/>
                </a:solidFill>
                <a:latin typeface="微软雅黑" pitchFamily="34" charset="-122"/>
                <a:ea typeface="微软雅黑" pitchFamily="34" charset="-122"/>
                <a:cs typeface="Arial" pitchFamily="34" charset="0"/>
              </a:rPr>
              <a:t>：</a:t>
            </a:r>
            <a:r>
              <a:rPr lang="en-US" altLang="zh-CN" sz="1400" b="1" dirty="0" smtClean="0">
                <a:solidFill>
                  <a:srgbClr val="0000FF"/>
                </a:solidFill>
                <a:latin typeface="微软雅黑" pitchFamily="34" charset="-122"/>
                <a:ea typeface="微软雅黑" pitchFamily="34" charset="-122"/>
                <a:cs typeface="Arial" pitchFamily="34" charset="0"/>
              </a:rPr>
              <a:t> </a:t>
            </a:r>
            <a:r>
              <a:rPr lang="zh-CN" altLang="zh-CN" sz="1300" b="1" dirty="0" smtClean="0">
                <a:solidFill>
                  <a:srgbClr val="000000"/>
                </a:solidFill>
                <a:latin typeface="微软雅黑" pitchFamily="34" charset="-122"/>
                <a:ea typeface="微软雅黑" pitchFamily="34" charset="-122"/>
                <a:cs typeface="Arial" pitchFamily="34" charset="0"/>
              </a:rPr>
              <a:t>为医保定点公立医院，该医院必须具有符合国家有关医院管理规则设置标准的医疗设备，且全天</a:t>
            </a:r>
            <a:r>
              <a:rPr lang="en-US" altLang="zh-CN" sz="1300" b="1" dirty="0" smtClean="0">
                <a:solidFill>
                  <a:srgbClr val="000000"/>
                </a:solidFill>
                <a:latin typeface="微软雅黑" pitchFamily="34" charset="-122"/>
                <a:ea typeface="微软雅黑" pitchFamily="34" charset="-122"/>
                <a:cs typeface="Arial" pitchFamily="34" charset="0"/>
              </a:rPr>
              <a:t>24</a:t>
            </a:r>
            <a:r>
              <a:rPr lang="zh-CN" altLang="zh-CN" sz="1300" b="1" dirty="0" smtClean="0">
                <a:solidFill>
                  <a:srgbClr val="000000"/>
                </a:solidFill>
                <a:latin typeface="微软雅黑" pitchFamily="34" charset="-122"/>
                <a:ea typeface="微软雅黑" pitchFamily="34" charset="-122"/>
                <a:cs typeface="Arial" pitchFamily="34" charset="0"/>
              </a:rPr>
              <a:t>小时有合格医师及护士提供医疗及护理服务。指定医院不包括以上医院的外设门诊部，联合诊所，家庭病房，挂床住院等；也不包括以上指定医院的外宾病区（房），特诊（需）病区，合资独资病房和高干病房，非医保范围的治疗中心等同类病区和病房</a:t>
            </a:r>
            <a:r>
              <a:rPr lang="zh-CN" altLang="zh-CN" sz="1200" b="1" dirty="0" smtClean="0">
                <a:solidFill>
                  <a:srgbClr val="C00000"/>
                </a:solidFill>
                <a:latin typeface="微软雅黑" pitchFamily="34" charset="-122"/>
                <a:ea typeface="微软雅黑" pitchFamily="34" charset="-122"/>
                <a:cs typeface="Arial" pitchFamily="34" charset="0"/>
              </a:rPr>
              <a:t>（注释：被保险人如在指定医院的特诊（特需）病区就诊或在特诊（特需）病房住院，在</a:t>
            </a:r>
            <a:r>
              <a:rPr lang="zh-CN" altLang="en-US" sz="1200" b="1" dirty="0" smtClean="0">
                <a:solidFill>
                  <a:srgbClr val="C00000"/>
                </a:solidFill>
                <a:latin typeface="微软雅黑" pitchFamily="34" charset="-122"/>
                <a:ea typeface="微软雅黑" pitchFamily="34" charset="-122"/>
                <a:cs typeface="Arial" pitchFamily="34" charset="0"/>
              </a:rPr>
              <a:t>刷卡就医，</a:t>
            </a:r>
            <a:r>
              <a:rPr lang="zh-CN" altLang="zh-CN" sz="1200" b="1" dirty="0" smtClean="0">
                <a:solidFill>
                  <a:srgbClr val="C00000"/>
                </a:solidFill>
                <a:latin typeface="微软雅黑" pitchFamily="34" charset="-122"/>
                <a:ea typeface="微软雅黑" pitchFamily="34" charset="-122"/>
                <a:cs typeface="Arial" pitchFamily="34" charset="0"/>
              </a:rPr>
              <a:t>有医保结算的前提下，该特诊（特需）病区、病房也可认定为指定医院范围</a:t>
            </a:r>
            <a:r>
              <a:rPr lang="zh-CN" altLang="en-US" sz="1200" b="1" dirty="0" smtClean="0">
                <a:solidFill>
                  <a:srgbClr val="C00000"/>
                </a:solidFill>
                <a:latin typeface="微软雅黑" pitchFamily="34" charset="-122"/>
                <a:ea typeface="微软雅黑" pitchFamily="34" charset="-122"/>
                <a:cs typeface="Arial" pitchFamily="34" charset="0"/>
              </a:rPr>
              <a:t>，否则予以除外</a:t>
            </a:r>
            <a:r>
              <a:rPr lang="zh-CN" altLang="zh-CN" sz="1200" b="1" dirty="0" smtClean="0">
                <a:solidFill>
                  <a:srgbClr val="C00000"/>
                </a:solidFill>
                <a:latin typeface="微软雅黑" pitchFamily="34" charset="-122"/>
                <a:ea typeface="微软雅黑" pitchFamily="34" charset="-122"/>
                <a:cs typeface="Arial" pitchFamily="34" charset="0"/>
              </a:rPr>
              <a:t>。“专家特诊”、“名专内科”也等同于特需）</a:t>
            </a:r>
            <a:r>
              <a:rPr lang="zh-CN" altLang="zh-CN" sz="1300" b="1" dirty="0" smtClean="0">
                <a:solidFill>
                  <a:srgbClr val="000000"/>
                </a:solidFill>
                <a:latin typeface="微软雅黑" pitchFamily="34" charset="-122"/>
                <a:ea typeface="微软雅黑" pitchFamily="34" charset="-122"/>
                <a:cs typeface="Arial" pitchFamily="34" charset="0"/>
              </a:rPr>
              <a:t>；也不包括精神卫生中心，职工医院，康复医院，部队医院，民办医院，武警医院，作为诊所、康复、护理、休养、戒酒、戒毒等或类似的医疗机构，以及不能出具电脑打印发票和费用明细清单的医院。（以上另有约定的情况除外）</a:t>
            </a:r>
            <a:endParaRPr lang="en-US" altLang="zh-CN" sz="1300" b="1" dirty="0" smtClean="0">
              <a:solidFill>
                <a:srgbClr val="000000"/>
              </a:solidFill>
              <a:latin typeface="微软雅黑" pitchFamily="34" charset="-122"/>
              <a:ea typeface="微软雅黑" pitchFamily="34" charset="-122"/>
              <a:cs typeface="Arial" pitchFamily="34" charset="0"/>
            </a:endParaRPr>
          </a:p>
          <a:p>
            <a:pPr marL="171450" indent="-171450">
              <a:lnSpc>
                <a:spcPts val="1700"/>
              </a:lnSpc>
              <a:spcBef>
                <a:spcPts val="2400"/>
              </a:spcBef>
              <a:buFont typeface="Wingdings" pitchFamily="2" charset="2"/>
              <a:buChar char="l"/>
              <a:defRPr/>
            </a:pPr>
            <a:r>
              <a:rPr lang="zh-CN" altLang="en-US" sz="1300" b="1" dirty="0" smtClean="0">
                <a:solidFill>
                  <a:srgbClr val="000000"/>
                </a:solidFill>
                <a:latin typeface="微软雅黑" pitchFamily="34" charset="-122"/>
                <a:ea typeface="微软雅黑" pitchFamily="34" charset="-122"/>
                <a:cs typeface="Arial" pitchFamily="34" charset="0"/>
              </a:rPr>
              <a:t>  </a:t>
            </a:r>
            <a:r>
              <a:rPr lang="zh-CN" altLang="en-US" sz="1300" b="1" dirty="0" smtClean="0">
                <a:solidFill>
                  <a:srgbClr val="0000FF"/>
                </a:solidFill>
                <a:latin typeface="微软雅黑" pitchFamily="34" charset="-122"/>
                <a:ea typeface="微软雅黑" pitchFamily="34" charset="-122"/>
                <a:cs typeface="Arial" pitchFamily="34" charset="0"/>
              </a:rPr>
              <a:t>特诊（特需）病区、特诊（特需）病房</a:t>
            </a:r>
            <a:r>
              <a:rPr lang="zh-CN" altLang="en-US" sz="1300" b="1" dirty="0" smtClean="0">
                <a:solidFill>
                  <a:srgbClr val="000000"/>
                </a:solidFill>
                <a:latin typeface="微软雅黑" pitchFamily="34" charset="-122"/>
                <a:ea typeface="微软雅黑" pitchFamily="34" charset="-122"/>
                <a:cs typeface="Arial" pitchFamily="34" charset="0"/>
              </a:rPr>
              <a:t>：是指诊疗费、床位费高于当地社会基本医疗保险规定的支付范围的门诊病区、住院病房。</a:t>
            </a:r>
          </a:p>
        </p:txBody>
      </p:sp>
      <p:sp>
        <p:nvSpPr>
          <p:cNvPr id="39945" name="圆角矩形 14"/>
          <p:cNvSpPr>
            <a:spLocks noChangeArrowheads="1"/>
          </p:cNvSpPr>
          <p:nvPr/>
        </p:nvSpPr>
        <p:spPr bwMode="auto">
          <a:xfrm>
            <a:off x="192088" y="5822776"/>
            <a:ext cx="10058400" cy="990600"/>
          </a:xfrm>
          <a:prstGeom prst="roundRect">
            <a:avLst>
              <a:gd name="adj" fmla="val 16667"/>
            </a:avLst>
          </a:prstGeom>
          <a:solidFill>
            <a:schemeClr val="accent1"/>
          </a:solidFill>
          <a:ln w="9525" algn="ctr">
            <a:solidFill>
              <a:schemeClr val="tx1"/>
            </a:solidFill>
            <a:prstDash val="dash"/>
            <a:round/>
            <a:headEnd/>
            <a:tailEnd/>
          </a:ln>
        </p:spPr>
        <p:txBody>
          <a:bodyPr lIns="0" tIns="0" rIns="0" bIns="0"/>
          <a:lstStyle/>
          <a:p>
            <a:pPr eaLnBrk="0" hangingPunct="0"/>
            <a:endParaRPr lang="zh-CN" altLang="en-US">
              <a:latin typeface="微软雅黑" pitchFamily="34" charset="-122"/>
              <a:ea typeface="微软雅黑" pitchFamily="34" charset="-122"/>
              <a:cs typeface="Arial" charset="0"/>
            </a:endParaRPr>
          </a:p>
        </p:txBody>
      </p:sp>
      <p:sp>
        <p:nvSpPr>
          <p:cNvPr id="39946" name="TextBox 9"/>
          <p:cNvSpPr txBox="1">
            <a:spLocks noChangeArrowheads="1"/>
          </p:cNvSpPr>
          <p:nvPr/>
        </p:nvSpPr>
        <p:spPr bwMode="auto">
          <a:xfrm>
            <a:off x="344488" y="5905435"/>
            <a:ext cx="9753600" cy="907941"/>
          </a:xfrm>
          <a:prstGeom prst="rect">
            <a:avLst/>
          </a:prstGeom>
          <a:noFill/>
          <a:ln w="9525">
            <a:noFill/>
            <a:miter lim="800000"/>
            <a:headEnd/>
            <a:tailEnd/>
          </a:ln>
        </p:spPr>
        <p:txBody>
          <a:bodyPr>
            <a:spAutoFit/>
          </a:bodyPr>
          <a:lstStyle/>
          <a:p>
            <a:pPr>
              <a:spcBef>
                <a:spcPts val="600"/>
              </a:spcBef>
              <a:buFont typeface="Wingdings" pitchFamily="2" charset="2"/>
              <a:buChar char=""/>
            </a:pPr>
            <a:r>
              <a:rPr lang="zh-CN" altLang="en-US" sz="1200" b="1" dirty="0">
                <a:solidFill>
                  <a:srgbClr val="000000"/>
                </a:solidFill>
                <a:latin typeface="微软雅黑" pitchFamily="34" charset="-122"/>
                <a:ea typeface="微软雅黑" pitchFamily="34" charset="-122"/>
                <a:cs typeface="Arial" charset="0"/>
              </a:rPr>
              <a:t> 员工在</a:t>
            </a:r>
            <a:r>
              <a:rPr lang="zh-CN" altLang="en-US" sz="1200" b="1" dirty="0">
                <a:solidFill>
                  <a:srgbClr val="FF0000"/>
                </a:solidFill>
                <a:latin typeface="微软雅黑" pitchFamily="34" charset="-122"/>
                <a:ea typeface="微软雅黑" pitchFamily="34" charset="-122"/>
                <a:cs typeface="Arial" charset="0"/>
              </a:rPr>
              <a:t>急诊</a:t>
            </a:r>
            <a:r>
              <a:rPr lang="zh-CN" altLang="en-US" sz="1200" b="1" dirty="0">
                <a:solidFill>
                  <a:srgbClr val="000000"/>
                </a:solidFill>
                <a:latin typeface="微软雅黑" pitchFamily="34" charset="-122"/>
                <a:ea typeface="微软雅黑" pitchFamily="34" charset="-122"/>
                <a:cs typeface="Arial" charset="0"/>
              </a:rPr>
              <a:t>情况下可就近选择医保定点公立医院治疗（包括一级医院</a:t>
            </a:r>
            <a:r>
              <a:rPr lang="zh-CN" altLang="en-US" sz="1200" b="1" dirty="0" smtClean="0">
                <a:solidFill>
                  <a:srgbClr val="000000"/>
                </a:solidFill>
                <a:latin typeface="微软雅黑" pitchFamily="34" charset="-122"/>
                <a:ea typeface="微软雅黑" pitchFamily="34" charset="-122"/>
                <a:cs typeface="Arial" charset="0"/>
              </a:rPr>
              <a:t>），平安也将承担保险责任。但有</a:t>
            </a:r>
            <a:r>
              <a:rPr lang="zh-CN" altLang="en-US" sz="1200" b="1" dirty="0">
                <a:solidFill>
                  <a:srgbClr val="000000"/>
                </a:solidFill>
                <a:latin typeface="微软雅黑" pitchFamily="34" charset="-122"/>
                <a:ea typeface="微软雅黑" pitchFamily="34" charset="-122"/>
                <a:cs typeface="Arial" charset="0"/>
              </a:rPr>
              <a:t>医保员工需首先进行医保结算后方可进行理赔，员工复诊应在平安的指定医院内就诊；</a:t>
            </a:r>
            <a:endParaRPr lang="en-US" altLang="zh-CN" sz="1200" b="1" dirty="0">
              <a:solidFill>
                <a:srgbClr val="000000"/>
              </a:solidFill>
              <a:latin typeface="微软雅黑" pitchFamily="34" charset="-122"/>
              <a:ea typeface="微软雅黑" pitchFamily="34" charset="-122"/>
              <a:cs typeface="Arial" charset="0"/>
            </a:endParaRPr>
          </a:p>
          <a:p>
            <a:pPr>
              <a:spcBef>
                <a:spcPts val="600"/>
              </a:spcBef>
              <a:buFont typeface="Wingdings" pitchFamily="2" charset="2"/>
              <a:buChar char=""/>
            </a:pPr>
            <a:r>
              <a:rPr lang="zh-CN" altLang="en-US" sz="1200" b="1" dirty="0">
                <a:solidFill>
                  <a:srgbClr val="000000"/>
                </a:solidFill>
                <a:latin typeface="微软雅黑" pitchFamily="34" charset="-122"/>
                <a:ea typeface="微软雅黑" pitchFamily="34" charset="-122"/>
                <a:cs typeface="Arial" charset="0"/>
              </a:rPr>
              <a:t> </a:t>
            </a:r>
            <a:r>
              <a:rPr lang="zh-CN" altLang="en-US" sz="1200" b="1" dirty="0">
                <a:solidFill>
                  <a:srgbClr val="FF0000"/>
                </a:solidFill>
                <a:latin typeface="微软雅黑" pitchFamily="34" charset="-122"/>
                <a:ea typeface="微软雅黑" pitchFamily="34" charset="-122"/>
                <a:cs typeface="Arial" charset="0"/>
              </a:rPr>
              <a:t>出差休假</a:t>
            </a:r>
            <a:r>
              <a:rPr lang="zh-CN" altLang="en-US" sz="1200" b="1" dirty="0">
                <a:solidFill>
                  <a:srgbClr val="000000"/>
                </a:solidFill>
                <a:latin typeface="微软雅黑" pitchFamily="34" charset="-122"/>
                <a:ea typeface="微软雅黑" pitchFamily="34" charset="-122"/>
                <a:cs typeface="Arial" charset="0"/>
              </a:rPr>
              <a:t>的员工或伴随员工出差休假的家属可在当地市、区县二级（含）以上非营利性公立综合性医院就诊治疗</a:t>
            </a:r>
            <a:r>
              <a:rPr lang="zh-CN" altLang="en-US" sz="1200" b="1" dirty="0" smtClean="0">
                <a:solidFill>
                  <a:srgbClr val="000000"/>
                </a:solidFill>
                <a:latin typeface="微软雅黑" pitchFamily="34" charset="-122"/>
                <a:ea typeface="微软雅黑" pitchFamily="34" charset="-122"/>
                <a:cs typeface="Arial" charset="0"/>
              </a:rPr>
              <a:t>，</a:t>
            </a:r>
            <a:r>
              <a:rPr lang="zh-CN" altLang="en-US"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但有医保员工需首先回医保地进行医保结算后方可进行理</a:t>
            </a:r>
            <a:r>
              <a:rPr lang="zh-CN" altLang="en-US" sz="12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赔，且理赔申请时需同时提供人力资源部门出具“出差休假”证明。</a:t>
            </a:r>
          </a:p>
        </p:txBody>
      </p:sp>
      <p:sp>
        <p:nvSpPr>
          <p:cNvPr id="3" name="TextBox 2"/>
          <p:cNvSpPr txBox="1"/>
          <p:nvPr/>
        </p:nvSpPr>
        <p:spPr>
          <a:xfrm>
            <a:off x="4068366" y="980728"/>
            <a:ext cx="5904656" cy="461665"/>
          </a:xfrm>
          <a:prstGeom prst="rect">
            <a:avLst/>
          </a:prstGeom>
          <a:solidFill>
            <a:srgbClr val="FFC000"/>
          </a:solidFill>
        </p:spPr>
        <p:txBody>
          <a:bodyPr wrap="square" rtlCol="0">
            <a:spAutoFit/>
          </a:bodyPr>
          <a:lstStyle/>
          <a:p>
            <a:r>
              <a:rPr lang="zh-CN" altLang="en-US" sz="1200" b="1" dirty="0">
                <a:solidFill>
                  <a:srgbClr val="0000FF"/>
                </a:solidFill>
                <a:latin typeface="微软雅黑" pitchFamily="34" charset="-122"/>
                <a:ea typeface="微软雅黑" pitchFamily="34" charset="-122"/>
                <a:cs typeface="Calibri" pitchFamily="34" charset="0"/>
              </a:rPr>
              <a:t>指定医院列表已挂网：</a:t>
            </a:r>
            <a:r>
              <a:rPr lang="en-US" altLang="zh-CN" sz="1200" b="1" dirty="0">
                <a:solidFill>
                  <a:srgbClr val="0000FF"/>
                </a:solidFill>
                <a:latin typeface="微软雅黑" pitchFamily="34" charset="-122"/>
                <a:ea typeface="微软雅黑" pitchFamily="34" charset="-122"/>
                <a:cs typeface="Calibri" pitchFamily="34" charset="0"/>
              </a:rPr>
              <a:t> Circuit Home &gt; My Benefits &amp; Career &gt; Health &gt; Healthcare Benefits (PRC Nationals) &gt; </a:t>
            </a:r>
            <a:r>
              <a:rPr lang="en-US" altLang="zh-CN" sz="1200" b="1" dirty="0" smtClean="0">
                <a:solidFill>
                  <a:srgbClr val="0000FF"/>
                </a:solidFill>
                <a:latin typeface="微软雅黑" pitchFamily="34" charset="-122"/>
                <a:ea typeface="微软雅黑" pitchFamily="34" charset="-122"/>
                <a:cs typeface="Calibri" pitchFamily="34" charset="0"/>
              </a:rPr>
              <a:t>Ping An </a:t>
            </a:r>
            <a:r>
              <a:rPr lang="en-US" altLang="zh-CN" sz="1200" b="1" dirty="0">
                <a:solidFill>
                  <a:srgbClr val="0000FF"/>
                </a:solidFill>
                <a:latin typeface="微软雅黑" pitchFamily="34" charset="-122"/>
                <a:ea typeface="微软雅黑" pitchFamily="34" charset="-122"/>
                <a:cs typeface="Calibri" pitchFamily="34" charset="0"/>
              </a:rPr>
              <a:t>Designated Hospital Lists</a:t>
            </a:r>
            <a:endParaRPr lang="zh-CN" altLang="en-US" sz="12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9688" y="304800"/>
            <a:ext cx="8763000" cy="400050"/>
          </a:xfrm>
          <a:prstGeom prst="rect">
            <a:avLst/>
          </a:prstGeom>
          <a:noFill/>
          <a:ln w="9525">
            <a:noFill/>
            <a:miter lim="800000"/>
            <a:headEnd/>
            <a:tailEnd/>
          </a:ln>
        </p:spPr>
        <p:txBody>
          <a:bodyPr>
            <a:spAutoFit/>
          </a:bodyPr>
          <a:lstStyle/>
          <a:p>
            <a:pPr>
              <a:defRPr/>
            </a:pPr>
            <a:r>
              <a:rPr lang="zh-CN" altLang="en-US" sz="2000" b="1" dirty="0" smtClean="0">
                <a:solidFill>
                  <a:srgbClr val="000000"/>
                </a:solidFill>
                <a:latin typeface="微软雅黑" pitchFamily="34" charset="-122"/>
                <a:ea typeface="微软雅黑" pitchFamily="34" charset="-122"/>
                <a:cs typeface="Arial" pitchFamily="34" charset="0"/>
              </a:rPr>
              <a:t>理赔</a:t>
            </a:r>
            <a:r>
              <a:rPr lang="zh-CN" altLang="en-US" sz="2000" b="1" dirty="0">
                <a:solidFill>
                  <a:srgbClr val="000000"/>
                </a:solidFill>
                <a:latin typeface="微软雅黑" pitchFamily="34" charset="-122"/>
                <a:ea typeface="微软雅黑" pitchFamily="34" charset="-122"/>
                <a:cs typeface="Arial" pitchFamily="34" charset="0"/>
              </a:rPr>
              <a:t>注意事项 </a:t>
            </a:r>
            <a:r>
              <a:rPr lang="zh-CN" altLang="en-US" sz="2000" b="1" dirty="0" smtClean="0">
                <a:solidFill>
                  <a:srgbClr val="000000"/>
                </a:solidFill>
                <a:latin typeface="微软雅黑" pitchFamily="34" charset="-122"/>
                <a:ea typeface="微软雅黑" pitchFamily="34" charset="-122"/>
                <a:cs typeface="Arial" pitchFamily="34" charset="0"/>
              </a:rPr>
              <a:t> </a:t>
            </a:r>
            <a:r>
              <a:rPr lang="en-US" altLang="zh-CN" sz="2000" b="1" dirty="0" smtClean="0">
                <a:solidFill>
                  <a:srgbClr val="000000"/>
                </a:solidFill>
                <a:latin typeface="微软雅黑" pitchFamily="34" charset="-122"/>
                <a:ea typeface="微软雅黑" pitchFamily="34" charset="-122"/>
                <a:cs typeface="Arial" pitchFamily="34" charset="0"/>
              </a:rPr>
              <a:t>-  </a:t>
            </a:r>
            <a:r>
              <a:rPr lang="zh-CN" altLang="en-US" sz="2000" b="1" dirty="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理赔特别提醒</a:t>
            </a:r>
          </a:p>
        </p:txBody>
      </p:sp>
      <p:sp>
        <p:nvSpPr>
          <p:cNvPr id="6" name="TextBox 6"/>
          <p:cNvSpPr txBox="1">
            <a:spLocks noChangeArrowheads="1"/>
          </p:cNvSpPr>
          <p:nvPr/>
        </p:nvSpPr>
        <p:spPr bwMode="auto">
          <a:xfrm>
            <a:off x="268288" y="1412776"/>
            <a:ext cx="9982200" cy="3426579"/>
          </a:xfrm>
          <a:prstGeom prst="rect">
            <a:avLst/>
          </a:prstGeom>
          <a:noFill/>
          <a:ln w="9525">
            <a:noFill/>
            <a:miter lim="800000"/>
            <a:headEnd/>
            <a:tailEnd/>
          </a:ln>
        </p:spPr>
        <p:txBody>
          <a:bodyPr>
            <a:spAutoFit/>
          </a:bodyPr>
          <a:lstStyle/>
          <a:p>
            <a:pPr marL="285750" indent="-285750">
              <a:lnSpc>
                <a:spcPts val="1600"/>
              </a:lnSpc>
              <a:spcBef>
                <a:spcPts val="1200"/>
              </a:spcBef>
              <a:buSzPct val="70000"/>
              <a:buFont typeface="Wingdings" pitchFamily="2" charset="2"/>
              <a:buChar char="l"/>
              <a:defRPr/>
            </a:pPr>
            <a:r>
              <a:rPr lang="zh-CN" altLang="en-US" sz="1300" b="1" dirty="0">
                <a:solidFill>
                  <a:srgbClr val="000000"/>
                </a:solidFill>
                <a:latin typeface="微软雅黑" pitchFamily="34" charset="-122"/>
                <a:ea typeface="微软雅黑" pitchFamily="34" charset="-122"/>
                <a:cs typeface="Arial" pitchFamily="34" charset="0"/>
              </a:rPr>
              <a:t> </a:t>
            </a:r>
            <a:r>
              <a:rPr lang="zh-CN" altLang="en-US" sz="13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非急诊或非突发情况下，去医院就诊前请先明确所去医院是否为平安指定医院</a:t>
            </a:r>
            <a:r>
              <a:rPr lang="zh-CN" altLang="en-US" sz="1300" dirty="0" smtClean="0">
                <a:solidFill>
                  <a:srgbClr val="000000"/>
                </a:solidFill>
                <a:latin typeface="微软雅黑" pitchFamily="34" charset="-122"/>
                <a:ea typeface="微软雅黑" pitchFamily="34" charset="-122"/>
                <a:cs typeface="Arial" pitchFamily="34" charset="0"/>
              </a:rPr>
              <a:t>。</a:t>
            </a:r>
            <a:endParaRPr lang="en-US" altLang="zh-CN" sz="1300" dirty="0">
              <a:solidFill>
                <a:srgbClr val="000000"/>
              </a:solidFill>
              <a:latin typeface="微软雅黑" pitchFamily="34" charset="-122"/>
              <a:ea typeface="微软雅黑" pitchFamily="34" charset="-122"/>
              <a:cs typeface="Arial" pitchFamily="34" charset="0"/>
            </a:endParaRPr>
          </a:p>
          <a:p>
            <a:pPr marL="285750" indent="-285750">
              <a:lnSpc>
                <a:spcPts val="1600"/>
              </a:lnSpc>
              <a:spcBef>
                <a:spcPts val="1200"/>
              </a:spcBef>
              <a:buSzPct val="70000"/>
              <a:buFont typeface="Wingdings" pitchFamily="2" charset="2"/>
              <a:buChar char="l"/>
              <a:defRPr/>
            </a:pPr>
            <a:r>
              <a:rPr lang="zh-CN" altLang="en-US" sz="1300" dirty="0">
                <a:solidFill>
                  <a:srgbClr val="000000"/>
                </a:solidFill>
                <a:latin typeface="微软雅黑" pitchFamily="34" charset="-122"/>
                <a:ea typeface="微软雅黑" pitchFamily="34" charset="-122"/>
                <a:cs typeface="Arial" pitchFamily="34" charset="0"/>
              </a:rPr>
              <a:t> </a:t>
            </a:r>
            <a:r>
              <a:rPr lang="zh-CN" altLang="en-US" sz="1300" b="1" dirty="0">
                <a:solidFill>
                  <a:srgbClr val="000000"/>
                </a:solidFill>
                <a:latin typeface="微软雅黑" pitchFamily="34" charset="-122"/>
                <a:ea typeface="微软雅黑" pitchFamily="34" charset="-122"/>
                <a:cs typeface="Arial" pitchFamily="34" charset="0"/>
              </a:rPr>
              <a:t>门诊、住</a:t>
            </a:r>
            <a:r>
              <a:rPr lang="zh-CN" altLang="en-US" sz="1300" b="1" dirty="0" smtClean="0">
                <a:solidFill>
                  <a:srgbClr val="000000"/>
                </a:solidFill>
                <a:latin typeface="微软雅黑" pitchFamily="34" charset="-122"/>
                <a:ea typeface="微软雅黑" pitchFamily="34" charset="-122"/>
                <a:cs typeface="Arial" pitchFamily="34" charset="0"/>
              </a:rPr>
              <a:t>院理</a:t>
            </a:r>
            <a:r>
              <a:rPr lang="zh-CN" altLang="en-US" sz="1300" b="1" dirty="0">
                <a:solidFill>
                  <a:srgbClr val="000000"/>
                </a:solidFill>
                <a:latin typeface="微软雅黑" pitchFamily="34" charset="-122"/>
                <a:ea typeface="微软雅黑" pitchFamily="34" charset="-122"/>
                <a:cs typeface="Arial" pitchFamily="34" charset="0"/>
              </a:rPr>
              <a:t>赔只承担</a:t>
            </a:r>
            <a:r>
              <a:rPr lang="zh-CN" altLang="en-US" sz="1300" b="1" dirty="0" smtClean="0">
                <a:solidFill>
                  <a:srgbClr val="000000"/>
                </a:solidFill>
                <a:latin typeface="微软雅黑" pitchFamily="34" charset="-122"/>
                <a:ea typeface="微软雅黑" pitchFamily="34" charset="-122"/>
                <a:cs typeface="Arial" pitchFamily="34" charset="0"/>
              </a:rPr>
              <a:t>属于医</a:t>
            </a:r>
            <a:r>
              <a:rPr lang="zh-CN" altLang="en-US" sz="1300" b="1" dirty="0">
                <a:solidFill>
                  <a:srgbClr val="000000"/>
                </a:solidFill>
                <a:latin typeface="微软雅黑" pitchFamily="34" charset="-122"/>
                <a:ea typeface="微软雅黑" pitchFamily="34" charset="-122"/>
                <a:cs typeface="Arial" pitchFamily="34" charset="0"/>
              </a:rPr>
              <a:t>保范围内的费用部</a:t>
            </a:r>
            <a:r>
              <a:rPr lang="zh-CN" altLang="en-US" sz="1300" b="1" dirty="0" smtClean="0">
                <a:solidFill>
                  <a:srgbClr val="000000"/>
                </a:solidFill>
                <a:latin typeface="微软雅黑" pitchFamily="34" charset="-122"/>
                <a:ea typeface="微软雅黑" pitchFamily="34" charset="-122"/>
                <a:cs typeface="Arial" pitchFamily="34" charset="0"/>
              </a:rPr>
              <a:t>分（含乙类药），</a:t>
            </a:r>
            <a:r>
              <a:rPr lang="zh-CN" altLang="en-US" sz="1300" dirty="0" smtClean="0">
                <a:solidFill>
                  <a:srgbClr val="000000"/>
                </a:solidFill>
                <a:latin typeface="微软雅黑" pitchFamily="34" charset="-122"/>
                <a:ea typeface="微软雅黑" pitchFamily="34" charset="-122"/>
                <a:cs typeface="Arial" pitchFamily="34" charset="0"/>
              </a:rPr>
              <a:t>请在就医时注</a:t>
            </a:r>
            <a:r>
              <a:rPr lang="zh-CN" altLang="en-US" sz="1300" dirty="0">
                <a:solidFill>
                  <a:srgbClr val="000000"/>
                </a:solidFill>
                <a:latin typeface="微软雅黑" pitchFamily="34" charset="-122"/>
                <a:ea typeface="微软雅黑" pitchFamily="34" charset="-122"/>
                <a:cs typeface="Arial" pitchFamily="34" charset="0"/>
              </a:rPr>
              <a:t>意</a:t>
            </a:r>
            <a:r>
              <a:rPr lang="zh-CN" altLang="en-US" sz="1300" dirty="0" smtClean="0">
                <a:solidFill>
                  <a:srgbClr val="000000"/>
                </a:solidFill>
                <a:latin typeface="微软雅黑" pitchFamily="34" charset="-122"/>
                <a:ea typeface="微软雅黑" pitchFamily="34" charset="-122"/>
                <a:cs typeface="Arial" pitchFamily="34" charset="0"/>
              </a:rPr>
              <a:t>；</a:t>
            </a:r>
            <a:endParaRPr lang="en-US" altLang="zh-CN" sz="1300" dirty="0">
              <a:solidFill>
                <a:srgbClr val="000000"/>
              </a:solidFill>
              <a:latin typeface="微软雅黑" pitchFamily="34" charset="-122"/>
              <a:ea typeface="微软雅黑" pitchFamily="34" charset="-122"/>
              <a:cs typeface="Arial" pitchFamily="34" charset="0"/>
            </a:endParaRPr>
          </a:p>
          <a:p>
            <a:pPr marL="285750" indent="-285750">
              <a:lnSpc>
                <a:spcPts val="1600"/>
              </a:lnSpc>
              <a:spcBef>
                <a:spcPts val="1200"/>
              </a:spcBef>
              <a:buSzPct val="70000"/>
              <a:buFont typeface="Wingdings" pitchFamily="2" charset="2"/>
              <a:buChar char="l"/>
              <a:defRPr/>
            </a:pPr>
            <a:r>
              <a:rPr lang="zh-CN" altLang="en-US" sz="1300" dirty="0">
                <a:solidFill>
                  <a:srgbClr val="000000"/>
                </a:solidFill>
                <a:latin typeface="微软雅黑" pitchFamily="34" charset="-122"/>
                <a:ea typeface="微软雅黑" pitchFamily="34" charset="-122"/>
                <a:cs typeface="Arial" pitchFamily="34" charset="0"/>
              </a:rPr>
              <a:t> 填写</a:t>
            </a:r>
            <a:r>
              <a:rPr lang="en-US" altLang="zh-CN" sz="1300" dirty="0">
                <a:solidFill>
                  <a:srgbClr val="000000"/>
                </a:solidFill>
                <a:latin typeface="微软雅黑" pitchFamily="34" charset="-122"/>
                <a:ea typeface="微软雅黑" pitchFamily="34" charset="-122"/>
                <a:cs typeface="Arial" pitchFamily="34" charset="0"/>
              </a:rPr>
              <a:t>《</a:t>
            </a:r>
            <a:r>
              <a:rPr lang="zh-CN" altLang="en-US" sz="1300" dirty="0">
                <a:solidFill>
                  <a:srgbClr val="000000"/>
                </a:solidFill>
                <a:latin typeface="微软雅黑" pitchFamily="34" charset="-122"/>
                <a:ea typeface="微软雅黑" pitchFamily="34" charset="-122"/>
                <a:cs typeface="Arial" pitchFamily="34" charset="0"/>
              </a:rPr>
              <a:t>理赔申请书</a:t>
            </a:r>
            <a:r>
              <a:rPr lang="en-US" altLang="zh-CN" sz="1300" dirty="0">
                <a:solidFill>
                  <a:srgbClr val="000000"/>
                </a:solidFill>
                <a:latin typeface="微软雅黑" pitchFamily="34" charset="-122"/>
                <a:ea typeface="微软雅黑" pitchFamily="34" charset="-122"/>
                <a:cs typeface="Arial" pitchFamily="34" charset="0"/>
              </a:rPr>
              <a:t>》</a:t>
            </a:r>
            <a:r>
              <a:rPr lang="zh-CN" altLang="en-US" sz="1300" dirty="0">
                <a:solidFill>
                  <a:srgbClr val="000000"/>
                </a:solidFill>
                <a:latin typeface="微软雅黑" pitchFamily="34" charset="-122"/>
                <a:ea typeface="微软雅黑" pitchFamily="34" charset="-122"/>
                <a:cs typeface="Arial" pitchFamily="34" charset="0"/>
              </a:rPr>
              <a:t>时，请按</a:t>
            </a:r>
            <a:r>
              <a:rPr lang="zh-CN" altLang="en-US" sz="1300" dirty="0" smtClean="0">
                <a:solidFill>
                  <a:srgbClr val="000000"/>
                </a:solidFill>
                <a:latin typeface="微软雅黑" pitchFamily="34" charset="-122"/>
                <a:ea typeface="微软雅黑" pitchFamily="34" charset="-122"/>
                <a:cs typeface="Arial" pitchFamily="34" charset="0"/>
              </a:rPr>
              <a:t>照要</a:t>
            </a:r>
            <a:r>
              <a:rPr lang="zh-CN" altLang="en-US" sz="1300" dirty="0">
                <a:solidFill>
                  <a:srgbClr val="000000"/>
                </a:solidFill>
                <a:latin typeface="微软雅黑" pitchFamily="34" charset="-122"/>
                <a:ea typeface="微软雅黑" pitchFamily="34" charset="-122"/>
                <a:cs typeface="Arial" pitchFamily="34" charset="0"/>
              </a:rPr>
              <a:t>求填写，内容确保完</a:t>
            </a:r>
            <a:r>
              <a:rPr lang="zh-CN" altLang="en-US" sz="1300" dirty="0" smtClean="0">
                <a:solidFill>
                  <a:srgbClr val="000000"/>
                </a:solidFill>
                <a:latin typeface="微软雅黑" pitchFamily="34" charset="-122"/>
                <a:ea typeface="微软雅黑" pitchFamily="34" charset="-122"/>
                <a:cs typeface="Arial" pitchFamily="34" charset="0"/>
              </a:rPr>
              <a:t>整准</a:t>
            </a:r>
            <a:r>
              <a:rPr lang="zh-CN" altLang="en-US" sz="1300" dirty="0">
                <a:solidFill>
                  <a:srgbClr val="000000"/>
                </a:solidFill>
                <a:latin typeface="微软雅黑" pitchFamily="34" charset="-122"/>
                <a:ea typeface="微软雅黑" pitchFamily="34" charset="-122"/>
                <a:cs typeface="Arial" pitchFamily="34" charset="0"/>
              </a:rPr>
              <a:t>确</a:t>
            </a:r>
            <a:r>
              <a:rPr lang="zh-CN" altLang="en-US" sz="1300" dirty="0" smtClean="0">
                <a:solidFill>
                  <a:srgbClr val="000000"/>
                </a:solidFill>
                <a:latin typeface="微软雅黑" pitchFamily="34" charset="-122"/>
                <a:ea typeface="微软雅黑" pitchFamily="34" charset="-122"/>
                <a:cs typeface="Arial" pitchFamily="34" charset="0"/>
              </a:rPr>
              <a:t>，并确保理赔资料齐全，这样有</a:t>
            </a:r>
            <a:r>
              <a:rPr lang="zh-CN" altLang="en-US" sz="1300" dirty="0">
                <a:solidFill>
                  <a:srgbClr val="000000"/>
                </a:solidFill>
                <a:latin typeface="微软雅黑" pitchFamily="34" charset="-122"/>
                <a:ea typeface="微软雅黑" pitchFamily="34" charset="-122"/>
                <a:cs typeface="Arial" pitchFamily="34" charset="0"/>
              </a:rPr>
              <a:t>助于加</a:t>
            </a:r>
            <a:r>
              <a:rPr lang="zh-CN" altLang="en-US" sz="1300" dirty="0" smtClean="0">
                <a:solidFill>
                  <a:srgbClr val="000000"/>
                </a:solidFill>
                <a:latin typeface="微软雅黑" pitchFamily="34" charset="-122"/>
                <a:ea typeface="微软雅黑" pitchFamily="34" charset="-122"/>
                <a:cs typeface="Arial" pitchFamily="34" charset="0"/>
              </a:rPr>
              <a:t>快理</a:t>
            </a:r>
            <a:r>
              <a:rPr lang="zh-CN" altLang="en-US" sz="1300" dirty="0">
                <a:solidFill>
                  <a:srgbClr val="000000"/>
                </a:solidFill>
                <a:latin typeface="微软雅黑" pitchFamily="34" charset="-122"/>
                <a:ea typeface="微软雅黑" pitchFamily="34" charset="-122"/>
                <a:cs typeface="Arial" pitchFamily="34" charset="0"/>
              </a:rPr>
              <a:t>赔速度；</a:t>
            </a:r>
            <a:endParaRPr lang="en-US" altLang="zh-CN" sz="1300" dirty="0">
              <a:solidFill>
                <a:srgbClr val="000000"/>
              </a:solidFill>
              <a:latin typeface="微软雅黑" pitchFamily="34" charset="-122"/>
              <a:ea typeface="微软雅黑" pitchFamily="34" charset="-122"/>
              <a:cs typeface="Arial" pitchFamily="34" charset="0"/>
            </a:endParaRPr>
          </a:p>
          <a:p>
            <a:pPr marL="285750" indent="-285750">
              <a:lnSpc>
                <a:spcPts val="1600"/>
              </a:lnSpc>
              <a:spcBef>
                <a:spcPts val="1200"/>
              </a:spcBef>
              <a:buSzPct val="70000"/>
              <a:buFont typeface="Wingdings" pitchFamily="2" charset="2"/>
              <a:buChar char="l"/>
              <a:defRPr/>
            </a:pPr>
            <a:r>
              <a:rPr lang="zh-CN" altLang="en-US" sz="1300" dirty="0">
                <a:solidFill>
                  <a:srgbClr val="000000"/>
                </a:solidFill>
                <a:latin typeface="微软雅黑" pitchFamily="34" charset="-122"/>
                <a:ea typeface="微软雅黑" pitchFamily="34" charset="-122"/>
                <a:cs typeface="Arial" pitchFamily="34" charset="0"/>
              </a:rPr>
              <a:t> </a:t>
            </a:r>
            <a:r>
              <a:rPr lang="zh-CN" altLang="en-US" sz="13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有医保的员工</a:t>
            </a:r>
            <a:r>
              <a:rPr lang="zh-CN" altLang="en-US" sz="13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在就医时必须持</a:t>
            </a:r>
            <a:r>
              <a:rPr lang="zh-CN" altLang="en-US" sz="13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医保卡（或社保卡）就医，并进行医保结算后方可进行理赔</a:t>
            </a:r>
            <a:r>
              <a:rPr lang="zh-CN" altLang="en-US" sz="1300" dirty="0" smtClean="0">
                <a:solidFill>
                  <a:srgbClr val="000000"/>
                </a:solidFill>
                <a:latin typeface="微软雅黑" pitchFamily="34" charset="-122"/>
                <a:ea typeface="微软雅黑" pitchFamily="34" charset="-122"/>
                <a:cs typeface="Arial" pitchFamily="34" charset="0"/>
              </a:rPr>
              <a:t>；</a:t>
            </a:r>
            <a:endParaRPr lang="zh-CN" altLang="en-US" sz="1300" dirty="0">
              <a:solidFill>
                <a:srgbClr val="000000"/>
              </a:solidFill>
              <a:latin typeface="微软雅黑" pitchFamily="34" charset="-122"/>
              <a:ea typeface="微软雅黑" pitchFamily="34" charset="-122"/>
              <a:cs typeface="Arial" pitchFamily="34" charset="0"/>
            </a:endParaRPr>
          </a:p>
          <a:p>
            <a:pPr marL="285750" indent="-285750">
              <a:lnSpc>
                <a:spcPts val="1600"/>
              </a:lnSpc>
              <a:spcBef>
                <a:spcPts val="1200"/>
              </a:spcBef>
              <a:buSzPct val="70000"/>
              <a:buFont typeface="Wingdings" pitchFamily="2" charset="2"/>
              <a:buChar char="l"/>
              <a:defRPr/>
            </a:pPr>
            <a:r>
              <a:rPr lang="zh-CN" altLang="en-US" sz="1300" dirty="0" smtClean="0">
                <a:solidFill>
                  <a:srgbClr val="000000"/>
                </a:solidFill>
                <a:latin typeface="微软雅黑" pitchFamily="34" charset="-122"/>
                <a:ea typeface="微软雅黑" pitchFamily="34" charset="-122"/>
                <a:cs typeface="Arial" pitchFamily="34" charset="0"/>
              </a:rPr>
              <a:t>对于</a:t>
            </a:r>
            <a:r>
              <a:rPr lang="zh-CN" altLang="en-US" sz="1300" dirty="0">
                <a:solidFill>
                  <a:srgbClr val="000000"/>
                </a:solidFill>
                <a:latin typeface="微软雅黑" pitchFamily="34" charset="-122"/>
                <a:ea typeface="微软雅黑" pitchFamily="34" charset="-122"/>
                <a:cs typeface="Arial" pitchFamily="34" charset="0"/>
              </a:rPr>
              <a:t>有医保员工，因发生急诊和急诊住院情形而未能使用医保卡时，需先行向当地</a:t>
            </a:r>
            <a:r>
              <a:rPr lang="zh-CN" altLang="en-US" sz="1300" dirty="0" smtClean="0">
                <a:solidFill>
                  <a:srgbClr val="000000"/>
                </a:solidFill>
                <a:latin typeface="微软雅黑" pitchFamily="34" charset="-122"/>
                <a:ea typeface="微软雅黑" pitchFamily="34" charset="-122"/>
                <a:cs typeface="Arial" pitchFamily="34" charset="0"/>
              </a:rPr>
              <a:t>社会医疗保险</a:t>
            </a:r>
            <a:r>
              <a:rPr lang="zh-CN" altLang="en-US" sz="1300" dirty="0">
                <a:solidFill>
                  <a:srgbClr val="000000"/>
                </a:solidFill>
                <a:latin typeface="微软雅黑" pitchFamily="34" charset="-122"/>
                <a:ea typeface="微软雅黑" pitchFamily="34" charset="-122"/>
                <a:cs typeface="Arial" pitchFamily="34" charset="0"/>
              </a:rPr>
              <a:t>部门</a:t>
            </a:r>
            <a:r>
              <a:rPr lang="zh-CN" altLang="en-US" sz="1300" dirty="0" smtClean="0">
                <a:solidFill>
                  <a:srgbClr val="000000"/>
                </a:solidFill>
                <a:latin typeface="微软雅黑" pitchFamily="34" charset="-122"/>
                <a:ea typeface="微软雅黑" pitchFamily="34" charset="-122"/>
                <a:cs typeface="Arial" pitchFamily="34" charset="0"/>
              </a:rPr>
              <a:t>作医保结算</a:t>
            </a:r>
            <a:r>
              <a:rPr lang="zh-CN" altLang="en-US" sz="1300" dirty="0">
                <a:solidFill>
                  <a:srgbClr val="000000"/>
                </a:solidFill>
                <a:latin typeface="微软雅黑" pitchFamily="34" charset="-122"/>
                <a:ea typeface="微软雅黑" pitchFamily="34" charset="-122"/>
                <a:cs typeface="Arial" pitchFamily="34" charset="0"/>
              </a:rPr>
              <a:t>，再凭社保结算单</a:t>
            </a:r>
            <a:r>
              <a:rPr lang="zh-CN" altLang="en-US" sz="1300" dirty="0" smtClean="0">
                <a:solidFill>
                  <a:srgbClr val="000000"/>
                </a:solidFill>
                <a:latin typeface="微软雅黑" pitchFamily="34" charset="-122"/>
                <a:ea typeface="微软雅黑" pitchFamily="34" charset="-122"/>
                <a:cs typeface="Arial" pitchFamily="34" charset="0"/>
              </a:rPr>
              <a:t>原件、发票</a:t>
            </a:r>
            <a:r>
              <a:rPr lang="zh-CN" altLang="en-US" sz="1300" dirty="0">
                <a:solidFill>
                  <a:srgbClr val="000000"/>
                </a:solidFill>
                <a:latin typeface="微软雅黑" pitchFamily="34" charset="-122"/>
                <a:ea typeface="微软雅黑" pitchFamily="34" charset="-122"/>
                <a:cs typeface="Arial" pitchFamily="34" charset="0"/>
              </a:rPr>
              <a:t>复印件及其他所需资料向平安提出理赔申请；</a:t>
            </a:r>
          </a:p>
          <a:p>
            <a:pPr marL="285750" indent="-285750">
              <a:lnSpc>
                <a:spcPts val="1600"/>
              </a:lnSpc>
              <a:spcBef>
                <a:spcPts val="1200"/>
              </a:spcBef>
              <a:buSzPct val="70000"/>
              <a:buFont typeface="Wingdings" pitchFamily="2" charset="2"/>
              <a:buChar char="l"/>
              <a:defRPr/>
            </a:pPr>
            <a:r>
              <a:rPr lang="zh-CN" altLang="en-US" sz="1300" b="1" dirty="0">
                <a:solidFill>
                  <a:srgbClr val="000000"/>
                </a:solidFill>
                <a:latin typeface="微软雅黑" pitchFamily="34" charset="-122"/>
                <a:ea typeface="微软雅黑" pitchFamily="34" charset="-122"/>
                <a:cs typeface="Arial" pitchFamily="34" charset="0"/>
              </a:rPr>
              <a:t> 对于新进员工，</a:t>
            </a:r>
            <a:r>
              <a:rPr lang="zh-CN" altLang="en-US" sz="1300" dirty="0">
                <a:solidFill>
                  <a:srgbClr val="000000"/>
                </a:solidFill>
                <a:latin typeface="微软雅黑" pitchFamily="34" charset="-122"/>
                <a:ea typeface="微软雅黑" pitchFamily="34" charset="-122"/>
                <a:cs typeface="Arial" pitchFamily="34" charset="0"/>
              </a:rPr>
              <a:t>如果在医保卡办理期间（</a:t>
            </a:r>
            <a:r>
              <a:rPr lang="en-US" altLang="en-US" sz="1300" dirty="0">
                <a:solidFill>
                  <a:srgbClr val="000000"/>
                </a:solidFill>
                <a:latin typeface="微软雅黑" pitchFamily="34" charset="-122"/>
                <a:ea typeface="微软雅黑" pitchFamily="34" charset="-122"/>
                <a:cs typeface="Arial" pitchFamily="34" charset="0"/>
              </a:rPr>
              <a:t>3</a:t>
            </a:r>
            <a:r>
              <a:rPr lang="zh-CN" altLang="en-US" sz="1300" dirty="0">
                <a:solidFill>
                  <a:srgbClr val="000000"/>
                </a:solidFill>
                <a:latin typeface="微软雅黑" pitchFamily="34" charset="-122"/>
                <a:ea typeface="微软雅黑" pitchFamily="34" charset="-122"/>
                <a:cs typeface="Arial" pitchFamily="34" charset="0"/>
              </a:rPr>
              <a:t>个月内）可以不持医保卡就</a:t>
            </a:r>
            <a:r>
              <a:rPr lang="zh-CN" altLang="en-US" sz="1300" dirty="0" smtClean="0">
                <a:solidFill>
                  <a:srgbClr val="000000"/>
                </a:solidFill>
                <a:latin typeface="微软雅黑" pitchFamily="34" charset="-122"/>
                <a:ea typeface="微软雅黑" pitchFamily="34" charset="-122"/>
                <a:cs typeface="Arial" pitchFamily="34" charset="0"/>
              </a:rPr>
              <a:t>医，</a:t>
            </a:r>
            <a:r>
              <a:rPr lang="zh-CN" altLang="zh-CN" sz="1300" dirty="0">
                <a:solidFill>
                  <a:srgbClr val="000000"/>
                </a:solidFill>
                <a:latin typeface="微软雅黑" pitchFamily="34" charset="-122"/>
                <a:ea typeface="微软雅黑" pitchFamily="34" charset="-122"/>
                <a:cs typeface="Arial" pitchFamily="34" charset="0"/>
              </a:rPr>
              <a:t>但理赔时需要同时提供“医保卡正在办理中的证明”。</a:t>
            </a:r>
            <a:endParaRPr lang="en-US" altLang="zh-CN" sz="1300" dirty="0">
              <a:solidFill>
                <a:srgbClr val="000000"/>
              </a:solidFill>
              <a:latin typeface="微软雅黑" pitchFamily="34" charset="-122"/>
              <a:ea typeface="微软雅黑" pitchFamily="34" charset="-122"/>
              <a:cs typeface="Arial" pitchFamily="34" charset="0"/>
            </a:endParaRPr>
          </a:p>
          <a:p>
            <a:pPr marL="285750" indent="-285750">
              <a:lnSpc>
                <a:spcPts val="1600"/>
              </a:lnSpc>
              <a:spcBef>
                <a:spcPts val="1200"/>
              </a:spcBef>
              <a:buSzPct val="70000"/>
              <a:buFont typeface="Wingdings" pitchFamily="2" charset="2"/>
              <a:buChar char="l"/>
              <a:defRPr/>
            </a:pPr>
            <a:r>
              <a:rPr lang="zh-CN" altLang="en-US" sz="1300" b="1" dirty="0">
                <a:solidFill>
                  <a:srgbClr val="000000"/>
                </a:solidFill>
                <a:latin typeface="微软雅黑" pitchFamily="34" charset="-122"/>
                <a:ea typeface="微软雅黑" pitchFamily="34" charset="-122"/>
                <a:cs typeface="Arial" pitchFamily="34" charset="0"/>
              </a:rPr>
              <a:t> 对于新进员工，</a:t>
            </a:r>
            <a:r>
              <a:rPr lang="zh-CN" altLang="en-US" sz="1300" dirty="0">
                <a:solidFill>
                  <a:srgbClr val="000000"/>
                </a:solidFill>
                <a:latin typeface="微软雅黑" pitchFamily="34" charset="-122"/>
                <a:ea typeface="微软雅黑" pitchFamily="34" charset="-122"/>
                <a:cs typeface="Arial" pitchFamily="34" charset="0"/>
              </a:rPr>
              <a:t>需在入</a:t>
            </a:r>
            <a:r>
              <a:rPr lang="zh-CN" altLang="en-US" sz="1300" dirty="0" smtClean="0">
                <a:solidFill>
                  <a:srgbClr val="000000"/>
                </a:solidFill>
                <a:latin typeface="微软雅黑" pitchFamily="34" charset="-122"/>
                <a:ea typeface="微软雅黑" pitchFamily="34" charset="-122"/>
                <a:cs typeface="Arial" pitchFamily="34" charset="0"/>
              </a:rPr>
              <a:t>职</a:t>
            </a:r>
            <a:r>
              <a:rPr lang="en-US" altLang="zh-CN" sz="1300" dirty="0" smtClean="0">
                <a:solidFill>
                  <a:srgbClr val="000000"/>
                </a:solidFill>
                <a:latin typeface="微软雅黑" pitchFamily="34" charset="-122"/>
                <a:ea typeface="微软雅黑" pitchFamily="34" charset="-122"/>
                <a:cs typeface="Arial" pitchFamily="34" charset="0"/>
              </a:rPr>
              <a:t>3</a:t>
            </a:r>
            <a:r>
              <a:rPr lang="zh-CN" altLang="en-US" sz="1300" dirty="0" smtClean="0">
                <a:solidFill>
                  <a:srgbClr val="000000"/>
                </a:solidFill>
                <a:latin typeface="微软雅黑" pitchFamily="34" charset="-122"/>
                <a:ea typeface="微软雅黑" pitchFamily="34" charset="-122"/>
                <a:cs typeface="Arial" pitchFamily="34" charset="0"/>
              </a:rPr>
              <a:t>个月</a:t>
            </a:r>
            <a:r>
              <a:rPr lang="zh-CN" altLang="en-US" sz="1300" dirty="0">
                <a:solidFill>
                  <a:srgbClr val="000000"/>
                </a:solidFill>
                <a:latin typeface="微软雅黑" pitchFamily="34" charset="-122"/>
                <a:ea typeface="微软雅黑" pitchFamily="34" charset="-122"/>
                <a:cs typeface="Arial" pitchFamily="34" charset="0"/>
              </a:rPr>
              <a:t>后方可提交理赔申请；</a:t>
            </a:r>
            <a:endParaRPr lang="en-US" altLang="zh-CN" sz="1300" dirty="0">
              <a:solidFill>
                <a:srgbClr val="000000"/>
              </a:solidFill>
              <a:latin typeface="微软雅黑" pitchFamily="34" charset="-122"/>
              <a:ea typeface="微软雅黑" pitchFamily="34" charset="-122"/>
              <a:cs typeface="Arial" pitchFamily="34" charset="0"/>
            </a:endParaRPr>
          </a:p>
          <a:p>
            <a:pPr marL="285750" indent="-285750">
              <a:lnSpc>
                <a:spcPts val="1600"/>
              </a:lnSpc>
              <a:spcBef>
                <a:spcPts val="1200"/>
              </a:spcBef>
              <a:buSzPct val="70000"/>
              <a:buFont typeface="Wingdings" pitchFamily="2" charset="2"/>
              <a:buChar char="l"/>
              <a:defRPr/>
            </a:pPr>
            <a:r>
              <a:rPr lang="zh-CN" altLang="en-US" sz="1300" dirty="0">
                <a:solidFill>
                  <a:srgbClr val="000000"/>
                </a:solidFill>
                <a:latin typeface="微软雅黑" pitchFamily="34" charset="-122"/>
                <a:ea typeface="微软雅黑" pitchFamily="34" charset="-122"/>
                <a:cs typeface="Arial" pitchFamily="34" charset="0"/>
              </a:rPr>
              <a:t> </a:t>
            </a:r>
            <a:r>
              <a:rPr lang="zh-CN" altLang="en-US" sz="1300" dirty="0" smtClean="0">
                <a:solidFill>
                  <a:srgbClr val="000000"/>
                </a:solidFill>
                <a:latin typeface="微软雅黑" pitchFamily="34" charset="-122"/>
                <a:ea typeface="微软雅黑" pitchFamily="34" charset="-122"/>
                <a:cs typeface="Arial" pitchFamily="34" charset="0"/>
              </a:rPr>
              <a:t>员</a:t>
            </a:r>
            <a:r>
              <a:rPr lang="zh-CN" altLang="en-US" sz="1300" dirty="0">
                <a:solidFill>
                  <a:srgbClr val="000000"/>
                </a:solidFill>
                <a:latin typeface="微软雅黑" pitchFamily="34" charset="-122"/>
                <a:ea typeface="微软雅黑" pitchFamily="34" charset="-122"/>
                <a:cs typeface="Arial" pitchFamily="34" charset="0"/>
              </a:rPr>
              <a:t>工及配偶的医疗费用原</a:t>
            </a:r>
            <a:r>
              <a:rPr lang="zh-CN" altLang="en-US" sz="1300" dirty="0" smtClean="0">
                <a:solidFill>
                  <a:srgbClr val="000000"/>
                </a:solidFill>
                <a:latin typeface="微软雅黑" pitchFamily="34" charset="-122"/>
                <a:ea typeface="微软雅黑" pitchFamily="34" charset="-122"/>
                <a:cs typeface="Arial" pitchFamily="34" charset="0"/>
              </a:rPr>
              <a:t>始发票按</a:t>
            </a:r>
            <a:r>
              <a:rPr lang="zh-CN" altLang="en-US" sz="1300" dirty="0">
                <a:solidFill>
                  <a:srgbClr val="000000"/>
                </a:solidFill>
                <a:latin typeface="微软雅黑" pitchFamily="34" charset="-122"/>
                <a:ea typeface="微软雅黑" pitchFamily="34" charset="-122"/>
                <a:cs typeface="Arial" pitchFamily="34" charset="0"/>
              </a:rPr>
              <a:t>国家财务政策要求，一律不退回。子女的发票需要平安退回的，员工需在提交发票原件的同时提供一份复印</a:t>
            </a:r>
            <a:r>
              <a:rPr lang="zh-CN" altLang="en-US" sz="1300" dirty="0" smtClean="0">
                <a:solidFill>
                  <a:srgbClr val="000000"/>
                </a:solidFill>
                <a:latin typeface="微软雅黑" pitchFamily="34" charset="-122"/>
                <a:ea typeface="微软雅黑" pitchFamily="34" charset="-122"/>
                <a:cs typeface="Arial" pitchFamily="34" charset="0"/>
              </a:rPr>
              <a:t>件，并在申请书上注明。</a:t>
            </a:r>
            <a:r>
              <a:rPr lang="zh-CN" altLang="en-US" sz="13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夫妻双方均为英特尔员工的</a:t>
            </a:r>
            <a:r>
              <a:rPr lang="zh-CN" altLang="en-US" sz="13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，为子女进行医</a:t>
            </a:r>
            <a:r>
              <a:rPr lang="zh-CN" altLang="en-US" sz="13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疗理赔时，请务必同时递交两</a:t>
            </a:r>
            <a:r>
              <a:rPr lang="zh-CN" altLang="en-US" sz="13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份完整的理赔申请材料，</a:t>
            </a:r>
            <a:r>
              <a:rPr lang="zh-CN" altLang="en-US" sz="13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申请人分别为父亲和母亲，一份申请单据为原件、另一份为复印件。</a:t>
            </a:r>
          </a:p>
        </p:txBody>
      </p:sp>
      <p:sp>
        <p:nvSpPr>
          <p:cNvPr id="8"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26</a:t>
            </a:fld>
            <a:endParaRPr lang="en-GB" dirty="0"/>
          </a:p>
        </p:txBody>
      </p:sp>
      <p:sp>
        <p:nvSpPr>
          <p:cNvPr id="9"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0" name="TextBox 8"/>
          <p:cNvSpPr txBox="1">
            <a:spLocks noChangeArrowheads="1"/>
          </p:cNvSpPr>
          <p:nvPr/>
        </p:nvSpPr>
        <p:spPr bwMode="auto">
          <a:xfrm>
            <a:off x="1362842" y="6429396"/>
            <a:ext cx="8358246" cy="304800"/>
          </a:xfrm>
          <a:prstGeom prst="rect">
            <a:avLst/>
          </a:prstGeom>
          <a:noFill/>
          <a:ln w="9525" algn="ctr">
            <a:noFill/>
            <a:miter lim="800000"/>
            <a:headEnd/>
            <a:tailEnd/>
          </a:ln>
          <a:effectLst/>
        </p:spPr>
        <p:txBody>
          <a:bodyPr/>
          <a:lstStyle/>
          <a:p>
            <a:pPr>
              <a:defRPr/>
            </a:pP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理</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赔注意事项的</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详细说明参见</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服务手册”</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年保险服务手册”电子版于</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15</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年底上载</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至内部</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网：</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Circuit </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gray">
          <a:xfrm>
            <a:off x="2377281" y="2011363"/>
            <a:ext cx="5995987" cy="438150"/>
          </a:xfrm>
          <a:prstGeom prst="roundRect">
            <a:avLst>
              <a:gd name="adj" fmla="val 16667"/>
            </a:avLst>
          </a:prstGeom>
          <a:solidFill>
            <a:schemeClr val="bg1"/>
          </a:solidFill>
          <a:ln w="28575" algn="ctr">
            <a:solidFill>
              <a:srgbClr val="FF0000"/>
            </a:solid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51206" name="Text Box 4"/>
          <p:cNvSpPr txBox="1">
            <a:spLocks noChangeArrowheads="1"/>
          </p:cNvSpPr>
          <p:nvPr/>
        </p:nvSpPr>
        <p:spPr bwMode="gray">
          <a:xfrm>
            <a:off x="2874169" y="1992313"/>
            <a:ext cx="5600700" cy="457200"/>
          </a:xfrm>
          <a:prstGeom prst="rect">
            <a:avLst/>
          </a:prstGeom>
          <a:noFill/>
          <a:ln w="9525" algn="ctr">
            <a:noFill/>
            <a:miter lim="800000"/>
            <a:headEnd/>
            <a:tailEnd/>
          </a:ln>
        </p:spPr>
        <p:txBody>
          <a:bodyPr>
            <a:spAutoFit/>
          </a:bodyPr>
          <a:lstStyle/>
          <a:p>
            <a:pPr eaLnBrk="0" hangingPunct="0"/>
            <a:r>
              <a:rPr lang="en-US" altLang="zh-CN" sz="2400" b="1" dirty="0" smtClean="0">
                <a:solidFill>
                  <a:srgbClr val="0D0D0D"/>
                </a:solidFill>
                <a:latin typeface="微软雅黑" pitchFamily="34" charset="-122"/>
                <a:ea typeface="微软雅黑" pitchFamily="34" charset="-122"/>
                <a:cs typeface="Arial" charset="0"/>
              </a:rPr>
              <a:t>2016</a:t>
            </a:r>
            <a:r>
              <a:rPr lang="zh-CN" altLang="en-US" sz="2400" b="1" dirty="0" smtClean="0">
                <a:solidFill>
                  <a:srgbClr val="0D0D0D"/>
                </a:solidFill>
                <a:latin typeface="微软雅黑" pitchFamily="34" charset="-122"/>
                <a:ea typeface="微软雅黑" pitchFamily="34" charset="-122"/>
                <a:cs typeface="Arial" charset="0"/>
              </a:rPr>
              <a:t>年</a:t>
            </a:r>
            <a:r>
              <a:rPr lang="zh-CN" altLang="en-US" sz="2400" b="1" dirty="0">
                <a:solidFill>
                  <a:srgbClr val="0D0D0D"/>
                </a:solidFill>
                <a:latin typeface="微软雅黑" pitchFamily="34" charset="-122"/>
                <a:ea typeface="微软雅黑" pitchFamily="34" charset="-122"/>
                <a:cs typeface="Arial" charset="0"/>
              </a:rPr>
              <a:t>英特尔员工及家属保险计划 </a:t>
            </a:r>
          </a:p>
        </p:txBody>
      </p:sp>
      <p:grpSp>
        <p:nvGrpSpPr>
          <p:cNvPr id="51207" name="Group 5"/>
          <p:cNvGrpSpPr>
            <a:grpSpLocks/>
          </p:cNvGrpSpPr>
          <p:nvPr/>
        </p:nvGrpSpPr>
        <p:grpSpPr bwMode="auto">
          <a:xfrm>
            <a:off x="1884363" y="1927225"/>
            <a:ext cx="669925" cy="534988"/>
            <a:chOff x="867" y="1026"/>
            <a:chExt cx="468" cy="452"/>
          </a:xfrm>
        </p:grpSpPr>
        <p:sp>
          <p:nvSpPr>
            <p:cNvPr id="8" name="AutoShape 6"/>
            <p:cNvSpPr>
              <a:spLocks noChangeArrowheads="1"/>
            </p:cNvSpPr>
            <p:nvPr/>
          </p:nvSpPr>
          <p:spPr bwMode="gray">
            <a:xfrm>
              <a:off x="867" y="1026"/>
              <a:ext cx="468" cy="432"/>
            </a:xfrm>
            <a:prstGeom prst="diamond">
              <a:avLst/>
            </a:prstGeom>
            <a:solidFill>
              <a:srgbClr val="FF66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51232" name="Text Box 7"/>
            <p:cNvSpPr txBox="1">
              <a:spLocks noChangeArrowheads="1"/>
            </p:cNvSpPr>
            <p:nvPr/>
          </p:nvSpPr>
          <p:spPr bwMode="gray">
            <a:xfrm>
              <a:off x="977" y="1088"/>
              <a:ext cx="261" cy="39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latin typeface="微软雅黑" pitchFamily="34" charset="-122"/>
                  <a:ea typeface="微软雅黑" pitchFamily="34" charset="-122"/>
                  <a:cs typeface="Arial" charset="0"/>
                </a:rPr>
                <a:t>1</a:t>
              </a:r>
            </a:p>
          </p:txBody>
        </p:sp>
      </p:grpSp>
      <p:sp>
        <p:nvSpPr>
          <p:cNvPr id="10" name="AutoShape 9"/>
          <p:cNvSpPr>
            <a:spLocks noChangeArrowheads="1"/>
          </p:cNvSpPr>
          <p:nvPr/>
        </p:nvSpPr>
        <p:spPr bwMode="gray">
          <a:xfrm>
            <a:off x="2380456" y="2786063"/>
            <a:ext cx="5995987" cy="438150"/>
          </a:xfrm>
          <a:prstGeom prst="roundRect">
            <a:avLst>
              <a:gd name="adj" fmla="val 16667"/>
            </a:avLst>
          </a:prstGeom>
          <a:solidFill>
            <a:schemeClr val="bg1"/>
          </a:solidFill>
          <a:ln w="28575" algn="ctr">
            <a:solidFill>
              <a:srgbClr val="FF0000"/>
            </a:solid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grpSp>
        <p:nvGrpSpPr>
          <p:cNvPr id="51211" name="Group 11"/>
          <p:cNvGrpSpPr>
            <a:grpSpLocks/>
          </p:cNvGrpSpPr>
          <p:nvPr/>
        </p:nvGrpSpPr>
        <p:grpSpPr bwMode="auto">
          <a:xfrm>
            <a:off x="1887538" y="2701925"/>
            <a:ext cx="742950" cy="574675"/>
            <a:chOff x="867" y="1026"/>
            <a:chExt cx="468" cy="432"/>
          </a:xfrm>
        </p:grpSpPr>
        <p:sp>
          <p:nvSpPr>
            <p:cNvPr id="12" name="AutoShape 12"/>
            <p:cNvSpPr>
              <a:spLocks noChangeArrowheads="1"/>
            </p:cNvSpPr>
            <p:nvPr/>
          </p:nvSpPr>
          <p:spPr bwMode="gray">
            <a:xfrm>
              <a:off x="867" y="1026"/>
              <a:ext cx="468" cy="432"/>
            </a:xfrm>
            <a:prstGeom prst="diamond">
              <a:avLst/>
            </a:prstGeom>
            <a:solidFill>
              <a:srgbClr val="FF66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51230" name="Text Box 13"/>
            <p:cNvSpPr txBox="1">
              <a:spLocks noChangeArrowheads="1"/>
            </p:cNvSpPr>
            <p:nvPr/>
          </p:nvSpPr>
          <p:spPr bwMode="gray">
            <a:xfrm>
              <a:off x="986" y="1088"/>
              <a:ext cx="235" cy="347"/>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latin typeface="微软雅黑" pitchFamily="34" charset="-122"/>
                  <a:ea typeface="微软雅黑" pitchFamily="34" charset="-122"/>
                  <a:cs typeface="Arial" charset="0"/>
                </a:rPr>
                <a:t>2</a:t>
              </a:r>
            </a:p>
          </p:txBody>
        </p:sp>
      </p:grpSp>
      <p:sp>
        <p:nvSpPr>
          <p:cNvPr id="51212" name="TextBox 17"/>
          <p:cNvSpPr txBox="1">
            <a:spLocks noChangeArrowheads="1"/>
          </p:cNvSpPr>
          <p:nvPr/>
        </p:nvSpPr>
        <p:spPr bwMode="auto">
          <a:xfrm>
            <a:off x="147638" y="228600"/>
            <a:ext cx="1111250" cy="457200"/>
          </a:xfrm>
          <a:prstGeom prst="rect">
            <a:avLst/>
          </a:prstGeom>
          <a:noFill/>
          <a:ln w="9525">
            <a:noFill/>
            <a:miter lim="800000"/>
            <a:headEnd/>
            <a:tailEnd/>
          </a:ln>
        </p:spPr>
        <p:txBody>
          <a:bodyPr>
            <a:spAutoFit/>
          </a:bodyPr>
          <a:lstStyle/>
          <a:p>
            <a:r>
              <a:rPr lang="zh-CN" altLang="en-US" sz="2400" b="1">
                <a:solidFill>
                  <a:srgbClr val="000000"/>
                </a:solidFill>
                <a:latin typeface="微软雅黑" pitchFamily="34" charset="-122"/>
                <a:ea typeface="微软雅黑" pitchFamily="34" charset="-122"/>
              </a:rPr>
              <a:t>目 录</a:t>
            </a:r>
          </a:p>
        </p:txBody>
      </p:sp>
      <p:sp>
        <p:nvSpPr>
          <p:cNvPr id="15" name="AutoShape 9"/>
          <p:cNvSpPr>
            <a:spLocks noChangeArrowheads="1"/>
          </p:cNvSpPr>
          <p:nvPr/>
        </p:nvSpPr>
        <p:spPr bwMode="gray">
          <a:xfrm>
            <a:off x="2380456" y="3573463"/>
            <a:ext cx="5995987" cy="438150"/>
          </a:xfrm>
          <a:prstGeom prst="roundRect">
            <a:avLst>
              <a:gd name="adj" fmla="val 16667"/>
            </a:avLst>
          </a:prstGeom>
          <a:solidFill>
            <a:schemeClr val="tx1">
              <a:lumMod val="40000"/>
              <a:lumOff val="60000"/>
            </a:schemeClr>
          </a:solidFill>
          <a:ln w="28575" algn="ctr">
            <a:solidFill>
              <a:srgbClr val="FF0000"/>
            </a:solid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51216" name="Text Box 10"/>
          <p:cNvSpPr txBox="1">
            <a:spLocks noChangeArrowheads="1"/>
          </p:cNvSpPr>
          <p:nvPr/>
        </p:nvSpPr>
        <p:spPr bwMode="gray">
          <a:xfrm>
            <a:off x="2858294" y="3540125"/>
            <a:ext cx="5600700" cy="457200"/>
          </a:xfrm>
          <a:prstGeom prst="rect">
            <a:avLst/>
          </a:prstGeom>
          <a:noFill/>
          <a:ln w="9525" algn="ctr">
            <a:noFill/>
            <a:miter lim="800000"/>
            <a:headEnd/>
            <a:tailEnd/>
          </a:ln>
        </p:spPr>
        <p:txBody>
          <a:bodyPr>
            <a:spAutoFit/>
          </a:bodyPr>
          <a:lstStyle/>
          <a:p>
            <a:pPr eaLnBrk="0" hangingPunct="0"/>
            <a:r>
              <a:rPr lang="zh-CN" altLang="en-US" sz="2400" b="1">
                <a:solidFill>
                  <a:srgbClr val="0D0D0D"/>
                </a:solidFill>
                <a:latin typeface="微软雅黑" pitchFamily="34" charset="-122"/>
                <a:ea typeface="微软雅黑" pitchFamily="34" charset="-122"/>
                <a:cs typeface="Arial" charset="0"/>
              </a:rPr>
              <a:t>员工服务指南</a:t>
            </a:r>
          </a:p>
        </p:txBody>
      </p:sp>
      <p:grpSp>
        <p:nvGrpSpPr>
          <p:cNvPr id="51217" name="Group 11"/>
          <p:cNvGrpSpPr>
            <a:grpSpLocks/>
          </p:cNvGrpSpPr>
          <p:nvPr/>
        </p:nvGrpSpPr>
        <p:grpSpPr bwMode="auto">
          <a:xfrm>
            <a:off x="1887538" y="3489325"/>
            <a:ext cx="666750" cy="549275"/>
            <a:chOff x="867" y="1026"/>
            <a:chExt cx="468" cy="432"/>
          </a:xfrm>
        </p:grpSpPr>
        <p:sp>
          <p:nvSpPr>
            <p:cNvPr id="18" name="AutoShape 12"/>
            <p:cNvSpPr>
              <a:spLocks noChangeArrowheads="1"/>
            </p:cNvSpPr>
            <p:nvPr/>
          </p:nvSpPr>
          <p:spPr bwMode="gray">
            <a:xfrm>
              <a:off x="867" y="1026"/>
              <a:ext cx="468" cy="432"/>
            </a:xfrm>
            <a:prstGeom prst="diamond">
              <a:avLst/>
            </a:prstGeom>
            <a:solidFill>
              <a:srgbClr val="FF66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51228" name="Text Box 13"/>
            <p:cNvSpPr txBox="1">
              <a:spLocks noChangeArrowheads="1"/>
            </p:cNvSpPr>
            <p:nvPr/>
          </p:nvSpPr>
          <p:spPr bwMode="gray">
            <a:xfrm>
              <a:off x="975" y="1088"/>
              <a:ext cx="262" cy="363"/>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latin typeface="微软雅黑" pitchFamily="34" charset="-122"/>
                  <a:ea typeface="微软雅黑" pitchFamily="34" charset="-122"/>
                  <a:cs typeface="Arial" charset="0"/>
                </a:rPr>
                <a:t>3</a:t>
              </a:r>
            </a:p>
          </p:txBody>
        </p:sp>
      </p:grpSp>
      <p:sp>
        <p:nvSpPr>
          <p:cNvPr id="20" name="AutoShape 9"/>
          <p:cNvSpPr>
            <a:spLocks noChangeArrowheads="1"/>
          </p:cNvSpPr>
          <p:nvPr/>
        </p:nvSpPr>
        <p:spPr bwMode="gray">
          <a:xfrm>
            <a:off x="2380456" y="4325938"/>
            <a:ext cx="5995987" cy="438150"/>
          </a:xfrm>
          <a:prstGeom prst="roundRect">
            <a:avLst>
              <a:gd name="adj" fmla="val 16667"/>
            </a:avLst>
          </a:prstGeom>
          <a:solidFill>
            <a:schemeClr val="bg1"/>
          </a:solidFill>
          <a:ln w="28575" algn="ctr">
            <a:solidFill>
              <a:srgbClr val="FF0000"/>
            </a:solid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51221" name="Text Box 10"/>
          <p:cNvSpPr txBox="1">
            <a:spLocks noChangeArrowheads="1"/>
          </p:cNvSpPr>
          <p:nvPr/>
        </p:nvSpPr>
        <p:spPr bwMode="gray">
          <a:xfrm>
            <a:off x="2896394" y="4306888"/>
            <a:ext cx="5600700" cy="457200"/>
          </a:xfrm>
          <a:prstGeom prst="rect">
            <a:avLst/>
          </a:prstGeom>
          <a:noFill/>
          <a:ln w="9525" algn="ctr">
            <a:noFill/>
            <a:miter lim="800000"/>
            <a:headEnd/>
            <a:tailEnd/>
          </a:ln>
        </p:spPr>
        <p:txBody>
          <a:bodyPr>
            <a:spAutoFit/>
          </a:bodyPr>
          <a:lstStyle/>
          <a:p>
            <a:pPr eaLnBrk="0" hangingPunct="0"/>
            <a:r>
              <a:rPr lang="en-US" altLang="zh-CN" sz="2400" b="1">
                <a:solidFill>
                  <a:srgbClr val="0D0D0D"/>
                </a:solidFill>
                <a:latin typeface="微软雅黑" pitchFamily="34" charset="-122"/>
                <a:ea typeface="微软雅黑" pitchFamily="34" charset="-122"/>
                <a:cs typeface="Arial" charset="0"/>
              </a:rPr>
              <a:t>Q&amp;A</a:t>
            </a:r>
          </a:p>
        </p:txBody>
      </p:sp>
      <p:grpSp>
        <p:nvGrpSpPr>
          <p:cNvPr id="51222" name="Group 11"/>
          <p:cNvGrpSpPr>
            <a:grpSpLocks/>
          </p:cNvGrpSpPr>
          <p:nvPr/>
        </p:nvGrpSpPr>
        <p:grpSpPr bwMode="auto">
          <a:xfrm>
            <a:off x="1887538" y="4241800"/>
            <a:ext cx="742950" cy="558800"/>
            <a:chOff x="867" y="1026"/>
            <a:chExt cx="468" cy="432"/>
          </a:xfrm>
        </p:grpSpPr>
        <p:sp>
          <p:nvSpPr>
            <p:cNvPr id="23" name="AutoShape 12"/>
            <p:cNvSpPr>
              <a:spLocks noChangeArrowheads="1"/>
            </p:cNvSpPr>
            <p:nvPr/>
          </p:nvSpPr>
          <p:spPr bwMode="gray">
            <a:xfrm>
              <a:off x="867" y="1026"/>
              <a:ext cx="468" cy="432"/>
            </a:xfrm>
            <a:prstGeom prst="diamond">
              <a:avLst/>
            </a:prstGeom>
            <a:solidFill>
              <a:srgbClr val="FF66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51226" name="Text Box 13"/>
            <p:cNvSpPr txBox="1">
              <a:spLocks noChangeArrowheads="1"/>
            </p:cNvSpPr>
            <p:nvPr/>
          </p:nvSpPr>
          <p:spPr bwMode="gray">
            <a:xfrm>
              <a:off x="986" y="1089"/>
              <a:ext cx="235" cy="357"/>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latin typeface="微软雅黑" pitchFamily="34" charset="-122"/>
                  <a:ea typeface="微软雅黑" pitchFamily="34" charset="-122"/>
                  <a:cs typeface="Arial" charset="0"/>
                </a:rPr>
                <a:t>4</a:t>
              </a:r>
            </a:p>
          </p:txBody>
        </p:sp>
      </p:grpSp>
      <p:sp>
        <p:nvSpPr>
          <p:cNvPr id="51223" name="Text Box 10"/>
          <p:cNvSpPr txBox="1">
            <a:spLocks noChangeArrowheads="1"/>
          </p:cNvSpPr>
          <p:nvPr/>
        </p:nvSpPr>
        <p:spPr bwMode="gray">
          <a:xfrm>
            <a:off x="2858294" y="2772000"/>
            <a:ext cx="5600700" cy="457200"/>
          </a:xfrm>
          <a:prstGeom prst="rect">
            <a:avLst/>
          </a:prstGeom>
          <a:noFill/>
          <a:ln w="9525" algn="ctr">
            <a:noFill/>
            <a:miter lim="800000"/>
            <a:headEnd/>
            <a:tailEnd/>
          </a:ln>
        </p:spPr>
        <p:txBody>
          <a:bodyPr>
            <a:spAutoFit/>
          </a:bodyPr>
          <a:lstStyle/>
          <a:p>
            <a:pPr eaLnBrk="0" hangingPunct="0"/>
            <a:r>
              <a:rPr lang="zh-CN" altLang="en-US" sz="2400" b="1">
                <a:solidFill>
                  <a:srgbClr val="0D0D0D"/>
                </a:solidFill>
                <a:latin typeface="微软雅黑" pitchFamily="34" charset="-122"/>
                <a:ea typeface="微软雅黑" pitchFamily="34" charset="-122"/>
                <a:cs typeface="Arial" charset="0"/>
              </a:rPr>
              <a:t>投保及理赔注意事项</a:t>
            </a:r>
          </a:p>
        </p:txBody>
      </p:sp>
      <p:pic>
        <p:nvPicPr>
          <p:cNvPr id="51224" name="Picture 8" descr="checkmark"/>
          <p:cNvPicPr>
            <a:picLocks noChangeAspect="1" noChangeArrowheads="1"/>
          </p:cNvPicPr>
          <p:nvPr/>
        </p:nvPicPr>
        <p:blipFill>
          <a:blip r:embed="rId2" cstate="print"/>
          <a:srcRect/>
          <a:stretch>
            <a:fillRect/>
          </a:stretch>
        </p:blipFill>
        <p:spPr bwMode="auto">
          <a:xfrm>
            <a:off x="8049419" y="3429000"/>
            <a:ext cx="600075" cy="549275"/>
          </a:xfrm>
          <a:prstGeom prst="rect">
            <a:avLst/>
          </a:prstGeom>
          <a:noFill/>
          <a:ln w="9525">
            <a:noFill/>
            <a:miter lim="800000"/>
            <a:headEnd/>
            <a:tailEnd/>
          </a:ln>
        </p:spPr>
      </p:pic>
      <p:sp>
        <p:nvSpPr>
          <p:cNvPr id="26"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27</a:t>
            </a:fld>
            <a:endParaRPr lang="en-GB" dirty="0"/>
          </a:p>
        </p:txBody>
      </p:sp>
      <p:sp>
        <p:nvSpPr>
          <p:cNvPr id="27"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Box 6"/>
          <p:cNvSpPr txBox="1">
            <a:spLocks noChangeArrowheads="1"/>
          </p:cNvSpPr>
          <p:nvPr/>
        </p:nvSpPr>
        <p:spPr bwMode="auto">
          <a:xfrm>
            <a:off x="39688" y="304800"/>
            <a:ext cx="6705600" cy="400050"/>
          </a:xfrm>
          <a:prstGeom prst="rect">
            <a:avLst/>
          </a:prstGeom>
          <a:noFill/>
          <a:ln w="9525">
            <a:noFill/>
            <a:miter lim="800000"/>
            <a:headEnd/>
            <a:tailEnd/>
          </a:ln>
        </p:spPr>
        <p:txBody>
          <a:bodyPr>
            <a:spAutoFit/>
          </a:bodyPr>
          <a:lstStyle/>
          <a:p>
            <a:r>
              <a:rPr lang="en-US" altLang="zh-CN" sz="2000" b="1" dirty="0" smtClean="0">
                <a:solidFill>
                  <a:srgbClr val="000000"/>
                </a:solidFill>
                <a:latin typeface="微软雅黑" pitchFamily="34" charset="-122"/>
                <a:ea typeface="微软雅黑" pitchFamily="34" charset="-122"/>
                <a:cs typeface="Arial" charset="0"/>
              </a:rPr>
              <a:t>2016</a:t>
            </a:r>
            <a:r>
              <a:rPr lang="zh-CN" altLang="en-US" sz="2000" b="1" dirty="0" smtClean="0">
                <a:solidFill>
                  <a:srgbClr val="000000"/>
                </a:solidFill>
                <a:latin typeface="微软雅黑" pitchFamily="34" charset="-122"/>
                <a:ea typeface="微软雅黑" pitchFamily="34" charset="-122"/>
                <a:cs typeface="Arial" charset="0"/>
              </a:rPr>
              <a:t>年属</a:t>
            </a:r>
            <a:r>
              <a:rPr lang="zh-CN" altLang="en-US" sz="2000" b="1" dirty="0">
                <a:solidFill>
                  <a:srgbClr val="000000"/>
                </a:solidFill>
                <a:latin typeface="微软雅黑" pitchFamily="34" charset="-122"/>
                <a:ea typeface="微软雅黑" pitchFamily="34" charset="-122"/>
                <a:cs typeface="Arial" charset="0"/>
              </a:rPr>
              <a:t>地化服务信息</a:t>
            </a:r>
          </a:p>
        </p:txBody>
      </p:sp>
      <p:sp>
        <p:nvSpPr>
          <p:cNvPr id="7"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28</a:t>
            </a:fld>
            <a:endParaRPr lang="en-GB" dirty="0"/>
          </a:p>
        </p:txBody>
      </p:sp>
      <p:sp>
        <p:nvSpPr>
          <p:cNvPr id="8"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18" y="851147"/>
            <a:ext cx="10297144" cy="5421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39688" y="304800"/>
            <a:ext cx="6705600" cy="400050"/>
          </a:xfrm>
          <a:prstGeom prst="rect">
            <a:avLst/>
          </a:prstGeom>
          <a:noFill/>
          <a:ln w="9525">
            <a:noFill/>
            <a:miter lim="800000"/>
            <a:headEnd/>
            <a:tailEnd/>
          </a:ln>
        </p:spPr>
        <p:txBody>
          <a:bodyPr>
            <a:spAutoFit/>
          </a:bodyPr>
          <a:lstStyle/>
          <a:p>
            <a:pPr>
              <a:defRPr/>
            </a:pPr>
            <a:r>
              <a:rPr lang="en-US" altLang="zh-CN" sz="2000" b="1" dirty="0" smtClean="0">
                <a:solidFill>
                  <a:srgbClr val="000000"/>
                </a:solidFill>
                <a:latin typeface="微软雅黑" pitchFamily="34" charset="-122"/>
                <a:ea typeface="微软雅黑" pitchFamily="34" charset="-122"/>
                <a:cs typeface="Arial" pitchFamily="34" charset="0"/>
              </a:rPr>
              <a:t>2016</a:t>
            </a:r>
            <a:r>
              <a:rPr lang="zh-CN" altLang="en-US" sz="2000" b="1" dirty="0" smtClean="0">
                <a:solidFill>
                  <a:srgbClr val="000000"/>
                </a:solidFill>
                <a:latin typeface="微软雅黑" pitchFamily="34" charset="-122"/>
                <a:ea typeface="微软雅黑" pitchFamily="34" charset="-122"/>
                <a:cs typeface="Arial" pitchFamily="34" charset="0"/>
              </a:rPr>
              <a:t>年</a:t>
            </a:r>
            <a:r>
              <a:rPr lang="zh-CN" altLang="en-US" sz="2000" b="1" dirty="0">
                <a:solidFill>
                  <a:srgbClr val="000000"/>
                </a:solidFill>
                <a:latin typeface="微软雅黑" pitchFamily="34" charset="-122"/>
                <a:ea typeface="微软雅黑" pitchFamily="34" charset="-122"/>
                <a:cs typeface="Arial" pitchFamily="34" charset="0"/>
              </a:rPr>
              <a:t>全国专属服</a:t>
            </a:r>
            <a:r>
              <a:rPr lang="zh-CN" altLang="en-US" sz="2000" b="1" dirty="0" smtClean="0">
                <a:solidFill>
                  <a:srgbClr val="000000"/>
                </a:solidFill>
                <a:latin typeface="微软雅黑" pitchFamily="34" charset="-122"/>
                <a:ea typeface="微软雅黑" pitchFamily="34" charset="-122"/>
                <a:cs typeface="Arial" pitchFamily="34" charset="0"/>
              </a:rPr>
              <a:t>务 </a:t>
            </a:r>
            <a:r>
              <a:rPr lang="en-US" altLang="zh-CN" sz="2000" b="1" dirty="0" smtClean="0">
                <a:solidFill>
                  <a:srgbClr val="000000"/>
                </a:solidFill>
                <a:latin typeface="微软雅黑" pitchFamily="34" charset="-122"/>
                <a:ea typeface="微软雅黑" pitchFamily="34" charset="-122"/>
                <a:cs typeface="Arial" pitchFamily="34" charset="0"/>
              </a:rPr>
              <a:t>- </a:t>
            </a:r>
            <a:r>
              <a:rPr lang="zh-CN" altLang="en-US" sz="2000" b="1" dirty="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平安上海总部团队</a:t>
            </a:r>
            <a:r>
              <a:rPr lang="zh-CN" altLang="en-US" sz="2000" b="1" dirty="0" smtClean="0">
                <a:solidFill>
                  <a:srgbClr val="000000"/>
                </a:solidFill>
                <a:latin typeface="微软雅黑" pitchFamily="34" charset="-122"/>
                <a:ea typeface="微软雅黑" pitchFamily="34" charset="-122"/>
                <a:cs typeface="Arial" pitchFamily="34" charset="0"/>
              </a:rPr>
              <a:t> </a:t>
            </a:r>
            <a:endParaRPr lang="zh-CN" altLang="en-US" sz="2000" b="1" dirty="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endParaRPr>
          </a:p>
        </p:txBody>
      </p:sp>
      <p:sp>
        <p:nvSpPr>
          <p:cNvPr id="6" name="TextBox 3"/>
          <p:cNvSpPr txBox="1">
            <a:spLocks noChangeArrowheads="1"/>
          </p:cNvSpPr>
          <p:nvPr/>
        </p:nvSpPr>
        <p:spPr bwMode="auto">
          <a:xfrm>
            <a:off x="267494" y="1219200"/>
            <a:ext cx="9601200" cy="2523768"/>
          </a:xfrm>
          <a:prstGeom prst="rect">
            <a:avLst/>
          </a:prstGeom>
          <a:noFill/>
          <a:ln w="9525">
            <a:noFill/>
            <a:miter lim="800000"/>
            <a:headEnd/>
            <a:tailEnd/>
          </a:ln>
        </p:spPr>
        <p:txBody>
          <a:bodyPr>
            <a:spAutoFit/>
          </a:bodyPr>
          <a:lstStyle/>
          <a:p>
            <a:pPr lvl="0">
              <a:lnSpc>
                <a:spcPct val="150000"/>
              </a:lnSpc>
              <a:defRPr/>
            </a:pPr>
            <a:r>
              <a:rPr lang="zh-CN" altLang="en-US" b="1" dirty="0" smtClean="0">
                <a:solidFill>
                  <a:srgbClr val="000000"/>
                </a:solidFill>
                <a:latin typeface="微软雅黑" pitchFamily="34" charset="-122"/>
                <a:ea typeface="微软雅黑" pitchFamily="34" charset="-122"/>
                <a:cs typeface="Arial" pitchFamily="34" charset="0"/>
              </a:rPr>
              <a:t>平</a:t>
            </a:r>
            <a:r>
              <a:rPr lang="zh-CN" altLang="en-US" b="1" dirty="0">
                <a:solidFill>
                  <a:srgbClr val="000000"/>
                </a:solidFill>
                <a:latin typeface="微软雅黑" pitchFamily="34" charset="-122"/>
                <a:ea typeface="微软雅黑" pitchFamily="34" charset="-122"/>
                <a:cs typeface="Arial" pitchFamily="34" charset="0"/>
              </a:rPr>
              <a:t>安特别提醒您</a:t>
            </a:r>
            <a:r>
              <a:rPr lang="zh-CN" altLang="en-US" dirty="0" smtClean="0">
                <a:solidFill>
                  <a:srgbClr val="000000"/>
                </a:solidFill>
                <a:latin typeface="微软雅黑" pitchFamily="34" charset="-122"/>
                <a:ea typeface="微软雅黑" pitchFamily="34" charset="-122"/>
                <a:cs typeface="Arial" pitchFamily="34" charset="0"/>
              </a:rPr>
              <a:t>：</a:t>
            </a:r>
            <a:r>
              <a:rPr lang="zh-CN" altLang="zh-CN" b="1" dirty="0">
                <a:solidFill>
                  <a:srgbClr val="000000"/>
                </a:solidFill>
                <a:latin typeface="微软雅黑" pitchFamily="34" charset="-122"/>
                <a:ea typeface="微软雅黑" pitchFamily="34" charset="-122"/>
                <a:cs typeface="Arial" pitchFamily="34" charset="0"/>
              </a:rPr>
              <a:t>若您对于平安当地的服务有任何意见和投诉，或有服务咨询，您也可以通过以下方式直接联系“平安上海总部”寻求帮助，我们会在最快的时间内给予解答：</a:t>
            </a:r>
          </a:p>
          <a:p>
            <a:pPr>
              <a:lnSpc>
                <a:spcPct val="150000"/>
              </a:lnSpc>
              <a:defRPr/>
            </a:pPr>
            <a:endParaRPr lang="zh-CN" altLang="en-US" dirty="0">
              <a:solidFill>
                <a:srgbClr val="000000"/>
              </a:solidFill>
              <a:latin typeface="微软雅黑" pitchFamily="34" charset="-122"/>
              <a:ea typeface="微软雅黑" pitchFamily="34" charset="-122"/>
              <a:cs typeface="Arial" pitchFamily="34" charset="0"/>
            </a:endParaRPr>
          </a:p>
          <a:p>
            <a:pPr>
              <a:defRPr/>
            </a:pPr>
            <a:r>
              <a:rPr lang="en-US" altLang="zh-CN" b="1" dirty="0">
                <a:solidFill>
                  <a:srgbClr val="000000"/>
                </a:solidFill>
                <a:latin typeface="微软雅黑" pitchFamily="34" charset="-122"/>
                <a:ea typeface="微软雅黑" pitchFamily="34" charset="-122"/>
                <a:cs typeface="Arial" pitchFamily="34" charset="0"/>
              </a:rPr>
              <a:t> </a:t>
            </a:r>
            <a:endParaRPr lang="zh-CN" altLang="en-US" dirty="0">
              <a:solidFill>
                <a:srgbClr val="000000"/>
              </a:solidFill>
              <a:latin typeface="微软雅黑" pitchFamily="34" charset="-122"/>
              <a:ea typeface="微软雅黑" pitchFamily="34" charset="-122"/>
              <a:cs typeface="Arial" pitchFamily="34" charset="0"/>
            </a:endParaRPr>
          </a:p>
          <a:p>
            <a:pPr marL="369888" indent="-285750">
              <a:buFont typeface="Wingdings" pitchFamily="2" charset="2"/>
              <a:buChar char="l"/>
              <a:defRPr/>
            </a:pPr>
            <a:r>
              <a:rPr lang="en-US" altLang="zh-CN" b="1" dirty="0" smtClean="0">
                <a:solidFill>
                  <a:srgbClr val="000000"/>
                </a:solidFill>
                <a:latin typeface="微软雅黑" pitchFamily="34" charset="-122"/>
                <a:ea typeface="微软雅黑" pitchFamily="34" charset="-122"/>
                <a:cs typeface="Arial" pitchFamily="34" charset="0"/>
              </a:rPr>
              <a:t> </a:t>
            </a:r>
            <a:r>
              <a:rPr lang="zh-CN" altLang="zh-CN" b="1" dirty="0" smtClean="0">
                <a:solidFill>
                  <a:srgbClr val="000000"/>
                </a:solidFill>
                <a:latin typeface="微软雅黑" pitchFamily="34" charset="-122"/>
                <a:ea typeface="微软雅黑" pitchFamily="34" charset="-122"/>
                <a:cs typeface="Arial" pitchFamily="34" charset="0"/>
              </a:rPr>
              <a:t>英</a:t>
            </a:r>
            <a:r>
              <a:rPr lang="zh-CN" altLang="zh-CN" b="1" dirty="0">
                <a:solidFill>
                  <a:srgbClr val="000000"/>
                </a:solidFill>
                <a:latin typeface="微软雅黑" pitchFamily="34" charset="-122"/>
                <a:ea typeface="微软雅黑" pitchFamily="34" charset="-122"/>
                <a:cs typeface="Arial" pitchFamily="34" charset="0"/>
              </a:rPr>
              <a:t>特尔全国服务专属邮箱</a:t>
            </a:r>
            <a:r>
              <a:rPr lang="zh-CN" altLang="en-US" b="1" dirty="0" smtClean="0">
                <a:solidFill>
                  <a:srgbClr val="000000"/>
                </a:solidFill>
                <a:latin typeface="微软雅黑" pitchFamily="34" charset="-122"/>
                <a:ea typeface="微软雅黑" pitchFamily="34" charset="-122"/>
                <a:cs typeface="Arial" pitchFamily="34" charset="0"/>
              </a:rPr>
              <a:t>：</a:t>
            </a:r>
            <a:r>
              <a:rPr lang="en-US" altLang="zh-CN"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intel_serv_paash@pingan.com.cn</a:t>
            </a:r>
          </a:p>
          <a:p>
            <a:pPr marL="369888" indent="-285750">
              <a:buFont typeface="Wingdings" pitchFamily="2" charset="2"/>
              <a:buChar char="l"/>
              <a:defRPr/>
            </a:pPr>
            <a:endParaRPr lang="en-US" altLang="zh-CN" sz="600" dirty="0" smtClean="0">
              <a:solidFill>
                <a:srgbClr val="000000"/>
              </a:solidFill>
              <a:latin typeface="微软雅黑" pitchFamily="34" charset="-122"/>
              <a:ea typeface="微软雅黑" pitchFamily="34" charset="-122"/>
              <a:cs typeface="Arial" pitchFamily="34" charset="0"/>
            </a:endParaRPr>
          </a:p>
          <a:p>
            <a:pPr marL="84138" indent="98425">
              <a:buFont typeface="Wingdings" pitchFamily="2" charset="2"/>
              <a:buChar char="ü"/>
              <a:defRPr/>
            </a:pPr>
            <a:endParaRPr lang="en-US" altLang="zh-CN" sz="700" dirty="0">
              <a:solidFill>
                <a:srgbClr val="000000"/>
              </a:solidFill>
              <a:latin typeface="微软雅黑" pitchFamily="34" charset="-122"/>
              <a:ea typeface="微软雅黑" pitchFamily="34" charset="-122"/>
              <a:cs typeface="Arial" pitchFamily="34" charset="0"/>
            </a:endParaRPr>
          </a:p>
          <a:p>
            <a:pPr marL="84138" indent="98425">
              <a:buFont typeface="Wingdings" pitchFamily="2" charset="2"/>
              <a:buChar char="ü"/>
              <a:defRPr/>
            </a:pPr>
            <a:endParaRPr lang="zh-CN" altLang="en-US" sz="700" dirty="0">
              <a:solidFill>
                <a:srgbClr val="000000"/>
              </a:solidFill>
              <a:latin typeface="微软雅黑" pitchFamily="34" charset="-122"/>
              <a:ea typeface="微软雅黑" pitchFamily="34" charset="-122"/>
              <a:cs typeface="Arial" pitchFamily="34" charset="0"/>
            </a:endParaRPr>
          </a:p>
          <a:p>
            <a:pPr marL="369888" indent="-285750">
              <a:buFont typeface="Wingdings" pitchFamily="2" charset="2"/>
              <a:buChar char="l"/>
              <a:defRPr/>
            </a:pPr>
            <a:r>
              <a:rPr lang="en-US" altLang="zh-CN" b="1" dirty="0" smtClean="0">
                <a:solidFill>
                  <a:srgbClr val="000000"/>
                </a:solidFill>
                <a:latin typeface="微软雅黑" pitchFamily="34" charset="-122"/>
                <a:ea typeface="微软雅黑" pitchFamily="34" charset="-122"/>
                <a:cs typeface="Arial" pitchFamily="34" charset="0"/>
              </a:rPr>
              <a:t> </a:t>
            </a:r>
            <a:r>
              <a:rPr lang="zh-CN" altLang="zh-CN" b="1" dirty="0" smtClean="0">
                <a:solidFill>
                  <a:srgbClr val="000000"/>
                </a:solidFill>
                <a:latin typeface="微软雅黑" pitchFamily="34" charset="-122"/>
                <a:ea typeface="微软雅黑" pitchFamily="34" charset="-122"/>
                <a:cs typeface="Arial" pitchFamily="34" charset="0"/>
              </a:rPr>
              <a:t>英</a:t>
            </a:r>
            <a:r>
              <a:rPr lang="zh-CN" altLang="zh-CN" b="1" dirty="0">
                <a:solidFill>
                  <a:srgbClr val="000000"/>
                </a:solidFill>
                <a:latin typeface="微软雅黑" pitchFamily="34" charset="-122"/>
                <a:ea typeface="微软雅黑" pitchFamily="34" charset="-122"/>
                <a:cs typeface="Arial" pitchFamily="34" charset="0"/>
              </a:rPr>
              <a:t>特尔全国</a:t>
            </a:r>
            <a:r>
              <a:rPr lang="en-US" altLang="zh-CN" b="1" dirty="0">
                <a:solidFill>
                  <a:srgbClr val="000000"/>
                </a:solidFill>
                <a:latin typeface="微软雅黑" pitchFamily="34" charset="-122"/>
                <a:ea typeface="微软雅黑" pitchFamily="34" charset="-122"/>
                <a:cs typeface="Arial" pitchFamily="34" charset="0"/>
              </a:rPr>
              <a:t>400</a:t>
            </a:r>
            <a:r>
              <a:rPr lang="zh-CN" altLang="zh-CN" b="1" dirty="0">
                <a:solidFill>
                  <a:srgbClr val="000000"/>
                </a:solidFill>
                <a:latin typeface="微软雅黑" pitchFamily="34" charset="-122"/>
                <a:ea typeface="微软雅黑" pitchFamily="34" charset="-122"/>
                <a:cs typeface="Arial" pitchFamily="34" charset="0"/>
              </a:rPr>
              <a:t>服务热线</a:t>
            </a:r>
            <a:r>
              <a:rPr lang="zh-CN" altLang="en-US" b="1" dirty="0" smtClean="0">
                <a:solidFill>
                  <a:srgbClr val="000000"/>
                </a:solidFill>
                <a:latin typeface="微软雅黑" pitchFamily="34" charset="-122"/>
                <a:ea typeface="微软雅黑" pitchFamily="34" charset="-122"/>
                <a:cs typeface="Arial" pitchFamily="34" charset="0"/>
              </a:rPr>
              <a:t>：</a:t>
            </a:r>
            <a:r>
              <a:rPr lang="en-US" altLang="zh-CN"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400 81 </a:t>
            </a:r>
            <a:r>
              <a:rPr lang="en-US" altLang="zh-CN"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95511 </a:t>
            </a:r>
            <a:r>
              <a:rPr lang="zh-CN" altLang="zh-CN" b="1" dirty="0" smtClean="0">
                <a:solidFill>
                  <a:srgbClr val="000000"/>
                </a:solidFill>
                <a:latin typeface="微软雅黑" pitchFamily="34" charset="-122"/>
                <a:ea typeface="微软雅黑" pitchFamily="34" charset="-122"/>
                <a:cs typeface="Arial" pitchFamily="34" charset="0"/>
              </a:rPr>
              <a:t>（</a:t>
            </a:r>
            <a:r>
              <a:rPr lang="zh-CN" altLang="zh-CN" b="1" dirty="0">
                <a:solidFill>
                  <a:srgbClr val="000000"/>
                </a:solidFill>
                <a:latin typeface="微软雅黑" pitchFamily="34" charset="-122"/>
                <a:ea typeface="微软雅黑" pitchFamily="34" charset="-122"/>
                <a:cs typeface="Arial" pitchFamily="34" charset="0"/>
              </a:rPr>
              <a:t>全年无休，每日早</a:t>
            </a:r>
            <a:r>
              <a:rPr lang="en-US" altLang="zh-CN" b="1" dirty="0">
                <a:solidFill>
                  <a:srgbClr val="000000"/>
                </a:solidFill>
                <a:latin typeface="微软雅黑" pitchFamily="34" charset="-122"/>
                <a:ea typeface="微软雅黑" pitchFamily="34" charset="-122"/>
                <a:cs typeface="Arial" pitchFamily="34" charset="0"/>
              </a:rPr>
              <a:t>9:00 - </a:t>
            </a:r>
            <a:r>
              <a:rPr lang="zh-CN" altLang="zh-CN" b="1" dirty="0">
                <a:solidFill>
                  <a:srgbClr val="000000"/>
                </a:solidFill>
                <a:latin typeface="微软雅黑" pitchFamily="34" charset="-122"/>
                <a:ea typeface="微软雅黑" pitchFamily="34" charset="-122"/>
                <a:cs typeface="Arial" pitchFamily="34" charset="0"/>
              </a:rPr>
              <a:t>晚</a:t>
            </a:r>
            <a:r>
              <a:rPr lang="en-US" altLang="zh-CN" b="1" dirty="0">
                <a:solidFill>
                  <a:srgbClr val="000000"/>
                </a:solidFill>
                <a:latin typeface="微软雅黑" pitchFamily="34" charset="-122"/>
                <a:ea typeface="微软雅黑" pitchFamily="34" charset="-122"/>
                <a:cs typeface="Arial" pitchFamily="34" charset="0"/>
              </a:rPr>
              <a:t>18:00</a:t>
            </a:r>
            <a:r>
              <a:rPr lang="zh-CN" altLang="zh-CN" b="1" dirty="0">
                <a:solidFill>
                  <a:srgbClr val="000000"/>
                </a:solidFill>
                <a:latin typeface="微软雅黑" pitchFamily="34" charset="-122"/>
                <a:ea typeface="微软雅黑" pitchFamily="34" charset="-122"/>
                <a:cs typeface="Arial" pitchFamily="34" charset="0"/>
              </a:rPr>
              <a:t>）</a:t>
            </a:r>
            <a:endParaRPr lang="zh-CN" altLang="en-US" b="1" dirty="0">
              <a:solidFill>
                <a:srgbClr val="000000"/>
              </a:solidFill>
              <a:latin typeface="微软雅黑" pitchFamily="34" charset="-122"/>
              <a:ea typeface="微软雅黑" pitchFamily="34" charset="-122"/>
              <a:cs typeface="Arial" pitchFamily="34" charset="0"/>
            </a:endParaRPr>
          </a:p>
        </p:txBody>
      </p:sp>
      <p:sp>
        <p:nvSpPr>
          <p:cNvPr id="7"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29</a:t>
            </a:fld>
            <a:endParaRPr lang="en-GB" dirty="0"/>
          </a:p>
        </p:txBody>
      </p:sp>
      <p:sp>
        <p:nvSpPr>
          <p:cNvPr id="8"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2" name="TextBox 1"/>
          <p:cNvSpPr txBox="1"/>
          <p:nvPr/>
        </p:nvSpPr>
        <p:spPr>
          <a:xfrm>
            <a:off x="611982" y="3697287"/>
            <a:ext cx="9001000" cy="307777"/>
          </a:xfrm>
          <a:prstGeom prst="rect">
            <a:avLst/>
          </a:prstGeom>
          <a:noFill/>
        </p:spPr>
        <p:txBody>
          <a:bodyPr wrap="square" rtlCol="0">
            <a:spAutoFit/>
          </a:bodyPr>
          <a:lstStyle/>
          <a:p>
            <a:r>
              <a:rPr lang="zh-CN" altLang="zh-CN" sz="1400" b="1" dirty="0">
                <a:solidFill>
                  <a:srgbClr val="C00000"/>
                </a:solidFill>
                <a:latin typeface="微软雅黑" pitchFamily="34" charset="-122"/>
                <a:ea typeface="微软雅黑" pitchFamily="34" charset="-122"/>
                <a:cs typeface="Arial" pitchFamily="34" charset="0"/>
              </a:rPr>
              <a:t>（</a:t>
            </a:r>
            <a:r>
              <a:rPr lang="en-US" altLang="zh-CN" sz="1400" b="1" dirty="0">
                <a:solidFill>
                  <a:srgbClr val="C00000"/>
                </a:solidFill>
                <a:latin typeface="微软雅黑" pitchFamily="34" charset="-122"/>
                <a:ea typeface="微软雅黑" pitchFamily="34" charset="-122"/>
                <a:cs typeface="Arial" pitchFamily="34" charset="0"/>
              </a:rPr>
              <a:t>2016</a:t>
            </a:r>
            <a:r>
              <a:rPr lang="zh-CN" altLang="zh-CN" sz="1400" b="1" dirty="0">
                <a:solidFill>
                  <a:srgbClr val="C00000"/>
                </a:solidFill>
                <a:latin typeface="微软雅黑" pitchFamily="34" charset="-122"/>
                <a:ea typeface="微软雅黑" pitchFamily="34" charset="-122"/>
                <a:cs typeface="Arial" pitchFamily="34" charset="0"/>
              </a:rPr>
              <a:t>年保险计划预计于</a:t>
            </a:r>
            <a:r>
              <a:rPr lang="en-US" altLang="zh-CN" sz="1400" b="1" dirty="0">
                <a:solidFill>
                  <a:srgbClr val="C00000"/>
                </a:solidFill>
                <a:latin typeface="微软雅黑" pitchFamily="34" charset="-122"/>
                <a:ea typeface="微软雅黑" pitchFamily="34" charset="-122"/>
                <a:cs typeface="Arial" pitchFamily="34" charset="0"/>
              </a:rPr>
              <a:t>2</a:t>
            </a:r>
            <a:r>
              <a:rPr lang="zh-CN" altLang="zh-CN" sz="1400" b="1" dirty="0">
                <a:solidFill>
                  <a:srgbClr val="C00000"/>
                </a:solidFill>
                <a:latin typeface="微软雅黑" pitchFamily="34" charset="-122"/>
                <a:ea typeface="微软雅黑" pitchFamily="34" charset="-122"/>
                <a:cs typeface="Arial" pitchFamily="34" charset="0"/>
              </a:rPr>
              <a:t>月承保，若对于</a:t>
            </a:r>
            <a:r>
              <a:rPr lang="en-US" altLang="zh-CN" sz="1400" b="1" dirty="0">
                <a:solidFill>
                  <a:srgbClr val="C00000"/>
                </a:solidFill>
                <a:latin typeface="微软雅黑" pitchFamily="34" charset="-122"/>
                <a:ea typeface="微软雅黑" pitchFamily="34" charset="-122"/>
                <a:cs typeface="Arial" pitchFamily="34" charset="0"/>
              </a:rPr>
              <a:t>16</a:t>
            </a:r>
            <a:r>
              <a:rPr lang="zh-CN" altLang="zh-CN" sz="1400" b="1" dirty="0">
                <a:solidFill>
                  <a:srgbClr val="C00000"/>
                </a:solidFill>
                <a:latin typeface="微软雅黑" pitchFamily="34" charset="-122"/>
                <a:ea typeface="微软雅黑" pitchFamily="34" charset="-122"/>
                <a:cs typeface="Arial" pitchFamily="34" charset="0"/>
              </a:rPr>
              <a:t>年的保险咨询，建</a:t>
            </a:r>
            <a:r>
              <a:rPr lang="zh-CN" altLang="zh-CN" sz="1400" b="1" dirty="0" smtClean="0">
                <a:solidFill>
                  <a:srgbClr val="C00000"/>
                </a:solidFill>
                <a:latin typeface="微软雅黑" pitchFamily="34" charset="-122"/>
                <a:ea typeface="微软雅黑" pitchFamily="34" charset="-122"/>
                <a:cs typeface="Arial" pitchFamily="34" charset="0"/>
              </a:rPr>
              <a:t>议</a:t>
            </a:r>
            <a:r>
              <a:rPr lang="en-US" altLang="zh-CN" sz="1400" b="1" dirty="0" smtClean="0">
                <a:solidFill>
                  <a:srgbClr val="C00000"/>
                </a:solidFill>
                <a:latin typeface="微软雅黑" pitchFamily="34" charset="-122"/>
                <a:ea typeface="微软雅黑" pitchFamily="34" charset="-122"/>
                <a:cs typeface="Arial" pitchFamily="34" charset="0"/>
              </a:rPr>
              <a:t>2016</a:t>
            </a:r>
            <a:r>
              <a:rPr lang="zh-CN" altLang="en-US" sz="1400" b="1" dirty="0" smtClean="0">
                <a:solidFill>
                  <a:srgbClr val="C00000"/>
                </a:solidFill>
                <a:latin typeface="微软雅黑" pitchFamily="34" charset="-122"/>
                <a:ea typeface="微软雅黑" pitchFamily="34" charset="-122"/>
                <a:cs typeface="Arial" pitchFamily="34" charset="0"/>
              </a:rPr>
              <a:t>年</a:t>
            </a:r>
            <a:r>
              <a:rPr lang="en-US" altLang="zh-CN" sz="1400" b="1" dirty="0" smtClean="0">
                <a:solidFill>
                  <a:srgbClr val="C00000"/>
                </a:solidFill>
                <a:latin typeface="微软雅黑" pitchFamily="34" charset="-122"/>
                <a:ea typeface="微软雅黑" pitchFamily="34" charset="-122"/>
                <a:cs typeface="Arial" pitchFamily="34" charset="0"/>
              </a:rPr>
              <a:t>3</a:t>
            </a:r>
            <a:r>
              <a:rPr lang="zh-CN" altLang="zh-CN" sz="1400" b="1" dirty="0">
                <a:solidFill>
                  <a:srgbClr val="C00000"/>
                </a:solidFill>
                <a:latin typeface="微软雅黑" pitchFamily="34" charset="-122"/>
                <a:ea typeface="微软雅黑" pitchFamily="34" charset="-122"/>
                <a:cs typeface="Arial" pitchFamily="34" charset="0"/>
              </a:rPr>
              <a:t>月</a:t>
            </a:r>
            <a:r>
              <a:rPr lang="en-US" altLang="zh-CN" sz="1400" b="1" dirty="0">
                <a:solidFill>
                  <a:srgbClr val="C00000"/>
                </a:solidFill>
                <a:latin typeface="微软雅黑" pitchFamily="34" charset="-122"/>
                <a:ea typeface="微软雅黑" pitchFamily="34" charset="-122"/>
                <a:cs typeface="Arial" pitchFamily="34" charset="0"/>
              </a:rPr>
              <a:t>1</a:t>
            </a:r>
            <a:r>
              <a:rPr lang="zh-CN" altLang="zh-CN" sz="1400" b="1" dirty="0">
                <a:solidFill>
                  <a:srgbClr val="C00000"/>
                </a:solidFill>
                <a:latin typeface="微软雅黑" pitchFamily="34" charset="-122"/>
                <a:ea typeface="微软雅黑" pitchFamily="34" charset="-122"/>
                <a:cs typeface="Arial" pitchFamily="34" charset="0"/>
              </a:rPr>
              <a:t>日后开始拨打</a:t>
            </a:r>
            <a:r>
              <a:rPr lang="en-US" altLang="zh-CN" sz="1400" b="1" dirty="0">
                <a:solidFill>
                  <a:srgbClr val="C00000"/>
                </a:solidFill>
                <a:latin typeface="微软雅黑" pitchFamily="34" charset="-122"/>
                <a:ea typeface="微软雅黑" pitchFamily="34" charset="-122"/>
                <a:cs typeface="Arial" pitchFamily="34" charset="0"/>
              </a:rPr>
              <a:t>400</a:t>
            </a:r>
            <a:r>
              <a:rPr lang="zh-CN" altLang="zh-CN" sz="1400" b="1" dirty="0">
                <a:solidFill>
                  <a:srgbClr val="C00000"/>
                </a:solidFill>
                <a:latin typeface="微软雅黑" pitchFamily="34" charset="-122"/>
                <a:ea typeface="微软雅黑" pitchFamily="34" charset="-122"/>
                <a:cs typeface="Arial" pitchFamily="34" charset="0"/>
              </a:rPr>
              <a:t>热线</a:t>
            </a:r>
            <a:r>
              <a:rPr lang="zh-CN" altLang="zh-CN" sz="1400" b="1" dirty="0" smtClean="0">
                <a:solidFill>
                  <a:srgbClr val="C00000"/>
                </a:solidFill>
                <a:latin typeface="微软雅黑" pitchFamily="34" charset="-122"/>
                <a:ea typeface="微软雅黑" pitchFamily="34" charset="-122"/>
                <a:cs typeface="Arial" pitchFamily="34" charset="0"/>
              </a:rPr>
              <a:t>）</a:t>
            </a:r>
            <a:endParaRPr lang="zh-CN" altLang="zh-CN" sz="1400" b="1" dirty="0">
              <a:solidFill>
                <a:srgbClr val="C00000"/>
              </a:solidFill>
              <a:latin typeface="微软雅黑" pitchFamily="34" charset="-122"/>
              <a:ea typeface="微软雅黑" pitchFamily="34" charset="-122"/>
              <a:cs typeface="Arial" pitchFamily="34" charset="0"/>
            </a:endParaRPr>
          </a:p>
        </p:txBody>
      </p:sp>
      <p:sp>
        <p:nvSpPr>
          <p:cNvPr id="9" name="十角星 8"/>
          <p:cNvSpPr/>
          <p:nvPr/>
        </p:nvSpPr>
        <p:spPr bwMode="auto">
          <a:xfrm>
            <a:off x="8563830" y="338018"/>
            <a:ext cx="942944" cy="733663"/>
          </a:xfrm>
          <a:prstGeom prst="star10">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200" b="1" dirty="0" smtClean="0">
                <a:solidFill>
                  <a:srgbClr val="000000"/>
                </a:solidFill>
                <a:latin typeface="微软雅黑" pitchFamily="34" charset="-122"/>
                <a:ea typeface="微软雅黑" pitchFamily="34" charset="-122"/>
              </a:rPr>
              <a:t>服务渠道新升级</a:t>
            </a:r>
            <a:endPar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p:cNvSpPr>
            <a:spLocks noChangeArrowheads="1"/>
          </p:cNvSpPr>
          <p:nvPr/>
        </p:nvSpPr>
        <p:spPr bwMode="gray">
          <a:xfrm>
            <a:off x="2377281" y="2011363"/>
            <a:ext cx="5995987" cy="438150"/>
          </a:xfrm>
          <a:prstGeom prst="roundRect">
            <a:avLst>
              <a:gd name="adj" fmla="val 16667"/>
            </a:avLst>
          </a:prstGeom>
          <a:solidFill>
            <a:schemeClr val="tx1">
              <a:lumMod val="40000"/>
              <a:lumOff val="60000"/>
            </a:schemeClr>
          </a:solidFill>
          <a:ln w="28575" algn="ctr">
            <a:solidFill>
              <a:srgbClr val="FF0000"/>
            </a:solid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17414" name="Text Box 4"/>
          <p:cNvSpPr txBox="1">
            <a:spLocks noChangeArrowheads="1"/>
          </p:cNvSpPr>
          <p:nvPr/>
        </p:nvSpPr>
        <p:spPr bwMode="gray">
          <a:xfrm>
            <a:off x="2836069" y="1992313"/>
            <a:ext cx="5600700" cy="457200"/>
          </a:xfrm>
          <a:prstGeom prst="rect">
            <a:avLst/>
          </a:prstGeom>
          <a:noFill/>
          <a:ln w="9525" algn="ctr">
            <a:noFill/>
            <a:miter lim="800000"/>
            <a:headEnd/>
            <a:tailEnd/>
          </a:ln>
        </p:spPr>
        <p:txBody>
          <a:bodyPr>
            <a:spAutoFit/>
          </a:bodyPr>
          <a:lstStyle/>
          <a:p>
            <a:pPr eaLnBrk="0" hangingPunct="0"/>
            <a:r>
              <a:rPr lang="en-US" altLang="zh-CN" sz="2400" b="1" dirty="0" smtClean="0">
                <a:solidFill>
                  <a:srgbClr val="0D0D0D"/>
                </a:solidFill>
                <a:latin typeface="微软雅黑" pitchFamily="34" charset="-122"/>
                <a:ea typeface="微软雅黑" pitchFamily="34" charset="-122"/>
                <a:cs typeface="Arial" charset="0"/>
              </a:rPr>
              <a:t>2016</a:t>
            </a:r>
            <a:r>
              <a:rPr lang="zh-CN" altLang="en-US" sz="2400" b="1" dirty="0" smtClean="0">
                <a:solidFill>
                  <a:srgbClr val="0D0D0D"/>
                </a:solidFill>
                <a:latin typeface="微软雅黑" pitchFamily="34" charset="-122"/>
                <a:ea typeface="微软雅黑" pitchFamily="34" charset="-122"/>
                <a:cs typeface="Arial" charset="0"/>
              </a:rPr>
              <a:t>年</a:t>
            </a:r>
            <a:r>
              <a:rPr lang="zh-CN" altLang="en-US" sz="2400" b="1" dirty="0">
                <a:solidFill>
                  <a:srgbClr val="0D0D0D"/>
                </a:solidFill>
                <a:latin typeface="微软雅黑" pitchFamily="34" charset="-122"/>
                <a:ea typeface="微软雅黑" pitchFamily="34" charset="-122"/>
                <a:cs typeface="Arial" charset="0"/>
              </a:rPr>
              <a:t>英特尔员工及家属保险计划 </a:t>
            </a:r>
          </a:p>
        </p:txBody>
      </p:sp>
      <p:grpSp>
        <p:nvGrpSpPr>
          <p:cNvPr id="17415" name="Group 5"/>
          <p:cNvGrpSpPr>
            <a:grpSpLocks/>
          </p:cNvGrpSpPr>
          <p:nvPr/>
        </p:nvGrpSpPr>
        <p:grpSpPr bwMode="auto">
          <a:xfrm>
            <a:off x="1884363" y="1927225"/>
            <a:ext cx="669925" cy="534988"/>
            <a:chOff x="867" y="1026"/>
            <a:chExt cx="468" cy="452"/>
          </a:xfrm>
        </p:grpSpPr>
        <p:sp>
          <p:nvSpPr>
            <p:cNvPr id="9" name="AutoShape 6"/>
            <p:cNvSpPr>
              <a:spLocks noChangeArrowheads="1"/>
            </p:cNvSpPr>
            <p:nvPr/>
          </p:nvSpPr>
          <p:spPr bwMode="gray">
            <a:xfrm>
              <a:off x="867" y="1026"/>
              <a:ext cx="468" cy="432"/>
            </a:xfrm>
            <a:prstGeom prst="diamond">
              <a:avLst/>
            </a:prstGeom>
            <a:solidFill>
              <a:srgbClr val="FF66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17440" name="Text Box 7"/>
            <p:cNvSpPr txBox="1">
              <a:spLocks noChangeArrowheads="1"/>
            </p:cNvSpPr>
            <p:nvPr/>
          </p:nvSpPr>
          <p:spPr bwMode="gray">
            <a:xfrm>
              <a:off x="977" y="1088"/>
              <a:ext cx="261" cy="390"/>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latin typeface="微软雅黑" pitchFamily="34" charset="-122"/>
                  <a:ea typeface="微软雅黑" pitchFamily="34" charset="-122"/>
                  <a:cs typeface="Arial" charset="0"/>
                </a:rPr>
                <a:t>1</a:t>
              </a:r>
            </a:p>
          </p:txBody>
        </p:sp>
      </p:grpSp>
      <p:pic>
        <p:nvPicPr>
          <p:cNvPr id="17416" name="Picture 8" descr="checkmark"/>
          <p:cNvPicPr>
            <a:picLocks noChangeAspect="1" noChangeArrowheads="1"/>
          </p:cNvPicPr>
          <p:nvPr/>
        </p:nvPicPr>
        <p:blipFill>
          <a:blip r:embed="rId2" cstate="print"/>
          <a:srcRect/>
          <a:stretch>
            <a:fillRect/>
          </a:stretch>
        </p:blipFill>
        <p:spPr bwMode="auto">
          <a:xfrm>
            <a:off x="8049419" y="1905000"/>
            <a:ext cx="600075" cy="549275"/>
          </a:xfrm>
          <a:prstGeom prst="rect">
            <a:avLst/>
          </a:prstGeom>
          <a:noFill/>
          <a:ln w="9525">
            <a:noFill/>
            <a:miter lim="800000"/>
            <a:headEnd/>
            <a:tailEnd/>
          </a:ln>
        </p:spPr>
      </p:pic>
      <p:sp>
        <p:nvSpPr>
          <p:cNvPr id="12" name="AutoShape 9"/>
          <p:cNvSpPr>
            <a:spLocks noChangeArrowheads="1"/>
          </p:cNvSpPr>
          <p:nvPr/>
        </p:nvSpPr>
        <p:spPr bwMode="gray">
          <a:xfrm>
            <a:off x="2380456" y="2786063"/>
            <a:ext cx="5995987" cy="438150"/>
          </a:xfrm>
          <a:prstGeom prst="roundRect">
            <a:avLst>
              <a:gd name="adj" fmla="val 16667"/>
            </a:avLst>
          </a:prstGeom>
          <a:solidFill>
            <a:schemeClr val="bg1"/>
          </a:solidFill>
          <a:ln w="28575" algn="ctr">
            <a:solidFill>
              <a:srgbClr val="FF0000"/>
            </a:solid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17420" name="Text Box 10"/>
          <p:cNvSpPr txBox="1">
            <a:spLocks noChangeArrowheads="1"/>
          </p:cNvSpPr>
          <p:nvPr/>
        </p:nvSpPr>
        <p:spPr bwMode="gray">
          <a:xfrm>
            <a:off x="2820194" y="2772000"/>
            <a:ext cx="5600700" cy="457200"/>
          </a:xfrm>
          <a:prstGeom prst="rect">
            <a:avLst/>
          </a:prstGeom>
          <a:noFill/>
          <a:ln w="9525" algn="ctr">
            <a:noFill/>
            <a:miter lim="800000"/>
            <a:headEnd/>
            <a:tailEnd/>
          </a:ln>
        </p:spPr>
        <p:txBody>
          <a:bodyPr>
            <a:spAutoFit/>
          </a:bodyPr>
          <a:lstStyle/>
          <a:p>
            <a:pPr eaLnBrk="0" hangingPunct="0"/>
            <a:r>
              <a:rPr lang="zh-CN" altLang="en-US" sz="2400" b="1" dirty="0">
                <a:solidFill>
                  <a:srgbClr val="0D0D0D"/>
                </a:solidFill>
                <a:latin typeface="微软雅黑" pitchFamily="34" charset="-122"/>
                <a:ea typeface="微软雅黑" pitchFamily="34" charset="-122"/>
                <a:cs typeface="Arial" charset="0"/>
              </a:rPr>
              <a:t>投保及理赔注意事项</a:t>
            </a:r>
          </a:p>
        </p:txBody>
      </p:sp>
      <p:grpSp>
        <p:nvGrpSpPr>
          <p:cNvPr id="17421" name="Group 11"/>
          <p:cNvGrpSpPr>
            <a:grpSpLocks/>
          </p:cNvGrpSpPr>
          <p:nvPr/>
        </p:nvGrpSpPr>
        <p:grpSpPr bwMode="auto">
          <a:xfrm>
            <a:off x="1887538" y="2701925"/>
            <a:ext cx="742950" cy="574675"/>
            <a:chOff x="867" y="1026"/>
            <a:chExt cx="468" cy="432"/>
          </a:xfrm>
        </p:grpSpPr>
        <p:sp>
          <p:nvSpPr>
            <p:cNvPr id="15" name="AutoShape 12"/>
            <p:cNvSpPr>
              <a:spLocks noChangeArrowheads="1"/>
            </p:cNvSpPr>
            <p:nvPr/>
          </p:nvSpPr>
          <p:spPr bwMode="gray">
            <a:xfrm>
              <a:off x="867" y="1026"/>
              <a:ext cx="468" cy="432"/>
            </a:xfrm>
            <a:prstGeom prst="diamond">
              <a:avLst/>
            </a:prstGeom>
            <a:solidFill>
              <a:srgbClr val="FF66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17438" name="Text Box 13"/>
            <p:cNvSpPr txBox="1">
              <a:spLocks noChangeArrowheads="1"/>
            </p:cNvSpPr>
            <p:nvPr/>
          </p:nvSpPr>
          <p:spPr bwMode="gray">
            <a:xfrm>
              <a:off x="986" y="1088"/>
              <a:ext cx="235" cy="347"/>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latin typeface="微软雅黑" pitchFamily="34" charset="-122"/>
                  <a:ea typeface="微软雅黑" pitchFamily="34" charset="-122"/>
                  <a:cs typeface="Arial" charset="0"/>
                </a:rPr>
                <a:t>2</a:t>
              </a:r>
            </a:p>
          </p:txBody>
        </p:sp>
      </p:grpSp>
      <p:sp>
        <p:nvSpPr>
          <p:cNvPr id="17422" name="TextBox 17"/>
          <p:cNvSpPr txBox="1">
            <a:spLocks noChangeArrowheads="1"/>
          </p:cNvSpPr>
          <p:nvPr/>
        </p:nvSpPr>
        <p:spPr bwMode="auto">
          <a:xfrm>
            <a:off x="147638" y="228600"/>
            <a:ext cx="1111250" cy="457200"/>
          </a:xfrm>
          <a:prstGeom prst="rect">
            <a:avLst/>
          </a:prstGeom>
          <a:noFill/>
          <a:ln w="9525">
            <a:noFill/>
            <a:miter lim="800000"/>
            <a:headEnd/>
            <a:tailEnd/>
          </a:ln>
        </p:spPr>
        <p:txBody>
          <a:bodyPr>
            <a:spAutoFit/>
          </a:bodyPr>
          <a:lstStyle/>
          <a:p>
            <a:r>
              <a:rPr lang="zh-CN" altLang="en-US" sz="2400" b="1" dirty="0">
                <a:solidFill>
                  <a:srgbClr val="000000"/>
                </a:solidFill>
                <a:latin typeface="微软雅黑" pitchFamily="34" charset="-122"/>
                <a:ea typeface="微软雅黑" pitchFamily="34" charset="-122"/>
              </a:rPr>
              <a:t>目 录</a:t>
            </a:r>
          </a:p>
        </p:txBody>
      </p:sp>
      <p:sp>
        <p:nvSpPr>
          <p:cNvPr id="18" name="AutoShape 9"/>
          <p:cNvSpPr>
            <a:spLocks noChangeArrowheads="1"/>
          </p:cNvSpPr>
          <p:nvPr/>
        </p:nvSpPr>
        <p:spPr bwMode="gray">
          <a:xfrm>
            <a:off x="2380456" y="3573463"/>
            <a:ext cx="5995987" cy="438150"/>
          </a:xfrm>
          <a:prstGeom prst="roundRect">
            <a:avLst>
              <a:gd name="adj" fmla="val 16667"/>
            </a:avLst>
          </a:prstGeom>
          <a:solidFill>
            <a:schemeClr val="bg1"/>
          </a:solidFill>
          <a:ln w="28575" algn="ctr">
            <a:solidFill>
              <a:srgbClr val="FF0000"/>
            </a:solid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17426" name="Text Box 10"/>
          <p:cNvSpPr txBox="1">
            <a:spLocks noChangeArrowheads="1"/>
          </p:cNvSpPr>
          <p:nvPr/>
        </p:nvSpPr>
        <p:spPr bwMode="gray">
          <a:xfrm>
            <a:off x="2820194" y="3540125"/>
            <a:ext cx="5600700" cy="457200"/>
          </a:xfrm>
          <a:prstGeom prst="rect">
            <a:avLst/>
          </a:prstGeom>
          <a:noFill/>
          <a:ln w="9525" algn="ctr">
            <a:noFill/>
            <a:miter lim="800000"/>
            <a:headEnd/>
            <a:tailEnd/>
          </a:ln>
        </p:spPr>
        <p:txBody>
          <a:bodyPr>
            <a:spAutoFit/>
          </a:bodyPr>
          <a:lstStyle/>
          <a:p>
            <a:pPr eaLnBrk="0" hangingPunct="0"/>
            <a:r>
              <a:rPr lang="zh-CN" altLang="en-US" sz="2400" b="1">
                <a:solidFill>
                  <a:srgbClr val="0D0D0D"/>
                </a:solidFill>
                <a:latin typeface="微软雅黑" pitchFamily="34" charset="-122"/>
                <a:ea typeface="微软雅黑" pitchFamily="34" charset="-122"/>
                <a:cs typeface="Arial" charset="0"/>
              </a:rPr>
              <a:t>员工服务指南</a:t>
            </a:r>
          </a:p>
        </p:txBody>
      </p:sp>
      <p:grpSp>
        <p:nvGrpSpPr>
          <p:cNvPr id="17427" name="Group 11"/>
          <p:cNvGrpSpPr>
            <a:grpSpLocks/>
          </p:cNvGrpSpPr>
          <p:nvPr/>
        </p:nvGrpSpPr>
        <p:grpSpPr bwMode="auto">
          <a:xfrm>
            <a:off x="1887538" y="3489325"/>
            <a:ext cx="666750" cy="549275"/>
            <a:chOff x="867" y="1026"/>
            <a:chExt cx="468" cy="432"/>
          </a:xfrm>
        </p:grpSpPr>
        <p:sp>
          <p:nvSpPr>
            <p:cNvPr id="21" name="AutoShape 12"/>
            <p:cNvSpPr>
              <a:spLocks noChangeArrowheads="1"/>
            </p:cNvSpPr>
            <p:nvPr/>
          </p:nvSpPr>
          <p:spPr bwMode="gray">
            <a:xfrm>
              <a:off x="867" y="1026"/>
              <a:ext cx="468" cy="432"/>
            </a:xfrm>
            <a:prstGeom prst="diamond">
              <a:avLst/>
            </a:prstGeom>
            <a:solidFill>
              <a:srgbClr val="FF66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17436" name="Text Box 13"/>
            <p:cNvSpPr txBox="1">
              <a:spLocks noChangeArrowheads="1"/>
            </p:cNvSpPr>
            <p:nvPr/>
          </p:nvSpPr>
          <p:spPr bwMode="gray">
            <a:xfrm>
              <a:off x="975" y="1088"/>
              <a:ext cx="262" cy="363"/>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latin typeface="微软雅黑" pitchFamily="34" charset="-122"/>
                  <a:ea typeface="微软雅黑" pitchFamily="34" charset="-122"/>
                  <a:cs typeface="Arial" charset="0"/>
                </a:rPr>
                <a:t>3</a:t>
              </a:r>
            </a:p>
          </p:txBody>
        </p:sp>
      </p:grpSp>
      <p:sp>
        <p:nvSpPr>
          <p:cNvPr id="23" name="AutoShape 9"/>
          <p:cNvSpPr>
            <a:spLocks noChangeArrowheads="1"/>
          </p:cNvSpPr>
          <p:nvPr/>
        </p:nvSpPr>
        <p:spPr bwMode="gray">
          <a:xfrm>
            <a:off x="2380456" y="4325938"/>
            <a:ext cx="5995987" cy="438150"/>
          </a:xfrm>
          <a:prstGeom prst="roundRect">
            <a:avLst>
              <a:gd name="adj" fmla="val 16667"/>
            </a:avLst>
          </a:prstGeom>
          <a:solidFill>
            <a:schemeClr val="bg1"/>
          </a:solidFill>
          <a:ln w="28575" algn="ctr">
            <a:solidFill>
              <a:srgbClr val="FF0000"/>
            </a:solid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17431" name="Text Box 10"/>
          <p:cNvSpPr txBox="1">
            <a:spLocks noChangeArrowheads="1"/>
          </p:cNvSpPr>
          <p:nvPr/>
        </p:nvSpPr>
        <p:spPr bwMode="gray">
          <a:xfrm>
            <a:off x="2858294" y="4306888"/>
            <a:ext cx="5600700" cy="457200"/>
          </a:xfrm>
          <a:prstGeom prst="rect">
            <a:avLst/>
          </a:prstGeom>
          <a:noFill/>
          <a:ln w="9525" algn="ctr">
            <a:noFill/>
            <a:miter lim="800000"/>
            <a:headEnd/>
            <a:tailEnd/>
          </a:ln>
        </p:spPr>
        <p:txBody>
          <a:bodyPr>
            <a:spAutoFit/>
          </a:bodyPr>
          <a:lstStyle/>
          <a:p>
            <a:pPr eaLnBrk="0" hangingPunct="0"/>
            <a:r>
              <a:rPr lang="en-US" altLang="zh-CN" sz="2400" b="1">
                <a:solidFill>
                  <a:srgbClr val="0D0D0D"/>
                </a:solidFill>
                <a:latin typeface="微软雅黑" pitchFamily="34" charset="-122"/>
                <a:ea typeface="微软雅黑" pitchFamily="34" charset="-122"/>
                <a:cs typeface="Arial" charset="0"/>
              </a:rPr>
              <a:t>Q&amp;A</a:t>
            </a:r>
          </a:p>
        </p:txBody>
      </p:sp>
      <p:grpSp>
        <p:nvGrpSpPr>
          <p:cNvPr id="17432" name="Group 11"/>
          <p:cNvGrpSpPr>
            <a:grpSpLocks/>
          </p:cNvGrpSpPr>
          <p:nvPr/>
        </p:nvGrpSpPr>
        <p:grpSpPr bwMode="auto">
          <a:xfrm>
            <a:off x="1887538" y="4241800"/>
            <a:ext cx="742950" cy="558800"/>
            <a:chOff x="867" y="1026"/>
            <a:chExt cx="468" cy="432"/>
          </a:xfrm>
        </p:grpSpPr>
        <p:sp>
          <p:nvSpPr>
            <p:cNvPr id="26" name="AutoShape 12"/>
            <p:cNvSpPr>
              <a:spLocks noChangeArrowheads="1"/>
            </p:cNvSpPr>
            <p:nvPr/>
          </p:nvSpPr>
          <p:spPr bwMode="gray">
            <a:xfrm>
              <a:off x="867" y="1026"/>
              <a:ext cx="468" cy="432"/>
            </a:xfrm>
            <a:prstGeom prst="diamond">
              <a:avLst/>
            </a:prstGeom>
            <a:solidFill>
              <a:srgbClr val="FF66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sz="2800" b="1">
                <a:latin typeface="微软雅黑" pitchFamily="34" charset="-122"/>
                <a:ea typeface="微软雅黑" pitchFamily="34" charset="-122"/>
                <a:cs typeface="Arial" pitchFamily="34" charset="0"/>
              </a:endParaRPr>
            </a:p>
          </p:txBody>
        </p:sp>
        <p:sp>
          <p:nvSpPr>
            <p:cNvPr id="17434" name="Text Box 13"/>
            <p:cNvSpPr txBox="1">
              <a:spLocks noChangeArrowheads="1"/>
            </p:cNvSpPr>
            <p:nvPr/>
          </p:nvSpPr>
          <p:spPr bwMode="gray">
            <a:xfrm>
              <a:off x="986" y="1089"/>
              <a:ext cx="235" cy="357"/>
            </a:xfrm>
            <a:prstGeom prst="rect">
              <a:avLst/>
            </a:prstGeom>
            <a:noFill/>
            <a:ln w="9525" algn="ctr">
              <a:noFill/>
              <a:miter lim="800000"/>
              <a:headEnd/>
              <a:tailEnd/>
            </a:ln>
          </p:spPr>
          <p:txBody>
            <a:bodyPr wrap="none">
              <a:spAutoFit/>
            </a:bodyPr>
            <a:lstStyle/>
            <a:p>
              <a:pPr algn="ctr" eaLnBrk="0" hangingPunct="0"/>
              <a:r>
                <a:rPr lang="en-US" altLang="zh-CN" sz="2400" b="1">
                  <a:solidFill>
                    <a:schemeClr val="bg1"/>
                  </a:solidFill>
                  <a:latin typeface="微软雅黑" pitchFamily="34" charset="-122"/>
                  <a:ea typeface="微软雅黑" pitchFamily="34" charset="-122"/>
                  <a:cs typeface="Arial" charset="0"/>
                </a:rPr>
                <a:t>4</a:t>
              </a:r>
            </a:p>
          </p:txBody>
        </p:sp>
      </p:grpSp>
      <p:sp>
        <p:nvSpPr>
          <p:cNvPr id="27"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3</a:t>
            </a:fld>
            <a:endParaRPr lang="en-GB" dirty="0"/>
          </a:p>
        </p:txBody>
      </p:sp>
      <p:sp>
        <p:nvSpPr>
          <p:cNvPr id="28"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Box 3"/>
          <p:cNvSpPr txBox="1">
            <a:spLocks noChangeArrowheads="1"/>
          </p:cNvSpPr>
          <p:nvPr/>
        </p:nvSpPr>
        <p:spPr bwMode="auto">
          <a:xfrm>
            <a:off x="39688" y="304800"/>
            <a:ext cx="6705600" cy="400050"/>
          </a:xfrm>
          <a:prstGeom prst="rect">
            <a:avLst/>
          </a:prstGeom>
          <a:noFill/>
          <a:ln w="9525">
            <a:noFill/>
            <a:miter lim="800000"/>
            <a:headEnd/>
            <a:tailEnd/>
          </a:ln>
        </p:spPr>
        <p:txBody>
          <a:bodyPr>
            <a:spAutoFit/>
          </a:bodyPr>
          <a:lstStyle/>
          <a:p>
            <a:r>
              <a:rPr lang="zh-CN" altLang="en-US" sz="2000" b="1">
                <a:solidFill>
                  <a:srgbClr val="000000"/>
                </a:solidFill>
                <a:latin typeface="微软雅黑" pitchFamily="34" charset="-122"/>
                <a:ea typeface="微软雅黑" pitchFamily="34" charset="-122"/>
                <a:cs typeface="Arial" charset="0"/>
              </a:rPr>
              <a:t>理赔资料递交和理赔通知</a:t>
            </a:r>
          </a:p>
        </p:txBody>
      </p:sp>
      <p:sp>
        <p:nvSpPr>
          <p:cNvPr id="6" name="TextBox 5"/>
          <p:cNvSpPr txBox="1"/>
          <p:nvPr/>
        </p:nvSpPr>
        <p:spPr>
          <a:xfrm>
            <a:off x="572295" y="1143000"/>
            <a:ext cx="1904999" cy="369332"/>
          </a:xfrm>
          <a:prstGeom prst="rect">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a:spAutoFit/>
          </a:bodyPr>
          <a:lstStyle/>
          <a:p>
            <a:pPr fontAlgn="auto">
              <a:spcBef>
                <a:spcPts val="0"/>
              </a:spcBef>
              <a:spcAft>
                <a:spcPts val="0"/>
              </a:spcAft>
              <a:buFont typeface="Wingdings" pitchFamily="2" charset="2"/>
              <a:buChar char="n"/>
              <a:defRPr/>
            </a:pPr>
            <a:r>
              <a:rPr lang="zh-CN" altLang="en-US" b="1" dirty="0">
                <a:latin typeface="微软雅黑" pitchFamily="34" charset="-122"/>
                <a:ea typeface="微软雅黑" pitchFamily="34" charset="-122"/>
                <a:cs typeface="Arial" pitchFamily="34" charset="0"/>
              </a:rPr>
              <a:t> 理赔资料递交</a:t>
            </a:r>
          </a:p>
        </p:txBody>
      </p:sp>
      <p:sp>
        <p:nvSpPr>
          <p:cNvPr id="7" name="TextBox 6"/>
          <p:cNvSpPr txBox="1"/>
          <p:nvPr/>
        </p:nvSpPr>
        <p:spPr>
          <a:xfrm>
            <a:off x="572294" y="4145944"/>
            <a:ext cx="1447800" cy="369332"/>
          </a:xfrm>
          <a:prstGeom prst="rect">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a:spAutoFit/>
          </a:bodyPr>
          <a:lstStyle/>
          <a:p>
            <a:pPr fontAlgn="auto">
              <a:spcBef>
                <a:spcPts val="0"/>
              </a:spcBef>
              <a:spcAft>
                <a:spcPts val="0"/>
              </a:spcAft>
              <a:buFont typeface="Wingdings" pitchFamily="2" charset="2"/>
              <a:buChar char="n"/>
              <a:defRPr/>
            </a:pPr>
            <a:r>
              <a:rPr lang="zh-CN" altLang="en-US" b="1" dirty="0">
                <a:latin typeface="微软雅黑" pitchFamily="34" charset="-122"/>
                <a:ea typeface="微软雅黑" pitchFamily="34" charset="-122"/>
                <a:cs typeface="Arial" pitchFamily="34" charset="0"/>
              </a:rPr>
              <a:t> 理赔通知</a:t>
            </a:r>
          </a:p>
        </p:txBody>
      </p:sp>
      <p:sp>
        <p:nvSpPr>
          <p:cNvPr id="54282" name="TextBox 7"/>
          <p:cNvSpPr txBox="1">
            <a:spLocks noChangeArrowheads="1"/>
          </p:cNvSpPr>
          <p:nvPr/>
        </p:nvSpPr>
        <p:spPr bwMode="auto">
          <a:xfrm>
            <a:off x="496888" y="1709738"/>
            <a:ext cx="8915400" cy="1215717"/>
          </a:xfrm>
          <a:prstGeom prst="rect">
            <a:avLst/>
          </a:prstGeom>
          <a:noFill/>
          <a:ln w="9525">
            <a:noFill/>
            <a:miter lim="800000"/>
            <a:headEnd/>
            <a:tailEnd/>
          </a:ln>
        </p:spPr>
        <p:txBody>
          <a:bodyPr>
            <a:spAutoFit/>
          </a:bodyPr>
          <a:lstStyle/>
          <a:p>
            <a:pPr marL="285750" indent="-285750">
              <a:buFont typeface="Wingdings" pitchFamily="2" charset="2"/>
              <a:buChar char="l"/>
            </a:pPr>
            <a:r>
              <a:rPr lang="zh-CN" altLang="en-US" sz="1600" b="1" dirty="0" smtClean="0">
                <a:solidFill>
                  <a:srgbClr val="000000"/>
                </a:solidFill>
                <a:latin typeface="微软雅黑" pitchFamily="34" charset="-122"/>
                <a:ea typeface="微软雅黑" pitchFamily="34" charset="-122"/>
                <a:cs typeface="Arial" charset="0"/>
              </a:rPr>
              <a:t>对</a:t>
            </a:r>
            <a:r>
              <a:rPr lang="zh-CN" altLang="en-US" sz="1600" b="1" dirty="0">
                <a:solidFill>
                  <a:srgbClr val="000000"/>
                </a:solidFill>
                <a:latin typeface="微软雅黑" pitchFamily="34" charset="-122"/>
                <a:ea typeface="微软雅黑" pitchFamily="34" charset="-122"/>
                <a:cs typeface="Arial" charset="0"/>
              </a:rPr>
              <a:t>于日常理赔申请，您在治疗结束后选择以下三种方式提交以进行理赔的申请：</a:t>
            </a:r>
            <a:endParaRPr lang="en-US" altLang="zh-CN" sz="1600" b="1" dirty="0">
              <a:solidFill>
                <a:srgbClr val="000000"/>
              </a:solidFill>
              <a:latin typeface="微软雅黑" pitchFamily="34" charset="-122"/>
              <a:ea typeface="微软雅黑" pitchFamily="34" charset="-122"/>
              <a:cs typeface="Arial" charset="0"/>
            </a:endParaRPr>
          </a:p>
          <a:p>
            <a:pPr lvl="1">
              <a:spcBef>
                <a:spcPts val="600"/>
              </a:spcBef>
              <a:buSzPct val="80000"/>
              <a:buFont typeface="Wingdings" pitchFamily="2" charset="2"/>
              <a:buChar char="v"/>
            </a:pPr>
            <a:r>
              <a:rPr lang="zh-CN" altLang="en-US" sz="1400" b="1" dirty="0">
                <a:solidFill>
                  <a:srgbClr val="000000"/>
                </a:solidFill>
                <a:latin typeface="微软雅黑" pitchFamily="34" charset="-122"/>
                <a:ea typeface="微软雅黑" pitchFamily="34" charset="-122"/>
                <a:cs typeface="Arial" charset="0"/>
              </a:rPr>
              <a:t> 通过平安服务人员上门服务时当面递</a:t>
            </a:r>
            <a:r>
              <a:rPr lang="zh-CN" altLang="en-US" sz="1400" b="1" dirty="0" smtClean="0">
                <a:solidFill>
                  <a:srgbClr val="000000"/>
                </a:solidFill>
                <a:latin typeface="微软雅黑" pitchFamily="34" charset="-122"/>
                <a:ea typeface="微软雅黑" pitchFamily="34" charset="-122"/>
                <a:cs typeface="Arial" charset="0"/>
              </a:rPr>
              <a:t>交（上</a:t>
            </a:r>
            <a:r>
              <a:rPr lang="zh-CN" altLang="en-US" sz="1400" b="1" dirty="0">
                <a:solidFill>
                  <a:srgbClr val="000000"/>
                </a:solidFill>
                <a:latin typeface="微软雅黑" pitchFamily="34" charset="-122"/>
                <a:ea typeface="微软雅黑" pitchFamily="34" charset="-122"/>
                <a:cs typeface="Arial" charset="0"/>
              </a:rPr>
              <a:t>门时间参见“平安属地化服务信息表</a:t>
            </a:r>
            <a:r>
              <a:rPr lang="zh-CN" altLang="en-US" sz="1400" b="1" dirty="0" smtClean="0">
                <a:solidFill>
                  <a:srgbClr val="000000"/>
                </a:solidFill>
                <a:latin typeface="微软雅黑" pitchFamily="34" charset="-122"/>
                <a:ea typeface="微软雅黑" pitchFamily="34" charset="-122"/>
                <a:cs typeface="Arial" charset="0"/>
              </a:rPr>
              <a:t>”</a:t>
            </a:r>
            <a:r>
              <a:rPr lang="en-US" altLang="zh-CN" sz="1400" b="1" dirty="0" smtClean="0">
                <a:solidFill>
                  <a:srgbClr val="000000"/>
                </a:solidFill>
                <a:latin typeface="微软雅黑" pitchFamily="34" charset="-122"/>
                <a:ea typeface="微软雅黑" pitchFamily="34" charset="-122"/>
                <a:cs typeface="Arial" charset="0"/>
              </a:rPr>
              <a:t>P29 </a:t>
            </a:r>
            <a:r>
              <a:rPr lang="zh-CN" altLang="en-US" sz="1400" b="1" dirty="0">
                <a:solidFill>
                  <a:srgbClr val="000000"/>
                </a:solidFill>
                <a:latin typeface="微软雅黑" pitchFamily="34" charset="-122"/>
                <a:ea typeface="微软雅黑" pitchFamily="34" charset="-122"/>
                <a:cs typeface="Arial" charset="0"/>
              </a:rPr>
              <a:t>）</a:t>
            </a:r>
            <a:r>
              <a:rPr lang="zh-CN" altLang="en-US" sz="1400" b="1" dirty="0" smtClean="0">
                <a:solidFill>
                  <a:srgbClr val="000000"/>
                </a:solidFill>
                <a:latin typeface="微软雅黑" pitchFamily="34" charset="-122"/>
                <a:ea typeface="微软雅黑" pitchFamily="34" charset="-122"/>
                <a:cs typeface="Arial" charset="0"/>
              </a:rPr>
              <a:t>；</a:t>
            </a:r>
            <a:endParaRPr lang="en-US" altLang="zh-CN" sz="1400" b="1" dirty="0">
              <a:solidFill>
                <a:srgbClr val="000000"/>
              </a:solidFill>
              <a:latin typeface="微软雅黑" pitchFamily="34" charset="-122"/>
              <a:ea typeface="微软雅黑" pitchFamily="34" charset="-122"/>
              <a:cs typeface="Arial" charset="0"/>
            </a:endParaRPr>
          </a:p>
          <a:p>
            <a:pPr lvl="1">
              <a:spcBef>
                <a:spcPts val="600"/>
              </a:spcBef>
              <a:buSzPct val="80000"/>
              <a:buFont typeface="Wingdings" pitchFamily="2" charset="2"/>
              <a:buChar char="v"/>
            </a:pPr>
            <a:r>
              <a:rPr lang="en-US" altLang="en-US" sz="1400" b="1" dirty="0">
                <a:solidFill>
                  <a:srgbClr val="000000"/>
                </a:solidFill>
                <a:latin typeface="微软雅黑" pitchFamily="34" charset="-122"/>
                <a:ea typeface="微软雅黑" pitchFamily="34" charset="-122"/>
                <a:cs typeface="Arial" charset="0"/>
              </a:rPr>
              <a:t> 24 </a:t>
            </a:r>
            <a:r>
              <a:rPr lang="zh-CN" altLang="en-US" sz="1400" b="1" dirty="0">
                <a:solidFill>
                  <a:srgbClr val="000000"/>
                </a:solidFill>
                <a:latin typeface="微软雅黑" pitchFamily="34" charset="-122"/>
                <a:ea typeface="微软雅黑" pitchFamily="34" charset="-122"/>
                <a:cs typeface="Arial" charset="0"/>
              </a:rPr>
              <a:t>小时“理</a:t>
            </a:r>
            <a:r>
              <a:rPr lang="zh-CN" altLang="en-US" sz="1400" b="1" dirty="0" smtClean="0">
                <a:solidFill>
                  <a:srgbClr val="000000"/>
                </a:solidFill>
                <a:latin typeface="微软雅黑" pitchFamily="34" charset="-122"/>
                <a:ea typeface="微软雅黑" pitchFamily="34" charset="-122"/>
                <a:cs typeface="Arial" charset="0"/>
              </a:rPr>
              <a:t>赔收集箱</a:t>
            </a:r>
            <a:r>
              <a:rPr lang="zh-CN" altLang="en-US" sz="1400" b="1" dirty="0">
                <a:solidFill>
                  <a:srgbClr val="000000"/>
                </a:solidFill>
                <a:latin typeface="微软雅黑" pitchFamily="34" charset="-122"/>
                <a:ea typeface="微软雅黑" pitchFamily="34" charset="-122"/>
                <a:cs typeface="Arial" charset="0"/>
              </a:rPr>
              <a:t>”投递；</a:t>
            </a:r>
            <a:endParaRPr lang="en-US" altLang="zh-CN" sz="1400" b="1" dirty="0">
              <a:solidFill>
                <a:srgbClr val="000000"/>
              </a:solidFill>
              <a:latin typeface="微软雅黑" pitchFamily="34" charset="-122"/>
              <a:ea typeface="微软雅黑" pitchFamily="34" charset="-122"/>
              <a:cs typeface="Arial" charset="0"/>
            </a:endParaRPr>
          </a:p>
          <a:p>
            <a:pPr lvl="1">
              <a:spcBef>
                <a:spcPts val="600"/>
              </a:spcBef>
              <a:buSzPct val="80000"/>
              <a:buFont typeface="Wingdings" pitchFamily="2" charset="2"/>
              <a:buChar char="v"/>
            </a:pPr>
            <a:r>
              <a:rPr lang="zh-CN" altLang="en-US" sz="1400" b="1" dirty="0">
                <a:solidFill>
                  <a:srgbClr val="000000"/>
                </a:solidFill>
                <a:latin typeface="微软雅黑" pitchFamily="34" charset="-122"/>
                <a:ea typeface="微软雅黑" pitchFamily="34" charset="-122"/>
                <a:cs typeface="Arial" charset="0"/>
              </a:rPr>
              <a:t> 直接邮寄至平安三种方式进行。</a:t>
            </a:r>
          </a:p>
        </p:txBody>
      </p:sp>
      <p:sp>
        <p:nvSpPr>
          <p:cNvPr id="54283" name="TextBox 9"/>
          <p:cNvSpPr txBox="1">
            <a:spLocks noChangeArrowheads="1"/>
          </p:cNvSpPr>
          <p:nvPr/>
        </p:nvSpPr>
        <p:spPr bwMode="auto">
          <a:xfrm>
            <a:off x="496888" y="4790182"/>
            <a:ext cx="8915400" cy="1231106"/>
          </a:xfrm>
          <a:prstGeom prst="rect">
            <a:avLst/>
          </a:prstGeom>
          <a:noFill/>
          <a:ln w="9525">
            <a:noFill/>
            <a:miter lim="800000"/>
            <a:headEnd/>
            <a:tailEnd/>
          </a:ln>
        </p:spPr>
        <p:txBody>
          <a:bodyPr>
            <a:spAutoFit/>
          </a:bodyPr>
          <a:lstStyle/>
          <a:p>
            <a:pPr marL="285750" indent="-285750">
              <a:spcBef>
                <a:spcPts val="1200"/>
              </a:spcBef>
              <a:buFont typeface="Wingdings" pitchFamily="2" charset="2"/>
              <a:buChar char="l"/>
            </a:pPr>
            <a:r>
              <a:rPr lang="zh-CN" altLang="en-US" sz="1600" b="1" dirty="0" smtClean="0">
                <a:solidFill>
                  <a:srgbClr val="000000"/>
                </a:solidFill>
                <a:latin typeface="微软雅黑" pitchFamily="34" charset="-122"/>
                <a:ea typeface="微软雅黑" pitchFamily="34" charset="-122"/>
                <a:cs typeface="Arial" charset="0"/>
              </a:rPr>
              <a:t>“理</a:t>
            </a:r>
            <a:r>
              <a:rPr lang="zh-CN" altLang="en-US" sz="1600" b="1" dirty="0">
                <a:solidFill>
                  <a:srgbClr val="000000"/>
                </a:solidFill>
                <a:latin typeface="微软雅黑" pitchFamily="34" charset="-122"/>
                <a:ea typeface="微软雅黑" pitchFamily="34" charset="-122"/>
                <a:cs typeface="Arial" charset="0"/>
              </a:rPr>
              <a:t>赔结案通</a:t>
            </a:r>
            <a:r>
              <a:rPr lang="zh-CN" altLang="en-US" sz="1600" b="1" dirty="0" smtClean="0">
                <a:solidFill>
                  <a:srgbClr val="000000"/>
                </a:solidFill>
                <a:latin typeface="微软雅黑" pitchFamily="34" charset="-122"/>
                <a:ea typeface="微软雅黑" pitchFamily="34" charset="-122"/>
                <a:cs typeface="Arial" charset="0"/>
              </a:rPr>
              <a:t>知”由</a:t>
            </a:r>
            <a:r>
              <a:rPr lang="zh-CN" altLang="en-US" sz="1600" b="1" dirty="0">
                <a:solidFill>
                  <a:srgbClr val="000000"/>
                </a:solidFill>
                <a:latin typeface="微软雅黑" pitchFamily="34" charset="-122"/>
                <a:ea typeface="微软雅黑" pitchFamily="34" charset="-122"/>
                <a:cs typeface="Arial" charset="0"/>
              </a:rPr>
              <a:t>平安系统自动发送至英特尔员工的公司邮箱进行通知；</a:t>
            </a:r>
            <a:endParaRPr lang="en-US" altLang="zh-CN" sz="1600" b="1" dirty="0">
              <a:solidFill>
                <a:srgbClr val="000000"/>
              </a:solidFill>
              <a:latin typeface="微软雅黑" pitchFamily="34" charset="-122"/>
              <a:ea typeface="微软雅黑" pitchFamily="34" charset="-122"/>
              <a:cs typeface="Arial" charset="0"/>
            </a:endParaRPr>
          </a:p>
          <a:p>
            <a:pPr marL="285750" lvl="0" indent="-285750">
              <a:spcBef>
                <a:spcPts val="1200"/>
              </a:spcBef>
              <a:buFont typeface="Wingdings" pitchFamily="2" charset="2"/>
              <a:buChar char="l"/>
            </a:pPr>
            <a:r>
              <a:rPr lang="en-US" altLang="zh-CN" sz="1600" b="1" dirty="0" smtClean="0">
                <a:solidFill>
                  <a:srgbClr val="000000"/>
                </a:solidFill>
                <a:latin typeface="微软雅黑" pitchFamily="34" charset="-122"/>
                <a:ea typeface="微软雅黑" pitchFamily="34" charset="-122"/>
                <a:cs typeface="Arial" charset="0"/>
              </a:rPr>
              <a:t> </a:t>
            </a:r>
            <a:r>
              <a:rPr lang="zh-CN" altLang="zh-CN" sz="1600" b="1" dirty="0" smtClean="0">
                <a:solidFill>
                  <a:srgbClr val="000000"/>
                </a:solidFill>
                <a:latin typeface="微软雅黑" pitchFamily="34" charset="-122"/>
                <a:ea typeface="微软雅黑" pitchFamily="34" charset="-122"/>
                <a:cs typeface="Arial" charset="0"/>
              </a:rPr>
              <a:t>对</a:t>
            </a:r>
            <a:r>
              <a:rPr lang="zh-CN" altLang="zh-CN" sz="1600" b="1" dirty="0">
                <a:solidFill>
                  <a:srgbClr val="000000"/>
                </a:solidFill>
                <a:latin typeface="微软雅黑" pitchFamily="34" charset="-122"/>
                <a:ea typeface="微软雅黑" pitchFamily="34" charset="-122"/>
                <a:cs typeface="Arial" charset="0"/>
              </a:rPr>
              <a:t>于拒赔案件，部分拒赔案件，退还案件，平安服务人员在理赔结束后，告知员工拒赔理由和金额，与员工沟通退件事宜。方式：</a:t>
            </a:r>
            <a:r>
              <a:rPr lang="en-US" altLang="zh-CN" sz="1600" b="1" dirty="0">
                <a:solidFill>
                  <a:srgbClr val="000000"/>
                </a:solidFill>
                <a:latin typeface="微软雅黑" pitchFamily="34" charset="-122"/>
                <a:ea typeface="微软雅黑" pitchFamily="34" charset="-122"/>
                <a:cs typeface="Arial" charset="0"/>
              </a:rPr>
              <a:t>Email</a:t>
            </a:r>
            <a:r>
              <a:rPr lang="zh-CN" altLang="zh-CN" sz="1600" b="1" dirty="0">
                <a:solidFill>
                  <a:srgbClr val="000000"/>
                </a:solidFill>
                <a:latin typeface="微软雅黑" pitchFamily="34" charset="-122"/>
                <a:ea typeface="微软雅黑" pitchFamily="34" charset="-122"/>
                <a:cs typeface="Arial" charset="0"/>
              </a:rPr>
              <a:t>、电话、当面沟通等。（请员工务必留下有效联系方式，否则我们将无法及时联系到员工</a:t>
            </a:r>
            <a:r>
              <a:rPr lang="zh-CN" altLang="zh-CN" sz="1600" b="1" dirty="0" smtClean="0">
                <a:solidFill>
                  <a:srgbClr val="000000"/>
                </a:solidFill>
                <a:latin typeface="微软雅黑" pitchFamily="34" charset="-122"/>
                <a:ea typeface="微软雅黑" pitchFamily="34" charset="-122"/>
                <a:cs typeface="Arial" charset="0"/>
              </a:rPr>
              <a:t>）</a:t>
            </a:r>
            <a:endParaRPr lang="zh-CN" altLang="zh-CN" sz="1600" b="1" dirty="0">
              <a:solidFill>
                <a:srgbClr val="000000"/>
              </a:solidFill>
              <a:latin typeface="微软雅黑" pitchFamily="34" charset="-122"/>
              <a:ea typeface="微软雅黑" pitchFamily="34" charset="-122"/>
              <a:cs typeface="Arial" charset="0"/>
            </a:endParaRPr>
          </a:p>
        </p:txBody>
      </p:sp>
      <p:sp>
        <p:nvSpPr>
          <p:cNvPr id="9"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30</a:t>
            </a:fld>
            <a:endParaRPr lang="en-GB" dirty="0"/>
          </a:p>
        </p:txBody>
      </p:sp>
      <p:sp>
        <p:nvSpPr>
          <p:cNvPr id="10"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1" name="TextBox 10"/>
          <p:cNvSpPr txBox="1"/>
          <p:nvPr/>
        </p:nvSpPr>
        <p:spPr>
          <a:xfrm>
            <a:off x="683990" y="2924944"/>
            <a:ext cx="9448800" cy="861774"/>
          </a:xfrm>
          <a:prstGeom prst="rect">
            <a:avLst/>
          </a:prstGeom>
          <a:noFill/>
        </p:spPr>
        <p:txBody>
          <a:bodyPr wrap="square" rtlCol="0">
            <a:spAutoFit/>
          </a:bodyPr>
          <a:lstStyle/>
          <a:p>
            <a:pPr marL="285750" lvl="0" indent="-285750">
              <a:lnSpc>
                <a:spcPts val="2000"/>
              </a:lnSpc>
              <a:buFont typeface="Arial" pitchFamily="34" charset="0"/>
              <a:buChar char="•"/>
            </a:pP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为保证理赔时效，理赔所需资料请准备完整后再提交申请！</a:t>
            </a:r>
            <a:endParaRPr lang="en-US" altLang="zh-CN"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endParaRPr>
          </a:p>
          <a:p>
            <a:pPr marL="285750" lvl="0" indent="-285750">
              <a:lnSpc>
                <a:spcPts val="2000"/>
              </a:lnSpc>
              <a:buFont typeface="Arial" pitchFamily="34" charset="0"/>
              <a:buChar char="•"/>
            </a:pPr>
            <a:r>
              <a:rPr lang="zh-CN" altLang="zh-CN"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若员工与家属同时</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理赔、跨年度医疗理赔、</a:t>
            </a:r>
            <a:r>
              <a:rPr lang="zh-CN" altLang="zh-CN"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以及</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不同理赔项目</a:t>
            </a:r>
            <a:r>
              <a:rPr lang="zh-CN" altLang="zh-CN"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同时索赔，请分别提交《理赔申请书》和</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装订所对应的</a:t>
            </a:r>
            <a:r>
              <a:rPr lang="zh-CN" altLang="zh-CN"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材料</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（即：各形成一套完整的材料）。</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Box 3"/>
          <p:cNvSpPr txBox="1">
            <a:spLocks noChangeArrowheads="1"/>
          </p:cNvSpPr>
          <p:nvPr/>
        </p:nvSpPr>
        <p:spPr bwMode="auto">
          <a:xfrm>
            <a:off x="39688" y="304800"/>
            <a:ext cx="6705600" cy="400050"/>
          </a:xfrm>
          <a:prstGeom prst="rect">
            <a:avLst/>
          </a:prstGeom>
          <a:noFill/>
          <a:ln w="9525">
            <a:noFill/>
            <a:miter lim="800000"/>
            <a:headEnd/>
            <a:tailEnd/>
          </a:ln>
        </p:spPr>
        <p:txBody>
          <a:bodyPr>
            <a:spAutoFit/>
          </a:bodyPr>
          <a:lstStyle/>
          <a:p>
            <a:r>
              <a:rPr lang="zh-CN" altLang="en-US" sz="2000" b="1" dirty="0">
                <a:solidFill>
                  <a:srgbClr val="000000"/>
                </a:solidFill>
                <a:latin typeface="微软雅黑" pitchFamily="34" charset="-122"/>
                <a:ea typeface="微软雅黑" pitchFamily="34" charset="-122"/>
                <a:cs typeface="Arial" charset="0"/>
              </a:rPr>
              <a:t>员工自助网上查询</a:t>
            </a:r>
            <a:r>
              <a:rPr lang="zh-CN" altLang="en-US" sz="2000" b="1" dirty="0" smtClean="0">
                <a:solidFill>
                  <a:srgbClr val="000000"/>
                </a:solidFill>
                <a:latin typeface="微软雅黑" pitchFamily="34" charset="-122"/>
                <a:ea typeface="微软雅黑" pitchFamily="34" charset="-122"/>
                <a:cs typeface="Arial" charset="0"/>
              </a:rPr>
              <a:t>理赔 </a:t>
            </a:r>
            <a:r>
              <a:rPr lang="en-US" altLang="zh-CN" sz="2000" b="1" dirty="0" smtClean="0">
                <a:solidFill>
                  <a:srgbClr val="000000"/>
                </a:solidFill>
                <a:latin typeface="微软雅黑" pitchFamily="34" charset="-122"/>
                <a:ea typeface="微软雅黑" pitchFamily="34" charset="-122"/>
                <a:cs typeface="Arial" pitchFamily="34" charset="0"/>
              </a:rPr>
              <a:t>-  </a:t>
            </a:r>
            <a:r>
              <a:rPr lang="zh-CN" altLang="en-US"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网页查询端口（</a:t>
            </a:r>
            <a:r>
              <a:rPr lang="en-US" altLang="zh-CN"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WEB</a:t>
            </a:r>
            <a:r>
              <a:rPr lang="zh-CN" altLang="en-US"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a:t>
            </a:r>
            <a:endParaRPr lang="zh-CN" altLang="en-US" sz="2000" b="1" dirty="0">
              <a:solidFill>
                <a:srgbClr val="000000"/>
              </a:solidFill>
              <a:latin typeface="微软雅黑" pitchFamily="34" charset="-122"/>
              <a:ea typeface="微软雅黑" pitchFamily="34" charset="-122"/>
              <a:cs typeface="Arial" charset="0"/>
            </a:endParaRPr>
          </a:p>
        </p:txBody>
      </p:sp>
      <p:sp>
        <p:nvSpPr>
          <p:cNvPr id="55300" name="TextBox 5"/>
          <p:cNvSpPr txBox="1">
            <a:spLocks noChangeArrowheads="1"/>
          </p:cNvSpPr>
          <p:nvPr/>
        </p:nvSpPr>
        <p:spPr bwMode="auto">
          <a:xfrm>
            <a:off x="192088" y="1171432"/>
            <a:ext cx="4724400" cy="900246"/>
          </a:xfrm>
          <a:prstGeom prst="rect">
            <a:avLst/>
          </a:prstGeom>
          <a:noFill/>
          <a:ln w="9525">
            <a:noFill/>
            <a:miter lim="800000"/>
            <a:headEnd/>
            <a:tailEnd/>
          </a:ln>
        </p:spPr>
        <p:txBody>
          <a:bodyPr>
            <a:spAutoFit/>
          </a:bodyPr>
          <a:lstStyle/>
          <a:p>
            <a:pPr>
              <a:lnSpc>
                <a:spcPts val="2100"/>
              </a:lnSpc>
            </a:pPr>
            <a:r>
              <a:rPr lang="zh-CN" altLang="en-US" sz="1600" b="1" dirty="0" smtClean="0">
                <a:solidFill>
                  <a:srgbClr val="000000"/>
                </a:solidFill>
                <a:latin typeface="微软雅黑" pitchFamily="34" charset="-122"/>
                <a:ea typeface="微软雅黑" pitchFamily="34" charset="-122"/>
                <a:cs typeface="Arial" charset="0"/>
              </a:rPr>
              <a:t>① 在</a:t>
            </a:r>
            <a:r>
              <a:rPr lang="en-US" altLang="en-US" sz="1600" b="1" dirty="0" smtClean="0">
                <a:solidFill>
                  <a:srgbClr val="000000"/>
                </a:solidFill>
                <a:latin typeface="微软雅黑" pitchFamily="34" charset="-122"/>
                <a:ea typeface="微软雅黑" pitchFamily="34" charset="-122"/>
                <a:cs typeface="Arial" charset="0"/>
              </a:rPr>
              <a:t>IE</a:t>
            </a:r>
            <a:r>
              <a:rPr lang="zh-CN" altLang="en-US" sz="1600" b="1" dirty="0" smtClean="0">
                <a:solidFill>
                  <a:srgbClr val="000000"/>
                </a:solidFill>
                <a:latin typeface="微软雅黑" pitchFamily="34" charset="-122"/>
                <a:ea typeface="微软雅黑" pitchFamily="34" charset="-122"/>
                <a:cs typeface="Arial" charset="0"/>
              </a:rPr>
              <a:t>地址栏输入</a:t>
            </a:r>
            <a:r>
              <a:rPr lang="en-US" altLang="en-US" sz="1600" b="1" u="sng" dirty="0" smtClean="0">
                <a:solidFill>
                  <a:srgbClr val="0000FF"/>
                </a:solidFill>
                <a:latin typeface="微软雅黑" pitchFamily="34" charset="-122"/>
                <a:ea typeface="微软雅黑" pitchFamily="34" charset="-122"/>
                <a:cs typeface="Arial" charset="0"/>
              </a:rPr>
              <a:t>www.pingan.com</a:t>
            </a:r>
            <a:r>
              <a:rPr lang="en-US" altLang="en-US" sz="1600" b="1" dirty="0" smtClean="0">
                <a:solidFill>
                  <a:srgbClr val="000000"/>
                </a:solidFill>
                <a:latin typeface="微软雅黑" pitchFamily="34" charset="-122"/>
                <a:ea typeface="微软雅黑" pitchFamily="34" charset="-122"/>
                <a:cs typeface="Arial" charset="0"/>
              </a:rPr>
              <a:t>, </a:t>
            </a:r>
            <a:r>
              <a:rPr lang="zh-CN" altLang="en-US" sz="1600" b="1" dirty="0" smtClean="0">
                <a:solidFill>
                  <a:srgbClr val="000000"/>
                </a:solidFill>
                <a:latin typeface="微软雅黑" pitchFamily="34" charset="-122"/>
                <a:ea typeface="微软雅黑" pitchFamily="34" charset="-122"/>
                <a:cs typeface="Arial" charset="0"/>
              </a:rPr>
              <a:t>进入平安网站首页；从平安网站首页右侧“一账通登录”，进入“一账通用户登录”页面。</a:t>
            </a:r>
            <a:endParaRPr lang="zh-CN" altLang="en-US" sz="1600" b="1" dirty="0">
              <a:solidFill>
                <a:srgbClr val="000000"/>
              </a:solidFill>
              <a:latin typeface="微软雅黑" pitchFamily="34" charset="-122"/>
              <a:ea typeface="微软雅黑" pitchFamily="34" charset="-122"/>
              <a:cs typeface="Arial" charset="0"/>
            </a:endParaRPr>
          </a:p>
        </p:txBody>
      </p:sp>
      <p:sp>
        <p:nvSpPr>
          <p:cNvPr id="11" name="TextBox 9"/>
          <p:cNvSpPr txBox="1">
            <a:spLocks noChangeArrowheads="1"/>
          </p:cNvSpPr>
          <p:nvPr/>
        </p:nvSpPr>
        <p:spPr bwMode="auto">
          <a:xfrm>
            <a:off x="267494" y="5476418"/>
            <a:ext cx="4800600" cy="738664"/>
          </a:xfrm>
          <a:prstGeom prst="rect">
            <a:avLst/>
          </a:prstGeom>
          <a:noFill/>
          <a:ln w="9525">
            <a:noFill/>
            <a:miter lim="800000"/>
            <a:headEnd/>
            <a:tailEnd/>
          </a:ln>
        </p:spPr>
        <p:txBody>
          <a:bodyPr wrap="square">
            <a:spAutoFit/>
          </a:bodyPr>
          <a:lstStyle/>
          <a:p>
            <a:pPr>
              <a:defRPr/>
            </a:pP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注意：若您为首次进入，应先点击平安网站首页右侧“一账通注册”，在网上完成个人用户注</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册之后再登</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陆。已注册过的员工无需再次注册。</a:t>
            </a:r>
          </a:p>
        </p:txBody>
      </p:sp>
      <p:sp>
        <p:nvSpPr>
          <p:cNvPr id="55303" name="TextBox 10"/>
          <p:cNvSpPr txBox="1">
            <a:spLocks noChangeArrowheads="1"/>
          </p:cNvSpPr>
          <p:nvPr/>
        </p:nvSpPr>
        <p:spPr bwMode="auto">
          <a:xfrm>
            <a:off x="5373688" y="1143000"/>
            <a:ext cx="4704590" cy="1169551"/>
          </a:xfrm>
          <a:prstGeom prst="rect">
            <a:avLst/>
          </a:prstGeom>
          <a:noFill/>
          <a:ln w="9525">
            <a:noFill/>
            <a:miter lim="800000"/>
            <a:headEnd/>
            <a:tailEnd/>
          </a:ln>
        </p:spPr>
        <p:txBody>
          <a:bodyPr wrap="square">
            <a:spAutoFit/>
          </a:bodyPr>
          <a:lstStyle/>
          <a:p>
            <a:pPr>
              <a:lnSpc>
                <a:spcPts val="2100"/>
              </a:lnSpc>
              <a:spcBef>
                <a:spcPts val="600"/>
              </a:spcBef>
            </a:pPr>
            <a:r>
              <a:rPr lang="zh-CN" altLang="en-US" sz="1600" b="1" dirty="0">
                <a:solidFill>
                  <a:srgbClr val="000000"/>
                </a:solidFill>
                <a:latin typeface="微软雅黑" pitchFamily="34" charset="-122"/>
                <a:ea typeface="微软雅黑" pitchFamily="34" charset="-122"/>
                <a:cs typeface="Arial" charset="0"/>
              </a:rPr>
              <a:t>② 进入“一账通用户登录”页面后，输入用户名、密码以及验证码，点击“登录”进入一账通</a:t>
            </a:r>
            <a:r>
              <a:rPr lang="zh-CN" altLang="en-US" sz="1600" b="1" dirty="0" smtClean="0">
                <a:solidFill>
                  <a:srgbClr val="000000"/>
                </a:solidFill>
                <a:latin typeface="微软雅黑" pitchFamily="34" charset="-122"/>
                <a:ea typeface="微软雅黑" pitchFamily="34" charset="-122"/>
                <a:cs typeface="Arial" charset="0"/>
              </a:rPr>
              <a:t>。</a:t>
            </a:r>
            <a:r>
              <a:rPr lang="en-US" altLang="zh-CN" sz="1600" b="1" dirty="0" smtClean="0">
                <a:solidFill>
                  <a:srgbClr val="000000"/>
                </a:solidFill>
                <a:latin typeface="微软雅黑" pitchFamily="34" charset="-122"/>
                <a:ea typeface="微软雅黑" pitchFamily="34" charset="-122"/>
                <a:cs typeface="Arial" charset="0"/>
              </a:rPr>
              <a:t>(</a:t>
            </a:r>
            <a:r>
              <a:rPr lang="zh-CN" altLang="en-US" sz="1400" b="1" dirty="0" smtClean="0">
                <a:solidFill>
                  <a:srgbClr val="000000"/>
                </a:solidFill>
                <a:latin typeface="微软雅黑" pitchFamily="34" charset="-122"/>
                <a:ea typeface="微软雅黑" pitchFamily="34" charset="-122"/>
                <a:cs typeface="Arial" charset="0"/>
              </a:rPr>
              <a:t>用户名可以是您设置的一账通用户名、平安客户号或注册一账通时登记的身份证号码</a:t>
            </a:r>
            <a:r>
              <a:rPr lang="en-US" altLang="zh-CN" sz="1400" b="1" dirty="0" smtClean="0">
                <a:solidFill>
                  <a:srgbClr val="000000"/>
                </a:solidFill>
                <a:latin typeface="微软雅黑" pitchFamily="34" charset="-122"/>
                <a:ea typeface="微软雅黑" pitchFamily="34" charset="-122"/>
                <a:cs typeface="Arial" charset="0"/>
              </a:rPr>
              <a:t>)</a:t>
            </a:r>
            <a:endParaRPr lang="zh-CN" altLang="en-US" sz="1600" b="1" dirty="0">
              <a:solidFill>
                <a:srgbClr val="000000"/>
              </a:solidFill>
              <a:latin typeface="微软雅黑" pitchFamily="34" charset="-122"/>
              <a:ea typeface="微软雅黑" pitchFamily="34" charset="-122"/>
              <a:cs typeface="Arial" charset="0"/>
            </a:endParaRPr>
          </a:p>
        </p:txBody>
      </p:sp>
      <p:sp>
        <p:nvSpPr>
          <p:cNvPr id="14"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31</a:t>
            </a:fld>
            <a:endParaRPr lang="en-GB" dirty="0"/>
          </a:p>
        </p:txBody>
      </p:sp>
      <p:sp>
        <p:nvSpPr>
          <p:cNvPr id="15"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pic>
        <p:nvPicPr>
          <p:cNvPr id="68610" name="图片 1"/>
          <p:cNvPicPr>
            <a:picLocks noChangeAspect="1" noChangeArrowheads="1"/>
          </p:cNvPicPr>
          <p:nvPr/>
        </p:nvPicPr>
        <p:blipFill>
          <a:blip r:embed="rId2" cstate="print"/>
          <a:srcRect/>
          <a:stretch>
            <a:fillRect/>
          </a:stretch>
        </p:blipFill>
        <p:spPr bwMode="auto">
          <a:xfrm>
            <a:off x="317788" y="2571744"/>
            <a:ext cx="4688392" cy="2786082"/>
          </a:xfrm>
          <a:prstGeom prst="rect">
            <a:avLst/>
          </a:prstGeom>
          <a:ln>
            <a:noFill/>
          </a:ln>
          <a:effectLst>
            <a:outerShdw blurRad="292100" dist="139700" dir="2700000" algn="tl" rotWithShape="0">
              <a:srgbClr val="333333">
                <a:alpha val="65000"/>
              </a:srgbClr>
            </a:outerShdw>
          </a:effectLst>
        </p:spPr>
      </p:pic>
      <p:pic>
        <p:nvPicPr>
          <p:cNvPr id="68611" name="图片 3"/>
          <p:cNvPicPr>
            <a:picLocks noChangeAspect="1" noChangeArrowheads="1"/>
          </p:cNvPicPr>
          <p:nvPr/>
        </p:nvPicPr>
        <p:blipFill>
          <a:blip r:embed="rId3" cstate="print"/>
          <a:srcRect/>
          <a:stretch>
            <a:fillRect/>
          </a:stretch>
        </p:blipFill>
        <p:spPr bwMode="auto">
          <a:xfrm>
            <a:off x="5434808" y="2571744"/>
            <a:ext cx="4502748" cy="278608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Box 3"/>
          <p:cNvSpPr txBox="1">
            <a:spLocks noChangeArrowheads="1"/>
          </p:cNvSpPr>
          <p:nvPr/>
        </p:nvSpPr>
        <p:spPr bwMode="auto">
          <a:xfrm>
            <a:off x="39688" y="304800"/>
            <a:ext cx="6705600" cy="400050"/>
          </a:xfrm>
          <a:prstGeom prst="rect">
            <a:avLst/>
          </a:prstGeom>
          <a:noFill/>
          <a:ln w="9525">
            <a:noFill/>
            <a:miter lim="800000"/>
            <a:headEnd/>
            <a:tailEnd/>
          </a:ln>
        </p:spPr>
        <p:txBody>
          <a:bodyPr>
            <a:spAutoFit/>
          </a:bodyPr>
          <a:lstStyle/>
          <a:p>
            <a:r>
              <a:rPr lang="zh-CN" altLang="en-US" sz="2000" b="1" dirty="0">
                <a:solidFill>
                  <a:srgbClr val="000000"/>
                </a:solidFill>
                <a:latin typeface="微软雅黑" pitchFamily="34" charset="-122"/>
                <a:ea typeface="微软雅黑" pitchFamily="34" charset="-122"/>
                <a:cs typeface="Arial" charset="0"/>
              </a:rPr>
              <a:t>员工自助网上查询</a:t>
            </a:r>
            <a:r>
              <a:rPr lang="zh-CN" altLang="en-US" sz="2000" b="1" dirty="0" smtClean="0">
                <a:solidFill>
                  <a:srgbClr val="000000"/>
                </a:solidFill>
                <a:latin typeface="微软雅黑" pitchFamily="34" charset="-122"/>
                <a:ea typeface="微软雅黑" pitchFamily="34" charset="-122"/>
                <a:cs typeface="Arial" charset="0"/>
              </a:rPr>
              <a:t>理赔 </a:t>
            </a:r>
            <a:r>
              <a:rPr lang="en-US" altLang="zh-CN" sz="2000" b="1" dirty="0" smtClean="0">
                <a:solidFill>
                  <a:srgbClr val="000000"/>
                </a:solidFill>
                <a:latin typeface="微软雅黑" pitchFamily="34" charset="-122"/>
                <a:ea typeface="微软雅黑" pitchFamily="34" charset="-122"/>
                <a:cs typeface="Arial" pitchFamily="34" charset="0"/>
              </a:rPr>
              <a:t>-  </a:t>
            </a:r>
            <a:r>
              <a:rPr lang="zh-CN" altLang="en-US"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网页查询端口（</a:t>
            </a:r>
            <a:r>
              <a:rPr lang="en-US" altLang="zh-CN"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WEB</a:t>
            </a:r>
            <a:r>
              <a:rPr lang="zh-CN" altLang="en-US"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a:t>
            </a:r>
            <a:endParaRPr lang="zh-CN" altLang="en-US" sz="2000" b="1" dirty="0">
              <a:solidFill>
                <a:srgbClr val="000000"/>
              </a:solidFill>
              <a:latin typeface="微软雅黑" pitchFamily="34" charset="-122"/>
              <a:ea typeface="微软雅黑" pitchFamily="34" charset="-122"/>
              <a:cs typeface="Arial" charset="0"/>
            </a:endParaRPr>
          </a:p>
        </p:txBody>
      </p:sp>
      <p:sp>
        <p:nvSpPr>
          <p:cNvPr id="56324" name="TextBox 5"/>
          <p:cNvSpPr txBox="1">
            <a:spLocks noChangeArrowheads="1"/>
          </p:cNvSpPr>
          <p:nvPr/>
        </p:nvSpPr>
        <p:spPr bwMode="auto">
          <a:xfrm>
            <a:off x="192088" y="1066800"/>
            <a:ext cx="4724400" cy="900246"/>
          </a:xfrm>
          <a:prstGeom prst="rect">
            <a:avLst/>
          </a:prstGeom>
          <a:noFill/>
          <a:ln w="9525">
            <a:noFill/>
            <a:miter lim="800000"/>
            <a:headEnd/>
            <a:tailEnd/>
          </a:ln>
        </p:spPr>
        <p:txBody>
          <a:bodyPr>
            <a:spAutoFit/>
          </a:bodyPr>
          <a:lstStyle/>
          <a:p>
            <a:pPr>
              <a:lnSpc>
                <a:spcPts val="2100"/>
              </a:lnSpc>
            </a:pPr>
            <a:r>
              <a:rPr lang="zh-CN" altLang="en-US" sz="1600" b="1" dirty="0" smtClean="0">
                <a:solidFill>
                  <a:srgbClr val="000000"/>
                </a:solidFill>
                <a:latin typeface="微软雅黑" pitchFamily="34" charset="-122"/>
                <a:ea typeface="微软雅黑" pitchFamily="34" charset="-122"/>
                <a:cs typeface="Arial" charset="0"/>
              </a:rPr>
              <a:t>③ 进入“一账通”界面后，您请按照路径“保险 </a:t>
            </a:r>
            <a:r>
              <a:rPr lang="en-US" altLang="en-US" sz="1600" b="1" dirty="0" smtClean="0">
                <a:solidFill>
                  <a:srgbClr val="000000"/>
                </a:solidFill>
                <a:latin typeface="微软雅黑" pitchFamily="34" charset="-122"/>
                <a:ea typeface="微软雅黑" pitchFamily="34" charset="-122"/>
                <a:cs typeface="Arial" charset="0"/>
              </a:rPr>
              <a:t>– </a:t>
            </a:r>
            <a:r>
              <a:rPr lang="zh-CN" altLang="en-US" sz="1600" b="1" dirty="0" smtClean="0">
                <a:solidFill>
                  <a:srgbClr val="000000"/>
                </a:solidFill>
                <a:latin typeface="微软雅黑" pitchFamily="34" charset="-122"/>
                <a:ea typeface="微软雅黑" pitchFamily="34" charset="-122"/>
                <a:cs typeface="Arial" charset="0"/>
              </a:rPr>
              <a:t>团体保险 ”进入“个人保单查询”页面，并选择您要查询的分单号码（按照保单生效时间选择）。</a:t>
            </a:r>
            <a:endParaRPr lang="zh-CN" altLang="en-US" sz="1600" b="1" dirty="0">
              <a:solidFill>
                <a:srgbClr val="000000"/>
              </a:solidFill>
              <a:latin typeface="微软雅黑" pitchFamily="34" charset="-122"/>
              <a:ea typeface="微软雅黑" pitchFamily="34" charset="-122"/>
              <a:cs typeface="Arial" charset="0"/>
            </a:endParaRPr>
          </a:p>
        </p:txBody>
      </p:sp>
      <p:sp>
        <p:nvSpPr>
          <p:cNvPr id="56326" name="TextBox 6"/>
          <p:cNvSpPr txBox="1">
            <a:spLocks noChangeArrowheads="1"/>
          </p:cNvSpPr>
          <p:nvPr/>
        </p:nvSpPr>
        <p:spPr bwMode="auto">
          <a:xfrm>
            <a:off x="5373688" y="1066800"/>
            <a:ext cx="4724400" cy="630942"/>
          </a:xfrm>
          <a:prstGeom prst="rect">
            <a:avLst/>
          </a:prstGeom>
          <a:noFill/>
          <a:ln w="9525">
            <a:noFill/>
            <a:miter lim="800000"/>
            <a:headEnd/>
            <a:tailEnd/>
          </a:ln>
        </p:spPr>
        <p:txBody>
          <a:bodyPr>
            <a:spAutoFit/>
          </a:bodyPr>
          <a:lstStyle/>
          <a:p>
            <a:pPr>
              <a:lnSpc>
                <a:spcPts val="2100"/>
              </a:lnSpc>
            </a:pPr>
            <a:r>
              <a:rPr lang="zh-CN" altLang="en-US" sz="1600" b="1" dirty="0" smtClean="0">
                <a:solidFill>
                  <a:srgbClr val="000000"/>
                </a:solidFill>
                <a:latin typeface="微软雅黑" pitchFamily="34" charset="-122"/>
                <a:ea typeface="微软雅黑" pitchFamily="34" charset="-122"/>
                <a:cs typeface="Arial" charset="0"/>
              </a:rPr>
              <a:t>④ 接下来您可以查看以下个人保单信息：员工投保信息、家属投保信息、理赔记录查询等。</a:t>
            </a:r>
            <a:endParaRPr lang="zh-CN" altLang="en-US" sz="1600" b="1" dirty="0">
              <a:solidFill>
                <a:srgbClr val="000000"/>
              </a:solidFill>
              <a:latin typeface="微软雅黑" pitchFamily="34" charset="-122"/>
              <a:ea typeface="微软雅黑" pitchFamily="34" charset="-122"/>
              <a:cs typeface="Arial" charset="0"/>
            </a:endParaRPr>
          </a:p>
        </p:txBody>
      </p:sp>
      <p:sp>
        <p:nvSpPr>
          <p:cNvPr id="13"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32</a:t>
            </a:fld>
            <a:endParaRPr lang="en-GB" dirty="0"/>
          </a:p>
        </p:txBody>
      </p:sp>
      <p:sp>
        <p:nvSpPr>
          <p:cNvPr id="14"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pic>
        <p:nvPicPr>
          <p:cNvPr id="69634" name="图片 5"/>
          <p:cNvPicPr>
            <a:picLocks noChangeAspect="1" noChangeArrowheads="1"/>
          </p:cNvPicPr>
          <p:nvPr/>
        </p:nvPicPr>
        <p:blipFill>
          <a:blip r:embed="rId2" cstate="print"/>
          <a:srcRect/>
          <a:stretch>
            <a:fillRect/>
          </a:stretch>
        </p:blipFill>
        <p:spPr bwMode="auto">
          <a:xfrm>
            <a:off x="434148" y="2428868"/>
            <a:ext cx="4624444" cy="2928958"/>
          </a:xfrm>
          <a:prstGeom prst="rect">
            <a:avLst/>
          </a:prstGeom>
          <a:ln>
            <a:noFill/>
          </a:ln>
          <a:effectLst>
            <a:outerShdw blurRad="292100" dist="139700" dir="2700000" algn="tl" rotWithShape="0">
              <a:srgbClr val="333333">
                <a:alpha val="65000"/>
              </a:srgbClr>
            </a:outerShdw>
          </a:effectLst>
        </p:spPr>
      </p:pic>
      <p:pic>
        <p:nvPicPr>
          <p:cNvPr id="69635" name="图片 6"/>
          <p:cNvPicPr>
            <a:picLocks noChangeAspect="1" noChangeArrowheads="1"/>
          </p:cNvPicPr>
          <p:nvPr/>
        </p:nvPicPr>
        <p:blipFill>
          <a:blip r:embed="rId3" cstate="print"/>
          <a:srcRect/>
          <a:stretch>
            <a:fillRect/>
          </a:stretch>
        </p:blipFill>
        <p:spPr bwMode="auto">
          <a:xfrm>
            <a:off x="5431318" y="2428868"/>
            <a:ext cx="4504084" cy="292895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Box 5"/>
          <p:cNvSpPr txBox="1">
            <a:spLocks noChangeArrowheads="1"/>
          </p:cNvSpPr>
          <p:nvPr/>
        </p:nvSpPr>
        <p:spPr bwMode="auto">
          <a:xfrm>
            <a:off x="192088" y="990600"/>
            <a:ext cx="9601200" cy="630942"/>
          </a:xfrm>
          <a:prstGeom prst="rect">
            <a:avLst/>
          </a:prstGeom>
          <a:noFill/>
          <a:ln w="9525">
            <a:noFill/>
            <a:miter lim="800000"/>
            <a:headEnd/>
            <a:tailEnd/>
          </a:ln>
        </p:spPr>
        <p:txBody>
          <a:bodyPr>
            <a:spAutoFit/>
          </a:bodyPr>
          <a:lstStyle/>
          <a:p>
            <a:pPr>
              <a:lnSpc>
                <a:spcPts val="2100"/>
              </a:lnSpc>
            </a:pPr>
            <a:r>
              <a:rPr lang="zh-CN" altLang="en-US" sz="1600" b="1" dirty="0" smtClean="0">
                <a:solidFill>
                  <a:srgbClr val="000000"/>
                </a:solidFill>
                <a:latin typeface="微软雅黑" pitchFamily="34" charset="-122"/>
                <a:ea typeface="微软雅黑" pitchFamily="34" charset="-122"/>
                <a:cs typeface="Arial" charset="0"/>
              </a:rPr>
              <a:t>⑤ 点击“理赔记录查询”，您就可以看到您理赔状况；接下来点击“查看”按钮，您可以打开或下载“理赔通知书”以了解每一次理赔申请详细的理赔说明和批文。</a:t>
            </a:r>
            <a:endParaRPr lang="zh-CN" altLang="en-US" sz="1600" b="1" dirty="0">
              <a:solidFill>
                <a:srgbClr val="000000"/>
              </a:solidFill>
              <a:latin typeface="微软雅黑" pitchFamily="34" charset="-122"/>
              <a:ea typeface="微软雅黑" pitchFamily="34" charset="-122"/>
              <a:cs typeface="Arial" charset="0"/>
            </a:endParaRPr>
          </a:p>
        </p:txBody>
      </p:sp>
      <p:sp>
        <p:nvSpPr>
          <p:cNvPr id="13" name="圆角矩形 12"/>
          <p:cNvSpPr/>
          <p:nvPr/>
        </p:nvSpPr>
        <p:spPr bwMode="auto">
          <a:xfrm>
            <a:off x="6592094" y="3079750"/>
            <a:ext cx="3644106" cy="3092450"/>
          </a:xfrm>
          <a:prstGeom prst="roundRect">
            <a:avLst/>
          </a:prstGeom>
          <a:solidFill>
            <a:schemeClr val="accent1">
              <a:lumMod val="20000"/>
              <a:lumOff val="80000"/>
            </a:schemeClr>
          </a:solidFill>
          <a:ln w="9525" cap="flat" cmpd="sng" algn="ctr">
            <a:solidFill>
              <a:srgbClr val="000099"/>
            </a:solidFill>
            <a:prstDash val="dashDot"/>
            <a:round/>
            <a:headEnd type="none" w="med" len="med"/>
            <a:tailEnd type="none" w="med" len="med"/>
          </a:ln>
          <a:effectLst/>
        </p:spPr>
        <p:txBody>
          <a:bodyPr lIns="0" tIns="0" rIns="0" bIns="0">
            <a:noAutofit/>
          </a:bodyPr>
          <a:lstStyle/>
          <a:p>
            <a:pPr eaLnBrk="0" hangingPunct="0">
              <a:defRPr/>
            </a:pPr>
            <a:endParaRPr lang="zh-CN" altLang="en-US" dirty="0">
              <a:latin typeface="微软雅黑" pitchFamily="34" charset="-122"/>
              <a:ea typeface="微软雅黑" pitchFamily="34" charset="-122"/>
              <a:cs typeface="Arial" pitchFamily="34" charset="0"/>
            </a:endParaRPr>
          </a:p>
        </p:txBody>
      </p:sp>
      <p:pic>
        <p:nvPicPr>
          <p:cNvPr id="57351" name="Picture 2" descr="BD04924_"/>
          <p:cNvPicPr>
            <a:picLocks noChangeAspect="1" noChangeArrowheads="1"/>
          </p:cNvPicPr>
          <p:nvPr/>
        </p:nvPicPr>
        <p:blipFill>
          <a:blip r:embed="rId2" cstate="print"/>
          <a:srcRect/>
          <a:stretch>
            <a:fillRect/>
          </a:stretch>
        </p:blipFill>
        <p:spPr bwMode="auto">
          <a:xfrm>
            <a:off x="6515894" y="2819400"/>
            <a:ext cx="603250" cy="641350"/>
          </a:xfrm>
          <a:prstGeom prst="rect">
            <a:avLst/>
          </a:prstGeom>
          <a:noFill/>
          <a:ln w="9525">
            <a:noFill/>
            <a:miter lim="800000"/>
            <a:headEnd/>
            <a:tailEnd/>
          </a:ln>
        </p:spPr>
      </p:pic>
      <p:sp>
        <p:nvSpPr>
          <p:cNvPr id="14" name="TextBox 13"/>
          <p:cNvSpPr txBox="1"/>
          <p:nvPr/>
        </p:nvSpPr>
        <p:spPr>
          <a:xfrm>
            <a:off x="6807494" y="3465255"/>
            <a:ext cx="3505200" cy="2554545"/>
          </a:xfrm>
          <a:prstGeom prst="rect">
            <a:avLst/>
          </a:prstGeom>
          <a:noFill/>
        </p:spPr>
        <p:txBody>
          <a:bodyPr>
            <a:spAutoFit/>
          </a:bodyPr>
          <a:lstStyle/>
          <a:p>
            <a:pPr>
              <a:spcBef>
                <a:spcPts val="600"/>
              </a:spcBef>
              <a:defRPr/>
            </a:pPr>
            <a:r>
              <a:rPr lang="zh-CN" altLang="en-US" sz="1400" b="1" dirty="0" smtClean="0">
                <a:solidFill>
                  <a:srgbClr val="000000"/>
                </a:solidFill>
                <a:latin typeface="微软雅黑" pitchFamily="34" charset="-122"/>
                <a:ea typeface="微软雅黑" pitchFamily="34" charset="-122"/>
                <a:cs typeface="Arial" pitchFamily="34" charset="0"/>
              </a:rPr>
              <a:t>如果</a:t>
            </a:r>
            <a:r>
              <a:rPr lang="zh-CN" altLang="en-US" sz="1400" b="1" dirty="0">
                <a:solidFill>
                  <a:srgbClr val="000000"/>
                </a:solidFill>
                <a:latin typeface="微软雅黑" pitchFamily="34" charset="-122"/>
                <a:ea typeface="微软雅黑" pitchFamily="34" charset="-122"/>
                <a:cs typeface="Arial" pitchFamily="34" charset="0"/>
              </a:rPr>
              <a:t>在登陆平安网站或“一账通”时界出现</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界面异常</a:t>
            </a:r>
            <a:r>
              <a:rPr lang="zh-CN" altLang="en-US" sz="1400" b="1" dirty="0">
                <a:solidFill>
                  <a:srgbClr val="000000"/>
                </a:solidFill>
                <a:latin typeface="微软雅黑" pitchFamily="34" charset="-122"/>
                <a:ea typeface="微软雅黑" pitchFamily="34" charset="-122"/>
                <a:cs typeface="Arial" pitchFamily="34" charset="0"/>
              </a:rPr>
              <a:t>，可能是因为您的浏览器版本兼容问题，请尝试用以下方式解决（加受信站点）：</a:t>
            </a:r>
          </a:p>
          <a:p>
            <a:pPr>
              <a:spcBef>
                <a:spcPts val="600"/>
              </a:spcBef>
              <a:defRPr/>
            </a:pPr>
            <a:r>
              <a:rPr lang="en-US" sz="1400" b="1" dirty="0">
                <a:solidFill>
                  <a:srgbClr val="000000"/>
                </a:solidFill>
                <a:latin typeface="微软雅黑" pitchFamily="34" charset="-122"/>
                <a:ea typeface="微软雅黑" pitchFamily="34" charset="-122"/>
                <a:cs typeface="Arial" pitchFamily="34" charset="0"/>
              </a:rPr>
              <a:t>1</a:t>
            </a:r>
            <a:r>
              <a:rPr lang="zh-CN" altLang="en-US" sz="1400" b="1" dirty="0">
                <a:solidFill>
                  <a:srgbClr val="000000"/>
                </a:solidFill>
                <a:latin typeface="微软雅黑" pitchFamily="34" charset="-122"/>
                <a:ea typeface="微软雅黑" pitchFamily="34" charset="-122"/>
                <a:cs typeface="Arial" pitchFamily="34" charset="0"/>
              </a:rPr>
              <a:t>、在浏览器上方菜单选择“工具”下的“</a:t>
            </a:r>
            <a:r>
              <a:rPr lang="en-US" sz="1400" b="1" dirty="0">
                <a:solidFill>
                  <a:srgbClr val="000000"/>
                </a:solidFill>
                <a:latin typeface="微软雅黑" pitchFamily="34" charset="-122"/>
                <a:ea typeface="微软雅黑" pitchFamily="34" charset="-122"/>
                <a:cs typeface="Arial" pitchFamily="34" charset="0"/>
              </a:rPr>
              <a:t>internet</a:t>
            </a:r>
            <a:r>
              <a:rPr lang="zh-CN" altLang="en-US" sz="1400" b="1" dirty="0">
                <a:solidFill>
                  <a:srgbClr val="000000"/>
                </a:solidFill>
                <a:latin typeface="微软雅黑" pitchFamily="34" charset="-122"/>
                <a:ea typeface="微软雅黑" pitchFamily="34" charset="-122"/>
                <a:cs typeface="Arial" pitchFamily="34" charset="0"/>
              </a:rPr>
              <a:t>选项”</a:t>
            </a:r>
          </a:p>
          <a:p>
            <a:pPr>
              <a:spcBef>
                <a:spcPts val="600"/>
              </a:spcBef>
              <a:defRPr/>
            </a:pPr>
            <a:r>
              <a:rPr lang="en-US" sz="1400" b="1" dirty="0">
                <a:solidFill>
                  <a:srgbClr val="000000"/>
                </a:solidFill>
                <a:latin typeface="微软雅黑" pitchFamily="34" charset="-122"/>
                <a:ea typeface="微软雅黑" pitchFamily="34" charset="-122"/>
                <a:cs typeface="Arial" pitchFamily="34" charset="0"/>
              </a:rPr>
              <a:t>2</a:t>
            </a:r>
            <a:r>
              <a:rPr lang="zh-CN" altLang="en-US" sz="1400" b="1" dirty="0">
                <a:solidFill>
                  <a:srgbClr val="000000"/>
                </a:solidFill>
                <a:latin typeface="微软雅黑" pitchFamily="34" charset="-122"/>
                <a:ea typeface="微软雅黑" pitchFamily="34" charset="-122"/>
                <a:cs typeface="Arial" pitchFamily="34" charset="0"/>
              </a:rPr>
              <a:t>、点击“安</a:t>
            </a:r>
            <a:r>
              <a:rPr lang="zh-CN" altLang="en-US" sz="1400" b="1" dirty="0" smtClean="0">
                <a:solidFill>
                  <a:srgbClr val="000000"/>
                </a:solidFill>
                <a:latin typeface="微软雅黑" pitchFamily="34" charset="-122"/>
                <a:ea typeface="微软雅黑" pitchFamily="34" charset="-122"/>
                <a:cs typeface="Arial" pitchFamily="34" charset="0"/>
              </a:rPr>
              <a:t>全”</a:t>
            </a:r>
            <a:r>
              <a:rPr lang="en-US" altLang="zh-CN" sz="1400" b="1" dirty="0" smtClean="0">
                <a:solidFill>
                  <a:srgbClr val="000000"/>
                </a:solidFill>
                <a:latin typeface="微软雅黑" pitchFamily="34" charset="-122"/>
                <a:ea typeface="微软雅黑" pitchFamily="34" charset="-122"/>
                <a:cs typeface="Arial" pitchFamily="34" charset="0"/>
              </a:rPr>
              <a:t>- </a:t>
            </a:r>
            <a:r>
              <a:rPr lang="zh-CN" altLang="en-US" sz="1400" b="1" dirty="0" smtClean="0">
                <a:solidFill>
                  <a:srgbClr val="000000"/>
                </a:solidFill>
                <a:latin typeface="微软雅黑" pitchFamily="34" charset="-122"/>
                <a:ea typeface="微软雅黑" pitchFamily="34" charset="-122"/>
                <a:cs typeface="Arial" pitchFamily="34" charset="0"/>
              </a:rPr>
              <a:t>受</a:t>
            </a:r>
            <a:r>
              <a:rPr lang="zh-CN" altLang="en-US" sz="1400" b="1" dirty="0">
                <a:solidFill>
                  <a:srgbClr val="000000"/>
                </a:solidFill>
                <a:latin typeface="微软雅黑" pitchFamily="34" charset="-122"/>
                <a:ea typeface="微软雅黑" pitchFamily="34" charset="-122"/>
                <a:cs typeface="Arial" pitchFamily="34" charset="0"/>
              </a:rPr>
              <a:t>信站</a:t>
            </a:r>
            <a:r>
              <a:rPr lang="zh-CN" altLang="en-US" sz="1400" b="1" dirty="0" smtClean="0">
                <a:solidFill>
                  <a:srgbClr val="000000"/>
                </a:solidFill>
                <a:latin typeface="微软雅黑" pitchFamily="34" charset="-122"/>
                <a:ea typeface="微软雅黑" pitchFamily="34" charset="-122"/>
                <a:cs typeface="Arial" pitchFamily="34" charset="0"/>
              </a:rPr>
              <a:t>点 </a:t>
            </a:r>
            <a:r>
              <a:rPr lang="en-US" altLang="zh-CN" sz="1400" b="1" dirty="0" smtClean="0">
                <a:solidFill>
                  <a:srgbClr val="000000"/>
                </a:solidFill>
                <a:latin typeface="微软雅黑" pitchFamily="34" charset="-122"/>
                <a:ea typeface="微软雅黑" pitchFamily="34" charset="-122"/>
                <a:cs typeface="Arial" pitchFamily="34" charset="0"/>
              </a:rPr>
              <a:t>- </a:t>
            </a:r>
            <a:r>
              <a:rPr lang="zh-CN" altLang="en-US" sz="1400" b="1" dirty="0" smtClean="0">
                <a:solidFill>
                  <a:srgbClr val="000000"/>
                </a:solidFill>
                <a:latin typeface="微软雅黑" pitchFamily="34" charset="-122"/>
                <a:ea typeface="微软雅黑" pitchFamily="34" charset="-122"/>
                <a:cs typeface="Arial" pitchFamily="34" charset="0"/>
              </a:rPr>
              <a:t>站</a:t>
            </a:r>
            <a:r>
              <a:rPr lang="zh-CN" altLang="en-US" sz="1400" b="1" dirty="0">
                <a:solidFill>
                  <a:srgbClr val="000000"/>
                </a:solidFill>
                <a:latin typeface="微软雅黑" pitchFamily="34" charset="-122"/>
                <a:ea typeface="微软雅黑" pitchFamily="34" charset="-122"/>
                <a:cs typeface="Arial" pitchFamily="34" charset="0"/>
              </a:rPr>
              <a:t>点，将以下两个网址添加至可信站点中：</a:t>
            </a:r>
          </a:p>
          <a:p>
            <a:pPr>
              <a:spcBef>
                <a:spcPts val="600"/>
              </a:spcBef>
              <a:defRPr/>
            </a:pPr>
            <a:r>
              <a:rPr lang="en-US" sz="1400" b="1" dirty="0">
                <a:solidFill>
                  <a:srgbClr val="000000"/>
                </a:solidFill>
                <a:latin typeface="微软雅黑" pitchFamily="34" charset="-122"/>
                <a:ea typeface="微软雅黑" pitchFamily="34" charset="-122"/>
                <a:cs typeface="Arial" pitchFamily="34" charset="0"/>
                <a:hlinkClick r:id="rId3" tooltip="https://*.pingan.com"/>
              </a:rPr>
              <a:t>https://*.pingan.com</a:t>
            </a:r>
            <a:endParaRPr lang="en-US" sz="1400" b="1" dirty="0">
              <a:solidFill>
                <a:srgbClr val="000000"/>
              </a:solidFill>
              <a:latin typeface="微软雅黑" pitchFamily="34" charset="-122"/>
              <a:ea typeface="微软雅黑" pitchFamily="34" charset="-122"/>
              <a:cs typeface="Arial" pitchFamily="34" charset="0"/>
            </a:endParaRPr>
          </a:p>
          <a:p>
            <a:pPr>
              <a:spcBef>
                <a:spcPts val="600"/>
              </a:spcBef>
              <a:defRPr/>
            </a:pPr>
            <a:r>
              <a:rPr lang="en-US" sz="1400" b="1" dirty="0">
                <a:solidFill>
                  <a:srgbClr val="000000"/>
                </a:solidFill>
                <a:latin typeface="微软雅黑" pitchFamily="34" charset="-122"/>
                <a:ea typeface="微软雅黑" pitchFamily="34" charset="-122"/>
                <a:cs typeface="Arial" pitchFamily="34" charset="0"/>
                <a:hlinkClick r:id="rId4" tooltip="https://*.pingan.com.cn"/>
              </a:rPr>
              <a:t>https://*.pingan.com.cn</a:t>
            </a:r>
            <a:endParaRPr lang="zh-CN" altLang="en-US" sz="1400" b="1" dirty="0">
              <a:solidFill>
                <a:srgbClr val="000000"/>
              </a:solidFill>
              <a:latin typeface="微软雅黑" pitchFamily="34" charset="-122"/>
              <a:ea typeface="微软雅黑" pitchFamily="34" charset="-122"/>
              <a:cs typeface="Arial" pitchFamily="34" charset="0"/>
            </a:endParaRPr>
          </a:p>
        </p:txBody>
      </p:sp>
      <p:sp>
        <p:nvSpPr>
          <p:cNvPr id="15"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33</a:t>
            </a:fld>
            <a:endParaRPr lang="en-GB" dirty="0"/>
          </a:p>
        </p:txBody>
      </p:sp>
      <p:sp>
        <p:nvSpPr>
          <p:cNvPr id="16"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7" name="TextBox 3"/>
          <p:cNvSpPr txBox="1">
            <a:spLocks noChangeArrowheads="1"/>
          </p:cNvSpPr>
          <p:nvPr/>
        </p:nvSpPr>
        <p:spPr bwMode="auto">
          <a:xfrm>
            <a:off x="39688" y="304800"/>
            <a:ext cx="6705600" cy="400050"/>
          </a:xfrm>
          <a:prstGeom prst="rect">
            <a:avLst/>
          </a:prstGeom>
          <a:noFill/>
          <a:ln w="9525">
            <a:noFill/>
            <a:miter lim="800000"/>
            <a:headEnd/>
            <a:tailEnd/>
          </a:ln>
        </p:spPr>
        <p:txBody>
          <a:bodyPr>
            <a:spAutoFit/>
          </a:bodyPr>
          <a:lstStyle/>
          <a:p>
            <a:r>
              <a:rPr lang="zh-CN" altLang="en-US" sz="2000" b="1" dirty="0">
                <a:solidFill>
                  <a:srgbClr val="000000"/>
                </a:solidFill>
                <a:latin typeface="微软雅黑" pitchFamily="34" charset="-122"/>
                <a:ea typeface="微软雅黑" pitchFamily="34" charset="-122"/>
                <a:cs typeface="Arial" charset="0"/>
              </a:rPr>
              <a:t>员工自助网上查询</a:t>
            </a:r>
            <a:r>
              <a:rPr lang="zh-CN" altLang="en-US" sz="2000" b="1" dirty="0" smtClean="0">
                <a:solidFill>
                  <a:srgbClr val="000000"/>
                </a:solidFill>
                <a:latin typeface="微软雅黑" pitchFamily="34" charset="-122"/>
                <a:ea typeface="微软雅黑" pitchFamily="34" charset="-122"/>
                <a:cs typeface="Arial" charset="0"/>
              </a:rPr>
              <a:t>理赔 </a:t>
            </a:r>
            <a:r>
              <a:rPr lang="en-US" altLang="zh-CN" sz="2000" b="1" dirty="0" smtClean="0">
                <a:solidFill>
                  <a:srgbClr val="000000"/>
                </a:solidFill>
                <a:latin typeface="微软雅黑" pitchFamily="34" charset="-122"/>
                <a:ea typeface="微软雅黑" pitchFamily="34" charset="-122"/>
                <a:cs typeface="Arial" pitchFamily="34" charset="0"/>
              </a:rPr>
              <a:t>-  </a:t>
            </a:r>
            <a:r>
              <a:rPr lang="zh-CN" altLang="en-US"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网页查询端口（</a:t>
            </a:r>
            <a:r>
              <a:rPr lang="en-US" altLang="zh-CN"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WEB</a:t>
            </a:r>
            <a:r>
              <a:rPr lang="zh-CN" altLang="en-US"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a:t>
            </a:r>
            <a:endParaRPr lang="zh-CN" altLang="en-US" sz="2000" b="1" dirty="0">
              <a:solidFill>
                <a:srgbClr val="000000"/>
              </a:solidFill>
              <a:latin typeface="微软雅黑" pitchFamily="34" charset="-122"/>
              <a:ea typeface="微软雅黑" pitchFamily="34" charset="-122"/>
              <a:cs typeface="Arial" charset="0"/>
            </a:endParaRPr>
          </a:p>
        </p:txBody>
      </p:sp>
      <p:pic>
        <p:nvPicPr>
          <p:cNvPr id="70658" name="图片 7"/>
          <p:cNvPicPr>
            <a:picLocks noChangeAspect="1" noChangeArrowheads="1"/>
          </p:cNvPicPr>
          <p:nvPr/>
        </p:nvPicPr>
        <p:blipFill>
          <a:blip r:embed="rId5" cstate="print"/>
          <a:srcRect/>
          <a:stretch>
            <a:fillRect/>
          </a:stretch>
        </p:blipFill>
        <p:spPr bwMode="auto">
          <a:xfrm>
            <a:off x="577024" y="2285992"/>
            <a:ext cx="4829469" cy="300039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34</a:t>
            </a:fld>
            <a:endParaRPr lang="en-GB" dirty="0"/>
          </a:p>
        </p:txBody>
      </p:sp>
      <p:sp>
        <p:nvSpPr>
          <p:cNvPr id="16"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7" name="TextBox 3"/>
          <p:cNvSpPr txBox="1">
            <a:spLocks noChangeArrowheads="1"/>
          </p:cNvSpPr>
          <p:nvPr/>
        </p:nvSpPr>
        <p:spPr bwMode="auto">
          <a:xfrm>
            <a:off x="39688" y="304800"/>
            <a:ext cx="6705600" cy="400050"/>
          </a:xfrm>
          <a:prstGeom prst="rect">
            <a:avLst/>
          </a:prstGeom>
          <a:noFill/>
          <a:ln w="9525">
            <a:noFill/>
            <a:miter lim="800000"/>
            <a:headEnd/>
            <a:tailEnd/>
          </a:ln>
        </p:spPr>
        <p:txBody>
          <a:bodyPr>
            <a:spAutoFit/>
          </a:bodyPr>
          <a:lstStyle/>
          <a:p>
            <a:r>
              <a:rPr lang="zh-CN" altLang="en-US" sz="2000" b="1" dirty="0">
                <a:solidFill>
                  <a:srgbClr val="000000"/>
                </a:solidFill>
                <a:latin typeface="微软雅黑" pitchFamily="34" charset="-122"/>
                <a:ea typeface="微软雅黑" pitchFamily="34" charset="-122"/>
                <a:cs typeface="Arial" charset="0"/>
              </a:rPr>
              <a:t>员工自助网上查询</a:t>
            </a:r>
            <a:r>
              <a:rPr lang="zh-CN" altLang="en-US" sz="2000" b="1" dirty="0" smtClean="0">
                <a:solidFill>
                  <a:srgbClr val="000000"/>
                </a:solidFill>
                <a:latin typeface="微软雅黑" pitchFamily="34" charset="-122"/>
                <a:ea typeface="微软雅黑" pitchFamily="34" charset="-122"/>
                <a:cs typeface="Arial" charset="0"/>
              </a:rPr>
              <a:t>理赔 </a:t>
            </a:r>
            <a:r>
              <a:rPr lang="en-US" altLang="zh-CN" sz="2000" b="1" dirty="0" smtClean="0">
                <a:solidFill>
                  <a:srgbClr val="000000"/>
                </a:solidFill>
                <a:latin typeface="微软雅黑" pitchFamily="34" charset="-122"/>
                <a:ea typeface="微软雅黑" pitchFamily="34" charset="-122"/>
                <a:cs typeface="Arial" pitchFamily="34" charset="0"/>
              </a:rPr>
              <a:t>-  </a:t>
            </a:r>
            <a:r>
              <a:rPr lang="zh-CN" altLang="en-US"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手机查询端口（平安好福利</a:t>
            </a:r>
            <a:r>
              <a:rPr lang="en-US" altLang="zh-CN"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APP</a:t>
            </a:r>
            <a:r>
              <a:rPr lang="zh-CN" altLang="en-US"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a:t>
            </a:r>
            <a:endParaRPr lang="zh-CN" altLang="en-US" sz="2000" b="1" dirty="0">
              <a:solidFill>
                <a:srgbClr val="000000"/>
              </a:solidFill>
              <a:latin typeface="微软雅黑" pitchFamily="34" charset="-122"/>
              <a:ea typeface="微软雅黑" pitchFamily="34" charset="-122"/>
              <a:cs typeface="Arial" charset="0"/>
            </a:endParaRPr>
          </a:p>
        </p:txBody>
      </p:sp>
      <p:sp>
        <p:nvSpPr>
          <p:cNvPr id="10" name="十角星 9"/>
          <p:cNvSpPr/>
          <p:nvPr/>
        </p:nvSpPr>
        <p:spPr bwMode="auto">
          <a:xfrm>
            <a:off x="8563830" y="338018"/>
            <a:ext cx="942944" cy="733663"/>
          </a:xfrm>
          <a:prstGeom prst="star10">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200" b="1" dirty="0" smtClean="0">
                <a:solidFill>
                  <a:srgbClr val="000000"/>
                </a:solidFill>
                <a:latin typeface="微软雅黑" pitchFamily="34" charset="-122"/>
                <a:ea typeface="微软雅黑" pitchFamily="34" charset="-122"/>
              </a:rPr>
              <a:t>创新服务新平台</a:t>
            </a:r>
            <a:endPar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l="13287" t="13893" r="12894" b="29851"/>
          <a:stretch>
            <a:fillRect/>
          </a:stretch>
        </p:blipFill>
        <p:spPr bwMode="auto">
          <a:xfrm>
            <a:off x="298578" y="1412776"/>
            <a:ext cx="9746452" cy="428571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35</a:t>
            </a:fld>
            <a:endParaRPr lang="en-GB" dirty="0"/>
          </a:p>
        </p:txBody>
      </p:sp>
      <p:sp>
        <p:nvSpPr>
          <p:cNvPr id="16"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7" name="TextBox 3"/>
          <p:cNvSpPr txBox="1">
            <a:spLocks noChangeArrowheads="1"/>
          </p:cNvSpPr>
          <p:nvPr/>
        </p:nvSpPr>
        <p:spPr bwMode="auto">
          <a:xfrm>
            <a:off x="39688" y="304800"/>
            <a:ext cx="6705600" cy="400050"/>
          </a:xfrm>
          <a:prstGeom prst="rect">
            <a:avLst/>
          </a:prstGeom>
          <a:noFill/>
          <a:ln w="9525">
            <a:noFill/>
            <a:miter lim="800000"/>
            <a:headEnd/>
            <a:tailEnd/>
          </a:ln>
        </p:spPr>
        <p:txBody>
          <a:bodyPr>
            <a:spAutoFit/>
          </a:bodyPr>
          <a:lstStyle/>
          <a:p>
            <a:r>
              <a:rPr lang="zh-CN" altLang="en-US" sz="2000" b="1" dirty="0">
                <a:solidFill>
                  <a:srgbClr val="000000"/>
                </a:solidFill>
                <a:latin typeface="微软雅黑" pitchFamily="34" charset="-122"/>
                <a:ea typeface="微软雅黑" pitchFamily="34" charset="-122"/>
                <a:cs typeface="Arial" charset="0"/>
              </a:rPr>
              <a:t>员工自助网上查询</a:t>
            </a:r>
            <a:r>
              <a:rPr lang="zh-CN" altLang="en-US" sz="2000" b="1" dirty="0" smtClean="0">
                <a:solidFill>
                  <a:srgbClr val="000000"/>
                </a:solidFill>
                <a:latin typeface="微软雅黑" pitchFamily="34" charset="-122"/>
                <a:ea typeface="微软雅黑" pitchFamily="34" charset="-122"/>
                <a:cs typeface="Arial" charset="0"/>
              </a:rPr>
              <a:t>理赔 </a:t>
            </a:r>
            <a:r>
              <a:rPr lang="en-US" altLang="zh-CN" sz="2000" b="1" dirty="0" smtClean="0">
                <a:solidFill>
                  <a:srgbClr val="000000"/>
                </a:solidFill>
                <a:latin typeface="微软雅黑" pitchFamily="34" charset="-122"/>
                <a:ea typeface="微软雅黑" pitchFamily="34" charset="-122"/>
                <a:cs typeface="Arial" pitchFamily="34" charset="0"/>
              </a:rPr>
              <a:t>-  </a:t>
            </a:r>
            <a:r>
              <a:rPr lang="zh-CN" altLang="en-US"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手机查询端口（平安好福利</a:t>
            </a:r>
            <a:r>
              <a:rPr lang="en-US" altLang="zh-CN"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APP</a:t>
            </a:r>
            <a:r>
              <a:rPr lang="zh-CN" altLang="en-US"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a:t>
            </a:r>
            <a:endParaRPr lang="zh-CN" altLang="en-US" sz="2000" b="1" dirty="0">
              <a:solidFill>
                <a:srgbClr val="000000"/>
              </a:solidFill>
              <a:latin typeface="微软雅黑" pitchFamily="34" charset="-122"/>
              <a:ea typeface="微软雅黑" pitchFamily="34" charset="-122"/>
              <a:cs typeface="Arial" charset="0"/>
            </a:endParaRPr>
          </a:p>
        </p:txBody>
      </p:sp>
      <p:pic>
        <p:nvPicPr>
          <p:cNvPr id="409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92" y="908720"/>
            <a:ext cx="9659198" cy="396044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0" name="十角星 9"/>
          <p:cNvSpPr/>
          <p:nvPr/>
        </p:nvSpPr>
        <p:spPr bwMode="auto">
          <a:xfrm>
            <a:off x="8563830" y="338018"/>
            <a:ext cx="942944" cy="733663"/>
          </a:xfrm>
          <a:prstGeom prst="star10">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200" b="1" dirty="0" smtClean="0">
                <a:solidFill>
                  <a:srgbClr val="000000"/>
                </a:solidFill>
                <a:latin typeface="微软雅黑" pitchFamily="34" charset="-122"/>
                <a:ea typeface="微软雅黑" pitchFamily="34" charset="-122"/>
              </a:rPr>
              <a:t>创新服务新平台</a:t>
            </a:r>
            <a:endPar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endParaRPr>
          </a:p>
        </p:txBody>
      </p:sp>
      <p:sp>
        <p:nvSpPr>
          <p:cNvPr id="2" name="TextBox 1"/>
          <p:cNvSpPr txBox="1"/>
          <p:nvPr/>
        </p:nvSpPr>
        <p:spPr>
          <a:xfrm>
            <a:off x="611982" y="4971072"/>
            <a:ext cx="9289032" cy="1231106"/>
          </a:xfrm>
          <a:prstGeom prst="rect">
            <a:avLst/>
          </a:prstGeom>
          <a:noFill/>
        </p:spPr>
        <p:txBody>
          <a:bodyPr wrap="square" rtlCol="0">
            <a:spAutoFit/>
          </a:bodyPr>
          <a:lstStyle/>
          <a:p>
            <a:pPr marL="285750" lvl="0" indent="-285750">
              <a:spcBef>
                <a:spcPts val="600"/>
              </a:spcBef>
              <a:buFont typeface="Wingdings" pitchFamily="2" charset="2"/>
              <a:buChar char="l"/>
            </a:pPr>
            <a:r>
              <a:rPr lang="zh-CN" altLang="zh-CN" sz="1600" b="1" dirty="0">
                <a:solidFill>
                  <a:srgbClr val="000000"/>
                </a:solidFill>
                <a:latin typeface="微软雅黑" pitchFamily="34" charset="-122"/>
                <a:ea typeface="微软雅黑" pitchFamily="34" charset="-122"/>
              </a:rPr>
              <a:t>“</a:t>
            </a:r>
            <a:r>
              <a:rPr lang="zh-CN" altLang="zh-CN" sz="1600" b="1" dirty="0">
                <a:solidFill>
                  <a:srgbClr val="C00000"/>
                </a:solidFill>
                <a:latin typeface="微软雅黑" pitchFamily="34" charset="-122"/>
                <a:ea typeface="微软雅黑" pitchFamily="34" charset="-122"/>
              </a:rPr>
              <a:t>平安好福利</a:t>
            </a:r>
            <a:r>
              <a:rPr lang="zh-CN" altLang="zh-CN" sz="1600" b="1" dirty="0">
                <a:solidFill>
                  <a:srgbClr val="000000"/>
                </a:solidFill>
                <a:latin typeface="微软雅黑" pitchFamily="34" charset="-122"/>
                <a:ea typeface="微软雅黑" pitchFamily="34" charset="-122"/>
              </a:rPr>
              <a:t>”</a:t>
            </a:r>
            <a:r>
              <a:rPr lang="en-US" altLang="zh-CN" sz="1600" b="1" dirty="0">
                <a:solidFill>
                  <a:srgbClr val="000000"/>
                </a:solidFill>
                <a:latin typeface="微软雅黑" pitchFamily="34" charset="-122"/>
                <a:ea typeface="微软雅黑" pitchFamily="34" charset="-122"/>
              </a:rPr>
              <a:t>APP</a:t>
            </a:r>
            <a:r>
              <a:rPr lang="zh-CN" altLang="zh-CN" sz="1600" b="1" dirty="0">
                <a:solidFill>
                  <a:srgbClr val="000000"/>
                </a:solidFill>
                <a:latin typeface="微软雅黑" pitchFamily="34" charset="-122"/>
                <a:ea typeface="微软雅黑" pitchFamily="34" charset="-122"/>
              </a:rPr>
              <a:t>，移动互联平台服务新模式。下载、安装、注册，</a:t>
            </a:r>
            <a:r>
              <a:rPr lang="en-US" altLang="zh-CN" sz="1600" b="1" dirty="0">
                <a:solidFill>
                  <a:srgbClr val="000000"/>
                </a:solidFill>
                <a:latin typeface="微软雅黑" pitchFamily="34" charset="-122"/>
                <a:ea typeface="微软雅黑" pitchFamily="34" charset="-122"/>
              </a:rPr>
              <a:t>3</a:t>
            </a:r>
            <a:r>
              <a:rPr lang="zh-CN" altLang="zh-CN" sz="1600" b="1" dirty="0">
                <a:solidFill>
                  <a:srgbClr val="000000"/>
                </a:solidFill>
                <a:latin typeface="微软雅黑" pitchFamily="34" charset="-122"/>
                <a:ea typeface="微软雅黑" pitchFamily="34" charset="-122"/>
              </a:rPr>
              <a:t>分钟搞定！</a:t>
            </a:r>
          </a:p>
          <a:p>
            <a:pPr marL="285750" lvl="0" indent="-285750">
              <a:spcBef>
                <a:spcPts val="600"/>
              </a:spcBef>
              <a:buFont typeface="Wingdings" pitchFamily="2" charset="2"/>
              <a:buChar char="l"/>
            </a:pPr>
            <a:r>
              <a:rPr lang="zh-CN" altLang="zh-CN" sz="1600" b="1" dirty="0">
                <a:solidFill>
                  <a:srgbClr val="000000"/>
                </a:solidFill>
                <a:latin typeface="微软雅黑" pitchFamily="34" charset="-122"/>
                <a:ea typeface="微软雅黑" pitchFamily="34" charset="-122"/>
              </a:rPr>
              <a:t>使用“</a:t>
            </a:r>
            <a:r>
              <a:rPr lang="zh-CN" altLang="zh-CN" sz="1600" b="1" dirty="0">
                <a:solidFill>
                  <a:srgbClr val="C00000"/>
                </a:solidFill>
                <a:latin typeface="微软雅黑" pitchFamily="34" charset="-122"/>
                <a:ea typeface="微软雅黑" pitchFamily="34" charset="-122"/>
              </a:rPr>
              <a:t>平安好福利</a:t>
            </a:r>
            <a:r>
              <a:rPr lang="zh-CN" altLang="zh-CN" sz="1600" b="1" dirty="0">
                <a:solidFill>
                  <a:srgbClr val="000000"/>
                </a:solidFill>
                <a:latin typeface="微软雅黑" pitchFamily="34" charset="-122"/>
                <a:ea typeface="微软雅黑" pitchFamily="34" charset="-122"/>
              </a:rPr>
              <a:t>”</a:t>
            </a:r>
            <a:r>
              <a:rPr lang="en-US" altLang="zh-CN" sz="1600" b="1" dirty="0">
                <a:solidFill>
                  <a:srgbClr val="000000"/>
                </a:solidFill>
                <a:latin typeface="微软雅黑" pitchFamily="34" charset="-122"/>
                <a:ea typeface="微软雅黑" pitchFamily="34" charset="-122"/>
              </a:rPr>
              <a:t>APP</a:t>
            </a:r>
            <a:r>
              <a:rPr lang="zh-CN" altLang="zh-CN" sz="1600" b="1" dirty="0">
                <a:solidFill>
                  <a:srgbClr val="000000"/>
                </a:solidFill>
                <a:latin typeface="微软雅黑" pitchFamily="34" charset="-122"/>
                <a:ea typeface="微软雅黑" pitchFamily="34" charset="-122"/>
              </a:rPr>
              <a:t>，随时随地轻松了解“个人投保信息”、“保险保障方案”和“理赔进度与明细”。保险服务，一切尽在“掌”握！</a:t>
            </a:r>
          </a:p>
          <a:p>
            <a:pPr marL="285750" lvl="0" indent="-285750">
              <a:spcBef>
                <a:spcPts val="600"/>
              </a:spcBef>
              <a:buFont typeface="Wingdings" pitchFamily="2" charset="2"/>
              <a:buChar char="l"/>
            </a:pPr>
            <a:r>
              <a:rPr lang="zh-CN" altLang="zh-CN" sz="1600" b="1" dirty="0">
                <a:solidFill>
                  <a:srgbClr val="000000"/>
                </a:solidFill>
                <a:latin typeface="微软雅黑" pitchFamily="34" charset="-122"/>
                <a:ea typeface="微软雅黑" pitchFamily="34" charset="-122"/>
              </a:rPr>
              <a:t>任何疑问，请直接咨询平安服务</a:t>
            </a:r>
            <a:r>
              <a:rPr lang="zh-CN" altLang="zh-CN" sz="1600" b="1" dirty="0" smtClean="0">
                <a:solidFill>
                  <a:srgbClr val="000000"/>
                </a:solidFill>
                <a:latin typeface="微软雅黑" pitchFamily="34" charset="-122"/>
                <a:ea typeface="微软雅黑" pitchFamily="34" charset="-122"/>
              </a:rPr>
              <a:t>团队</a:t>
            </a:r>
            <a:r>
              <a:rPr lang="en-US" altLang="zh-CN" sz="1600" b="1" dirty="0" smtClean="0">
                <a:solidFill>
                  <a:srgbClr val="000000"/>
                </a:solidFill>
                <a:latin typeface="微软雅黑" pitchFamily="34" charset="-122"/>
                <a:ea typeface="微软雅黑" pitchFamily="34" charset="-122"/>
              </a:rPr>
              <a:t> </a:t>
            </a:r>
            <a:r>
              <a:rPr lang="en-US" altLang="zh-CN" sz="1600" b="1" dirty="0" smtClean="0">
                <a:solidFill>
                  <a:srgbClr val="0000FF"/>
                </a:solidFill>
                <a:latin typeface="微软雅黑" pitchFamily="34" charset="-122"/>
                <a:ea typeface="微软雅黑" pitchFamily="34" charset="-122"/>
              </a:rPr>
              <a:t>intel_serv_paash@pingan.com.cn</a:t>
            </a:r>
            <a:r>
              <a:rPr lang="zh-CN" altLang="zh-CN" sz="1600" b="1" dirty="0" smtClean="0">
                <a:solidFill>
                  <a:srgbClr val="000000"/>
                </a:solidFill>
                <a:latin typeface="微软雅黑" pitchFamily="34" charset="-122"/>
                <a:ea typeface="微软雅黑" pitchFamily="34" charset="-122"/>
              </a:rPr>
              <a:t>。</a:t>
            </a:r>
            <a:endParaRPr lang="zh-CN" altLang="zh-CN" sz="16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4611943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36</a:t>
            </a:fld>
            <a:endParaRPr lang="en-GB" dirty="0"/>
          </a:p>
        </p:txBody>
      </p:sp>
      <p:sp>
        <p:nvSpPr>
          <p:cNvPr id="16"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7" name="TextBox 3"/>
          <p:cNvSpPr txBox="1">
            <a:spLocks noChangeArrowheads="1"/>
          </p:cNvSpPr>
          <p:nvPr/>
        </p:nvSpPr>
        <p:spPr bwMode="auto">
          <a:xfrm>
            <a:off x="39688" y="188640"/>
            <a:ext cx="6705600" cy="523220"/>
          </a:xfrm>
          <a:prstGeom prst="rect">
            <a:avLst/>
          </a:prstGeom>
          <a:noFill/>
          <a:ln w="9525">
            <a:noFill/>
            <a:miter lim="800000"/>
            <a:headEnd/>
            <a:tailEnd/>
          </a:ln>
        </p:spPr>
        <p:txBody>
          <a:bodyPr>
            <a:spAutoFit/>
          </a:bodyPr>
          <a:lstStyle/>
          <a:p>
            <a:r>
              <a:rPr lang="zh-CN" altLang="en-US" sz="2000" b="1" dirty="0" smtClean="0">
                <a:solidFill>
                  <a:srgbClr val="000000"/>
                </a:solidFill>
                <a:latin typeface="微软雅黑" pitchFamily="34" charset="-122"/>
                <a:ea typeface="微软雅黑" pitchFamily="34" charset="-122"/>
                <a:cs typeface="Arial" charset="0"/>
              </a:rPr>
              <a:t>极速</a:t>
            </a:r>
            <a:r>
              <a:rPr lang="zh-CN" altLang="en-US" sz="2000" b="1" dirty="0">
                <a:solidFill>
                  <a:srgbClr val="000000"/>
                </a:solidFill>
                <a:latin typeface="微软雅黑" pitchFamily="34" charset="-122"/>
                <a:ea typeface="微软雅黑" pitchFamily="34" charset="-122"/>
                <a:cs typeface="Arial" charset="0"/>
              </a:rPr>
              <a:t>理赔新模式 </a:t>
            </a:r>
            <a:r>
              <a:rPr lang="en-US" altLang="zh-CN" sz="2000" b="1" dirty="0">
                <a:solidFill>
                  <a:srgbClr val="000000"/>
                </a:solidFill>
                <a:latin typeface="微软雅黑" pitchFamily="34" charset="-122"/>
                <a:ea typeface="微软雅黑" pitchFamily="34" charset="-122"/>
                <a:cs typeface="Arial" charset="0"/>
              </a:rPr>
              <a:t>- </a:t>
            </a:r>
            <a:r>
              <a:rPr lang="en-US" altLang="zh-CN" sz="2800" b="1" dirty="0">
                <a:solidFill>
                  <a:srgbClr val="000000"/>
                </a:solidFill>
                <a:latin typeface="微软雅黑" pitchFamily="34" charset="-122"/>
                <a:ea typeface="微软雅黑" pitchFamily="34" charset="-122"/>
                <a:cs typeface="Arial" charset="0"/>
              </a:rPr>
              <a:t>e</a:t>
            </a:r>
            <a:r>
              <a:rPr lang="zh-CN" altLang="en-US" sz="2000" b="1" dirty="0">
                <a:solidFill>
                  <a:srgbClr val="000000"/>
                </a:solidFill>
                <a:latin typeface="微软雅黑" pitchFamily="34" charset="-122"/>
                <a:ea typeface="微软雅黑" pitchFamily="34" charset="-122"/>
                <a:cs typeface="Arial" charset="0"/>
              </a:rPr>
              <a:t>化自助理赔</a:t>
            </a:r>
            <a:r>
              <a:rPr lang="zh-CN" altLang="en-US"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（平安好福利</a:t>
            </a:r>
            <a:r>
              <a:rPr lang="en-US" altLang="zh-CN"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APP</a:t>
            </a:r>
            <a:r>
              <a:rPr lang="zh-CN" altLang="en-US" sz="2000" b="1" dirty="0" smtClean="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rPr>
              <a:t>）</a:t>
            </a:r>
            <a:endParaRPr lang="zh-CN" altLang="en-US" sz="2000" b="1" dirty="0">
              <a:solidFill>
                <a:srgbClr val="000000"/>
              </a:solidFill>
              <a:latin typeface="微软雅黑" pitchFamily="34" charset="-122"/>
              <a:ea typeface="微软雅黑" pitchFamily="34" charset="-122"/>
              <a:cs typeface="Arial"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6779"/>
          <a:stretch/>
        </p:blipFill>
        <p:spPr bwMode="auto">
          <a:xfrm rot="21133051">
            <a:off x="211382" y="1754190"/>
            <a:ext cx="3122067" cy="3036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501"/>
          <a:stretch/>
        </p:blipFill>
        <p:spPr bwMode="auto">
          <a:xfrm rot="541677">
            <a:off x="3287666" y="955443"/>
            <a:ext cx="1753052" cy="3036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009" t="22048" r="12640" b="17093"/>
          <a:stretch/>
        </p:blipFill>
        <p:spPr bwMode="auto">
          <a:xfrm>
            <a:off x="3644354" y="3501008"/>
            <a:ext cx="6796634" cy="325929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078530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Box 3"/>
          <p:cNvSpPr txBox="1">
            <a:spLocks noChangeArrowheads="1"/>
          </p:cNvSpPr>
          <p:nvPr/>
        </p:nvSpPr>
        <p:spPr bwMode="auto">
          <a:xfrm>
            <a:off x="39688" y="304800"/>
            <a:ext cx="6705600" cy="400050"/>
          </a:xfrm>
          <a:prstGeom prst="rect">
            <a:avLst/>
          </a:prstGeom>
          <a:noFill/>
          <a:ln w="9525">
            <a:noFill/>
            <a:miter lim="800000"/>
            <a:headEnd/>
            <a:tailEnd/>
          </a:ln>
        </p:spPr>
        <p:txBody>
          <a:bodyPr>
            <a:spAutoFit/>
          </a:bodyPr>
          <a:lstStyle/>
          <a:p>
            <a:r>
              <a:rPr lang="zh-CN" altLang="en-US" sz="2000" b="1">
                <a:solidFill>
                  <a:srgbClr val="000000"/>
                </a:solidFill>
                <a:latin typeface="微软雅黑" pitchFamily="34" charset="-122"/>
                <a:ea typeface="微软雅黑" pitchFamily="34" charset="-122"/>
                <a:cs typeface="Arial" charset="0"/>
              </a:rPr>
              <a:t>员工信息查询自助菜单</a:t>
            </a:r>
            <a:endParaRPr lang="en-US" altLang="zh-CN" sz="2000" b="1">
              <a:solidFill>
                <a:srgbClr val="000000"/>
              </a:solidFill>
              <a:latin typeface="微软雅黑" pitchFamily="34" charset="-122"/>
              <a:ea typeface="微软雅黑" pitchFamily="34" charset="-122"/>
              <a:cs typeface="Arial" charset="0"/>
            </a:endParaRPr>
          </a:p>
        </p:txBody>
      </p:sp>
      <p:sp>
        <p:nvSpPr>
          <p:cNvPr id="6" name="TextBox 7"/>
          <p:cNvSpPr txBox="1">
            <a:spLocks noChangeArrowheads="1"/>
          </p:cNvSpPr>
          <p:nvPr/>
        </p:nvSpPr>
        <p:spPr bwMode="auto">
          <a:xfrm>
            <a:off x="117475" y="944563"/>
            <a:ext cx="10143579" cy="4352474"/>
          </a:xfrm>
          <a:prstGeom prst="rect">
            <a:avLst/>
          </a:prstGeom>
          <a:noFill/>
          <a:ln w="9525">
            <a:noFill/>
            <a:miter lim="800000"/>
            <a:headEnd/>
            <a:tailEnd/>
          </a:ln>
        </p:spPr>
        <p:txBody>
          <a:bodyPr wrap="square">
            <a:spAutoFit/>
          </a:bodyPr>
          <a:lstStyle/>
          <a:p>
            <a:pPr>
              <a:spcBef>
                <a:spcPts val="600"/>
              </a:spcBef>
              <a:defRPr/>
            </a:pPr>
            <a:r>
              <a:rPr lang="zh-CN" altLang="en-US" sz="1600" b="1" dirty="0">
                <a:solidFill>
                  <a:srgbClr val="000000"/>
                </a:solidFill>
                <a:latin typeface="微软雅黑" pitchFamily="34" charset="-122"/>
                <a:ea typeface="微软雅黑" pitchFamily="34" charset="-122"/>
                <a:cs typeface="Arial" pitchFamily="34" charset="0"/>
              </a:rPr>
              <a:t>  为了使您充分了解关于本保险计划、及时掌握相关信息，您可以通过以下几种查询途径进行时时了解：</a:t>
            </a:r>
          </a:p>
          <a:p>
            <a:pPr marL="552450" lvl="1" indent="-285750">
              <a:lnSpc>
                <a:spcPts val="2300"/>
              </a:lnSpc>
              <a:spcBef>
                <a:spcPts val="1200"/>
              </a:spcBef>
              <a:buFont typeface="Wingdings" pitchFamily="2" charset="2"/>
              <a:buChar char="l"/>
              <a:defRPr/>
            </a:pPr>
            <a:r>
              <a:rPr lang="zh-CN" altLang="en-US" sz="1400" b="1" dirty="0">
                <a:solidFill>
                  <a:srgbClr val="000000"/>
                </a:solidFill>
                <a:latin typeface="微软雅黑" pitchFamily="34" charset="-122"/>
                <a:ea typeface="微软雅黑" pitchFamily="34" charset="-122"/>
                <a:cs typeface="Arial" pitchFamily="34" charset="0"/>
              </a:rPr>
              <a:t> </a:t>
            </a:r>
            <a:r>
              <a:rPr lang="zh-CN" altLang="en-US" sz="1400" b="1" dirty="0" smtClean="0">
                <a:solidFill>
                  <a:srgbClr val="000000"/>
                </a:solidFill>
                <a:latin typeface="微软雅黑" pitchFamily="34" charset="-122"/>
                <a:ea typeface="微软雅黑" pitchFamily="34" charset="-122"/>
                <a:cs typeface="Arial" pitchFamily="34" charset="0"/>
              </a:rPr>
              <a:t> </a:t>
            </a:r>
            <a:r>
              <a:rPr lang="zh-CN" altLang="en-US" sz="1400" b="1" dirty="0" smtClean="0">
                <a:solidFill>
                  <a:srgbClr val="0000FF"/>
                </a:solidFill>
                <a:latin typeface="微软雅黑" pitchFamily="34" charset="-122"/>
                <a:ea typeface="微软雅黑" pitchFamily="34" charset="-122"/>
                <a:cs typeface="Arial" pitchFamily="34" charset="0"/>
              </a:rPr>
              <a:t>英</a:t>
            </a:r>
            <a:r>
              <a:rPr lang="zh-CN" altLang="en-US" sz="1400" b="1" dirty="0">
                <a:solidFill>
                  <a:srgbClr val="0000FF"/>
                </a:solidFill>
                <a:latin typeface="微软雅黑" pitchFamily="34" charset="-122"/>
                <a:ea typeface="微软雅黑" pitchFamily="34" charset="-122"/>
                <a:cs typeface="Arial" pitchFamily="34" charset="0"/>
              </a:rPr>
              <a:t>特尔员工商业保险政策咨询</a:t>
            </a:r>
            <a:r>
              <a:rPr lang="zh-CN" altLang="en-US" sz="1400" b="1" dirty="0" smtClean="0">
                <a:solidFill>
                  <a:srgbClr val="0000FF"/>
                </a:solidFill>
                <a:latin typeface="微软雅黑" pitchFamily="34" charset="-122"/>
                <a:ea typeface="微软雅黑" pitchFamily="34" charset="-122"/>
                <a:cs typeface="Arial" pitchFamily="34" charset="0"/>
              </a:rPr>
              <a:t>：</a:t>
            </a:r>
            <a:r>
              <a:rPr lang="en-US" altLang="zh-CN" sz="1400" b="1" dirty="0"/>
              <a:t> </a:t>
            </a:r>
            <a:br>
              <a:rPr lang="en-US" altLang="zh-CN" sz="1400" b="1" dirty="0"/>
            </a:br>
            <a:r>
              <a:rPr lang="en-US" altLang="zh-CN" sz="1400" b="1" dirty="0" smtClean="0"/>
              <a:t>   </a:t>
            </a:r>
            <a:r>
              <a:rPr lang="en-US" altLang="zh-CN" sz="1400" b="1" dirty="0" smtClean="0">
                <a:solidFill>
                  <a:srgbClr val="FF0000"/>
                </a:solidFill>
                <a:latin typeface="Calibri" pitchFamily="34" charset="0"/>
                <a:cs typeface="Calibri" pitchFamily="34" charset="0"/>
              </a:rPr>
              <a:t>Circuit </a:t>
            </a:r>
            <a:r>
              <a:rPr lang="en-US" altLang="zh-CN" sz="1400" b="1" dirty="0">
                <a:solidFill>
                  <a:srgbClr val="FF0000"/>
                </a:solidFill>
                <a:latin typeface="Calibri" pitchFamily="34" charset="0"/>
                <a:cs typeface="Calibri" pitchFamily="34" charset="0"/>
              </a:rPr>
              <a:t>Home &gt; My Benefits &amp; Career &gt; Health &gt; </a:t>
            </a:r>
            <a:r>
              <a:rPr lang="en-US" altLang="zh-CN" sz="1400" b="1" dirty="0" smtClean="0">
                <a:solidFill>
                  <a:srgbClr val="FF0000"/>
                </a:solidFill>
                <a:latin typeface="Calibri" pitchFamily="34" charset="0"/>
                <a:cs typeface="Calibri" pitchFamily="34" charset="0"/>
              </a:rPr>
              <a:t>Healthcare </a:t>
            </a:r>
            <a:r>
              <a:rPr lang="en-US" altLang="zh-CN" sz="1400" b="1" dirty="0">
                <a:solidFill>
                  <a:srgbClr val="FF0000"/>
                </a:solidFill>
                <a:latin typeface="Calibri" pitchFamily="34" charset="0"/>
                <a:cs typeface="Calibri" pitchFamily="34" charset="0"/>
              </a:rPr>
              <a:t>Benefits (PRC Nationals</a:t>
            </a:r>
            <a:r>
              <a:rPr lang="en-US" altLang="zh-CN" sz="1400" b="1" dirty="0" smtClean="0">
                <a:solidFill>
                  <a:srgbClr val="FF0000"/>
                </a:solidFill>
                <a:latin typeface="Calibri" pitchFamily="34" charset="0"/>
                <a:cs typeface="Calibri" pitchFamily="34" charset="0"/>
              </a:rPr>
              <a:t>) </a:t>
            </a:r>
            <a:r>
              <a:rPr lang="zh-CN" altLang="en-US" sz="1400" b="1" dirty="0" smtClean="0">
                <a:solidFill>
                  <a:srgbClr val="000000"/>
                </a:solidFill>
                <a:latin typeface="微软雅黑" pitchFamily="34" charset="-122"/>
                <a:ea typeface="微软雅黑" pitchFamily="34" charset="-122"/>
                <a:cs typeface="Arial" pitchFamily="34" charset="0"/>
              </a:rPr>
              <a:t>或通过</a:t>
            </a:r>
            <a:r>
              <a:rPr lang="en-US" altLang="zh-CN" sz="1400" b="1" dirty="0" smtClean="0">
                <a:solidFill>
                  <a:srgbClr val="FF0000"/>
                </a:solidFill>
                <a:latin typeface="微软雅黑" pitchFamily="34" charset="-122"/>
                <a:ea typeface="微软雅黑" pitchFamily="34" charset="-122"/>
                <a:cs typeface="Arial" pitchFamily="34" charset="0"/>
              </a:rPr>
              <a:t>Get HR Help </a:t>
            </a:r>
            <a:r>
              <a:rPr lang="zh-CN" altLang="en-US" sz="1400" b="1" dirty="0" smtClean="0">
                <a:solidFill>
                  <a:srgbClr val="000000"/>
                </a:solidFill>
                <a:latin typeface="微软雅黑" pitchFamily="34" charset="-122"/>
                <a:ea typeface="微软雅黑" pitchFamily="34" charset="-122"/>
                <a:cs typeface="Arial" pitchFamily="34" charset="0"/>
              </a:rPr>
              <a:t>提</a:t>
            </a:r>
            <a:r>
              <a:rPr lang="zh-CN" altLang="en-US" sz="1400" b="1" dirty="0">
                <a:solidFill>
                  <a:srgbClr val="000000"/>
                </a:solidFill>
                <a:latin typeface="微软雅黑" pitchFamily="34" charset="-122"/>
                <a:ea typeface="微软雅黑" pitchFamily="34" charset="-122"/>
                <a:cs typeface="Arial" pitchFamily="34" charset="0"/>
              </a:rPr>
              <a:t>问；</a:t>
            </a:r>
          </a:p>
          <a:p>
            <a:pPr marL="552450" lvl="1" indent="-285750">
              <a:lnSpc>
                <a:spcPts val="2300"/>
              </a:lnSpc>
              <a:spcBef>
                <a:spcPts val="600"/>
              </a:spcBef>
              <a:buFont typeface="Wingdings" pitchFamily="2" charset="2"/>
              <a:buChar char="l"/>
              <a:defRPr/>
            </a:pPr>
            <a:r>
              <a:rPr lang="zh-CN" altLang="en-US" sz="1400" b="1" dirty="0">
                <a:solidFill>
                  <a:srgbClr val="000000"/>
                </a:solidFill>
                <a:latin typeface="微软雅黑" pitchFamily="34" charset="-122"/>
                <a:ea typeface="微软雅黑" pitchFamily="34" charset="-122"/>
                <a:cs typeface="Arial" pitchFamily="34" charset="0"/>
              </a:rPr>
              <a:t>  </a:t>
            </a:r>
            <a:r>
              <a:rPr lang="zh-CN" altLang="en-US" sz="1400" b="1" dirty="0">
                <a:solidFill>
                  <a:srgbClr val="0000FF"/>
                </a:solidFill>
                <a:latin typeface="微软雅黑" pitchFamily="34" charset="-122"/>
                <a:ea typeface="微软雅黑" pitchFamily="34" charset="-122"/>
                <a:cs typeface="Arial" pitchFamily="34" charset="0"/>
              </a:rPr>
              <a:t>本次保险计划员工保险服务手册电子版、保险计划宣讲会</a:t>
            </a:r>
            <a:r>
              <a:rPr lang="en-US" altLang="zh-CN" sz="1400" b="1" dirty="0">
                <a:solidFill>
                  <a:srgbClr val="0000FF"/>
                </a:solidFill>
                <a:latin typeface="微软雅黑" pitchFamily="34" charset="-122"/>
                <a:ea typeface="微软雅黑" pitchFamily="34" charset="-122"/>
                <a:cs typeface="Arial" pitchFamily="34" charset="0"/>
              </a:rPr>
              <a:t>PPT</a:t>
            </a:r>
            <a:r>
              <a:rPr lang="zh-CN" altLang="en-US" sz="1400" b="1" dirty="0">
                <a:solidFill>
                  <a:srgbClr val="0000FF"/>
                </a:solidFill>
                <a:latin typeface="微软雅黑" pitchFamily="34" charset="-122"/>
                <a:ea typeface="微软雅黑" pitchFamily="34" charset="-122"/>
                <a:cs typeface="Arial" pitchFamily="34" charset="0"/>
              </a:rPr>
              <a:t>材料、本保险计划其他重要材料查阅或下</a:t>
            </a:r>
            <a:r>
              <a:rPr lang="zh-CN" altLang="en-US" sz="1400" b="1" dirty="0" smtClean="0">
                <a:solidFill>
                  <a:srgbClr val="0000FF"/>
                </a:solidFill>
                <a:latin typeface="微软雅黑" pitchFamily="34" charset="-122"/>
                <a:ea typeface="微软雅黑" pitchFamily="34" charset="-122"/>
                <a:cs typeface="Arial" pitchFamily="34" charset="0"/>
              </a:rPr>
              <a:t>载：</a:t>
            </a:r>
            <a:r>
              <a:rPr lang="en-US" altLang="zh-CN" sz="1200" b="1" dirty="0" smtClean="0">
                <a:solidFill>
                  <a:srgbClr val="0000FF"/>
                </a:solidFill>
                <a:latin typeface="微软雅黑" pitchFamily="34" charset="-122"/>
                <a:ea typeface="微软雅黑" pitchFamily="34" charset="-122"/>
                <a:cs typeface="Arial" pitchFamily="34" charset="0"/>
              </a:rPr>
              <a:t/>
            </a:r>
            <a:br>
              <a:rPr lang="en-US" altLang="zh-CN" sz="1200" b="1" dirty="0" smtClean="0">
                <a:solidFill>
                  <a:srgbClr val="0000FF"/>
                </a:solidFill>
                <a:latin typeface="微软雅黑" pitchFamily="34" charset="-122"/>
                <a:ea typeface="微软雅黑" pitchFamily="34" charset="-122"/>
                <a:cs typeface="Arial" pitchFamily="34" charset="0"/>
              </a:rPr>
            </a:br>
            <a:r>
              <a:rPr lang="en-US" altLang="zh-CN" sz="1200" b="1" dirty="0" smtClean="0">
                <a:solidFill>
                  <a:srgbClr val="0000FF"/>
                </a:solidFill>
                <a:latin typeface="微软雅黑" pitchFamily="34" charset="-122"/>
                <a:ea typeface="微软雅黑" pitchFamily="34" charset="-122"/>
                <a:cs typeface="Arial" pitchFamily="34" charset="0"/>
              </a:rPr>
              <a:t>   </a:t>
            </a:r>
            <a:r>
              <a:rPr lang="en-US" altLang="zh-CN" sz="1400" b="1" dirty="0" smtClean="0">
                <a:solidFill>
                  <a:srgbClr val="FF0000"/>
                </a:solidFill>
                <a:latin typeface="Calibri" pitchFamily="34" charset="0"/>
                <a:cs typeface="Calibri" pitchFamily="34" charset="0"/>
              </a:rPr>
              <a:t>Circuit </a:t>
            </a:r>
            <a:r>
              <a:rPr lang="en-US" altLang="zh-CN" sz="1400" b="1" dirty="0">
                <a:solidFill>
                  <a:srgbClr val="FF0000"/>
                </a:solidFill>
                <a:latin typeface="Calibri" pitchFamily="34" charset="0"/>
                <a:cs typeface="Calibri" pitchFamily="34" charset="0"/>
              </a:rPr>
              <a:t>Home &gt; My Benefits &amp; Career &gt; Health &gt; Healthcare Benefits (PRC Nationals)</a:t>
            </a:r>
            <a:endParaRPr lang="en-US" altLang="zh-CN" sz="1400" dirty="0" smtClean="0">
              <a:solidFill>
                <a:srgbClr val="000000"/>
              </a:solidFill>
              <a:latin typeface="微软雅黑" pitchFamily="34" charset="-122"/>
              <a:ea typeface="微软雅黑" pitchFamily="34" charset="-122"/>
              <a:cs typeface="Arial" pitchFamily="34" charset="0"/>
            </a:endParaRPr>
          </a:p>
          <a:p>
            <a:pPr marL="266700" lvl="1">
              <a:lnSpc>
                <a:spcPts val="2300"/>
              </a:lnSpc>
              <a:spcBef>
                <a:spcPts val="600"/>
              </a:spcBef>
              <a:buFont typeface="Wingdings" pitchFamily="2" charset="2"/>
              <a:buChar char="ü"/>
              <a:defRPr/>
            </a:pPr>
            <a:endParaRPr lang="en-US" altLang="zh-CN" sz="1200" dirty="0" smtClean="0">
              <a:solidFill>
                <a:srgbClr val="000000"/>
              </a:solidFill>
              <a:latin typeface="微软雅黑" pitchFamily="34" charset="-122"/>
              <a:ea typeface="微软雅黑" pitchFamily="34" charset="-122"/>
              <a:cs typeface="Arial" pitchFamily="34" charset="0"/>
            </a:endParaRPr>
          </a:p>
          <a:p>
            <a:pPr marL="266700" lvl="1">
              <a:lnSpc>
                <a:spcPts val="2300"/>
              </a:lnSpc>
              <a:spcBef>
                <a:spcPts val="600"/>
              </a:spcBef>
              <a:buFont typeface="Wingdings" pitchFamily="2" charset="2"/>
              <a:buChar char="ü"/>
              <a:defRPr/>
            </a:pPr>
            <a:endParaRPr lang="en-US" altLang="zh-CN" sz="1200" dirty="0" smtClean="0">
              <a:solidFill>
                <a:srgbClr val="000000"/>
              </a:solidFill>
              <a:latin typeface="微软雅黑" pitchFamily="34" charset="-122"/>
              <a:ea typeface="微软雅黑" pitchFamily="34" charset="-122"/>
              <a:cs typeface="Arial" pitchFamily="34" charset="0"/>
            </a:endParaRPr>
          </a:p>
          <a:p>
            <a:pPr marL="266700" lvl="1">
              <a:lnSpc>
                <a:spcPts val="2300"/>
              </a:lnSpc>
              <a:spcBef>
                <a:spcPts val="600"/>
              </a:spcBef>
              <a:buFont typeface="Wingdings" pitchFamily="2" charset="2"/>
              <a:buChar char="ü"/>
              <a:defRPr/>
            </a:pPr>
            <a:endParaRPr lang="en-US" altLang="zh-CN" sz="1200" dirty="0" smtClean="0">
              <a:solidFill>
                <a:srgbClr val="000000"/>
              </a:solidFill>
              <a:latin typeface="微软雅黑" pitchFamily="34" charset="-122"/>
              <a:ea typeface="微软雅黑" pitchFamily="34" charset="-122"/>
              <a:cs typeface="Arial" pitchFamily="34" charset="0"/>
            </a:endParaRPr>
          </a:p>
          <a:p>
            <a:pPr marL="266700" lvl="1">
              <a:lnSpc>
                <a:spcPts val="2300"/>
              </a:lnSpc>
              <a:spcBef>
                <a:spcPts val="600"/>
              </a:spcBef>
              <a:buFont typeface="Wingdings" pitchFamily="2" charset="2"/>
              <a:buChar char="ü"/>
              <a:defRPr/>
            </a:pPr>
            <a:endParaRPr lang="zh-CN" altLang="en-US" sz="1200" dirty="0">
              <a:solidFill>
                <a:srgbClr val="000000"/>
              </a:solidFill>
              <a:latin typeface="微软雅黑" pitchFamily="34" charset="-122"/>
              <a:ea typeface="微软雅黑" pitchFamily="34" charset="-122"/>
              <a:cs typeface="Arial" pitchFamily="34" charset="0"/>
            </a:endParaRPr>
          </a:p>
          <a:p>
            <a:pPr marL="552450" lvl="1" indent="-285750">
              <a:lnSpc>
                <a:spcPts val="2300"/>
              </a:lnSpc>
              <a:spcBef>
                <a:spcPts val="600"/>
              </a:spcBef>
              <a:buFont typeface="Wingdings" pitchFamily="2" charset="2"/>
              <a:buChar char="l"/>
              <a:defRPr/>
            </a:pPr>
            <a:r>
              <a:rPr lang="zh-CN" altLang="en-US" sz="1400" b="1" dirty="0">
                <a:solidFill>
                  <a:srgbClr val="000000"/>
                </a:solidFill>
                <a:latin typeface="微软雅黑" pitchFamily="34" charset="-122"/>
                <a:ea typeface="微软雅黑" pitchFamily="34" charset="-122"/>
                <a:cs typeface="Arial" pitchFamily="34" charset="0"/>
              </a:rPr>
              <a:t>  </a:t>
            </a:r>
            <a:r>
              <a:rPr lang="zh-CN" altLang="en-US" sz="1400" b="1" dirty="0">
                <a:solidFill>
                  <a:srgbClr val="0000FF"/>
                </a:solidFill>
                <a:latin typeface="微软雅黑" pitchFamily="34" charset="-122"/>
                <a:ea typeface="微软雅黑" pitchFamily="34" charset="-122"/>
                <a:cs typeface="Arial" pitchFamily="34" charset="0"/>
              </a:rPr>
              <a:t>联系平安当地服务人员进行提</a:t>
            </a:r>
            <a:r>
              <a:rPr lang="zh-CN" altLang="en-US" sz="1400" b="1" dirty="0" smtClean="0">
                <a:solidFill>
                  <a:srgbClr val="0000FF"/>
                </a:solidFill>
                <a:latin typeface="微软雅黑" pitchFamily="34" charset="-122"/>
                <a:ea typeface="微软雅黑" pitchFamily="34" charset="-122"/>
                <a:cs typeface="Arial" pitchFamily="34" charset="0"/>
              </a:rPr>
              <a:t>问。回</a:t>
            </a:r>
            <a:r>
              <a:rPr lang="zh-CN" altLang="en-US" sz="1400" b="1" dirty="0">
                <a:solidFill>
                  <a:srgbClr val="0000FF"/>
                </a:solidFill>
                <a:latin typeface="微软雅黑" pitchFamily="34" charset="-122"/>
                <a:ea typeface="微软雅黑" pitchFamily="34" charset="-122"/>
                <a:cs typeface="Arial" pitchFamily="34" charset="0"/>
              </a:rPr>
              <a:t>复仍有疑问的，请联系</a:t>
            </a:r>
            <a:r>
              <a:rPr lang="zh-CN" altLang="en-US" sz="1400" b="1" dirty="0" smtClean="0">
                <a:solidFill>
                  <a:srgbClr val="0000FF"/>
                </a:solidFill>
                <a:latin typeface="微软雅黑" pitchFamily="34" charset="-122"/>
                <a:ea typeface="微软雅黑" pitchFamily="34" charset="-122"/>
                <a:cs typeface="Arial" pitchFamily="34" charset="0"/>
              </a:rPr>
              <a:t>“全国英特尔专属服务渠道” </a:t>
            </a:r>
            <a:r>
              <a:rPr lang="zh-CN" altLang="en-US" sz="1400" b="1" dirty="0" smtClean="0">
                <a:solidFill>
                  <a:srgbClr val="000000"/>
                </a:solidFill>
                <a:latin typeface="微软雅黑" pitchFamily="34" charset="-122"/>
                <a:ea typeface="微软雅黑" pitchFamily="34" charset="-122"/>
                <a:cs typeface="Arial" pitchFamily="34" charset="0"/>
              </a:rPr>
              <a:t>；</a:t>
            </a:r>
            <a:endParaRPr lang="zh-CN" altLang="en-US" sz="1400" b="1" dirty="0">
              <a:solidFill>
                <a:srgbClr val="000000"/>
              </a:solidFill>
              <a:latin typeface="微软雅黑" pitchFamily="34" charset="-122"/>
              <a:ea typeface="微软雅黑" pitchFamily="34" charset="-122"/>
              <a:cs typeface="Arial" pitchFamily="34" charset="0"/>
            </a:endParaRPr>
          </a:p>
          <a:p>
            <a:pPr marL="552450" lvl="1" indent="-285750">
              <a:lnSpc>
                <a:spcPts val="2300"/>
              </a:lnSpc>
              <a:spcBef>
                <a:spcPts val="600"/>
              </a:spcBef>
              <a:buFont typeface="Wingdings" pitchFamily="2" charset="2"/>
              <a:buChar char="l"/>
              <a:defRPr/>
            </a:pPr>
            <a:r>
              <a:rPr lang="zh-CN" altLang="en-US" sz="1400" b="1" dirty="0">
                <a:solidFill>
                  <a:srgbClr val="000000"/>
                </a:solidFill>
                <a:latin typeface="微软雅黑" pitchFamily="34" charset="-122"/>
                <a:ea typeface="微软雅黑" pitchFamily="34" charset="-122"/>
                <a:cs typeface="Arial" pitchFamily="34" charset="0"/>
              </a:rPr>
              <a:t>  </a:t>
            </a:r>
            <a:r>
              <a:rPr lang="zh-CN" altLang="en-US" sz="1400" b="1" dirty="0">
                <a:solidFill>
                  <a:srgbClr val="0000FF"/>
                </a:solidFill>
                <a:latin typeface="微软雅黑" pitchFamily="34" charset="-122"/>
                <a:ea typeface="微软雅黑" pitchFamily="34" charset="-122"/>
                <a:cs typeface="Arial" pitchFamily="34" charset="0"/>
              </a:rPr>
              <a:t>投保和理赔状态查询</a:t>
            </a:r>
            <a:r>
              <a:rPr lang="zh-CN" altLang="en-US" sz="1400" b="1" dirty="0" smtClean="0">
                <a:solidFill>
                  <a:srgbClr val="0000FF"/>
                </a:solidFill>
                <a:latin typeface="微软雅黑" pitchFamily="34" charset="-122"/>
                <a:ea typeface="微软雅黑" pitchFamily="34" charset="-122"/>
                <a:cs typeface="Arial" pitchFamily="34" charset="0"/>
              </a:rPr>
              <a:t>：</a:t>
            </a:r>
            <a:r>
              <a:rPr lang="zh-CN" altLang="en-US" sz="1400" b="1" dirty="0">
                <a:solidFill>
                  <a:srgbClr val="0000FF"/>
                </a:solidFill>
                <a:latin typeface="微软雅黑" pitchFamily="34" charset="-122"/>
                <a:ea typeface="微软雅黑" pitchFamily="34" charset="-122"/>
                <a:cs typeface="Arial" pitchFamily="34" charset="0"/>
              </a:rPr>
              <a:t>登</a:t>
            </a:r>
            <a:r>
              <a:rPr lang="zh-CN" altLang="en-US" sz="1400" b="1" dirty="0" smtClean="0">
                <a:solidFill>
                  <a:srgbClr val="0000FF"/>
                </a:solidFill>
                <a:latin typeface="微软雅黑" pitchFamily="34" charset="-122"/>
                <a:ea typeface="微软雅黑" pitchFamily="34" charset="-122"/>
                <a:cs typeface="Arial" pitchFamily="34" charset="0"/>
              </a:rPr>
              <a:t>录 </a:t>
            </a:r>
            <a:r>
              <a:rPr lang="en-US" altLang="zh-CN" sz="1400" b="1" dirty="0" smtClean="0">
                <a:solidFill>
                  <a:srgbClr val="0000FF"/>
                </a:solidFill>
                <a:latin typeface="微软雅黑" pitchFamily="34" charset="-122"/>
                <a:ea typeface="微软雅黑" pitchFamily="34" charset="-122"/>
                <a:cs typeface="Arial" pitchFamily="34" charset="0"/>
              </a:rPr>
              <a:t>www.pingan.com</a:t>
            </a:r>
            <a:r>
              <a:rPr lang="zh-CN" altLang="en-US" sz="1400" b="1" dirty="0">
                <a:solidFill>
                  <a:srgbClr val="0000FF"/>
                </a:solidFill>
                <a:latin typeface="微软雅黑" pitchFamily="34" charset="-122"/>
                <a:ea typeface="微软雅黑" pitchFamily="34" charset="-122"/>
                <a:cs typeface="Arial" pitchFamily="34" charset="0"/>
              </a:rPr>
              <a:t>“平安一账通”查询  或  </a:t>
            </a:r>
            <a:r>
              <a:rPr lang="zh-CN" altLang="en-US" sz="1400" b="1" dirty="0" smtClean="0">
                <a:solidFill>
                  <a:srgbClr val="0000FF"/>
                </a:solidFill>
                <a:latin typeface="微软雅黑" pitchFamily="34" charset="-122"/>
                <a:ea typeface="微软雅黑" pitchFamily="34" charset="-122"/>
                <a:cs typeface="Arial" pitchFamily="34" charset="0"/>
              </a:rPr>
              <a:t>登录“平安好福利”</a:t>
            </a:r>
            <a:r>
              <a:rPr lang="en-US" altLang="en-US" sz="1400" b="1" dirty="0">
                <a:solidFill>
                  <a:srgbClr val="0000FF"/>
                </a:solidFill>
                <a:latin typeface="微软雅黑" pitchFamily="34" charset="-122"/>
                <a:ea typeface="微软雅黑" pitchFamily="34" charset="-122"/>
                <a:cs typeface="Arial" pitchFamily="34" charset="0"/>
              </a:rPr>
              <a:t>APP </a:t>
            </a:r>
            <a:r>
              <a:rPr lang="zh-CN" altLang="en-US" sz="1400" b="1" dirty="0">
                <a:solidFill>
                  <a:srgbClr val="0000FF"/>
                </a:solidFill>
                <a:latin typeface="微软雅黑" pitchFamily="34" charset="-122"/>
                <a:ea typeface="微软雅黑" pitchFamily="34" charset="-122"/>
                <a:cs typeface="Arial" pitchFamily="34" charset="0"/>
              </a:rPr>
              <a:t>查询</a:t>
            </a:r>
            <a:r>
              <a:rPr lang="zh-CN" altLang="en-US" sz="1400" b="1" dirty="0" smtClean="0">
                <a:solidFill>
                  <a:srgbClr val="0000FF"/>
                </a:solidFill>
                <a:latin typeface="微软雅黑" pitchFamily="34" charset="-122"/>
                <a:ea typeface="微软雅黑" pitchFamily="34" charset="-122"/>
                <a:cs typeface="Arial" pitchFamily="34" charset="0"/>
              </a:rPr>
              <a:t>；</a:t>
            </a:r>
            <a:endParaRPr lang="en-US" altLang="zh-CN" sz="1400" b="1" dirty="0" smtClean="0">
              <a:solidFill>
                <a:srgbClr val="0000FF"/>
              </a:solidFill>
              <a:latin typeface="微软雅黑" pitchFamily="34" charset="-122"/>
              <a:ea typeface="微软雅黑" pitchFamily="34" charset="-122"/>
              <a:cs typeface="Arial" pitchFamily="34" charset="0"/>
            </a:endParaRPr>
          </a:p>
          <a:p>
            <a:pPr marL="552450" lvl="1" indent="-285750">
              <a:lnSpc>
                <a:spcPts val="2300"/>
              </a:lnSpc>
              <a:spcBef>
                <a:spcPts val="600"/>
              </a:spcBef>
              <a:buFont typeface="Wingdings" pitchFamily="2" charset="2"/>
              <a:buChar char="l"/>
              <a:defRPr/>
            </a:pPr>
            <a:r>
              <a:rPr lang="en-US" altLang="zh-CN" sz="1400" b="1" dirty="0" smtClean="0">
                <a:solidFill>
                  <a:srgbClr val="000000"/>
                </a:solidFill>
                <a:latin typeface="微软雅黑" pitchFamily="34" charset="-122"/>
                <a:ea typeface="微软雅黑" pitchFamily="34" charset="-122"/>
                <a:cs typeface="Arial" pitchFamily="34" charset="0"/>
              </a:rPr>
              <a:t>  </a:t>
            </a:r>
            <a:r>
              <a:rPr lang="zh-CN" altLang="zh-CN" sz="1400" b="1" dirty="0" smtClean="0">
                <a:solidFill>
                  <a:srgbClr val="0000FF"/>
                </a:solidFill>
                <a:latin typeface="微软雅黑" pitchFamily="34" charset="-122"/>
                <a:ea typeface="微软雅黑" pitchFamily="34" charset="-122"/>
                <a:cs typeface="Arial" pitchFamily="34" charset="0"/>
              </a:rPr>
              <a:t>各</a:t>
            </a:r>
            <a:r>
              <a:rPr lang="zh-CN" altLang="zh-CN" sz="1400" b="1" dirty="0">
                <a:solidFill>
                  <a:srgbClr val="0000FF"/>
                </a:solidFill>
                <a:latin typeface="微软雅黑" pitchFamily="34" charset="-122"/>
                <a:ea typeface="微软雅黑" pitchFamily="34" charset="-122"/>
                <a:cs typeface="Arial" pitchFamily="34" charset="0"/>
              </a:rPr>
              <a:t>地医保政策咨询渠</a:t>
            </a:r>
            <a:r>
              <a:rPr lang="zh-CN" altLang="zh-CN" sz="1400" b="1" dirty="0" smtClean="0">
                <a:solidFill>
                  <a:srgbClr val="0000FF"/>
                </a:solidFill>
                <a:latin typeface="微软雅黑" pitchFamily="34" charset="-122"/>
                <a:ea typeface="微软雅黑" pitchFamily="34" charset="-122"/>
                <a:cs typeface="Arial" pitchFamily="34" charset="0"/>
              </a:rPr>
              <a:t>道</a:t>
            </a:r>
            <a:r>
              <a:rPr lang="zh-CN" altLang="en-US" sz="1400" b="1" dirty="0" smtClean="0">
                <a:solidFill>
                  <a:srgbClr val="0000FF"/>
                </a:solidFill>
                <a:latin typeface="微软雅黑" pitchFamily="34" charset="-122"/>
                <a:ea typeface="微软雅黑" pitchFamily="34" charset="-122"/>
                <a:cs typeface="Arial" pitchFamily="34" charset="0"/>
              </a:rPr>
              <a:t>：</a:t>
            </a:r>
            <a:endParaRPr lang="zh-CN" altLang="en-US" sz="1400" b="1" dirty="0">
              <a:solidFill>
                <a:srgbClr val="0000FF"/>
              </a:solidFill>
              <a:latin typeface="微软雅黑" pitchFamily="34" charset="-122"/>
              <a:ea typeface="微软雅黑" pitchFamily="34" charset="-122"/>
              <a:cs typeface="Arial" pitchFamily="34" charset="0"/>
            </a:endParaRPr>
          </a:p>
        </p:txBody>
      </p:sp>
      <p:sp>
        <p:nvSpPr>
          <p:cNvPr id="8"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37</a:t>
            </a:fld>
            <a:endParaRPr lang="en-GB" dirty="0"/>
          </a:p>
        </p:txBody>
      </p:sp>
      <p:sp>
        <p:nvSpPr>
          <p:cNvPr id="9"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pic>
        <p:nvPicPr>
          <p:cNvPr id="5122" name="图片 1"/>
          <p:cNvPicPr>
            <a:picLocks noChangeAspect="1" noChangeArrowheads="1"/>
          </p:cNvPicPr>
          <p:nvPr/>
        </p:nvPicPr>
        <p:blipFill rotWithShape="1">
          <a:blip r:embed="rId2">
            <a:extLst>
              <a:ext uri="{28A0092B-C50C-407E-A947-70E740481C1C}">
                <a14:useLocalDpi xmlns:a14="http://schemas.microsoft.com/office/drawing/2010/main" val="0"/>
              </a:ext>
            </a:extLst>
          </a:blip>
          <a:srcRect b="53799"/>
          <a:stretch/>
        </p:blipFill>
        <p:spPr bwMode="auto">
          <a:xfrm>
            <a:off x="929880" y="2636912"/>
            <a:ext cx="5815407" cy="1445638"/>
          </a:xfrm>
          <a:prstGeom prst="rect">
            <a:avLst/>
          </a:prstGeom>
          <a:noFill/>
          <a:ln w="12700">
            <a:solidFill>
              <a:srgbClr val="1F497D"/>
            </a:solidFill>
            <a:miter lim="800000"/>
            <a:headEnd/>
            <a:tailEnd/>
          </a:ln>
          <a:extLst>
            <a:ext uri="{909E8E84-426E-40DD-AFC4-6F175D3DCCD1}">
              <a14:hiddenFill xmlns:a14="http://schemas.microsoft.com/office/drawing/2010/main">
                <a:solidFill>
                  <a:srgbClr val="FFFFFF"/>
                </a:solidFill>
              </a14:hiddenFill>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488" y="4941168"/>
            <a:ext cx="4375348" cy="1739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9688" y="304800"/>
            <a:ext cx="6705600" cy="400050"/>
          </a:xfrm>
          <a:prstGeom prst="rect">
            <a:avLst/>
          </a:prstGeom>
          <a:noFill/>
          <a:ln w="9525">
            <a:noFill/>
            <a:miter lim="800000"/>
            <a:headEnd/>
            <a:tailEnd/>
          </a:ln>
        </p:spPr>
        <p:txBody>
          <a:bodyPr>
            <a:spAutoFit/>
          </a:bodyPr>
          <a:lstStyle/>
          <a:p>
            <a:pPr>
              <a:defRPr/>
            </a:pPr>
            <a:r>
              <a:rPr lang="zh-CN" altLang="en-US" sz="2000" b="1" dirty="0" smtClean="0">
                <a:solidFill>
                  <a:srgbClr val="000000"/>
                </a:solidFill>
                <a:latin typeface="微软雅黑" pitchFamily="34" charset="-122"/>
                <a:ea typeface="微软雅黑" pitchFamily="34" charset="-122"/>
                <a:cs typeface="Arial" pitchFamily="34" charset="0"/>
              </a:rPr>
              <a:t>员工咨询流程</a:t>
            </a:r>
            <a:endParaRPr lang="en-US" altLang="zh-CN" sz="2000" b="1" dirty="0">
              <a:solidFill>
                <a:srgbClr val="FF0000"/>
              </a:solidFill>
              <a:effectLst>
                <a:glow rad="63500">
                  <a:schemeClr val="accent4">
                    <a:satMod val="175000"/>
                    <a:alpha val="40000"/>
                  </a:schemeClr>
                </a:glow>
                <a:outerShdw blurRad="38100" dist="38100" dir="2700000" algn="tl">
                  <a:srgbClr val="000000">
                    <a:alpha val="43137"/>
                  </a:srgbClr>
                </a:outerShdw>
              </a:effectLst>
              <a:latin typeface="微软雅黑" pitchFamily="34" charset="-122"/>
              <a:ea typeface="微软雅黑" pitchFamily="34" charset="-122"/>
              <a:cs typeface="Arial" pitchFamily="34" charset="0"/>
            </a:endParaRPr>
          </a:p>
        </p:txBody>
      </p:sp>
      <p:sp>
        <p:nvSpPr>
          <p:cNvPr id="59396" name="TextBox 63"/>
          <p:cNvSpPr txBox="1">
            <a:spLocks noChangeArrowheads="1"/>
          </p:cNvSpPr>
          <p:nvPr/>
        </p:nvSpPr>
        <p:spPr bwMode="auto">
          <a:xfrm>
            <a:off x="953294" y="5764429"/>
            <a:ext cx="9144000" cy="307777"/>
          </a:xfrm>
          <a:prstGeom prst="rect">
            <a:avLst/>
          </a:prstGeom>
          <a:noFill/>
          <a:ln w="9525">
            <a:noFill/>
            <a:miter lim="800000"/>
            <a:headEnd/>
            <a:tailEnd/>
          </a:ln>
        </p:spPr>
        <p:txBody>
          <a:bodyPr>
            <a:spAutoFit/>
          </a:bodyPr>
          <a:lstStyle/>
          <a:p>
            <a:r>
              <a:rPr lang="zh-CN" altLang="en-US" sz="1400" b="1" dirty="0">
                <a:solidFill>
                  <a:srgbClr val="000000"/>
                </a:solidFill>
                <a:latin typeface="微软雅黑" pitchFamily="34" charset="-122"/>
                <a:ea typeface="微软雅黑" pitchFamily="34" charset="-122"/>
                <a:cs typeface="Arial" charset="0"/>
              </a:rPr>
              <a:t>考虑到当地服务</a:t>
            </a:r>
            <a:r>
              <a:rPr lang="zh-CN" altLang="en-US" sz="1400" b="1" dirty="0" smtClean="0">
                <a:solidFill>
                  <a:srgbClr val="000000"/>
                </a:solidFill>
                <a:latin typeface="微软雅黑" pitchFamily="34" charset="-122"/>
                <a:ea typeface="微软雅黑" pitchFamily="34" charset="-122"/>
                <a:cs typeface="Arial" charset="0"/>
              </a:rPr>
              <a:t>人员最为熟知</a:t>
            </a:r>
            <a:r>
              <a:rPr lang="zh-CN" altLang="en-US" sz="1400" b="1" dirty="0">
                <a:solidFill>
                  <a:srgbClr val="000000"/>
                </a:solidFill>
                <a:latin typeface="微软雅黑" pitchFamily="34" charset="-122"/>
                <a:ea typeface="微软雅黑" pitchFamily="34" charset="-122"/>
                <a:cs typeface="Arial" charset="0"/>
              </a:rPr>
              <a:t>当地状况，建议员工有咨询需求时</a:t>
            </a:r>
            <a:r>
              <a:rPr lang="zh-CN" altLang="en-US" sz="1400" b="1" dirty="0">
                <a:solidFill>
                  <a:srgbClr val="FF0000"/>
                </a:solidFill>
                <a:latin typeface="微软雅黑" pitchFamily="34" charset="-122"/>
                <a:ea typeface="微软雅黑" pitchFamily="34" charset="-122"/>
                <a:cs typeface="Arial" charset="0"/>
              </a:rPr>
              <a:t>首先咨询当地服务人员。</a:t>
            </a:r>
          </a:p>
        </p:txBody>
      </p:sp>
      <p:sp>
        <p:nvSpPr>
          <p:cNvPr id="7"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38</a:t>
            </a:fld>
            <a:endParaRPr lang="en-GB" dirty="0"/>
          </a:p>
        </p:txBody>
      </p:sp>
      <p:sp>
        <p:nvSpPr>
          <p:cNvPr id="8"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pic>
        <p:nvPicPr>
          <p:cNvPr id="4097" name="Picture 2"/>
          <p:cNvPicPr>
            <a:picLocks noChangeAspect="1" noChangeArrowheads="1"/>
          </p:cNvPicPr>
          <p:nvPr/>
        </p:nvPicPr>
        <p:blipFill>
          <a:blip r:embed="rId2"/>
          <a:srcRect l="1660" t="18645" b="17186"/>
          <a:stretch>
            <a:fillRect/>
          </a:stretch>
        </p:blipFill>
        <p:spPr bwMode="auto">
          <a:xfrm>
            <a:off x="719900" y="1071546"/>
            <a:ext cx="8438560" cy="4414595"/>
          </a:xfrm>
          <a:prstGeom prst="rect">
            <a:avLst/>
          </a:prstGeom>
          <a:noFill/>
          <a:ln w="9525">
            <a:solidFill>
              <a:schemeClr val="bg1"/>
            </a:solid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1088" y="2590800"/>
            <a:ext cx="3124200" cy="1016000"/>
          </a:xfrm>
          <a:prstGeom prst="rect">
            <a:avLst/>
          </a:prstGeom>
          <a:noFill/>
        </p:spPr>
        <p:txBody>
          <a:bodyPr>
            <a:spAutoFit/>
          </a:bodyPr>
          <a:lstStyle/>
          <a:p>
            <a:pPr algn="ctr">
              <a:defRPr/>
            </a:pPr>
            <a:r>
              <a:rPr lang="en-US" altLang="zh-CN" sz="6000" b="1" i="1" dirty="0">
                <a:solidFill>
                  <a:srgbClr val="0D0D0D"/>
                </a:solidFill>
                <a:effectLst>
                  <a:glow rad="63500">
                    <a:srgbClr val="FF0000">
                      <a:alpha val="40000"/>
                    </a:srgbClr>
                  </a:glow>
                  <a:outerShdw blurRad="38100" dist="38100" dir="2700000" algn="tl">
                    <a:srgbClr val="C0C0C0"/>
                  </a:outerShdw>
                </a:effectLst>
                <a:latin typeface="+mj-lt"/>
                <a:ea typeface="华文细黑" pitchFamily="2" charset="-122"/>
              </a:rPr>
              <a:t>Q&amp;A</a:t>
            </a:r>
          </a:p>
        </p:txBody>
      </p:sp>
      <p:sp>
        <p:nvSpPr>
          <p:cNvPr id="61444" name="矩形 5"/>
          <p:cNvSpPr>
            <a:spLocks noChangeArrowheads="1"/>
          </p:cNvSpPr>
          <p:nvPr/>
        </p:nvSpPr>
        <p:spPr bwMode="auto">
          <a:xfrm>
            <a:off x="0" y="304800"/>
            <a:ext cx="9717088" cy="1295400"/>
          </a:xfrm>
          <a:prstGeom prst="rect">
            <a:avLst/>
          </a:prstGeom>
          <a:solidFill>
            <a:schemeClr val="bg1"/>
          </a:solidFill>
          <a:ln w="9525" algn="ctr">
            <a:solidFill>
              <a:schemeClr val="bg1"/>
            </a:solidFill>
            <a:round/>
            <a:headEnd/>
            <a:tailEnd/>
          </a:ln>
        </p:spPr>
        <p:txBody>
          <a:bodyPr lIns="0" tIns="0" rIns="0" bIns="0">
            <a:spAutoFit/>
          </a:bodyPr>
          <a:lstStyle/>
          <a:p>
            <a:pPr eaLnBrk="0" hangingPunct="0"/>
            <a:endParaRPr lang="zh-CN" altLang="en-US"/>
          </a:p>
        </p:txBody>
      </p:sp>
      <p:sp>
        <p:nvSpPr>
          <p:cNvPr id="6"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39</a:t>
            </a:fld>
            <a:endParaRPr lang="en-GB" dirty="0"/>
          </a:p>
        </p:txBody>
      </p:sp>
      <p:sp>
        <p:nvSpPr>
          <p:cNvPr id="7"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Box 5"/>
          <p:cNvSpPr txBox="1">
            <a:spLocks noChangeArrowheads="1"/>
          </p:cNvSpPr>
          <p:nvPr/>
        </p:nvSpPr>
        <p:spPr bwMode="auto">
          <a:xfrm>
            <a:off x="39688" y="304800"/>
            <a:ext cx="6705600" cy="400110"/>
          </a:xfrm>
          <a:prstGeom prst="rect">
            <a:avLst/>
          </a:prstGeom>
          <a:noFill/>
          <a:ln w="9525">
            <a:noFill/>
            <a:miter lim="800000"/>
            <a:headEnd/>
            <a:tailEnd/>
          </a:ln>
        </p:spPr>
        <p:txBody>
          <a:bodyPr>
            <a:spAutoFit/>
          </a:bodyPr>
          <a:lstStyle/>
          <a:p>
            <a:pPr eaLnBrk="0" hangingPunct="0"/>
            <a:r>
              <a:rPr lang="en-US" altLang="zh-CN" sz="2000" b="1" dirty="0" smtClean="0">
                <a:solidFill>
                  <a:srgbClr val="0D0D0D"/>
                </a:solidFill>
                <a:latin typeface="微软雅黑" pitchFamily="34" charset="-122"/>
                <a:ea typeface="微软雅黑" pitchFamily="34" charset="-122"/>
                <a:cs typeface="Arial" charset="0"/>
              </a:rPr>
              <a:t>2016</a:t>
            </a:r>
            <a:r>
              <a:rPr lang="zh-CN" altLang="en-US" sz="2000" b="1" dirty="0" smtClean="0">
                <a:solidFill>
                  <a:srgbClr val="0D0D0D"/>
                </a:solidFill>
                <a:latin typeface="微软雅黑" pitchFamily="34" charset="-122"/>
                <a:ea typeface="微软雅黑" pitchFamily="34" charset="-122"/>
                <a:cs typeface="Arial" charset="0"/>
              </a:rPr>
              <a:t>年商业保险计划总览</a:t>
            </a:r>
            <a:endParaRPr lang="zh-CN" altLang="en-US" sz="2000" b="1" dirty="0">
              <a:solidFill>
                <a:srgbClr val="0D0D0D"/>
              </a:solidFill>
              <a:latin typeface="微软雅黑" pitchFamily="34" charset="-122"/>
              <a:ea typeface="微软雅黑" pitchFamily="34" charset="-122"/>
              <a:cs typeface="Arial" charset="0"/>
            </a:endParaRPr>
          </a:p>
        </p:txBody>
      </p:sp>
      <p:sp>
        <p:nvSpPr>
          <p:cNvPr id="9"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4</a:t>
            </a:fld>
            <a:endParaRPr lang="en-GB" dirty="0"/>
          </a:p>
        </p:txBody>
      </p:sp>
      <p:sp>
        <p:nvSpPr>
          <p:cNvPr id="10"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1" name="TextBox 10"/>
          <p:cNvSpPr txBox="1"/>
          <p:nvPr/>
        </p:nvSpPr>
        <p:spPr>
          <a:xfrm>
            <a:off x="1077090" y="2686040"/>
            <a:ext cx="2000264" cy="1000132"/>
          </a:xfrm>
          <a:prstGeom prst="rect">
            <a:avLst/>
          </a:prstGeom>
          <a:ln/>
        </p:spPr>
        <p:style>
          <a:lnRef idx="0">
            <a:schemeClr val="accent4"/>
          </a:lnRef>
          <a:fillRef idx="1003">
            <a:schemeClr val="lt2"/>
          </a:fillRef>
          <a:effectRef idx="3">
            <a:schemeClr val="accent4"/>
          </a:effectRef>
          <a:fontRef idx="minor">
            <a:schemeClr val="lt1"/>
          </a:fontRef>
        </p:style>
        <p:txBody>
          <a:bodyPr anchor="ctr" anchorCtr="1"/>
          <a:lstStyle/>
          <a:p>
            <a:pPr algn="ctr" fontAlgn="auto">
              <a:spcBef>
                <a:spcPts val="0"/>
              </a:spcBef>
              <a:spcAft>
                <a:spcPts val="0"/>
              </a:spcAft>
              <a:defRPr/>
            </a:pPr>
            <a:r>
              <a:rPr lang="en-US" altLang="zh-CN" sz="2000" b="1" dirty="0" smtClean="0">
                <a:latin typeface="微软雅黑" pitchFamily="34" charset="-122"/>
                <a:ea typeface="微软雅黑" pitchFamily="34" charset="-122"/>
                <a:cs typeface="Arial" pitchFamily="34" charset="0"/>
              </a:rPr>
              <a:t>2016</a:t>
            </a:r>
            <a:r>
              <a:rPr lang="zh-CN" altLang="en-US" sz="2000" b="1" dirty="0" smtClean="0">
                <a:latin typeface="微软雅黑" pitchFamily="34" charset="-122"/>
                <a:ea typeface="微软雅黑" pitchFamily="34" charset="-122"/>
                <a:cs typeface="Arial" pitchFamily="34" charset="0"/>
              </a:rPr>
              <a:t>年</a:t>
            </a:r>
            <a:endParaRPr lang="en-US" altLang="zh-CN" sz="2000" b="1" dirty="0" smtClean="0">
              <a:latin typeface="微软雅黑" pitchFamily="34" charset="-122"/>
              <a:ea typeface="微软雅黑" pitchFamily="34" charset="-122"/>
              <a:cs typeface="Arial" pitchFamily="34" charset="0"/>
            </a:endParaRPr>
          </a:p>
          <a:p>
            <a:pPr algn="ctr" fontAlgn="auto">
              <a:spcBef>
                <a:spcPts val="0"/>
              </a:spcBef>
              <a:spcAft>
                <a:spcPts val="0"/>
              </a:spcAft>
              <a:defRPr/>
            </a:pPr>
            <a:r>
              <a:rPr lang="zh-CN" altLang="en-US" sz="2000" b="1" dirty="0" smtClean="0">
                <a:latin typeface="微软雅黑" pitchFamily="34" charset="-122"/>
                <a:ea typeface="微软雅黑" pitchFamily="34" charset="-122"/>
                <a:cs typeface="Arial" pitchFamily="34" charset="0"/>
              </a:rPr>
              <a:t>商业保险计划</a:t>
            </a:r>
            <a:endParaRPr lang="zh-CN" altLang="en-US" sz="2000" b="1" dirty="0">
              <a:latin typeface="微软雅黑" pitchFamily="34" charset="-122"/>
              <a:ea typeface="微软雅黑" pitchFamily="34" charset="-122"/>
              <a:cs typeface="Arial" pitchFamily="34" charset="0"/>
            </a:endParaRPr>
          </a:p>
        </p:txBody>
      </p:sp>
      <p:grpSp>
        <p:nvGrpSpPr>
          <p:cNvPr id="21" name="组合 20"/>
          <p:cNvGrpSpPr/>
          <p:nvPr/>
        </p:nvGrpSpPr>
        <p:grpSpPr>
          <a:xfrm>
            <a:off x="3863172" y="3786190"/>
            <a:ext cx="4171604" cy="1188000"/>
            <a:chOff x="3863172" y="3643314"/>
            <a:chExt cx="4171604" cy="1188000"/>
          </a:xfrm>
        </p:grpSpPr>
        <p:sp>
          <p:nvSpPr>
            <p:cNvPr id="15" name="TextBox 14"/>
            <p:cNvSpPr txBox="1"/>
            <p:nvPr/>
          </p:nvSpPr>
          <p:spPr>
            <a:xfrm>
              <a:off x="4320000" y="3643314"/>
              <a:ext cx="3714776" cy="542924"/>
            </a:xfrm>
            <a:prstGeom prst="rect">
              <a:avLst/>
            </a:prstGeom>
            <a:solidFill>
              <a:srgbClr val="333300"/>
            </a:solidFill>
            <a:ln/>
            <a:scene3d>
              <a:camera prst="orthographicFront">
                <a:rot lat="0" lon="0" rev="0"/>
              </a:camera>
              <a:lightRig rig="threePt" dir="t">
                <a:rot lat="0" lon="0" rev="1200000"/>
              </a:lightRig>
            </a:scene3d>
            <a:sp3d/>
          </p:spPr>
          <p:style>
            <a:lnRef idx="0">
              <a:schemeClr val="accent4"/>
            </a:lnRef>
            <a:fillRef idx="1003">
              <a:schemeClr val="lt2"/>
            </a:fillRef>
            <a:effectRef idx="3">
              <a:schemeClr val="accent4"/>
            </a:effectRef>
            <a:fontRef idx="minor">
              <a:schemeClr val="lt1"/>
            </a:fontRef>
          </p:style>
          <p:txBody>
            <a:bodyPr anchor="ctr" anchorCtr="1"/>
            <a:lstStyle/>
            <a:p>
              <a:pPr algn="ctr" fontAlgn="auto">
                <a:spcBef>
                  <a:spcPts val="0"/>
                </a:spcBef>
                <a:spcAft>
                  <a:spcPts val="0"/>
                </a:spcAft>
                <a:defRPr/>
              </a:pPr>
              <a:r>
                <a:rPr lang="zh-CN" altLang="en-US" sz="2000" b="1" dirty="0" smtClean="0">
                  <a:latin typeface="微软雅黑" pitchFamily="34" charset="-122"/>
                  <a:ea typeface="微软雅黑" pitchFamily="34" charset="-122"/>
                  <a:cs typeface="Arial" pitchFamily="34" charset="0"/>
                </a:rPr>
                <a:t>员工自付费自选投保计划 </a:t>
              </a:r>
              <a:endParaRPr lang="en-US" altLang="zh-CN" sz="2000" b="1" dirty="0" smtClean="0">
                <a:latin typeface="微软雅黑" pitchFamily="34" charset="-122"/>
                <a:ea typeface="微软雅黑" pitchFamily="34" charset="-122"/>
                <a:cs typeface="Arial" pitchFamily="34" charset="0"/>
              </a:endParaRPr>
            </a:p>
          </p:txBody>
        </p:sp>
        <p:sp>
          <p:nvSpPr>
            <p:cNvPr id="16" name="TextBox 15"/>
            <p:cNvSpPr txBox="1"/>
            <p:nvPr/>
          </p:nvSpPr>
          <p:spPr>
            <a:xfrm>
              <a:off x="4320000" y="4186238"/>
              <a:ext cx="3714776" cy="642942"/>
            </a:xfrm>
            <a:prstGeom prst="rect">
              <a:avLst/>
            </a:prstGeom>
            <a:solidFill>
              <a:srgbClr val="574E43">
                <a:alpha val="80000"/>
              </a:srgbClr>
            </a:solidFill>
            <a:ln/>
            <a:scene3d>
              <a:camera prst="orthographicFront">
                <a:rot lat="0" lon="0" rev="0"/>
              </a:camera>
              <a:lightRig rig="threePt" dir="t">
                <a:rot lat="0" lon="0" rev="1200000"/>
              </a:lightRig>
            </a:scene3d>
            <a:sp3d/>
          </p:spPr>
          <p:style>
            <a:lnRef idx="0">
              <a:schemeClr val="accent4"/>
            </a:lnRef>
            <a:fillRef idx="1003">
              <a:schemeClr val="lt2"/>
            </a:fillRef>
            <a:effectRef idx="3">
              <a:schemeClr val="accent4"/>
            </a:effectRef>
            <a:fontRef idx="minor">
              <a:schemeClr val="lt1"/>
            </a:fontRef>
          </p:style>
          <p:txBody>
            <a:bodyPr anchor="ctr" anchorCtr="1"/>
            <a:lstStyle/>
            <a:p>
              <a:pPr algn="ctr" fontAlgn="auto">
                <a:spcBef>
                  <a:spcPts val="600"/>
                </a:spcBef>
                <a:spcAft>
                  <a:spcPts val="0"/>
                </a:spcAft>
                <a:defRPr/>
              </a:pPr>
              <a:r>
                <a:rPr lang="zh-CN" altLang="en-US" sz="1400" b="1" dirty="0" smtClean="0">
                  <a:latin typeface="微软雅黑" pitchFamily="34" charset="-122"/>
                  <a:ea typeface="微软雅黑" pitchFamily="34" charset="-122"/>
                  <a:cs typeface="Arial" pitchFamily="34" charset="0"/>
                </a:rPr>
                <a:t>（中籍员工、中籍员工子女、中籍员工配偶）</a:t>
              </a:r>
              <a:endParaRPr lang="zh-CN" altLang="en-US" sz="1400" b="1" dirty="0">
                <a:latin typeface="微软雅黑" pitchFamily="34" charset="-122"/>
                <a:ea typeface="微软雅黑" pitchFamily="34" charset="-122"/>
                <a:cs typeface="Arial" pitchFamily="34" charset="0"/>
              </a:endParaRPr>
            </a:p>
          </p:txBody>
        </p:sp>
        <p:sp>
          <p:nvSpPr>
            <p:cNvPr id="18" name="矩形 17"/>
            <p:cNvSpPr/>
            <p:nvPr/>
          </p:nvSpPr>
          <p:spPr bwMode="auto">
            <a:xfrm>
              <a:off x="3863172" y="3643314"/>
              <a:ext cx="428628" cy="1188000"/>
            </a:xfrm>
            <a:prstGeom prst="rect">
              <a:avLst/>
            </a:prstGeom>
            <a:solidFill>
              <a:srgbClr val="666633"/>
            </a:solidFill>
            <a:ln/>
            <a:scene3d>
              <a:camera prst="orthographicFront">
                <a:rot lat="0" lon="0" rev="0"/>
              </a:camera>
              <a:lightRig rig="threePt" dir="t">
                <a:rot lat="0" lon="0" rev="1200000"/>
              </a:lightRig>
            </a:scene3d>
            <a:sp3d/>
          </p:spPr>
          <p:style>
            <a:lnRef idx="0">
              <a:schemeClr val="accent4"/>
            </a:lnRef>
            <a:fillRef idx="1003">
              <a:schemeClr val="lt2"/>
            </a:fillRef>
            <a:effectRef idx="3">
              <a:schemeClr val="accent4"/>
            </a:effectRef>
            <a:fontRef idx="minor">
              <a:schemeClr val="lt1"/>
            </a:fontRef>
          </p:style>
          <p:txBody>
            <a:bodyPr anchor="ctr" anchorCtr="1"/>
            <a:lstStyle/>
            <a:p>
              <a:pPr marL="0" marR="0" indent="0" algn="ctr" defTabSz="914400" eaLnBrk="0" fontAlgn="auto" latinLnBrk="0" hangingPunct="0">
                <a:lnSpc>
                  <a:spcPct val="100000"/>
                </a:lnSpc>
                <a:spcBef>
                  <a:spcPts val="0"/>
                </a:spcBef>
                <a:spcAft>
                  <a:spcPts val="0"/>
                </a:spcAft>
                <a:buClrTx/>
                <a:buSzTx/>
                <a:buFontTx/>
                <a:buNone/>
                <a:tabLst/>
                <a:defRPr/>
              </a:pPr>
              <a:r>
                <a:rPr lang="en-US" altLang="zh-CN" sz="2000" b="1" dirty="0" smtClean="0">
                  <a:latin typeface="微软雅黑" pitchFamily="34" charset="-122"/>
                  <a:ea typeface="微软雅黑" pitchFamily="34" charset="-122"/>
                  <a:cs typeface="Arial" pitchFamily="34" charset="0"/>
                </a:rPr>
                <a:t>2</a:t>
              </a:r>
              <a:endParaRPr lang="zh-CN" altLang="en-US" sz="2000" b="1" dirty="0" smtClean="0">
                <a:latin typeface="微软雅黑" pitchFamily="34" charset="-122"/>
                <a:ea typeface="微软雅黑" pitchFamily="34" charset="-122"/>
                <a:cs typeface="Arial" pitchFamily="34" charset="0"/>
              </a:endParaRPr>
            </a:p>
          </p:txBody>
        </p:sp>
      </p:grpSp>
      <p:grpSp>
        <p:nvGrpSpPr>
          <p:cNvPr id="20" name="组合 19"/>
          <p:cNvGrpSpPr/>
          <p:nvPr/>
        </p:nvGrpSpPr>
        <p:grpSpPr>
          <a:xfrm>
            <a:off x="3863172" y="1500174"/>
            <a:ext cx="4171604" cy="1188000"/>
            <a:chOff x="3863172" y="1643050"/>
            <a:chExt cx="4171604" cy="1188000"/>
          </a:xfrm>
        </p:grpSpPr>
        <p:sp>
          <p:nvSpPr>
            <p:cNvPr id="12" name="TextBox 11"/>
            <p:cNvSpPr txBox="1"/>
            <p:nvPr/>
          </p:nvSpPr>
          <p:spPr>
            <a:xfrm>
              <a:off x="4320000" y="1643050"/>
              <a:ext cx="3714776" cy="542924"/>
            </a:xfrm>
            <a:prstGeom prst="rect">
              <a:avLst/>
            </a:prstGeom>
            <a:solidFill>
              <a:schemeClr val="accent4">
                <a:lumMod val="75000"/>
              </a:schemeClr>
            </a:solidFill>
            <a:ln/>
            <a:scene3d>
              <a:camera prst="orthographicFront">
                <a:rot lat="0" lon="0" rev="0"/>
              </a:camera>
              <a:lightRig rig="threePt" dir="t">
                <a:rot lat="0" lon="0" rev="1200000"/>
              </a:lightRig>
            </a:scene3d>
            <a:sp3d/>
          </p:spPr>
          <p:style>
            <a:lnRef idx="0">
              <a:schemeClr val="accent4"/>
            </a:lnRef>
            <a:fillRef idx="1003">
              <a:schemeClr val="lt2"/>
            </a:fillRef>
            <a:effectRef idx="3">
              <a:schemeClr val="accent4"/>
            </a:effectRef>
            <a:fontRef idx="minor">
              <a:schemeClr val="lt1"/>
            </a:fontRef>
          </p:style>
          <p:txBody>
            <a:bodyPr anchor="ctr" anchorCtr="1"/>
            <a:lstStyle/>
            <a:p>
              <a:pPr algn="ctr" fontAlgn="auto">
                <a:spcBef>
                  <a:spcPts val="0"/>
                </a:spcBef>
                <a:spcAft>
                  <a:spcPts val="0"/>
                </a:spcAft>
                <a:defRPr/>
              </a:pPr>
              <a:r>
                <a:rPr lang="zh-CN" altLang="en-US" sz="2000" b="1" dirty="0" smtClean="0">
                  <a:latin typeface="微软雅黑" pitchFamily="34" charset="-122"/>
                  <a:ea typeface="微软雅黑" pitchFamily="34" charset="-122"/>
                  <a:cs typeface="Arial" pitchFamily="34" charset="0"/>
                </a:rPr>
                <a:t>公司付费基础计划 </a:t>
              </a:r>
              <a:endParaRPr lang="en-US" altLang="zh-CN" sz="2000" b="1" dirty="0" smtClean="0">
                <a:latin typeface="微软雅黑" pitchFamily="34" charset="-122"/>
                <a:ea typeface="微软雅黑" pitchFamily="34" charset="-122"/>
                <a:cs typeface="Arial" pitchFamily="34" charset="0"/>
              </a:endParaRPr>
            </a:p>
          </p:txBody>
        </p:sp>
        <p:sp>
          <p:nvSpPr>
            <p:cNvPr id="14" name="TextBox 13"/>
            <p:cNvSpPr txBox="1"/>
            <p:nvPr/>
          </p:nvSpPr>
          <p:spPr>
            <a:xfrm>
              <a:off x="4320000" y="2185974"/>
              <a:ext cx="3714776" cy="642942"/>
            </a:xfrm>
            <a:prstGeom prst="rect">
              <a:avLst/>
            </a:prstGeom>
            <a:solidFill>
              <a:schemeClr val="accent6">
                <a:lumMod val="75000"/>
                <a:alpha val="80000"/>
              </a:schemeClr>
            </a:solidFill>
            <a:ln/>
            <a:scene3d>
              <a:camera prst="orthographicFront">
                <a:rot lat="0" lon="0" rev="0"/>
              </a:camera>
              <a:lightRig rig="threePt" dir="t">
                <a:rot lat="0" lon="0" rev="1200000"/>
              </a:lightRig>
            </a:scene3d>
            <a:sp3d/>
          </p:spPr>
          <p:style>
            <a:lnRef idx="0">
              <a:schemeClr val="accent4"/>
            </a:lnRef>
            <a:fillRef idx="1003">
              <a:schemeClr val="lt2"/>
            </a:fillRef>
            <a:effectRef idx="3">
              <a:schemeClr val="accent4"/>
            </a:effectRef>
            <a:fontRef idx="minor">
              <a:schemeClr val="lt1"/>
            </a:fontRef>
          </p:style>
          <p:txBody>
            <a:bodyPr anchor="ctr" anchorCtr="1"/>
            <a:lstStyle/>
            <a:p>
              <a:pPr algn="ctr" fontAlgn="auto">
                <a:spcBef>
                  <a:spcPts val="600"/>
                </a:spcBef>
                <a:spcAft>
                  <a:spcPts val="0"/>
                </a:spcAft>
                <a:defRPr/>
              </a:pPr>
              <a:r>
                <a:rPr lang="zh-CN" altLang="en-US" sz="1400" b="1" dirty="0" smtClean="0">
                  <a:latin typeface="微软雅黑" pitchFamily="34" charset="-122"/>
                  <a:ea typeface="微软雅黑" pitchFamily="34" charset="-122"/>
                  <a:cs typeface="Arial" pitchFamily="34" charset="0"/>
                </a:rPr>
                <a:t>（外籍员工，实习生，中籍员工、</a:t>
              </a:r>
              <a:endParaRPr lang="en-US" altLang="zh-CN" sz="1400" b="1" dirty="0" smtClean="0">
                <a:latin typeface="微软雅黑" pitchFamily="34" charset="-122"/>
                <a:ea typeface="微软雅黑" pitchFamily="34" charset="-122"/>
                <a:cs typeface="Arial" pitchFamily="34" charset="0"/>
              </a:endParaRPr>
            </a:p>
            <a:p>
              <a:pPr algn="ctr" fontAlgn="auto">
                <a:spcBef>
                  <a:spcPts val="600"/>
                </a:spcBef>
                <a:spcAft>
                  <a:spcPts val="0"/>
                </a:spcAft>
                <a:defRPr/>
              </a:pPr>
              <a:r>
                <a:rPr lang="zh-CN" altLang="en-US" sz="1400" b="1" dirty="0" smtClean="0">
                  <a:latin typeface="微软雅黑" pitchFamily="34" charset="-122"/>
                  <a:ea typeface="微软雅黑" pitchFamily="34" charset="-122"/>
                  <a:cs typeface="Arial" pitchFamily="34" charset="0"/>
                </a:rPr>
                <a:t>中籍员工无工作配偶、中籍员工未成年子女）</a:t>
              </a:r>
              <a:endParaRPr lang="zh-CN" altLang="en-US" sz="1400" b="1" dirty="0">
                <a:latin typeface="微软雅黑" pitchFamily="34" charset="-122"/>
                <a:ea typeface="微软雅黑" pitchFamily="34" charset="-122"/>
                <a:cs typeface="Arial" pitchFamily="34" charset="0"/>
              </a:endParaRPr>
            </a:p>
          </p:txBody>
        </p:sp>
        <p:sp>
          <p:nvSpPr>
            <p:cNvPr id="19" name="矩形 18"/>
            <p:cNvSpPr/>
            <p:nvPr/>
          </p:nvSpPr>
          <p:spPr bwMode="auto">
            <a:xfrm>
              <a:off x="3863172" y="1643050"/>
              <a:ext cx="428628" cy="1188000"/>
            </a:xfrm>
            <a:prstGeom prst="rect">
              <a:avLst/>
            </a:prstGeom>
            <a:solidFill>
              <a:schemeClr val="accent5">
                <a:lumMod val="25000"/>
              </a:schemeClr>
            </a:solidFill>
            <a:ln/>
            <a:scene3d>
              <a:camera prst="orthographicFront">
                <a:rot lat="0" lon="0" rev="0"/>
              </a:camera>
              <a:lightRig rig="threePt" dir="t">
                <a:rot lat="0" lon="0" rev="1200000"/>
              </a:lightRig>
            </a:scene3d>
            <a:sp3d/>
          </p:spPr>
          <p:style>
            <a:lnRef idx="0">
              <a:schemeClr val="accent4"/>
            </a:lnRef>
            <a:fillRef idx="1003">
              <a:schemeClr val="lt2"/>
            </a:fillRef>
            <a:effectRef idx="3">
              <a:schemeClr val="accent4"/>
            </a:effectRef>
            <a:fontRef idx="minor">
              <a:schemeClr val="lt1"/>
            </a:fontRef>
          </p:style>
          <p:txBody>
            <a:bodyPr anchor="ctr" anchorCtr="1"/>
            <a:lstStyle/>
            <a:p>
              <a:pPr marL="0" marR="0" indent="0" algn="ctr" defTabSz="914400" eaLnBrk="0" fontAlgn="auto" latinLnBrk="0" hangingPunct="0">
                <a:lnSpc>
                  <a:spcPct val="100000"/>
                </a:lnSpc>
                <a:spcBef>
                  <a:spcPts val="0"/>
                </a:spcBef>
                <a:spcAft>
                  <a:spcPts val="0"/>
                </a:spcAft>
                <a:buClrTx/>
                <a:buSzTx/>
                <a:buFontTx/>
                <a:buNone/>
                <a:tabLst/>
                <a:defRPr/>
              </a:pPr>
              <a:r>
                <a:rPr lang="en-US" altLang="zh-CN" sz="2000" b="1" dirty="0" smtClean="0">
                  <a:latin typeface="微软雅黑" pitchFamily="34" charset="-122"/>
                  <a:ea typeface="微软雅黑" pitchFamily="34" charset="-122"/>
                  <a:cs typeface="Arial" pitchFamily="34" charset="0"/>
                </a:rPr>
                <a:t>1</a:t>
              </a:r>
              <a:endParaRPr lang="zh-CN" altLang="en-US" sz="2000" b="1" dirty="0" smtClean="0">
                <a:latin typeface="微软雅黑" pitchFamily="34" charset="-122"/>
                <a:ea typeface="微软雅黑" pitchFamily="34" charset="-122"/>
                <a:cs typeface="Arial" pitchFamily="34" charset="0"/>
              </a:endParaRPr>
            </a:p>
          </p:txBody>
        </p:sp>
      </p:grpSp>
      <p:grpSp>
        <p:nvGrpSpPr>
          <p:cNvPr id="34" name="组合 33"/>
          <p:cNvGrpSpPr/>
          <p:nvPr/>
        </p:nvGrpSpPr>
        <p:grpSpPr>
          <a:xfrm>
            <a:off x="3077354" y="2071678"/>
            <a:ext cx="785818" cy="2286016"/>
            <a:chOff x="3077354" y="2071678"/>
            <a:chExt cx="785818" cy="2286016"/>
          </a:xfrm>
        </p:grpSpPr>
        <p:cxnSp>
          <p:nvCxnSpPr>
            <p:cNvPr id="23" name="肘形连接符 22"/>
            <p:cNvCxnSpPr>
              <a:stCxn id="11" idx="3"/>
            </p:cNvCxnSpPr>
            <p:nvPr/>
          </p:nvCxnSpPr>
          <p:spPr bwMode="auto">
            <a:xfrm flipV="1">
              <a:off x="3077354" y="2071678"/>
              <a:ext cx="428628" cy="1114428"/>
            </a:xfrm>
            <a:prstGeom prst="bentConnector2">
              <a:avLst/>
            </a:prstGeom>
            <a:solidFill>
              <a:schemeClr val="accent1"/>
            </a:solidFill>
            <a:ln w="28575"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a:off x="3505982" y="2071678"/>
              <a:ext cx="35719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rot="5400000">
              <a:off x="2934478" y="3785396"/>
              <a:ext cx="1143008"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a:off x="3505982" y="4356106"/>
              <a:ext cx="35719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35" name="十角星 34"/>
          <p:cNvSpPr/>
          <p:nvPr/>
        </p:nvSpPr>
        <p:spPr bwMode="auto">
          <a:xfrm>
            <a:off x="7792262" y="3214686"/>
            <a:ext cx="1071570" cy="1008787"/>
          </a:xfrm>
          <a:prstGeom prst="star10">
            <a:avLst/>
          </a:prstGeom>
          <a:solidFill>
            <a:srgbClr val="CC66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rPr>
              <a:t>2016</a:t>
            </a: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rPr>
              <a:t>年</a:t>
            </a:r>
            <a:endPar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rPr>
              <a:t>家属也可以自选啦！</a:t>
            </a:r>
            <a:r>
              <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rPr>
              <a:t>~</a:t>
            </a:r>
            <a:endPar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40</a:t>
            </a:fld>
            <a:endParaRPr lang="en-GB" dirty="0"/>
          </a:p>
        </p:txBody>
      </p:sp>
      <p:sp>
        <p:nvSpPr>
          <p:cNvPr id="10"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1" name="矩形 10"/>
          <p:cNvSpPr/>
          <p:nvPr/>
        </p:nvSpPr>
        <p:spPr bwMode="auto">
          <a:xfrm>
            <a:off x="0" y="381000"/>
            <a:ext cx="10097294" cy="8382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ndParaRPr>
          </a:p>
        </p:txBody>
      </p:sp>
      <p:sp>
        <p:nvSpPr>
          <p:cNvPr id="12" name="矩形 11"/>
          <p:cNvSpPr/>
          <p:nvPr/>
        </p:nvSpPr>
        <p:spPr bwMode="auto">
          <a:xfrm>
            <a:off x="0" y="6171028"/>
            <a:ext cx="10440988" cy="714356"/>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ndParaRPr>
          </a:p>
        </p:txBody>
      </p:sp>
      <p:pic>
        <p:nvPicPr>
          <p:cNvPr id="13" name="Picture 7" descr="BD04924_"/>
          <p:cNvPicPr>
            <a:picLocks noChangeAspect="1" noChangeArrowheads="1"/>
          </p:cNvPicPr>
          <p:nvPr/>
        </p:nvPicPr>
        <p:blipFill>
          <a:blip r:embed="rId2" cstate="print"/>
          <a:srcRect/>
          <a:stretch>
            <a:fillRect/>
          </a:stretch>
        </p:blipFill>
        <p:spPr bwMode="auto">
          <a:xfrm>
            <a:off x="648462" y="214290"/>
            <a:ext cx="810375" cy="857256"/>
          </a:xfrm>
          <a:prstGeom prst="rect">
            <a:avLst/>
          </a:prstGeom>
          <a:noFill/>
          <a:ln w="9525">
            <a:noFill/>
            <a:miter lim="800000"/>
            <a:headEnd/>
            <a:tailEnd/>
          </a:ln>
        </p:spPr>
      </p:pic>
      <p:sp>
        <p:nvSpPr>
          <p:cNvPr id="14" name="TextBox 13"/>
          <p:cNvSpPr txBox="1"/>
          <p:nvPr/>
        </p:nvSpPr>
        <p:spPr>
          <a:xfrm>
            <a:off x="1362842" y="428604"/>
            <a:ext cx="5143536" cy="584775"/>
          </a:xfrm>
          <a:prstGeom prst="rect">
            <a:avLst/>
          </a:prstGeom>
          <a:noFill/>
        </p:spPr>
        <p:txBody>
          <a:bodyPr wrap="square" rtlCol="0">
            <a:spAutoFit/>
          </a:bodyPr>
          <a:lstStyle/>
          <a:p>
            <a:r>
              <a:rPr lang="en-US" altLang="zh-CN" sz="3200" b="1" i="1" dirty="0" smtClean="0">
                <a:solidFill>
                  <a:srgbClr val="002060"/>
                </a:solidFill>
                <a:latin typeface="Calibri" pitchFamily="34" charset="0"/>
              </a:rPr>
              <a:t>Please Pay Attention</a:t>
            </a:r>
            <a:endParaRPr lang="zh-CN" altLang="en-US" sz="3200" b="1" i="1" dirty="0">
              <a:solidFill>
                <a:srgbClr val="002060"/>
              </a:solidFill>
              <a:latin typeface="Calibri" pitchFamily="34" charset="0"/>
            </a:endParaRPr>
          </a:p>
        </p:txBody>
      </p:sp>
      <p:sp>
        <p:nvSpPr>
          <p:cNvPr id="16" name="矩形 15"/>
          <p:cNvSpPr/>
          <p:nvPr/>
        </p:nvSpPr>
        <p:spPr bwMode="auto">
          <a:xfrm>
            <a:off x="0" y="1214422"/>
            <a:ext cx="10440988" cy="4429156"/>
          </a:xfrm>
          <a:prstGeom prst="rect">
            <a:avLst/>
          </a:prstGeom>
          <a:solidFill>
            <a:schemeClr val="accent5">
              <a:lumMod val="2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ndParaRPr>
          </a:p>
        </p:txBody>
      </p:sp>
      <p:sp>
        <p:nvSpPr>
          <p:cNvPr id="17" name="Text Box 7"/>
          <p:cNvSpPr txBox="1">
            <a:spLocks noChangeArrowheads="1"/>
          </p:cNvSpPr>
          <p:nvPr/>
        </p:nvSpPr>
        <p:spPr bwMode="auto">
          <a:xfrm>
            <a:off x="7220758" y="5987497"/>
            <a:ext cx="2786082" cy="584775"/>
          </a:xfrm>
          <a:prstGeom prst="rect">
            <a:avLst/>
          </a:prstGeom>
          <a:noFill/>
          <a:ln w="9525" algn="ctr">
            <a:noFill/>
            <a:miter lim="800000"/>
            <a:headEnd/>
            <a:tailEnd/>
          </a:ln>
          <a:effectLst/>
        </p:spPr>
        <p:txBody>
          <a:bodyPr wrap="square">
            <a:spAutoFit/>
          </a:bodyPr>
          <a:lstStyle/>
          <a:p>
            <a:pPr algn="r">
              <a:spcBef>
                <a:spcPts val="0"/>
              </a:spcBef>
              <a:defRPr/>
            </a:pPr>
            <a:r>
              <a:rPr lang="en-US" altLang="zh-CN" sz="3200" b="1" i="1" dirty="0">
                <a:ln>
                  <a:solidFill>
                    <a:schemeClr val="bg2">
                      <a:lumMod val="50000"/>
                    </a:schemeClr>
                  </a:solidFill>
                </a:ln>
                <a:solidFill>
                  <a:srgbClr val="0070C0"/>
                </a:solidFill>
                <a:effectLst>
                  <a:glow rad="63500">
                    <a:schemeClr val="bg2">
                      <a:lumMod val="50000"/>
                      <a:alpha val="40000"/>
                    </a:schemeClr>
                  </a:glow>
                  <a:outerShdw blurRad="50800" dist="38100" dir="2700000" algn="tl" rotWithShape="0">
                    <a:prstClr val="black">
                      <a:alpha val="40000"/>
                    </a:prstClr>
                  </a:outerShdw>
                </a:effectLst>
                <a:latin typeface="Calibri" pitchFamily="34" charset="0"/>
                <a:ea typeface="Dotum" pitchFamily="34" charset="-127"/>
              </a:rPr>
              <a:t>Thank </a:t>
            </a:r>
            <a:r>
              <a:rPr lang="en-US" altLang="zh-CN" sz="3200" b="1" i="1" dirty="0" smtClean="0">
                <a:ln>
                  <a:solidFill>
                    <a:schemeClr val="bg2">
                      <a:lumMod val="50000"/>
                    </a:schemeClr>
                  </a:solidFill>
                </a:ln>
                <a:solidFill>
                  <a:srgbClr val="0070C0"/>
                </a:solidFill>
                <a:effectLst>
                  <a:glow rad="63500">
                    <a:schemeClr val="bg2">
                      <a:lumMod val="50000"/>
                      <a:alpha val="40000"/>
                    </a:schemeClr>
                  </a:glow>
                  <a:outerShdw blurRad="50800" dist="38100" dir="2700000" algn="tl" rotWithShape="0">
                    <a:prstClr val="black">
                      <a:alpha val="40000"/>
                    </a:prstClr>
                  </a:outerShdw>
                </a:effectLst>
                <a:latin typeface="Calibri" pitchFamily="34" charset="0"/>
                <a:ea typeface="Dotum" pitchFamily="34" charset="-127"/>
              </a:rPr>
              <a:t>you ! </a:t>
            </a:r>
            <a:endParaRPr lang="en-US" altLang="zh-CN" sz="3200" b="1" i="1" dirty="0">
              <a:ln>
                <a:solidFill>
                  <a:schemeClr val="bg2">
                    <a:lumMod val="50000"/>
                  </a:schemeClr>
                </a:solidFill>
              </a:ln>
              <a:solidFill>
                <a:srgbClr val="0070C0"/>
              </a:solidFill>
              <a:effectLst>
                <a:glow rad="63500">
                  <a:schemeClr val="bg2">
                    <a:lumMod val="50000"/>
                    <a:alpha val="40000"/>
                  </a:schemeClr>
                </a:glow>
                <a:outerShdw blurRad="50800" dist="38100" dir="2700000" algn="tl" rotWithShape="0">
                  <a:prstClr val="black">
                    <a:alpha val="40000"/>
                  </a:prstClr>
                </a:outerShdw>
              </a:effectLst>
              <a:latin typeface="Calibri" pitchFamily="34" charset="0"/>
              <a:ea typeface="Dotum" pitchFamily="34" charset="-127"/>
            </a:endParaRPr>
          </a:p>
        </p:txBody>
      </p:sp>
      <p:sp>
        <p:nvSpPr>
          <p:cNvPr id="18" name="TextBox 17"/>
          <p:cNvSpPr txBox="1"/>
          <p:nvPr/>
        </p:nvSpPr>
        <p:spPr>
          <a:xfrm>
            <a:off x="148396" y="1357298"/>
            <a:ext cx="10144196" cy="4262705"/>
          </a:xfrm>
          <a:prstGeom prst="rect">
            <a:avLst/>
          </a:prstGeom>
          <a:noFill/>
        </p:spPr>
        <p:txBody>
          <a:bodyPr wrap="square" rtlCol="0">
            <a:spAutoFit/>
          </a:bodyPr>
          <a:lstStyle/>
          <a:p>
            <a:r>
              <a:rPr lang="zh-CN" altLang="en-US" sz="2400" b="1" dirty="0" smtClean="0">
                <a:solidFill>
                  <a:schemeClr val="bg1"/>
                </a:solidFill>
                <a:latin typeface="微软雅黑" pitchFamily="34" charset="-122"/>
                <a:ea typeface="微软雅黑" pitchFamily="34" charset="-122"/>
              </a:rPr>
              <a:t>登陆内部网 </a:t>
            </a:r>
            <a:r>
              <a:rPr lang="en-US" altLang="zh-CN" sz="2400" b="1" dirty="0" smtClean="0">
                <a:solidFill>
                  <a:schemeClr val="bg1"/>
                </a:solidFill>
                <a:latin typeface="微软雅黑" pitchFamily="34" charset="-122"/>
                <a:ea typeface="微软雅黑" pitchFamily="34" charset="-122"/>
              </a:rPr>
              <a:t>Circuit</a:t>
            </a:r>
            <a:r>
              <a:rPr lang="zh-CN" altLang="en-US" sz="2400" b="1" dirty="0" smtClean="0">
                <a:solidFill>
                  <a:schemeClr val="bg1"/>
                </a:solidFill>
                <a:latin typeface="微软雅黑" pitchFamily="34" charset="-122"/>
                <a:ea typeface="微软雅黑" pitchFamily="34" charset="-122"/>
              </a:rPr>
              <a:t>，获取更多的关于保险计划的细节和资源：</a:t>
            </a:r>
            <a:endParaRPr lang="en-US" altLang="zh-CN" sz="2400" b="1" dirty="0" smtClean="0">
              <a:solidFill>
                <a:schemeClr val="bg1"/>
              </a:solidFill>
              <a:latin typeface="微软雅黑" pitchFamily="34" charset="-122"/>
              <a:ea typeface="微软雅黑" pitchFamily="34" charset="-122"/>
            </a:endParaRPr>
          </a:p>
          <a:p>
            <a:pPr>
              <a:spcBef>
                <a:spcPts val="600"/>
              </a:spcBef>
            </a:pPr>
            <a:r>
              <a:rPr lang="en-US" b="1" u="sng" dirty="0" smtClean="0">
                <a:solidFill>
                  <a:srgbClr val="FFFF00"/>
                </a:solidFill>
              </a:rPr>
              <a:t>Circuit Home &gt; My Benefits &amp; Career &gt; Health &gt; Healthcare Benefits (PRC Nationals)</a:t>
            </a:r>
            <a:endParaRPr lang="en-US" b="1" u="sng" dirty="0" smtClean="0">
              <a:solidFill>
                <a:schemeClr val="bg1"/>
              </a:solidFill>
              <a:latin typeface="Calibri" pitchFamily="34" charset="0"/>
            </a:endParaRPr>
          </a:p>
          <a:p>
            <a:pPr>
              <a:spcBef>
                <a:spcPts val="1800"/>
              </a:spcBef>
              <a:buFontTx/>
              <a:buChar char="-"/>
            </a:pPr>
            <a:r>
              <a:rPr lang="zh-CN" altLang="en-US" sz="1600" b="1" dirty="0" smtClean="0">
                <a:solidFill>
                  <a:schemeClr val="bg1"/>
                </a:solidFill>
                <a:latin typeface="微软雅黑" pitchFamily="34" charset="-122"/>
                <a:ea typeface="微软雅黑" pitchFamily="34" charset="-122"/>
              </a:rPr>
              <a:t> </a:t>
            </a:r>
            <a:r>
              <a:rPr lang="en-US" altLang="zh-CN" sz="1600" b="1" dirty="0" smtClean="0">
                <a:solidFill>
                  <a:schemeClr val="bg1"/>
                </a:solidFill>
                <a:latin typeface="微软雅黑" pitchFamily="34" charset="-122"/>
                <a:ea typeface="微软雅黑" pitchFamily="34" charset="-122"/>
              </a:rPr>
              <a:t>2016</a:t>
            </a:r>
            <a:r>
              <a:rPr lang="zh-CN" altLang="en-US" sz="1600" b="1" dirty="0" smtClean="0">
                <a:solidFill>
                  <a:schemeClr val="bg1"/>
                </a:solidFill>
                <a:latin typeface="微软雅黑" pitchFamily="34" charset="-122"/>
                <a:ea typeface="微软雅黑" pitchFamily="34" charset="-122"/>
              </a:rPr>
              <a:t>年员工保险服务手册（电子版，</a:t>
            </a:r>
            <a:r>
              <a:rPr lang="en-US" altLang="zh-CN" sz="1600" b="1" dirty="0" smtClean="0">
                <a:solidFill>
                  <a:schemeClr val="bg1"/>
                </a:solidFill>
                <a:latin typeface="微软雅黑" pitchFamily="34" charset="-122"/>
                <a:ea typeface="微软雅黑" pitchFamily="34" charset="-122"/>
              </a:rPr>
              <a:t>PDF </a:t>
            </a:r>
            <a:r>
              <a:rPr lang="zh-CN" altLang="en-US" sz="1600" b="1" dirty="0" smtClean="0">
                <a:solidFill>
                  <a:schemeClr val="bg1"/>
                </a:solidFill>
                <a:latin typeface="微软雅黑" pitchFamily="34" charset="-122"/>
                <a:ea typeface="微软雅黑" pitchFamily="34" charset="-122"/>
              </a:rPr>
              <a:t>文件）</a:t>
            </a:r>
            <a:endParaRPr lang="en-US" altLang="zh-CN" sz="1600" b="1" dirty="0" smtClean="0">
              <a:solidFill>
                <a:schemeClr val="bg1"/>
              </a:solidFill>
              <a:latin typeface="微软雅黑" pitchFamily="34" charset="-122"/>
              <a:ea typeface="微软雅黑" pitchFamily="34" charset="-122"/>
            </a:endParaRPr>
          </a:p>
          <a:p>
            <a:pPr>
              <a:spcBef>
                <a:spcPts val="1200"/>
              </a:spcBef>
              <a:buFontTx/>
              <a:buChar char="-"/>
            </a:pPr>
            <a:r>
              <a:rPr lang="zh-CN" altLang="en-US" sz="1600" b="1" dirty="0" smtClean="0">
                <a:solidFill>
                  <a:schemeClr val="bg1"/>
                </a:solidFill>
                <a:latin typeface="微软雅黑" pitchFamily="34" charset="-122"/>
                <a:ea typeface="微软雅黑" pitchFamily="34" charset="-122"/>
              </a:rPr>
              <a:t> </a:t>
            </a:r>
            <a:r>
              <a:rPr lang="en-US" altLang="zh-CN" sz="1600" b="1" dirty="0" smtClean="0">
                <a:solidFill>
                  <a:schemeClr val="bg1"/>
                </a:solidFill>
                <a:latin typeface="微软雅黑" pitchFamily="34" charset="-122"/>
                <a:ea typeface="微软雅黑" pitchFamily="34" charset="-122"/>
              </a:rPr>
              <a:t>2016</a:t>
            </a:r>
            <a:r>
              <a:rPr lang="zh-CN" altLang="en-US" sz="1600" b="1" dirty="0" smtClean="0">
                <a:solidFill>
                  <a:schemeClr val="bg1"/>
                </a:solidFill>
                <a:latin typeface="微软雅黑" pitchFamily="34" charset="-122"/>
                <a:ea typeface="微软雅黑" pitchFamily="34" charset="-122"/>
              </a:rPr>
              <a:t>年保险宣讲会</a:t>
            </a:r>
            <a:r>
              <a:rPr lang="en-US" altLang="zh-CN" sz="1600" b="1" dirty="0" smtClean="0">
                <a:solidFill>
                  <a:schemeClr val="bg1"/>
                </a:solidFill>
                <a:latin typeface="微软雅黑" pitchFamily="34" charset="-122"/>
                <a:ea typeface="微软雅黑" pitchFamily="34" charset="-122"/>
              </a:rPr>
              <a:t>PPT</a:t>
            </a:r>
            <a:r>
              <a:rPr lang="zh-CN" altLang="en-US" sz="1600" b="1" dirty="0" smtClean="0">
                <a:solidFill>
                  <a:schemeClr val="bg1"/>
                </a:solidFill>
                <a:latin typeface="微软雅黑" pitchFamily="34" charset="-122"/>
                <a:ea typeface="微软雅黑" pitchFamily="34" charset="-122"/>
              </a:rPr>
              <a:t>材料</a:t>
            </a:r>
            <a:endParaRPr lang="en-US" altLang="zh-CN" sz="1600" b="1" dirty="0" smtClean="0">
              <a:solidFill>
                <a:schemeClr val="bg1"/>
              </a:solidFill>
              <a:latin typeface="微软雅黑" pitchFamily="34" charset="-122"/>
              <a:ea typeface="微软雅黑" pitchFamily="34" charset="-122"/>
            </a:endParaRPr>
          </a:p>
          <a:p>
            <a:pPr>
              <a:spcBef>
                <a:spcPts val="1200"/>
              </a:spcBef>
              <a:buFontTx/>
              <a:buChar char="-"/>
            </a:pPr>
            <a:r>
              <a:rPr lang="zh-CN" altLang="en-US" sz="1600" b="1" dirty="0" smtClean="0">
                <a:solidFill>
                  <a:schemeClr val="bg1"/>
                </a:solidFill>
                <a:latin typeface="微软雅黑" pitchFamily="34" charset="-122"/>
                <a:ea typeface="微软雅黑" pitchFamily="34" charset="-122"/>
              </a:rPr>
              <a:t> 其他和员工保险服务相关的所有重要文件和资源</a:t>
            </a:r>
            <a:endParaRPr lang="en-US" altLang="zh-CN" sz="1600" b="1" dirty="0" smtClean="0">
              <a:solidFill>
                <a:schemeClr val="bg1"/>
              </a:solidFill>
              <a:latin typeface="微软雅黑" pitchFamily="34" charset="-122"/>
              <a:ea typeface="微软雅黑" pitchFamily="34" charset="-122"/>
            </a:endParaRPr>
          </a:p>
          <a:p>
            <a:pPr>
              <a:buFontTx/>
              <a:buChar char="-"/>
            </a:pPr>
            <a:endParaRPr lang="en-US" altLang="zh-CN" b="1" dirty="0" smtClean="0">
              <a:solidFill>
                <a:schemeClr val="bg1"/>
              </a:solidFill>
              <a:latin typeface="微软雅黑" pitchFamily="34" charset="-122"/>
              <a:ea typeface="微软雅黑" pitchFamily="34" charset="-122"/>
            </a:endParaRPr>
          </a:p>
          <a:p>
            <a:endParaRPr lang="zh-CN" altLang="en-US" sz="2400" b="1" dirty="0" smtClean="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若您有任何疑问，请及时通过以下相关渠道寻求解答：</a:t>
            </a:r>
            <a:endParaRPr lang="en-US" altLang="zh-CN" sz="2400" b="1" dirty="0" smtClean="0">
              <a:solidFill>
                <a:schemeClr val="bg1"/>
              </a:solidFill>
              <a:latin typeface="微软雅黑" pitchFamily="34" charset="-122"/>
              <a:ea typeface="微软雅黑" pitchFamily="34" charset="-122"/>
            </a:endParaRPr>
          </a:p>
          <a:p>
            <a:pPr>
              <a:spcBef>
                <a:spcPts val="600"/>
              </a:spcBef>
            </a:pPr>
            <a:r>
              <a:rPr lang="zh-CN" altLang="en-US" b="1" dirty="0" smtClean="0">
                <a:solidFill>
                  <a:srgbClr val="FFFF00"/>
                </a:solidFill>
                <a:latin typeface="微软雅黑" pitchFamily="34" charset="-122"/>
                <a:ea typeface="微软雅黑" pitchFamily="34" charset="-122"/>
              </a:rPr>
              <a:t>（</a:t>
            </a:r>
            <a:r>
              <a:rPr lang="zh-CN" altLang="en-US" b="1" dirty="0" smtClean="0">
                <a:solidFill>
                  <a:srgbClr val="FFFF00"/>
                </a:solidFill>
                <a:latin typeface="Calibri" pitchFamily="34" charset="0"/>
                <a:ea typeface="微软雅黑" pitchFamily="34" charset="-122"/>
              </a:rPr>
              <a:t>平安服务人员 </a:t>
            </a:r>
            <a:r>
              <a:rPr lang="en-US" altLang="zh-CN" b="1" dirty="0" smtClean="0">
                <a:solidFill>
                  <a:srgbClr val="FFFF00"/>
                </a:solidFill>
                <a:latin typeface="Calibri" pitchFamily="34" charset="0"/>
                <a:ea typeface="微软雅黑" pitchFamily="34" charset="-122"/>
              </a:rPr>
              <a:t>/ </a:t>
            </a:r>
            <a:r>
              <a:rPr lang="en-US" altLang="zh-CN" sz="2000" b="1" dirty="0" smtClean="0">
                <a:solidFill>
                  <a:srgbClr val="FFFF00"/>
                </a:solidFill>
                <a:latin typeface="Calibri" pitchFamily="34" charset="0"/>
                <a:ea typeface="微软雅黑" pitchFamily="34" charset="-122"/>
              </a:rPr>
              <a:t>Circuit </a:t>
            </a:r>
            <a:r>
              <a:rPr lang="en-US" altLang="zh-CN" b="1" dirty="0" smtClean="0">
                <a:solidFill>
                  <a:srgbClr val="FFFF00"/>
                </a:solidFill>
                <a:latin typeface="Calibri" pitchFamily="34" charset="0"/>
                <a:ea typeface="微软雅黑" pitchFamily="34" charset="-122"/>
              </a:rPr>
              <a:t>/ </a:t>
            </a:r>
            <a:r>
              <a:rPr lang="zh-CN" altLang="en-US" b="1" dirty="0" smtClean="0">
                <a:solidFill>
                  <a:srgbClr val="FFFF00"/>
                </a:solidFill>
                <a:latin typeface="Calibri" pitchFamily="34" charset="0"/>
                <a:ea typeface="微软雅黑" pitchFamily="34" charset="-122"/>
              </a:rPr>
              <a:t>平安全国专属服务渠道 </a:t>
            </a:r>
            <a:r>
              <a:rPr lang="en-US" altLang="zh-CN" b="1" dirty="0" smtClean="0">
                <a:solidFill>
                  <a:srgbClr val="FFFF00"/>
                </a:solidFill>
                <a:latin typeface="Calibri" pitchFamily="34" charset="0"/>
                <a:ea typeface="微软雅黑" pitchFamily="34" charset="-122"/>
              </a:rPr>
              <a:t>/ </a:t>
            </a:r>
            <a:r>
              <a:rPr lang="en-US" altLang="zh-CN" sz="2000" b="1" dirty="0" smtClean="0">
                <a:solidFill>
                  <a:srgbClr val="FFFF00"/>
                </a:solidFill>
                <a:latin typeface="Calibri" pitchFamily="34" charset="0"/>
                <a:ea typeface="微软雅黑" pitchFamily="34" charset="-122"/>
              </a:rPr>
              <a:t>Get HR Help </a:t>
            </a:r>
            <a:r>
              <a:rPr lang="en-US" altLang="zh-CN" b="1" dirty="0" smtClean="0">
                <a:solidFill>
                  <a:srgbClr val="FFFF00"/>
                </a:solidFill>
                <a:latin typeface="Calibri" pitchFamily="34" charset="0"/>
                <a:ea typeface="微软雅黑" pitchFamily="34" charset="-122"/>
              </a:rPr>
              <a:t>/ </a:t>
            </a:r>
            <a:r>
              <a:rPr lang="zh-CN" altLang="en-US" b="1" dirty="0" smtClean="0">
                <a:solidFill>
                  <a:srgbClr val="FFFF00"/>
                </a:solidFill>
                <a:latin typeface="Calibri" pitchFamily="34" charset="0"/>
                <a:ea typeface="微软雅黑" pitchFamily="34" charset="-122"/>
              </a:rPr>
              <a:t>政府医保咨询渠道</a:t>
            </a:r>
            <a:r>
              <a:rPr lang="zh-CN" altLang="en-US" b="1" dirty="0" smtClean="0">
                <a:solidFill>
                  <a:srgbClr val="FFFF00"/>
                </a:solidFill>
                <a:latin typeface="微软雅黑" pitchFamily="34" charset="-122"/>
                <a:ea typeface="微软雅黑" pitchFamily="34" charset="-122"/>
              </a:rPr>
              <a:t>）</a:t>
            </a:r>
            <a:endParaRPr lang="en-US" altLang="zh-CN" b="1" dirty="0" smtClean="0">
              <a:solidFill>
                <a:srgbClr val="FFFF00"/>
              </a:solidFill>
              <a:latin typeface="微软雅黑" pitchFamily="34" charset="-122"/>
              <a:ea typeface="微软雅黑" pitchFamily="34" charset="-122"/>
            </a:endParaRPr>
          </a:p>
          <a:p>
            <a:endParaRPr lang="en-US" altLang="zh-CN" b="1" dirty="0" smtClean="0">
              <a:solidFill>
                <a:srgbClr val="FFFF00"/>
              </a:solidFill>
              <a:latin typeface="微软雅黑" pitchFamily="34" charset="-122"/>
              <a:ea typeface="微软雅黑" pitchFamily="34" charset="-122"/>
            </a:endParaRPr>
          </a:p>
          <a:p>
            <a:endParaRPr lang="zh-CN" altLang="en-US" b="1" dirty="0" smtClean="0">
              <a:solidFill>
                <a:srgbClr val="FFFF00"/>
              </a:solidFill>
              <a:latin typeface="微软雅黑" pitchFamily="34" charset="-122"/>
              <a:ea typeface="微软雅黑" pitchFamily="34" charset="-122"/>
            </a:endParaRPr>
          </a:p>
          <a:p>
            <a:r>
              <a:rPr lang="zh-CN" altLang="en-US" sz="1400" b="1" dirty="0" smtClean="0">
                <a:solidFill>
                  <a:srgbClr val="FFFF00"/>
                </a:solidFill>
                <a:latin typeface="微软雅黑" pitchFamily="34" charset="-122"/>
                <a:ea typeface="微软雅黑" pitchFamily="34" charset="-122"/>
              </a:rPr>
              <a:t>本宣导稿仅供参考。为了您的保险权益能获得充分保障，请在就医前、理赔申请前仔细阅读“</a:t>
            </a:r>
            <a:r>
              <a:rPr lang="en-US" altLang="zh-CN" sz="1400" b="1" dirty="0" smtClean="0">
                <a:solidFill>
                  <a:srgbClr val="FFFF00"/>
                </a:solidFill>
                <a:latin typeface="微软雅黑" pitchFamily="34" charset="-122"/>
                <a:ea typeface="微软雅黑" pitchFamily="34" charset="-122"/>
              </a:rPr>
              <a:t>2016</a:t>
            </a:r>
            <a:r>
              <a:rPr lang="zh-CN" altLang="en-US" sz="1400" b="1" dirty="0" smtClean="0">
                <a:solidFill>
                  <a:srgbClr val="FFFF00"/>
                </a:solidFill>
                <a:latin typeface="微软雅黑" pitchFamily="34" charset="-122"/>
                <a:ea typeface="微软雅黑" pitchFamily="34" charset="-122"/>
              </a:rPr>
              <a:t>年员工保险服务手册”</a:t>
            </a:r>
            <a:endParaRPr lang="en-US" altLang="zh-CN" sz="1400" b="1" dirty="0" smtClean="0">
              <a:solidFill>
                <a:srgbClr val="FFFF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Box 5"/>
          <p:cNvSpPr txBox="1">
            <a:spLocks noChangeArrowheads="1"/>
          </p:cNvSpPr>
          <p:nvPr/>
        </p:nvSpPr>
        <p:spPr bwMode="auto">
          <a:xfrm>
            <a:off x="39688" y="304800"/>
            <a:ext cx="6705600" cy="400050"/>
          </a:xfrm>
          <a:prstGeom prst="rect">
            <a:avLst/>
          </a:prstGeom>
          <a:noFill/>
          <a:ln w="9525">
            <a:noFill/>
            <a:miter lim="800000"/>
            <a:headEnd/>
            <a:tailEnd/>
          </a:ln>
        </p:spPr>
        <p:txBody>
          <a:bodyPr>
            <a:spAutoFit/>
          </a:bodyPr>
          <a:lstStyle/>
          <a:p>
            <a:r>
              <a:rPr lang="en-US" altLang="en-US" sz="2000" b="1" dirty="0" smtClean="0">
                <a:solidFill>
                  <a:srgbClr val="000000"/>
                </a:solidFill>
                <a:latin typeface="微软雅黑" pitchFamily="34" charset="-122"/>
                <a:ea typeface="微软雅黑" pitchFamily="34" charset="-122"/>
                <a:cs typeface="Arial" charset="0"/>
              </a:rPr>
              <a:t>2016</a:t>
            </a:r>
            <a:r>
              <a:rPr lang="zh-CN" altLang="en-US" sz="2000" b="1" dirty="0" smtClean="0">
                <a:solidFill>
                  <a:srgbClr val="000000"/>
                </a:solidFill>
                <a:latin typeface="微软雅黑" pitchFamily="34" charset="-122"/>
                <a:ea typeface="微软雅黑" pitchFamily="34" charset="-122"/>
                <a:cs typeface="Arial" charset="0"/>
              </a:rPr>
              <a:t>年</a:t>
            </a:r>
            <a:r>
              <a:rPr lang="zh-CN" altLang="en-US" sz="2000" b="1" dirty="0" smtClean="0">
                <a:solidFill>
                  <a:srgbClr val="FF0000"/>
                </a:solidFill>
                <a:latin typeface="微软雅黑" pitchFamily="34" charset="-122"/>
                <a:ea typeface="微软雅黑" pitchFamily="34" charset="-122"/>
                <a:cs typeface="Arial" charset="0"/>
              </a:rPr>
              <a:t>员工</a:t>
            </a:r>
            <a:r>
              <a:rPr lang="zh-CN" altLang="en-US" sz="2000" b="1" dirty="0" smtClean="0">
                <a:solidFill>
                  <a:srgbClr val="000000"/>
                </a:solidFill>
                <a:latin typeface="微软雅黑" pitchFamily="34" charset="-122"/>
                <a:ea typeface="微软雅黑" pitchFamily="34" charset="-122"/>
                <a:cs typeface="Arial" charset="0"/>
              </a:rPr>
              <a:t>保险福利（</a:t>
            </a:r>
            <a:r>
              <a:rPr lang="zh-CN" altLang="en-US" sz="2000" b="1" dirty="0" smtClean="0">
                <a:solidFill>
                  <a:srgbClr val="0000FF"/>
                </a:solidFill>
                <a:latin typeface="微软雅黑" pitchFamily="34" charset="-122"/>
                <a:ea typeface="微软雅黑" pitchFamily="34" charset="-122"/>
                <a:cs typeface="Arial" charset="0"/>
              </a:rPr>
              <a:t>公司付费基础计划</a:t>
            </a:r>
            <a:r>
              <a:rPr lang="zh-CN" altLang="en-US" sz="2000" b="1" dirty="0" smtClean="0">
                <a:solidFill>
                  <a:srgbClr val="000000"/>
                </a:solidFill>
                <a:latin typeface="微软雅黑" pitchFamily="34" charset="-122"/>
                <a:ea typeface="微软雅黑" pitchFamily="34" charset="-122"/>
                <a:cs typeface="Arial" charset="0"/>
              </a:rPr>
              <a:t>）</a:t>
            </a:r>
            <a:endParaRPr lang="zh-CN" altLang="en-US" sz="2000" b="1" dirty="0">
              <a:solidFill>
                <a:srgbClr val="000000"/>
              </a:solidFill>
              <a:latin typeface="微软雅黑" pitchFamily="34" charset="-122"/>
              <a:ea typeface="微软雅黑" pitchFamily="34" charset="-122"/>
              <a:cs typeface="Arial" charset="0"/>
            </a:endParaRPr>
          </a:p>
        </p:txBody>
      </p:sp>
      <p:sp>
        <p:nvSpPr>
          <p:cNvPr id="9"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5</a:t>
            </a:fld>
            <a:endParaRPr lang="en-GB" dirty="0"/>
          </a:p>
        </p:txBody>
      </p:sp>
      <p:sp>
        <p:nvSpPr>
          <p:cNvPr id="10"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graphicFrame>
        <p:nvGraphicFramePr>
          <p:cNvPr id="11" name="Group 80"/>
          <p:cNvGraphicFramePr>
            <a:graphicFrameLocks noGrp="1"/>
          </p:cNvGraphicFramePr>
          <p:nvPr>
            <p:extLst>
              <p:ext uri="{D42A27DB-BD31-4B8C-83A1-F6EECF244321}">
                <p14:modId xmlns:p14="http://schemas.microsoft.com/office/powerpoint/2010/main" val="1532450740"/>
              </p:ext>
            </p:extLst>
          </p:nvPr>
        </p:nvGraphicFramePr>
        <p:xfrm>
          <a:off x="192088" y="822026"/>
          <a:ext cx="10133806" cy="4975860"/>
        </p:xfrm>
        <a:graphic>
          <a:graphicData uri="http://schemas.openxmlformats.org/drawingml/2006/table">
            <a:tbl>
              <a:tblPr/>
              <a:tblGrid>
                <a:gridCol w="1099316"/>
                <a:gridCol w="957920"/>
                <a:gridCol w="1752461"/>
                <a:gridCol w="2971564"/>
                <a:gridCol w="3352545"/>
              </a:tblGrid>
              <a:tr h="2508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险种 </a:t>
                      </a:r>
                      <a:r>
                        <a:rPr kumimoji="0" lang="en-US" altLang="zh-CN" sz="11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a:t>
                      </a:r>
                      <a:r>
                        <a:rPr kumimoji="0" lang="zh-CN" altLang="en-US" sz="11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范围</a:t>
                      </a:r>
                      <a:r>
                        <a:rPr kumimoji="0" lang="en-US" altLang="zh-CN" sz="11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solidFill>
                      <a:srgbClr val="40A4F6"/>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保险对象</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solidFill>
                      <a:srgbClr val="40A4F6"/>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保险责任</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solidFill>
                      <a:srgbClr val="40A4F6"/>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保险金额</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solidFill>
                      <a:srgbClr val="40A4F6"/>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赔付比例</a:t>
                      </a:r>
                      <a:r>
                        <a:rPr kumimoji="0" lang="en-US" altLang="zh-CN" sz="11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a:t>
                      </a:r>
                      <a:r>
                        <a:rPr kumimoji="0" lang="zh-CN" altLang="en-US" sz="11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范围</a:t>
                      </a:r>
                      <a:r>
                        <a:rPr kumimoji="0" lang="en-US" altLang="zh-CN" sz="11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solidFill>
                      <a:srgbClr val="40A4F6"/>
                    </a:solidFill>
                  </a:tcPr>
                </a:tc>
              </a:tr>
              <a:tr h="166688">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意外险</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a:t>
                      </a:r>
                      <a:r>
                        <a:rPr kumimoji="0" lang="zh-CN" altLang="en-US"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全球</a:t>
                      </a: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a:t>
                      </a:r>
                    </a:p>
                  </a:txBody>
                  <a:tcPr anchor="ctr" anchorCtr="1" horzOverflow="overflow">
                    <a:lnL w="28575"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中籍员工</a:t>
                      </a:r>
                      <a:endPar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外籍员工</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意外身故保险金</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52</a:t>
                      </a:r>
                      <a:r>
                        <a:rPr kumimoji="0" lang="zh-CN" altLang="en-US"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个月工资 </a:t>
                      </a: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a:t>
                      </a:r>
                      <a:r>
                        <a:rPr kumimoji="0" lang="zh-CN" altLang="en-US"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对于中籍员工最低保额</a:t>
                      </a: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10</a:t>
                      </a:r>
                      <a:r>
                        <a:rPr kumimoji="0" lang="zh-CN" altLang="en-US"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万元</a:t>
                      </a: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保险责任范围内一次性给付保险金额</a:t>
                      </a:r>
                      <a:endParaRPr kumimoji="0" lang="en-US" altLang="zh-CN"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（意外伤残保险金根据伤残程度对应的比例给付）</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r>
              <a:tr h="269875">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意外伤残保险金</a:t>
                      </a: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a:t>
                      </a:r>
                      <a:r>
                        <a:rPr kumimoji="0" lang="zh-CN" altLang="en-US"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最高</a:t>
                      </a: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26</a:t>
                      </a:r>
                      <a:r>
                        <a:rPr kumimoji="0" lang="zh-CN" altLang="en-US"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个月工资</a:t>
                      </a: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a:t>
                      </a:r>
                      <a:r>
                        <a:rPr kumimoji="0" lang="zh-CN" altLang="en-US"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对于中籍员工最低保额</a:t>
                      </a: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5</a:t>
                      </a:r>
                      <a:r>
                        <a:rPr kumimoji="0" lang="zh-CN" altLang="en-US"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万元</a:t>
                      </a: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501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人寿险</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a:t>
                      </a: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全球</a:t>
                      </a:r>
                      <a:r>
                        <a:rPr kumimoji="0" lang="en-US" altLang="zh-CN"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a:t>
                      </a:r>
                    </a:p>
                  </a:txBody>
                  <a:tcPr anchor="ctr" anchorCtr="1" horzOverflow="overflow">
                    <a:lnL w="28575" cap="flat" cmpd="sng" algn="ctr">
                      <a:solidFill>
                        <a:srgbClr val="000099"/>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中籍员工</a:t>
                      </a:r>
                      <a:endPar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外籍员工</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疾病身故保险金</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自然身故保险金</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疾病全残保险金</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26</a:t>
                      </a: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个月工资</a:t>
                      </a:r>
                      <a:r>
                        <a:rPr kumimoji="0" lang="en-US" altLang="zh-CN"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a:t>
                      </a: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对于中籍员工最低保额</a:t>
                      </a:r>
                      <a:r>
                        <a:rPr kumimoji="0" lang="en-US" altLang="zh-CN"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5</a:t>
                      </a: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万元</a:t>
                      </a:r>
                      <a:r>
                        <a:rPr kumimoji="0" lang="en-US" altLang="zh-CN"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保险责任范围内一次性给付保险金额</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99"/>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0099"/>
                      </a:solidFill>
                      <a:prstDash val="solid"/>
                      <a:round/>
                      <a:headEnd type="none" w="med" len="med"/>
                      <a:tailEnd type="none" w="med" len="med"/>
                    </a:lnB>
                    <a:lnTlToBr>
                      <a:noFill/>
                    </a:lnTlToBr>
                    <a:lnBlToTr>
                      <a:noFill/>
                    </a:lnBlToTr>
                    <a:noFill/>
                  </a:tcPr>
                </a:tc>
              </a:tr>
              <a:tr h="354965">
                <a:tc rowSpan="8">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医疗险</a:t>
                      </a:r>
                      <a:endParaRPr kumimoji="0" lang="en-US" altLang="zh-CN" sz="11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a:t>
                      </a:r>
                      <a:r>
                        <a:rPr kumimoji="0" lang="zh-CN" altLang="en-US"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中国大陆，不包括香港、台湾和澳门</a:t>
                      </a:r>
                      <a:r>
                        <a:rPr kumimoji="0" lang="en-US" altLang="zh-CN"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a:t>
                      </a:r>
                    </a:p>
                  </a:txBody>
                  <a:tcPr anchor="ctr" horzOverflow="overflow">
                    <a:lnL w="28575" cap="flat" cmpd="sng" algn="ctr">
                      <a:solidFill>
                        <a:srgbClr val="008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99"/>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rowSpan="8">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中籍员工</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99"/>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门急诊医疗保险金</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门急诊、住院累计保险金额</a:t>
                      </a:r>
                      <a:endParaRPr kumimoji="0" lang="en-US" altLang="zh-CN"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每人每年最高</a:t>
                      </a:r>
                      <a:r>
                        <a:rPr kumimoji="0" lang="en-US" altLang="zh-CN"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20000</a:t>
                      </a: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元</a:t>
                      </a:r>
                      <a:endParaRPr kumimoji="0" lang="en-US" altLang="zh-CN"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平安指定医院内就诊，且医保范围内个人承担部分</a:t>
                      </a:r>
                      <a:endParaRPr kumimoji="0" lang="en-US" altLang="zh-CN"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（含乙类药品自费部分），</a:t>
                      </a:r>
                      <a:endParaRPr kumimoji="0" lang="en-US" altLang="zh-CN"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门诊</a:t>
                      </a:r>
                      <a:r>
                        <a:rPr kumimoji="0" lang="en-US" altLang="zh-CN"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90%</a:t>
                      </a:r>
                      <a:r>
                        <a:rPr kumimoji="0" lang="zh-CN" altLang="en-US"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赔付，住院</a:t>
                      </a:r>
                      <a:r>
                        <a:rPr kumimoji="0" lang="en-US" altLang="zh-CN"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100%</a:t>
                      </a:r>
                      <a:r>
                        <a:rPr kumimoji="0" lang="zh-CN" altLang="en-US"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赔付</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28575" cap="flat" cmpd="sng" algn="ctr">
                      <a:solidFill>
                        <a:srgbClr val="0000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住院医疗保险金</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228600">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外购药</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上海及</a:t>
                      </a:r>
                      <a:r>
                        <a:rPr kumimoji="0" lang="en-US" altLang="zh-CN"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Remote </a:t>
                      </a:r>
                      <a:r>
                        <a:rPr kumimoji="0" lang="en-US" altLang="zh-CN"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site </a:t>
                      </a:r>
                      <a:r>
                        <a:rPr kumimoji="0" lang="zh-CN" altLang="en-US"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员工每人每年</a:t>
                      </a:r>
                      <a:r>
                        <a:rPr kumimoji="0" lang="en-US" altLang="zh-CN"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1000</a:t>
                      </a:r>
                      <a:r>
                        <a:rPr kumimoji="0" lang="zh-CN" altLang="en-US"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元。</a:t>
                      </a:r>
                      <a:endParaRPr kumimoji="0" lang="en-US" altLang="zh-CN"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7</a:t>
                      </a:r>
                      <a:r>
                        <a:rPr kumimoji="0" lang="zh-CN" altLang="en-US"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月</a:t>
                      </a:r>
                      <a:r>
                        <a:rPr kumimoji="0" lang="en-US" altLang="zh-CN"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1</a:t>
                      </a:r>
                      <a:r>
                        <a:rPr kumimoji="0" lang="zh-CN" altLang="en-US"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日之后加入的新员工的购药额度为全年保额的</a:t>
                      </a:r>
                      <a:r>
                        <a:rPr kumimoji="0" lang="en-US" altLang="zh-CN"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50%</a:t>
                      </a: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a:t>
                      </a:r>
                      <a:r>
                        <a:rPr kumimoji="0" lang="zh-CN" altLang="en-US" sz="1050" b="1" i="0" u="none" strike="noStrike" cap="none" normalizeH="0" baseline="0" dirty="0" smtClean="0">
                          <a:ln>
                            <a:noFill/>
                          </a:ln>
                          <a:solidFill>
                            <a:srgbClr val="FF0000"/>
                          </a:solidFill>
                          <a:effectLst/>
                          <a:latin typeface="微软雅黑" pitchFamily="34" charset="-122"/>
                          <a:ea typeface="微软雅黑" pitchFamily="34" charset="-122"/>
                          <a:cs typeface="Arial" pitchFamily="34" charset="0"/>
                        </a:rPr>
                        <a:t>详细约定见保险服务手册</a:t>
                      </a: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a:t>
                      </a:r>
                      <a:endParaRPr kumimoji="0" lang="zh-CN" altLang="en-US" sz="18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平安指定药房内购买的当地医保目录内</a:t>
                      </a:r>
                      <a:endParaRPr kumimoji="0" lang="en-US" altLang="zh-CN"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甲类和乙类药品，</a:t>
                      </a:r>
                      <a:r>
                        <a:rPr kumimoji="0" lang="en-US" altLang="zh-CN"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80%</a:t>
                      </a:r>
                      <a:r>
                        <a:rPr kumimoji="0" lang="zh-CN" altLang="en-US"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赔付</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一般住院津贴</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每保险年度最多给付</a:t>
                      </a:r>
                      <a:r>
                        <a:rPr kumimoji="0" lang="en-US" altLang="zh-CN"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180</a:t>
                      </a: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天</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平安指定医院内住院，按照</a:t>
                      </a:r>
                      <a:r>
                        <a:rPr kumimoji="0" lang="en-US" altLang="zh-CN"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100</a:t>
                      </a:r>
                      <a:r>
                        <a:rPr kumimoji="0" lang="zh-CN" altLang="en-US"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元</a:t>
                      </a:r>
                      <a:r>
                        <a:rPr kumimoji="0" lang="en-US" altLang="zh-CN"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a:t>
                      </a:r>
                      <a:r>
                        <a:rPr kumimoji="0" lang="zh-CN" altLang="en-US"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天支付住院津贴 </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女性生育</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最高额度为</a:t>
                      </a:r>
                      <a:r>
                        <a:rPr kumimoji="0" lang="en-US" altLang="zh-CN"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5000</a:t>
                      </a: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元</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平安指定医院内就诊，且医保范围内</a:t>
                      </a:r>
                      <a:endParaRPr kumimoji="0" lang="en-US" altLang="zh-CN"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个人承担部分，</a:t>
                      </a:r>
                      <a:r>
                        <a:rPr kumimoji="0" lang="en-US" altLang="zh-CN"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100%</a:t>
                      </a:r>
                      <a:r>
                        <a:rPr kumimoji="0" lang="zh-CN" altLang="en-US"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赔付</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60000"/>
                        </a:spcBef>
                        <a:spcAft>
                          <a:spcPct val="0"/>
                        </a:spcAft>
                        <a:buClrTx/>
                        <a:buSzTx/>
                        <a:buFontTx/>
                        <a:buNone/>
                        <a:tabLst/>
                      </a:pPr>
                      <a:r>
                        <a:rPr kumimoji="0" lang="zh-CN" altLang="en-US"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重大疾病保险金</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6000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10</a:t>
                      </a:r>
                      <a:r>
                        <a:rPr kumimoji="0" lang="zh-CN" altLang="en-US" sz="105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万</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6000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保险年度期间，超过等待期后，初次确诊所约定的</a:t>
                      </a:r>
                      <a:r>
                        <a:rPr kumimoji="0" lang="en-US" altLang="zh-CN"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35</a:t>
                      </a:r>
                      <a:r>
                        <a:rPr kumimoji="0" lang="zh-CN" altLang="en-US" sz="10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种重大疾病，一次性给付保险金</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公共保额</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60</a:t>
                      </a: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万</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① 员工个人保险金额使用完毕后，保险责任范围内的门急诊和住院医疗费用可以申请使用公共保险金额。</a:t>
                      </a:r>
                      <a:endParaRPr kumimoji="0" lang="en-US" altLang="zh-CN"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② 保险年度内，初次罹患重大疾病治疗的自费药品也可申请公共保额，赔付比例</a:t>
                      </a:r>
                      <a:r>
                        <a:rPr kumimoji="0" lang="en-US" altLang="zh-CN"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50%</a:t>
                      </a:r>
                      <a:r>
                        <a:rPr kumimoji="0" lang="zh-CN" altLang="en-US"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，每人以</a:t>
                      </a:r>
                      <a:r>
                        <a:rPr kumimoji="0" lang="en-US" altLang="zh-CN"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3</a:t>
                      </a:r>
                      <a:r>
                        <a:rPr kumimoji="0" lang="zh-CN" altLang="en-US" sz="10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万元为限</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v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1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endParaRPr>
                    </a:p>
                  </a:txBody>
                  <a:tcPr anchor="ctr" horzOverflow="overflow">
                    <a:lnL w="28575" cap="flat" cmpd="sng" algn="ctr">
                      <a:solidFill>
                        <a:srgbClr val="008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11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050" b="1" i="0" u="none" strike="noStrike" kern="1200" cap="none" normalizeH="0" baseline="0" dirty="0" smtClean="0">
                          <a:ln>
                            <a:noFill/>
                          </a:ln>
                          <a:solidFill>
                            <a:srgbClr val="0C1821"/>
                          </a:solidFill>
                          <a:effectLst/>
                          <a:latin typeface="微软雅黑" pitchFamily="34" charset="-122"/>
                          <a:ea typeface="微软雅黑" pitchFamily="34" charset="-122"/>
                          <a:cs typeface="Arial" pitchFamily="34" charset="0"/>
                        </a:rPr>
                        <a:t>口腔保健（洗牙）</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每人每年最高</a:t>
                      </a:r>
                      <a:r>
                        <a:rPr kumimoji="0" lang="en-US" altLang="zh-CN"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200</a:t>
                      </a: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元</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000" b="1" i="0" u="none" strike="noStrike" kern="1200" cap="none" normalizeH="0" baseline="0" dirty="0" smtClean="0">
                          <a:ln>
                            <a:noFill/>
                          </a:ln>
                          <a:solidFill>
                            <a:srgbClr val="0C1821"/>
                          </a:solidFill>
                          <a:effectLst/>
                          <a:latin typeface="微软雅黑" pitchFamily="34" charset="-122"/>
                          <a:ea typeface="微软雅黑" pitchFamily="34" charset="-122"/>
                          <a:cs typeface="Arial" pitchFamily="34" charset="0"/>
                        </a:rPr>
                        <a:t>员工在“指定医院”或“指定口腔诊所”内进行洗牙（洁齿）的个人支付费用，</a:t>
                      </a:r>
                      <a:r>
                        <a:rPr kumimoji="0" lang="en-US" altLang="en-US" sz="1000" b="1" i="0" u="none" strike="noStrike" kern="1200" cap="none" normalizeH="0" baseline="0" dirty="0" smtClean="0">
                          <a:ln>
                            <a:noFill/>
                          </a:ln>
                          <a:solidFill>
                            <a:srgbClr val="0C1821"/>
                          </a:solidFill>
                          <a:effectLst/>
                          <a:latin typeface="微软雅黑" pitchFamily="34" charset="-122"/>
                          <a:ea typeface="微软雅黑" pitchFamily="34" charset="-122"/>
                          <a:cs typeface="Arial" pitchFamily="34" charset="0"/>
                        </a:rPr>
                        <a:t>80%</a:t>
                      </a:r>
                      <a:r>
                        <a:rPr kumimoji="0" lang="zh-CN" altLang="en-US" sz="1000" b="1" i="0" u="none" strike="noStrike" kern="1200" cap="none" normalizeH="0" baseline="0" dirty="0" smtClean="0">
                          <a:ln>
                            <a:noFill/>
                          </a:ln>
                          <a:solidFill>
                            <a:srgbClr val="0C1821"/>
                          </a:solidFill>
                          <a:effectLst/>
                          <a:latin typeface="微软雅黑" pitchFamily="34" charset="-122"/>
                          <a:ea typeface="微软雅黑" pitchFamily="34" charset="-122"/>
                          <a:cs typeface="Arial" pitchFamily="34" charset="0"/>
                        </a:rPr>
                        <a:t>赔付。理赔范围仅包含洗牙相关的合理费用</a:t>
                      </a:r>
                      <a:r>
                        <a:rPr kumimoji="0" lang="zh-CN" altLang="en-US" sz="1050" b="1" i="0" u="none" strike="noStrike" kern="1200" cap="none" normalizeH="0" baseline="0" dirty="0" smtClean="0">
                          <a:ln>
                            <a:noFill/>
                          </a:ln>
                          <a:solidFill>
                            <a:srgbClr val="0C1821"/>
                          </a:solidFill>
                          <a:effectLst/>
                          <a:latin typeface="微软雅黑" pitchFamily="34" charset="-122"/>
                          <a:ea typeface="微软雅黑" pitchFamily="34" charset="-122"/>
                          <a:cs typeface="Arial" pitchFamily="34" charset="0"/>
                        </a:rPr>
                        <a:t>。</a:t>
                      </a: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a:t>
                      </a:r>
                      <a:r>
                        <a:rPr kumimoji="0" lang="zh-CN" altLang="en-US" sz="1050" b="1" i="0" u="none" strike="noStrike" cap="none" normalizeH="0" baseline="0" dirty="0" smtClean="0">
                          <a:ln>
                            <a:noFill/>
                          </a:ln>
                          <a:solidFill>
                            <a:srgbClr val="FF0000"/>
                          </a:solidFill>
                          <a:effectLst/>
                          <a:latin typeface="微软雅黑" pitchFamily="34" charset="-122"/>
                          <a:ea typeface="微软雅黑" pitchFamily="34" charset="-122"/>
                          <a:cs typeface="Arial" pitchFamily="34" charset="0"/>
                        </a:rPr>
                        <a:t>详细约定见保险服务手册</a:t>
                      </a:r>
                      <a:r>
                        <a:rPr kumimoji="0" lang="zh-CN" altLang="en-US" sz="105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a:t>
                      </a:r>
                      <a:endParaRPr kumimoji="0" lang="zh-CN" altLang="en-US" sz="1100" b="1" i="0" u="none" strike="noStrike" kern="1200" cap="none" normalizeH="0" baseline="0" dirty="0" smtClean="0">
                        <a:ln>
                          <a:noFill/>
                        </a:ln>
                        <a:solidFill>
                          <a:srgbClr val="0C1821"/>
                        </a:solidFill>
                        <a:effectLst/>
                        <a:latin typeface="微软雅黑" pitchFamily="34" charset="-122"/>
                        <a:ea typeface="微软雅黑" pitchFamily="34" charset="-122"/>
                        <a:cs typeface="Arial" pitchFamily="34" charset="0"/>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r>
            </a:tbl>
          </a:graphicData>
        </a:graphic>
      </p:graphicFrame>
      <p:sp>
        <p:nvSpPr>
          <p:cNvPr id="12" name="TextBox 11"/>
          <p:cNvSpPr txBox="1"/>
          <p:nvPr/>
        </p:nvSpPr>
        <p:spPr>
          <a:xfrm>
            <a:off x="148396" y="5877272"/>
            <a:ext cx="9601200" cy="261938"/>
          </a:xfrm>
          <a:prstGeom prst="rect">
            <a:avLst/>
          </a:prstGeom>
          <a:noFill/>
        </p:spPr>
        <p:txBody>
          <a:bodyPr>
            <a:spAutoFit/>
          </a:bodyPr>
          <a:lstStyle/>
          <a:p>
            <a:pPr>
              <a:buFont typeface="Wingdings" pitchFamily="2" charset="2"/>
              <a:buChar char="l"/>
              <a:defRPr/>
            </a:pPr>
            <a:r>
              <a:rPr lang="en-US" altLang="zh-CN" sz="1050" b="1" dirty="0">
                <a:solidFill>
                  <a:schemeClr val="accent5">
                    <a:lumMod val="10000"/>
                  </a:schemeClr>
                </a:solidFill>
                <a:latin typeface="微软雅黑" pitchFamily="34" charset="-122"/>
                <a:ea typeface="微软雅黑" pitchFamily="34" charset="-122"/>
                <a:cs typeface="Arial" pitchFamily="34" charset="0"/>
              </a:rPr>
              <a:t> </a:t>
            </a:r>
            <a:r>
              <a:rPr lang="en-US" altLang="zh-CN" sz="1050" b="1" dirty="0" smtClean="0">
                <a:solidFill>
                  <a:schemeClr val="accent5">
                    <a:lumMod val="10000"/>
                  </a:schemeClr>
                </a:solidFill>
                <a:latin typeface="微软雅黑" pitchFamily="34" charset="-122"/>
                <a:ea typeface="微软雅黑" pitchFamily="34" charset="-122"/>
                <a:cs typeface="Arial" pitchFamily="34" charset="0"/>
              </a:rPr>
              <a:t>2016</a:t>
            </a:r>
            <a:r>
              <a:rPr lang="zh-CN" altLang="en-US" sz="1050" b="1" dirty="0" smtClean="0">
                <a:solidFill>
                  <a:schemeClr val="accent5">
                    <a:lumMod val="10000"/>
                  </a:schemeClr>
                </a:solidFill>
                <a:latin typeface="微软雅黑" pitchFamily="34" charset="-122"/>
                <a:ea typeface="微软雅黑" pitchFamily="34" charset="-122"/>
                <a:cs typeface="Arial" pitchFamily="34" charset="0"/>
              </a:rPr>
              <a:t>保险</a:t>
            </a:r>
            <a:r>
              <a:rPr lang="zh-CN" altLang="en-US" sz="1050" b="1" dirty="0">
                <a:solidFill>
                  <a:schemeClr val="accent5">
                    <a:lumMod val="10000"/>
                  </a:schemeClr>
                </a:solidFill>
                <a:latin typeface="微软雅黑" pitchFamily="34" charset="-122"/>
                <a:ea typeface="微软雅黑" pitchFamily="34" charset="-122"/>
                <a:cs typeface="Arial" pitchFamily="34" charset="0"/>
              </a:rPr>
              <a:t>年度</a:t>
            </a:r>
            <a:r>
              <a:rPr lang="zh-CN" altLang="en-US" sz="1050" b="1" dirty="0" smtClean="0">
                <a:solidFill>
                  <a:schemeClr val="accent5">
                    <a:lumMod val="10000"/>
                  </a:schemeClr>
                </a:solidFill>
                <a:latin typeface="微软雅黑" pitchFamily="34" charset="-122"/>
                <a:ea typeface="微软雅黑" pitchFamily="34" charset="-122"/>
                <a:cs typeface="Arial" pitchFamily="34" charset="0"/>
              </a:rPr>
              <a:t>为</a:t>
            </a:r>
            <a:r>
              <a:rPr lang="en-US" altLang="zh-CN" sz="1050" b="1" dirty="0" smtClean="0">
                <a:solidFill>
                  <a:schemeClr val="accent5">
                    <a:lumMod val="10000"/>
                  </a:schemeClr>
                </a:solidFill>
                <a:latin typeface="微软雅黑" pitchFamily="34" charset="-122"/>
                <a:ea typeface="微软雅黑" pitchFamily="34" charset="-122"/>
                <a:cs typeface="Arial" pitchFamily="34" charset="0"/>
              </a:rPr>
              <a:t>12</a:t>
            </a:r>
            <a:r>
              <a:rPr lang="zh-CN" altLang="en-US" sz="1050" b="1" dirty="0" smtClean="0">
                <a:solidFill>
                  <a:schemeClr val="accent5">
                    <a:lumMod val="10000"/>
                  </a:schemeClr>
                </a:solidFill>
                <a:latin typeface="微软雅黑" pitchFamily="34" charset="-122"/>
                <a:ea typeface="微软雅黑" pitchFamily="34" charset="-122"/>
                <a:cs typeface="Arial" pitchFamily="34" charset="0"/>
              </a:rPr>
              <a:t>个月</a:t>
            </a:r>
            <a:r>
              <a:rPr lang="zh-CN" altLang="en-US" sz="1050" b="1" dirty="0">
                <a:solidFill>
                  <a:schemeClr val="accent5">
                    <a:lumMod val="10000"/>
                  </a:schemeClr>
                </a:solidFill>
                <a:latin typeface="微软雅黑" pitchFamily="34" charset="-122"/>
                <a:ea typeface="微软雅黑" pitchFamily="34" charset="-122"/>
                <a:cs typeface="Arial" pitchFamily="34" charset="0"/>
              </a:rPr>
              <a:t>，</a:t>
            </a:r>
            <a:r>
              <a:rPr lang="zh-CN" altLang="en-US" sz="1050" b="1" dirty="0" smtClean="0">
                <a:solidFill>
                  <a:schemeClr val="accent5">
                    <a:lumMod val="10000"/>
                  </a:schemeClr>
                </a:solidFill>
                <a:latin typeface="微软雅黑" pitchFamily="34" charset="-122"/>
                <a:ea typeface="微软雅黑" pitchFamily="34" charset="-122"/>
                <a:cs typeface="Arial" pitchFamily="34" charset="0"/>
              </a:rPr>
              <a:t>自</a:t>
            </a:r>
            <a:r>
              <a:rPr lang="en-US" altLang="zh-CN" sz="1050" b="1" dirty="0" smtClean="0">
                <a:solidFill>
                  <a:schemeClr val="accent5">
                    <a:lumMod val="10000"/>
                  </a:schemeClr>
                </a:solidFill>
                <a:latin typeface="微软雅黑" pitchFamily="34" charset="-122"/>
                <a:ea typeface="微软雅黑" pitchFamily="34" charset="-122"/>
                <a:cs typeface="Arial" pitchFamily="34" charset="0"/>
              </a:rPr>
              <a:t>2016</a:t>
            </a:r>
            <a:r>
              <a:rPr lang="zh-CN" altLang="en-US" sz="1050" b="1" dirty="0" smtClean="0">
                <a:solidFill>
                  <a:schemeClr val="accent5">
                    <a:lumMod val="10000"/>
                  </a:schemeClr>
                </a:solidFill>
                <a:latin typeface="微软雅黑" pitchFamily="34" charset="-122"/>
                <a:ea typeface="微软雅黑" pitchFamily="34" charset="-122"/>
                <a:cs typeface="Arial" pitchFamily="34" charset="0"/>
              </a:rPr>
              <a:t>年</a:t>
            </a:r>
            <a:r>
              <a:rPr lang="en-US" altLang="zh-CN" sz="1050" b="1" dirty="0">
                <a:solidFill>
                  <a:schemeClr val="accent5">
                    <a:lumMod val="10000"/>
                  </a:schemeClr>
                </a:solidFill>
                <a:latin typeface="微软雅黑" pitchFamily="34" charset="-122"/>
                <a:ea typeface="微软雅黑" pitchFamily="34" charset="-122"/>
                <a:cs typeface="Arial" pitchFamily="34" charset="0"/>
              </a:rPr>
              <a:t>1</a:t>
            </a:r>
            <a:r>
              <a:rPr lang="zh-CN" altLang="en-US" sz="1050" b="1" dirty="0">
                <a:solidFill>
                  <a:schemeClr val="accent5">
                    <a:lumMod val="10000"/>
                  </a:schemeClr>
                </a:solidFill>
                <a:latin typeface="微软雅黑" pitchFamily="34" charset="-122"/>
                <a:ea typeface="微软雅黑" pitchFamily="34" charset="-122"/>
                <a:cs typeface="Arial" pitchFamily="34" charset="0"/>
              </a:rPr>
              <a:t>月</a:t>
            </a:r>
            <a:r>
              <a:rPr lang="en-US" altLang="zh-CN" sz="1050" b="1" dirty="0">
                <a:solidFill>
                  <a:schemeClr val="accent5">
                    <a:lumMod val="10000"/>
                  </a:schemeClr>
                </a:solidFill>
                <a:latin typeface="微软雅黑" pitchFamily="34" charset="-122"/>
                <a:ea typeface="微软雅黑" pitchFamily="34" charset="-122"/>
                <a:cs typeface="Arial" pitchFamily="34" charset="0"/>
              </a:rPr>
              <a:t>1</a:t>
            </a:r>
            <a:r>
              <a:rPr lang="zh-CN" altLang="en-US" sz="1050" b="1" dirty="0">
                <a:solidFill>
                  <a:schemeClr val="accent5">
                    <a:lumMod val="10000"/>
                  </a:schemeClr>
                </a:solidFill>
                <a:latin typeface="微软雅黑" pitchFamily="34" charset="-122"/>
                <a:ea typeface="微软雅黑" pitchFamily="34" charset="-122"/>
                <a:cs typeface="Arial" pitchFamily="34" charset="0"/>
              </a:rPr>
              <a:t>日</a:t>
            </a:r>
            <a:r>
              <a:rPr lang="en-US" altLang="zh-CN" sz="1050" b="1" dirty="0">
                <a:solidFill>
                  <a:schemeClr val="accent5">
                    <a:lumMod val="10000"/>
                  </a:schemeClr>
                </a:solidFill>
                <a:latin typeface="微软雅黑" pitchFamily="34" charset="-122"/>
                <a:ea typeface="微软雅黑" pitchFamily="34" charset="-122"/>
                <a:cs typeface="Arial" pitchFamily="34" charset="0"/>
              </a:rPr>
              <a:t>0</a:t>
            </a:r>
            <a:r>
              <a:rPr lang="zh-CN" altLang="en-US" sz="1050" b="1" dirty="0">
                <a:solidFill>
                  <a:schemeClr val="accent5">
                    <a:lumMod val="10000"/>
                  </a:schemeClr>
                </a:solidFill>
                <a:latin typeface="微软雅黑" pitchFamily="34" charset="-122"/>
                <a:ea typeface="微软雅黑" pitchFamily="34" charset="-122"/>
                <a:cs typeface="Arial" pitchFamily="34" charset="0"/>
              </a:rPr>
              <a:t>时起至</a:t>
            </a:r>
            <a:r>
              <a:rPr lang="en-US" altLang="zh-CN" sz="1050" b="1" dirty="0" smtClean="0">
                <a:solidFill>
                  <a:schemeClr val="accent5">
                    <a:lumMod val="10000"/>
                  </a:schemeClr>
                </a:solidFill>
                <a:latin typeface="微软雅黑" pitchFamily="34" charset="-122"/>
                <a:ea typeface="微软雅黑" pitchFamily="34" charset="-122"/>
                <a:cs typeface="Arial" pitchFamily="34" charset="0"/>
              </a:rPr>
              <a:t>2016</a:t>
            </a:r>
            <a:r>
              <a:rPr lang="zh-CN" altLang="en-US" sz="1050" b="1" dirty="0" smtClean="0">
                <a:solidFill>
                  <a:schemeClr val="accent5">
                    <a:lumMod val="10000"/>
                  </a:schemeClr>
                </a:solidFill>
                <a:latin typeface="微软雅黑" pitchFamily="34" charset="-122"/>
                <a:ea typeface="微软雅黑" pitchFamily="34" charset="-122"/>
                <a:cs typeface="Arial" pitchFamily="34" charset="0"/>
              </a:rPr>
              <a:t>年</a:t>
            </a:r>
            <a:r>
              <a:rPr lang="en-US" altLang="zh-CN" sz="1050" b="1" dirty="0">
                <a:solidFill>
                  <a:schemeClr val="accent5">
                    <a:lumMod val="10000"/>
                  </a:schemeClr>
                </a:solidFill>
                <a:latin typeface="微软雅黑" pitchFamily="34" charset="-122"/>
                <a:ea typeface="微软雅黑" pitchFamily="34" charset="-122"/>
                <a:cs typeface="Arial" pitchFamily="34" charset="0"/>
              </a:rPr>
              <a:t>12</a:t>
            </a:r>
            <a:r>
              <a:rPr lang="zh-CN" altLang="en-US" sz="1050" b="1" dirty="0">
                <a:solidFill>
                  <a:schemeClr val="accent5">
                    <a:lumMod val="10000"/>
                  </a:schemeClr>
                </a:solidFill>
                <a:latin typeface="微软雅黑" pitchFamily="34" charset="-122"/>
                <a:ea typeface="微软雅黑" pitchFamily="34" charset="-122"/>
                <a:cs typeface="Arial" pitchFamily="34" charset="0"/>
              </a:rPr>
              <a:t>月</a:t>
            </a:r>
            <a:r>
              <a:rPr lang="en-US" altLang="zh-CN" sz="1050" b="1" dirty="0">
                <a:solidFill>
                  <a:schemeClr val="accent5">
                    <a:lumMod val="10000"/>
                  </a:schemeClr>
                </a:solidFill>
                <a:latin typeface="微软雅黑" pitchFamily="34" charset="-122"/>
                <a:ea typeface="微软雅黑" pitchFamily="34" charset="-122"/>
                <a:cs typeface="Arial" pitchFamily="34" charset="0"/>
              </a:rPr>
              <a:t>31</a:t>
            </a:r>
            <a:r>
              <a:rPr lang="zh-CN" altLang="en-US" sz="1050" b="1" dirty="0">
                <a:solidFill>
                  <a:schemeClr val="accent5">
                    <a:lumMod val="10000"/>
                  </a:schemeClr>
                </a:solidFill>
                <a:latin typeface="微软雅黑" pitchFamily="34" charset="-122"/>
                <a:ea typeface="微软雅黑" pitchFamily="34" charset="-122"/>
                <a:cs typeface="Arial" pitchFamily="34" charset="0"/>
              </a:rPr>
              <a:t>日</a:t>
            </a:r>
            <a:r>
              <a:rPr lang="en-US" altLang="zh-CN" sz="1050" b="1" dirty="0">
                <a:solidFill>
                  <a:schemeClr val="accent5">
                    <a:lumMod val="10000"/>
                  </a:schemeClr>
                </a:solidFill>
                <a:latin typeface="微软雅黑" pitchFamily="34" charset="-122"/>
                <a:ea typeface="微软雅黑" pitchFamily="34" charset="-122"/>
                <a:cs typeface="Arial" pitchFamily="34" charset="0"/>
              </a:rPr>
              <a:t>24</a:t>
            </a:r>
            <a:r>
              <a:rPr lang="zh-CN" altLang="en-US" sz="1050" b="1" dirty="0">
                <a:solidFill>
                  <a:schemeClr val="accent5">
                    <a:lumMod val="10000"/>
                  </a:schemeClr>
                </a:solidFill>
                <a:latin typeface="微软雅黑" pitchFamily="34" charset="-122"/>
                <a:ea typeface="微软雅黑" pitchFamily="34" charset="-122"/>
                <a:cs typeface="Arial" pitchFamily="34" charset="0"/>
              </a:rPr>
              <a:t>时止</a:t>
            </a:r>
            <a:r>
              <a:rPr lang="zh-CN" altLang="en-US" sz="1050" dirty="0" smtClean="0">
                <a:solidFill>
                  <a:schemeClr val="accent5">
                    <a:lumMod val="10000"/>
                  </a:schemeClr>
                </a:solidFill>
                <a:latin typeface="微软雅黑" pitchFamily="34" charset="-122"/>
                <a:ea typeface="微软雅黑" pitchFamily="34" charset="-122"/>
                <a:cs typeface="Arial" pitchFamily="34" charset="0"/>
              </a:rPr>
              <a:t>。</a:t>
            </a:r>
            <a:r>
              <a:rPr lang="zh-CN" altLang="en-US" sz="1050" b="1" dirty="0" smtClean="0">
                <a:solidFill>
                  <a:srgbClr val="FF0000"/>
                </a:solidFill>
                <a:latin typeface="微软雅黑" pitchFamily="34" charset="-122"/>
                <a:ea typeface="微软雅黑" pitchFamily="34" charset="-122"/>
                <a:cs typeface="Arial" pitchFamily="34" charset="0"/>
              </a:rPr>
              <a:t>期间，员工若离职，员工保险责任自员工离职日起终止！</a:t>
            </a:r>
            <a:endParaRPr lang="zh-CN" altLang="en-US" sz="1050" b="1" dirty="0">
              <a:solidFill>
                <a:srgbClr val="FF0000"/>
              </a:solidFill>
              <a:latin typeface="微软雅黑" pitchFamily="34" charset="-122"/>
              <a:ea typeface="微软雅黑" pitchFamily="34" charset="-122"/>
              <a:cs typeface="Arial" pitchFamily="34" charset="0"/>
            </a:endParaRPr>
          </a:p>
        </p:txBody>
      </p:sp>
      <p:sp>
        <p:nvSpPr>
          <p:cNvPr id="13" name="TextBox 8"/>
          <p:cNvSpPr txBox="1">
            <a:spLocks noChangeArrowheads="1"/>
          </p:cNvSpPr>
          <p:nvPr/>
        </p:nvSpPr>
        <p:spPr bwMode="auto">
          <a:xfrm>
            <a:off x="1362842" y="6429396"/>
            <a:ext cx="8358246" cy="304800"/>
          </a:xfrm>
          <a:prstGeom prst="rect">
            <a:avLst/>
          </a:prstGeom>
          <a:noFill/>
          <a:ln w="9525" algn="ctr">
            <a:noFill/>
            <a:miter lim="800000"/>
            <a:headEnd/>
            <a:tailEnd/>
          </a:ln>
          <a:effectLst/>
        </p:spPr>
        <p:txBody>
          <a:bodyPr/>
          <a:lstStyle/>
          <a:p>
            <a:pPr>
              <a:defRPr/>
            </a:pP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各保险责任的详细说明参见</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服务手册”</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年保险服务手册”电子版于</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15</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年底上载</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至内部</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网：</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Circuit </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Box 5"/>
          <p:cNvSpPr txBox="1">
            <a:spLocks noChangeArrowheads="1"/>
          </p:cNvSpPr>
          <p:nvPr/>
        </p:nvSpPr>
        <p:spPr bwMode="auto">
          <a:xfrm>
            <a:off x="39688" y="304800"/>
            <a:ext cx="7895450" cy="400110"/>
          </a:xfrm>
          <a:prstGeom prst="rect">
            <a:avLst/>
          </a:prstGeom>
          <a:noFill/>
          <a:ln w="9525">
            <a:noFill/>
            <a:miter lim="800000"/>
            <a:headEnd/>
            <a:tailEnd/>
          </a:ln>
        </p:spPr>
        <p:txBody>
          <a:bodyPr wrap="square">
            <a:spAutoFit/>
          </a:bodyPr>
          <a:lstStyle/>
          <a:p>
            <a:r>
              <a:rPr lang="en-US" altLang="en-US" sz="2000" b="1" dirty="0" smtClean="0">
                <a:solidFill>
                  <a:srgbClr val="000000"/>
                </a:solidFill>
                <a:latin typeface="微软雅黑" pitchFamily="34" charset="-122"/>
                <a:ea typeface="微软雅黑" pitchFamily="34" charset="-122"/>
                <a:cs typeface="Arial" charset="0"/>
              </a:rPr>
              <a:t>2016</a:t>
            </a:r>
            <a:r>
              <a:rPr lang="zh-CN" altLang="en-US" sz="2000" b="1" dirty="0" smtClean="0">
                <a:solidFill>
                  <a:srgbClr val="000000"/>
                </a:solidFill>
                <a:latin typeface="微软雅黑" pitchFamily="34" charset="-122"/>
                <a:ea typeface="微软雅黑" pitchFamily="34" charset="-122"/>
                <a:cs typeface="Arial" charset="0"/>
              </a:rPr>
              <a:t>年</a:t>
            </a:r>
            <a:r>
              <a:rPr lang="zh-CN" altLang="en-US" sz="2000" b="1" dirty="0" smtClean="0">
                <a:solidFill>
                  <a:srgbClr val="FF0000"/>
                </a:solidFill>
                <a:latin typeface="微软雅黑" pitchFamily="34" charset="-122"/>
                <a:ea typeface="微软雅黑" pitchFamily="34" charset="-122"/>
                <a:cs typeface="Arial" charset="0"/>
              </a:rPr>
              <a:t>员工家属</a:t>
            </a:r>
            <a:r>
              <a:rPr lang="zh-CN" altLang="en-US" sz="2000" b="1" dirty="0" smtClean="0">
                <a:solidFill>
                  <a:srgbClr val="000000"/>
                </a:solidFill>
                <a:latin typeface="微软雅黑" pitchFamily="34" charset="-122"/>
                <a:ea typeface="微软雅黑" pitchFamily="34" charset="-122"/>
                <a:cs typeface="Arial" charset="0"/>
              </a:rPr>
              <a:t>保险福利（</a:t>
            </a:r>
            <a:r>
              <a:rPr lang="zh-CN" altLang="en-US" sz="2000" b="1" dirty="0" smtClean="0">
                <a:solidFill>
                  <a:srgbClr val="0000FF"/>
                </a:solidFill>
                <a:latin typeface="微软雅黑" pitchFamily="34" charset="-122"/>
                <a:ea typeface="微软雅黑" pitchFamily="34" charset="-122"/>
                <a:cs typeface="Arial" charset="0"/>
              </a:rPr>
              <a:t>公司付费基础计划</a:t>
            </a:r>
            <a:r>
              <a:rPr lang="zh-CN" altLang="en-US" sz="2000" b="1" dirty="0" smtClean="0">
                <a:solidFill>
                  <a:srgbClr val="000000"/>
                </a:solidFill>
                <a:latin typeface="微软雅黑" pitchFamily="34" charset="-122"/>
                <a:ea typeface="微软雅黑" pitchFamily="34" charset="-122"/>
                <a:cs typeface="Arial" charset="0"/>
              </a:rPr>
              <a:t>）</a:t>
            </a:r>
            <a:endParaRPr lang="zh-CN" altLang="en-US" sz="2000" b="1" dirty="0">
              <a:solidFill>
                <a:srgbClr val="000000"/>
              </a:solidFill>
              <a:latin typeface="微软雅黑" pitchFamily="34" charset="-122"/>
              <a:ea typeface="微软雅黑" pitchFamily="34" charset="-122"/>
              <a:cs typeface="Arial" charset="0"/>
            </a:endParaRPr>
          </a:p>
        </p:txBody>
      </p:sp>
      <p:sp>
        <p:nvSpPr>
          <p:cNvPr id="10"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6</a:t>
            </a:fld>
            <a:endParaRPr lang="en-GB" dirty="0"/>
          </a:p>
        </p:txBody>
      </p:sp>
      <p:sp>
        <p:nvSpPr>
          <p:cNvPr id="11"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8" name="TextBox 7"/>
          <p:cNvSpPr txBox="1"/>
          <p:nvPr/>
        </p:nvSpPr>
        <p:spPr>
          <a:xfrm>
            <a:off x="419894" y="3952880"/>
            <a:ext cx="9601200" cy="261938"/>
          </a:xfrm>
          <a:prstGeom prst="rect">
            <a:avLst/>
          </a:prstGeom>
          <a:noFill/>
        </p:spPr>
        <p:txBody>
          <a:bodyPr>
            <a:spAutoFit/>
          </a:bodyPr>
          <a:lstStyle/>
          <a:p>
            <a:pPr>
              <a:buFont typeface="Wingdings" pitchFamily="2" charset="2"/>
              <a:buChar char="l"/>
              <a:defRPr/>
            </a:pPr>
            <a:r>
              <a:rPr lang="en-US" altLang="zh-CN" sz="1050" b="1" dirty="0">
                <a:solidFill>
                  <a:schemeClr val="accent5">
                    <a:lumMod val="10000"/>
                  </a:schemeClr>
                </a:solidFill>
                <a:latin typeface="微软雅黑" pitchFamily="34" charset="-122"/>
                <a:ea typeface="微软雅黑" pitchFamily="34" charset="-122"/>
                <a:cs typeface="Arial" pitchFamily="34" charset="0"/>
              </a:rPr>
              <a:t> </a:t>
            </a:r>
            <a:r>
              <a:rPr lang="en-US" altLang="zh-CN" sz="1050" b="1" dirty="0" smtClean="0">
                <a:solidFill>
                  <a:schemeClr val="accent5">
                    <a:lumMod val="10000"/>
                  </a:schemeClr>
                </a:solidFill>
                <a:latin typeface="微软雅黑" pitchFamily="34" charset="-122"/>
                <a:ea typeface="微软雅黑" pitchFamily="34" charset="-122"/>
                <a:cs typeface="Arial" pitchFamily="34" charset="0"/>
              </a:rPr>
              <a:t>2016</a:t>
            </a:r>
            <a:r>
              <a:rPr lang="zh-CN" altLang="en-US" sz="1050" b="1" dirty="0" smtClean="0">
                <a:solidFill>
                  <a:schemeClr val="accent5">
                    <a:lumMod val="10000"/>
                  </a:schemeClr>
                </a:solidFill>
                <a:latin typeface="微软雅黑" pitchFamily="34" charset="-122"/>
                <a:ea typeface="微软雅黑" pitchFamily="34" charset="-122"/>
                <a:cs typeface="Arial" pitchFamily="34" charset="0"/>
              </a:rPr>
              <a:t>保险</a:t>
            </a:r>
            <a:r>
              <a:rPr lang="zh-CN" altLang="en-US" sz="1050" b="1" dirty="0">
                <a:solidFill>
                  <a:schemeClr val="accent5">
                    <a:lumMod val="10000"/>
                  </a:schemeClr>
                </a:solidFill>
                <a:latin typeface="微软雅黑" pitchFamily="34" charset="-122"/>
                <a:ea typeface="微软雅黑" pitchFamily="34" charset="-122"/>
                <a:cs typeface="Arial" pitchFamily="34" charset="0"/>
              </a:rPr>
              <a:t>年度</a:t>
            </a:r>
            <a:r>
              <a:rPr lang="zh-CN" altLang="en-US" sz="1050" b="1" dirty="0" smtClean="0">
                <a:solidFill>
                  <a:schemeClr val="accent5">
                    <a:lumMod val="10000"/>
                  </a:schemeClr>
                </a:solidFill>
                <a:latin typeface="微软雅黑" pitchFamily="34" charset="-122"/>
                <a:ea typeface="微软雅黑" pitchFamily="34" charset="-122"/>
                <a:cs typeface="Arial" pitchFamily="34" charset="0"/>
              </a:rPr>
              <a:t>为</a:t>
            </a:r>
            <a:r>
              <a:rPr lang="en-US" altLang="zh-CN" sz="1050" b="1" dirty="0" smtClean="0">
                <a:solidFill>
                  <a:schemeClr val="accent5">
                    <a:lumMod val="10000"/>
                  </a:schemeClr>
                </a:solidFill>
                <a:latin typeface="微软雅黑" pitchFamily="34" charset="-122"/>
                <a:ea typeface="微软雅黑" pitchFamily="34" charset="-122"/>
                <a:cs typeface="Arial" pitchFamily="34" charset="0"/>
              </a:rPr>
              <a:t>12</a:t>
            </a:r>
            <a:r>
              <a:rPr lang="zh-CN" altLang="en-US" sz="1050" b="1" dirty="0" smtClean="0">
                <a:solidFill>
                  <a:schemeClr val="accent5">
                    <a:lumMod val="10000"/>
                  </a:schemeClr>
                </a:solidFill>
                <a:latin typeface="微软雅黑" pitchFamily="34" charset="-122"/>
                <a:ea typeface="微软雅黑" pitchFamily="34" charset="-122"/>
                <a:cs typeface="Arial" pitchFamily="34" charset="0"/>
              </a:rPr>
              <a:t>个月</a:t>
            </a:r>
            <a:r>
              <a:rPr lang="zh-CN" altLang="en-US" sz="1050" b="1" dirty="0">
                <a:solidFill>
                  <a:schemeClr val="accent5">
                    <a:lumMod val="10000"/>
                  </a:schemeClr>
                </a:solidFill>
                <a:latin typeface="微软雅黑" pitchFamily="34" charset="-122"/>
                <a:ea typeface="微软雅黑" pitchFamily="34" charset="-122"/>
                <a:cs typeface="Arial" pitchFamily="34" charset="0"/>
              </a:rPr>
              <a:t>，</a:t>
            </a:r>
            <a:r>
              <a:rPr lang="zh-CN" altLang="en-US" sz="1050" b="1" dirty="0" smtClean="0">
                <a:solidFill>
                  <a:schemeClr val="accent5">
                    <a:lumMod val="10000"/>
                  </a:schemeClr>
                </a:solidFill>
                <a:latin typeface="微软雅黑" pitchFamily="34" charset="-122"/>
                <a:ea typeface="微软雅黑" pitchFamily="34" charset="-122"/>
                <a:cs typeface="Arial" pitchFamily="34" charset="0"/>
              </a:rPr>
              <a:t>自</a:t>
            </a:r>
            <a:r>
              <a:rPr lang="en-US" altLang="zh-CN" sz="1050" b="1" dirty="0" smtClean="0">
                <a:solidFill>
                  <a:schemeClr val="accent5">
                    <a:lumMod val="10000"/>
                  </a:schemeClr>
                </a:solidFill>
                <a:latin typeface="微软雅黑" pitchFamily="34" charset="-122"/>
                <a:ea typeface="微软雅黑" pitchFamily="34" charset="-122"/>
                <a:cs typeface="Arial" pitchFamily="34" charset="0"/>
              </a:rPr>
              <a:t>2016</a:t>
            </a:r>
            <a:r>
              <a:rPr lang="zh-CN" altLang="en-US" sz="1050" b="1" dirty="0" smtClean="0">
                <a:solidFill>
                  <a:schemeClr val="accent5">
                    <a:lumMod val="10000"/>
                  </a:schemeClr>
                </a:solidFill>
                <a:latin typeface="微软雅黑" pitchFamily="34" charset="-122"/>
                <a:ea typeface="微软雅黑" pitchFamily="34" charset="-122"/>
                <a:cs typeface="Arial" pitchFamily="34" charset="0"/>
              </a:rPr>
              <a:t>年</a:t>
            </a:r>
            <a:r>
              <a:rPr lang="en-US" altLang="zh-CN" sz="1050" b="1" dirty="0">
                <a:solidFill>
                  <a:schemeClr val="accent5">
                    <a:lumMod val="10000"/>
                  </a:schemeClr>
                </a:solidFill>
                <a:latin typeface="微软雅黑" pitchFamily="34" charset="-122"/>
                <a:ea typeface="微软雅黑" pitchFamily="34" charset="-122"/>
                <a:cs typeface="Arial" pitchFamily="34" charset="0"/>
              </a:rPr>
              <a:t>1</a:t>
            </a:r>
            <a:r>
              <a:rPr lang="zh-CN" altLang="en-US" sz="1050" b="1" dirty="0">
                <a:solidFill>
                  <a:schemeClr val="accent5">
                    <a:lumMod val="10000"/>
                  </a:schemeClr>
                </a:solidFill>
                <a:latin typeface="微软雅黑" pitchFamily="34" charset="-122"/>
                <a:ea typeface="微软雅黑" pitchFamily="34" charset="-122"/>
                <a:cs typeface="Arial" pitchFamily="34" charset="0"/>
              </a:rPr>
              <a:t>月</a:t>
            </a:r>
            <a:r>
              <a:rPr lang="en-US" altLang="zh-CN" sz="1050" b="1" dirty="0">
                <a:solidFill>
                  <a:schemeClr val="accent5">
                    <a:lumMod val="10000"/>
                  </a:schemeClr>
                </a:solidFill>
                <a:latin typeface="微软雅黑" pitchFamily="34" charset="-122"/>
                <a:ea typeface="微软雅黑" pitchFamily="34" charset="-122"/>
                <a:cs typeface="Arial" pitchFamily="34" charset="0"/>
              </a:rPr>
              <a:t>1</a:t>
            </a:r>
            <a:r>
              <a:rPr lang="zh-CN" altLang="en-US" sz="1050" b="1" dirty="0">
                <a:solidFill>
                  <a:schemeClr val="accent5">
                    <a:lumMod val="10000"/>
                  </a:schemeClr>
                </a:solidFill>
                <a:latin typeface="微软雅黑" pitchFamily="34" charset="-122"/>
                <a:ea typeface="微软雅黑" pitchFamily="34" charset="-122"/>
                <a:cs typeface="Arial" pitchFamily="34" charset="0"/>
              </a:rPr>
              <a:t>日</a:t>
            </a:r>
            <a:r>
              <a:rPr lang="en-US" altLang="zh-CN" sz="1050" b="1" dirty="0">
                <a:solidFill>
                  <a:schemeClr val="accent5">
                    <a:lumMod val="10000"/>
                  </a:schemeClr>
                </a:solidFill>
                <a:latin typeface="微软雅黑" pitchFamily="34" charset="-122"/>
                <a:ea typeface="微软雅黑" pitchFamily="34" charset="-122"/>
                <a:cs typeface="Arial" pitchFamily="34" charset="0"/>
              </a:rPr>
              <a:t>0</a:t>
            </a:r>
            <a:r>
              <a:rPr lang="zh-CN" altLang="en-US" sz="1050" b="1" dirty="0">
                <a:solidFill>
                  <a:schemeClr val="accent5">
                    <a:lumMod val="10000"/>
                  </a:schemeClr>
                </a:solidFill>
                <a:latin typeface="微软雅黑" pitchFamily="34" charset="-122"/>
                <a:ea typeface="微软雅黑" pitchFamily="34" charset="-122"/>
                <a:cs typeface="Arial" pitchFamily="34" charset="0"/>
              </a:rPr>
              <a:t>时起至</a:t>
            </a:r>
            <a:r>
              <a:rPr lang="en-US" altLang="zh-CN" sz="1050" b="1" dirty="0" smtClean="0">
                <a:solidFill>
                  <a:schemeClr val="accent5">
                    <a:lumMod val="10000"/>
                  </a:schemeClr>
                </a:solidFill>
                <a:latin typeface="微软雅黑" pitchFamily="34" charset="-122"/>
                <a:ea typeface="微软雅黑" pitchFamily="34" charset="-122"/>
                <a:cs typeface="Arial" pitchFamily="34" charset="0"/>
              </a:rPr>
              <a:t>2016</a:t>
            </a:r>
            <a:r>
              <a:rPr lang="zh-CN" altLang="en-US" sz="1050" b="1" dirty="0" smtClean="0">
                <a:solidFill>
                  <a:schemeClr val="accent5">
                    <a:lumMod val="10000"/>
                  </a:schemeClr>
                </a:solidFill>
                <a:latin typeface="微软雅黑" pitchFamily="34" charset="-122"/>
                <a:ea typeface="微软雅黑" pitchFamily="34" charset="-122"/>
                <a:cs typeface="Arial" pitchFamily="34" charset="0"/>
              </a:rPr>
              <a:t>年</a:t>
            </a:r>
            <a:r>
              <a:rPr lang="en-US" altLang="zh-CN" sz="1050" b="1" dirty="0">
                <a:solidFill>
                  <a:schemeClr val="accent5">
                    <a:lumMod val="10000"/>
                  </a:schemeClr>
                </a:solidFill>
                <a:latin typeface="微软雅黑" pitchFamily="34" charset="-122"/>
                <a:ea typeface="微软雅黑" pitchFamily="34" charset="-122"/>
                <a:cs typeface="Arial" pitchFamily="34" charset="0"/>
              </a:rPr>
              <a:t>12</a:t>
            </a:r>
            <a:r>
              <a:rPr lang="zh-CN" altLang="en-US" sz="1050" b="1" dirty="0">
                <a:solidFill>
                  <a:schemeClr val="accent5">
                    <a:lumMod val="10000"/>
                  </a:schemeClr>
                </a:solidFill>
                <a:latin typeface="微软雅黑" pitchFamily="34" charset="-122"/>
                <a:ea typeface="微软雅黑" pitchFamily="34" charset="-122"/>
                <a:cs typeface="Arial" pitchFamily="34" charset="0"/>
              </a:rPr>
              <a:t>月</a:t>
            </a:r>
            <a:r>
              <a:rPr lang="en-US" altLang="zh-CN" sz="1050" b="1" dirty="0">
                <a:solidFill>
                  <a:schemeClr val="accent5">
                    <a:lumMod val="10000"/>
                  </a:schemeClr>
                </a:solidFill>
                <a:latin typeface="微软雅黑" pitchFamily="34" charset="-122"/>
                <a:ea typeface="微软雅黑" pitchFamily="34" charset="-122"/>
                <a:cs typeface="Arial" pitchFamily="34" charset="0"/>
              </a:rPr>
              <a:t>31</a:t>
            </a:r>
            <a:r>
              <a:rPr lang="zh-CN" altLang="en-US" sz="1050" b="1" dirty="0">
                <a:solidFill>
                  <a:schemeClr val="accent5">
                    <a:lumMod val="10000"/>
                  </a:schemeClr>
                </a:solidFill>
                <a:latin typeface="微软雅黑" pitchFamily="34" charset="-122"/>
                <a:ea typeface="微软雅黑" pitchFamily="34" charset="-122"/>
                <a:cs typeface="Arial" pitchFamily="34" charset="0"/>
              </a:rPr>
              <a:t>日</a:t>
            </a:r>
            <a:r>
              <a:rPr lang="en-US" altLang="zh-CN" sz="1050" b="1" dirty="0">
                <a:solidFill>
                  <a:schemeClr val="accent5">
                    <a:lumMod val="10000"/>
                  </a:schemeClr>
                </a:solidFill>
                <a:latin typeface="微软雅黑" pitchFamily="34" charset="-122"/>
                <a:ea typeface="微软雅黑" pitchFamily="34" charset="-122"/>
                <a:cs typeface="Arial" pitchFamily="34" charset="0"/>
              </a:rPr>
              <a:t>24</a:t>
            </a:r>
            <a:r>
              <a:rPr lang="zh-CN" altLang="en-US" sz="1050" b="1" dirty="0">
                <a:solidFill>
                  <a:schemeClr val="accent5">
                    <a:lumMod val="10000"/>
                  </a:schemeClr>
                </a:solidFill>
                <a:latin typeface="微软雅黑" pitchFamily="34" charset="-122"/>
                <a:ea typeface="微软雅黑" pitchFamily="34" charset="-122"/>
                <a:cs typeface="Arial" pitchFamily="34" charset="0"/>
              </a:rPr>
              <a:t>时止</a:t>
            </a:r>
            <a:r>
              <a:rPr lang="zh-CN" altLang="en-US" sz="1050" dirty="0" smtClean="0">
                <a:solidFill>
                  <a:schemeClr val="accent5">
                    <a:lumMod val="10000"/>
                  </a:schemeClr>
                </a:solidFill>
                <a:latin typeface="微软雅黑" pitchFamily="34" charset="-122"/>
                <a:ea typeface="微软雅黑" pitchFamily="34" charset="-122"/>
                <a:cs typeface="Arial" pitchFamily="34" charset="0"/>
              </a:rPr>
              <a:t>。</a:t>
            </a:r>
            <a:r>
              <a:rPr lang="zh-CN" altLang="en-US" sz="1050" b="1" dirty="0" smtClean="0">
                <a:solidFill>
                  <a:srgbClr val="FF0000"/>
                </a:solidFill>
                <a:latin typeface="微软雅黑" pitchFamily="34" charset="-122"/>
                <a:ea typeface="微软雅黑" pitchFamily="34" charset="-122"/>
                <a:cs typeface="Arial" pitchFamily="34" charset="0"/>
              </a:rPr>
              <a:t>期间，员工若离职，员工家属保险责任自员工离职日起终止！</a:t>
            </a:r>
            <a:endParaRPr lang="zh-CN" altLang="en-US" sz="1050" dirty="0">
              <a:solidFill>
                <a:schemeClr val="accent5">
                  <a:lumMod val="10000"/>
                </a:schemeClr>
              </a:solidFill>
              <a:latin typeface="微软雅黑" pitchFamily="34" charset="-122"/>
              <a:ea typeface="微软雅黑" pitchFamily="34" charset="-122"/>
              <a:cs typeface="Arial" pitchFamily="34" charset="0"/>
            </a:endParaRPr>
          </a:p>
        </p:txBody>
      </p:sp>
      <p:graphicFrame>
        <p:nvGraphicFramePr>
          <p:cNvPr id="13" name="Group 44"/>
          <p:cNvGraphicFramePr>
            <a:graphicFrameLocks noGrp="1"/>
          </p:cNvGraphicFramePr>
          <p:nvPr>
            <p:extLst>
              <p:ext uri="{D42A27DB-BD31-4B8C-83A1-F6EECF244321}">
                <p14:modId xmlns:p14="http://schemas.microsoft.com/office/powerpoint/2010/main" val="885485837"/>
              </p:ext>
            </p:extLst>
          </p:nvPr>
        </p:nvGraphicFramePr>
        <p:xfrm>
          <a:off x="419100" y="990600"/>
          <a:ext cx="9601994" cy="2887346"/>
        </p:xfrm>
        <a:graphic>
          <a:graphicData uri="http://schemas.openxmlformats.org/drawingml/2006/table">
            <a:tbl>
              <a:tblPr/>
              <a:tblGrid>
                <a:gridCol w="1162844"/>
                <a:gridCol w="1428750"/>
                <a:gridCol w="1600200"/>
                <a:gridCol w="2459037"/>
                <a:gridCol w="2951163"/>
              </a:tblGrid>
              <a:tr h="2778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险种</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a:t>
                      </a: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范围</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a:t>
                      </a:r>
                    </a:p>
                  </a:txBody>
                  <a:tcPr marL="100806" marR="100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solidFill>
                      <a:srgbClr val="40A4F6"/>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保险对象</a:t>
                      </a:r>
                    </a:p>
                  </a:txBody>
                  <a:tcPr marL="100806" marR="100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solidFill>
                      <a:srgbClr val="40A4F6"/>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保险责任</a:t>
                      </a:r>
                    </a:p>
                  </a:txBody>
                  <a:tcPr marL="100806" marR="100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solidFill>
                      <a:srgbClr val="40A4F6"/>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保险金额</a:t>
                      </a:r>
                    </a:p>
                  </a:txBody>
                  <a:tcPr marL="100806" marR="100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solidFill>
                      <a:srgbClr val="40A4F6"/>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赔付比例</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a:t>
                      </a: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范围</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a:t>
                      </a:r>
                    </a:p>
                  </a:txBody>
                  <a:tcPr marL="100806" marR="100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solidFill>
                      <a:srgbClr val="40A4F6"/>
                    </a:solidFill>
                  </a:tcPr>
                </a:tc>
              </a:tr>
              <a:tr h="533400">
                <a:tc row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医疗险</a:t>
                      </a:r>
                      <a:endPar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a:t>
                      </a: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中国大陆，不包括香港、台湾和澳门</a:t>
                      </a:r>
                      <a:r>
                        <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a:t>
                      </a:r>
                    </a:p>
                  </a:txBody>
                  <a:tcPr marL="100806" marR="100806" anchor="ctr" horzOverflow="overflow">
                    <a:lnL w="28575" cap="flat" cmpd="sng" algn="ctr">
                      <a:solidFill>
                        <a:srgbClr val="008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ase" latinLnBrk="0" hangingPunct="0">
                        <a:lnSpc>
                          <a:spcPct val="100000"/>
                        </a:lnSpc>
                        <a:spcBef>
                          <a:spcPts val="60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中籍员工配偶</a:t>
                      </a:r>
                      <a:endPar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ts val="600"/>
                        </a:spcBef>
                        <a:spcAft>
                          <a:spcPct val="0"/>
                        </a:spcAft>
                        <a:buClrTx/>
                        <a:buSzTx/>
                        <a:buFontTx/>
                        <a:buNone/>
                        <a:tabLst/>
                      </a:pPr>
                      <a:r>
                        <a:rPr kumimoji="0" lang="zh-CN" altLang="en-US" sz="1100" b="1" i="0" u="none" strike="noStrike" cap="none" normalizeH="0" baseline="0" dirty="0" smtClean="0">
                          <a:ln>
                            <a:noFill/>
                          </a:ln>
                          <a:solidFill>
                            <a:srgbClr val="FF0000"/>
                          </a:solidFill>
                          <a:effectLst/>
                          <a:latin typeface="微软雅黑" pitchFamily="34" charset="-122"/>
                          <a:ea typeface="微软雅黑" pitchFamily="34" charset="-122"/>
                          <a:cs typeface="Arial" pitchFamily="34" charset="0"/>
                        </a:rPr>
                        <a:t>（无工作配偶）</a:t>
                      </a:r>
                    </a:p>
                  </a:txBody>
                  <a:tcPr marL="100806" marR="100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门急诊医疗保险金</a:t>
                      </a:r>
                    </a:p>
                  </a:txBody>
                  <a:tcPr marL="100806" marR="100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门急诊、住院累计保险金额</a:t>
                      </a:r>
                      <a:endPar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每人每年最高</a:t>
                      </a:r>
                      <a:r>
                        <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20000</a:t>
                      </a: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元</a:t>
                      </a:r>
                    </a:p>
                  </a:txBody>
                  <a:tcPr marL="100806" marR="100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平安指定医院内就诊，且医保范围内个人承担部分（含乙类药品自费部分），</a:t>
                      </a:r>
                      <a:r>
                        <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50%</a:t>
                      </a: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赔付</a:t>
                      </a:r>
                    </a:p>
                  </a:txBody>
                  <a:tcPr marL="100806" marR="100806" anchor="ctr" horzOverflow="overflow">
                    <a:lnL w="12700" cap="flat" cmpd="sng" algn="ctr">
                      <a:solidFill>
                        <a:srgbClr val="000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1175">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住院医疗保险金</a:t>
                      </a:r>
                    </a:p>
                  </a:txBody>
                  <a:tcPr marL="100806" marR="100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45243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rgbClr val="000000"/>
                          </a:solidFill>
                          <a:effectLst/>
                          <a:latin typeface="微软雅黑" pitchFamily="34" charset="-122"/>
                          <a:ea typeface="微软雅黑" pitchFamily="34" charset="-122"/>
                          <a:cs typeface="Arial" pitchFamily="34" charset="0"/>
                        </a:rPr>
                        <a:t>女性生育</a:t>
                      </a:r>
                    </a:p>
                  </a:txBody>
                  <a:tcPr marL="100806" marR="100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最高额度为</a:t>
                      </a:r>
                      <a:r>
                        <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5000</a:t>
                      </a: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元</a:t>
                      </a:r>
                    </a:p>
                  </a:txBody>
                  <a:tcPr marL="100806" marR="100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平安指定医院内就诊，且医保范围内</a:t>
                      </a:r>
                      <a:endPar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个人承担部分，</a:t>
                      </a:r>
                      <a:r>
                        <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100%</a:t>
                      </a: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赔付</a:t>
                      </a:r>
                    </a:p>
                  </a:txBody>
                  <a:tcPr marL="100806" marR="100806" anchor="ctr" horzOverflow="overflow">
                    <a:lnL w="12700" cap="flat" cmpd="sng" algn="ctr">
                      <a:solidFill>
                        <a:srgbClr val="000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5625">
                <a:tc vMerge="1">
                  <a:txBody>
                    <a:bodyPr/>
                    <a:lstStyle/>
                    <a:p>
                      <a:endParaRPr lang="zh-CN" altLang="en-US"/>
                    </a:p>
                  </a:txBody>
                  <a:tcPr/>
                </a:tc>
                <a:tc rowSpan="2">
                  <a:txBody>
                    <a:bodyPr/>
                    <a:lstStyle/>
                    <a:p>
                      <a:pPr marL="0" marR="0" lvl="0" indent="0" algn="ctr" defTabSz="914400" rtl="0" eaLnBrk="0" fontAlgn="base" latinLnBrk="0" hangingPunct="0">
                        <a:lnSpc>
                          <a:spcPct val="100000"/>
                        </a:lnSpc>
                        <a:spcBef>
                          <a:spcPts val="60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中籍员工子女</a:t>
                      </a:r>
                      <a:endPar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ts val="600"/>
                        </a:spcBef>
                        <a:spcAft>
                          <a:spcPct val="0"/>
                        </a:spcAft>
                        <a:buClrTx/>
                        <a:buSzTx/>
                        <a:buFontTx/>
                        <a:buNone/>
                        <a:tabLst/>
                      </a:pPr>
                      <a:r>
                        <a:rPr kumimoji="0" lang="zh-CN" altLang="en-US" sz="1100" b="1" i="0" u="none" strike="noStrike" cap="none" normalizeH="0" baseline="0" dirty="0" smtClean="0">
                          <a:ln>
                            <a:noFill/>
                          </a:ln>
                          <a:solidFill>
                            <a:srgbClr val="FF0000"/>
                          </a:solidFill>
                          <a:effectLst/>
                          <a:latin typeface="微软雅黑" pitchFamily="34" charset="-122"/>
                          <a:ea typeface="微软雅黑" pitchFamily="34" charset="-122"/>
                          <a:cs typeface="Arial" pitchFamily="34" charset="0"/>
                        </a:rPr>
                        <a:t>（</a:t>
                      </a:r>
                      <a:r>
                        <a:rPr kumimoji="0" lang="en-US" altLang="zh-CN" sz="1100" b="1" i="0" u="none" strike="noStrike" cap="none" normalizeH="0" baseline="0" dirty="0" smtClean="0">
                          <a:ln>
                            <a:noFill/>
                          </a:ln>
                          <a:solidFill>
                            <a:srgbClr val="FF0000"/>
                          </a:solidFill>
                          <a:effectLst/>
                          <a:latin typeface="微软雅黑" pitchFamily="34" charset="-122"/>
                          <a:ea typeface="微软雅黑" pitchFamily="34" charset="-122"/>
                          <a:cs typeface="Arial" pitchFamily="34" charset="0"/>
                        </a:rPr>
                        <a:t>18</a:t>
                      </a:r>
                      <a:r>
                        <a:rPr kumimoji="0" lang="zh-CN" altLang="en-US" sz="1100" b="1" i="0" u="none" strike="noStrike" cap="none" normalizeH="0" baseline="0" dirty="0" smtClean="0">
                          <a:ln>
                            <a:noFill/>
                          </a:ln>
                          <a:solidFill>
                            <a:srgbClr val="FF0000"/>
                          </a:solidFill>
                          <a:effectLst/>
                          <a:latin typeface="微软雅黑" pitchFamily="34" charset="-122"/>
                          <a:ea typeface="微软雅黑" pitchFamily="34" charset="-122"/>
                          <a:cs typeface="Arial" pitchFamily="34" charset="0"/>
                        </a:rPr>
                        <a:t>周岁以下）</a:t>
                      </a:r>
                    </a:p>
                  </a:txBody>
                  <a:tcPr marL="100806" marR="100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rgbClr val="000000"/>
                          </a:solidFill>
                          <a:effectLst/>
                          <a:latin typeface="微软雅黑" pitchFamily="34" charset="-122"/>
                          <a:ea typeface="微软雅黑" pitchFamily="34" charset="-122"/>
                          <a:cs typeface="Arial" pitchFamily="34" charset="0"/>
                        </a:rPr>
                        <a:t>门急诊医疗保险金</a:t>
                      </a:r>
                    </a:p>
                  </a:txBody>
                  <a:tcPr marL="100806" marR="100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门急诊、住院累计保险金额</a:t>
                      </a:r>
                      <a:endPar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每人每年最高</a:t>
                      </a:r>
                      <a:r>
                        <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20000</a:t>
                      </a: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元</a:t>
                      </a:r>
                    </a:p>
                  </a:txBody>
                  <a:tcPr marL="100806" marR="100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平安指定医院内就诊，且医保范围内个人承担部分（含乙类药品自费部分），</a:t>
                      </a:r>
                      <a:r>
                        <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50%</a:t>
                      </a: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赔付</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ct val="100000"/>
                        </a:lnSpc>
                        <a:spcBef>
                          <a:spcPts val="120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若父母双方均为</a:t>
                      </a:r>
                      <a:r>
                        <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Intel</a:t>
                      </a: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员工，平安指定医院内就诊，且医保范围内个人承担部分（含乙类药品自费部分），</a:t>
                      </a:r>
                      <a:r>
                        <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100%</a:t>
                      </a: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赔付</a:t>
                      </a:r>
                      <a:endParaRPr kumimoji="0" lang="en-US" altLang="zh-CN"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txBody>
                  <a:tcPr marL="100806" marR="100806" anchor="ctr" horzOverflow="overflow">
                    <a:lnL w="12700" cap="flat" cmpd="sng" algn="ctr">
                      <a:solidFill>
                        <a:srgbClr val="000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r>
              <a:tr h="533400">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1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住院医疗保险金</a:t>
                      </a:r>
                    </a:p>
                  </a:txBody>
                  <a:tcPr marL="100806" marR="100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bl>
          </a:graphicData>
        </a:graphic>
      </p:graphicFrame>
      <p:sp>
        <p:nvSpPr>
          <p:cNvPr id="16" name="TextBox 8"/>
          <p:cNvSpPr txBox="1">
            <a:spLocks noChangeArrowheads="1"/>
          </p:cNvSpPr>
          <p:nvPr/>
        </p:nvSpPr>
        <p:spPr bwMode="auto">
          <a:xfrm>
            <a:off x="1362842" y="6429396"/>
            <a:ext cx="8358246" cy="304800"/>
          </a:xfrm>
          <a:prstGeom prst="rect">
            <a:avLst/>
          </a:prstGeom>
          <a:noFill/>
          <a:ln w="9525" algn="ctr">
            <a:noFill/>
            <a:miter lim="800000"/>
            <a:headEnd/>
            <a:tailEnd/>
          </a:ln>
          <a:effectLst/>
        </p:spPr>
        <p:txBody>
          <a:bodyPr/>
          <a:lstStyle/>
          <a:p>
            <a:pPr>
              <a:defRPr/>
            </a:pP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各保险责任的详细说明参见</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服务手册”</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年保险服务手册”电子版于</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15</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年底上载</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至内部</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网：</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Circuit </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Box 5"/>
          <p:cNvSpPr txBox="1">
            <a:spLocks noChangeArrowheads="1"/>
          </p:cNvSpPr>
          <p:nvPr/>
        </p:nvSpPr>
        <p:spPr bwMode="auto">
          <a:xfrm>
            <a:off x="39688" y="304800"/>
            <a:ext cx="7895450" cy="400110"/>
          </a:xfrm>
          <a:prstGeom prst="rect">
            <a:avLst/>
          </a:prstGeom>
          <a:noFill/>
          <a:ln w="9525">
            <a:noFill/>
            <a:miter lim="800000"/>
            <a:headEnd/>
            <a:tailEnd/>
          </a:ln>
        </p:spPr>
        <p:txBody>
          <a:bodyPr wrap="square">
            <a:spAutoFit/>
          </a:bodyPr>
          <a:lstStyle/>
          <a:p>
            <a:r>
              <a:rPr lang="en-US" altLang="en-US" sz="2000" b="1" dirty="0" smtClean="0">
                <a:solidFill>
                  <a:srgbClr val="000000"/>
                </a:solidFill>
                <a:latin typeface="微软雅黑" pitchFamily="34" charset="-122"/>
                <a:ea typeface="微软雅黑" pitchFamily="34" charset="-122"/>
                <a:cs typeface="Arial" charset="0"/>
              </a:rPr>
              <a:t>2016</a:t>
            </a:r>
            <a:r>
              <a:rPr lang="zh-CN" altLang="en-US" sz="2000" b="1" dirty="0" smtClean="0">
                <a:solidFill>
                  <a:srgbClr val="000000"/>
                </a:solidFill>
                <a:latin typeface="微软雅黑" pitchFamily="34" charset="-122"/>
                <a:ea typeface="微软雅黑" pitchFamily="34" charset="-122"/>
                <a:cs typeface="Arial" charset="0"/>
              </a:rPr>
              <a:t>年</a:t>
            </a:r>
            <a:r>
              <a:rPr lang="zh-CN" altLang="en-US" sz="2000" b="1" dirty="0" smtClean="0">
                <a:solidFill>
                  <a:srgbClr val="FF0000"/>
                </a:solidFill>
                <a:latin typeface="微软雅黑" pitchFamily="34" charset="-122"/>
                <a:ea typeface="微软雅黑" pitchFamily="34" charset="-122"/>
                <a:cs typeface="Arial" charset="0"/>
              </a:rPr>
              <a:t>员工和家属自选</a:t>
            </a:r>
            <a:r>
              <a:rPr lang="zh-CN" altLang="en-US" sz="2000" b="1" dirty="0" smtClean="0">
                <a:solidFill>
                  <a:srgbClr val="000000"/>
                </a:solidFill>
                <a:latin typeface="微软雅黑" pitchFamily="34" charset="-122"/>
                <a:ea typeface="微软雅黑" pitchFamily="34" charset="-122"/>
                <a:cs typeface="Arial" charset="0"/>
              </a:rPr>
              <a:t>保险福利（</a:t>
            </a:r>
            <a:r>
              <a:rPr lang="zh-CN" altLang="en-US" sz="2000" b="1" dirty="0" smtClean="0">
                <a:solidFill>
                  <a:srgbClr val="0000FF"/>
                </a:solidFill>
                <a:latin typeface="微软雅黑" pitchFamily="34" charset="-122"/>
                <a:ea typeface="微软雅黑" pitchFamily="34" charset="-122"/>
                <a:cs typeface="Arial" charset="0"/>
              </a:rPr>
              <a:t>员工自付费自选投保计划</a:t>
            </a:r>
            <a:r>
              <a:rPr lang="zh-CN" altLang="en-US" sz="2000" b="1" dirty="0" smtClean="0">
                <a:solidFill>
                  <a:srgbClr val="000000"/>
                </a:solidFill>
                <a:latin typeface="微软雅黑" pitchFamily="34" charset="-122"/>
                <a:ea typeface="微软雅黑" pitchFamily="34" charset="-122"/>
                <a:cs typeface="Arial" charset="0"/>
              </a:rPr>
              <a:t>）</a:t>
            </a:r>
            <a:endParaRPr lang="zh-CN" altLang="en-US" sz="2000" b="1" dirty="0">
              <a:solidFill>
                <a:srgbClr val="000000"/>
              </a:solidFill>
              <a:latin typeface="微软雅黑" pitchFamily="34" charset="-122"/>
              <a:ea typeface="微软雅黑" pitchFamily="34" charset="-122"/>
              <a:cs typeface="Arial" charset="0"/>
            </a:endParaRPr>
          </a:p>
        </p:txBody>
      </p:sp>
      <p:sp>
        <p:nvSpPr>
          <p:cNvPr id="10"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7</a:t>
            </a:fld>
            <a:endParaRPr lang="en-GB" dirty="0"/>
          </a:p>
        </p:txBody>
      </p:sp>
      <p:sp>
        <p:nvSpPr>
          <p:cNvPr id="11"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graphicFrame>
        <p:nvGraphicFramePr>
          <p:cNvPr id="8" name="Group 80"/>
          <p:cNvGraphicFramePr>
            <a:graphicFrameLocks noGrp="1"/>
          </p:cNvGraphicFramePr>
          <p:nvPr/>
        </p:nvGraphicFramePr>
        <p:xfrm>
          <a:off x="406403" y="1000108"/>
          <a:ext cx="9243247" cy="1927065"/>
        </p:xfrm>
        <a:graphic>
          <a:graphicData uri="http://schemas.openxmlformats.org/drawingml/2006/table">
            <a:tbl>
              <a:tblPr/>
              <a:tblGrid>
                <a:gridCol w="1143008"/>
                <a:gridCol w="1357322"/>
                <a:gridCol w="2214578"/>
                <a:gridCol w="2786082"/>
                <a:gridCol w="1742257"/>
              </a:tblGrid>
              <a:tr h="34007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保险对象</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0A4F6"/>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保险责任</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0A4F6"/>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保险金额</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0A4F6"/>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赔付比例</a:t>
                      </a:r>
                      <a:r>
                        <a:rPr kumimoji="0" lang="en-US" altLang="zh-CN" sz="12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a:t>
                      </a:r>
                      <a:r>
                        <a:rPr kumimoji="0" lang="zh-CN" altLang="en-US" sz="12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范围</a:t>
                      </a:r>
                      <a:r>
                        <a:rPr kumimoji="0" lang="en-US" altLang="zh-CN" sz="1200" b="1" i="0" u="none" strike="noStrike" cap="none" normalizeH="0" baseline="0" dirty="0" smtClean="0">
                          <a:ln>
                            <a:noFill/>
                          </a:ln>
                          <a:solidFill>
                            <a:srgbClr val="0C1821"/>
                          </a:solidFill>
                          <a:effectLst/>
                          <a:latin typeface="微软雅黑" pitchFamily="34" charset="-122"/>
                          <a:ea typeface="微软雅黑" pitchFamily="34" charset="-122"/>
                          <a:cs typeface="Arial" pitchFamily="34" charset="0"/>
                        </a:rPr>
                        <a:t>)</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0A4F6"/>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rgbClr val="0C1821"/>
                          </a:solidFill>
                          <a:effectLst/>
                          <a:latin typeface="微软雅黑" pitchFamily="34" charset="-122"/>
                          <a:ea typeface="微软雅黑" pitchFamily="34" charset="-122"/>
                          <a:cs typeface="Arial" pitchFamily="34" charset="0"/>
                        </a:rPr>
                        <a:t>保险费（自付）</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0A4F6"/>
                    </a:solidFill>
                  </a:tcPr>
                </a:tc>
              </a:tr>
              <a:tr h="528998">
                <a:tc>
                  <a:txBody>
                    <a:bodyPr/>
                    <a:lstStyle/>
                    <a:p>
                      <a:pPr marL="0" marR="0" lvl="0" indent="0" algn="ctr" defTabSz="914400" rtl="0" eaLnBrk="0" fontAlgn="base" latinLnBrk="0" hangingPunct="0">
                        <a:lnSpc>
                          <a:spcPts val="17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中籍员工</a:t>
                      </a:r>
                      <a:endPar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p>
                      <a:pPr marL="0" marR="0" lvl="0" indent="0" algn="ctr" defTabSz="914400" rtl="0" eaLnBrk="0" fontAlgn="base" latinLnBrk="0" hangingPunct="0">
                        <a:lnSpc>
                          <a:spcPts val="17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rPr>
                        <a:t>本人</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ts val="1700"/>
                        </a:lnSpc>
                        <a:spcBef>
                          <a:spcPct val="60000"/>
                        </a:spcBef>
                        <a:spcAft>
                          <a:spcPts val="0"/>
                        </a:spcAft>
                        <a:buClrTx/>
                        <a:buSzTx/>
                        <a:buFontTx/>
                        <a:buNone/>
                        <a:tabLst/>
                      </a:pP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重大疾病保险金</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lnSpc>
                          <a:spcPts val="1700"/>
                        </a:lnSpc>
                        <a:spcAft>
                          <a:spcPts val="0"/>
                        </a:spcAft>
                      </a:pP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在公司付费计划基础上</a:t>
                      </a:r>
                      <a:endParaRPr kumimoji="0" lang="en-US" altLang="zh-CN"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endParaRPr>
                    </a:p>
                    <a:p>
                      <a:pPr algn="ctr">
                        <a:lnSpc>
                          <a:spcPts val="1700"/>
                        </a:lnSpc>
                        <a:spcAft>
                          <a:spcPts val="0"/>
                        </a:spcAft>
                      </a:pP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补充</a:t>
                      </a:r>
                      <a:r>
                        <a:rPr kumimoji="0" lang="en-US"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10</a:t>
                      </a: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万（合计</a:t>
                      </a:r>
                      <a:r>
                        <a:rPr kumimoji="0" lang="en-US"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20</a:t>
                      </a: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万）</a:t>
                      </a:r>
                      <a:endParaRPr kumimoji="0" lang="zh-CN" altLang="en-US" sz="1200" b="1" i="0" u="none" strike="noStrike" kern="1200" cap="none" normalizeH="0" baseline="0" dirty="0">
                        <a:ln>
                          <a:noFill/>
                        </a:ln>
                        <a:solidFill>
                          <a:srgbClr val="000000"/>
                        </a:solidFill>
                        <a:effectLst/>
                        <a:latin typeface="微软雅黑" pitchFamily="34" charset="-122"/>
                        <a:ea typeface="微软雅黑" pitchFamily="34" charset="-122"/>
                        <a:cs typeface="Arial"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ts val="1700"/>
                        </a:lnSpc>
                        <a:spcBef>
                          <a:spcPct val="60000"/>
                        </a:spcBef>
                        <a:spcAft>
                          <a:spcPts val="0"/>
                        </a:spcAft>
                        <a:buClrTx/>
                        <a:buSzTx/>
                        <a:buFontTx/>
                        <a:buNone/>
                        <a:tabLst/>
                      </a:pP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保险年度期间，超过“等待期”后，经医院确诊初次罹患所约定的重大疾病（</a:t>
                      </a:r>
                      <a:r>
                        <a:rPr kumimoji="0" lang="en-US"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35</a:t>
                      </a: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种），一次性给付重大疾病保险金。</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1700"/>
                        </a:lnSpc>
                        <a:spcBef>
                          <a:spcPct val="60000"/>
                        </a:spcBef>
                        <a:spcAft>
                          <a:spcPct val="0"/>
                        </a:spcAft>
                        <a:buClrTx/>
                        <a:buSzTx/>
                        <a:buFontTx/>
                        <a:buNone/>
                        <a:tabLst/>
                        <a:defRPr/>
                      </a:pPr>
                      <a:r>
                        <a:rPr kumimoji="0" lang="en-US"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150</a:t>
                      </a: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元</a:t>
                      </a:r>
                      <a:r>
                        <a:rPr kumimoji="0" lang="en-US"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a:t>
                      </a: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人</a:t>
                      </a:r>
                      <a:r>
                        <a:rPr kumimoji="0" lang="en-US"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a:t>
                      </a: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年</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8998">
                <a:tc>
                  <a:txBody>
                    <a:bodyPr/>
                    <a:lstStyle/>
                    <a:p>
                      <a:pPr marL="0" algn="ctr" defTabSz="914400" rtl="0" eaLnBrk="1" latinLnBrk="0" hangingPunct="1">
                        <a:lnSpc>
                          <a:spcPts val="1700"/>
                        </a:lnSpc>
                        <a:spcAft>
                          <a:spcPts val="0"/>
                        </a:spcAft>
                      </a:pP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中</a:t>
                      </a:r>
                      <a:r>
                        <a:rPr kumimoji="0" lang="zh-CN" altLang="en-US" sz="1200" b="1" i="0" u="none" strike="noStrike" kern="1200" cap="none" normalizeH="0" baseline="0" dirty="0">
                          <a:ln>
                            <a:noFill/>
                          </a:ln>
                          <a:solidFill>
                            <a:srgbClr val="000000"/>
                          </a:solidFill>
                          <a:effectLst/>
                          <a:latin typeface="微软雅黑" pitchFamily="34" charset="-122"/>
                          <a:ea typeface="微软雅黑" pitchFamily="34" charset="-122"/>
                          <a:cs typeface="Arial" pitchFamily="34" charset="0"/>
                        </a:rPr>
                        <a:t>籍员工</a:t>
                      </a:r>
                    </a:p>
                    <a:p>
                      <a:pPr marL="0" algn="ctr" defTabSz="914400" rtl="0" eaLnBrk="1" latinLnBrk="0" hangingPunct="1">
                        <a:lnSpc>
                          <a:spcPts val="1700"/>
                        </a:lnSpc>
                        <a:spcAft>
                          <a:spcPts val="0"/>
                        </a:spcAft>
                      </a:pPr>
                      <a:r>
                        <a:rPr kumimoji="0" lang="zh-CN" altLang="en-US" sz="1200" b="1" i="0" u="none" strike="noStrike" kern="1200" cap="none" normalizeH="0" baseline="0" dirty="0">
                          <a:ln>
                            <a:noFill/>
                          </a:ln>
                          <a:solidFill>
                            <a:srgbClr val="000000"/>
                          </a:solidFill>
                          <a:effectLst/>
                          <a:latin typeface="微软雅黑" pitchFamily="34" charset="-122"/>
                          <a:ea typeface="微软雅黑" pitchFamily="34" charset="-122"/>
                          <a:cs typeface="Arial" pitchFamily="34" charset="0"/>
                        </a:rPr>
                        <a:t>配偶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0" fontAlgn="base" latinLnBrk="0" hangingPunct="0">
                        <a:lnSpc>
                          <a:spcPts val="1700"/>
                        </a:lnSpc>
                        <a:spcBef>
                          <a:spcPct val="60000"/>
                        </a:spcBef>
                        <a:spcAft>
                          <a:spcPct val="0"/>
                        </a:spcAft>
                        <a:buClrTx/>
                        <a:buSzTx/>
                        <a:buFontTx/>
                        <a:buNone/>
                        <a:tabLst/>
                      </a:pPr>
                      <a:endPar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lnSpc>
                          <a:spcPts val="1700"/>
                        </a:lnSpc>
                        <a:spcAft>
                          <a:spcPts val="0"/>
                        </a:spcAft>
                      </a:pPr>
                      <a:r>
                        <a:rPr kumimoji="0" lang="en-US"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10</a:t>
                      </a: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万</a:t>
                      </a:r>
                      <a:endParaRPr kumimoji="0" lang="zh-CN" altLang="en-US" sz="1200" b="1" i="0" u="none" strike="noStrike" kern="1200" cap="none" normalizeH="0" baseline="0" dirty="0">
                        <a:ln>
                          <a:noFill/>
                        </a:ln>
                        <a:solidFill>
                          <a:srgbClr val="000000"/>
                        </a:solidFill>
                        <a:effectLst/>
                        <a:latin typeface="微软雅黑" pitchFamily="34" charset="-122"/>
                        <a:ea typeface="微软雅黑" pitchFamily="34" charset="-122"/>
                        <a:cs typeface="Arial"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0" fontAlgn="base" latinLnBrk="0" hangingPunct="0">
                        <a:lnSpc>
                          <a:spcPts val="1700"/>
                        </a:lnSpc>
                        <a:spcBef>
                          <a:spcPct val="60000"/>
                        </a:spcBef>
                        <a:spcAft>
                          <a:spcPct val="0"/>
                        </a:spcAft>
                        <a:buClrTx/>
                        <a:buSzTx/>
                        <a:buFontTx/>
                        <a:buNone/>
                        <a:tabLst/>
                      </a:pPr>
                      <a:endPar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700"/>
                        </a:lnSpc>
                        <a:spcBef>
                          <a:spcPct val="60000"/>
                        </a:spcBef>
                        <a:spcAft>
                          <a:spcPts val="0"/>
                        </a:spcAft>
                        <a:buClrTx/>
                        <a:buSzTx/>
                        <a:buFontTx/>
                        <a:buNone/>
                        <a:tabLst/>
                        <a:defRPr/>
                      </a:pPr>
                      <a:r>
                        <a:rPr kumimoji="0" lang="en-US"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150</a:t>
                      </a: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元</a:t>
                      </a:r>
                      <a:r>
                        <a:rPr kumimoji="0" lang="en-US"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a:t>
                      </a: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人</a:t>
                      </a:r>
                      <a:r>
                        <a:rPr kumimoji="0" lang="en-US"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a:t>
                      </a: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年</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8998">
                <a:tc>
                  <a:txBody>
                    <a:bodyPr/>
                    <a:lstStyle/>
                    <a:p>
                      <a:pPr marL="0" algn="ctr" defTabSz="914400" rtl="0" eaLnBrk="1" latinLnBrk="0" hangingPunct="1">
                        <a:lnSpc>
                          <a:spcPts val="1700"/>
                        </a:lnSpc>
                        <a:spcAft>
                          <a:spcPts val="0"/>
                        </a:spcAft>
                      </a:pPr>
                      <a:r>
                        <a:rPr kumimoji="0" lang="zh-CN" altLang="en-US" sz="1200" b="1" i="0" u="none" strike="noStrike" kern="1200" cap="none" normalizeH="0" baseline="0" dirty="0">
                          <a:ln>
                            <a:noFill/>
                          </a:ln>
                          <a:solidFill>
                            <a:srgbClr val="000000"/>
                          </a:solidFill>
                          <a:effectLst/>
                          <a:latin typeface="微软雅黑" pitchFamily="34" charset="-122"/>
                          <a:ea typeface="微软雅黑" pitchFamily="34" charset="-122"/>
                          <a:cs typeface="Arial" pitchFamily="34" charset="0"/>
                        </a:rPr>
                        <a:t>中籍员工</a:t>
                      </a:r>
                    </a:p>
                    <a:p>
                      <a:pPr marL="0" algn="ctr" defTabSz="914400" rtl="0" eaLnBrk="1" latinLnBrk="0" hangingPunct="1">
                        <a:lnSpc>
                          <a:spcPts val="1700"/>
                        </a:lnSpc>
                        <a:spcAft>
                          <a:spcPts val="0"/>
                        </a:spcAft>
                      </a:pPr>
                      <a:r>
                        <a:rPr kumimoji="0" lang="zh-CN" altLang="en-US" sz="1200" b="1" i="0" u="none" strike="noStrike" kern="1200" cap="none" normalizeH="0" baseline="0" dirty="0">
                          <a:ln>
                            <a:noFill/>
                          </a:ln>
                          <a:solidFill>
                            <a:srgbClr val="000000"/>
                          </a:solidFill>
                          <a:effectLst/>
                          <a:latin typeface="微软雅黑" pitchFamily="34" charset="-122"/>
                          <a:ea typeface="微软雅黑" pitchFamily="34" charset="-122"/>
                          <a:cs typeface="Arial" pitchFamily="34" charset="0"/>
                        </a:rPr>
                        <a:t>子女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0" fontAlgn="base" latinLnBrk="0" hangingPunct="0">
                        <a:lnSpc>
                          <a:spcPts val="1700"/>
                        </a:lnSpc>
                        <a:spcBef>
                          <a:spcPct val="60000"/>
                        </a:spcBef>
                        <a:spcAft>
                          <a:spcPct val="0"/>
                        </a:spcAft>
                        <a:buClrTx/>
                        <a:buSzTx/>
                        <a:buFontTx/>
                        <a:buNone/>
                        <a:tabLst/>
                      </a:pPr>
                      <a:endPar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lnSpc>
                          <a:spcPts val="1700"/>
                        </a:lnSpc>
                        <a:spcAft>
                          <a:spcPts val="0"/>
                        </a:spcAft>
                      </a:pPr>
                      <a:r>
                        <a:rPr kumimoji="0" lang="en-US"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10</a:t>
                      </a: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万</a:t>
                      </a:r>
                      <a:endParaRPr kumimoji="0" lang="zh-CN" altLang="en-US" sz="1200" b="1" i="0" u="none" strike="noStrike" kern="1200" cap="none" normalizeH="0" baseline="0" dirty="0">
                        <a:ln>
                          <a:noFill/>
                        </a:ln>
                        <a:solidFill>
                          <a:srgbClr val="000000"/>
                        </a:solidFill>
                        <a:effectLst/>
                        <a:latin typeface="微软雅黑" pitchFamily="34" charset="-122"/>
                        <a:ea typeface="微软雅黑" pitchFamily="34" charset="-122"/>
                        <a:cs typeface="Arial"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0" fontAlgn="base" latinLnBrk="0" hangingPunct="0">
                        <a:lnSpc>
                          <a:spcPts val="1700"/>
                        </a:lnSpc>
                        <a:spcBef>
                          <a:spcPct val="60000"/>
                        </a:spcBef>
                        <a:spcAft>
                          <a:spcPct val="0"/>
                        </a:spcAft>
                        <a:buClrTx/>
                        <a:buSzTx/>
                        <a:buFontTx/>
                        <a:buNone/>
                        <a:tabLst/>
                      </a:pPr>
                      <a:endParaRPr kumimoji="0" lang="zh-CN" altLang="en-US" sz="1200" b="1" i="0" u="none" strike="noStrike" cap="none" normalizeH="0" baseline="0" dirty="0" smtClean="0">
                        <a:ln>
                          <a:noFill/>
                        </a:ln>
                        <a:solidFill>
                          <a:srgbClr val="000000"/>
                        </a:solidFill>
                        <a:effectLst/>
                        <a:latin typeface="微软雅黑" pitchFamily="34" charset="-122"/>
                        <a:ea typeface="微软雅黑" pitchFamily="34" charset="-122"/>
                        <a:cs typeface="Arial"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1700"/>
                        </a:lnSpc>
                        <a:spcBef>
                          <a:spcPct val="60000"/>
                        </a:spcBef>
                        <a:spcAft>
                          <a:spcPts val="0"/>
                        </a:spcAft>
                        <a:buClrTx/>
                        <a:buSzTx/>
                        <a:buFontTx/>
                        <a:buNone/>
                        <a:tabLst/>
                        <a:defRPr/>
                      </a:pPr>
                      <a:r>
                        <a:rPr kumimoji="0" lang="en-US"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150</a:t>
                      </a: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元</a:t>
                      </a:r>
                      <a:r>
                        <a:rPr kumimoji="0" lang="en-US"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a:t>
                      </a: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人</a:t>
                      </a:r>
                      <a:r>
                        <a:rPr kumimoji="0" lang="en-US"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a:t>
                      </a:r>
                      <a:r>
                        <a:rPr kumimoji="0" lang="zh-CN" altLang="en-US" sz="1200" b="1" i="0" u="none" strike="noStrike" kern="1200" cap="none" normalizeH="0" baseline="0" dirty="0" smtClean="0">
                          <a:ln>
                            <a:noFill/>
                          </a:ln>
                          <a:solidFill>
                            <a:srgbClr val="000000"/>
                          </a:solidFill>
                          <a:effectLst/>
                          <a:latin typeface="微软雅黑" pitchFamily="34" charset="-122"/>
                          <a:ea typeface="微软雅黑" pitchFamily="34" charset="-122"/>
                          <a:cs typeface="Arial" pitchFamily="34" charset="0"/>
                        </a:rPr>
                        <a:t>年</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 name="TextBox 13"/>
          <p:cNvSpPr txBox="1"/>
          <p:nvPr/>
        </p:nvSpPr>
        <p:spPr>
          <a:xfrm>
            <a:off x="362710" y="3357562"/>
            <a:ext cx="9358378" cy="2610395"/>
          </a:xfrm>
          <a:prstGeom prst="rect">
            <a:avLst/>
          </a:prstGeom>
          <a:noFill/>
        </p:spPr>
        <p:txBody>
          <a:bodyPr wrap="square">
            <a:spAutoFit/>
          </a:bodyPr>
          <a:lstStyle/>
          <a:p>
            <a:pPr>
              <a:lnSpc>
                <a:spcPts val="1800"/>
              </a:lnSpc>
              <a:spcBef>
                <a:spcPts val="1200"/>
              </a:spcBef>
              <a:buFont typeface="Wingdings" pitchFamily="2" charset="2"/>
              <a:buChar char="l"/>
              <a:defRPr/>
            </a:pP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 只有</a:t>
            </a:r>
            <a:r>
              <a:rPr lang="en-US" altLang="en-US" sz="1200" b="1" dirty="0" smtClean="0">
                <a:solidFill>
                  <a:srgbClr val="FF0000"/>
                </a:solidFill>
                <a:latin typeface="微软雅黑" pitchFamily="34" charset="-122"/>
                <a:ea typeface="微软雅黑" pitchFamily="34" charset="-122"/>
                <a:cs typeface="Arial" pitchFamily="34" charset="0"/>
              </a:rPr>
              <a:t>2016</a:t>
            </a:r>
            <a:r>
              <a:rPr lang="zh-CN" altLang="en-US" sz="1200" b="1" dirty="0" smtClean="0">
                <a:solidFill>
                  <a:srgbClr val="FF0000"/>
                </a:solidFill>
                <a:latin typeface="微软雅黑" pitchFamily="34" charset="-122"/>
                <a:ea typeface="微软雅黑" pitchFamily="34" charset="-122"/>
                <a:cs typeface="Arial" pitchFamily="34" charset="0"/>
              </a:rPr>
              <a:t>年</a:t>
            </a:r>
            <a:r>
              <a:rPr lang="en-US" altLang="en-US" sz="1200" b="1" dirty="0" smtClean="0">
                <a:solidFill>
                  <a:srgbClr val="FF0000"/>
                </a:solidFill>
                <a:latin typeface="微软雅黑" pitchFamily="34" charset="-122"/>
                <a:ea typeface="微软雅黑" pitchFamily="34" charset="-122"/>
                <a:cs typeface="Arial" pitchFamily="34" charset="0"/>
              </a:rPr>
              <a:t>1</a:t>
            </a:r>
            <a:r>
              <a:rPr lang="zh-CN" altLang="en-US" sz="1200" b="1" dirty="0" smtClean="0">
                <a:solidFill>
                  <a:srgbClr val="FF0000"/>
                </a:solidFill>
                <a:latin typeface="微软雅黑" pitchFamily="34" charset="-122"/>
                <a:ea typeface="微软雅黑" pitchFamily="34" charset="-122"/>
                <a:cs typeface="Arial" pitchFamily="34" charset="0"/>
              </a:rPr>
              <a:t>月</a:t>
            </a:r>
            <a:r>
              <a:rPr lang="en-US" altLang="en-US" sz="1200" b="1" dirty="0" smtClean="0">
                <a:solidFill>
                  <a:srgbClr val="FF0000"/>
                </a:solidFill>
                <a:latin typeface="微软雅黑" pitchFamily="34" charset="-122"/>
                <a:ea typeface="微软雅黑" pitchFamily="34" charset="-122"/>
                <a:cs typeface="Arial" pitchFamily="34" charset="0"/>
              </a:rPr>
              <a:t>1</a:t>
            </a:r>
            <a:r>
              <a:rPr lang="zh-CN" altLang="en-US" sz="1200" b="1" dirty="0" smtClean="0">
                <a:solidFill>
                  <a:srgbClr val="FF0000"/>
                </a:solidFill>
                <a:latin typeface="微软雅黑" pitchFamily="34" charset="-122"/>
                <a:ea typeface="微软雅黑" pitchFamily="34" charset="-122"/>
                <a:cs typeface="Arial" pitchFamily="34" charset="0"/>
              </a:rPr>
              <a:t>日之前已经在职</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且</a:t>
            </a:r>
            <a:r>
              <a:rPr lang="zh-CN" altLang="en-US" sz="1200" b="1" dirty="0" smtClean="0">
                <a:solidFill>
                  <a:srgbClr val="FF0000"/>
                </a:solidFill>
                <a:latin typeface="微软雅黑" pitchFamily="34" charset="-122"/>
                <a:ea typeface="微软雅黑" pitchFamily="34" charset="-122"/>
                <a:cs typeface="Arial" pitchFamily="34" charset="0"/>
              </a:rPr>
              <a:t>身体健康</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的</a:t>
            </a:r>
            <a:r>
              <a:rPr lang="zh-CN" altLang="en-US" sz="1200" b="1" dirty="0" smtClean="0">
                <a:solidFill>
                  <a:srgbClr val="FF0000"/>
                </a:solidFill>
                <a:latin typeface="微软雅黑" pitchFamily="34" charset="-122"/>
                <a:ea typeface="微软雅黑" pitchFamily="34" charset="-122"/>
                <a:cs typeface="Arial" pitchFamily="34" charset="0"/>
              </a:rPr>
              <a:t>中籍员工</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，以及其</a:t>
            </a:r>
            <a:r>
              <a:rPr lang="zh-CN" altLang="en-US" sz="1200" b="1" dirty="0" smtClean="0">
                <a:solidFill>
                  <a:srgbClr val="FF0000"/>
                </a:solidFill>
                <a:latin typeface="微软雅黑" pitchFamily="34" charset="-122"/>
                <a:ea typeface="微软雅黑" pitchFamily="34" charset="-122"/>
                <a:cs typeface="Arial" pitchFamily="34" charset="0"/>
              </a:rPr>
              <a:t>身体健康</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的</a:t>
            </a:r>
            <a:r>
              <a:rPr lang="zh-CN" altLang="en-US" sz="1200" b="1" dirty="0" smtClean="0">
                <a:solidFill>
                  <a:srgbClr val="FF0000"/>
                </a:solidFill>
                <a:latin typeface="微软雅黑" pitchFamily="34" charset="-122"/>
                <a:ea typeface="微软雅黑" pitchFamily="34" charset="-122"/>
                <a:cs typeface="Arial" pitchFamily="34" charset="0"/>
              </a:rPr>
              <a:t>配偶和子女</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方可申请投保。注意，该自选计划下：</a:t>
            </a:r>
            <a:r>
              <a:rPr lang="en-US" altLang="zh-CN" sz="1200" b="1" dirty="0">
                <a:solidFill>
                  <a:schemeClr val="accent5">
                    <a:lumMod val="10000"/>
                  </a:schemeClr>
                </a:solidFill>
                <a:latin typeface="微软雅黑" pitchFamily="34" charset="-122"/>
                <a:ea typeface="微软雅黑" pitchFamily="34" charset="-122"/>
                <a:cs typeface="Arial" pitchFamily="34" charset="0"/>
              </a:rPr>
              <a:t/>
            </a:r>
            <a:br>
              <a:rPr lang="en-US" altLang="zh-CN" sz="1200" b="1" dirty="0">
                <a:solidFill>
                  <a:schemeClr val="accent5">
                    <a:lumMod val="10000"/>
                  </a:schemeClr>
                </a:solidFill>
                <a:latin typeface="微软雅黑" pitchFamily="34" charset="-122"/>
                <a:ea typeface="微软雅黑" pitchFamily="34" charset="-122"/>
                <a:cs typeface="Arial" pitchFamily="34" charset="0"/>
              </a:rPr>
            </a:br>
            <a:r>
              <a:rPr lang="en-US" altLang="en-US" sz="1200" b="1" dirty="0" smtClean="0">
                <a:solidFill>
                  <a:schemeClr val="accent5">
                    <a:lumMod val="10000"/>
                  </a:schemeClr>
                </a:solidFill>
                <a:latin typeface="微软雅黑" pitchFamily="34" charset="-122"/>
                <a:ea typeface="微软雅黑" pitchFamily="34" charset="-122"/>
                <a:cs typeface="Arial" pitchFamily="34" charset="0"/>
              </a:rPr>
              <a:t>① </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配偶可以是“有工作配偶” </a:t>
            </a:r>
            <a:r>
              <a:rPr lang="en-US" altLang="en-US" sz="1200" b="1" dirty="0" smtClean="0">
                <a:solidFill>
                  <a:schemeClr val="accent5">
                    <a:lumMod val="10000"/>
                  </a:schemeClr>
                </a:solidFill>
                <a:latin typeface="微软雅黑" pitchFamily="34" charset="-122"/>
                <a:ea typeface="微软雅黑" pitchFamily="34" charset="-122"/>
                <a:cs typeface="Arial" pitchFamily="34" charset="0"/>
              </a:rPr>
              <a:t>② </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中籍员工子女须为年龄在</a:t>
            </a:r>
            <a:r>
              <a:rPr lang="en-US" altLang="en-US" sz="1200" b="1" dirty="0" smtClean="0">
                <a:solidFill>
                  <a:schemeClr val="accent5">
                    <a:lumMod val="10000"/>
                  </a:schemeClr>
                </a:solidFill>
                <a:latin typeface="微软雅黑" pitchFamily="34" charset="-122"/>
                <a:ea typeface="微软雅黑" pitchFamily="34" charset="-122"/>
                <a:cs typeface="Arial" pitchFamily="34" charset="0"/>
              </a:rPr>
              <a:t>18</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周岁以下的未成年子女 </a:t>
            </a:r>
            <a:r>
              <a:rPr lang="en-US" altLang="en-US" sz="1200" b="1" dirty="0" smtClean="0">
                <a:solidFill>
                  <a:schemeClr val="accent5">
                    <a:lumMod val="10000"/>
                  </a:schemeClr>
                </a:solidFill>
                <a:latin typeface="微软雅黑" pitchFamily="34" charset="-122"/>
                <a:ea typeface="微软雅黑" pitchFamily="34" charset="-122"/>
                <a:cs typeface="Arial" pitchFamily="34" charset="0"/>
              </a:rPr>
              <a:t>③ </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员工不投保时，家属也可单独申请投保。</a:t>
            </a:r>
            <a:endParaRPr lang="en-US" altLang="zh-CN" sz="1200" b="1" dirty="0" smtClean="0">
              <a:solidFill>
                <a:schemeClr val="accent5">
                  <a:lumMod val="10000"/>
                </a:schemeClr>
              </a:solidFill>
              <a:latin typeface="微软雅黑" pitchFamily="34" charset="-122"/>
              <a:ea typeface="微软雅黑" pitchFamily="34" charset="-122"/>
              <a:cs typeface="Arial" pitchFamily="34" charset="0"/>
            </a:endParaRPr>
          </a:p>
          <a:p>
            <a:pPr>
              <a:lnSpc>
                <a:spcPts val="1800"/>
              </a:lnSpc>
              <a:spcBef>
                <a:spcPts val="1200"/>
              </a:spcBef>
              <a:buFont typeface="Wingdings" pitchFamily="2" charset="2"/>
              <a:buChar char="l"/>
              <a:defRPr/>
            </a:pP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 该自选计划</a:t>
            </a:r>
            <a:r>
              <a:rPr lang="zh-CN" altLang="en-US" sz="1200" b="1" dirty="0" smtClean="0">
                <a:solidFill>
                  <a:srgbClr val="FF0000"/>
                </a:solidFill>
                <a:latin typeface="微软雅黑" pitchFamily="34" charset="-122"/>
                <a:ea typeface="微软雅黑" pitchFamily="34" charset="-122"/>
                <a:cs typeface="Arial" pitchFamily="34" charset="0"/>
              </a:rPr>
              <a:t>不包括</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a:t>
            </a:r>
            <a:r>
              <a:rPr lang="en-US" sz="1200" dirty="0" smtClean="0"/>
              <a:t> </a:t>
            </a:r>
            <a:r>
              <a:rPr lang="en-US" altLang="en-US" sz="1200" b="1" dirty="0" smtClean="0">
                <a:solidFill>
                  <a:schemeClr val="accent5">
                    <a:lumMod val="10000"/>
                  </a:schemeClr>
                </a:solidFill>
                <a:latin typeface="微软雅黑" pitchFamily="34" charset="-122"/>
                <a:ea typeface="微软雅黑" pitchFamily="34" charset="-122"/>
                <a:cs typeface="Arial" pitchFamily="34" charset="0"/>
              </a:rPr>
              <a:t>① </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投保时已患“既往症</a:t>
            </a:r>
            <a:r>
              <a:rPr lang="en-US" altLang="en-US" sz="1200" b="1" dirty="0" smtClean="0">
                <a:solidFill>
                  <a:schemeClr val="accent5">
                    <a:lumMod val="10000"/>
                  </a:schemeClr>
                </a:solidFill>
                <a:latin typeface="微软雅黑" pitchFamily="34" charset="-122"/>
                <a:ea typeface="微软雅黑" pitchFamily="34" charset="-122"/>
                <a:cs typeface="Arial" pitchFamily="34" charset="0"/>
              </a:rPr>
              <a:t>*</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”或“重大疾病”的中籍员工、家属；</a:t>
            </a:r>
            <a:r>
              <a:rPr lang="en-US" altLang="en-US" sz="1200" b="1" dirty="0" smtClean="0">
                <a:solidFill>
                  <a:schemeClr val="accent5">
                    <a:lumMod val="10000"/>
                  </a:schemeClr>
                </a:solidFill>
                <a:latin typeface="微软雅黑" pitchFamily="34" charset="-122"/>
                <a:ea typeface="微软雅黑" pitchFamily="34" charset="-122"/>
                <a:cs typeface="Arial" pitchFamily="34" charset="0"/>
              </a:rPr>
              <a:t>②2016</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年</a:t>
            </a:r>
            <a:r>
              <a:rPr lang="en-US" altLang="en-US" sz="1200" b="1" dirty="0" smtClean="0">
                <a:solidFill>
                  <a:schemeClr val="accent5">
                    <a:lumMod val="10000"/>
                  </a:schemeClr>
                </a:solidFill>
                <a:latin typeface="微软雅黑" pitchFamily="34" charset="-122"/>
                <a:ea typeface="微软雅黑" pitchFamily="34" charset="-122"/>
                <a:cs typeface="Arial" pitchFamily="34" charset="0"/>
              </a:rPr>
              <a:t>1</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月</a:t>
            </a:r>
            <a:r>
              <a:rPr lang="en-US" altLang="en-US" sz="1200" b="1" dirty="0" smtClean="0">
                <a:solidFill>
                  <a:schemeClr val="accent5">
                    <a:lumMod val="10000"/>
                  </a:schemeClr>
                </a:solidFill>
                <a:latin typeface="微软雅黑" pitchFamily="34" charset="-122"/>
                <a:ea typeface="微软雅黑" pitchFamily="34" charset="-122"/>
                <a:cs typeface="Arial" pitchFamily="34" charset="0"/>
              </a:rPr>
              <a:t>1</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日以后新入职的中籍员工及其家属；</a:t>
            </a:r>
            <a:r>
              <a:rPr lang="en-US" altLang="en-US" sz="1200" b="1" dirty="0" smtClean="0">
                <a:solidFill>
                  <a:schemeClr val="accent5">
                    <a:lumMod val="10000"/>
                  </a:schemeClr>
                </a:solidFill>
                <a:latin typeface="微软雅黑" pitchFamily="34" charset="-122"/>
                <a:ea typeface="微软雅黑" pitchFamily="34" charset="-122"/>
                <a:cs typeface="Arial" pitchFamily="34" charset="0"/>
              </a:rPr>
              <a:t>③</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除子女、配偶以外的其他家属；</a:t>
            </a:r>
            <a:r>
              <a:rPr lang="en-US" altLang="en-US" sz="1200" b="1" dirty="0" smtClean="0">
                <a:solidFill>
                  <a:schemeClr val="accent5">
                    <a:lumMod val="10000"/>
                  </a:schemeClr>
                </a:solidFill>
                <a:latin typeface="微软雅黑" pitchFamily="34" charset="-122"/>
                <a:ea typeface="微软雅黑" pitchFamily="34" charset="-122"/>
                <a:cs typeface="Arial" pitchFamily="34" charset="0"/>
              </a:rPr>
              <a:t>④ </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超过投保年龄上限。</a:t>
            </a:r>
            <a:endParaRPr lang="en-US" altLang="zh-CN" sz="1200" b="1" dirty="0" smtClean="0">
              <a:solidFill>
                <a:schemeClr val="accent5">
                  <a:lumMod val="10000"/>
                </a:schemeClr>
              </a:solidFill>
              <a:latin typeface="微软雅黑" pitchFamily="34" charset="-122"/>
              <a:ea typeface="微软雅黑" pitchFamily="34" charset="-122"/>
              <a:cs typeface="Arial" pitchFamily="34" charset="0"/>
            </a:endParaRPr>
          </a:p>
          <a:p>
            <a:pPr>
              <a:lnSpc>
                <a:spcPts val="1800"/>
              </a:lnSpc>
              <a:spcBef>
                <a:spcPts val="1200"/>
              </a:spcBef>
              <a:buFont typeface="Wingdings" pitchFamily="2" charset="2"/>
              <a:buChar char="l"/>
              <a:defRPr/>
            </a:pPr>
            <a:r>
              <a:rPr lang="en-US" altLang="zh-CN" sz="1200" b="1" dirty="0" smtClean="0">
                <a:solidFill>
                  <a:schemeClr val="accent5">
                    <a:lumMod val="10000"/>
                  </a:schemeClr>
                </a:solidFill>
                <a:latin typeface="微软雅黑" pitchFamily="34" charset="-122"/>
                <a:ea typeface="微软雅黑" pitchFamily="34" charset="-122"/>
                <a:cs typeface="Arial" pitchFamily="34" charset="0"/>
              </a:rPr>
              <a:t> </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a:t>
            </a:r>
            <a:r>
              <a:rPr lang="zh-CN" altLang="en-US" sz="1200" b="1" dirty="0" smtClean="0">
                <a:solidFill>
                  <a:srgbClr val="FF0000"/>
                </a:solidFill>
                <a:latin typeface="微软雅黑" pitchFamily="34" charset="-122"/>
                <a:ea typeface="微软雅黑" pitchFamily="34" charset="-122"/>
                <a:cs typeface="Arial" pitchFamily="34" charset="0"/>
              </a:rPr>
              <a:t>等待期</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”即指被保险人首次投保本保险或非连续投保时，自生效日起</a:t>
            </a:r>
            <a:r>
              <a:rPr lang="en-US" altLang="en-US" sz="1200" b="1" dirty="0" smtClean="0">
                <a:solidFill>
                  <a:schemeClr val="accent5">
                    <a:lumMod val="10000"/>
                  </a:schemeClr>
                </a:solidFill>
                <a:latin typeface="微软雅黑" pitchFamily="34" charset="-122"/>
                <a:ea typeface="微软雅黑" pitchFamily="34" charset="-122"/>
                <a:cs typeface="Arial" pitchFamily="34" charset="0"/>
              </a:rPr>
              <a:t>30</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日为等待期；被保险人连续投保本保险的或被保险人因遭受意外伤害事故导致初次发生重大疾病的无等待期。中籍员工本人，由于已连续投保本保险，故</a:t>
            </a:r>
            <a:r>
              <a:rPr lang="zh-CN" altLang="en-US" sz="1200" b="1" dirty="0" smtClean="0">
                <a:solidFill>
                  <a:srgbClr val="FF0000"/>
                </a:solidFill>
                <a:latin typeface="微软雅黑" pitchFamily="34" charset="-122"/>
                <a:ea typeface="微软雅黑" pitchFamily="34" charset="-122"/>
                <a:cs typeface="Arial" pitchFamily="34" charset="0"/>
              </a:rPr>
              <a:t>中籍员工无等待期</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a:t>
            </a:r>
            <a:endParaRPr lang="en-US" altLang="zh-CN" sz="1200" b="1" dirty="0" smtClean="0">
              <a:solidFill>
                <a:schemeClr val="accent5">
                  <a:lumMod val="10000"/>
                </a:schemeClr>
              </a:solidFill>
              <a:latin typeface="微软雅黑" pitchFamily="34" charset="-122"/>
              <a:ea typeface="微软雅黑" pitchFamily="34" charset="-122"/>
              <a:cs typeface="Arial" pitchFamily="34" charset="0"/>
            </a:endParaRPr>
          </a:p>
          <a:p>
            <a:pPr>
              <a:lnSpc>
                <a:spcPts val="1800"/>
              </a:lnSpc>
              <a:spcBef>
                <a:spcPts val="1200"/>
              </a:spcBef>
              <a:buFont typeface="Wingdings" pitchFamily="2" charset="2"/>
              <a:buChar char="l"/>
              <a:defRPr/>
            </a:pP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  </a:t>
            </a:r>
            <a:r>
              <a:rPr lang="zh-CN" altLang="en-US" sz="1200" b="1" dirty="0" smtClean="0">
                <a:solidFill>
                  <a:srgbClr val="FF0000"/>
                </a:solidFill>
                <a:latin typeface="微软雅黑" pitchFamily="34" charset="-122"/>
                <a:ea typeface="微软雅黑" pitchFamily="34" charset="-122"/>
                <a:cs typeface="Arial" pitchFamily="34" charset="0"/>
              </a:rPr>
              <a:t>既往症*</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：在本保险年度生效前罹患的已知的或应该知道的未治愈的有关疾病和症状。如投保前患有的恶性肿瘤、心脏病（心功能不全</a:t>
            </a:r>
            <a:r>
              <a:rPr lang="en-US" altLang="en-US" sz="1200" b="1" dirty="0" smtClean="0">
                <a:solidFill>
                  <a:schemeClr val="accent5">
                    <a:lumMod val="10000"/>
                  </a:schemeClr>
                </a:solidFill>
                <a:latin typeface="微软雅黑" pitchFamily="34" charset="-122"/>
                <a:ea typeface="微软雅黑" pitchFamily="34" charset="-122"/>
                <a:cs typeface="Arial" pitchFamily="34" charset="0"/>
              </a:rPr>
              <a:t>II</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级及以上）、心肌梗塞、白血病、高血压（</a:t>
            </a:r>
            <a:r>
              <a:rPr lang="en-US" altLang="en-US" sz="1200" b="1" dirty="0" smtClean="0">
                <a:solidFill>
                  <a:schemeClr val="accent5">
                    <a:lumMod val="10000"/>
                  </a:schemeClr>
                </a:solidFill>
                <a:latin typeface="微软雅黑" pitchFamily="34" charset="-122"/>
                <a:ea typeface="微软雅黑" pitchFamily="34" charset="-122"/>
                <a:cs typeface="Arial" pitchFamily="34" charset="0"/>
              </a:rPr>
              <a:t>II</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级及以上）、肝硬化、慢性阻塞性支气管疾病、脑血管疾病、慢性肾脏疾病、糖尿病、再生障碍性贫血、先天性疾病、遗传性疾病、精神病或者精神分裂、癫痫病、特定传染病、艾滋病、性病以及已有残疾等疾病的治疗和康复。</a:t>
            </a:r>
            <a:endParaRPr lang="en-US" altLang="zh-CN" sz="1200" b="1" dirty="0" smtClean="0">
              <a:solidFill>
                <a:schemeClr val="accent5">
                  <a:lumMod val="10000"/>
                </a:schemeClr>
              </a:solidFill>
              <a:latin typeface="微软雅黑" pitchFamily="34" charset="-122"/>
              <a:ea typeface="微软雅黑" pitchFamily="34" charset="-122"/>
              <a:cs typeface="Arial" pitchFamily="34" charset="0"/>
            </a:endParaRPr>
          </a:p>
        </p:txBody>
      </p:sp>
      <p:sp>
        <p:nvSpPr>
          <p:cNvPr id="15" name="TextBox 14"/>
          <p:cNvSpPr txBox="1"/>
          <p:nvPr/>
        </p:nvSpPr>
        <p:spPr>
          <a:xfrm>
            <a:off x="371822" y="2952748"/>
            <a:ext cx="9601200" cy="261938"/>
          </a:xfrm>
          <a:prstGeom prst="rect">
            <a:avLst/>
          </a:prstGeom>
          <a:noFill/>
        </p:spPr>
        <p:txBody>
          <a:bodyPr>
            <a:spAutoFit/>
          </a:bodyPr>
          <a:lstStyle/>
          <a:p>
            <a:pPr>
              <a:buFont typeface="Wingdings" pitchFamily="2" charset="2"/>
              <a:buChar char="l"/>
              <a:defRPr/>
            </a:pPr>
            <a:r>
              <a:rPr lang="en-US" altLang="zh-CN" sz="1050" b="1" dirty="0">
                <a:solidFill>
                  <a:schemeClr val="accent5">
                    <a:lumMod val="10000"/>
                  </a:schemeClr>
                </a:solidFill>
                <a:latin typeface="微软雅黑" pitchFamily="34" charset="-122"/>
                <a:ea typeface="微软雅黑" pitchFamily="34" charset="-122"/>
                <a:cs typeface="Arial" pitchFamily="34" charset="0"/>
              </a:rPr>
              <a:t> </a:t>
            </a:r>
            <a:r>
              <a:rPr lang="en-US" altLang="zh-CN" sz="1050" b="1" dirty="0" smtClean="0">
                <a:solidFill>
                  <a:schemeClr val="accent5">
                    <a:lumMod val="10000"/>
                  </a:schemeClr>
                </a:solidFill>
                <a:latin typeface="微软雅黑" pitchFamily="34" charset="-122"/>
                <a:ea typeface="微软雅黑" pitchFamily="34" charset="-122"/>
                <a:cs typeface="Arial" pitchFamily="34" charset="0"/>
              </a:rPr>
              <a:t>2016</a:t>
            </a:r>
            <a:r>
              <a:rPr lang="zh-CN" altLang="en-US" sz="1050" b="1" dirty="0" smtClean="0">
                <a:solidFill>
                  <a:schemeClr val="accent5">
                    <a:lumMod val="10000"/>
                  </a:schemeClr>
                </a:solidFill>
                <a:latin typeface="微软雅黑" pitchFamily="34" charset="-122"/>
                <a:ea typeface="微软雅黑" pitchFamily="34" charset="-122"/>
                <a:cs typeface="Arial" pitchFamily="34" charset="0"/>
              </a:rPr>
              <a:t>保险年度自</a:t>
            </a:r>
            <a:r>
              <a:rPr lang="en-US" altLang="zh-CN" sz="1050" b="1" dirty="0" smtClean="0">
                <a:solidFill>
                  <a:schemeClr val="accent5">
                    <a:lumMod val="10000"/>
                  </a:schemeClr>
                </a:solidFill>
                <a:latin typeface="微软雅黑" pitchFamily="34" charset="-122"/>
                <a:ea typeface="微软雅黑" pitchFamily="34" charset="-122"/>
                <a:cs typeface="Arial" pitchFamily="34" charset="0"/>
              </a:rPr>
              <a:t>2016</a:t>
            </a:r>
            <a:r>
              <a:rPr lang="zh-CN" altLang="en-US" sz="1050" b="1" dirty="0" smtClean="0">
                <a:solidFill>
                  <a:schemeClr val="accent5">
                    <a:lumMod val="10000"/>
                  </a:schemeClr>
                </a:solidFill>
                <a:latin typeface="微软雅黑" pitchFamily="34" charset="-122"/>
                <a:ea typeface="微软雅黑" pitchFamily="34" charset="-122"/>
                <a:cs typeface="Arial" pitchFamily="34" charset="0"/>
              </a:rPr>
              <a:t>年</a:t>
            </a:r>
            <a:r>
              <a:rPr lang="en-US" altLang="zh-CN" sz="1050" b="1" dirty="0">
                <a:solidFill>
                  <a:schemeClr val="accent5">
                    <a:lumMod val="10000"/>
                  </a:schemeClr>
                </a:solidFill>
                <a:latin typeface="微软雅黑" pitchFamily="34" charset="-122"/>
                <a:ea typeface="微软雅黑" pitchFamily="34" charset="-122"/>
                <a:cs typeface="Arial" pitchFamily="34" charset="0"/>
              </a:rPr>
              <a:t>1</a:t>
            </a:r>
            <a:r>
              <a:rPr lang="zh-CN" altLang="en-US" sz="1050" b="1" dirty="0">
                <a:solidFill>
                  <a:schemeClr val="accent5">
                    <a:lumMod val="10000"/>
                  </a:schemeClr>
                </a:solidFill>
                <a:latin typeface="微软雅黑" pitchFamily="34" charset="-122"/>
                <a:ea typeface="微软雅黑" pitchFamily="34" charset="-122"/>
                <a:cs typeface="Arial" pitchFamily="34" charset="0"/>
              </a:rPr>
              <a:t>月</a:t>
            </a:r>
            <a:r>
              <a:rPr lang="en-US" altLang="zh-CN" sz="1050" b="1" dirty="0">
                <a:solidFill>
                  <a:schemeClr val="accent5">
                    <a:lumMod val="10000"/>
                  </a:schemeClr>
                </a:solidFill>
                <a:latin typeface="微软雅黑" pitchFamily="34" charset="-122"/>
                <a:ea typeface="微软雅黑" pitchFamily="34" charset="-122"/>
                <a:cs typeface="Arial" pitchFamily="34" charset="0"/>
              </a:rPr>
              <a:t>1</a:t>
            </a:r>
            <a:r>
              <a:rPr lang="zh-CN" altLang="en-US" sz="1050" b="1" dirty="0">
                <a:solidFill>
                  <a:schemeClr val="accent5">
                    <a:lumMod val="10000"/>
                  </a:schemeClr>
                </a:solidFill>
                <a:latin typeface="微软雅黑" pitchFamily="34" charset="-122"/>
                <a:ea typeface="微软雅黑" pitchFamily="34" charset="-122"/>
                <a:cs typeface="Arial" pitchFamily="34" charset="0"/>
              </a:rPr>
              <a:t>日</a:t>
            </a:r>
            <a:r>
              <a:rPr lang="en-US" altLang="zh-CN" sz="1050" b="1" dirty="0">
                <a:solidFill>
                  <a:schemeClr val="accent5">
                    <a:lumMod val="10000"/>
                  </a:schemeClr>
                </a:solidFill>
                <a:latin typeface="微软雅黑" pitchFamily="34" charset="-122"/>
                <a:ea typeface="微软雅黑" pitchFamily="34" charset="-122"/>
                <a:cs typeface="Arial" pitchFamily="34" charset="0"/>
              </a:rPr>
              <a:t>0</a:t>
            </a:r>
            <a:r>
              <a:rPr lang="zh-CN" altLang="en-US" sz="1050" b="1" dirty="0">
                <a:solidFill>
                  <a:schemeClr val="accent5">
                    <a:lumMod val="10000"/>
                  </a:schemeClr>
                </a:solidFill>
                <a:latin typeface="微软雅黑" pitchFamily="34" charset="-122"/>
                <a:ea typeface="微软雅黑" pitchFamily="34" charset="-122"/>
                <a:cs typeface="Arial" pitchFamily="34" charset="0"/>
              </a:rPr>
              <a:t>时起至</a:t>
            </a:r>
            <a:r>
              <a:rPr lang="en-US" altLang="zh-CN" sz="1050" b="1" dirty="0" smtClean="0">
                <a:solidFill>
                  <a:schemeClr val="accent5">
                    <a:lumMod val="10000"/>
                  </a:schemeClr>
                </a:solidFill>
                <a:latin typeface="微软雅黑" pitchFamily="34" charset="-122"/>
                <a:ea typeface="微软雅黑" pitchFamily="34" charset="-122"/>
                <a:cs typeface="Arial" pitchFamily="34" charset="0"/>
              </a:rPr>
              <a:t>2016</a:t>
            </a:r>
            <a:r>
              <a:rPr lang="zh-CN" altLang="en-US" sz="1050" b="1" dirty="0" smtClean="0">
                <a:solidFill>
                  <a:schemeClr val="accent5">
                    <a:lumMod val="10000"/>
                  </a:schemeClr>
                </a:solidFill>
                <a:latin typeface="微软雅黑" pitchFamily="34" charset="-122"/>
                <a:ea typeface="微软雅黑" pitchFamily="34" charset="-122"/>
                <a:cs typeface="Arial" pitchFamily="34" charset="0"/>
              </a:rPr>
              <a:t>年</a:t>
            </a:r>
            <a:r>
              <a:rPr lang="en-US" altLang="zh-CN" sz="1050" b="1" dirty="0">
                <a:solidFill>
                  <a:schemeClr val="accent5">
                    <a:lumMod val="10000"/>
                  </a:schemeClr>
                </a:solidFill>
                <a:latin typeface="微软雅黑" pitchFamily="34" charset="-122"/>
                <a:ea typeface="微软雅黑" pitchFamily="34" charset="-122"/>
                <a:cs typeface="Arial" pitchFamily="34" charset="0"/>
              </a:rPr>
              <a:t>12</a:t>
            </a:r>
            <a:r>
              <a:rPr lang="zh-CN" altLang="en-US" sz="1050" b="1" dirty="0">
                <a:solidFill>
                  <a:schemeClr val="accent5">
                    <a:lumMod val="10000"/>
                  </a:schemeClr>
                </a:solidFill>
                <a:latin typeface="微软雅黑" pitchFamily="34" charset="-122"/>
                <a:ea typeface="微软雅黑" pitchFamily="34" charset="-122"/>
                <a:cs typeface="Arial" pitchFamily="34" charset="0"/>
              </a:rPr>
              <a:t>月</a:t>
            </a:r>
            <a:r>
              <a:rPr lang="en-US" altLang="zh-CN" sz="1050" b="1" dirty="0">
                <a:solidFill>
                  <a:schemeClr val="accent5">
                    <a:lumMod val="10000"/>
                  </a:schemeClr>
                </a:solidFill>
                <a:latin typeface="微软雅黑" pitchFamily="34" charset="-122"/>
                <a:ea typeface="微软雅黑" pitchFamily="34" charset="-122"/>
                <a:cs typeface="Arial" pitchFamily="34" charset="0"/>
              </a:rPr>
              <a:t>31</a:t>
            </a:r>
            <a:r>
              <a:rPr lang="zh-CN" altLang="en-US" sz="1050" b="1" dirty="0">
                <a:solidFill>
                  <a:schemeClr val="accent5">
                    <a:lumMod val="10000"/>
                  </a:schemeClr>
                </a:solidFill>
                <a:latin typeface="微软雅黑" pitchFamily="34" charset="-122"/>
                <a:ea typeface="微软雅黑" pitchFamily="34" charset="-122"/>
                <a:cs typeface="Arial" pitchFamily="34" charset="0"/>
              </a:rPr>
              <a:t>日</a:t>
            </a:r>
            <a:r>
              <a:rPr lang="en-US" altLang="zh-CN" sz="1050" b="1" dirty="0">
                <a:solidFill>
                  <a:schemeClr val="accent5">
                    <a:lumMod val="10000"/>
                  </a:schemeClr>
                </a:solidFill>
                <a:latin typeface="微软雅黑" pitchFamily="34" charset="-122"/>
                <a:ea typeface="微软雅黑" pitchFamily="34" charset="-122"/>
                <a:cs typeface="Arial" pitchFamily="34" charset="0"/>
              </a:rPr>
              <a:t>24</a:t>
            </a:r>
            <a:r>
              <a:rPr lang="zh-CN" altLang="en-US" sz="1050" b="1" dirty="0">
                <a:solidFill>
                  <a:schemeClr val="accent5">
                    <a:lumMod val="10000"/>
                  </a:schemeClr>
                </a:solidFill>
                <a:latin typeface="微软雅黑" pitchFamily="34" charset="-122"/>
                <a:ea typeface="微软雅黑" pitchFamily="34" charset="-122"/>
                <a:cs typeface="Arial" pitchFamily="34" charset="0"/>
              </a:rPr>
              <a:t>时止</a:t>
            </a:r>
            <a:r>
              <a:rPr lang="zh-CN" altLang="en-US" sz="1050" dirty="0" smtClean="0">
                <a:solidFill>
                  <a:schemeClr val="accent5">
                    <a:lumMod val="10000"/>
                  </a:schemeClr>
                </a:solidFill>
                <a:latin typeface="微软雅黑" pitchFamily="34" charset="-122"/>
                <a:ea typeface="微软雅黑" pitchFamily="34" charset="-122"/>
                <a:cs typeface="Arial" pitchFamily="34" charset="0"/>
              </a:rPr>
              <a:t>。</a:t>
            </a:r>
            <a:endParaRPr lang="zh-CN" altLang="en-US" sz="1050" dirty="0">
              <a:solidFill>
                <a:schemeClr val="accent5">
                  <a:lumMod val="10000"/>
                </a:schemeClr>
              </a:solidFill>
              <a:latin typeface="微软雅黑" pitchFamily="34" charset="-122"/>
              <a:ea typeface="微软雅黑" pitchFamily="34" charset="-122"/>
              <a:cs typeface="Arial" pitchFamily="34" charset="0"/>
            </a:endParaRPr>
          </a:p>
        </p:txBody>
      </p:sp>
      <p:sp>
        <p:nvSpPr>
          <p:cNvPr id="16" name="TextBox 8"/>
          <p:cNvSpPr txBox="1">
            <a:spLocks noChangeArrowheads="1"/>
          </p:cNvSpPr>
          <p:nvPr/>
        </p:nvSpPr>
        <p:spPr bwMode="auto">
          <a:xfrm>
            <a:off x="1362842" y="6429396"/>
            <a:ext cx="8358246" cy="304800"/>
          </a:xfrm>
          <a:prstGeom prst="rect">
            <a:avLst/>
          </a:prstGeom>
          <a:noFill/>
          <a:ln w="9525" algn="ctr">
            <a:noFill/>
            <a:miter lim="800000"/>
            <a:headEnd/>
            <a:tailEnd/>
          </a:ln>
          <a:effectLst/>
        </p:spPr>
        <p:txBody>
          <a:bodyPr/>
          <a:lstStyle/>
          <a:p>
            <a:pPr>
              <a:defRPr/>
            </a:pP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各保险责任的详细说明参见</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服务手册”</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年保险服务手册”电子版于</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15</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年底上载</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至内部</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网：</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Circuit </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TextBox 3"/>
          <p:cNvSpPr txBox="1">
            <a:spLocks noChangeArrowheads="1"/>
          </p:cNvSpPr>
          <p:nvPr/>
        </p:nvSpPr>
        <p:spPr bwMode="auto">
          <a:xfrm>
            <a:off x="39688" y="304800"/>
            <a:ext cx="6705600" cy="396875"/>
          </a:xfrm>
          <a:prstGeom prst="rect">
            <a:avLst/>
          </a:prstGeom>
          <a:noFill/>
          <a:ln w="9525">
            <a:noFill/>
            <a:miter lim="800000"/>
            <a:headEnd/>
            <a:tailEnd/>
          </a:ln>
        </p:spPr>
        <p:txBody>
          <a:bodyPr>
            <a:spAutoFit/>
          </a:bodyPr>
          <a:lstStyle/>
          <a:p>
            <a:r>
              <a:rPr lang="zh-CN" altLang="en-US" sz="2000" b="1" dirty="0">
                <a:solidFill>
                  <a:srgbClr val="000000"/>
                </a:solidFill>
                <a:latin typeface="微软雅黑" pitchFamily="34" charset="-122"/>
                <a:ea typeface="微软雅黑" pitchFamily="34" charset="-122"/>
                <a:cs typeface="Arial" charset="0"/>
              </a:rPr>
              <a:t>保险责任说明</a:t>
            </a:r>
          </a:p>
        </p:txBody>
      </p:sp>
      <p:sp>
        <p:nvSpPr>
          <p:cNvPr id="6" name="TextBox 5"/>
          <p:cNvSpPr txBox="1"/>
          <p:nvPr/>
        </p:nvSpPr>
        <p:spPr>
          <a:xfrm>
            <a:off x="419895" y="990600"/>
            <a:ext cx="3657592" cy="338554"/>
          </a:xfrm>
          <a:prstGeom prst="rect">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fontAlgn="auto">
              <a:spcBef>
                <a:spcPts val="0"/>
              </a:spcBef>
              <a:spcAft>
                <a:spcPts val="0"/>
              </a:spcAft>
              <a:buFont typeface="Wingdings" pitchFamily="2" charset="2"/>
              <a:buChar char="n"/>
              <a:defRPr/>
            </a:pPr>
            <a:r>
              <a:rPr lang="zh-CN" altLang="en-US" sz="1600" b="1" dirty="0">
                <a:latin typeface="微软雅黑" pitchFamily="34" charset="-122"/>
                <a:ea typeface="微软雅黑" pitchFamily="34" charset="-122"/>
                <a:cs typeface="Arial" pitchFamily="34" charset="0"/>
              </a:rPr>
              <a:t> 意外险和人</a:t>
            </a:r>
            <a:r>
              <a:rPr lang="zh-CN" altLang="en-US" sz="1600" b="1" dirty="0" smtClean="0">
                <a:latin typeface="微软雅黑" pitchFamily="34" charset="-122"/>
                <a:ea typeface="微软雅黑" pitchFamily="34" charset="-122"/>
                <a:cs typeface="Arial" pitchFamily="34" charset="0"/>
              </a:rPr>
              <a:t>寿险  </a:t>
            </a:r>
            <a:r>
              <a:rPr lang="zh-CN" altLang="en-US" sz="1400" b="1" dirty="0" smtClean="0">
                <a:latin typeface="微软雅黑" pitchFamily="34" charset="-122"/>
                <a:ea typeface="微软雅黑" pitchFamily="34" charset="-122"/>
                <a:cs typeface="Arial" pitchFamily="34" charset="0"/>
              </a:rPr>
              <a:t>（保障范围：全球）</a:t>
            </a:r>
            <a:endParaRPr lang="zh-CN" altLang="en-US" sz="1400" b="1" dirty="0">
              <a:latin typeface="微软雅黑" pitchFamily="34" charset="-122"/>
              <a:ea typeface="微软雅黑" pitchFamily="34" charset="-122"/>
              <a:cs typeface="Arial" pitchFamily="34" charset="0"/>
            </a:endParaRPr>
          </a:p>
        </p:txBody>
      </p:sp>
      <p:sp>
        <p:nvSpPr>
          <p:cNvPr id="7" name="TextBox 6"/>
          <p:cNvSpPr txBox="1"/>
          <p:nvPr/>
        </p:nvSpPr>
        <p:spPr>
          <a:xfrm>
            <a:off x="343694" y="1400646"/>
            <a:ext cx="9525000" cy="2866554"/>
          </a:xfrm>
          <a:prstGeom prst="rect">
            <a:avLst/>
          </a:prstGeom>
          <a:noFill/>
        </p:spPr>
        <p:txBody>
          <a:bodyPr>
            <a:spAutoFit/>
          </a:bodyPr>
          <a:lstStyle/>
          <a:p>
            <a:pPr>
              <a:lnSpc>
                <a:spcPts val="2100"/>
              </a:lnSpc>
              <a:spcBef>
                <a:spcPts val="600"/>
              </a:spcBef>
              <a:buFont typeface="Wingdings" pitchFamily="2" charset="2"/>
              <a:buChar char="l"/>
              <a:defRPr/>
            </a:pPr>
            <a:r>
              <a:rPr lang="zh-CN" altLang="en-US" sz="1400" b="1" dirty="0" smtClean="0">
                <a:solidFill>
                  <a:srgbClr val="0000FF"/>
                </a:solidFill>
                <a:latin typeface="微软雅黑" pitchFamily="34" charset="-122"/>
                <a:ea typeface="微软雅黑" pitchFamily="34" charset="-122"/>
                <a:cs typeface="Arial" pitchFamily="34" charset="0"/>
              </a:rPr>
              <a:t> 意</a:t>
            </a:r>
            <a:r>
              <a:rPr lang="zh-CN" altLang="en-US" sz="1400" b="1" dirty="0">
                <a:solidFill>
                  <a:srgbClr val="0000FF"/>
                </a:solidFill>
                <a:latin typeface="微软雅黑" pitchFamily="34" charset="-122"/>
                <a:ea typeface="微软雅黑" pitchFamily="34" charset="-122"/>
                <a:cs typeface="Arial" pitchFamily="34" charset="0"/>
              </a:rPr>
              <a:t>外身故保险金</a:t>
            </a:r>
            <a:r>
              <a:rPr lang="zh-CN" altLang="en-US" sz="1400" b="1" dirty="0" smtClean="0">
                <a:solidFill>
                  <a:srgbClr val="0000FF"/>
                </a:solidFill>
                <a:latin typeface="微软雅黑" pitchFamily="34" charset="-122"/>
                <a:ea typeface="微软雅黑" pitchFamily="34" charset="-122"/>
                <a:cs typeface="Arial" pitchFamily="34" charset="0"/>
              </a:rPr>
              <a:t>：</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保险</a:t>
            </a:r>
            <a:r>
              <a:rPr lang="zh-CN" altLang="en-US" sz="1400" b="1" dirty="0">
                <a:solidFill>
                  <a:schemeClr val="accent5">
                    <a:lumMod val="10000"/>
                  </a:schemeClr>
                </a:solidFill>
                <a:latin typeface="微软雅黑" pitchFamily="34" charset="-122"/>
                <a:ea typeface="微软雅黑" pitchFamily="34" charset="-122"/>
                <a:cs typeface="Arial" pitchFamily="34" charset="0"/>
              </a:rPr>
              <a:t>年度期间，被保险人因遭受意外伤害事故，并自事故发生之日起一百八十日内身故的，保险公司按其保险金额给付“意外身故保险金”。</a:t>
            </a:r>
          </a:p>
          <a:p>
            <a:pPr>
              <a:lnSpc>
                <a:spcPts val="2000"/>
              </a:lnSpc>
              <a:spcBef>
                <a:spcPts val="1200"/>
              </a:spcBef>
              <a:buFont typeface="Wingdings" pitchFamily="2" charset="2"/>
              <a:buChar char="l"/>
              <a:defRPr/>
            </a:pPr>
            <a:r>
              <a:rPr lang="zh-CN" altLang="en-US" sz="1400" b="1" dirty="0" smtClean="0">
                <a:solidFill>
                  <a:srgbClr val="0000FF"/>
                </a:solidFill>
                <a:latin typeface="微软雅黑" pitchFamily="34" charset="-122"/>
                <a:ea typeface="微软雅黑" pitchFamily="34" charset="-122"/>
                <a:cs typeface="Arial" pitchFamily="34" charset="0"/>
              </a:rPr>
              <a:t> 疾</a:t>
            </a:r>
            <a:r>
              <a:rPr lang="zh-CN" altLang="en-US" sz="1400" b="1" dirty="0">
                <a:solidFill>
                  <a:srgbClr val="0000FF"/>
                </a:solidFill>
                <a:latin typeface="微软雅黑" pitchFamily="34" charset="-122"/>
                <a:ea typeface="微软雅黑" pitchFamily="34" charset="-122"/>
                <a:cs typeface="Arial" pitchFamily="34" charset="0"/>
              </a:rPr>
              <a:t>病身故、自然身故保险金</a:t>
            </a:r>
            <a:r>
              <a:rPr lang="zh-CN" altLang="en-US" sz="1400" b="1" dirty="0" smtClean="0">
                <a:solidFill>
                  <a:srgbClr val="0000FF"/>
                </a:solidFill>
                <a:latin typeface="微软雅黑" pitchFamily="34" charset="-122"/>
                <a:ea typeface="微软雅黑" pitchFamily="34" charset="-122"/>
                <a:cs typeface="Arial" pitchFamily="34" charset="0"/>
              </a:rPr>
              <a:t>：</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保险</a:t>
            </a:r>
            <a:r>
              <a:rPr lang="zh-CN" altLang="en-US" sz="1400" b="1" dirty="0">
                <a:solidFill>
                  <a:schemeClr val="accent5">
                    <a:lumMod val="10000"/>
                  </a:schemeClr>
                </a:solidFill>
                <a:latin typeface="微软雅黑" pitchFamily="34" charset="-122"/>
                <a:ea typeface="微软雅黑" pitchFamily="34" charset="-122"/>
                <a:cs typeface="Arial" pitchFamily="34" charset="0"/>
              </a:rPr>
              <a:t>年度期间，被保险人因遭受疾病导致身故或自然身故，保险公司按其保险金额给付“疾病身故保险金或自然身故保险金”。</a:t>
            </a:r>
          </a:p>
          <a:p>
            <a:pPr>
              <a:lnSpc>
                <a:spcPts val="2000"/>
              </a:lnSpc>
              <a:spcBef>
                <a:spcPts val="1200"/>
              </a:spcBef>
              <a:buFont typeface="Wingdings" pitchFamily="2" charset="2"/>
              <a:buChar char="l"/>
              <a:defRPr/>
            </a:pPr>
            <a:r>
              <a:rPr lang="zh-CN" altLang="en-US" sz="1400" b="1" dirty="0" smtClean="0">
                <a:solidFill>
                  <a:srgbClr val="0000FF"/>
                </a:solidFill>
                <a:latin typeface="微软雅黑" pitchFamily="34" charset="-122"/>
                <a:ea typeface="微软雅黑" pitchFamily="34" charset="-122"/>
                <a:cs typeface="Arial" pitchFamily="34" charset="0"/>
              </a:rPr>
              <a:t> 意外伤残保险金：</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保险</a:t>
            </a:r>
            <a:r>
              <a:rPr lang="zh-CN" altLang="en-US" sz="1400" b="1" dirty="0">
                <a:solidFill>
                  <a:schemeClr val="accent5">
                    <a:lumMod val="10000"/>
                  </a:schemeClr>
                </a:solidFill>
                <a:latin typeface="微软雅黑" pitchFamily="34" charset="-122"/>
                <a:ea typeface="微软雅黑" pitchFamily="34" charset="-122"/>
                <a:cs typeface="Arial" pitchFamily="34" charset="0"/>
              </a:rPr>
              <a:t>年度期间，被保险人因遭受</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意外伤害事故并自事故发生日起一年内造成不同伤残程度</a:t>
            </a:r>
            <a:r>
              <a:rPr lang="zh-CN" altLang="en-US" sz="1400" b="1" dirty="0">
                <a:solidFill>
                  <a:schemeClr val="accent5">
                    <a:lumMod val="10000"/>
                  </a:schemeClr>
                </a:solidFill>
                <a:latin typeface="微软雅黑" pitchFamily="34" charset="-122"/>
                <a:ea typeface="微软雅黑" pitchFamily="34" charset="-122"/>
                <a:cs typeface="Arial" pitchFamily="34" charset="0"/>
              </a:rPr>
              <a:t>，保险公司按照</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“人身保险伤残评定标准”</a:t>
            </a:r>
            <a:r>
              <a:rPr lang="zh-CN" altLang="en-US" sz="1400" b="1" dirty="0">
                <a:solidFill>
                  <a:schemeClr val="accent5">
                    <a:lumMod val="10000"/>
                  </a:schemeClr>
                </a:solidFill>
                <a:latin typeface="微软雅黑" pitchFamily="34" charset="-122"/>
                <a:ea typeface="微软雅黑" pitchFamily="34" charset="-122"/>
                <a:cs typeface="Arial" pitchFamily="34" charset="0"/>
              </a:rPr>
              <a:t>的规定赔偿全部或</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部分</a:t>
            </a:r>
            <a:r>
              <a:rPr lang="en-US" altLang="zh-CN" sz="1400" b="1" dirty="0" smtClean="0">
                <a:solidFill>
                  <a:schemeClr val="accent5">
                    <a:lumMod val="10000"/>
                  </a:schemeClr>
                </a:solidFill>
                <a:latin typeface="微软雅黑" pitchFamily="34" charset="-122"/>
                <a:ea typeface="微软雅黑" pitchFamily="34" charset="-122"/>
                <a:cs typeface="Arial" pitchFamily="34" charset="0"/>
              </a:rPr>
              <a:t>”</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意外伤残保险金</a:t>
            </a:r>
            <a:r>
              <a:rPr lang="en-US" altLang="zh-CN" sz="1400" b="1" dirty="0" smtClean="0">
                <a:solidFill>
                  <a:schemeClr val="accent5">
                    <a:lumMod val="10000"/>
                  </a:schemeClr>
                </a:solidFill>
                <a:latin typeface="微软雅黑" pitchFamily="34" charset="-122"/>
                <a:ea typeface="微软雅黑" pitchFamily="34" charset="-122"/>
                <a:cs typeface="Arial" pitchFamily="34" charset="0"/>
              </a:rPr>
              <a:t>”</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a:t>
            </a:r>
            <a:r>
              <a:rPr lang="zh-CN" altLang="en-US" sz="1400" b="1" dirty="0">
                <a:solidFill>
                  <a:schemeClr val="accent5">
                    <a:lumMod val="10000"/>
                  </a:schemeClr>
                </a:solidFill>
                <a:latin typeface="微软雅黑" pitchFamily="34" charset="-122"/>
                <a:ea typeface="微软雅黑" pitchFamily="34" charset="-122"/>
                <a:cs typeface="Arial" pitchFamily="34" charset="0"/>
              </a:rPr>
              <a:t>如治疗仍未结束的，按事故之日起第三百六十五日的身体情况</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进行伤残鉴定</a:t>
            </a:r>
            <a:r>
              <a:rPr lang="zh-CN" altLang="en-US" sz="1400" b="1" dirty="0">
                <a:solidFill>
                  <a:schemeClr val="accent5">
                    <a:lumMod val="10000"/>
                  </a:schemeClr>
                </a:solidFill>
                <a:latin typeface="微软雅黑" pitchFamily="34" charset="-122"/>
                <a:ea typeface="微软雅黑" pitchFamily="34" charset="-122"/>
                <a:cs typeface="Arial" pitchFamily="34" charset="0"/>
              </a:rPr>
              <a:t>，</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根据不同伤残程度</a:t>
            </a:r>
            <a:r>
              <a:rPr lang="zh-CN" altLang="en-US" sz="1400" b="1" dirty="0">
                <a:solidFill>
                  <a:schemeClr val="accent5">
                    <a:lumMod val="10000"/>
                  </a:schemeClr>
                </a:solidFill>
                <a:latin typeface="微软雅黑" pitchFamily="34" charset="-122"/>
                <a:ea typeface="微软雅黑" pitchFamily="34" charset="-122"/>
                <a:cs typeface="Arial" pitchFamily="34" charset="0"/>
              </a:rPr>
              <a:t>对应的比例给付</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“意外伤残保险金”</a:t>
            </a:r>
            <a:r>
              <a:rPr lang="zh-CN" altLang="en-US" sz="1400" b="1" dirty="0">
                <a:solidFill>
                  <a:schemeClr val="accent5">
                    <a:lumMod val="10000"/>
                  </a:schemeClr>
                </a:solidFill>
                <a:latin typeface="微软雅黑" pitchFamily="34" charset="-122"/>
                <a:ea typeface="微软雅黑" pitchFamily="34" charset="-122"/>
                <a:cs typeface="Arial" pitchFamily="34" charset="0"/>
              </a:rPr>
              <a:t>。</a:t>
            </a:r>
          </a:p>
          <a:p>
            <a:pPr>
              <a:lnSpc>
                <a:spcPts val="2000"/>
              </a:lnSpc>
              <a:spcBef>
                <a:spcPts val="1200"/>
              </a:spcBef>
              <a:buFont typeface="Wingdings" pitchFamily="2" charset="2"/>
              <a:buChar char="l"/>
              <a:defRPr/>
            </a:pPr>
            <a:r>
              <a:rPr lang="zh-CN" altLang="en-US" sz="1400" b="1" dirty="0" smtClean="0">
                <a:solidFill>
                  <a:srgbClr val="0000FF"/>
                </a:solidFill>
                <a:latin typeface="微软雅黑" pitchFamily="34" charset="-122"/>
                <a:ea typeface="微软雅黑" pitchFamily="34" charset="-122"/>
                <a:cs typeface="Arial" pitchFamily="34" charset="0"/>
              </a:rPr>
              <a:t> 疾</a:t>
            </a:r>
            <a:r>
              <a:rPr lang="zh-CN" altLang="en-US" sz="1400" b="1" dirty="0">
                <a:solidFill>
                  <a:srgbClr val="0000FF"/>
                </a:solidFill>
                <a:latin typeface="微软雅黑" pitchFamily="34" charset="-122"/>
                <a:ea typeface="微软雅黑" pitchFamily="34" charset="-122"/>
                <a:cs typeface="Arial" pitchFamily="34" charset="0"/>
              </a:rPr>
              <a:t>病全残保险金</a:t>
            </a:r>
            <a:r>
              <a:rPr lang="zh-CN" altLang="en-US" sz="1400" b="1" dirty="0" smtClean="0">
                <a:solidFill>
                  <a:srgbClr val="0000FF"/>
                </a:solidFill>
                <a:latin typeface="微软雅黑" pitchFamily="34" charset="-122"/>
                <a:ea typeface="微软雅黑" pitchFamily="34" charset="-122"/>
                <a:cs typeface="Arial" pitchFamily="34" charset="0"/>
              </a:rPr>
              <a:t>：</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保险</a:t>
            </a:r>
            <a:r>
              <a:rPr lang="zh-CN" altLang="en-US" sz="1400" b="1" dirty="0">
                <a:solidFill>
                  <a:schemeClr val="accent5">
                    <a:lumMod val="10000"/>
                  </a:schemeClr>
                </a:solidFill>
                <a:latin typeface="微软雅黑" pitchFamily="34" charset="-122"/>
                <a:ea typeface="微软雅黑" pitchFamily="34" charset="-122"/>
                <a:cs typeface="Arial" pitchFamily="34" charset="0"/>
              </a:rPr>
              <a:t>年度期间，被保险人因疾病并自事故发生日起一年内造成全残，保险公司按其保险金额</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给付“疾病</a:t>
            </a:r>
            <a:r>
              <a:rPr lang="zh-CN" altLang="en-US" sz="1400" b="1" dirty="0">
                <a:solidFill>
                  <a:schemeClr val="accent5">
                    <a:lumMod val="10000"/>
                  </a:schemeClr>
                </a:solidFill>
                <a:latin typeface="微软雅黑" pitchFamily="34" charset="-122"/>
                <a:ea typeface="微软雅黑" pitchFamily="34" charset="-122"/>
                <a:cs typeface="Arial" pitchFamily="34" charset="0"/>
              </a:rPr>
              <a:t>全残</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保险金”；</a:t>
            </a:r>
            <a:r>
              <a:rPr lang="zh-CN" altLang="en-US" sz="1400" b="1" dirty="0">
                <a:solidFill>
                  <a:schemeClr val="accent5">
                    <a:lumMod val="10000"/>
                  </a:schemeClr>
                </a:solidFill>
                <a:latin typeface="微软雅黑" pitchFamily="34" charset="-122"/>
                <a:ea typeface="微软雅黑" pitchFamily="34" charset="-122"/>
                <a:cs typeface="Arial" pitchFamily="34" charset="0"/>
              </a:rPr>
              <a:t>全残即指</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“人身保险伤残评定标准”</a:t>
            </a:r>
            <a:r>
              <a:rPr lang="zh-CN" altLang="en-US" sz="1400" b="1" dirty="0">
                <a:solidFill>
                  <a:schemeClr val="accent5">
                    <a:lumMod val="10000"/>
                  </a:schemeClr>
                </a:solidFill>
                <a:latin typeface="微软雅黑" pitchFamily="34" charset="-122"/>
                <a:ea typeface="微软雅黑" pitchFamily="34" charset="-122"/>
                <a:cs typeface="Arial" pitchFamily="34" charset="0"/>
              </a:rPr>
              <a:t>中第一</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等级伤残程度</a:t>
            </a:r>
            <a:r>
              <a:rPr lang="zh-CN" altLang="en-US" sz="1400" b="1" dirty="0">
                <a:solidFill>
                  <a:schemeClr val="accent5">
                    <a:lumMod val="10000"/>
                  </a:schemeClr>
                </a:solidFill>
                <a:latin typeface="微软雅黑" pitchFamily="34" charset="-122"/>
                <a:ea typeface="微软雅黑" pitchFamily="34" charset="-122"/>
                <a:cs typeface="Arial" pitchFamily="34" charset="0"/>
              </a:rPr>
              <a:t>。</a:t>
            </a:r>
          </a:p>
        </p:txBody>
      </p:sp>
      <p:sp>
        <p:nvSpPr>
          <p:cNvPr id="2063" name="圆角矩形 9"/>
          <p:cNvSpPr>
            <a:spLocks noChangeArrowheads="1"/>
          </p:cNvSpPr>
          <p:nvPr/>
        </p:nvSpPr>
        <p:spPr bwMode="auto">
          <a:xfrm>
            <a:off x="343694" y="4797152"/>
            <a:ext cx="9601200" cy="1432960"/>
          </a:xfrm>
          <a:prstGeom prst="roundRect">
            <a:avLst>
              <a:gd name="adj" fmla="val 16667"/>
            </a:avLst>
          </a:prstGeom>
          <a:noFill/>
          <a:ln w="9525" algn="ctr">
            <a:solidFill>
              <a:schemeClr val="tx1"/>
            </a:solidFill>
            <a:prstDash val="dash"/>
            <a:round/>
            <a:headEnd/>
            <a:tailEnd/>
          </a:ln>
        </p:spPr>
        <p:txBody>
          <a:bodyPr wrap="none" lIns="0" tIns="0" rIns="0" bIns="0"/>
          <a:lstStyle/>
          <a:p>
            <a:pPr eaLnBrk="0" hangingPunct="0"/>
            <a:endParaRPr lang="zh-CN" altLang="en-US">
              <a:latin typeface="微软雅黑" pitchFamily="34" charset="-122"/>
              <a:ea typeface="微软雅黑" pitchFamily="34" charset="-122"/>
              <a:cs typeface="Arial" charset="0"/>
            </a:endParaRPr>
          </a:p>
        </p:txBody>
      </p:sp>
      <p:sp>
        <p:nvSpPr>
          <p:cNvPr id="10" name="TextBox 9"/>
          <p:cNvSpPr txBox="1"/>
          <p:nvPr/>
        </p:nvSpPr>
        <p:spPr>
          <a:xfrm>
            <a:off x="434148" y="4888225"/>
            <a:ext cx="9525000" cy="1349087"/>
          </a:xfrm>
          <a:prstGeom prst="rect">
            <a:avLst/>
          </a:prstGeom>
          <a:noFill/>
        </p:spPr>
        <p:txBody>
          <a:bodyPr>
            <a:spAutoFit/>
          </a:bodyPr>
          <a:lstStyle/>
          <a:p>
            <a:pPr>
              <a:lnSpc>
                <a:spcPts val="1400"/>
              </a:lnSpc>
              <a:defRPr/>
            </a:pPr>
            <a:r>
              <a:rPr lang="zh-CN" altLang="en-US" sz="1400" b="1" dirty="0">
                <a:solidFill>
                  <a:schemeClr val="accent5">
                    <a:lumMod val="10000"/>
                  </a:schemeClr>
                </a:solidFill>
                <a:latin typeface="微软雅黑" pitchFamily="34" charset="-122"/>
                <a:ea typeface="微软雅黑" pitchFamily="34" charset="-122"/>
                <a:cs typeface="Arial" pitchFamily="34" charset="0"/>
              </a:rPr>
              <a:t>    身故保险金受益人：</a:t>
            </a:r>
            <a:endParaRPr lang="zh-CN" altLang="en-US" sz="1400" dirty="0">
              <a:solidFill>
                <a:schemeClr val="accent5">
                  <a:lumMod val="10000"/>
                </a:schemeClr>
              </a:solidFill>
              <a:latin typeface="微软雅黑" pitchFamily="34" charset="-122"/>
              <a:ea typeface="微软雅黑" pitchFamily="34" charset="-122"/>
              <a:cs typeface="Arial" pitchFamily="34" charset="0"/>
            </a:endParaRPr>
          </a:p>
          <a:p>
            <a:pPr>
              <a:lnSpc>
                <a:spcPts val="1500"/>
              </a:lnSpc>
              <a:spcBef>
                <a:spcPts val="1200"/>
              </a:spcBef>
              <a:buFont typeface="Wingdings" pitchFamily="2" charset="2"/>
              <a:buChar char="Ø"/>
              <a:defRPr/>
            </a:pPr>
            <a:r>
              <a:rPr lang="zh-CN" altLang="en-US" sz="1200" dirty="0">
                <a:solidFill>
                  <a:schemeClr val="accent5">
                    <a:lumMod val="10000"/>
                  </a:schemeClr>
                </a:solidFill>
                <a:latin typeface="微软雅黑" pitchFamily="34" charset="-122"/>
                <a:ea typeface="微软雅黑" pitchFamily="34" charset="-122"/>
                <a:cs typeface="Arial" pitchFamily="34" charset="0"/>
              </a:rPr>
              <a:t> </a:t>
            </a:r>
            <a:r>
              <a:rPr lang="zh-CN" altLang="en-US" sz="1200" b="1" dirty="0">
                <a:solidFill>
                  <a:schemeClr val="accent5">
                    <a:lumMod val="10000"/>
                  </a:schemeClr>
                </a:solidFill>
                <a:latin typeface="微软雅黑" pitchFamily="34" charset="-122"/>
                <a:ea typeface="微软雅黑" pitchFamily="34" charset="-122"/>
                <a:cs typeface="Arial" pitchFamily="34" charset="0"/>
              </a:rPr>
              <a:t>员工没有</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向平安指</a:t>
            </a:r>
            <a:r>
              <a:rPr lang="zh-CN" altLang="en-US" sz="1200" b="1" dirty="0">
                <a:solidFill>
                  <a:schemeClr val="accent5">
                    <a:lumMod val="10000"/>
                  </a:schemeClr>
                </a:solidFill>
                <a:latin typeface="微软雅黑" pitchFamily="34" charset="-122"/>
                <a:ea typeface="微软雅黑" pitchFamily="34" charset="-122"/>
                <a:cs typeface="Arial" pitchFamily="34" charset="0"/>
              </a:rPr>
              <a:t>定</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受益人的</a:t>
            </a:r>
            <a:r>
              <a:rPr lang="zh-CN" altLang="en-US" sz="1200" dirty="0" smtClean="0">
                <a:solidFill>
                  <a:schemeClr val="accent5">
                    <a:lumMod val="10000"/>
                  </a:schemeClr>
                </a:solidFill>
                <a:latin typeface="微软雅黑" pitchFamily="34" charset="-122"/>
                <a:ea typeface="微软雅黑" pitchFamily="34" charset="-122"/>
                <a:cs typeface="Arial" pitchFamily="34" charset="0"/>
              </a:rPr>
              <a:t>：按</a:t>
            </a:r>
            <a:r>
              <a:rPr lang="en-US" altLang="zh-CN" sz="1200" dirty="0" smtClean="0">
                <a:solidFill>
                  <a:schemeClr val="accent5">
                    <a:lumMod val="10000"/>
                  </a:schemeClr>
                </a:solidFill>
                <a:latin typeface="微软雅黑" pitchFamily="34" charset="-122"/>
                <a:ea typeface="微软雅黑" pitchFamily="34" charset="-122"/>
                <a:cs typeface="Arial" pitchFamily="34" charset="0"/>
              </a:rPr>
              <a:t>《</a:t>
            </a:r>
            <a:r>
              <a:rPr lang="zh-CN" altLang="en-US" sz="1200" dirty="0" smtClean="0">
                <a:solidFill>
                  <a:schemeClr val="accent5">
                    <a:lumMod val="10000"/>
                  </a:schemeClr>
                </a:solidFill>
                <a:latin typeface="微软雅黑" pitchFamily="34" charset="-122"/>
                <a:ea typeface="微软雅黑" pitchFamily="34" charset="-122"/>
                <a:cs typeface="Arial" pitchFamily="34" charset="0"/>
              </a:rPr>
              <a:t>中华人民共和国保险法</a:t>
            </a:r>
            <a:r>
              <a:rPr lang="en-US" altLang="zh-CN" sz="1200" dirty="0" smtClean="0">
                <a:solidFill>
                  <a:schemeClr val="accent5">
                    <a:lumMod val="10000"/>
                  </a:schemeClr>
                </a:solidFill>
                <a:latin typeface="微软雅黑" pitchFamily="34" charset="-122"/>
                <a:ea typeface="微软雅黑" pitchFamily="34" charset="-122"/>
                <a:cs typeface="Arial" pitchFamily="34" charset="0"/>
              </a:rPr>
              <a:t>》</a:t>
            </a:r>
            <a:r>
              <a:rPr lang="zh-CN" altLang="en-US" sz="1200" dirty="0" smtClean="0">
                <a:solidFill>
                  <a:schemeClr val="accent5">
                    <a:lumMod val="10000"/>
                  </a:schemeClr>
                </a:solidFill>
                <a:latin typeface="微软雅黑" pitchFamily="34" charset="-122"/>
                <a:ea typeface="微软雅黑" pitchFamily="34" charset="-122"/>
                <a:cs typeface="Arial" pitchFamily="34" charset="0"/>
              </a:rPr>
              <a:t>身故</a:t>
            </a:r>
            <a:r>
              <a:rPr lang="zh-CN" altLang="en-US" sz="1200" dirty="0">
                <a:solidFill>
                  <a:schemeClr val="accent5">
                    <a:lumMod val="10000"/>
                  </a:schemeClr>
                </a:solidFill>
                <a:latin typeface="微软雅黑" pitchFamily="34" charset="-122"/>
                <a:ea typeface="微软雅黑" pitchFamily="34" charset="-122"/>
                <a:cs typeface="Arial" pitchFamily="34" charset="0"/>
              </a:rPr>
              <a:t>保险金受益人为其法定继承人。第一顺序：</a:t>
            </a:r>
            <a:r>
              <a:rPr lang="zh-CN" altLang="en-US" sz="1200" dirty="0" smtClean="0">
                <a:solidFill>
                  <a:schemeClr val="accent5">
                    <a:lumMod val="10000"/>
                  </a:schemeClr>
                </a:solidFill>
                <a:latin typeface="微软雅黑" pitchFamily="34" charset="-122"/>
                <a:ea typeface="微软雅黑" pitchFamily="34" charset="-122"/>
                <a:cs typeface="Arial" pitchFamily="34" charset="0"/>
              </a:rPr>
              <a:t>配偶</a:t>
            </a:r>
            <a:r>
              <a:rPr lang="zh-CN" altLang="en-US" sz="1200" dirty="0">
                <a:solidFill>
                  <a:schemeClr val="accent5">
                    <a:lumMod val="10000"/>
                  </a:schemeClr>
                </a:solidFill>
                <a:latin typeface="微软雅黑" pitchFamily="34" charset="-122"/>
                <a:ea typeface="微软雅黑" pitchFamily="34" charset="-122"/>
                <a:cs typeface="Arial" pitchFamily="34" charset="0"/>
              </a:rPr>
              <a:t>、子女、父母；</a:t>
            </a:r>
            <a:r>
              <a:rPr lang="zh-CN" altLang="en-US" sz="1200" dirty="0" smtClean="0">
                <a:solidFill>
                  <a:schemeClr val="accent5">
                    <a:lumMod val="10000"/>
                  </a:schemeClr>
                </a:solidFill>
                <a:latin typeface="微软雅黑" pitchFamily="34" charset="-122"/>
                <a:ea typeface="微软雅黑" pitchFamily="34" charset="-122"/>
                <a:cs typeface="Arial" pitchFamily="34" charset="0"/>
              </a:rPr>
              <a:t>第   </a:t>
            </a:r>
            <a:r>
              <a:rPr lang="en-US" altLang="zh-CN" sz="1200" dirty="0" smtClean="0">
                <a:solidFill>
                  <a:schemeClr val="accent5">
                    <a:lumMod val="10000"/>
                  </a:schemeClr>
                </a:solidFill>
                <a:latin typeface="微软雅黑" pitchFamily="34" charset="-122"/>
                <a:ea typeface="微软雅黑" pitchFamily="34" charset="-122"/>
                <a:cs typeface="Arial" pitchFamily="34" charset="0"/>
              </a:rPr>
              <a:t/>
            </a:r>
            <a:br>
              <a:rPr lang="en-US" altLang="zh-CN" sz="1200" dirty="0" smtClean="0">
                <a:solidFill>
                  <a:schemeClr val="accent5">
                    <a:lumMod val="10000"/>
                  </a:schemeClr>
                </a:solidFill>
                <a:latin typeface="微软雅黑" pitchFamily="34" charset="-122"/>
                <a:ea typeface="微软雅黑" pitchFamily="34" charset="-122"/>
                <a:cs typeface="Arial" pitchFamily="34" charset="0"/>
              </a:rPr>
            </a:br>
            <a:r>
              <a:rPr lang="en-US" altLang="zh-CN" sz="1200" dirty="0" smtClean="0">
                <a:solidFill>
                  <a:schemeClr val="accent5">
                    <a:lumMod val="10000"/>
                  </a:schemeClr>
                </a:solidFill>
                <a:latin typeface="微软雅黑" pitchFamily="34" charset="-122"/>
                <a:ea typeface="微软雅黑" pitchFamily="34" charset="-122"/>
                <a:cs typeface="Arial" pitchFamily="34" charset="0"/>
              </a:rPr>
              <a:t>    </a:t>
            </a:r>
            <a:r>
              <a:rPr lang="zh-CN" altLang="en-US" sz="1200" dirty="0" smtClean="0">
                <a:solidFill>
                  <a:schemeClr val="accent5">
                    <a:lumMod val="10000"/>
                  </a:schemeClr>
                </a:solidFill>
                <a:latin typeface="微软雅黑" pitchFamily="34" charset="-122"/>
                <a:ea typeface="微软雅黑" pitchFamily="34" charset="-122"/>
                <a:cs typeface="Arial" pitchFamily="34" charset="0"/>
              </a:rPr>
              <a:t>二</a:t>
            </a:r>
            <a:r>
              <a:rPr lang="zh-CN" altLang="en-US" sz="1200" dirty="0">
                <a:solidFill>
                  <a:schemeClr val="accent5">
                    <a:lumMod val="10000"/>
                  </a:schemeClr>
                </a:solidFill>
                <a:latin typeface="微软雅黑" pitchFamily="34" charset="-122"/>
                <a:ea typeface="微软雅黑" pitchFamily="34" charset="-122"/>
                <a:cs typeface="Arial" pitchFamily="34" charset="0"/>
              </a:rPr>
              <a:t>顺序：兄弟姐妹、祖父母、外祖父母。</a:t>
            </a:r>
          </a:p>
          <a:p>
            <a:pPr>
              <a:lnSpc>
                <a:spcPts val="1500"/>
              </a:lnSpc>
              <a:spcBef>
                <a:spcPts val="600"/>
              </a:spcBef>
              <a:buFont typeface="Wingdings" pitchFamily="2" charset="2"/>
              <a:buChar char="Ø"/>
              <a:defRPr/>
            </a:pPr>
            <a:r>
              <a:rPr lang="zh-CN" altLang="en-US" sz="1200" dirty="0">
                <a:solidFill>
                  <a:schemeClr val="accent5">
                    <a:lumMod val="10000"/>
                  </a:schemeClr>
                </a:solidFill>
                <a:latin typeface="微软雅黑" pitchFamily="34" charset="-122"/>
                <a:ea typeface="微软雅黑" pitchFamily="34" charset="-122"/>
                <a:cs typeface="Arial" pitchFamily="34" charset="0"/>
              </a:rPr>
              <a:t> </a:t>
            </a:r>
            <a:r>
              <a:rPr lang="zh-CN" altLang="en-US" sz="1200" b="1" dirty="0">
                <a:solidFill>
                  <a:schemeClr val="accent5">
                    <a:lumMod val="10000"/>
                  </a:schemeClr>
                </a:solidFill>
                <a:latin typeface="微软雅黑" pitchFamily="34" charset="-122"/>
                <a:ea typeface="微软雅黑" pitchFamily="34" charset="-122"/>
                <a:cs typeface="Arial" pitchFamily="34" charset="0"/>
              </a:rPr>
              <a:t>您也可以填写受益人变更表指定</a:t>
            </a:r>
            <a:r>
              <a:rPr lang="zh-CN" altLang="en-US" sz="1200" b="1" dirty="0" smtClean="0">
                <a:solidFill>
                  <a:schemeClr val="accent5">
                    <a:lumMod val="10000"/>
                  </a:schemeClr>
                </a:solidFill>
                <a:latin typeface="微软雅黑" pitchFamily="34" charset="-122"/>
                <a:ea typeface="微软雅黑" pitchFamily="34" charset="-122"/>
                <a:cs typeface="Arial" pitchFamily="34" charset="0"/>
              </a:rPr>
              <a:t>受益人</a:t>
            </a:r>
            <a:r>
              <a:rPr lang="zh-CN" altLang="en-US" sz="1200" dirty="0" smtClean="0">
                <a:solidFill>
                  <a:schemeClr val="accent5">
                    <a:lumMod val="10000"/>
                  </a:schemeClr>
                </a:solidFill>
                <a:latin typeface="微软雅黑" pitchFamily="34" charset="-122"/>
                <a:ea typeface="微软雅黑" pitchFamily="34" charset="-122"/>
                <a:cs typeface="Arial" pitchFamily="34" charset="0"/>
              </a:rPr>
              <a:t>。</a:t>
            </a:r>
            <a:r>
              <a:rPr lang="zh-CN" altLang="en-US" sz="1200" dirty="0">
                <a:solidFill>
                  <a:schemeClr val="accent5">
                    <a:lumMod val="10000"/>
                  </a:schemeClr>
                </a:solidFill>
                <a:latin typeface="微软雅黑" pitchFamily="34" charset="-122"/>
                <a:ea typeface="微软雅黑" pitchFamily="34" charset="-122"/>
                <a:cs typeface="Arial" pitchFamily="34" charset="0"/>
              </a:rPr>
              <a:t>新保险年度如有需要，须</a:t>
            </a:r>
            <a:r>
              <a:rPr lang="zh-CN" altLang="en-US" sz="12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重新填写</a:t>
            </a:r>
            <a:r>
              <a:rPr lang="zh-CN" altLang="en-US" sz="1200" dirty="0" smtClean="0">
                <a:solidFill>
                  <a:schemeClr val="accent5">
                    <a:lumMod val="10000"/>
                  </a:schemeClr>
                </a:solidFill>
                <a:latin typeface="微软雅黑" pitchFamily="34" charset="-122"/>
                <a:ea typeface="微软雅黑" pitchFamily="34" charset="-122"/>
                <a:cs typeface="Arial" pitchFamily="34" charset="0"/>
              </a:rPr>
              <a:t>受益人变更</a:t>
            </a:r>
            <a:r>
              <a:rPr lang="zh-CN" altLang="en-US" sz="1200" dirty="0">
                <a:solidFill>
                  <a:schemeClr val="accent5">
                    <a:lumMod val="10000"/>
                  </a:schemeClr>
                </a:solidFill>
                <a:latin typeface="微软雅黑" pitchFamily="34" charset="-122"/>
                <a:ea typeface="微软雅黑" pitchFamily="34" charset="-122"/>
                <a:cs typeface="Arial" pitchFamily="34" charset="0"/>
              </a:rPr>
              <a:t>表并通过平安</a:t>
            </a:r>
            <a:r>
              <a:rPr lang="zh-CN" altLang="en-US" sz="1200" dirty="0" smtClean="0">
                <a:solidFill>
                  <a:schemeClr val="accent5">
                    <a:lumMod val="10000"/>
                  </a:schemeClr>
                </a:solidFill>
                <a:latin typeface="微软雅黑" pitchFamily="34" charset="-122"/>
                <a:ea typeface="微软雅黑" pitchFamily="34" charset="-122"/>
                <a:cs typeface="Arial" pitchFamily="34" charset="0"/>
              </a:rPr>
              <a:t>的服务</a:t>
            </a:r>
            <a:r>
              <a:rPr lang="zh-CN" altLang="en-US" sz="1200" dirty="0">
                <a:solidFill>
                  <a:schemeClr val="accent5">
                    <a:lumMod val="10000"/>
                  </a:schemeClr>
                </a:solidFill>
                <a:latin typeface="微软雅黑" pitchFamily="34" charset="-122"/>
                <a:ea typeface="微软雅黑" pitchFamily="34" charset="-122"/>
                <a:cs typeface="Arial" pitchFamily="34" charset="0"/>
              </a:rPr>
              <a:t>人员提交给平安进行</a:t>
            </a:r>
            <a:r>
              <a:rPr lang="zh-CN" altLang="en-US" sz="1200" dirty="0" smtClean="0">
                <a:solidFill>
                  <a:schemeClr val="accent5">
                    <a:lumMod val="10000"/>
                  </a:schemeClr>
                </a:solidFill>
                <a:latin typeface="微软雅黑" pitchFamily="34" charset="-122"/>
                <a:ea typeface="微软雅黑" pitchFamily="34" charset="-122"/>
                <a:cs typeface="Arial" pitchFamily="34" charset="0"/>
              </a:rPr>
              <a:t>申请。</a:t>
            </a:r>
            <a:endParaRPr lang="zh-CN" altLang="en-US" sz="1200" dirty="0">
              <a:solidFill>
                <a:schemeClr val="accent5">
                  <a:lumMod val="10000"/>
                </a:schemeClr>
              </a:solidFill>
              <a:latin typeface="微软雅黑" pitchFamily="34" charset="-122"/>
              <a:ea typeface="微软雅黑" pitchFamily="34" charset="-122"/>
              <a:cs typeface="Arial" pitchFamily="34" charset="0"/>
            </a:endParaRPr>
          </a:p>
          <a:p>
            <a:pPr>
              <a:lnSpc>
                <a:spcPts val="1500"/>
              </a:lnSpc>
              <a:spcBef>
                <a:spcPts val="600"/>
              </a:spcBef>
              <a:buFont typeface="Wingdings" pitchFamily="2" charset="2"/>
              <a:buChar char="Ø"/>
              <a:defRPr/>
            </a:pPr>
            <a:r>
              <a:rPr lang="zh-CN" altLang="en-US" sz="1200" dirty="0">
                <a:solidFill>
                  <a:schemeClr val="accent5">
                    <a:lumMod val="10000"/>
                  </a:schemeClr>
                </a:solidFill>
                <a:latin typeface="微软雅黑" pitchFamily="34" charset="-122"/>
                <a:ea typeface="微软雅黑" pitchFamily="34" charset="-122"/>
                <a:cs typeface="Arial" pitchFamily="34" charset="0"/>
              </a:rPr>
              <a:t> </a:t>
            </a:r>
            <a:r>
              <a:rPr lang="zh-CN" altLang="en-US" sz="12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注意：根据法规，医疗保险</a:t>
            </a:r>
            <a:r>
              <a:rPr lang="zh-CN" altLang="en-US"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、重大疾病、意外伤残、疾病</a:t>
            </a:r>
            <a:r>
              <a:rPr lang="zh-CN" altLang="en-US" sz="12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全残的受益人，只能为员工本人，平安不接受更改或指定</a:t>
            </a:r>
            <a:r>
              <a:rPr lang="zh-CN" altLang="en-US" sz="12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a:t>
            </a:r>
            <a:endPar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endParaRPr>
          </a:p>
        </p:txBody>
      </p:sp>
      <p:sp>
        <p:nvSpPr>
          <p:cNvPr id="16"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8</a:t>
            </a:fld>
            <a:endParaRPr lang="en-GB" dirty="0"/>
          </a:p>
        </p:txBody>
      </p:sp>
      <p:sp>
        <p:nvSpPr>
          <p:cNvPr id="17"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12" name="TextBox 8"/>
          <p:cNvSpPr txBox="1">
            <a:spLocks noChangeArrowheads="1"/>
          </p:cNvSpPr>
          <p:nvPr/>
        </p:nvSpPr>
        <p:spPr bwMode="auto">
          <a:xfrm>
            <a:off x="1362842" y="6429396"/>
            <a:ext cx="8358246" cy="304800"/>
          </a:xfrm>
          <a:prstGeom prst="rect">
            <a:avLst/>
          </a:prstGeom>
          <a:noFill/>
          <a:ln w="9525" algn="ctr">
            <a:noFill/>
            <a:miter lim="800000"/>
            <a:headEnd/>
            <a:tailEnd/>
          </a:ln>
          <a:effectLst/>
        </p:spPr>
        <p:txBody>
          <a:bodyPr/>
          <a:lstStyle/>
          <a:p>
            <a:pPr>
              <a:defRPr/>
            </a:pP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各保险责任的详细说明参见</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服务手册”</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年保险服务手册”电子版于</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15</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年底上载</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至内部</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网：</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Circuit </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p>
        </p:txBody>
      </p:sp>
      <p:sp>
        <p:nvSpPr>
          <p:cNvPr id="11" name="TextBox 10"/>
          <p:cNvSpPr txBox="1"/>
          <p:nvPr/>
        </p:nvSpPr>
        <p:spPr>
          <a:xfrm>
            <a:off x="395958" y="4294257"/>
            <a:ext cx="9577064" cy="430887"/>
          </a:xfrm>
          <a:prstGeom prst="rect">
            <a:avLst/>
          </a:prstGeom>
          <a:solidFill>
            <a:srgbClr val="FFC000"/>
          </a:solidFill>
        </p:spPr>
        <p:txBody>
          <a:bodyPr wrap="square" rtlCol="0">
            <a:spAutoFit/>
          </a:bodyPr>
          <a:lstStyle/>
          <a:p>
            <a:r>
              <a:rPr lang="zh-CN" altLang="en-US" sz="1100" b="1" dirty="0">
                <a:solidFill>
                  <a:schemeClr val="accent5">
                    <a:lumMod val="10000"/>
                  </a:schemeClr>
                </a:solidFill>
                <a:latin typeface="微软雅黑" pitchFamily="34" charset="-122"/>
                <a:ea typeface="微软雅黑" pitchFamily="34" charset="-122"/>
                <a:cs typeface="Arial" pitchFamily="34" charset="0"/>
              </a:rPr>
              <a:t>人身保险伤残评定标准</a:t>
            </a:r>
            <a:r>
              <a:rPr lang="zh-CN" altLang="zh-CN" sz="1100" b="1" dirty="0" smtClean="0">
                <a:solidFill>
                  <a:srgbClr val="000000"/>
                </a:solidFill>
                <a:latin typeface="微软雅黑" pitchFamily="34" charset="-122"/>
                <a:ea typeface="微软雅黑" pitchFamily="34" charset="-122"/>
              </a:rPr>
              <a:t>，</a:t>
            </a:r>
            <a:r>
              <a:rPr lang="zh-CN" altLang="zh-CN" sz="1100" b="1" dirty="0">
                <a:solidFill>
                  <a:srgbClr val="000000"/>
                </a:solidFill>
                <a:latin typeface="微软雅黑" pitchFamily="34" charset="-122"/>
                <a:ea typeface="微软雅黑" pitchFamily="34" charset="-122"/>
              </a:rPr>
              <a:t>请参见企业内部挂网文件</a:t>
            </a:r>
            <a:r>
              <a:rPr lang="zh-CN" altLang="zh-CN" sz="1100" b="1" dirty="0" smtClean="0">
                <a:solidFill>
                  <a:srgbClr val="000000"/>
                </a:solidFill>
                <a:latin typeface="微软雅黑" pitchFamily="34" charset="-122"/>
                <a:ea typeface="微软雅黑" pitchFamily="34" charset="-122"/>
              </a:rPr>
              <a:t>：</a:t>
            </a:r>
            <a:r>
              <a:rPr lang="en-US" altLang="zh-CN" sz="1100" b="1" dirty="0" smtClean="0">
                <a:solidFill>
                  <a:srgbClr val="0000FF"/>
                </a:solidFill>
                <a:latin typeface="微软雅黑" pitchFamily="34" charset="-122"/>
                <a:ea typeface="微软雅黑" pitchFamily="34" charset="-122"/>
              </a:rPr>
              <a:t>Circuit </a:t>
            </a:r>
            <a:r>
              <a:rPr lang="en-US" altLang="zh-CN" sz="1100" b="1" dirty="0">
                <a:solidFill>
                  <a:srgbClr val="0000FF"/>
                </a:solidFill>
                <a:latin typeface="微软雅黑" pitchFamily="34" charset="-122"/>
                <a:ea typeface="微软雅黑" pitchFamily="34" charset="-122"/>
              </a:rPr>
              <a:t>Home &gt; My Benefits &amp; Career &gt; Health &gt; Healthcare Benefits (PRC Nationals</a:t>
            </a:r>
            <a:r>
              <a:rPr lang="en-US" altLang="zh-CN" sz="1100" b="1" dirty="0" smtClean="0">
                <a:solidFill>
                  <a:srgbClr val="0000FF"/>
                </a:solidFill>
                <a:latin typeface="微软雅黑" pitchFamily="34" charset="-122"/>
                <a:ea typeface="微软雅黑" pitchFamily="34" charset="-122"/>
              </a:rPr>
              <a:t>) &gt; </a:t>
            </a:r>
            <a:r>
              <a:rPr lang="en-US" altLang="zh-CN" sz="1100" b="1" dirty="0">
                <a:solidFill>
                  <a:srgbClr val="0000FF"/>
                </a:solidFill>
                <a:latin typeface="微软雅黑" pitchFamily="34" charset="-122"/>
                <a:ea typeface="微软雅黑" pitchFamily="34" charset="-122"/>
              </a:rPr>
              <a:t>Disability Level Assessment Standard</a:t>
            </a:r>
            <a:r>
              <a:rPr lang="zh-CN" altLang="zh-CN" sz="1100" b="1" dirty="0">
                <a:solidFill>
                  <a:srgbClr val="0000FF"/>
                </a:solidFill>
                <a:latin typeface="微软雅黑" pitchFamily="34" charset="-122"/>
                <a:ea typeface="微软雅黑" pitchFamily="34" charset="-122"/>
              </a:rPr>
              <a:t>（人身保险伤残评定标准）</a:t>
            </a:r>
            <a:endParaRPr lang="zh-CN" altLang="en-US" sz="1100" b="1" dirty="0">
              <a:solidFill>
                <a:srgbClr val="0000FF"/>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TextBox 3"/>
          <p:cNvSpPr txBox="1">
            <a:spLocks noChangeArrowheads="1"/>
          </p:cNvSpPr>
          <p:nvPr/>
        </p:nvSpPr>
        <p:spPr bwMode="auto">
          <a:xfrm>
            <a:off x="39688" y="304800"/>
            <a:ext cx="6705600" cy="396875"/>
          </a:xfrm>
          <a:prstGeom prst="rect">
            <a:avLst/>
          </a:prstGeom>
          <a:noFill/>
          <a:ln w="9525">
            <a:noFill/>
            <a:miter lim="800000"/>
            <a:headEnd/>
            <a:tailEnd/>
          </a:ln>
        </p:spPr>
        <p:txBody>
          <a:bodyPr>
            <a:spAutoFit/>
          </a:bodyPr>
          <a:lstStyle/>
          <a:p>
            <a:r>
              <a:rPr lang="zh-CN" altLang="en-US" sz="2000" b="1">
                <a:solidFill>
                  <a:srgbClr val="000000"/>
                </a:solidFill>
                <a:latin typeface="微软雅黑" pitchFamily="34" charset="-122"/>
                <a:ea typeface="微软雅黑" pitchFamily="34" charset="-122"/>
                <a:cs typeface="Arial" charset="0"/>
              </a:rPr>
              <a:t>保险责任说明</a:t>
            </a:r>
          </a:p>
        </p:txBody>
      </p:sp>
      <p:sp>
        <p:nvSpPr>
          <p:cNvPr id="6" name="TextBox 5"/>
          <p:cNvSpPr txBox="1"/>
          <p:nvPr/>
        </p:nvSpPr>
        <p:spPr>
          <a:xfrm>
            <a:off x="343694" y="1714488"/>
            <a:ext cx="9829800" cy="3905300"/>
          </a:xfrm>
          <a:prstGeom prst="rect">
            <a:avLst/>
          </a:prstGeom>
          <a:noFill/>
        </p:spPr>
        <p:txBody>
          <a:bodyPr>
            <a:spAutoFit/>
          </a:bodyPr>
          <a:lstStyle/>
          <a:p>
            <a:pPr>
              <a:lnSpc>
                <a:spcPts val="2400"/>
              </a:lnSpc>
              <a:spcBef>
                <a:spcPts val="1200"/>
              </a:spcBef>
              <a:buFont typeface="Wingdings" pitchFamily="2" charset="2"/>
              <a:buChar char="l"/>
              <a:defRPr/>
            </a:pPr>
            <a:r>
              <a:rPr lang="zh-CN" altLang="en-US" sz="1400" b="1" dirty="0" smtClean="0">
                <a:solidFill>
                  <a:srgbClr val="0000FF"/>
                </a:solidFill>
                <a:latin typeface="微软雅黑" pitchFamily="34" charset="-122"/>
                <a:ea typeface="微软雅黑" pitchFamily="34" charset="-122"/>
                <a:cs typeface="Arial" pitchFamily="34" charset="0"/>
              </a:rPr>
              <a:t> 门急诊医疗保险金</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：被保险人因意外伤害或疾病在平安指定医院门急诊（</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有医保员工须持医保卡就医</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）所支出医保范围内合理费用中个人承担部分，含乙类药品个人自负部分（不含挂号费），按</a:t>
            </a:r>
            <a:r>
              <a:rPr lang="en-US" altLang="en-US" sz="1400" b="1" dirty="0" smtClean="0">
                <a:solidFill>
                  <a:schemeClr val="accent5">
                    <a:lumMod val="10000"/>
                  </a:schemeClr>
                </a:solidFill>
                <a:latin typeface="微软雅黑" pitchFamily="34" charset="-122"/>
                <a:ea typeface="微软雅黑" pitchFamily="34" charset="-122"/>
                <a:cs typeface="Arial" pitchFamily="34" charset="0"/>
              </a:rPr>
              <a:t>90%</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的比例获得门急诊医疗保险金，最高给付以保险金额为限。（家属按</a:t>
            </a:r>
            <a:r>
              <a:rPr lang="en-US" altLang="zh-CN" sz="1400" b="1" dirty="0" smtClean="0">
                <a:solidFill>
                  <a:schemeClr val="accent5">
                    <a:lumMod val="10000"/>
                  </a:schemeClr>
                </a:solidFill>
                <a:latin typeface="微软雅黑" pitchFamily="34" charset="-122"/>
                <a:ea typeface="微软雅黑" pitchFamily="34" charset="-122"/>
                <a:cs typeface="Arial" pitchFamily="34" charset="0"/>
              </a:rPr>
              <a:t>50%</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比例赔付）。</a:t>
            </a:r>
            <a:endParaRPr lang="zh-CN" altLang="en-US" sz="1400" b="1" dirty="0">
              <a:solidFill>
                <a:schemeClr val="accent5">
                  <a:lumMod val="10000"/>
                </a:schemeClr>
              </a:solidFill>
              <a:latin typeface="微软雅黑" pitchFamily="34" charset="-122"/>
              <a:ea typeface="微软雅黑" pitchFamily="34" charset="-122"/>
              <a:cs typeface="Arial" pitchFamily="34" charset="0"/>
            </a:endParaRPr>
          </a:p>
          <a:p>
            <a:pPr>
              <a:lnSpc>
                <a:spcPts val="2400"/>
              </a:lnSpc>
              <a:spcBef>
                <a:spcPts val="1200"/>
              </a:spcBef>
              <a:buFont typeface="Wingdings" pitchFamily="2" charset="2"/>
              <a:buChar char="l"/>
              <a:defRPr/>
            </a:pPr>
            <a:r>
              <a:rPr lang="zh-CN" altLang="en-US" sz="1400" b="1" dirty="0" smtClean="0">
                <a:solidFill>
                  <a:srgbClr val="0000FF"/>
                </a:solidFill>
                <a:latin typeface="微软雅黑" pitchFamily="34" charset="-122"/>
                <a:ea typeface="微软雅黑" pitchFamily="34" charset="-122"/>
                <a:cs typeface="Arial" pitchFamily="34" charset="0"/>
              </a:rPr>
              <a:t> 住</a:t>
            </a:r>
            <a:r>
              <a:rPr lang="zh-CN" altLang="en-US" sz="1400" b="1" dirty="0">
                <a:solidFill>
                  <a:srgbClr val="0000FF"/>
                </a:solidFill>
                <a:latin typeface="微软雅黑" pitchFamily="34" charset="-122"/>
                <a:ea typeface="微软雅黑" pitchFamily="34" charset="-122"/>
                <a:cs typeface="Arial" pitchFamily="34" charset="0"/>
              </a:rPr>
              <a:t>院医疗保险金</a:t>
            </a:r>
            <a:r>
              <a:rPr lang="zh-CN" altLang="en-US" sz="1400" b="1" dirty="0" smtClean="0">
                <a:solidFill>
                  <a:srgbClr val="0000FF"/>
                </a:solidFill>
                <a:latin typeface="微软雅黑" pitchFamily="34" charset="-122"/>
                <a:ea typeface="微软雅黑" pitchFamily="34" charset="-122"/>
                <a:cs typeface="Arial" pitchFamily="34" charset="0"/>
              </a:rPr>
              <a:t>：</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被保险人因</a:t>
            </a:r>
            <a:r>
              <a:rPr lang="zh-CN" altLang="en-US" sz="1400" b="1" dirty="0">
                <a:solidFill>
                  <a:schemeClr val="accent5">
                    <a:lumMod val="10000"/>
                  </a:schemeClr>
                </a:solidFill>
                <a:latin typeface="微软雅黑" pitchFamily="34" charset="-122"/>
                <a:ea typeface="微软雅黑" pitchFamily="34" charset="-122"/>
                <a:cs typeface="Arial" pitchFamily="34" charset="0"/>
              </a:rPr>
              <a:t>意外伤害或疾病在平安指定医院住院（</a:t>
            </a:r>
            <a:r>
              <a:rPr lang="zh-CN" altLang="en-US" sz="1400" b="1" dirty="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有医保员工必须持医保</a:t>
            </a:r>
            <a:r>
              <a:rPr lang="zh-CN" altLang="en-US" sz="1400" b="1" dirty="0" smtClean="0">
                <a:solidFill>
                  <a:srgbClr val="FF0000"/>
                </a:solidFill>
                <a:effectLst>
                  <a:glow rad="101600">
                    <a:srgbClr val="FFFF00">
                      <a:alpha val="60000"/>
                    </a:srgbClr>
                  </a:glow>
                </a:effectLst>
                <a:latin typeface="微软雅黑" pitchFamily="34" charset="-122"/>
                <a:ea typeface="微软雅黑" pitchFamily="34" charset="-122"/>
                <a:cs typeface="Arial" pitchFamily="34" charset="0"/>
              </a:rPr>
              <a:t>卡就医</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a:t>
            </a:r>
            <a:r>
              <a:rPr lang="zh-CN" altLang="en-US" sz="1400" b="1" dirty="0">
                <a:solidFill>
                  <a:schemeClr val="accent5">
                    <a:lumMod val="10000"/>
                  </a:schemeClr>
                </a:solidFill>
                <a:latin typeface="微软雅黑" pitchFamily="34" charset="-122"/>
                <a:ea typeface="微软雅黑" pitchFamily="34" charset="-122"/>
                <a:cs typeface="Arial" pitchFamily="34" charset="0"/>
              </a:rPr>
              <a:t>所支出医保范围内合理费用中个人承担部分，含乙类药品个人自负部分，按</a:t>
            </a:r>
            <a:r>
              <a:rPr lang="en-US" altLang="en-US" sz="1400" b="1" dirty="0">
                <a:solidFill>
                  <a:schemeClr val="accent5">
                    <a:lumMod val="10000"/>
                  </a:schemeClr>
                </a:solidFill>
                <a:latin typeface="微软雅黑" pitchFamily="34" charset="-122"/>
                <a:ea typeface="微软雅黑" pitchFamily="34" charset="-122"/>
                <a:cs typeface="Arial" pitchFamily="34" charset="0"/>
              </a:rPr>
              <a:t>100%</a:t>
            </a:r>
            <a:r>
              <a:rPr lang="zh-CN" altLang="en-US" sz="1400" b="1" dirty="0">
                <a:solidFill>
                  <a:schemeClr val="accent5">
                    <a:lumMod val="10000"/>
                  </a:schemeClr>
                </a:solidFill>
                <a:latin typeface="微软雅黑" pitchFamily="34" charset="-122"/>
                <a:ea typeface="微软雅黑" pitchFamily="34" charset="-122"/>
                <a:cs typeface="Arial" pitchFamily="34" charset="0"/>
              </a:rPr>
              <a:t>的比例获得住院医疗保险金，最高给付以保险金额</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为限。（家属按</a:t>
            </a:r>
            <a:r>
              <a:rPr lang="en-US" altLang="zh-CN" sz="1400" b="1" dirty="0" smtClean="0">
                <a:solidFill>
                  <a:schemeClr val="accent5">
                    <a:lumMod val="10000"/>
                  </a:schemeClr>
                </a:solidFill>
                <a:latin typeface="微软雅黑" pitchFamily="34" charset="-122"/>
                <a:ea typeface="微软雅黑" pitchFamily="34" charset="-122"/>
                <a:cs typeface="Arial" pitchFamily="34" charset="0"/>
              </a:rPr>
              <a:t>50%</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比例赔付）。 </a:t>
            </a:r>
            <a:endParaRPr lang="en-US" altLang="zh-CN" sz="1400" b="1" dirty="0">
              <a:latin typeface="微软雅黑" pitchFamily="34" charset="-122"/>
              <a:ea typeface="微软雅黑" pitchFamily="34" charset="-122"/>
              <a:cs typeface="Arial" pitchFamily="34" charset="0"/>
            </a:endParaRPr>
          </a:p>
          <a:p>
            <a:pPr>
              <a:lnSpc>
                <a:spcPts val="2400"/>
              </a:lnSpc>
              <a:spcBef>
                <a:spcPts val="1200"/>
              </a:spcBef>
              <a:buFont typeface="Wingdings" pitchFamily="2" charset="2"/>
              <a:buChar char="l"/>
              <a:defRPr/>
            </a:pPr>
            <a:r>
              <a:rPr lang="zh-CN" altLang="en-US" sz="1400" b="1" dirty="0" smtClean="0">
                <a:solidFill>
                  <a:srgbClr val="0000FF"/>
                </a:solidFill>
                <a:latin typeface="微软雅黑" pitchFamily="34" charset="-122"/>
                <a:ea typeface="微软雅黑" pitchFamily="34" charset="-122"/>
                <a:cs typeface="Arial" pitchFamily="34" charset="0"/>
              </a:rPr>
              <a:t> 公</a:t>
            </a:r>
            <a:r>
              <a:rPr lang="zh-CN" altLang="en-US" sz="1400" b="1" dirty="0">
                <a:solidFill>
                  <a:srgbClr val="0000FF"/>
                </a:solidFill>
                <a:latin typeface="微软雅黑" pitchFamily="34" charset="-122"/>
                <a:ea typeface="微软雅黑" pitchFamily="34" charset="-122"/>
                <a:cs typeface="Arial" pitchFamily="34" charset="0"/>
              </a:rPr>
              <a:t>共保额：</a:t>
            </a:r>
            <a:r>
              <a:rPr lang="zh-CN" altLang="en-US" sz="1400" b="1" dirty="0">
                <a:solidFill>
                  <a:schemeClr val="accent5">
                    <a:lumMod val="10000"/>
                  </a:schemeClr>
                </a:solidFill>
                <a:latin typeface="微软雅黑" pitchFamily="34" charset="-122"/>
                <a:ea typeface="微软雅黑" pitchFamily="34" charset="-122"/>
                <a:cs typeface="Arial" pitchFamily="34" charset="0"/>
              </a:rPr>
              <a:t>保险年度期间</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，员工个人</a:t>
            </a:r>
            <a:r>
              <a:rPr lang="zh-CN" altLang="en-US" sz="1400" b="1" dirty="0">
                <a:solidFill>
                  <a:schemeClr val="accent5">
                    <a:lumMod val="10000"/>
                  </a:schemeClr>
                </a:solidFill>
                <a:latin typeface="微软雅黑" pitchFamily="34" charset="-122"/>
                <a:ea typeface="微软雅黑" pitchFamily="34" charset="-122"/>
                <a:cs typeface="Arial" pitchFamily="34" charset="0"/>
              </a:rPr>
              <a:t>名下</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的医疗保险</a:t>
            </a:r>
            <a:r>
              <a:rPr lang="zh-CN" altLang="en-US" sz="1400" b="1" dirty="0">
                <a:solidFill>
                  <a:schemeClr val="accent5">
                    <a:lumMod val="10000"/>
                  </a:schemeClr>
                </a:solidFill>
                <a:latin typeface="微软雅黑" pitchFamily="34" charset="-122"/>
                <a:ea typeface="微软雅黑" pitchFamily="34" charset="-122"/>
                <a:cs typeface="Arial" pitchFamily="34" charset="0"/>
              </a:rPr>
              <a:t>金额（</a:t>
            </a:r>
            <a:r>
              <a:rPr lang="en-US" altLang="zh-CN" sz="1400" b="1" dirty="0">
                <a:solidFill>
                  <a:schemeClr val="accent5">
                    <a:lumMod val="10000"/>
                  </a:schemeClr>
                </a:solidFill>
                <a:latin typeface="微软雅黑" pitchFamily="34" charset="-122"/>
                <a:ea typeface="微软雅黑" pitchFamily="34" charset="-122"/>
                <a:cs typeface="Arial" pitchFamily="34" charset="0"/>
              </a:rPr>
              <a:t>20000</a:t>
            </a:r>
            <a:r>
              <a:rPr lang="zh-CN" altLang="en-US" sz="1400" b="1" dirty="0">
                <a:solidFill>
                  <a:schemeClr val="accent5">
                    <a:lumMod val="10000"/>
                  </a:schemeClr>
                </a:solidFill>
                <a:latin typeface="微软雅黑" pitchFamily="34" charset="-122"/>
                <a:ea typeface="微软雅黑" pitchFamily="34" charset="-122"/>
                <a:cs typeface="Arial" pitchFamily="34" charset="0"/>
              </a:rPr>
              <a:t>元）使用完毕后，若再发生保险责任范围内的门急诊和住院医疗费用支出，可以通过英特尔向平安申请使用公共保险金额；此外，公共保额还可用于在保险年度期间初患重大疾病的员工因治疗该疾病导致的自费药品的赔付，赔付比例</a:t>
            </a:r>
            <a:r>
              <a:rPr lang="en-US" sz="1400" b="1" dirty="0">
                <a:solidFill>
                  <a:schemeClr val="accent5">
                    <a:lumMod val="10000"/>
                  </a:schemeClr>
                </a:solidFill>
                <a:latin typeface="微软雅黑" pitchFamily="34" charset="-122"/>
                <a:ea typeface="微软雅黑" pitchFamily="34" charset="-122"/>
                <a:cs typeface="Arial" pitchFamily="34" charset="0"/>
              </a:rPr>
              <a:t>50</a:t>
            </a:r>
            <a:r>
              <a:rPr lang="zh-CN" altLang="en-US" sz="1400" b="1" dirty="0">
                <a:solidFill>
                  <a:schemeClr val="accent5">
                    <a:lumMod val="10000"/>
                  </a:schemeClr>
                </a:solidFill>
                <a:latin typeface="微软雅黑" pitchFamily="34" charset="-122"/>
                <a:ea typeface="微软雅黑" pitchFamily="34" charset="-122"/>
                <a:cs typeface="Arial" pitchFamily="34" charset="0"/>
              </a:rPr>
              <a:t>％，每人以</a:t>
            </a:r>
            <a:r>
              <a:rPr lang="en-US" sz="1400" b="1" dirty="0">
                <a:solidFill>
                  <a:schemeClr val="accent5">
                    <a:lumMod val="10000"/>
                  </a:schemeClr>
                </a:solidFill>
                <a:latin typeface="微软雅黑" pitchFamily="34" charset="-122"/>
                <a:ea typeface="微软雅黑" pitchFamily="34" charset="-122"/>
                <a:cs typeface="Arial" pitchFamily="34" charset="0"/>
              </a:rPr>
              <a:t>3</a:t>
            </a:r>
            <a:r>
              <a:rPr lang="zh-CN" altLang="en-US" sz="1400" b="1" dirty="0">
                <a:solidFill>
                  <a:schemeClr val="accent5">
                    <a:lumMod val="10000"/>
                  </a:schemeClr>
                </a:solidFill>
                <a:latin typeface="微软雅黑" pitchFamily="34" charset="-122"/>
                <a:ea typeface="微软雅黑" pitchFamily="34" charset="-122"/>
                <a:cs typeface="Arial" pitchFamily="34" charset="0"/>
              </a:rPr>
              <a:t>万元为限</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a:t>
            </a:r>
            <a:endParaRPr lang="en-US" altLang="zh-CN" sz="1400" b="1" dirty="0">
              <a:latin typeface="微软雅黑" pitchFamily="34" charset="-122"/>
              <a:ea typeface="微软雅黑" pitchFamily="34" charset="-122"/>
              <a:cs typeface="Arial" pitchFamily="34" charset="0"/>
            </a:endParaRPr>
          </a:p>
          <a:p>
            <a:pPr>
              <a:lnSpc>
                <a:spcPts val="2400"/>
              </a:lnSpc>
              <a:spcBef>
                <a:spcPts val="1200"/>
              </a:spcBef>
              <a:buFont typeface="Wingdings" pitchFamily="2" charset="2"/>
              <a:buChar char="l"/>
              <a:defRPr/>
            </a:pPr>
            <a:r>
              <a:rPr lang="zh-CN" altLang="en-US" sz="1400" b="1" dirty="0" smtClean="0">
                <a:solidFill>
                  <a:srgbClr val="0000FF"/>
                </a:solidFill>
                <a:latin typeface="微软雅黑" pitchFamily="34" charset="-122"/>
                <a:ea typeface="微软雅黑" pitchFamily="34" charset="-122"/>
                <a:cs typeface="Arial" pitchFamily="34" charset="0"/>
              </a:rPr>
              <a:t> 住院</a:t>
            </a:r>
            <a:r>
              <a:rPr lang="zh-CN" altLang="en-US" sz="1400" b="1" dirty="0">
                <a:solidFill>
                  <a:srgbClr val="0000FF"/>
                </a:solidFill>
                <a:latin typeface="微软雅黑" pitchFamily="34" charset="-122"/>
                <a:ea typeface="微软雅黑" pitchFamily="34" charset="-122"/>
                <a:cs typeface="Arial" pitchFamily="34" charset="0"/>
              </a:rPr>
              <a:t>津贴</a:t>
            </a:r>
            <a:r>
              <a:rPr lang="zh-CN" altLang="en-US" sz="1400" b="1" dirty="0" smtClean="0">
                <a:solidFill>
                  <a:srgbClr val="0000FF"/>
                </a:solidFill>
                <a:latin typeface="微软雅黑" pitchFamily="34" charset="-122"/>
                <a:ea typeface="微软雅黑" pitchFamily="34" charset="-122"/>
                <a:cs typeface="Arial" pitchFamily="34" charset="0"/>
              </a:rPr>
              <a:t>：</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被保险人因</a:t>
            </a:r>
            <a:r>
              <a:rPr lang="zh-CN" altLang="en-US" sz="1400" b="1" dirty="0">
                <a:solidFill>
                  <a:schemeClr val="accent5">
                    <a:lumMod val="10000"/>
                  </a:schemeClr>
                </a:solidFill>
                <a:latin typeface="微软雅黑" pitchFamily="34" charset="-122"/>
                <a:ea typeface="微软雅黑" pitchFamily="34" charset="-122"/>
                <a:cs typeface="Arial" pitchFamily="34" charset="0"/>
              </a:rPr>
              <a:t>疾病或意外伤害在平安指定医院内住院</a:t>
            </a:r>
            <a:r>
              <a:rPr lang="zh-CN" altLang="en-US" sz="1400" b="1" dirty="0" smtClean="0">
                <a:solidFill>
                  <a:schemeClr val="accent5">
                    <a:lumMod val="10000"/>
                  </a:schemeClr>
                </a:solidFill>
                <a:latin typeface="微软雅黑" pitchFamily="34" charset="-122"/>
                <a:ea typeface="微软雅黑" pitchFamily="34" charset="-122"/>
                <a:cs typeface="Arial" pitchFamily="34" charset="0"/>
              </a:rPr>
              <a:t>，平安将</a:t>
            </a:r>
            <a:r>
              <a:rPr lang="zh-CN" altLang="en-US" sz="1400" b="1" dirty="0">
                <a:solidFill>
                  <a:schemeClr val="accent5">
                    <a:lumMod val="10000"/>
                  </a:schemeClr>
                </a:solidFill>
                <a:latin typeface="微软雅黑" pitchFamily="34" charset="-122"/>
                <a:ea typeface="微软雅黑" pitchFamily="34" charset="-122"/>
                <a:cs typeface="Arial" pitchFamily="34" charset="0"/>
              </a:rPr>
              <a:t>根据实际住院天数给付一般住院每日津贴人民币</a:t>
            </a:r>
            <a:r>
              <a:rPr lang="en-US" sz="1400" b="1" dirty="0">
                <a:solidFill>
                  <a:schemeClr val="accent5">
                    <a:lumMod val="10000"/>
                  </a:schemeClr>
                </a:solidFill>
                <a:latin typeface="微软雅黑" pitchFamily="34" charset="-122"/>
                <a:ea typeface="微软雅黑" pitchFamily="34" charset="-122"/>
                <a:cs typeface="Arial" pitchFamily="34" charset="0"/>
              </a:rPr>
              <a:t>100</a:t>
            </a:r>
            <a:r>
              <a:rPr lang="zh-CN" altLang="en-US" sz="1400" b="1" dirty="0">
                <a:solidFill>
                  <a:schemeClr val="accent5">
                    <a:lumMod val="10000"/>
                  </a:schemeClr>
                </a:solidFill>
                <a:latin typeface="微软雅黑" pitchFamily="34" charset="-122"/>
                <a:ea typeface="微软雅黑" pitchFamily="34" charset="-122"/>
                <a:cs typeface="Arial" pitchFamily="34" charset="0"/>
              </a:rPr>
              <a:t>元</a:t>
            </a:r>
            <a:r>
              <a:rPr lang="en-US" sz="1400" b="1" dirty="0">
                <a:solidFill>
                  <a:schemeClr val="accent5">
                    <a:lumMod val="10000"/>
                  </a:schemeClr>
                </a:solidFill>
                <a:latin typeface="微软雅黑" pitchFamily="34" charset="-122"/>
                <a:ea typeface="微软雅黑" pitchFamily="34" charset="-122"/>
                <a:cs typeface="Arial" pitchFamily="34" charset="0"/>
              </a:rPr>
              <a:t>/</a:t>
            </a:r>
            <a:r>
              <a:rPr lang="zh-CN" altLang="en-US" sz="1400" b="1" dirty="0">
                <a:solidFill>
                  <a:schemeClr val="accent5">
                    <a:lumMod val="10000"/>
                  </a:schemeClr>
                </a:solidFill>
                <a:latin typeface="微软雅黑" pitchFamily="34" charset="-122"/>
                <a:ea typeface="微软雅黑" pitchFamily="34" charset="-122"/>
                <a:cs typeface="Arial" pitchFamily="34" charset="0"/>
              </a:rPr>
              <a:t>天，每保险年度最多给付</a:t>
            </a:r>
            <a:r>
              <a:rPr lang="en-US" sz="1400" b="1" dirty="0">
                <a:solidFill>
                  <a:schemeClr val="accent5">
                    <a:lumMod val="10000"/>
                  </a:schemeClr>
                </a:solidFill>
                <a:latin typeface="微软雅黑" pitchFamily="34" charset="-122"/>
                <a:ea typeface="微软雅黑" pitchFamily="34" charset="-122"/>
                <a:cs typeface="Arial" pitchFamily="34" charset="0"/>
              </a:rPr>
              <a:t>180</a:t>
            </a:r>
            <a:r>
              <a:rPr lang="zh-CN" altLang="en-US" sz="1400" b="1" dirty="0">
                <a:solidFill>
                  <a:schemeClr val="accent5">
                    <a:lumMod val="10000"/>
                  </a:schemeClr>
                </a:solidFill>
                <a:latin typeface="微软雅黑" pitchFamily="34" charset="-122"/>
                <a:ea typeface="微软雅黑" pitchFamily="34" charset="-122"/>
                <a:cs typeface="Arial" pitchFamily="34" charset="0"/>
              </a:rPr>
              <a:t>天。</a:t>
            </a:r>
            <a:endParaRPr lang="en-US" altLang="zh-CN" sz="1400" b="1" dirty="0">
              <a:solidFill>
                <a:schemeClr val="accent5">
                  <a:lumMod val="10000"/>
                </a:schemeClr>
              </a:solidFill>
              <a:latin typeface="微软雅黑" pitchFamily="34" charset="-122"/>
              <a:ea typeface="微软雅黑" pitchFamily="34" charset="-122"/>
              <a:cs typeface="Arial" pitchFamily="34" charset="0"/>
            </a:endParaRPr>
          </a:p>
        </p:txBody>
      </p:sp>
      <p:sp>
        <p:nvSpPr>
          <p:cNvPr id="12" name="Slide Number Placeholder 4"/>
          <p:cNvSpPr>
            <a:spLocks noGrp="1"/>
          </p:cNvSpPr>
          <p:nvPr>
            <p:ph type="sldNum" sz="quarter" idx="11"/>
          </p:nvPr>
        </p:nvSpPr>
        <p:spPr>
          <a:xfrm>
            <a:off x="191294" y="6477000"/>
            <a:ext cx="474662" cy="304800"/>
          </a:xfrm>
        </p:spPr>
        <p:txBody>
          <a:bodyPr/>
          <a:lstStyle/>
          <a:p>
            <a:pPr>
              <a:defRPr/>
            </a:pPr>
            <a:fld id="{BD95DF54-AB20-4773-B53E-15921E6597FB}" type="slidenum">
              <a:rPr lang="en-GB" smtClean="0"/>
              <a:pPr>
                <a:defRPr/>
              </a:pPr>
              <a:t>9</a:t>
            </a:fld>
            <a:endParaRPr lang="en-GB" dirty="0"/>
          </a:p>
        </p:txBody>
      </p:sp>
      <p:sp>
        <p:nvSpPr>
          <p:cNvPr id="13" name="Date Placeholder 3"/>
          <p:cNvSpPr>
            <a:spLocks noGrp="1"/>
          </p:cNvSpPr>
          <p:nvPr>
            <p:ph type="dt" sz="quarter" idx="10"/>
          </p:nvPr>
        </p:nvSpPr>
        <p:spPr>
          <a:xfrm>
            <a:off x="496094" y="6477000"/>
            <a:ext cx="858838" cy="304800"/>
          </a:xfrm>
          <a:noFill/>
        </p:spPr>
        <p:txBody>
          <a:bodyPr/>
          <a:lstStyle/>
          <a:p>
            <a:fld id="{985C0EF5-8FF6-43AB-8A68-C78B45A576AD}" type="datetime1">
              <a:rPr lang="zh-CN" altLang="en-US" smtClean="0">
                <a:latin typeface="Arial" charset="0"/>
                <a:cs typeface="Arial" charset="0"/>
              </a:rPr>
              <a:pPr/>
              <a:t>2015/12/17</a:t>
            </a:fld>
            <a:endParaRPr lang="en-GB" altLang="zh-CN" dirty="0" smtClean="0">
              <a:latin typeface="Arial" charset="0"/>
              <a:cs typeface="Arial" charset="0"/>
            </a:endParaRPr>
          </a:p>
        </p:txBody>
      </p:sp>
      <p:sp>
        <p:nvSpPr>
          <p:cNvPr id="8" name="TextBox 7"/>
          <p:cNvSpPr txBox="1"/>
          <p:nvPr/>
        </p:nvSpPr>
        <p:spPr>
          <a:xfrm>
            <a:off x="419895" y="990600"/>
            <a:ext cx="5514980" cy="338554"/>
          </a:xfrm>
          <a:prstGeom prst="rect">
            <a:avLst/>
          </a:prstGeom>
          <a:solidFill>
            <a:schemeClr val="tx1">
              <a:lumMod val="75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p>
            <a:pPr fontAlgn="auto">
              <a:spcBef>
                <a:spcPts val="0"/>
              </a:spcBef>
              <a:spcAft>
                <a:spcPts val="0"/>
              </a:spcAft>
              <a:buFont typeface="Wingdings" pitchFamily="2" charset="2"/>
              <a:buChar char="n"/>
              <a:defRPr/>
            </a:pPr>
            <a:r>
              <a:rPr lang="zh-CN" altLang="en-US" sz="1600" b="1" dirty="0">
                <a:latin typeface="微软雅黑" pitchFamily="34" charset="-122"/>
                <a:ea typeface="微软雅黑" pitchFamily="34" charset="-122"/>
                <a:cs typeface="Arial" pitchFamily="34" charset="0"/>
              </a:rPr>
              <a:t> </a:t>
            </a:r>
            <a:r>
              <a:rPr lang="zh-CN" altLang="en-US" sz="1600" b="1" dirty="0" smtClean="0">
                <a:latin typeface="微软雅黑" pitchFamily="34" charset="-122"/>
                <a:ea typeface="微软雅黑" pitchFamily="34" charset="-122"/>
                <a:cs typeface="Arial" pitchFamily="34" charset="0"/>
              </a:rPr>
              <a:t>医疗保险</a:t>
            </a:r>
            <a:r>
              <a:rPr lang="zh-CN" altLang="en-US" sz="1400" b="1" dirty="0" smtClean="0">
                <a:latin typeface="微软雅黑" pitchFamily="34" charset="-122"/>
                <a:ea typeface="微软雅黑" pitchFamily="34" charset="-122"/>
                <a:cs typeface="Arial" pitchFamily="34" charset="0"/>
              </a:rPr>
              <a:t>（保障范围：中国大陆，不包括香港、台湾和澳门）</a:t>
            </a:r>
          </a:p>
        </p:txBody>
      </p:sp>
      <p:sp>
        <p:nvSpPr>
          <p:cNvPr id="10" name="TextBox 8"/>
          <p:cNvSpPr txBox="1">
            <a:spLocks noChangeArrowheads="1"/>
          </p:cNvSpPr>
          <p:nvPr/>
        </p:nvSpPr>
        <p:spPr bwMode="auto">
          <a:xfrm>
            <a:off x="1362842" y="6429396"/>
            <a:ext cx="8358246" cy="304800"/>
          </a:xfrm>
          <a:prstGeom prst="rect">
            <a:avLst/>
          </a:prstGeom>
          <a:noFill/>
          <a:ln w="9525" algn="ctr">
            <a:noFill/>
            <a:miter lim="800000"/>
            <a:headEnd/>
            <a:tailEnd/>
          </a:ln>
          <a:effectLst/>
        </p:spPr>
        <p:txBody>
          <a:bodyPr/>
          <a:lstStyle/>
          <a:p>
            <a:pPr>
              <a:defRPr/>
            </a:pP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各保险责任的详细说明参见</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服务手册”</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2016</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年保险服务手册”电子版于</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15</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年底上载</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至内部</a:t>
            </a:r>
            <a:r>
              <a:rPr lang="zh-CN" altLang="en-US"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网：</a:t>
            </a:r>
            <a:r>
              <a:rPr lang="en-US" altLang="zh-CN" sz="1100" dirty="0" smtClean="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Circuit </a:t>
            </a:r>
            <a:r>
              <a:rPr lang="zh-CN" altLang="en-US" sz="1100" dirty="0">
                <a:ln>
                  <a:solidFill>
                    <a:srgbClr val="FFFF00"/>
                  </a:solidFill>
                </a:ln>
                <a:solidFill>
                  <a:schemeClr val="bg1"/>
                </a:solidFill>
                <a:effectLst>
                  <a:glow rad="63500">
                    <a:schemeClr val="accent5">
                      <a:satMod val="175000"/>
                      <a:alpha val="40000"/>
                    </a:schemeClr>
                  </a:glow>
                </a:effectLst>
                <a:latin typeface="微软雅黑" pitchFamily="34" charset="-122"/>
                <a:ea typeface="微软雅黑" pitchFamily="34" charset="-122"/>
                <a:cs typeface="Arial" pitchFamily="34"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l_template_1_111605_WHITE">
  <a:themeElements>
    <a:clrScheme name="intel_template_1_111605_WHITE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fontScheme name="intel_template_1_111605_WHI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0" tIns="0" rIns="0" bIns="0" numCol="1" rtlCol="0"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0" i="0" u="none" strike="noStrike" cap="none" normalizeH="0" baseline="0" dirty="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intel_template_1_111605_WHIT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intel_template_1_111605_WHITE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Radial</Template>
  <TotalTime>23820</TotalTime>
  <Words>8151</Words>
  <Application>Microsoft Office PowerPoint</Application>
  <PresentationFormat>自定义</PresentationFormat>
  <Paragraphs>549</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intel_template_1_111605_WHITE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Sue Dever</dc:creator>
  <cp:lastModifiedBy>徐子超269</cp:lastModifiedBy>
  <cp:revision>1874</cp:revision>
  <dcterms:created xsi:type="dcterms:W3CDTF">2001-11-01T00:37:27Z</dcterms:created>
  <dcterms:modified xsi:type="dcterms:W3CDTF">2015-12-17T01:39:25Z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Type">
    <vt:lpwstr>Unspecified</vt:lpwstr>
  </property>
</Properties>
</file>