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73" r:id="rId36"/>
    <p:sldId id="274" r:id="rId37"/>
    <p:sldId id="275" r:id="rId38"/>
    <p:sldId id="294" r:id="rId3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14"/>
    <p:restoredTop sz="79846"/>
  </p:normalViewPr>
  <p:slideViewPr>
    <p:cSldViewPr>
      <p:cViewPr varScale="1">
        <p:scale>
          <a:sx n="97" d="100"/>
          <a:sy n="97" d="100"/>
        </p:scale>
        <p:origin x="544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94D9F-B86D-4E4D-8ACA-694181DD5B43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968A9-03DF-B74C-94C0-547B2AF6A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21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jupyter</a:t>
            </a:r>
            <a:r>
              <a:rPr lang="en-US" dirty="0"/>
              <a:t> notebooks + </a:t>
            </a:r>
            <a:r>
              <a:rPr lang="en-US" dirty="0" err="1"/>
              <a:t>helloworld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968A9-03DF-B74C-94C0-547B2AF6A9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7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40265" y="1666747"/>
            <a:ext cx="4911468" cy="1765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11124"/>
            <a:ext cx="103581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95779"/>
            <a:ext cx="10358120" cy="2536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versity.net/brief-history-big-data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trends.com/issue-30-september-2012/the-evolution-of-big-data-as-a-research-and-scientific-topic-overview-of-the-literature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co/blog/big-data-applications-revolutionizing-various-domains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rewconway.com/zia/2013/3/26/the-data-science-venn-diagra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tu.edu.sg/home/ehchua/programming/cpp/c0_Introduction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s.slu.edu/~stylianou/1070_sp202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%40astermanuelg/blurred-lines-is-ruby-an-interpreted-language-2d3d6bca3d37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techtales.co/2017/09/05/dynamic-typing-vs-static-typing-mean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dataversity.net/brief-history-big-dat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www.inferentialthinking.com/chapters/02/1/observation-and-visualization-john-snow-and-the-broad-street-pum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ataversity.net/brief-history-big-data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versity.net/brief-history-big-data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rbes.com/sites/gilpress/2013/05/09/a-very-short-history-of-big-data/#1fed7fb865a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www.forbes.com/sites/gilpress/2013/05/09/a-very-short-history-of-big-data/#1fed7fb865a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6850"/>
              </a:lnSpc>
              <a:spcBef>
                <a:spcPts val="100"/>
              </a:spcBef>
            </a:pPr>
            <a:r>
              <a:rPr spc="-5" dirty="0"/>
              <a:t>CSCI</a:t>
            </a:r>
            <a:r>
              <a:rPr spc="-15" dirty="0"/>
              <a:t> </a:t>
            </a:r>
            <a:r>
              <a:rPr spc="-5" dirty="0"/>
              <a:t>1070:</a:t>
            </a:r>
          </a:p>
          <a:p>
            <a:pPr marL="1270" algn="ctr">
              <a:lnSpc>
                <a:spcPts val="6850"/>
              </a:lnSpc>
            </a:pPr>
            <a:r>
              <a:rPr spc="-80" dirty="0"/>
              <a:t>Taming </a:t>
            </a:r>
            <a:r>
              <a:rPr dirty="0"/>
              <a:t>Big </a:t>
            </a:r>
            <a:r>
              <a:rPr spc="-4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40890" y="3583940"/>
            <a:ext cx="2509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45" dirty="0">
                <a:latin typeface="Calibri"/>
                <a:cs typeface="Calibri"/>
              </a:rPr>
              <a:t>Dr</a:t>
            </a:r>
            <a:r>
              <a:rPr sz="2400" spc="-45" dirty="0">
                <a:latin typeface="Calibri"/>
                <a:cs typeface="Calibri"/>
              </a:rPr>
              <a:t>. </a:t>
            </a:r>
            <a:r>
              <a:rPr sz="2400" spc="-5" dirty="0">
                <a:latin typeface="Calibri"/>
                <a:cs typeface="Calibri"/>
              </a:rPr>
              <a:t>Abby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Stylianou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895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What </a:t>
            </a:r>
            <a:r>
              <a:rPr dirty="0"/>
              <a:t>is big</a:t>
            </a:r>
            <a:r>
              <a:rPr spc="-35" dirty="0"/>
              <a:t> </a:t>
            </a:r>
            <a:r>
              <a:rPr spc="-25" dirty="0"/>
              <a:t>data?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713484"/>
            <a:ext cx="10149205" cy="420433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latin typeface="Calibri"/>
                <a:cs typeface="Calibri"/>
              </a:rPr>
              <a:t>1969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30" dirty="0">
                <a:latin typeface="Calibri"/>
                <a:cs typeface="Calibri"/>
              </a:rPr>
              <a:t>ARPANET </a:t>
            </a:r>
            <a:r>
              <a:rPr sz="2800" spc="-10" dirty="0">
                <a:latin typeface="Calibri"/>
                <a:cs typeface="Calibri"/>
              </a:rPr>
              <a:t>kicks </a:t>
            </a:r>
            <a:r>
              <a:rPr sz="2800" spc="-15" dirty="0">
                <a:latin typeface="Calibri"/>
                <a:cs typeface="Calibri"/>
              </a:rPr>
              <a:t>off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Internet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latin typeface="Calibri"/>
                <a:cs typeface="Calibri"/>
              </a:rPr>
              <a:t>1977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20" dirty="0">
                <a:latin typeface="Calibri"/>
                <a:cs typeface="Calibri"/>
              </a:rPr>
              <a:t>First </a:t>
            </a:r>
            <a:r>
              <a:rPr sz="2800" spc="-10" dirty="0">
                <a:latin typeface="Calibri"/>
                <a:cs typeface="Calibri"/>
              </a:rPr>
              <a:t>personal </a:t>
            </a:r>
            <a:r>
              <a:rPr sz="2800" spc="-15" dirty="0">
                <a:latin typeface="Calibri"/>
                <a:cs typeface="Calibri"/>
              </a:rPr>
              <a:t>computers </a:t>
            </a:r>
            <a:r>
              <a:rPr sz="2800" spc="-10" dirty="0">
                <a:latin typeface="Calibri"/>
                <a:cs typeface="Calibri"/>
              </a:rPr>
              <a:t>come </a:t>
            </a:r>
            <a:r>
              <a:rPr sz="2800" spc="-5" dirty="0">
                <a:latin typeface="Calibri"/>
                <a:cs typeface="Calibri"/>
              </a:rPr>
              <a:t>on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market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269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latin typeface="Calibri"/>
                <a:cs typeface="Calibri"/>
              </a:rPr>
              <a:t>1989: </a:t>
            </a:r>
            <a:r>
              <a:rPr sz="2800" spc="-5" dirty="0">
                <a:latin typeface="Calibri"/>
                <a:cs typeface="Calibri"/>
              </a:rPr>
              <a:t>Tim </a:t>
            </a:r>
            <a:r>
              <a:rPr sz="2800" spc="-10" dirty="0">
                <a:latin typeface="Calibri"/>
                <a:cs typeface="Calibri"/>
              </a:rPr>
              <a:t>Berners-Lee </a:t>
            </a:r>
            <a:r>
              <a:rPr sz="2800" spc="-15" dirty="0">
                <a:latin typeface="Calibri"/>
                <a:cs typeface="Calibri"/>
              </a:rPr>
              <a:t>introduces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concept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30" dirty="0">
                <a:latin typeface="Calibri"/>
                <a:cs typeface="Calibri"/>
              </a:rPr>
              <a:t>World </a:t>
            </a:r>
            <a:r>
              <a:rPr sz="2800" spc="-5" dirty="0">
                <a:latin typeface="Calibri"/>
                <a:cs typeface="Calibri"/>
              </a:rPr>
              <a:t>Wide  </a:t>
            </a:r>
            <a:r>
              <a:rPr sz="2800" spc="-40" dirty="0">
                <a:latin typeface="Calibri"/>
                <a:cs typeface="Calibri"/>
              </a:rPr>
              <a:t>Web </a:t>
            </a:r>
            <a:r>
              <a:rPr sz="2800" spc="-5" dirty="0">
                <a:latin typeface="Calibri"/>
                <a:cs typeface="Calibri"/>
              </a:rPr>
              <a:t>and the underlying </a:t>
            </a:r>
            <a:r>
              <a:rPr sz="2800" spc="-15" dirty="0">
                <a:latin typeface="Calibri"/>
                <a:cs typeface="Calibri"/>
              </a:rPr>
              <a:t>protocols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support it </a:t>
            </a:r>
            <a:r>
              <a:rPr sz="2800" dirty="0">
                <a:latin typeface="Calibri"/>
                <a:cs typeface="Calibri"/>
              </a:rPr>
              <a:t>(HTML, </a:t>
            </a:r>
            <a:r>
              <a:rPr sz="2800" spc="5" dirty="0">
                <a:latin typeface="Calibri"/>
                <a:cs typeface="Calibri"/>
              </a:rPr>
              <a:t>URL,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HTTP)</a:t>
            </a:r>
            <a:endParaRPr sz="2800">
              <a:latin typeface="Calibri"/>
              <a:cs typeface="Calibri"/>
            </a:endParaRPr>
          </a:p>
          <a:p>
            <a:pPr marL="241300" marR="313690" indent="-228600">
              <a:lnSpc>
                <a:spcPts val="2710"/>
              </a:lnSpc>
              <a:spcBef>
                <a:spcPts val="9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latin typeface="Calibri"/>
                <a:cs typeface="Calibri"/>
              </a:rPr>
              <a:t>1993: </a:t>
            </a:r>
            <a:r>
              <a:rPr sz="2800" spc="-5" dirty="0">
                <a:latin typeface="Calibri"/>
                <a:cs typeface="Calibri"/>
              </a:rPr>
              <a:t>CERN </a:t>
            </a:r>
            <a:r>
              <a:rPr sz="2800" dirty="0">
                <a:latin typeface="Calibri"/>
                <a:cs typeface="Calibri"/>
              </a:rPr>
              <a:t>announces </a:t>
            </a:r>
            <a:r>
              <a:rPr sz="2800" spc="-5" dirty="0">
                <a:latin typeface="Calibri"/>
                <a:cs typeface="Calibri"/>
              </a:rPr>
              <a:t>WWW will </a:t>
            </a:r>
            <a:r>
              <a:rPr sz="2800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free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everyone to </a:t>
            </a:r>
            <a:r>
              <a:rPr sz="2800" spc="-10" dirty="0">
                <a:latin typeface="Calibri"/>
                <a:cs typeface="Calibri"/>
              </a:rPr>
              <a:t>develop 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use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latin typeface="Calibri"/>
                <a:cs typeface="Calibri"/>
              </a:rPr>
              <a:t>1990s– 2000s: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explosion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internet</a:t>
            </a:r>
            <a:endParaRPr sz="2800">
              <a:latin typeface="Calibri"/>
              <a:cs typeface="Calibri"/>
            </a:endParaRPr>
          </a:p>
          <a:p>
            <a:pPr marL="241300" marR="116205" indent="-228600">
              <a:lnSpc>
                <a:spcPct val="804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latin typeface="Calibri"/>
                <a:cs typeface="Calibri"/>
              </a:rPr>
              <a:t>2005: </a:t>
            </a:r>
            <a:r>
              <a:rPr sz="2800" spc="-20" dirty="0">
                <a:latin typeface="Calibri"/>
                <a:cs typeface="Calibri"/>
              </a:rPr>
              <a:t>Roger </a:t>
            </a:r>
            <a:r>
              <a:rPr sz="2800" spc="-10" dirty="0">
                <a:latin typeface="Calibri"/>
                <a:cs typeface="Calibri"/>
              </a:rPr>
              <a:t>Mougalas coins </a:t>
            </a:r>
            <a:r>
              <a:rPr sz="2800" spc="-15" dirty="0">
                <a:latin typeface="Calibri"/>
                <a:cs typeface="Calibri"/>
              </a:rPr>
              <a:t>term </a:t>
            </a:r>
            <a:r>
              <a:rPr sz="2800" spc="-5" dirty="0">
                <a:latin typeface="Calibri"/>
                <a:cs typeface="Calibri"/>
              </a:rPr>
              <a:t>‘Big </a:t>
            </a:r>
            <a:r>
              <a:rPr sz="2800" spc="-60" dirty="0">
                <a:latin typeface="Calibri"/>
                <a:cs typeface="Calibri"/>
              </a:rPr>
              <a:t>Data’, </a:t>
            </a:r>
            <a:r>
              <a:rPr sz="2800" spc="-20" dirty="0">
                <a:latin typeface="Calibri"/>
                <a:cs typeface="Calibri"/>
              </a:rPr>
              <a:t>referring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scale of 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is nearly impossible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manage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process </a:t>
            </a:r>
            <a:r>
              <a:rPr sz="2800" spc="-5" dirty="0">
                <a:latin typeface="Calibri"/>
                <a:cs typeface="Calibri"/>
              </a:rPr>
              <a:t>w/ </a:t>
            </a:r>
            <a:r>
              <a:rPr sz="2800" spc="-15" dirty="0">
                <a:latin typeface="Calibri"/>
                <a:cs typeface="Calibri"/>
              </a:rPr>
              <a:t>available  </a:t>
            </a:r>
            <a:r>
              <a:rPr sz="2800" spc="-10" dirty="0">
                <a:latin typeface="Calibri"/>
                <a:cs typeface="Calibri"/>
              </a:rPr>
              <a:t>tools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7768" y="6510019"/>
            <a:ext cx="4786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</a:t>
            </a:r>
            <a:r>
              <a:rPr sz="1800" u="sng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www.dataversity.net/brief-history-big-data/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568" y="1027906"/>
            <a:ext cx="9254666" cy="52113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03794" y="6569964"/>
            <a:ext cx="107086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</a:t>
            </a:r>
            <a:r>
              <a:rPr sz="14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3"/>
              </a:rPr>
              <a:t>www.researchtrends.com/issue-30-september-2012/the-evolution-of-big-data-as-a-research-and-scientific-topic-overview-of-the-literature/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895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What </a:t>
            </a:r>
            <a:r>
              <a:rPr dirty="0"/>
              <a:t>is big</a:t>
            </a:r>
            <a:r>
              <a:rPr spc="-35" dirty="0"/>
              <a:t> </a:t>
            </a:r>
            <a:r>
              <a:rPr spc="-25" dirty="0"/>
              <a:t>data?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1573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" dirty="0">
                <a:latin typeface="Calibri Light"/>
                <a:cs typeface="Calibri Light"/>
              </a:rPr>
              <a:t>Where </a:t>
            </a:r>
            <a:r>
              <a:rPr dirty="0"/>
              <a:t>is big</a:t>
            </a:r>
            <a:r>
              <a:rPr spc="-70" dirty="0"/>
              <a:t> </a:t>
            </a:r>
            <a:r>
              <a:rPr spc="-25" dirty="0"/>
              <a:t>data?</a:t>
            </a:r>
          </a:p>
        </p:txBody>
      </p:sp>
      <p:sp>
        <p:nvSpPr>
          <p:cNvPr id="3" name="object 3"/>
          <p:cNvSpPr/>
          <p:nvPr/>
        </p:nvSpPr>
        <p:spPr>
          <a:xfrm>
            <a:off x="1745263" y="1513432"/>
            <a:ext cx="8701472" cy="4818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31981" y="6510019"/>
            <a:ext cx="7980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</a:t>
            </a:r>
            <a:r>
              <a:rPr sz="18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3"/>
              </a:rPr>
              <a:t>www.edureka.co/blog/big-data-applications-revolutionizing-various-domains/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8787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What </a:t>
            </a:r>
            <a:r>
              <a:rPr dirty="0"/>
              <a:t>is </a:t>
            </a:r>
            <a:r>
              <a:rPr spc="-30" dirty="0"/>
              <a:t>data</a:t>
            </a:r>
            <a:r>
              <a:rPr spc="-40" dirty="0"/>
              <a:t> </a:t>
            </a:r>
            <a:r>
              <a:rPr dirty="0"/>
              <a:t>science?</a:t>
            </a:r>
          </a:p>
        </p:txBody>
      </p:sp>
      <p:sp>
        <p:nvSpPr>
          <p:cNvPr id="3" name="object 3"/>
          <p:cNvSpPr/>
          <p:nvPr/>
        </p:nvSpPr>
        <p:spPr>
          <a:xfrm>
            <a:off x="3545540" y="1539290"/>
            <a:ext cx="5100918" cy="48690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21705" y="6510019"/>
            <a:ext cx="6675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3"/>
              </a:rPr>
              <a:t>http://drewconway.com/zia/2013/3/26/the-data-science-venn-diagram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68718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Big </a:t>
            </a:r>
            <a:r>
              <a:rPr spc="-30" dirty="0"/>
              <a:t>Data </a:t>
            </a:r>
            <a:r>
              <a:rPr spc="-10" dirty="0"/>
              <a:t>that </a:t>
            </a:r>
            <a:r>
              <a:rPr dirty="0"/>
              <a:t>I </a:t>
            </a:r>
            <a:r>
              <a:rPr spc="-50" dirty="0"/>
              <a:t>Work</a:t>
            </a:r>
            <a:r>
              <a:rPr spc="25" dirty="0"/>
              <a:t> </a:t>
            </a:r>
            <a:r>
              <a:rPr spc="-5" dirty="0"/>
              <a:t>With</a:t>
            </a:r>
          </a:p>
        </p:txBody>
      </p:sp>
      <p:sp>
        <p:nvSpPr>
          <p:cNvPr id="3" name="object 3"/>
          <p:cNvSpPr/>
          <p:nvPr/>
        </p:nvSpPr>
        <p:spPr>
          <a:xfrm>
            <a:off x="8116071" y="559938"/>
            <a:ext cx="3817509" cy="58309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015" y="2433825"/>
            <a:ext cx="5793262" cy="25627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7138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What’s </a:t>
            </a:r>
            <a:r>
              <a:rPr dirty="0"/>
              <a:t>the plan </a:t>
            </a:r>
            <a:r>
              <a:rPr spc="-40" dirty="0"/>
              <a:t>for </a:t>
            </a:r>
            <a:r>
              <a:rPr dirty="0"/>
              <a:t>this</a:t>
            </a:r>
            <a:r>
              <a:rPr spc="50" dirty="0"/>
              <a:t> </a:t>
            </a:r>
            <a:r>
              <a:rPr spc="-5" dirty="0"/>
              <a:t>class?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2788"/>
            <a:ext cx="10013315" cy="151320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241300" marR="5080" indent="-228600">
              <a:lnSpc>
                <a:spcPct val="70000"/>
              </a:lnSpc>
              <a:spcBef>
                <a:spcPts val="103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Learn the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spc="-5" dirty="0">
                <a:latin typeface="Calibri"/>
                <a:cs typeface="Calibri"/>
              </a:rPr>
              <a:t>science tools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collect, clean, </a:t>
            </a:r>
            <a:r>
              <a:rPr sz="2600" spc="-15" dirty="0">
                <a:latin typeface="Calibri"/>
                <a:cs typeface="Calibri"/>
              </a:rPr>
              <a:t>understand, </a:t>
            </a:r>
            <a:r>
              <a:rPr sz="2600" spc="-10" dirty="0">
                <a:latin typeface="Calibri"/>
                <a:cs typeface="Calibri"/>
              </a:rPr>
              <a:t>manipulate </a:t>
            </a:r>
            <a:r>
              <a:rPr sz="2600" spc="-5" dirty="0">
                <a:latin typeface="Calibri"/>
                <a:cs typeface="Calibri"/>
              </a:rPr>
              <a:t>big  </a:t>
            </a:r>
            <a:r>
              <a:rPr sz="2600" spc="-15" dirty="0">
                <a:latin typeface="Calibri"/>
                <a:cs typeface="Calibri"/>
              </a:rPr>
              <a:t>data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850" dirty="0">
              <a:latin typeface="Times New Roman"/>
              <a:cs typeface="Times New Roman"/>
            </a:endParaRPr>
          </a:p>
          <a:p>
            <a:pPr marL="241300" indent="-228600">
              <a:lnSpc>
                <a:spcPts val="296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2600" spc="-10" dirty="0">
                <a:cs typeface="Calibri"/>
              </a:rPr>
              <a:t>Exploration, Prediction and Inference</a:t>
            </a:r>
            <a:endParaRPr lang="en-US" sz="2600" dirty="0"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7138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What’s </a:t>
            </a:r>
            <a:r>
              <a:rPr dirty="0"/>
              <a:t>the plan </a:t>
            </a:r>
            <a:r>
              <a:rPr spc="-40" dirty="0"/>
              <a:t>for </a:t>
            </a:r>
            <a:r>
              <a:rPr dirty="0"/>
              <a:t>this</a:t>
            </a:r>
            <a:r>
              <a:rPr spc="50" dirty="0"/>
              <a:t> </a:t>
            </a:r>
            <a:r>
              <a:rPr spc="-5" dirty="0"/>
              <a:t>class?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2788"/>
            <a:ext cx="10013315" cy="2106089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241300" marR="5080" indent="-228600">
              <a:lnSpc>
                <a:spcPct val="70000"/>
              </a:lnSpc>
              <a:spcBef>
                <a:spcPts val="103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Learn the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spc="-5" dirty="0">
                <a:latin typeface="Calibri"/>
                <a:cs typeface="Calibri"/>
              </a:rPr>
              <a:t>science tools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collect, clean, </a:t>
            </a:r>
            <a:r>
              <a:rPr sz="2600" spc="-15" dirty="0">
                <a:latin typeface="Calibri"/>
                <a:cs typeface="Calibri"/>
              </a:rPr>
              <a:t>understand, </a:t>
            </a:r>
            <a:r>
              <a:rPr sz="2600" spc="-10" dirty="0">
                <a:latin typeface="Calibri"/>
                <a:cs typeface="Calibri"/>
              </a:rPr>
              <a:t>manipulate </a:t>
            </a:r>
            <a:r>
              <a:rPr sz="2600" spc="-5" dirty="0">
                <a:latin typeface="Calibri"/>
                <a:cs typeface="Calibri"/>
              </a:rPr>
              <a:t>big  </a:t>
            </a:r>
            <a:r>
              <a:rPr sz="2600" spc="-15" dirty="0">
                <a:latin typeface="Calibri"/>
                <a:cs typeface="Calibri"/>
              </a:rPr>
              <a:t>data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850" dirty="0">
              <a:latin typeface="Times New Roman"/>
              <a:cs typeface="Times New Roman"/>
            </a:endParaRPr>
          </a:p>
          <a:p>
            <a:pPr marL="241300" indent="-228600">
              <a:lnSpc>
                <a:spcPts val="296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2600" spc="-10" dirty="0">
                <a:cs typeface="Calibri"/>
              </a:rPr>
              <a:t>Exploration, Prediction and Inference</a:t>
            </a:r>
            <a:endParaRPr lang="en-US" sz="2600" dirty="0">
              <a:cs typeface="Calibri"/>
            </a:endParaRPr>
          </a:p>
          <a:p>
            <a:pPr marL="698500" lvl="1" indent="-228600">
              <a:lnSpc>
                <a:spcPts val="241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Exploration: Identify </a:t>
            </a:r>
            <a:r>
              <a:rPr sz="2200" spc="-15" dirty="0">
                <a:latin typeface="Calibri"/>
                <a:cs typeface="Calibri"/>
              </a:rPr>
              <a:t>patterns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information</a:t>
            </a:r>
            <a:endParaRPr sz="2200" dirty="0">
              <a:latin typeface="Calibri"/>
              <a:cs typeface="Calibri"/>
            </a:endParaRPr>
          </a:p>
          <a:p>
            <a:pPr marL="1155700" lvl="2" indent="-229235">
              <a:lnSpc>
                <a:spcPts val="2215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900" spc="-35" dirty="0">
                <a:latin typeface="Calibri"/>
                <a:cs typeface="Calibri"/>
              </a:rPr>
              <a:t>Tools: </a:t>
            </a:r>
            <a:r>
              <a:rPr sz="1900" spc="-10" dirty="0">
                <a:latin typeface="Calibri"/>
                <a:cs typeface="Calibri"/>
              </a:rPr>
              <a:t>Visualization </a:t>
            </a:r>
            <a:r>
              <a:rPr sz="1900" dirty="0">
                <a:latin typeface="Calibri"/>
                <a:cs typeface="Calibri"/>
              </a:rPr>
              <a:t>+ </a:t>
            </a:r>
            <a:r>
              <a:rPr sz="1900" spc="-5" dirty="0">
                <a:latin typeface="Calibri"/>
                <a:cs typeface="Calibri"/>
              </a:rPr>
              <a:t>Descriptive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Statistics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7138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What’s </a:t>
            </a:r>
            <a:r>
              <a:rPr dirty="0"/>
              <a:t>the plan </a:t>
            </a:r>
            <a:r>
              <a:rPr spc="-40" dirty="0"/>
              <a:t>for </a:t>
            </a:r>
            <a:r>
              <a:rPr dirty="0"/>
              <a:t>this</a:t>
            </a:r>
            <a:r>
              <a:rPr spc="50" dirty="0"/>
              <a:t> </a:t>
            </a:r>
            <a:r>
              <a:rPr spc="-5" dirty="0"/>
              <a:t>class?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2788"/>
            <a:ext cx="10013315" cy="2106089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241300" marR="5080" indent="-228600">
              <a:lnSpc>
                <a:spcPct val="70000"/>
              </a:lnSpc>
              <a:spcBef>
                <a:spcPts val="103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Learn the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spc="-5" dirty="0">
                <a:latin typeface="Calibri"/>
                <a:cs typeface="Calibri"/>
              </a:rPr>
              <a:t>science tools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collect, clean, </a:t>
            </a:r>
            <a:r>
              <a:rPr sz="2600" spc="-15" dirty="0">
                <a:latin typeface="Calibri"/>
                <a:cs typeface="Calibri"/>
              </a:rPr>
              <a:t>understand, </a:t>
            </a:r>
            <a:r>
              <a:rPr sz="2600" spc="-10" dirty="0">
                <a:latin typeface="Calibri"/>
                <a:cs typeface="Calibri"/>
              </a:rPr>
              <a:t>manipulate </a:t>
            </a:r>
            <a:r>
              <a:rPr sz="2600" spc="-5" dirty="0">
                <a:latin typeface="Calibri"/>
                <a:cs typeface="Calibri"/>
              </a:rPr>
              <a:t>big  </a:t>
            </a:r>
            <a:r>
              <a:rPr sz="2600" spc="-15" dirty="0">
                <a:latin typeface="Calibri"/>
                <a:cs typeface="Calibri"/>
              </a:rPr>
              <a:t>data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850" dirty="0">
              <a:latin typeface="Times New Roman"/>
              <a:cs typeface="Times New Roman"/>
            </a:endParaRPr>
          </a:p>
          <a:p>
            <a:pPr marL="241300" indent="-228600">
              <a:lnSpc>
                <a:spcPts val="296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2600" spc="-10" dirty="0">
                <a:cs typeface="Calibri"/>
              </a:rPr>
              <a:t>Exploration, Prediction and Inference</a:t>
            </a:r>
            <a:endParaRPr lang="en-US" sz="2600" dirty="0">
              <a:cs typeface="Calibri"/>
            </a:endParaRPr>
          </a:p>
          <a:p>
            <a:pPr marL="698500" lvl="1" indent="-228600">
              <a:lnSpc>
                <a:spcPts val="241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Exploration: Identify </a:t>
            </a:r>
            <a:r>
              <a:rPr sz="2200" spc="-15" dirty="0">
                <a:latin typeface="Calibri"/>
                <a:cs typeface="Calibri"/>
              </a:rPr>
              <a:t>patterns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information</a:t>
            </a:r>
            <a:endParaRPr sz="2200" dirty="0">
              <a:latin typeface="Calibri"/>
              <a:cs typeface="Calibri"/>
            </a:endParaRPr>
          </a:p>
          <a:p>
            <a:pPr marL="1155700" lvl="2" indent="-229235">
              <a:lnSpc>
                <a:spcPts val="2215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900" spc="-35" dirty="0">
                <a:latin typeface="Calibri"/>
                <a:cs typeface="Calibri"/>
              </a:rPr>
              <a:t>Tools: </a:t>
            </a:r>
            <a:r>
              <a:rPr sz="1900" spc="-10" dirty="0">
                <a:latin typeface="Calibri"/>
                <a:cs typeface="Calibri"/>
              </a:rPr>
              <a:t>Visualization </a:t>
            </a:r>
            <a:r>
              <a:rPr sz="1900" dirty="0">
                <a:latin typeface="Calibri"/>
                <a:cs typeface="Calibri"/>
              </a:rPr>
              <a:t>+ </a:t>
            </a:r>
            <a:r>
              <a:rPr sz="1900" spc="-5" dirty="0">
                <a:latin typeface="Calibri"/>
                <a:cs typeface="Calibri"/>
              </a:rPr>
              <a:t>Descriptive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Statistics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39" y="4017772"/>
            <a:ext cx="91814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Prediction: </a:t>
            </a:r>
            <a:r>
              <a:rPr sz="2200" spc="-20" dirty="0">
                <a:latin typeface="Calibri"/>
                <a:cs typeface="Calibri"/>
              </a:rPr>
              <a:t>make </a:t>
            </a:r>
            <a:r>
              <a:rPr sz="2200" spc="-10" dirty="0">
                <a:latin typeface="Calibri"/>
                <a:cs typeface="Calibri"/>
              </a:rPr>
              <a:t>informed </a:t>
            </a:r>
            <a:r>
              <a:rPr sz="2200" dirty="0">
                <a:latin typeface="Calibri"/>
                <a:cs typeface="Calibri"/>
              </a:rPr>
              <a:t>guesses </a:t>
            </a:r>
            <a:r>
              <a:rPr sz="2200" spc="-5" dirty="0">
                <a:latin typeface="Calibri"/>
                <a:cs typeface="Calibri"/>
              </a:rPr>
              <a:t>about </a:t>
            </a:r>
            <a:r>
              <a:rPr sz="2200" spc="-10" dirty="0">
                <a:latin typeface="Calibri"/>
                <a:cs typeface="Calibri"/>
              </a:rPr>
              <a:t>what we </a:t>
            </a:r>
            <a:r>
              <a:rPr sz="2200" spc="-15" dirty="0">
                <a:latin typeface="Calibri"/>
                <a:cs typeface="Calibri"/>
              </a:rPr>
              <a:t>want to </a:t>
            </a:r>
            <a:r>
              <a:rPr sz="2200" spc="-45" dirty="0">
                <a:latin typeface="Calibri"/>
                <a:cs typeface="Calibri"/>
              </a:rPr>
              <a:t>know, </a:t>
            </a:r>
            <a:r>
              <a:rPr sz="2200" spc="-5" dirty="0">
                <a:latin typeface="Calibri"/>
                <a:cs typeface="Calibri"/>
              </a:rPr>
              <a:t>based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1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2739" y="4246372"/>
            <a:ext cx="4348480" cy="633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75"/>
              </a:lnSpc>
              <a:spcBef>
                <a:spcPts val="100"/>
              </a:spcBef>
            </a:pPr>
            <a:r>
              <a:rPr sz="2200" spc="-15" dirty="0">
                <a:latin typeface="Calibri"/>
                <a:cs typeface="Calibri"/>
              </a:rPr>
              <a:t>patterns </a:t>
            </a:r>
            <a:r>
              <a:rPr sz="2200" spc="-10" dirty="0">
                <a:latin typeface="Calibri"/>
                <a:cs typeface="Calibri"/>
              </a:rPr>
              <a:t>that we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identified</a:t>
            </a:r>
            <a:endParaRPr sz="2200">
              <a:latin typeface="Calibri"/>
              <a:cs typeface="Calibri"/>
            </a:endParaRPr>
          </a:p>
          <a:p>
            <a:pPr marL="469900" indent="-229235">
              <a:lnSpc>
                <a:spcPts val="2215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900" spc="-35" dirty="0">
                <a:latin typeface="Calibri"/>
                <a:cs typeface="Calibri"/>
              </a:rPr>
              <a:t>Tools: </a:t>
            </a:r>
            <a:r>
              <a:rPr sz="1900" spc="-5" dirty="0">
                <a:latin typeface="Calibri"/>
                <a:cs typeface="Calibri"/>
              </a:rPr>
              <a:t>Machine </a:t>
            </a:r>
            <a:r>
              <a:rPr sz="1900" dirty="0">
                <a:latin typeface="Calibri"/>
                <a:cs typeface="Calibri"/>
              </a:rPr>
              <a:t>Learning +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Optimization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7138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What’s </a:t>
            </a:r>
            <a:r>
              <a:rPr dirty="0"/>
              <a:t>the plan </a:t>
            </a:r>
            <a:r>
              <a:rPr spc="-40" dirty="0"/>
              <a:t>for </a:t>
            </a:r>
            <a:r>
              <a:rPr dirty="0"/>
              <a:t>this</a:t>
            </a:r>
            <a:r>
              <a:rPr spc="50" dirty="0"/>
              <a:t> </a:t>
            </a:r>
            <a:r>
              <a:rPr spc="-5" dirty="0"/>
              <a:t>class?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2788"/>
            <a:ext cx="10013315" cy="2106089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241300" marR="5080" indent="-228600">
              <a:lnSpc>
                <a:spcPct val="70000"/>
              </a:lnSpc>
              <a:spcBef>
                <a:spcPts val="103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Learn the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spc="-5" dirty="0">
                <a:latin typeface="Calibri"/>
                <a:cs typeface="Calibri"/>
              </a:rPr>
              <a:t>science tools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collect, clean, </a:t>
            </a:r>
            <a:r>
              <a:rPr sz="2600" spc="-15" dirty="0">
                <a:latin typeface="Calibri"/>
                <a:cs typeface="Calibri"/>
              </a:rPr>
              <a:t>understand, </a:t>
            </a:r>
            <a:r>
              <a:rPr sz="2600" spc="-10" dirty="0">
                <a:latin typeface="Calibri"/>
                <a:cs typeface="Calibri"/>
              </a:rPr>
              <a:t>manipulate </a:t>
            </a:r>
            <a:r>
              <a:rPr sz="2600" spc="-5" dirty="0">
                <a:latin typeface="Calibri"/>
                <a:cs typeface="Calibri"/>
              </a:rPr>
              <a:t>big  </a:t>
            </a:r>
            <a:r>
              <a:rPr sz="2600" spc="-15" dirty="0">
                <a:latin typeface="Calibri"/>
                <a:cs typeface="Calibri"/>
              </a:rPr>
              <a:t>data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850" dirty="0">
              <a:latin typeface="Times New Roman"/>
              <a:cs typeface="Times New Roman"/>
            </a:endParaRPr>
          </a:p>
          <a:p>
            <a:pPr marL="241300" indent="-228600">
              <a:lnSpc>
                <a:spcPts val="296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Exploration, Prediction</a:t>
            </a:r>
            <a:r>
              <a:rPr lang="en-US" sz="2600" spc="-10" dirty="0">
                <a:latin typeface="Calibri"/>
                <a:cs typeface="Calibri"/>
              </a:rPr>
              <a:t> and Inference</a:t>
            </a:r>
            <a:endParaRPr sz="2600" dirty="0">
              <a:latin typeface="Calibri"/>
              <a:cs typeface="Calibri"/>
            </a:endParaRPr>
          </a:p>
          <a:p>
            <a:pPr marL="698500" lvl="1" indent="-228600">
              <a:lnSpc>
                <a:spcPts val="241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Exploration: Identify </a:t>
            </a:r>
            <a:r>
              <a:rPr sz="2200" spc="-15" dirty="0">
                <a:latin typeface="Calibri"/>
                <a:cs typeface="Calibri"/>
              </a:rPr>
              <a:t>patterns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information</a:t>
            </a:r>
            <a:endParaRPr sz="2200" dirty="0">
              <a:latin typeface="Calibri"/>
              <a:cs typeface="Calibri"/>
            </a:endParaRPr>
          </a:p>
          <a:p>
            <a:pPr marL="1155700" lvl="2" indent="-229235">
              <a:lnSpc>
                <a:spcPts val="2215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900" spc="-35" dirty="0">
                <a:latin typeface="Calibri"/>
                <a:cs typeface="Calibri"/>
              </a:rPr>
              <a:t>Tools: </a:t>
            </a:r>
            <a:r>
              <a:rPr sz="1900" spc="-10" dirty="0">
                <a:latin typeface="Calibri"/>
                <a:cs typeface="Calibri"/>
              </a:rPr>
              <a:t>Visualization </a:t>
            </a:r>
            <a:r>
              <a:rPr sz="1900" dirty="0">
                <a:latin typeface="Calibri"/>
                <a:cs typeface="Calibri"/>
              </a:rPr>
              <a:t>+ </a:t>
            </a:r>
            <a:r>
              <a:rPr sz="1900" spc="-5" dirty="0">
                <a:latin typeface="Calibri"/>
                <a:cs typeface="Calibri"/>
              </a:rPr>
              <a:t>Descriptive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Statistics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39" y="4017772"/>
            <a:ext cx="91814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Prediction: </a:t>
            </a:r>
            <a:r>
              <a:rPr sz="2200" spc="-20" dirty="0">
                <a:latin typeface="Calibri"/>
                <a:cs typeface="Calibri"/>
              </a:rPr>
              <a:t>make </a:t>
            </a:r>
            <a:r>
              <a:rPr sz="2200" spc="-10" dirty="0">
                <a:latin typeface="Calibri"/>
                <a:cs typeface="Calibri"/>
              </a:rPr>
              <a:t>informed </a:t>
            </a:r>
            <a:r>
              <a:rPr sz="2200" dirty="0">
                <a:latin typeface="Calibri"/>
                <a:cs typeface="Calibri"/>
              </a:rPr>
              <a:t>guesses </a:t>
            </a:r>
            <a:r>
              <a:rPr sz="2200" spc="-5" dirty="0">
                <a:latin typeface="Calibri"/>
                <a:cs typeface="Calibri"/>
              </a:rPr>
              <a:t>about </a:t>
            </a:r>
            <a:r>
              <a:rPr sz="2200" spc="-10" dirty="0">
                <a:latin typeface="Calibri"/>
                <a:cs typeface="Calibri"/>
              </a:rPr>
              <a:t>what we </a:t>
            </a:r>
            <a:r>
              <a:rPr sz="2200" spc="-15" dirty="0">
                <a:latin typeface="Calibri"/>
                <a:cs typeface="Calibri"/>
              </a:rPr>
              <a:t>want to </a:t>
            </a:r>
            <a:r>
              <a:rPr sz="2200" spc="-45" dirty="0">
                <a:latin typeface="Calibri"/>
                <a:cs typeface="Calibri"/>
              </a:rPr>
              <a:t>know, </a:t>
            </a:r>
            <a:r>
              <a:rPr sz="2200" spc="-5" dirty="0">
                <a:latin typeface="Calibri"/>
                <a:cs typeface="Calibri"/>
              </a:rPr>
              <a:t>based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1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139" y="4246372"/>
            <a:ext cx="6435090" cy="1456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ts val="2575"/>
              </a:lnSpc>
              <a:spcBef>
                <a:spcPts val="100"/>
              </a:spcBef>
            </a:pPr>
            <a:r>
              <a:rPr sz="2200" spc="-15" dirty="0">
                <a:latin typeface="Calibri"/>
                <a:cs typeface="Calibri"/>
              </a:rPr>
              <a:t>patterns </a:t>
            </a:r>
            <a:r>
              <a:rPr sz="2200" spc="-10" dirty="0">
                <a:latin typeface="Calibri"/>
                <a:cs typeface="Calibri"/>
              </a:rPr>
              <a:t>that we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identified</a:t>
            </a:r>
            <a:endParaRPr sz="2200" dirty="0">
              <a:latin typeface="Calibri"/>
              <a:cs typeface="Calibri"/>
            </a:endParaRPr>
          </a:p>
          <a:p>
            <a:pPr marL="698500" indent="-229235">
              <a:lnSpc>
                <a:spcPts val="221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900" spc="-35" dirty="0">
                <a:latin typeface="Calibri"/>
                <a:cs typeface="Calibri"/>
              </a:rPr>
              <a:t>Tools: </a:t>
            </a:r>
            <a:r>
              <a:rPr sz="1900" spc="-5" dirty="0">
                <a:latin typeface="Calibri"/>
                <a:cs typeface="Calibri"/>
              </a:rPr>
              <a:t>Machine </a:t>
            </a:r>
            <a:r>
              <a:rPr sz="1900" dirty="0">
                <a:latin typeface="Calibri"/>
                <a:cs typeface="Calibri"/>
              </a:rPr>
              <a:t>Learning +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Optimization</a:t>
            </a:r>
            <a:endParaRPr sz="1900" dirty="0">
              <a:latin typeface="Calibri"/>
              <a:cs typeface="Calibri"/>
            </a:endParaRPr>
          </a:p>
          <a:p>
            <a:pPr marL="241300" indent="-228600">
              <a:lnSpc>
                <a:spcPts val="2515"/>
              </a:lnSpc>
              <a:spcBef>
                <a:spcPts val="18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latin typeface="Calibri"/>
                <a:cs typeface="Calibri"/>
              </a:rPr>
              <a:t>Inference: </a:t>
            </a:r>
            <a:r>
              <a:rPr sz="2200" spc="-10" dirty="0">
                <a:latin typeface="Calibri"/>
                <a:cs typeface="Calibri"/>
              </a:rPr>
              <a:t>quantify </a:t>
            </a:r>
            <a:r>
              <a:rPr sz="2200" spc="-5" dirty="0">
                <a:latin typeface="Calibri"/>
                <a:cs typeface="Calibri"/>
              </a:rPr>
              <a:t>our </a:t>
            </a:r>
            <a:r>
              <a:rPr sz="2200" spc="-10" dirty="0">
                <a:latin typeface="Calibri"/>
                <a:cs typeface="Calibri"/>
              </a:rPr>
              <a:t>certainty </a:t>
            </a:r>
            <a:r>
              <a:rPr sz="2200" spc="-5" dirty="0">
                <a:latin typeface="Calibri"/>
                <a:cs typeface="Calibri"/>
              </a:rPr>
              <a:t>about our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predictions</a:t>
            </a:r>
            <a:endParaRPr sz="2200" dirty="0">
              <a:latin typeface="Calibri"/>
              <a:cs typeface="Calibri"/>
            </a:endParaRPr>
          </a:p>
          <a:p>
            <a:pPr marL="698500" lvl="1" indent="-229235">
              <a:lnSpc>
                <a:spcPts val="215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900" spc="-35" dirty="0">
                <a:latin typeface="Calibri"/>
                <a:cs typeface="Calibri"/>
              </a:rPr>
              <a:t>Tools: </a:t>
            </a:r>
            <a:r>
              <a:rPr sz="1900" spc="-10" dirty="0">
                <a:latin typeface="Calibri"/>
                <a:cs typeface="Calibri"/>
              </a:rPr>
              <a:t>Statisticals </a:t>
            </a:r>
            <a:r>
              <a:rPr sz="1900" spc="-40" dirty="0">
                <a:latin typeface="Calibri"/>
                <a:cs typeface="Calibri"/>
              </a:rPr>
              <a:t>Tests </a:t>
            </a:r>
            <a:r>
              <a:rPr sz="1900" dirty="0">
                <a:latin typeface="Calibri"/>
                <a:cs typeface="Calibri"/>
              </a:rPr>
              <a:t>+</a:t>
            </a:r>
            <a:r>
              <a:rPr sz="1900" spc="5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Models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3335" marR="5080" algn="ctr">
              <a:lnSpc>
                <a:spcPct val="90200"/>
              </a:lnSpc>
              <a:spcBef>
                <a:spcPts val="735"/>
              </a:spcBef>
            </a:pPr>
            <a:r>
              <a:rPr spc="-40" dirty="0"/>
              <a:t>Intro </a:t>
            </a:r>
            <a:r>
              <a:rPr spc="-30" dirty="0"/>
              <a:t>to </a:t>
            </a:r>
            <a:r>
              <a:rPr spc="-10" dirty="0"/>
              <a:t>Python,  </a:t>
            </a:r>
            <a:r>
              <a:rPr spc="-40" dirty="0"/>
              <a:t>Data </a:t>
            </a:r>
            <a:r>
              <a:rPr spc="-55" dirty="0"/>
              <a:t>Types,  </a:t>
            </a:r>
            <a:r>
              <a:rPr spc="-5" dirty="0"/>
              <a:t>Sequences</a:t>
            </a:r>
          </a:p>
        </p:txBody>
      </p:sp>
    </p:spTree>
    <p:extLst>
      <p:ext uri="{BB962C8B-B14F-4D97-AF65-F5344CB8AC3E}">
        <p14:creationId xmlns:p14="http://schemas.microsoft.com/office/powerpoint/2010/main" val="52451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9088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Logistics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3484"/>
            <a:ext cx="9805670" cy="364715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Are you </a:t>
            </a:r>
            <a:r>
              <a:rPr sz="2800" spc="-5" dirty="0">
                <a:latin typeface="Calibri"/>
                <a:cs typeface="Calibri"/>
              </a:rPr>
              <a:t>on the </a:t>
            </a:r>
            <a:r>
              <a:rPr sz="2800" spc="-15" dirty="0">
                <a:latin typeface="Calibri"/>
                <a:cs typeface="Calibri"/>
              </a:rPr>
              <a:t>waitlist? </a:t>
            </a:r>
            <a:r>
              <a:rPr sz="2800" spc="-60" dirty="0">
                <a:latin typeface="Calibri"/>
                <a:cs typeface="Calibri"/>
              </a:rPr>
              <a:t>Talk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me </a:t>
            </a:r>
            <a:r>
              <a:rPr sz="2800" spc="-15" dirty="0">
                <a:latin typeface="Calibri"/>
                <a:cs typeface="Calibri"/>
              </a:rPr>
              <a:t>after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class!</a:t>
            </a:r>
            <a:endParaRPr lang="en-US"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241300" algn="l"/>
              </a:tabLst>
            </a:pP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ts val="3329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Class </a:t>
            </a:r>
            <a:r>
              <a:rPr sz="2800" spc="-10" dirty="0">
                <a:latin typeface="Calibri"/>
                <a:cs typeface="Calibri"/>
              </a:rPr>
              <a:t>meetings: </a:t>
            </a:r>
            <a:r>
              <a:rPr sz="2800" spc="-30" dirty="0">
                <a:latin typeface="Calibri"/>
                <a:cs typeface="Calibri"/>
              </a:rPr>
              <a:t>Tu/Th, </a:t>
            </a:r>
            <a:r>
              <a:rPr sz="2800" dirty="0">
                <a:latin typeface="Calibri"/>
                <a:cs typeface="Calibri"/>
              </a:rPr>
              <a:t>11AM–12:15PM, </a:t>
            </a:r>
            <a:r>
              <a:rPr sz="2800" spc="-15" dirty="0">
                <a:latin typeface="Calibri"/>
                <a:cs typeface="Calibri"/>
              </a:rPr>
              <a:t>Ritter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117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ts val="2815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Lecture, discussions, in class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coding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ts val="2810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Occasional quizzes about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readings</a:t>
            </a:r>
            <a:endParaRPr sz="2400" dirty="0">
              <a:latin typeface="Calibri"/>
              <a:cs typeface="Calibri"/>
            </a:endParaRPr>
          </a:p>
          <a:p>
            <a:pPr marL="698500" marR="5080" lvl="1" indent="-228600">
              <a:lnSpc>
                <a:spcPct val="79200"/>
              </a:lnSpc>
              <a:spcBef>
                <a:spcPts val="56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Attendance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spc="-25" dirty="0">
                <a:latin typeface="Calibri"/>
                <a:cs typeface="Calibri"/>
              </a:rPr>
              <a:t>mandatory</a:t>
            </a:r>
            <a:r>
              <a:rPr lang="en-US" sz="2400" spc="-25" dirty="0">
                <a:latin typeface="Calibri"/>
                <a:cs typeface="Calibri"/>
              </a:rPr>
              <a:t>, </a:t>
            </a:r>
            <a:r>
              <a:rPr lang="en-US" sz="2400" dirty="0">
                <a:latin typeface="Calibri"/>
                <a:cs typeface="Calibri"/>
              </a:rPr>
              <a:t>but </a:t>
            </a:r>
            <a:r>
              <a:rPr lang="en-US" sz="2400" spc="-25" dirty="0">
                <a:latin typeface="Calibri"/>
                <a:cs typeface="Calibri"/>
              </a:rPr>
              <a:t>you’re </a:t>
            </a:r>
            <a:r>
              <a:rPr lang="en-US" sz="2400" spc="-10" dirty="0" err="1">
                <a:latin typeface="Calibri"/>
                <a:cs typeface="Calibri"/>
              </a:rPr>
              <a:t>gonna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20" dirty="0">
                <a:latin typeface="Calibri"/>
                <a:cs typeface="Calibri"/>
              </a:rPr>
              <a:t>have </a:t>
            </a:r>
            <a:r>
              <a:rPr lang="en-US" sz="2400" dirty="0">
                <a:latin typeface="Calibri"/>
                <a:cs typeface="Calibri"/>
              </a:rPr>
              <a:t>a bad </a:t>
            </a:r>
            <a:r>
              <a:rPr lang="en-US" sz="2400" spc="-5" dirty="0">
                <a:latin typeface="Calibri"/>
                <a:cs typeface="Calibri"/>
              </a:rPr>
              <a:t>time if </a:t>
            </a:r>
            <a:r>
              <a:rPr lang="en-US" sz="2400" spc="-15" dirty="0">
                <a:latin typeface="Calibri"/>
                <a:cs typeface="Calibri"/>
              </a:rPr>
              <a:t>you </a:t>
            </a:r>
            <a:r>
              <a:rPr lang="en-US" sz="2400" spc="-5" dirty="0">
                <a:latin typeface="Calibri"/>
                <a:cs typeface="Calibri"/>
              </a:rPr>
              <a:t>don’t  show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up</a:t>
            </a:r>
          </a:p>
          <a:p>
            <a:pPr marL="469900" marR="5080" lvl="1">
              <a:lnSpc>
                <a:spcPct val="79200"/>
              </a:lnSpc>
              <a:spcBef>
                <a:spcPts val="565"/>
              </a:spcBef>
              <a:tabLst>
                <a:tab pos="698500" algn="l"/>
              </a:tabLst>
            </a:pPr>
            <a:endParaRPr lang="en-US"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10" dirty="0">
                <a:latin typeface="Calibri"/>
                <a:cs typeface="Calibri"/>
              </a:rPr>
              <a:t>Office Hours: </a:t>
            </a:r>
            <a:r>
              <a:rPr lang="en-US" sz="2800" spc="-30" dirty="0">
                <a:latin typeface="Calibri"/>
                <a:cs typeface="Calibri"/>
              </a:rPr>
              <a:t>Tues, 2</a:t>
            </a:r>
            <a:r>
              <a:rPr lang="en-US" sz="2800" dirty="0">
                <a:latin typeface="Calibri"/>
                <a:cs typeface="Calibri"/>
              </a:rPr>
              <a:t>:30-3:30PM, </a:t>
            </a:r>
            <a:r>
              <a:rPr lang="en-US" sz="2800" spc="-15" dirty="0">
                <a:latin typeface="Calibri"/>
                <a:cs typeface="Calibri"/>
              </a:rPr>
              <a:t>Ritter</a:t>
            </a:r>
            <a:r>
              <a:rPr lang="en-US" sz="2800" spc="5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107</a:t>
            </a:r>
          </a:p>
        </p:txBody>
      </p:sp>
    </p:spTree>
    <p:extLst>
      <p:ext uri="{BB962C8B-B14F-4D97-AF65-F5344CB8AC3E}">
        <p14:creationId xmlns:p14="http://schemas.microsoft.com/office/powerpoint/2010/main" val="2655913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7FC8C0-80D2-0846-A285-EEA2BA03B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289050"/>
            <a:ext cx="107442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82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72853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Programming </a:t>
            </a:r>
            <a:r>
              <a:rPr dirty="0"/>
              <a:t>/ </a:t>
            </a:r>
            <a:r>
              <a:rPr spc="-5" dirty="0"/>
              <a:t>Coding </a:t>
            </a:r>
            <a:r>
              <a:rPr dirty="0"/>
              <a:t>/</a:t>
            </a:r>
            <a:r>
              <a:rPr spc="35" dirty="0"/>
              <a:t> </a:t>
            </a:r>
            <a:r>
              <a:rPr spc="-5" dirty="0"/>
              <a:t>Hacking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5679440" cy="127508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Instruct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computer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carry out</a:t>
            </a:r>
            <a:r>
              <a:rPr sz="2800" spc="-15" dirty="0">
                <a:latin typeface="Calibri"/>
                <a:cs typeface="Calibri"/>
              </a:rPr>
              <a:t> tasks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5" dirty="0">
                <a:latin typeface="Calibri"/>
                <a:cs typeface="Calibri"/>
              </a:rPr>
              <a:t>“Add </a:t>
            </a:r>
            <a:r>
              <a:rPr sz="2400" dirty="0">
                <a:latin typeface="Calibri"/>
                <a:cs typeface="Calibri"/>
              </a:rPr>
              <a:t>2 +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4”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“Round</a:t>
            </a:r>
            <a:r>
              <a:rPr sz="2400" spc="-5" dirty="0">
                <a:latin typeface="Calibri"/>
                <a:cs typeface="Calibri"/>
              </a:rPr>
              <a:t> 3.14159265”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9771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72853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Programming </a:t>
            </a:r>
            <a:r>
              <a:rPr dirty="0"/>
              <a:t>/ </a:t>
            </a:r>
            <a:r>
              <a:rPr spc="-5" dirty="0"/>
              <a:t>Coding </a:t>
            </a:r>
            <a:r>
              <a:rPr dirty="0"/>
              <a:t>/</a:t>
            </a:r>
            <a:r>
              <a:rPr spc="35" dirty="0"/>
              <a:t> </a:t>
            </a:r>
            <a:r>
              <a:rPr spc="-5" dirty="0"/>
              <a:t>Hacking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9467850" cy="32962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Instruct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computer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carry out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tasks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5" dirty="0">
                <a:latin typeface="Calibri"/>
                <a:cs typeface="Calibri"/>
              </a:rPr>
              <a:t>“Add </a:t>
            </a:r>
            <a:r>
              <a:rPr sz="2400" dirty="0">
                <a:latin typeface="Calibri"/>
                <a:cs typeface="Calibri"/>
              </a:rPr>
              <a:t>2 +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4”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“Round</a:t>
            </a:r>
            <a:r>
              <a:rPr sz="2400" spc="-5" dirty="0">
                <a:latin typeface="Calibri"/>
                <a:cs typeface="Calibri"/>
              </a:rPr>
              <a:t> 3.14159265”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Combine multiple </a:t>
            </a:r>
            <a:r>
              <a:rPr sz="2800" spc="-15" dirty="0">
                <a:latin typeface="Calibri"/>
                <a:cs typeface="Calibri"/>
              </a:rPr>
              <a:t>tasks into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programs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5" dirty="0">
                <a:latin typeface="Calibri"/>
                <a:cs typeface="Calibri"/>
              </a:rPr>
              <a:t>“Add </a:t>
            </a:r>
            <a:r>
              <a:rPr sz="2400" dirty="0">
                <a:latin typeface="Calibri"/>
                <a:cs typeface="Calibri"/>
              </a:rPr>
              <a:t>2 + </a:t>
            </a:r>
            <a:r>
              <a:rPr sz="2400" spc="-5" dirty="0">
                <a:latin typeface="Calibri"/>
                <a:cs typeface="Calibri"/>
              </a:rPr>
              <a:t>4, </a:t>
            </a:r>
            <a:r>
              <a:rPr sz="2400" dirty="0">
                <a:latin typeface="Calibri"/>
                <a:cs typeface="Calibri"/>
              </a:rPr>
              <a:t>then </a:t>
            </a:r>
            <a:r>
              <a:rPr sz="2400" spc="-10" dirty="0">
                <a:latin typeface="Calibri"/>
                <a:cs typeface="Calibri"/>
              </a:rPr>
              <a:t>round </a:t>
            </a:r>
            <a:r>
              <a:rPr sz="2400" spc="-5" dirty="0">
                <a:latin typeface="Calibri"/>
                <a:cs typeface="Calibri"/>
              </a:rPr>
              <a:t>3.14159265, </a:t>
            </a:r>
            <a:r>
              <a:rPr sz="2400" dirty="0">
                <a:latin typeface="Calibri"/>
                <a:cs typeface="Calibri"/>
              </a:rPr>
              <a:t>add </a:t>
            </a:r>
            <a:r>
              <a:rPr sz="2400" spc="-5" dirty="0">
                <a:latin typeface="Calibri"/>
                <a:cs typeface="Calibri"/>
              </a:rPr>
              <a:t>the outputs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together”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620"/>
              </a:lnSpc>
              <a:spcBef>
                <a:spcPts val="5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“Read </a:t>
            </a:r>
            <a:r>
              <a:rPr sz="2400" dirty="0">
                <a:latin typeface="Calibri"/>
                <a:cs typeface="Calibri"/>
              </a:rPr>
              <a:t>in a file </a:t>
            </a:r>
            <a:r>
              <a:rPr sz="2400" spc="-5" dirty="0">
                <a:latin typeface="Calibri"/>
                <a:cs typeface="Calibri"/>
              </a:rPr>
              <a:t>with the </a:t>
            </a:r>
            <a:r>
              <a:rPr sz="2400" spc="-15" dirty="0">
                <a:latin typeface="Calibri"/>
                <a:cs typeface="Calibri"/>
              </a:rPr>
              <a:t>stock </a:t>
            </a:r>
            <a:r>
              <a:rPr sz="2400" dirty="0">
                <a:latin typeface="Calibri"/>
                <a:cs typeface="Calibri"/>
              </a:rPr>
              <a:t>prices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stock </a:t>
            </a:r>
            <a:r>
              <a:rPr sz="2400" spc="-10" dirty="0">
                <a:latin typeface="Calibri"/>
                <a:cs typeface="Calibri"/>
              </a:rPr>
              <a:t>over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last </a:t>
            </a:r>
            <a:r>
              <a:rPr sz="2400" dirty="0">
                <a:latin typeface="Calibri"/>
                <a:cs typeface="Calibri"/>
              </a:rPr>
              <a:t>5 </a:t>
            </a:r>
            <a:r>
              <a:rPr sz="2400" spc="-15" dirty="0">
                <a:latin typeface="Calibri"/>
                <a:cs typeface="Calibri"/>
              </a:rPr>
              <a:t>years </a:t>
            </a:r>
            <a:r>
              <a:rPr sz="2400" spc="-5" dirty="0">
                <a:latin typeface="Calibri"/>
                <a:cs typeface="Calibri"/>
              </a:rPr>
              <a:t>and  </a:t>
            </a:r>
            <a:r>
              <a:rPr sz="2400" spc="-10" dirty="0">
                <a:latin typeface="Calibri"/>
                <a:cs typeface="Calibri"/>
              </a:rPr>
              <a:t>compute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average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return”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439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72853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Programming </a:t>
            </a:r>
            <a:r>
              <a:rPr dirty="0"/>
              <a:t>/ </a:t>
            </a:r>
            <a:r>
              <a:rPr spc="-5" dirty="0"/>
              <a:t>Coding </a:t>
            </a:r>
            <a:r>
              <a:rPr dirty="0"/>
              <a:t>/</a:t>
            </a:r>
            <a:r>
              <a:rPr spc="35" dirty="0"/>
              <a:t> </a:t>
            </a:r>
            <a:r>
              <a:rPr spc="-5" dirty="0"/>
              <a:t>Hacking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10070465" cy="4192904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Instruct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computer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carry out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tasks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5" dirty="0">
                <a:latin typeface="Calibri"/>
                <a:cs typeface="Calibri"/>
              </a:rPr>
              <a:t>“Add </a:t>
            </a:r>
            <a:r>
              <a:rPr sz="2400" dirty="0">
                <a:latin typeface="Calibri"/>
                <a:cs typeface="Calibri"/>
              </a:rPr>
              <a:t>2 +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4”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“Round</a:t>
            </a:r>
            <a:r>
              <a:rPr sz="2400" spc="-5" dirty="0">
                <a:latin typeface="Calibri"/>
                <a:cs typeface="Calibri"/>
              </a:rPr>
              <a:t> 3.14159265”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Combine multiple </a:t>
            </a:r>
            <a:r>
              <a:rPr sz="2800" spc="-15" dirty="0">
                <a:latin typeface="Calibri"/>
                <a:cs typeface="Calibri"/>
              </a:rPr>
              <a:t>tasks into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programs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5" dirty="0">
                <a:latin typeface="Calibri"/>
                <a:cs typeface="Calibri"/>
              </a:rPr>
              <a:t>“Add </a:t>
            </a:r>
            <a:r>
              <a:rPr sz="2400" dirty="0">
                <a:latin typeface="Calibri"/>
                <a:cs typeface="Calibri"/>
              </a:rPr>
              <a:t>2 + </a:t>
            </a:r>
            <a:r>
              <a:rPr sz="2400" spc="-5" dirty="0">
                <a:latin typeface="Calibri"/>
                <a:cs typeface="Calibri"/>
              </a:rPr>
              <a:t>4, </a:t>
            </a:r>
            <a:r>
              <a:rPr sz="2400" dirty="0">
                <a:latin typeface="Calibri"/>
                <a:cs typeface="Calibri"/>
              </a:rPr>
              <a:t>then </a:t>
            </a:r>
            <a:r>
              <a:rPr sz="2400" spc="-10" dirty="0">
                <a:latin typeface="Calibri"/>
                <a:cs typeface="Calibri"/>
              </a:rPr>
              <a:t>round </a:t>
            </a:r>
            <a:r>
              <a:rPr sz="2400" spc="-5" dirty="0">
                <a:latin typeface="Calibri"/>
                <a:cs typeface="Calibri"/>
              </a:rPr>
              <a:t>3.14159265, </a:t>
            </a:r>
            <a:r>
              <a:rPr sz="2400" dirty="0">
                <a:latin typeface="Calibri"/>
                <a:cs typeface="Calibri"/>
              </a:rPr>
              <a:t>add </a:t>
            </a:r>
            <a:r>
              <a:rPr sz="2400" spc="-5" dirty="0">
                <a:latin typeface="Calibri"/>
                <a:cs typeface="Calibri"/>
              </a:rPr>
              <a:t>the outputs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together”</a:t>
            </a:r>
            <a:endParaRPr sz="2400">
              <a:latin typeface="Calibri"/>
              <a:cs typeface="Calibri"/>
            </a:endParaRPr>
          </a:p>
          <a:p>
            <a:pPr marL="698500" marR="607695" lvl="1" indent="-228600">
              <a:lnSpc>
                <a:spcPts val="2620"/>
              </a:lnSpc>
              <a:spcBef>
                <a:spcPts val="5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“Read </a:t>
            </a:r>
            <a:r>
              <a:rPr sz="2400" dirty="0">
                <a:latin typeface="Calibri"/>
                <a:cs typeface="Calibri"/>
              </a:rPr>
              <a:t>in a file </a:t>
            </a:r>
            <a:r>
              <a:rPr sz="2400" spc="-5" dirty="0">
                <a:latin typeface="Calibri"/>
                <a:cs typeface="Calibri"/>
              </a:rPr>
              <a:t>with the </a:t>
            </a:r>
            <a:r>
              <a:rPr sz="2400" spc="-15" dirty="0">
                <a:latin typeface="Calibri"/>
                <a:cs typeface="Calibri"/>
              </a:rPr>
              <a:t>stock </a:t>
            </a:r>
            <a:r>
              <a:rPr sz="2400" dirty="0">
                <a:latin typeface="Calibri"/>
                <a:cs typeface="Calibri"/>
              </a:rPr>
              <a:t>prices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stock </a:t>
            </a:r>
            <a:r>
              <a:rPr sz="2400" spc="-10" dirty="0">
                <a:latin typeface="Calibri"/>
                <a:cs typeface="Calibri"/>
              </a:rPr>
              <a:t>over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last </a:t>
            </a:r>
            <a:r>
              <a:rPr sz="2400" dirty="0">
                <a:latin typeface="Calibri"/>
                <a:cs typeface="Calibri"/>
              </a:rPr>
              <a:t>5 </a:t>
            </a:r>
            <a:r>
              <a:rPr sz="2400" spc="-15" dirty="0">
                <a:latin typeface="Calibri"/>
                <a:cs typeface="Calibri"/>
              </a:rPr>
              <a:t>years </a:t>
            </a:r>
            <a:r>
              <a:rPr sz="2400" spc="-5" dirty="0">
                <a:latin typeface="Calibri"/>
                <a:cs typeface="Calibri"/>
              </a:rPr>
              <a:t>and  </a:t>
            </a:r>
            <a:r>
              <a:rPr sz="2400" spc="-10" dirty="0">
                <a:latin typeface="Calibri"/>
                <a:cs typeface="Calibri"/>
              </a:rPr>
              <a:t>compute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average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return”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1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Write </a:t>
            </a:r>
            <a:r>
              <a:rPr sz="2800" spc="-5" dirty="0">
                <a:latin typeface="Calibri"/>
                <a:cs typeface="Calibri"/>
              </a:rPr>
              <a:t>these instructions in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language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computer can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understand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3114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1579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Parts </a:t>
            </a:r>
            <a:r>
              <a:rPr dirty="0"/>
              <a:t>of a</a:t>
            </a:r>
            <a:r>
              <a:rPr spc="-45" dirty="0"/>
              <a:t> </a:t>
            </a:r>
            <a:r>
              <a:rPr spc="-3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19380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Expressions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02000" y="2518745"/>
            <a:ext cx="5600700" cy="3378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67581" y="6510019"/>
            <a:ext cx="2223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Inferential </a:t>
            </a:r>
            <a:r>
              <a:rPr sz="1800" spc="-5" dirty="0">
                <a:latin typeface="Calibri"/>
                <a:cs typeface="Calibri"/>
              </a:rPr>
              <a:t>Thinking,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3.1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4425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1579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Parts </a:t>
            </a:r>
            <a:r>
              <a:rPr dirty="0"/>
              <a:t>of a</a:t>
            </a:r>
            <a:r>
              <a:rPr spc="-45" dirty="0"/>
              <a:t> </a:t>
            </a:r>
            <a:r>
              <a:rPr spc="-3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15646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Variables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40420" y="2726758"/>
            <a:ext cx="5646697" cy="3334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43305" y="6488684"/>
            <a:ext cx="7489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</a:t>
            </a:r>
            <a:r>
              <a:rPr sz="18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3"/>
              </a:rPr>
              <a:t>www.ntu.edu.sg/home/ehchua/programming/cpp/c0_Introduction.html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8975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1579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Parts </a:t>
            </a:r>
            <a:r>
              <a:rPr dirty="0"/>
              <a:t>of a</a:t>
            </a:r>
            <a:r>
              <a:rPr spc="-45" dirty="0"/>
              <a:t> </a:t>
            </a:r>
            <a:r>
              <a:rPr spc="-3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1849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Operations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60230" y="2433828"/>
            <a:ext cx="8718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a =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 =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 = a +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2719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1579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Parts </a:t>
            </a:r>
            <a:r>
              <a:rPr dirty="0"/>
              <a:t>of a</a:t>
            </a:r>
            <a:r>
              <a:rPr spc="-45" dirty="0"/>
              <a:t> </a:t>
            </a:r>
            <a:r>
              <a:rPr spc="-3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1849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Operations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60230" y="2433828"/>
            <a:ext cx="8718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a =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 =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 = a +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346955"/>
            <a:ext cx="6844030" cy="1795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Functions (named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operations)</a:t>
            </a:r>
            <a:endParaRPr sz="2800">
              <a:latin typeface="Calibri"/>
              <a:cs typeface="Calibri"/>
            </a:endParaRPr>
          </a:p>
          <a:p>
            <a:pPr marL="3114040" algn="ctr">
              <a:lnSpc>
                <a:spcPct val="100000"/>
              </a:lnSpc>
              <a:spcBef>
                <a:spcPts val="2965"/>
              </a:spcBef>
            </a:pPr>
            <a:r>
              <a:rPr sz="1800" spc="-10" dirty="0">
                <a:solidFill>
                  <a:srgbClr val="0086B3"/>
                </a:solidFill>
                <a:latin typeface="Courier New"/>
                <a:cs typeface="Courier New"/>
              </a:rPr>
              <a:t>max</a:t>
            </a:r>
            <a:r>
              <a:rPr sz="1800" spc="-10" dirty="0"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09999"/>
                </a:solidFill>
                <a:latin typeface="Courier New"/>
                <a:cs typeface="Courier New"/>
              </a:rPr>
              <a:t>2</a:t>
            </a:r>
            <a:r>
              <a:rPr sz="1800" spc="-10" dirty="0">
                <a:latin typeface="Courier New"/>
                <a:cs typeface="Courier New"/>
              </a:rPr>
              <a:t>, </a:t>
            </a:r>
            <a:r>
              <a:rPr sz="1800" dirty="0">
                <a:solidFill>
                  <a:srgbClr val="009999"/>
                </a:solidFill>
                <a:latin typeface="Courier New"/>
                <a:cs typeface="Courier New"/>
              </a:rPr>
              <a:t>2 </a:t>
            </a:r>
            <a:r>
              <a:rPr sz="1750" b="1" spc="30" dirty="0">
                <a:latin typeface="Courier New"/>
                <a:cs typeface="Courier New"/>
              </a:rPr>
              <a:t>+ </a:t>
            </a:r>
            <a:r>
              <a:rPr sz="1800" spc="-5" dirty="0">
                <a:solidFill>
                  <a:srgbClr val="009999"/>
                </a:solidFill>
                <a:latin typeface="Courier New"/>
                <a:cs typeface="Courier New"/>
              </a:rPr>
              <a:t>3</a:t>
            </a:r>
            <a:r>
              <a:rPr sz="1800" spc="-5" dirty="0">
                <a:latin typeface="Courier New"/>
                <a:cs typeface="Courier New"/>
              </a:rPr>
              <a:t>,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9999"/>
                </a:solidFill>
                <a:latin typeface="Courier New"/>
                <a:cs typeface="Courier New"/>
              </a:rPr>
              <a:t>4</a:t>
            </a:r>
            <a:r>
              <a:rPr sz="1800" spc="-5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3098800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give_everyone_in_class_an_a(class_list)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8739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6103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P</a:t>
            </a:r>
            <a:r>
              <a:rPr spc="20" dirty="0"/>
              <a:t>y</a:t>
            </a:r>
            <a:r>
              <a:rPr dirty="0"/>
              <a:t>th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9364"/>
            <a:ext cx="46996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Free </a:t>
            </a:r>
            <a:r>
              <a:rPr sz="2000" dirty="0">
                <a:latin typeface="Calibri"/>
                <a:cs typeface="Calibri"/>
              </a:rPr>
              <a:t>&amp; </a:t>
            </a:r>
            <a:r>
              <a:rPr sz="2000" spc="-5" dirty="0">
                <a:latin typeface="Calibri"/>
                <a:cs typeface="Calibri"/>
              </a:rPr>
              <a:t>widely used (including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CSCI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1300)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716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6103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P</a:t>
            </a:r>
            <a:r>
              <a:rPr spc="20" dirty="0"/>
              <a:t>y</a:t>
            </a:r>
            <a:r>
              <a:rPr dirty="0"/>
              <a:t>th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9364"/>
            <a:ext cx="4699635" cy="100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Free </a:t>
            </a:r>
            <a:r>
              <a:rPr sz="2000" dirty="0">
                <a:latin typeface="Calibri"/>
                <a:cs typeface="Calibri"/>
              </a:rPr>
              <a:t>&amp; </a:t>
            </a:r>
            <a:r>
              <a:rPr sz="2000" spc="-5" dirty="0">
                <a:latin typeface="Calibri"/>
                <a:cs typeface="Calibri"/>
              </a:rPr>
              <a:t>widely used (including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CSCI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1300)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Compatible w/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008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9088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Logistics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3484"/>
            <a:ext cx="9805670" cy="416460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Website/schedule/materials:</a:t>
            </a:r>
            <a:r>
              <a:rPr sz="2800" spc="35" dirty="0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sz="28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3"/>
              </a:rPr>
              <a:t>https://cs.slu.edu/~stylianou/1070</a:t>
            </a:r>
            <a:r>
              <a:rPr lang="en-US" sz="28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3"/>
              </a:rPr>
              <a:t>_sp2020</a:t>
            </a:r>
            <a:r>
              <a:rPr sz="28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3"/>
              </a:rPr>
              <a:t>/</a:t>
            </a:r>
            <a:endParaRPr lang="en-US" sz="2800" u="heavy" spc="-10" dirty="0">
              <a:solidFill>
                <a:srgbClr val="0563C1"/>
              </a:solidFill>
              <a:uFill>
                <a:solidFill>
                  <a:srgbClr val="0563C1"/>
                </a:solidFill>
              </a:u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endParaRPr lang="en-US" sz="2800" u="heavy" spc="-10" dirty="0">
              <a:solidFill>
                <a:srgbClr val="0563C1"/>
              </a:solidFill>
              <a:uFill>
                <a:solidFill>
                  <a:srgbClr val="0563C1"/>
                </a:solidFill>
              </a:u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/>
              <a:t>Blackboard for turning in assignments and seeing grades</a:t>
            </a: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endParaRPr lang="en-US" sz="2800" u="heavy" spc="-10" dirty="0">
              <a:solidFill>
                <a:srgbClr val="0563C1"/>
              </a:solidFill>
              <a:uFill>
                <a:solidFill>
                  <a:srgbClr val="0563C1"/>
                </a:solidFill>
              </a:u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Technologies: </a:t>
            </a:r>
            <a:r>
              <a:rPr sz="2800" dirty="0">
                <a:latin typeface="Calibri"/>
                <a:cs typeface="Calibri"/>
              </a:rPr>
              <a:t>Python</a:t>
            </a:r>
            <a:r>
              <a:rPr lang="en-US" sz="2800" dirty="0">
                <a:latin typeface="Calibri"/>
                <a:cs typeface="Calibri"/>
              </a:rPr>
              <a:t> (w/ data science + scientific libraries)</a:t>
            </a:r>
            <a:r>
              <a:rPr sz="2800" dirty="0">
                <a:latin typeface="Calibri"/>
                <a:cs typeface="Calibri"/>
              </a:rPr>
              <a:t>, </a:t>
            </a:r>
            <a:r>
              <a:rPr sz="2800" spc="-10" dirty="0" err="1">
                <a:latin typeface="Calibri"/>
                <a:cs typeface="Calibri"/>
              </a:rPr>
              <a:t>Jupyter</a:t>
            </a:r>
            <a:r>
              <a:rPr sz="2800" spc="-10" dirty="0">
                <a:latin typeface="Calibri"/>
                <a:cs typeface="Calibri"/>
              </a:rPr>
              <a:t> Notebooks</a:t>
            </a:r>
            <a:endParaRPr lang="en-US" sz="2800" spc="-1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endParaRPr lang="en-US" sz="2800" spc="-10" dirty="0">
              <a:latin typeface="Calibri"/>
              <a:cs typeface="Calibri"/>
            </a:endParaRPr>
          </a:p>
          <a:p>
            <a:pPr marL="241300" indent="-228600"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5" dirty="0">
                <a:cs typeface="Calibri"/>
              </a:rPr>
              <a:t>Class communications: </a:t>
            </a:r>
            <a:r>
              <a:rPr lang="en-US" sz="2800" spc="-15" dirty="0">
                <a:cs typeface="Calibri"/>
              </a:rPr>
              <a:t>Piazza! </a:t>
            </a:r>
            <a:r>
              <a:rPr lang="en-US" sz="2800" i="1" spc="-5" dirty="0">
                <a:cs typeface="Calibri"/>
              </a:rPr>
              <a:t>(not</a:t>
            </a:r>
            <a:r>
              <a:rPr lang="en-US" sz="2800" i="1" spc="10" dirty="0">
                <a:cs typeface="Calibri"/>
              </a:rPr>
              <a:t> </a:t>
            </a:r>
            <a:r>
              <a:rPr lang="en-US" sz="2800" i="1" spc="-5" dirty="0">
                <a:cs typeface="Calibri"/>
              </a:rPr>
              <a:t>email)</a:t>
            </a:r>
            <a:endParaRPr lang="en-US" sz="2800" spc="-15" dirty="0"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6103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P</a:t>
            </a:r>
            <a:r>
              <a:rPr spc="20" dirty="0"/>
              <a:t>y</a:t>
            </a:r>
            <a:r>
              <a:rPr dirty="0"/>
              <a:t>th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9364"/>
            <a:ext cx="4699635" cy="1689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Free </a:t>
            </a:r>
            <a:r>
              <a:rPr sz="2000" dirty="0">
                <a:latin typeface="Calibri"/>
                <a:cs typeface="Calibri"/>
              </a:rPr>
              <a:t>&amp; </a:t>
            </a:r>
            <a:r>
              <a:rPr sz="2000" spc="-5" dirty="0">
                <a:latin typeface="Calibri"/>
                <a:cs typeface="Calibri"/>
              </a:rPr>
              <a:t>widely used (including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CSCI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1300)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Compatible w/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Interpreted rather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5" dirty="0">
                <a:latin typeface="Calibri"/>
                <a:cs typeface="Calibri"/>
              </a:rPr>
              <a:t> compiled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42433" y="2459525"/>
            <a:ext cx="5880667" cy="3981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65483" y="6513068"/>
            <a:ext cx="9304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3"/>
              </a:rPr>
              <a:t>https://medium.com/@astermanuelg/blurred-lines-is-ruby-an-interpreted-language-2d3d6bca3d37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5001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6103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P</a:t>
            </a:r>
            <a:r>
              <a:rPr spc="20" dirty="0"/>
              <a:t>y</a:t>
            </a:r>
            <a:r>
              <a:rPr dirty="0"/>
              <a:t>th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9364"/>
            <a:ext cx="4699635" cy="236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Free </a:t>
            </a:r>
            <a:r>
              <a:rPr sz="2000" dirty="0">
                <a:latin typeface="Calibri"/>
                <a:cs typeface="Calibri"/>
              </a:rPr>
              <a:t>&amp; </a:t>
            </a:r>
            <a:r>
              <a:rPr sz="2000" spc="-5" dirty="0">
                <a:latin typeface="Calibri"/>
                <a:cs typeface="Calibri"/>
              </a:rPr>
              <a:t>widely used (including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CSCI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1300)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Compatible w/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Interpreted rather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5" dirty="0">
                <a:latin typeface="Calibri"/>
                <a:cs typeface="Calibri"/>
              </a:rPr>
              <a:t> compiled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Dynamically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typed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08287" y="3178628"/>
            <a:ext cx="5655350" cy="33142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23890" y="6513068"/>
            <a:ext cx="6645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3"/>
              </a:rPr>
              <a:t>http://techtales.co/2017/09/05/dynamic-typing-vs-static-typing-mean/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45150" y="4688113"/>
            <a:ext cx="751205" cy="160020"/>
          </a:xfrm>
          <a:custGeom>
            <a:avLst/>
            <a:gdLst/>
            <a:ahLst/>
            <a:cxnLst/>
            <a:rect l="l" t="t" r="r" b="b"/>
            <a:pathLst>
              <a:path w="751204" h="160020">
                <a:moveTo>
                  <a:pt x="0" y="0"/>
                </a:moveTo>
                <a:lnTo>
                  <a:pt x="750849" y="0"/>
                </a:lnTo>
                <a:lnTo>
                  <a:pt x="750849" y="159656"/>
                </a:lnTo>
                <a:lnTo>
                  <a:pt x="0" y="1596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0098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6103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P</a:t>
            </a:r>
            <a:r>
              <a:rPr spc="20" dirty="0"/>
              <a:t>y</a:t>
            </a:r>
            <a:r>
              <a:rPr dirty="0"/>
              <a:t>th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9364"/>
            <a:ext cx="4699635" cy="3049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Free </a:t>
            </a:r>
            <a:r>
              <a:rPr sz="2000" dirty="0">
                <a:latin typeface="Calibri"/>
                <a:cs typeface="Calibri"/>
              </a:rPr>
              <a:t>&amp; </a:t>
            </a:r>
            <a:r>
              <a:rPr sz="2000" spc="-5" dirty="0">
                <a:latin typeface="Calibri"/>
                <a:cs typeface="Calibri"/>
              </a:rPr>
              <a:t>widely used (including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CSCI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1300)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Compatible w/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Interpreted rather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5" dirty="0">
                <a:latin typeface="Calibri"/>
                <a:cs typeface="Calibri"/>
              </a:rPr>
              <a:t> compiled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Dynamically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typed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Built </a:t>
            </a:r>
            <a:r>
              <a:rPr sz="2000" dirty="0">
                <a:latin typeface="Calibri"/>
                <a:cs typeface="Calibri"/>
              </a:rPr>
              <a:t>in memory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management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5834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6103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P</a:t>
            </a:r>
            <a:r>
              <a:rPr spc="20" dirty="0"/>
              <a:t>y</a:t>
            </a:r>
            <a:r>
              <a:rPr dirty="0"/>
              <a:t>th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9364"/>
            <a:ext cx="10091420" cy="373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Free </a:t>
            </a:r>
            <a:r>
              <a:rPr sz="2000" dirty="0">
                <a:latin typeface="Calibri"/>
                <a:cs typeface="Calibri"/>
              </a:rPr>
              <a:t>&amp; </a:t>
            </a:r>
            <a:r>
              <a:rPr sz="2000" spc="-5" dirty="0">
                <a:latin typeface="Calibri"/>
                <a:cs typeface="Calibri"/>
              </a:rPr>
              <a:t>widely used (including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CSCI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1300)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Compatible w/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Interpreted rather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compiled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Dynamically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typed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Built </a:t>
            </a:r>
            <a:r>
              <a:rPr sz="2000" dirty="0">
                <a:latin typeface="Calibri"/>
                <a:cs typeface="Calibri"/>
              </a:rPr>
              <a:t>in memory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management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Lots of built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modules </a:t>
            </a:r>
            <a:r>
              <a:rPr sz="2000" dirty="0">
                <a:latin typeface="Calibri"/>
                <a:cs typeface="Calibri"/>
              </a:rPr>
              <a:t>+ </a:t>
            </a:r>
            <a:r>
              <a:rPr sz="2000" spc="-10" dirty="0">
                <a:latin typeface="Calibri"/>
                <a:cs typeface="Calibri"/>
              </a:rPr>
              <a:t>tons </a:t>
            </a:r>
            <a:r>
              <a:rPr sz="2000" spc="-5" dirty="0">
                <a:latin typeface="Calibri"/>
                <a:cs typeface="Calibri"/>
              </a:rPr>
              <a:t>of very useful, </a:t>
            </a:r>
            <a:r>
              <a:rPr sz="2000" spc="-10" dirty="0">
                <a:latin typeface="Calibri"/>
                <a:cs typeface="Calibri"/>
              </a:rPr>
              <a:t>well developed external </a:t>
            </a:r>
            <a:r>
              <a:rPr sz="2000" spc="-5" dirty="0">
                <a:latin typeface="Calibri"/>
                <a:cs typeface="Calibri"/>
              </a:rPr>
              <a:t>libraries </a:t>
            </a:r>
            <a:r>
              <a:rPr sz="2000" spc="-20" dirty="0">
                <a:latin typeface="Calibri"/>
                <a:cs typeface="Calibri"/>
              </a:rPr>
              <a:t>(NumPy,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Pandas)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7769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6103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P</a:t>
            </a:r>
            <a:r>
              <a:rPr spc="20" dirty="0"/>
              <a:t>y</a:t>
            </a:r>
            <a:r>
              <a:rPr dirty="0"/>
              <a:t>th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9364"/>
            <a:ext cx="10091420" cy="4408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Free </a:t>
            </a:r>
            <a:r>
              <a:rPr sz="2000" dirty="0">
                <a:latin typeface="Calibri"/>
                <a:cs typeface="Calibri"/>
              </a:rPr>
              <a:t>&amp; </a:t>
            </a:r>
            <a:r>
              <a:rPr sz="2000" spc="-5" dirty="0">
                <a:latin typeface="Calibri"/>
                <a:cs typeface="Calibri"/>
              </a:rPr>
              <a:t>widely used (including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CSCI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1300)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Compatible w/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Interpreted rather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compiled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Dynamically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typed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Built </a:t>
            </a:r>
            <a:r>
              <a:rPr sz="2000" dirty="0">
                <a:latin typeface="Calibri"/>
                <a:cs typeface="Calibri"/>
              </a:rPr>
              <a:t>in memory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management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Lots of built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modules </a:t>
            </a:r>
            <a:r>
              <a:rPr sz="2000" dirty="0">
                <a:latin typeface="Calibri"/>
                <a:cs typeface="Calibri"/>
              </a:rPr>
              <a:t>+ </a:t>
            </a:r>
            <a:r>
              <a:rPr sz="2000" spc="-10" dirty="0">
                <a:latin typeface="Calibri"/>
                <a:cs typeface="Calibri"/>
              </a:rPr>
              <a:t>tons </a:t>
            </a:r>
            <a:r>
              <a:rPr sz="2000" spc="-5" dirty="0">
                <a:latin typeface="Calibri"/>
                <a:cs typeface="Calibri"/>
              </a:rPr>
              <a:t>of very useful, </a:t>
            </a:r>
            <a:r>
              <a:rPr sz="2000" spc="-10" dirty="0">
                <a:latin typeface="Calibri"/>
                <a:cs typeface="Calibri"/>
              </a:rPr>
              <a:t>well developed external </a:t>
            </a:r>
            <a:r>
              <a:rPr sz="2000" spc="-5" dirty="0">
                <a:latin typeface="Calibri"/>
                <a:cs typeface="Calibri"/>
              </a:rPr>
              <a:t>libraries </a:t>
            </a:r>
            <a:r>
              <a:rPr sz="2000" spc="-20" dirty="0">
                <a:latin typeface="Calibri"/>
                <a:cs typeface="Calibri"/>
              </a:rPr>
              <a:t>(NumPy,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Pandas)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Readable!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1374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23143" y="681898"/>
            <a:ext cx="1634227" cy="624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sz="4400" spc="-40" dirty="0">
                <a:latin typeface="Calibri Light"/>
                <a:cs typeface="Calibri Light"/>
              </a:rPr>
              <a:t>Python</a:t>
            </a:r>
            <a:endParaRPr lang="en-US" sz="44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23143" y="681898"/>
            <a:ext cx="1634489" cy="624840"/>
          </a:xfrm>
          <a:custGeom>
            <a:avLst/>
            <a:gdLst/>
            <a:ahLst/>
            <a:cxnLst/>
            <a:rect l="l" t="t" r="r" b="b"/>
            <a:pathLst>
              <a:path w="1634489" h="624840">
                <a:moveTo>
                  <a:pt x="0" y="0"/>
                </a:moveTo>
                <a:lnTo>
                  <a:pt x="1634228" y="0"/>
                </a:lnTo>
                <a:lnTo>
                  <a:pt x="1634228" y="624388"/>
                </a:lnTo>
                <a:lnTo>
                  <a:pt x="0" y="624388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26628" y="662527"/>
            <a:ext cx="1030514" cy="6437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77806" y="3510836"/>
            <a:ext cx="5434049" cy="2006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sz="2400" dirty="0"/>
              <a:t>public class HelloWorld {</a:t>
            </a:r>
            <a:br>
              <a:rPr lang="en-US" sz="2400" dirty="0"/>
            </a:br>
            <a:r>
              <a:rPr lang="en-US" sz="2400" dirty="0"/>
              <a:t>    public static void main (String[] </a:t>
            </a:r>
            <a:r>
              <a:rPr lang="en-US" sz="2400" dirty="0" err="1"/>
              <a:t>args</a:t>
            </a:r>
            <a:r>
              <a:rPr lang="en-US" sz="2400" dirty="0"/>
              <a:t>) { </a:t>
            </a:r>
            <a:endParaRPr lang="en-US" sz="2400" dirty="0">
              <a:effectLst/>
            </a:endParaRPr>
          </a:p>
          <a:p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("Hello, world!");</a:t>
            </a:r>
          </a:p>
          <a:p>
            <a:r>
              <a:rPr lang="en-US" sz="2400" dirty="0"/>
              <a:t>    } </a:t>
            </a:r>
            <a:endParaRPr lang="en-US" sz="2400" dirty="0">
              <a:effectLst/>
            </a:endParaRPr>
          </a:p>
          <a:p>
            <a:r>
              <a:rPr lang="en-US" sz="2400" dirty="0"/>
              <a:t>} </a:t>
            </a:r>
            <a:endParaRPr lang="en-US" sz="2400" dirty="0">
              <a:effectLst/>
            </a:endParaRPr>
          </a:p>
          <a:p>
            <a:endParaRPr sz="2400" dirty="0"/>
          </a:p>
        </p:txBody>
      </p:sp>
      <p:sp>
        <p:nvSpPr>
          <p:cNvPr id="6" name="object 6"/>
          <p:cNvSpPr/>
          <p:nvPr/>
        </p:nvSpPr>
        <p:spPr>
          <a:xfrm>
            <a:off x="5977806" y="3510836"/>
            <a:ext cx="5434330" cy="2006600"/>
          </a:xfrm>
          <a:custGeom>
            <a:avLst/>
            <a:gdLst/>
            <a:ahLst/>
            <a:cxnLst/>
            <a:rect l="l" t="t" r="r" b="b"/>
            <a:pathLst>
              <a:path w="5434330" h="2006600">
                <a:moveTo>
                  <a:pt x="0" y="0"/>
                </a:moveTo>
                <a:lnTo>
                  <a:pt x="5434050" y="0"/>
                </a:lnTo>
                <a:lnTo>
                  <a:pt x="5434050" y="2006484"/>
                </a:lnTo>
                <a:lnTo>
                  <a:pt x="0" y="2006484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95201" y="3694274"/>
            <a:ext cx="3092912" cy="16132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8263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Hello</a:t>
            </a:r>
            <a:r>
              <a:rPr spc="-80" dirty="0"/>
              <a:t> </a:t>
            </a:r>
            <a:r>
              <a:rPr spc="-35" dirty="0"/>
              <a:t>World: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55843" y="611124"/>
            <a:ext cx="621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25" dirty="0">
                <a:latin typeface="Calibri Light"/>
                <a:cs typeface="Calibri Light"/>
              </a:rPr>
              <a:t>v</a:t>
            </a:r>
            <a:r>
              <a:rPr sz="4400" b="0" spc="-5" dirty="0">
                <a:latin typeface="Calibri Light"/>
                <a:cs typeface="Calibri Light"/>
              </a:rPr>
              <a:t>s</a:t>
            </a:r>
            <a:r>
              <a:rPr sz="4400" b="0" dirty="0">
                <a:latin typeface="Calibri Light"/>
                <a:cs typeface="Calibri Light"/>
              </a:rPr>
              <a:t>.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26628" y="662527"/>
            <a:ext cx="1030605" cy="643890"/>
          </a:xfrm>
          <a:prstGeom prst="rect">
            <a:avLst/>
          </a:prstGeom>
          <a:ln w="6350">
            <a:solidFill>
              <a:srgbClr val="ED7D3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4135">
              <a:lnSpc>
                <a:spcPts val="4975"/>
              </a:lnSpc>
            </a:pPr>
            <a:r>
              <a:rPr sz="4400" b="0" spc="-40" dirty="0">
                <a:latin typeface="Calibri Light"/>
                <a:cs typeface="Calibri Light"/>
              </a:rPr>
              <a:t>Java</a:t>
            </a:r>
            <a:endParaRPr sz="4400" dirty="0"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5201" y="3694274"/>
            <a:ext cx="3093085" cy="1613535"/>
          </a:xfrm>
          <a:prstGeom prst="rect">
            <a:avLst/>
          </a:prstGeom>
          <a:ln w="6350">
            <a:solidFill>
              <a:srgbClr val="70AD47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378460" marR="88265" indent="-273050">
              <a:lnSpc>
                <a:spcPct val="100800"/>
              </a:lnSpc>
              <a:spcBef>
                <a:spcPts val="480"/>
              </a:spcBef>
            </a:pPr>
            <a:r>
              <a:rPr sz="2400" spc="-10" dirty="0">
                <a:latin typeface="Calibri"/>
                <a:cs typeface="Calibri"/>
              </a:rPr>
              <a:t>def </a:t>
            </a:r>
            <a:r>
              <a:rPr sz="2400" spc="-5" dirty="0">
                <a:latin typeface="Calibri"/>
                <a:cs typeface="Calibri"/>
              </a:rPr>
              <a:t>hello_world():  </a:t>
            </a:r>
            <a:r>
              <a:rPr sz="2400" spc="-10" dirty="0">
                <a:latin typeface="Calibri"/>
                <a:cs typeface="Calibri"/>
              </a:rPr>
              <a:t>print("Hello,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world!")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0541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hello_world()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08100" y="2070639"/>
            <a:ext cx="9588500" cy="736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57348" y="2757932"/>
            <a:ext cx="38830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https://en.wikipedia.org/wiki/%22Hello,_World!%22_program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8931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97116" y="1348210"/>
            <a:ext cx="5434049" cy="2006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sz="2400" dirty="0"/>
              <a:t>public class HelloWorld {</a:t>
            </a:r>
            <a:br>
              <a:rPr lang="en-US" sz="2400" dirty="0"/>
            </a:br>
            <a:r>
              <a:rPr lang="en-US" sz="2400" dirty="0"/>
              <a:t>    public static void main (String[] </a:t>
            </a:r>
            <a:r>
              <a:rPr lang="en-US" sz="2400" dirty="0" err="1"/>
              <a:t>args</a:t>
            </a:r>
            <a:r>
              <a:rPr lang="en-US" sz="2400" dirty="0"/>
              <a:t>) { 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("Hello, world!");</a:t>
            </a:r>
          </a:p>
          <a:p>
            <a:r>
              <a:rPr lang="en-US" sz="2400" dirty="0"/>
              <a:t>    } </a:t>
            </a:r>
          </a:p>
          <a:p>
            <a:r>
              <a:rPr lang="en-US" sz="2400" dirty="0"/>
              <a:t>} </a:t>
            </a:r>
          </a:p>
        </p:txBody>
      </p:sp>
      <p:sp>
        <p:nvSpPr>
          <p:cNvPr id="3" name="object 3"/>
          <p:cNvSpPr/>
          <p:nvPr/>
        </p:nvSpPr>
        <p:spPr>
          <a:xfrm>
            <a:off x="6297116" y="1348210"/>
            <a:ext cx="5434330" cy="2006600"/>
          </a:xfrm>
          <a:custGeom>
            <a:avLst/>
            <a:gdLst/>
            <a:ahLst/>
            <a:cxnLst/>
            <a:rect l="l" t="t" r="r" b="b"/>
            <a:pathLst>
              <a:path w="5434330" h="2006600">
                <a:moveTo>
                  <a:pt x="0" y="0"/>
                </a:moveTo>
                <a:lnTo>
                  <a:pt x="5434050" y="0"/>
                </a:lnTo>
                <a:lnTo>
                  <a:pt x="5434050" y="2006484"/>
                </a:lnTo>
                <a:lnTo>
                  <a:pt x="0" y="2006484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5201" y="1792908"/>
            <a:ext cx="3092912" cy="16132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5201" y="1792908"/>
            <a:ext cx="3093085" cy="1613535"/>
          </a:xfrm>
          <a:custGeom>
            <a:avLst/>
            <a:gdLst/>
            <a:ahLst/>
            <a:cxnLst/>
            <a:rect l="l" t="t" r="r" b="b"/>
            <a:pathLst>
              <a:path w="3093085" h="1613535">
                <a:moveTo>
                  <a:pt x="0" y="0"/>
                </a:moveTo>
                <a:lnTo>
                  <a:pt x="3092913" y="0"/>
                </a:lnTo>
                <a:lnTo>
                  <a:pt x="3092913" y="1613202"/>
                </a:lnTo>
                <a:lnTo>
                  <a:pt x="0" y="1613202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88453" y="1843532"/>
            <a:ext cx="2916555" cy="14979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0" marR="5080" indent="-273050">
              <a:lnSpc>
                <a:spcPct val="100800"/>
              </a:lnSpc>
              <a:spcBef>
                <a:spcPts val="75"/>
              </a:spcBef>
            </a:pPr>
            <a:r>
              <a:rPr sz="2400" spc="-10" dirty="0">
                <a:latin typeface="Calibri"/>
                <a:cs typeface="Calibri"/>
              </a:rPr>
              <a:t>def </a:t>
            </a:r>
            <a:r>
              <a:rPr sz="2400" spc="-5" dirty="0">
                <a:latin typeface="Calibri"/>
                <a:cs typeface="Calibri"/>
              </a:rPr>
              <a:t>hello_world():  </a:t>
            </a:r>
            <a:r>
              <a:rPr sz="2400" spc="-10" dirty="0">
                <a:latin typeface="Calibri"/>
                <a:cs typeface="Calibri"/>
              </a:rPr>
              <a:t>print("Hello,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world!")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hello_world()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9256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Whitespace </a:t>
            </a:r>
            <a:r>
              <a:rPr dirty="0"/>
              <a:t>in</a:t>
            </a:r>
            <a:r>
              <a:rPr spc="-25" dirty="0"/>
              <a:t> </a:t>
            </a:r>
            <a:r>
              <a:rPr spc="-5" dirty="0"/>
              <a:t>Python</a:t>
            </a:r>
          </a:p>
        </p:txBody>
      </p:sp>
      <p:sp>
        <p:nvSpPr>
          <p:cNvPr id="8" name="object 8"/>
          <p:cNvSpPr/>
          <p:nvPr/>
        </p:nvSpPr>
        <p:spPr>
          <a:xfrm>
            <a:off x="6331187" y="3605593"/>
            <a:ext cx="5434050" cy="2006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31187" y="3605593"/>
            <a:ext cx="5434330" cy="2006600"/>
          </a:xfrm>
          <a:custGeom>
            <a:avLst/>
            <a:gdLst/>
            <a:ahLst/>
            <a:cxnLst/>
            <a:rect l="l" t="t" r="r" b="b"/>
            <a:pathLst>
              <a:path w="5434330" h="2006600">
                <a:moveTo>
                  <a:pt x="0" y="0"/>
                </a:moveTo>
                <a:lnTo>
                  <a:pt x="5434050" y="0"/>
                </a:lnTo>
                <a:lnTo>
                  <a:pt x="5434050" y="2006484"/>
                </a:lnTo>
                <a:lnTo>
                  <a:pt x="0" y="2006484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88113" y="5729672"/>
            <a:ext cx="7229524" cy="9614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88113" y="5729672"/>
            <a:ext cx="7230109" cy="962025"/>
          </a:xfrm>
          <a:custGeom>
            <a:avLst/>
            <a:gdLst/>
            <a:ahLst/>
            <a:cxnLst/>
            <a:rect l="l" t="t" r="r" b="b"/>
            <a:pathLst>
              <a:path w="7230109" h="962025">
                <a:moveTo>
                  <a:pt x="0" y="0"/>
                </a:moveTo>
                <a:lnTo>
                  <a:pt x="7229524" y="0"/>
                </a:lnTo>
                <a:lnTo>
                  <a:pt x="7229524" y="961413"/>
                </a:lnTo>
                <a:lnTo>
                  <a:pt x="0" y="961413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87528" y="3635755"/>
            <a:ext cx="7028130" cy="28831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355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public class </a:t>
            </a:r>
            <a:r>
              <a:rPr sz="2400" spc="-15" dirty="0">
                <a:latin typeface="Calibri"/>
                <a:cs typeface="Calibri"/>
              </a:rPr>
              <a:t>HelloWorld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{</a:t>
            </a:r>
          </a:p>
          <a:p>
            <a:pPr marL="1773555" marR="507365">
              <a:lnSpc>
                <a:spcPct val="100800"/>
              </a:lnSpc>
            </a:pPr>
            <a:r>
              <a:rPr sz="2400" spc="-5" dirty="0">
                <a:latin typeface="Calibri"/>
                <a:cs typeface="Calibri"/>
              </a:rPr>
              <a:t>public </a:t>
            </a:r>
            <a:r>
              <a:rPr sz="2400" spc="-20" dirty="0">
                <a:latin typeface="Calibri"/>
                <a:cs typeface="Calibri"/>
              </a:rPr>
              <a:t>static </a:t>
            </a:r>
            <a:r>
              <a:rPr sz="2400" spc="-10" dirty="0">
                <a:latin typeface="Calibri"/>
                <a:cs typeface="Calibri"/>
              </a:rPr>
              <a:t>void </a:t>
            </a:r>
            <a:r>
              <a:rPr sz="2400" spc="-5" dirty="0">
                <a:latin typeface="Calibri"/>
                <a:cs typeface="Calibri"/>
              </a:rPr>
              <a:t>main (String[] </a:t>
            </a:r>
            <a:r>
              <a:rPr sz="2400" spc="-10" dirty="0">
                <a:latin typeface="Calibri"/>
                <a:cs typeface="Calibri"/>
              </a:rPr>
              <a:t>args) </a:t>
            </a:r>
            <a:r>
              <a:rPr sz="2400" dirty="0">
                <a:latin typeface="Calibri"/>
                <a:cs typeface="Calibri"/>
              </a:rPr>
              <a:t>{  </a:t>
            </a:r>
            <a:r>
              <a:rPr sz="2400" spc="-10" dirty="0">
                <a:latin typeface="Calibri"/>
                <a:cs typeface="Calibri"/>
              </a:rPr>
              <a:t>System.out.println("Hello,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world!");</a:t>
            </a:r>
            <a:endParaRPr sz="2400" dirty="0">
              <a:latin typeface="Calibri"/>
              <a:cs typeface="Calibri"/>
            </a:endParaRPr>
          </a:p>
          <a:p>
            <a:pPr marL="1773555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Calibri"/>
                <a:cs typeface="Calibri"/>
              </a:rPr>
              <a:t>}</a:t>
            </a:r>
          </a:p>
          <a:p>
            <a:pPr marL="1773555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alibri"/>
                <a:cs typeface="Calibri"/>
              </a:rPr>
              <a:t>}</a:t>
            </a:r>
          </a:p>
          <a:p>
            <a:pPr marL="12700" marR="5080">
              <a:lnSpc>
                <a:spcPct val="100800"/>
              </a:lnSpc>
              <a:spcBef>
                <a:spcPts val="2210"/>
              </a:spcBef>
            </a:pP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public class </a:t>
            </a:r>
            <a:r>
              <a:rPr sz="2400" spc="-15" dirty="0">
                <a:latin typeface="Calibri"/>
                <a:cs typeface="Calibri"/>
              </a:rPr>
              <a:t>HelloWorld </a:t>
            </a:r>
            <a:r>
              <a:rPr sz="2400" dirty="0">
                <a:latin typeface="Calibri"/>
                <a:cs typeface="Calibri"/>
              </a:rPr>
              <a:t>{ </a:t>
            </a:r>
            <a:r>
              <a:rPr sz="2400" spc="-5" dirty="0">
                <a:latin typeface="Calibri"/>
                <a:cs typeface="Calibri"/>
              </a:rPr>
              <a:t>public </a:t>
            </a:r>
            <a:r>
              <a:rPr sz="2400" spc="-20" dirty="0">
                <a:latin typeface="Calibri"/>
                <a:cs typeface="Calibri"/>
              </a:rPr>
              <a:t>static </a:t>
            </a:r>
            <a:r>
              <a:rPr sz="2400" spc="-10" dirty="0">
                <a:latin typeface="Calibri"/>
                <a:cs typeface="Calibri"/>
              </a:rPr>
              <a:t>void </a:t>
            </a:r>
            <a:r>
              <a:rPr sz="2400" spc="-5" dirty="0">
                <a:latin typeface="Calibri"/>
                <a:cs typeface="Calibri"/>
              </a:rPr>
              <a:t>main (String[]</a:t>
            </a:r>
            <a:br>
              <a:rPr lang="en-US" sz="2400" spc="-5" dirty="0">
                <a:latin typeface="Calibri"/>
                <a:cs typeface="Calibri"/>
              </a:rPr>
            </a:b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sz="2400" spc="-10" dirty="0" err="1">
                <a:latin typeface="Calibri"/>
                <a:cs typeface="Calibri"/>
              </a:rPr>
              <a:t>args</a:t>
            </a:r>
            <a:r>
              <a:rPr sz="2400" spc="-10" dirty="0">
                <a:latin typeface="Calibri"/>
                <a:cs typeface="Calibri"/>
              </a:rPr>
              <a:t>) {System.out.println("Hello, </a:t>
            </a:r>
            <a:r>
              <a:rPr sz="2400" spc="-5" dirty="0">
                <a:latin typeface="Calibri"/>
                <a:cs typeface="Calibri"/>
              </a:rPr>
              <a:t>world!");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}}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80687" y="3762519"/>
            <a:ext cx="3092913" cy="16132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285750" marR="5080" indent="-273050">
              <a:lnSpc>
                <a:spcPct val="100800"/>
              </a:lnSpc>
              <a:spcBef>
                <a:spcPts val="75"/>
              </a:spcBef>
            </a:pPr>
            <a:r>
              <a:rPr lang="en-US" sz="2400" spc="-10" dirty="0">
                <a:cs typeface="Calibri"/>
              </a:rPr>
              <a:t>def </a:t>
            </a:r>
            <a:r>
              <a:rPr lang="en-US" sz="2400" spc="-5" dirty="0" err="1">
                <a:cs typeface="Calibri"/>
              </a:rPr>
              <a:t>hello_world</a:t>
            </a:r>
            <a:r>
              <a:rPr lang="en-US" sz="2400" spc="-5" dirty="0">
                <a:cs typeface="Calibri"/>
              </a:rPr>
              <a:t>()</a:t>
            </a:r>
          </a:p>
          <a:p>
            <a:pPr marL="285750" marR="5080" indent="-273050">
              <a:lnSpc>
                <a:spcPct val="100800"/>
              </a:lnSpc>
              <a:spcBef>
                <a:spcPts val="75"/>
              </a:spcBef>
            </a:pPr>
            <a:r>
              <a:rPr lang="en-US" sz="2400" spc="-10" dirty="0">
                <a:cs typeface="Calibri"/>
              </a:rPr>
              <a:t>print("Hello,</a:t>
            </a:r>
            <a:r>
              <a:rPr lang="en-US" sz="2400" spc="-60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world!")</a:t>
            </a:r>
            <a:endParaRPr lang="en-US" sz="2400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2400" spc="-5" dirty="0" err="1">
                <a:cs typeface="Calibri"/>
              </a:rPr>
              <a:t>hello_world</a:t>
            </a:r>
            <a:r>
              <a:rPr lang="en-US" sz="2400" spc="-5" dirty="0">
                <a:cs typeface="Calibri"/>
              </a:rPr>
              <a:t>()</a:t>
            </a:r>
            <a:endParaRPr lang="en-US" sz="2400" dirty="0"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80687" y="3762519"/>
            <a:ext cx="3093085" cy="1613535"/>
          </a:xfrm>
          <a:custGeom>
            <a:avLst/>
            <a:gdLst/>
            <a:ahLst/>
            <a:cxnLst/>
            <a:rect l="l" t="t" r="r" b="b"/>
            <a:pathLst>
              <a:path w="3093085" h="1613535">
                <a:moveTo>
                  <a:pt x="0" y="0"/>
                </a:moveTo>
                <a:lnTo>
                  <a:pt x="3092913" y="0"/>
                </a:lnTo>
                <a:lnTo>
                  <a:pt x="3092913" y="1613202"/>
                </a:lnTo>
                <a:lnTo>
                  <a:pt x="0" y="1613202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3567" y="1298447"/>
            <a:ext cx="1018032" cy="10180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173968" y="813816"/>
            <a:ext cx="1014983" cy="10180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204447" y="3179064"/>
            <a:ext cx="984503" cy="10210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173968" y="5102351"/>
            <a:ext cx="1014983" cy="10180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85245" y="3605593"/>
            <a:ext cx="961412" cy="9614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0705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5201" y="1792908"/>
            <a:ext cx="3092912" cy="1613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95201" y="1792908"/>
            <a:ext cx="3093085" cy="1613535"/>
          </a:xfrm>
          <a:custGeom>
            <a:avLst/>
            <a:gdLst/>
            <a:ahLst/>
            <a:cxnLst/>
            <a:rect l="l" t="t" r="r" b="b"/>
            <a:pathLst>
              <a:path w="3093085" h="1613535">
                <a:moveTo>
                  <a:pt x="0" y="0"/>
                </a:moveTo>
                <a:lnTo>
                  <a:pt x="3092913" y="0"/>
                </a:lnTo>
                <a:lnTo>
                  <a:pt x="3092913" y="1613202"/>
                </a:lnTo>
                <a:lnTo>
                  <a:pt x="0" y="1613202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88453" y="1843532"/>
            <a:ext cx="2916555" cy="14979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0" marR="5080" indent="-273050">
              <a:lnSpc>
                <a:spcPct val="100800"/>
              </a:lnSpc>
              <a:spcBef>
                <a:spcPts val="75"/>
              </a:spcBef>
            </a:pPr>
            <a:r>
              <a:rPr sz="2400" spc="-10" dirty="0">
                <a:latin typeface="Calibri"/>
                <a:cs typeface="Calibri"/>
              </a:rPr>
              <a:t>def </a:t>
            </a:r>
            <a:r>
              <a:rPr sz="2400" spc="-5" dirty="0">
                <a:latin typeface="Calibri"/>
                <a:cs typeface="Calibri"/>
              </a:rPr>
              <a:t>hello_world():  </a:t>
            </a:r>
            <a:r>
              <a:rPr sz="2400" spc="-10" dirty="0">
                <a:latin typeface="Calibri"/>
                <a:cs typeface="Calibri"/>
              </a:rPr>
              <a:t>print("Hello,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world!")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hello_world()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9256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Whitespace </a:t>
            </a:r>
            <a:r>
              <a:rPr dirty="0"/>
              <a:t>in</a:t>
            </a:r>
            <a:r>
              <a:rPr spc="-25" dirty="0"/>
              <a:t> </a:t>
            </a:r>
            <a:r>
              <a:rPr spc="-5" dirty="0"/>
              <a:t>Python</a:t>
            </a:r>
          </a:p>
        </p:txBody>
      </p:sp>
      <p:sp>
        <p:nvSpPr>
          <p:cNvPr id="6" name="object 6"/>
          <p:cNvSpPr/>
          <p:nvPr/>
        </p:nvSpPr>
        <p:spPr>
          <a:xfrm>
            <a:off x="1580687" y="3762519"/>
            <a:ext cx="3092913" cy="16132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285750" marR="5080" indent="-273050">
              <a:lnSpc>
                <a:spcPct val="100800"/>
              </a:lnSpc>
              <a:spcBef>
                <a:spcPts val="75"/>
              </a:spcBef>
            </a:pPr>
            <a:r>
              <a:rPr lang="en-US" sz="2400" spc="-10" dirty="0">
                <a:cs typeface="Calibri"/>
              </a:rPr>
              <a:t>def </a:t>
            </a:r>
            <a:r>
              <a:rPr lang="en-US" sz="2400" spc="-5" dirty="0" err="1">
                <a:cs typeface="Calibri"/>
              </a:rPr>
              <a:t>hello_world</a:t>
            </a:r>
            <a:r>
              <a:rPr lang="en-US" sz="2400" spc="-5" dirty="0">
                <a:cs typeface="Calibri"/>
              </a:rPr>
              <a:t>()</a:t>
            </a:r>
          </a:p>
          <a:p>
            <a:pPr marL="285750" marR="5080" indent="-273050">
              <a:lnSpc>
                <a:spcPct val="100800"/>
              </a:lnSpc>
              <a:spcBef>
                <a:spcPts val="75"/>
              </a:spcBef>
            </a:pPr>
            <a:r>
              <a:rPr lang="en-US" sz="2400" spc="-10" dirty="0">
                <a:cs typeface="Calibri"/>
              </a:rPr>
              <a:t>print("Hello,</a:t>
            </a:r>
            <a:r>
              <a:rPr lang="en-US" sz="2400" spc="-60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world!")</a:t>
            </a:r>
            <a:endParaRPr lang="en-US" sz="2400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2400" spc="-5" dirty="0" err="1">
                <a:cs typeface="Calibri"/>
              </a:rPr>
              <a:t>hello_world</a:t>
            </a:r>
            <a:r>
              <a:rPr lang="en-US" sz="2400" spc="-5" dirty="0">
                <a:cs typeface="Calibri"/>
              </a:rPr>
              <a:t>()</a:t>
            </a:r>
            <a:endParaRPr lang="en-US" sz="2400" dirty="0"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80687" y="3762519"/>
            <a:ext cx="3093085" cy="1613535"/>
          </a:xfrm>
          <a:custGeom>
            <a:avLst/>
            <a:gdLst/>
            <a:ahLst/>
            <a:cxnLst/>
            <a:rect l="l" t="t" r="r" b="b"/>
            <a:pathLst>
              <a:path w="3093085" h="1613535">
                <a:moveTo>
                  <a:pt x="0" y="0"/>
                </a:moveTo>
                <a:lnTo>
                  <a:pt x="3092913" y="0"/>
                </a:lnTo>
                <a:lnTo>
                  <a:pt x="3092913" y="1613202"/>
                </a:lnTo>
                <a:lnTo>
                  <a:pt x="0" y="1613202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63567" y="1298447"/>
            <a:ext cx="1018032" cy="10180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85245" y="3605593"/>
            <a:ext cx="961412" cy="961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21419" y="1458087"/>
            <a:ext cx="6779379" cy="42844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8838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6103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P</a:t>
            </a:r>
            <a:r>
              <a:rPr spc="20" dirty="0"/>
              <a:t>y</a:t>
            </a:r>
            <a:r>
              <a:rPr dirty="0"/>
              <a:t>th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4951140" y="119463"/>
            <a:ext cx="5867246" cy="6660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14246" y="6513068"/>
            <a:ext cx="2134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https://xkcd.com/353/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112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895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What </a:t>
            </a:r>
            <a:r>
              <a:rPr dirty="0"/>
              <a:t>is big</a:t>
            </a:r>
            <a:r>
              <a:rPr spc="-35" dirty="0"/>
              <a:t> </a:t>
            </a:r>
            <a:r>
              <a:rPr spc="-25" dirty="0"/>
              <a:t>data?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5494020" cy="236982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241300" marR="5080" indent="-228600">
              <a:lnSpc>
                <a:spcPct val="89900"/>
              </a:lnSpc>
              <a:spcBef>
                <a:spcPts val="439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latin typeface="Calibri"/>
                <a:cs typeface="Calibri"/>
              </a:rPr>
              <a:t>1663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5" dirty="0">
                <a:latin typeface="Calibri"/>
                <a:cs typeface="Calibri"/>
              </a:rPr>
              <a:t>John </a:t>
            </a:r>
            <a:r>
              <a:rPr sz="2800" spc="-20" dirty="0">
                <a:latin typeface="Calibri"/>
                <a:cs typeface="Calibri"/>
              </a:rPr>
              <a:t>Graunt </a:t>
            </a:r>
            <a:r>
              <a:rPr sz="2800" spc="-5" dirty="0">
                <a:latin typeface="Calibri"/>
                <a:cs typeface="Calibri"/>
              </a:rPr>
              <a:t>is the </a:t>
            </a:r>
            <a:r>
              <a:rPr sz="2800" spc="-20" dirty="0">
                <a:latin typeface="Calibri"/>
                <a:cs typeface="Calibri"/>
              </a:rPr>
              <a:t>first </a:t>
            </a:r>
            <a:r>
              <a:rPr sz="2800" spc="-15" dirty="0">
                <a:latin typeface="Calibri"/>
                <a:cs typeface="Calibri"/>
              </a:rPr>
              <a:t>person  credited </a:t>
            </a:r>
            <a:r>
              <a:rPr sz="2800" spc="-5" dirty="0">
                <a:latin typeface="Calibri"/>
                <a:cs typeface="Calibri"/>
              </a:rPr>
              <a:t>w/ </a:t>
            </a:r>
            <a:r>
              <a:rPr sz="2800" spc="-15" dirty="0">
                <a:latin typeface="Calibri"/>
                <a:cs typeface="Calibri"/>
              </a:rPr>
              <a:t>statistical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analysis  </a:t>
            </a:r>
            <a:r>
              <a:rPr sz="2800" spc="-5" dirty="0">
                <a:latin typeface="Calibri"/>
                <a:cs typeface="Calibri"/>
              </a:rPr>
              <a:t>in his </a:t>
            </a:r>
            <a:r>
              <a:rPr sz="2800" spc="-10" dirty="0">
                <a:latin typeface="Calibri"/>
                <a:cs typeface="Calibri"/>
              </a:rPr>
              <a:t>studies </a:t>
            </a:r>
            <a:r>
              <a:rPr sz="2800" spc="-5" dirty="0">
                <a:latin typeface="Calibri"/>
                <a:cs typeface="Calibri"/>
              </a:rPr>
              <a:t>of the bubonic plague  in </a:t>
            </a:r>
            <a:r>
              <a:rPr sz="2800" spc="-10" dirty="0">
                <a:latin typeface="Calibri"/>
                <a:cs typeface="Calibri"/>
              </a:rPr>
              <a:t>Europe, </a:t>
            </a:r>
            <a:r>
              <a:rPr sz="2800" spc="-5" dirty="0">
                <a:latin typeface="Calibri"/>
                <a:cs typeface="Calibri"/>
              </a:rPr>
              <a:t>dealing with </a:t>
            </a:r>
            <a:r>
              <a:rPr sz="2800" spc="-10" dirty="0">
                <a:latin typeface="Calibri"/>
                <a:cs typeface="Calibri"/>
              </a:rPr>
              <a:t>what </a:t>
            </a:r>
            <a:r>
              <a:rPr sz="2800" dirty="0">
                <a:latin typeface="Calibri"/>
                <a:cs typeface="Calibri"/>
              </a:rPr>
              <a:t>he  </a:t>
            </a:r>
            <a:r>
              <a:rPr sz="2800" spc="-25" dirty="0">
                <a:latin typeface="Calibri"/>
                <a:cs typeface="Calibri"/>
              </a:rPr>
              <a:t>referred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5" dirty="0">
                <a:latin typeface="Calibri"/>
                <a:cs typeface="Calibri"/>
              </a:rPr>
              <a:t>“overwhelming  </a:t>
            </a:r>
            <a:r>
              <a:rPr sz="2800" spc="-10" dirty="0">
                <a:latin typeface="Calibri"/>
                <a:cs typeface="Calibri"/>
              </a:rPr>
              <a:t>amounts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information”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7768" y="6510019"/>
            <a:ext cx="4786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</a:t>
            </a:r>
            <a:r>
              <a:rPr sz="1800" u="sng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www.dataversity.net/brief-history-big-data/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77696" y="365125"/>
            <a:ext cx="5168460" cy="58118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895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What </a:t>
            </a:r>
            <a:r>
              <a:rPr dirty="0"/>
              <a:t>is big</a:t>
            </a:r>
            <a:r>
              <a:rPr spc="-35" dirty="0"/>
              <a:t> </a:t>
            </a:r>
            <a:r>
              <a:rPr spc="-25" dirty="0"/>
              <a:t>data?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5133975" cy="19888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latin typeface="Calibri"/>
                <a:cs typeface="Calibri"/>
              </a:rPr>
              <a:t>1854</a:t>
            </a:r>
            <a:r>
              <a:rPr sz="2800" dirty="0">
                <a:latin typeface="Calibri"/>
                <a:cs typeface="Calibri"/>
              </a:rPr>
              <a:t>: </a:t>
            </a:r>
            <a:r>
              <a:rPr sz="2800" spc="-5" dirty="0">
                <a:latin typeface="Calibri"/>
                <a:cs typeface="Calibri"/>
              </a:rPr>
              <a:t>John Snow maps London  </a:t>
            </a:r>
            <a:r>
              <a:rPr sz="2800" spc="-15" dirty="0">
                <a:latin typeface="Calibri"/>
                <a:cs typeface="Calibri"/>
              </a:rPr>
              <a:t>Cholera </a:t>
            </a:r>
            <a:r>
              <a:rPr sz="2800" spc="-10" dirty="0">
                <a:latin typeface="Calibri"/>
                <a:cs typeface="Calibri"/>
              </a:rPr>
              <a:t>outbreaks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finds </a:t>
            </a:r>
            <a:r>
              <a:rPr sz="2800" spc="-10" dirty="0">
                <a:latin typeface="Calibri"/>
                <a:cs typeface="Calibri"/>
              </a:rPr>
              <a:t>that  they </a:t>
            </a:r>
            <a:r>
              <a:rPr sz="2800" spc="-15" dirty="0">
                <a:latin typeface="Calibri"/>
                <a:cs typeface="Calibri"/>
              </a:rPr>
              <a:t>are clustered </a:t>
            </a:r>
            <a:r>
              <a:rPr sz="2800" spc="-10" dirty="0">
                <a:latin typeface="Calibri"/>
                <a:cs typeface="Calibri"/>
              </a:rPr>
              <a:t>around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single  pump; it </a:t>
            </a:r>
            <a:r>
              <a:rPr sz="2800" spc="-15" dirty="0">
                <a:latin typeface="Calibri"/>
                <a:cs typeface="Calibri"/>
              </a:rPr>
              <a:t>was found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cesspit  </a:t>
            </a:r>
            <a:r>
              <a:rPr sz="2800" spc="-15" dirty="0">
                <a:latin typeface="Calibri"/>
                <a:cs typeface="Calibri"/>
              </a:rPr>
              <a:t>was </a:t>
            </a:r>
            <a:r>
              <a:rPr sz="2800" spc="-5" dirty="0">
                <a:latin typeface="Calibri"/>
                <a:cs typeface="Calibri"/>
              </a:rPr>
              <a:t>leaking </a:t>
            </a:r>
            <a:r>
              <a:rPr sz="2800" spc="-15" dirty="0">
                <a:latin typeface="Calibri"/>
                <a:cs typeface="Calibri"/>
              </a:rPr>
              <a:t>into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pump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383" y="6333235"/>
            <a:ext cx="11345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</a:t>
            </a:r>
            <a:r>
              <a:rPr sz="18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www.inferentialthinking.com/chapters/02/1/observation-and-visualization-john-snow-and-the-broad-street-pump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26306" y="889629"/>
            <a:ext cx="5570904" cy="50787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895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What </a:t>
            </a:r>
            <a:r>
              <a:rPr dirty="0"/>
              <a:t>is big</a:t>
            </a:r>
            <a:r>
              <a:rPr spc="-35" dirty="0"/>
              <a:t> </a:t>
            </a:r>
            <a:r>
              <a:rPr spc="-25" dirty="0"/>
              <a:t>data?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10001885" cy="27508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 algn="just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latin typeface="Calibri"/>
                <a:cs typeface="Calibri"/>
              </a:rPr>
              <a:t>1880</a:t>
            </a:r>
            <a:r>
              <a:rPr sz="2800" dirty="0">
                <a:latin typeface="Calibri"/>
                <a:cs typeface="Calibri"/>
              </a:rPr>
              <a:t>: US </a:t>
            </a:r>
            <a:r>
              <a:rPr sz="2800" spc="-5" dirty="0">
                <a:latin typeface="Calibri"/>
                <a:cs typeface="Calibri"/>
              </a:rPr>
              <a:t>Census </a:t>
            </a:r>
            <a:r>
              <a:rPr sz="2800" spc="-10" dirty="0">
                <a:latin typeface="Calibri"/>
                <a:cs typeface="Calibri"/>
              </a:rPr>
              <a:t>Bureau </a:t>
            </a:r>
            <a:r>
              <a:rPr sz="2800" spc="-15" dirty="0">
                <a:latin typeface="Calibri"/>
                <a:cs typeface="Calibri"/>
              </a:rPr>
              <a:t>estimates </a:t>
            </a:r>
            <a:r>
              <a:rPr sz="2800" spc="-5" dirty="0">
                <a:latin typeface="Calibri"/>
                <a:cs typeface="Calibri"/>
              </a:rPr>
              <a:t>it will </a:t>
            </a:r>
            <a:r>
              <a:rPr sz="2800" spc="-35" dirty="0">
                <a:latin typeface="Calibri"/>
                <a:cs typeface="Calibri"/>
              </a:rPr>
              <a:t>take </a:t>
            </a:r>
            <a:r>
              <a:rPr sz="2800" spc="-10" dirty="0">
                <a:latin typeface="Calibri"/>
                <a:cs typeface="Calibri"/>
              </a:rPr>
              <a:t>eight </a:t>
            </a:r>
            <a:r>
              <a:rPr sz="2800" spc="-20" dirty="0">
                <a:latin typeface="Calibri"/>
                <a:cs typeface="Calibri"/>
              </a:rPr>
              <a:t>years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process 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collected </a:t>
            </a:r>
            <a:r>
              <a:rPr sz="2800" spc="-5" dirty="0">
                <a:latin typeface="Calibri"/>
                <a:cs typeface="Calibri"/>
              </a:rPr>
              <a:t>in the </a:t>
            </a:r>
            <a:r>
              <a:rPr sz="2800" dirty="0">
                <a:latin typeface="Calibri"/>
                <a:cs typeface="Calibri"/>
              </a:rPr>
              <a:t>1880 census,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over </a:t>
            </a:r>
            <a:r>
              <a:rPr sz="2800" dirty="0">
                <a:latin typeface="Calibri"/>
                <a:cs typeface="Calibri"/>
              </a:rPr>
              <a:t>10 </a:t>
            </a:r>
            <a:r>
              <a:rPr sz="2800" spc="-25" dirty="0">
                <a:latin typeface="Calibri"/>
                <a:cs typeface="Calibri"/>
              </a:rPr>
              <a:t>years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process  </a:t>
            </a:r>
            <a:r>
              <a:rPr sz="2800" dirty="0">
                <a:latin typeface="Calibri"/>
                <a:cs typeface="Calibri"/>
              </a:rPr>
              <a:t>1890 </a:t>
            </a:r>
            <a:r>
              <a:rPr sz="2800" spc="-5" dirty="0">
                <a:latin typeface="Calibri"/>
                <a:cs typeface="Calibri"/>
              </a:rPr>
              <a:t>census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Hollerith </a:t>
            </a:r>
            <a:r>
              <a:rPr sz="2800" b="1" spc="-25" dirty="0">
                <a:latin typeface="Calibri"/>
                <a:cs typeface="Calibri"/>
              </a:rPr>
              <a:t>Tabulating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Machine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800" dirty="0">
                <a:latin typeface="Calibri"/>
                <a:cs typeface="Calibri"/>
              </a:rPr>
              <a:t>(punch </a:t>
            </a:r>
            <a:r>
              <a:rPr sz="2800" spc="-20" dirty="0">
                <a:latin typeface="Calibri"/>
                <a:cs typeface="Calibri"/>
              </a:rPr>
              <a:t>card </a:t>
            </a:r>
            <a:r>
              <a:rPr sz="2800" spc="-10" dirty="0">
                <a:latin typeface="Calibri"/>
                <a:cs typeface="Calibri"/>
              </a:rPr>
              <a:t>tabulation) reduces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~3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months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3311" y="3011938"/>
            <a:ext cx="3711402" cy="31476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4789" y="4783274"/>
            <a:ext cx="3398107" cy="1376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77768" y="6510019"/>
            <a:ext cx="4786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</a:t>
            </a:r>
            <a:r>
              <a:rPr sz="1800" u="sng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4"/>
              </a:rPr>
              <a:t>www.dataversity.net/brief-history-big-data/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895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What </a:t>
            </a:r>
            <a:r>
              <a:rPr dirty="0"/>
              <a:t>is big</a:t>
            </a:r>
            <a:r>
              <a:rPr spc="-35" dirty="0"/>
              <a:t> </a:t>
            </a:r>
            <a:r>
              <a:rPr spc="-25" dirty="0"/>
              <a:t>data?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9775190" cy="12141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WW2</a:t>
            </a:r>
            <a:r>
              <a:rPr sz="2800" spc="-5" dirty="0">
                <a:latin typeface="Calibri"/>
                <a:cs typeface="Calibri"/>
              </a:rPr>
              <a:t>: British </a:t>
            </a:r>
            <a:r>
              <a:rPr sz="2800" spc="-20" dirty="0">
                <a:latin typeface="Calibri"/>
                <a:cs typeface="Calibri"/>
              </a:rPr>
              <a:t>invent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Colossus machine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scan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patterns </a:t>
            </a:r>
            <a:r>
              <a:rPr sz="2800" spc="-5" dirty="0">
                <a:latin typeface="Calibri"/>
                <a:cs typeface="Calibri"/>
              </a:rPr>
              <a:t>in  </a:t>
            </a:r>
            <a:r>
              <a:rPr sz="2800" spc="-20" dirty="0">
                <a:latin typeface="Calibri"/>
                <a:cs typeface="Calibri"/>
              </a:rPr>
              <a:t>intercepted </a:t>
            </a:r>
            <a:r>
              <a:rPr sz="2800" spc="-5" dirty="0">
                <a:latin typeface="Calibri"/>
                <a:cs typeface="Calibri"/>
              </a:rPr>
              <a:t>Nazi codes. Scans </a:t>
            </a:r>
            <a:r>
              <a:rPr sz="2800" dirty="0">
                <a:latin typeface="Calibri"/>
                <a:cs typeface="Calibri"/>
              </a:rPr>
              <a:t>5,000 </a:t>
            </a:r>
            <a:r>
              <a:rPr sz="2800" spc="-20" dirty="0">
                <a:latin typeface="Calibri"/>
                <a:cs typeface="Calibri"/>
              </a:rPr>
              <a:t>characters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second, </a:t>
            </a:r>
            <a:r>
              <a:rPr sz="2800" spc="-10" dirty="0">
                <a:latin typeface="Calibri"/>
                <a:cs typeface="Calibri"/>
              </a:rPr>
              <a:t>reducing  workload </a:t>
            </a:r>
            <a:r>
              <a:rPr sz="2800" spc="-15" dirty="0">
                <a:latin typeface="Calibri"/>
                <a:cs typeface="Calibri"/>
              </a:rPr>
              <a:t>from weeks to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hours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84047" y="2667328"/>
            <a:ext cx="5237034" cy="3509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77768" y="6510019"/>
            <a:ext cx="4786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</a:t>
            </a:r>
            <a:r>
              <a:rPr sz="1800" u="sng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3"/>
              </a:rPr>
              <a:t>www.dataversity.net/brief-history-big-data/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895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What </a:t>
            </a:r>
            <a:r>
              <a:rPr dirty="0"/>
              <a:t>is big</a:t>
            </a:r>
            <a:r>
              <a:rPr spc="-35" dirty="0"/>
              <a:t> </a:t>
            </a:r>
            <a:r>
              <a:rPr spc="-25" dirty="0"/>
              <a:t>data?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9375775" cy="22606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1944: </a:t>
            </a:r>
            <a:r>
              <a:rPr sz="2800" spc="-15" dirty="0">
                <a:latin typeface="Calibri"/>
                <a:cs typeface="Calibri"/>
              </a:rPr>
              <a:t>Librarian Fremont </a:t>
            </a:r>
            <a:r>
              <a:rPr sz="2800" spc="-5" dirty="0">
                <a:latin typeface="Calibri"/>
                <a:cs typeface="Calibri"/>
              </a:rPr>
              <a:t>Rider </a:t>
            </a:r>
            <a:r>
              <a:rPr sz="2800" dirty="0">
                <a:latin typeface="Calibri"/>
                <a:cs typeface="Calibri"/>
              </a:rPr>
              <a:t>@ </a:t>
            </a:r>
            <a:r>
              <a:rPr sz="2800" spc="-25" dirty="0">
                <a:latin typeface="Calibri"/>
                <a:cs typeface="Calibri"/>
              </a:rPr>
              <a:t>Wesleyan </a:t>
            </a:r>
            <a:r>
              <a:rPr sz="2800" spc="-15" dirty="0">
                <a:latin typeface="Calibri"/>
                <a:cs typeface="Calibri"/>
              </a:rPr>
              <a:t>estimates </a:t>
            </a:r>
            <a:r>
              <a:rPr sz="2800" spc="-5" dirty="0">
                <a:latin typeface="Calibri"/>
                <a:cs typeface="Calibri"/>
              </a:rPr>
              <a:t>American  </a:t>
            </a:r>
            <a:r>
              <a:rPr sz="2800" spc="-15" dirty="0">
                <a:latin typeface="Calibri"/>
                <a:cs typeface="Calibri"/>
              </a:rPr>
              <a:t>university libraries </a:t>
            </a:r>
            <a:r>
              <a:rPr sz="2800" spc="-5" dirty="0">
                <a:latin typeface="Calibri"/>
                <a:cs typeface="Calibri"/>
              </a:rPr>
              <a:t>doubling in </a:t>
            </a:r>
            <a:r>
              <a:rPr sz="2800" spc="-20" dirty="0">
                <a:latin typeface="Calibri"/>
                <a:cs typeface="Calibri"/>
              </a:rPr>
              <a:t>size </a:t>
            </a:r>
            <a:r>
              <a:rPr sz="2800" spc="-10" dirty="0">
                <a:latin typeface="Calibri"/>
                <a:cs typeface="Calibri"/>
              </a:rPr>
              <a:t>every </a:t>
            </a:r>
            <a:r>
              <a:rPr sz="2800" dirty="0">
                <a:latin typeface="Calibri"/>
                <a:cs typeface="Calibri"/>
              </a:rPr>
              <a:t>16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years: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Times New Roman"/>
              <a:cs typeface="Times New Roman"/>
            </a:endParaRPr>
          </a:p>
          <a:p>
            <a:pPr marL="1517015" marR="528320" algn="ctr">
              <a:lnSpc>
                <a:spcPct val="100000"/>
              </a:lnSpc>
            </a:pPr>
            <a:r>
              <a:rPr sz="2000" i="1" dirty="0">
                <a:latin typeface="Calibri"/>
                <a:cs typeface="Calibri"/>
              </a:rPr>
              <a:t>“the </a:t>
            </a:r>
            <a:r>
              <a:rPr sz="2000" i="1" spc="-35" dirty="0">
                <a:latin typeface="Calibri"/>
                <a:cs typeface="Calibri"/>
              </a:rPr>
              <a:t>Yale </a:t>
            </a:r>
            <a:r>
              <a:rPr sz="2000" i="1" spc="-5" dirty="0">
                <a:latin typeface="Calibri"/>
                <a:cs typeface="Calibri"/>
              </a:rPr>
              <a:t>Library </a:t>
            </a:r>
            <a:r>
              <a:rPr sz="2000" i="1" dirty="0">
                <a:latin typeface="Calibri"/>
                <a:cs typeface="Calibri"/>
              </a:rPr>
              <a:t>in </a:t>
            </a:r>
            <a:r>
              <a:rPr sz="2000" i="1" spc="-5" dirty="0">
                <a:latin typeface="Calibri"/>
                <a:cs typeface="Calibri"/>
              </a:rPr>
              <a:t>2040 will have </a:t>
            </a:r>
            <a:r>
              <a:rPr sz="2000" i="1" spc="-10" dirty="0">
                <a:latin typeface="Calibri"/>
                <a:cs typeface="Calibri"/>
              </a:rPr>
              <a:t>approximately </a:t>
            </a:r>
            <a:r>
              <a:rPr sz="2000" i="1" spc="-5" dirty="0">
                <a:latin typeface="Calibri"/>
                <a:cs typeface="Calibri"/>
              </a:rPr>
              <a:t>200,000,000 volumes,  which will </a:t>
            </a:r>
            <a:r>
              <a:rPr sz="2000" i="1" spc="-10" dirty="0">
                <a:latin typeface="Calibri"/>
                <a:cs typeface="Calibri"/>
              </a:rPr>
              <a:t>occupy over </a:t>
            </a:r>
            <a:r>
              <a:rPr sz="2000" i="1" spc="-5" dirty="0">
                <a:latin typeface="Calibri"/>
                <a:cs typeface="Calibri"/>
              </a:rPr>
              <a:t>6,000 miles of</a:t>
            </a:r>
            <a:r>
              <a:rPr sz="2000" i="1" spc="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shelves…</a:t>
            </a:r>
            <a:endParaRPr sz="2000">
              <a:latin typeface="Calibri"/>
              <a:cs typeface="Calibri"/>
            </a:endParaRPr>
          </a:p>
          <a:p>
            <a:pPr marL="980440" algn="ctr">
              <a:lnSpc>
                <a:spcPct val="100000"/>
              </a:lnSpc>
            </a:pPr>
            <a:r>
              <a:rPr sz="2000" i="1" spc="-5" dirty="0">
                <a:latin typeface="Calibri"/>
                <a:cs typeface="Calibri"/>
              </a:rPr>
              <a:t>[requiring] </a:t>
            </a:r>
            <a:r>
              <a:rPr sz="2000" i="1" dirty="0">
                <a:latin typeface="Calibri"/>
                <a:cs typeface="Calibri"/>
              </a:rPr>
              <a:t>a </a:t>
            </a:r>
            <a:r>
              <a:rPr sz="2000" i="1" spc="-10" dirty="0">
                <a:latin typeface="Calibri"/>
                <a:cs typeface="Calibri"/>
              </a:rPr>
              <a:t>cataloging </a:t>
            </a:r>
            <a:r>
              <a:rPr sz="2000" i="1" spc="-15" dirty="0">
                <a:latin typeface="Calibri"/>
                <a:cs typeface="Calibri"/>
              </a:rPr>
              <a:t>staff </a:t>
            </a:r>
            <a:r>
              <a:rPr sz="2000" i="1" spc="-5" dirty="0">
                <a:latin typeface="Calibri"/>
                <a:cs typeface="Calibri"/>
              </a:rPr>
              <a:t>of over six thousand</a:t>
            </a:r>
            <a:r>
              <a:rPr sz="2000" i="1" spc="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persons”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3085" y="6333235"/>
            <a:ext cx="9289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</a:t>
            </a:r>
            <a:r>
              <a:rPr sz="18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www.forbes.com/sites/gilpress/2013/05/09/a-very-short-history-of-big-data/#1fed7fb865a1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895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What </a:t>
            </a:r>
            <a:r>
              <a:rPr dirty="0"/>
              <a:t>is big</a:t>
            </a:r>
            <a:r>
              <a:rPr spc="-35" dirty="0"/>
              <a:t> </a:t>
            </a:r>
            <a:r>
              <a:rPr spc="-25" dirty="0"/>
              <a:t>data?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7329805" cy="25781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861694" indent="-228600" algn="just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1961: </a:t>
            </a:r>
            <a:r>
              <a:rPr sz="2800" spc="-10" dirty="0">
                <a:latin typeface="Calibri"/>
                <a:cs typeface="Calibri"/>
              </a:rPr>
              <a:t>Derek </a:t>
            </a:r>
            <a:r>
              <a:rPr sz="2800" spc="-5" dirty="0">
                <a:latin typeface="Calibri"/>
                <a:cs typeface="Calibri"/>
              </a:rPr>
              <a:t>Price </a:t>
            </a:r>
            <a:r>
              <a:rPr sz="2800" spc="-10" dirty="0">
                <a:latin typeface="Calibri"/>
                <a:cs typeface="Calibri"/>
              </a:rPr>
              <a:t>shows </a:t>
            </a:r>
            <a:r>
              <a:rPr sz="2800" dirty="0">
                <a:latin typeface="Calibri"/>
                <a:cs typeface="Calibri"/>
              </a:rPr>
              <a:t>#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new </a:t>
            </a:r>
            <a:r>
              <a:rPr sz="2800" spc="-5" dirty="0">
                <a:latin typeface="Calibri"/>
                <a:cs typeface="Calibri"/>
              </a:rPr>
              <a:t>scientific  journals </a:t>
            </a:r>
            <a:r>
              <a:rPr sz="2800" spc="-15" dirty="0">
                <a:latin typeface="Calibri"/>
                <a:cs typeface="Calibri"/>
              </a:rPr>
              <a:t>growing </a:t>
            </a:r>
            <a:r>
              <a:rPr sz="2800" spc="-10" dirty="0">
                <a:latin typeface="Calibri"/>
                <a:cs typeface="Calibri"/>
              </a:rPr>
              <a:t>exponentially </a:t>
            </a:r>
            <a:r>
              <a:rPr sz="2800" spc="-20" dirty="0">
                <a:latin typeface="Calibri"/>
                <a:cs typeface="Calibri"/>
              </a:rPr>
              <a:t>rather </a:t>
            </a:r>
            <a:r>
              <a:rPr sz="2800" spc="-5" dirty="0">
                <a:latin typeface="Calibri"/>
                <a:cs typeface="Calibri"/>
              </a:rPr>
              <a:t>than  linearly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50">
              <a:latin typeface="Times New Roman"/>
              <a:cs typeface="Times New Roman"/>
            </a:endParaRPr>
          </a:p>
          <a:p>
            <a:pPr marL="31115" marR="5080" indent="635" algn="ctr">
              <a:lnSpc>
                <a:spcPct val="89500"/>
              </a:lnSpc>
              <a:spcBef>
                <a:spcPts val="5"/>
              </a:spcBef>
            </a:pPr>
            <a:r>
              <a:rPr sz="2000" spc="-20" dirty="0">
                <a:latin typeface="Calibri"/>
                <a:cs typeface="Calibri"/>
              </a:rPr>
              <a:t>“each </a:t>
            </a:r>
            <a:r>
              <a:rPr sz="2000" spc="-10" dirty="0">
                <a:latin typeface="Calibri"/>
                <a:cs typeface="Calibri"/>
              </a:rPr>
              <a:t>advance </a:t>
            </a:r>
            <a:r>
              <a:rPr sz="2000" spc="-15" dirty="0">
                <a:latin typeface="Calibri"/>
                <a:cs typeface="Calibri"/>
              </a:rPr>
              <a:t>generates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new </a:t>
            </a:r>
            <a:r>
              <a:rPr sz="2000" dirty="0">
                <a:latin typeface="Calibri"/>
                <a:cs typeface="Calibri"/>
              </a:rPr>
              <a:t>series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advances at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reasonably  </a:t>
            </a:r>
            <a:r>
              <a:rPr sz="2000" spc="-15" dirty="0">
                <a:latin typeface="Calibri"/>
                <a:cs typeface="Calibri"/>
              </a:rPr>
              <a:t>constant </a:t>
            </a:r>
            <a:r>
              <a:rPr sz="2000" dirty="0">
                <a:latin typeface="Calibri"/>
                <a:cs typeface="Calibri"/>
              </a:rPr>
              <a:t>birth </a:t>
            </a:r>
            <a:r>
              <a:rPr sz="2000" spc="-15" dirty="0">
                <a:latin typeface="Calibri"/>
                <a:cs typeface="Calibri"/>
              </a:rPr>
              <a:t>rate, </a:t>
            </a:r>
            <a:r>
              <a:rPr sz="2000" dirty="0">
                <a:latin typeface="Calibri"/>
                <a:cs typeface="Calibri"/>
              </a:rPr>
              <a:t>so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number of births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strictly proportional 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size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population of discoveries </a:t>
            </a:r>
            <a:r>
              <a:rPr sz="2000" spc="-10" dirty="0">
                <a:latin typeface="Calibri"/>
                <a:cs typeface="Calibri"/>
              </a:rPr>
              <a:t>at </a:t>
            </a:r>
            <a:r>
              <a:rPr sz="2000" spc="-15" dirty="0">
                <a:latin typeface="Calibri"/>
                <a:cs typeface="Calibri"/>
              </a:rPr>
              <a:t>any </a:t>
            </a:r>
            <a:r>
              <a:rPr sz="2000" spc="-10" dirty="0">
                <a:latin typeface="Calibri"/>
                <a:cs typeface="Calibri"/>
              </a:rPr>
              <a:t>given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time”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3085" y="6333235"/>
            <a:ext cx="9289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</a:t>
            </a:r>
            <a:r>
              <a:rPr sz="18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www.forbes.com/sites/gilpress/2013/05/09/a-very-short-history-of-big-data/#1fed7fb865a1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47045" y="469557"/>
            <a:ext cx="3521085" cy="5424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1559</Words>
  <Application>Microsoft Macintosh PowerPoint</Application>
  <PresentationFormat>Widescreen</PresentationFormat>
  <Paragraphs>233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Times New Roman</vt:lpstr>
      <vt:lpstr>Office Theme</vt:lpstr>
      <vt:lpstr>CSCI 1070: Taming Big Data</vt:lpstr>
      <vt:lpstr>Logistics</vt:lpstr>
      <vt:lpstr>Logistics</vt:lpstr>
      <vt:lpstr>What is big data?</vt:lpstr>
      <vt:lpstr>What is big data?</vt:lpstr>
      <vt:lpstr>What is big data?</vt:lpstr>
      <vt:lpstr>What is big data?</vt:lpstr>
      <vt:lpstr>What is big data?</vt:lpstr>
      <vt:lpstr>What is big data?</vt:lpstr>
      <vt:lpstr>What is big data?</vt:lpstr>
      <vt:lpstr>What is big data?</vt:lpstr>
      <vt:lpstr>Where is big data?</vt:lpstr>
      <vt:lpstr>What is data science?</vt:lpstr>
      <vt:lpstr>The Big Data that I Work With</vt:lpstr>
      <vt:lpstr>What’s the plan for this class?</vt:lpstr>
      <vt:lpstr>What’s the plan for this class?</vt:lpstr>
      <vt:lpstr>What’s the plan for this class?</vt:lpstr>
      <vt:lpstr>What’s the plan for this class?</vt:lpstr>
      <vt:lpstr>Intro to Python,  Data Types,  Sequences</vt:lpstr>
      <vt:lpstr>PowerPoint Presentation</vt:lpstr>
      <vt:lpstr>Programming / Coding / Hacking</vt:lpstr>
      <vt:lpstr>Programming / Coding / Hacking</vt:lpstr>
      <vt:lpstr>Programming / Coding / Hacking</vt:lpstr>
      <vt:lpstr>Parts of a Program</vt:lpstr>
      <vt:lpstr>Parts of a Program</vt:lpstr>
      <vt:lpstr>Parts of a Program</vt:lpstr>
      <vt:lpstr>Parts of a Program</vt:lpstr>
      <vt:lpstr>Python</vt:lpstr>
      <vt:lpstr>Python</vt:lpstr>
      <vt:lpstr>Python</vt:lpstr>
      <vt:lpstr>Python</vt:lpstr>
      <vt:lpstr>Python</vt:lpstr>
      <vt:lpstr>Python</vt:lpstr>
      <vt:lpstr>Python</vt:lpstr>
      <vt:lpstr>Hello World:</vt:lpstr>
      <vt:lpstr>Whitespace in Python</vt:lpstr>
      <vt:lpstr>Whitespace in Python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1070: Taming Big Data</dc:title>
  <cp:lastModifiedBy>Abby Stylianou</cp:lastModifiedBy>
  <cp:revision>5</cp:revision>
  <dcterms:created xsi:type="dcterms:W3CDTF">2020-01-13T19:52:11Z</dcterms:created>
  <dcterms:modified xsi:type="dcterms:W3CDTF">2020-01-13T22:24:33Z</dcterms:modified>
</cp:coreProperties>
</file>