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6" r:id="rId19"/>
    <p:sldId id="279" r:id="rId20"/>
    <p:sldId id="280" r:id="rId21"/>
    <p:sldId id="281" r:id="rId22"/>
    <p:sldId id="282" r:id="rId23"/>
    <p:sldId id="288" r:id="rId24"/>
    <p:sldId id="289" r:id="rId25"/>
    <p:sldId id="283" r:id="rId26"/>
    <p:sldId id="284" r:id="rId27"/>
    <p:sldId id="285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596391"/>
            <a:ext cx="1035812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12900" y="219075"/>
            <a:ext cx="8966200" cy="638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66419"/>
            <a:ext cx="103581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0247"/>
            <a:ext cx="10358120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2643" y="2666491"/>
            <a:ext cx="2906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entury"/>
                <a:cs typeface="Century"/>
              </a:rPr>
              <a:t>Prediction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4608" y="3608323"/>
            <a:ext cx="246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latin typeface="Calibri Light"/>
                <a:cs typeface="Calibri Light"/>
              </a:rPr>
              <a:t>Prof. </a:t>
            </a:r>
            <a:r>
              <a:rPr sz="2400" b="0" spc="-5" dirty="0">
                <a:latin typeface="Calibri Light"/>
                <a:cs typeface="Calibri Light"/>
              </a:rPr>
              <a:t>Abby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Stylianou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7686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Data </a:t>
            </a:r>
            <a:r>
              <a:rPr spc="-105" dirty="0"/>
              <a:t>Mining </a:t>
            </a:r>
            <a:r>
              <a:rPr spc="-90" dirty="0"/>
              <a:t>and</a:t>
            </a:r>
            <a:r>
              <a:rPr spc="245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925319"/>
            <a:ext cx="9563100" cy="16046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spc="-15" dirty="0">
                <a:latin typeface="Calibri Light"/>
                <a:cs typeface="Calibri Light"/>
              </a:rPr>
              <a:t>Prediction </a:t>
            </a:r>
            <a:r>
              <a:rPr sz="3700" b="0" spc="-25" dirty="0">
                <a:latin typeface="Calibri Light"/>
                <a:cs typeface="Calibri Light"/>
              </a:rPr>
              <a:t>attempts </a:t>
            </a:r>
            <a:r>
              <a:rPr sz="3700" b="0" spc="-20" dirty="0">
                <a:latin typeface="Calibri Light"/>
                <a:cs typeface="Calibri Light"/>
              </a:rPr>
              <a:t>to </a:t>
            </a:r>
            <a:r>
              <a:rPr sz="3700" b="0" spc="-30" dirty="0">
                <a:latin typeface="Calibri Light"/>
                <a:cs typeface="Calibri Light"/>
              </a:rPr>
              <a:t>form </a:t>
            </a:r>
            <a:r>
              <a:rPr sz="3700" b="0" spc="-20" dirty="0">
                <a:latin typeface="Calibri Light"/>
                <a:cs typeface="Calibri Light"/>
              </a:rPr>
              <a:t>patterns </a:t>
            </a:r>
            <a:r>
              <a:rPr sz="3700" b="0" spc="-15" dirty="0">
                <a:latin typeface="Calibri Light"/>
                <a:cs typeface="Calibri Light"/>
              </a:rPr>
              <a:t>that </a:t>
            </a:r>
            <a:r>
              <a:rPr sz="3700" b="0" spc="-5" dirty="0">
                <a:latin typeface="Calibri Light"/>
                <a:cs typeface="Calibri Light"/>
              </a:rPr>
              <a:t>help </a:t>
            </a:r>
            <a:r>
              <a:rPr sz="3700" b="0" spc="-40" dirty="0">
                <a:latin typeface="Calibri Light"/>
                <a:cs typeface="Calibri Light"/>
              </a:rPr>
              <a:t>to  </a:t>
            </a:r>
            <a:r>
              <a:rPr sz="3700" b="0" spc="-10" dirty="0">
                <a:latin typeface="Calibri Light"/>
                <a:cs typeface="Calibri Light"/>
              </a:rPr>
              <a:t>predict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10" dirty="0">
                <a:latin typeface="Calibri Light"/>
                <a:cs typeface="Calibri Light"/>
              </a:rPr>
              <a:t>next </a:t>
            </a:r>
            <a:r>
              <a:rPr sz="3700" b="0" spc="-20" dirty="0">
                <a:latin typeface="Calibri Light"/>
                <a:cs typeface="Calibri Light"/>
              </a:rPr>
              <a:t>event(s) </a:t>
            </a:r>
            <a:r>
              <a:rPr sz="3700" b="0" spc="-15" dirty="0">
                <a:latin typeface="Calibri Light"/>
                <a:cs typeface="Calibri Light"/>
              </a:rPr>
              <a:t>given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20" dirty="0">
                <a:latin typeface="Calibri Light"/>
                <a:cs typeface="Calibri Light"/>
              </a:rPr>
              <a:t>available </a:t>
            </a:r>
            <a:r>
              <a:rPr sz="3700" b="0" spc="-5" dirty="0">
                <a:latin typeface="Calibri Light"/>
                <a:cs typeface="Calibri Light"/>
              </a:rPr>
              <a:t>input  </a:t>
            </a:r>
            <a:r>
              <a:rPr sz="3700" b="0" spc="-25" dirty="0">
                <a:latin typeface="Calibri Light"/>
                <a:cs typeface="Calibri Light"/>
              </a:rPr>
              <a:t>data.</a:t>
            </a:r>
            <a:endParaRPr sz="37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7686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Data </a:t>
            </a:r>
            <a:r>
              <a:rPr spc="-105" dirty="0"/>
              <a:t>Mining </a:t>
            </a:r>
            <a:r>
              <a:rPr spc="-90" dirty="0"/>
              <a:t>and</a:t>
            </a:r>
            <a:r>
              <a:rPr spc="245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925319"/>
            <a:ext cx="10220960" cy="30022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marR="662305" indent="-228600" algn="just">
              <a:lnSpc>
                <a:spcPct val="9000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spc="-15" dirty="0">
                <a:latin typeface="Calibri Light"/>
                <a:cs typeface="Calibri Light"/>
              </a:rPr>
              <a:t>Prediction </a:t>
            </a:r>
            <a:r>
              <a:rPr sz="3700" b="0" spc="-25" dirty="0">
                <a:latin typeface="Calibri Light"/>
                <a:cs typeface="Calibri Light"/>
              </a:rPr>
              <a:t>attempts </a:t>
            </a:r>
            <a:r>
              <a:rPr sz="3700" b="0" spc="-20" dirty="0">
                <a:latin typeface="Calibri Light"/>
                <a:cs typeface="Calibri Light"/>
              </a:rPr>
              <a:t>to </a:t>
            </a:r>
            <a:r>
              <a:rPr sz="3700" b="0" spc="-30" dirty="0">
                <a:latin typeface="Calibri Light"/>
                <a:cs typeface="Calibri Light"/>
              </a:rPr>
              <a:t>form </a:t>
            </a:r>
            <a:r>
              <a:rPr sz="3700" b="0" spc="-20" dirty="0">
                <a:latin typeface="Calibri Light"/>
                <a:cs typeface="Calibri Light"/>
              </a:rPr>
              <a:t>patterns </a:t>
            </a:r>
            <a:r>
              <a:rPr sz="3700" b="0" spc="-15" dirty="0">
                <a:latin typeface="Calibri Light"/>
                <a:cs typeface="Calibri Light"/>
              </a:rPr>
              <a:t>that </a:t>
            </a:r>
            <a:r>
              <a:rPr sz="3700" b="0" spc="-5" dirty="0">
                <a:latin typeface="Calibri Light"/>
                <a:cs typeface="Calibri Light"/>
              </a:rPr>
              <a:t>help </a:t>
            </a:r>
            <a:r>
              <a:rPr sz="3700" b="0" spc="-40" dirty="0">
                <a:latin typeface="Calibri Light"/>
                <a:cs typeface="Calibri Light"/>
              </a:rPr>
              <a:t>to  </a:t>
            </a:r>
            <a:r>
              <a:rPr sz="3700" b="0" spc="-10" dirty="0">
                <a:latin typeface="Calibri Light"/>
                <a:cs typeface="Calibri Light"/>
              </a:rPr>
              <a:t>predict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10" dirty="0">
                <a:latin typeface="Calibri Light"/>
                <a:cs typeface="Calibri Light"/>
              </a:rPr>
              <a:t>next </a:t>
            </a:r>
            <a:r>
              <a:rPr sz="3700" b="0" spc="-20" dirty="0">
                <a:latin typeface="Calibri Light"/>
                <a:cs typeface="Calibri Light"/>
              </a:rPr>
              <a:t>event(s) </a:t>
            </a:r>
            <a:r>
              <a:rPr sz="3700" b="0" spc="-15" dirty="0">
                <a:latin typeface="Calibri Light"/>
                <a:cs typeface="Calibri Light"/>
              </a:rPr>
              <a:t>given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20" dirty="0">
                <a:latin typeface="Calibri Light"/>
                <a:cs typeface="Calibri Light"/>
              </a:rPr>
              <a:t>available </a:t>
            </a:r>
            <a:r>
              <a:rPr sz="3700" b="0" spc="-5" dirty="0">
                <a:latin typeface="Calibri Light"/>
                <a:cs typeface="Calibri Light"/>
              </a:rPr>
              <a:t>input  </a:t>
            </a:r>
            <a:r>
              <a:rPr sz="3700" b="0" spc="-25" dirty="0">
                <a:latin typeface="Calibri Light"/>
                <a:cs typeface="Calibri Light"/>
              </a:rPr>
              <a:t>data.</a:t>
            </a:r>
            <a:endParaRPr sz="3700">
              <a:latin typeface="Calibri Light"/>
              <a:cs typeface="Calibri Light"/>
            </a:endParaRPr>
          </a:p>
          <a:p>
            <a:pPr marL="469265" algn="just">
              <a:lnSpc>
                <a:spcPct val="100000"/>
              </a:lnSpc>
              <a:spcBef>
                <a:spcPts val="375"/>
              </a:spcBef>
            </a:pPr>
            <a:r>
              <a:rPr sz="3300" dirty="0">
                <a:latin typeface="Courier New"/>
                <a:cs typeface="Courier New"/>
              </a:rPr>
              <a:t>o</a:t>
            </a:r>
            <a:r>
              <a:rPr sz="3300" spc="-1235" dirty="0">
                <a:latin typeface="Courier New"/>
                <a:cs typeface="Courier New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Deterministic </a:t>
            </a:r>
            <a:r>
              <a:rPr sz="3300" b="0" spc="-10" dirty="0">
                <a:latin typeface="Calibri Light"/>
                <a:cs typeface="Calibri Light"/>
              </a:rPr>
              <a:t>predictions</a:t>
            </a:r>
            <a:endParaRPr sz="3300">
              <a:latin typeface="Calibri Light"/>
              <a:cs typeface="Calibri Light"/>
            </a:endParaRPr>
          </a:p>
          <a:p>
            <a:pPr marL="1840864" marR="5080">
              <a:lnSpc>
                <a:spcPct val="101800"/>
              </a:lnSpc>
              <a:spcBef>
                <a:spcPts val="1290"/>
              </a:spcBef>
            </a:pPr>
            <a:r>
              <a:rPr sz="2200" b="0" dirty="0">
                <a:latin typeface="Calibri Light"/>
                <a:cs typeface="Calibri Light"/>
              </a:rPr>
              <a:t>If </a:t>
            </a:r>
            <a:r>
              <a:rPr sz="2200" b="0" spc="-5" dirty="0">
                <a:latin typeface="Calibri Light"/>
                <a:cs typeface="Calibri Light"/>
              </a:rPr>
              <a:t>Bob </a:t>
            </a:r>
            <a:r>
              <a:rPr sz="2200" b="0" spc="-15" dirty="0">
                <a:latin typeface="Calibri Light"/>
                <a:cs typeface="Calibri Light"/>
              </a:rPr>
              <a:t>leaves </a:t>
            </a:r>
            <a:r>
              <a:rPr sz="2200" b="0" spc="-5" dirty="0">
                <a:latin typeface="Calibri Light"/>
                <a:cs typeface="Calibri Light"/>
              </a:rPr>
              <a:t>the </a:t>
            </a:r>
            <a:r>
              <a:rPr sz="2200" b="0" spc="-10" dirty="0">
                <a:latin typeface="Calibri Light"/>
                <a:cs typeface="Calibri Light"/>
              </a:rPr>
              <a:t>bedroom </a:t>
            </a:r>
            <a:r>
              <a:rPr sz="2200" b="0" spc="-20" dirty="0">
                <a:latin typeface="Calibri Light"/>
                <a:cs typeface="Calibri Light"/>
              </a:rPr>
              <a:t>before </a:t>
            </a:r>
            <a:r>
              <a:rPr sz="2200" b="0" spc="-5" dirty="0">
                <a:latin typeface="Calibri Light"/>
                <a:cs typeface="Calibri Light"/>
              </a:rPr>
              <a:t>7:00 </a:t>
            </a:r>
            <a:r>
              <a:rPr sz="2200" b="0" dirty="0">
                <a:latin typeface="Calibri Light"/>
                <a:cs typeface="Calibri Light"/>
              </a:rPr>
              <a:t>am on a </a:t>
            </a:r>
            <a:r>
              <a:rPr sz="2200" b="0" spc="-40" dirty="0">
                <a:latin typeface="Calibri Light"/>
                <a:cs typeface="Calibri Light"/>
              </a:rPr>
              <a:t>workday, </a:t>
            </a:r>
            <a:r>
              <a:rPr sz="2200" b="0" spc="-5" dirty="0">
                <a:latin typeface="Calibri Light"/>
                <a:cs typeface="Calibri Light"/>
              </a:rPr>
              <a:t>then he </a:t>
            </a:r>
            <a:r>
              <a:rPr sz="2200" b="0" dirty="0">
                <a:latin typeface="Calibri Light"/>
                <a:cs typeface="Calibri Light"/>
              </a:rPr>
              <a:t>will </a:t>
            </a:r>
            <a:r>
              <a:rPr sz="2200" b="0" spc="-20" dirty="0">
                <a:latin typeface="Calibri Light"/>
                <a:cs typeface="Calibri Light"/>
              </a:rPr>
              <a:t>make  coffee </a:t>
            </a:r>
            <a:r>
              <a:rPr sz="2200" b="0" dirty="0">
                <a:latin typeface="Calibri Light"/>
                <a:cs typeface="Calibri Light"/>
              </a:rPr>
              <a:t>in </a:t>
            </a:r>
            <a:r>
              <a:rPr sz="2200" b="0" spc="-5" dirty="0">
                <a:latin typeface="Calibri Light"/>
                <a:cs typeface="Calibri Light"/>
              </a:rPr>
              <a:t>the</a:t>
            </a:r>
            <a:r>
              <a:rPr sz="2200" b="0" spc="10" dirty="0">
                <a:latin typeface="Calibri Light"/>
                <a:cs typeface="Calibri Light"/>
              </a:rPr>
              <a:t> </a:t>
            </a:r>
            <a:r>
              <a:rPr sz="2200" b="0" spc="-5" dirty="0">
                <a:latin typeface="Calibri Light"/>
                <a:cs typeface="Calibri Light"/>
              </a:rPr>
              <a:t>kitchen.</a:t>
            </a:r>
            <a:endParaRPr sz="2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7686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Data </a:t>
            </a:r>
            <a:r>
              <a:rPr spc="-105" dirty="0"/>
              <a:t>Mining </a:t>
            </a:r>
            <a:r>
              <a:rPr spc="-90" dirty="0"/>
              <a:t>and</a:t>
            </a:r>
            <a:r>
              <a:rPr spc="245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925319"/>
            <a:ext cx="10255250" cy="4385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marR="696595" indent="-228600" algn="just">
              <a:lnSpc>
                <a:spcPct val="9000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spc="-15" dirty="0">
                <a:latin typeface="Calibri Light"/>
                <a:cs typeface="Calibri Light"/>
              </a:rPr>
              <a:t>Prediction </a:t>
            </a:r>
            <a:r>
              <a:rPr sz="3700" b="0" spc="-25" dirty="0">
                <a:latin typeface="Calibri Light"/>
                <a:cs typeface="Calibri Light"/>
              </a:rPr>
              <a:t>attempts </a:t>
            </a:r>
            <a:r>
              <a:rPr sz="3700" b="0" spc="-20" dirty="0">
                <a:latin typeface="Calibri Light"/>
                <a:cs typeface="Calibri Light"/>
              </a:rPr>
              <a:t>to </a:t>
            </a:r>
            <a:r>
              <a:rPr sz="3700" b="0" spc="-30" dirty="0">
                <a:latin typeface="Calibri Light"/>
                <a:cs typeface="Calibri Light"/>
              </a:rPr>
              <a:t>form </a:t>
            </a:r>
            <a:r>
              <a:rPr sz="3700" b="0" spc="-20" dirty="0">
                <a:latin typeface="Calibri Light"/>
                <a:cs typeface="Calibri Light"/>
              </a:rPr>
              <a:t>patterns </a:t>
            </a:r>
            <a:r>
              <a:rPr sz="3700" b="0" spc="-15" dirty="0">
                <a:latin typeface="Calibri Light"/>
                <a:cs typeface="Calibri Light"/>
              </a:rPr>
              <a:t>that </a:t>
            </a:r>
            <a:r>
              <a:rPr sz="3700" b="0" spc="-5" dirty="0">
                <a:latin typeface="Calibri Light"/>
                <a:cs typeface="Calibri Light"/>
              </a:rPr>
              <a:t>help </a:t>
            </a:r>
            <a:r>
              <a:rPr sz="3700" b="0" spc="-40" dirty="0">
                <a:latin typeface="Calibri Light"/>
                <a:cs typeface="Calibri Light"/>
              </a:rPr>
              <a:t>to  </a:t>
            </a:r>
            <a:r>
              <a:rPr sz="3700" b="0" spc="-10" dirty="0">
                <a:latin typeface="Calibri Light"/>
                <a:cs typeface="Calibri Light"/>
              </a:rPr>
              <a:t>predict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10" dirty="0">
                <a:latin typeface="Calibri Light"/>
                <a:cs typeface="Calibri Light"/>
              </a:rPr>
              <a:t>next </a:t>
            </a:r>
            <a:r>
              <a:rPr sz="3700" b="0" spc="-20" dirty="0">
                <a:latin typeface="Calibri Light"/>
                <a:cs typeface="Calibri Light"/>
              </a:rPr>
              <a:t>event(s) </a:t>
            </a:r>
            <a:r>
              <a:rPr sz="3700" b="0" spc="-15" dirty="0">
                <a:latin typeface="Calibri Light"/>
                <a:cs typeface="Calibri Light"/>
              </a:rPr>
              <a:t>given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20" dirty="0">
                <a:latin typeface="Calibri Light"/>
                <a:cs typeface="Calibri Light"/>
              </a:rPr>
              <a:t>available </a:t>
            </a:r>
            <a:r>
              <a:rPr sz="3700" b="0" spc="-5" dirty="0">
                <a:latin typeface="Calibri Light"/>
                <a:cs typeface="Calibri Light"/>
              </a:rPr>
              <a:t>input  </a:t>
            </a:r>
            <a:r>
              <a:rPr sz="3700" b="0" spc="-25" dirty="0">
                <a:latin typeface="Calibri Light"/>
                <a:cs typeface="Calibri Light"/>
              </a:rPr>
              <a:t>data.</a:t>
            </a:r>
            <a:endParaRPr sz="3700">
              <a:latin typeface="Calibri Light"/>
              <a:cs typeface="Calibri Light"/>
            </a:endParaRPr>
          </a:p>
          <a:p>
            <a:pPr marL="815975" lvl="1" indent="-346710" algn="just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815975" algn="l"/>
              </a:tabLst>
            </a:pPr>
            <a:r>
              <a:rPr sz="3300" b="0" spc="-15" dirty="0">
                <a:latin typeface="Calibri Light"/>
                <a:cs typeface="Calibri Light"/>
              </a:rPr>
              <a:t>Deterministic</a:t>
            </a:r>
            <a:r>
              <a:rPr sz="3300" b="0" spc="-10" dirty="0">
                <a:latin typeface="Calibri Light"/>
                <a:cs typeface="Calibri Light"/>
              </a:rPr>
              <a:t> predictions</a:t>
            </a:r>
            <a:endParaRPr sz="3300">
              <a:latin typeface="Calibri Light"/>
              <a:cs typeface="Calibri Light"/>
            </a:endParaRPr>
          </a:p>
          <a:p>
            <a:pPr marL="1840864" marR="39370">
              <a:lnSpc>
                <a:spcPct val="101800"/>
              </a:lnSpc>
              <a:spcBef>
                <a:spcPts val="1290"/>
              </a:spcBef>
            </a:pPr>
            <a:r>
              <a:rPr sz="2200" b="0" dirty="0">
                <a:latin typeface="Calibri Light"/>
                <a:cs typeface="Calibri Light"/>
              </a:rPr>
              <a:t>If </a:t>
            </a:r>
            <a:r>
              <a:rPr sz="2200" b="0" spc="-5" dirty="0">
                <a:latin typeface="Calibri Light"/>
                <a:cs typeface="Calibri Light"/>
              </a:rPr>
              <a:t>Bob </a:t>
            </a:r>
            <a:r>
              <a:rPr sz="2200" b="0" spc="-15" dirty="0">
                <a:latin typeface="Calibri Light"/>
                <a:cs typeface="Calibri Light"/>
              </a:rPr>
              <a:t>leaves </a:t>
            </a:r>
            <a:r>
              <a:rPr sz="2200" b="0" spc="-5" dirty="0">
                <a:latin typeface="Calibri Light"/>
                <a:cs typeface="Calibri Light"/>
              </a:rPr>
              <a:t>the </a:t>
            </a:r>
            <a:r>
              <a:rPr sz="2200" b="0" spc="-10" dirty="0">
                <a:latin typeface="Calibri Light"/>
                <a:cs typeface="Calibri Light"/>
              </a:rPr>
              <a:t>bedroom </a:t>
            </a:r>
            <a:r>
              <a:rPr sz="2200" b="0" spc="-20" dirty="0">
                <a:latin typeface="Calibri Light"/>
                <a:cs typeface="Calibri Light"/>
              </a:rPr>
              <a:t>before </a:t>
            </a:r>
            <a:r>
              <a:rPr sz="2200" b="0" spc="-5" dirty="0">
                <a:latin typeface="Calibri Light"/>
                <a:cs typeface="Calibri Light"/>
              </a:rPr>
              <a:t>7:00 </a:t>
            </a:r>
            <a:r>
              <a:rPr sz="2200" b="0" dirty="0">
                <a:latin typeface="Calibri Light"/>
                <a:cs typeface="Calibri Light"/>
              </a:rPr>
              <a:t>am on a </a:t>
            </a:r>
            <a:r>
              <a:rPr sz="2200" b="0" spc="-40" dirty="0">
                <a:latin typeface="Calibri Light"/>
                <a:cs typeface="Calibri Light"/>
              </a:rPr>
              <a:t>workday, </a:t>
            </a:r>
            <a:r>
              <a:rPr sz="2200" b="0" spc="-5" dirty="0">
                <a:latin typeface="Calibri Light"/>
                <a:cs typeface="Calibri Light"/>
              </a:rPr>
              <a:t>then he </a:t>
            </a:r>
            <a:r>
              <a:rPr sz="2200" b="0" dirty="0">
                <a:latin typeface="Calibri Light"/>
                <a:cs typeface="Calibri Light"/>
              </a:rPr>
              <a:t>will </a:t>
            </a:r>
            <a:r>
              <a:rPr sz="2200" b="0" spc="-20" dirty="0">
                <a:latin typeface="Calibri Light"/>
                <a:cs typeface="Calibri Light"/>
              </a:rPr>
              <a:t>make  coffee </a:t>
            </a:r>
            <a:r>
              <a:rPr sz="2200" b="0" dirty="0">
                <a:latin typeface="Calibri Light"/>
                <a:cs typeface="Calibri Light"/>
              </a:rPr>
              <a:t>in </a:t>
            </a:r>
            <a:r>
              <a:rPr sz="2200" b="0" spc="-5" dirty="0">
                <a:latin typeface="Calibri Light"/>
                <a:cs typeface="Calibri Light"/>
              </a:rPr>
              <a:t>the</a:t>
            </a:r>
            <a:r>
              <a:rPr sz="2200" b="0" spc="10" dirty="0">
                <a:latin typeface="Calibri Light"/>
                <a:cs typeface="Calibri Light"/>
              </a:rPr>
              <a:t> </a:t>
            </a:r>
            <a:r>
              <a:rPr sz="2200" b="0" spc="-5" dirty="0">
                <a:latin typeface="Calibri Light"/>
                <a:cs typeface="Calibri Light"/>
              </a:rPr>
              <a:t>kitchen.</a:t>
            </a:r>
            <a:endParaRPr sz="2200">
              <a:latin typeface="Calibri Light"/>
              <a:cs typeface="Calibri Light"/>
            </a:endParaRPr>
          </a:p>
          <a:p>
            <a:pPr marL="815975" lvl="1" indent="-346710" algn="just">
              <a:lnSpc>
                <a:spcPct val="100000"/>
              </a:lnSpc>
              <a:spcBef>
                <a:spcPts val="270"/>
              </a:spcBef>
              <a:buFont typeface="Courier New"/>
              <a:buChar char="o"/>
              <a:tabLst>
                <a:tab pos="815975" algn="l"/>
              </a:tabLst>
            </a:pPr>
            <a:r>
              <a:rPr sz="3300" b="0" spc="-15" dirty="0">
                <a:latin typeface="Calibri Light"/>
                <a:cs typeface="Calibri Light"/>
              </a:rPr>
              <a:t>Probabilistic </a:t>
            </a:r>
            <a:r>
              <a:rPr sz="3300" b="0" spc="-5" dirty="0">
                <a:latin typeface="Calibri Light"/>
                <a:cs typeface="Calibri Light"/>
              </a:rPr>
              <a:t>sequence</a:t>
            </a:r>
            <a:r>
              <a:rPr sz="3300" b="0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models</a:t>
            </a:r>
            <a:endParaRPr sz="3300">
              <a:latin typeface="Calibri Light"/>
              <a:cs typeface="Calibri Light"/>
            </a:endParaRPr>
          </a:p>
          <a:p>
            <a:pPr marL="1840864" marR="5080">
              <a:lnSpc>
                <a:spcPct val="101800"/>
              </a:lnSpc>
              <a:spcBef>
                <a:spcPts val="1290"/>
              </a:spcBef>
            </a:pPr>
            <a:r>
              <a:rPr sz="2200" b="0" dirty="0">
                <a:latin typeface="Calibri Light"/>
                <a:cs typeface="Calibri Light"/>
              </a:rPr>
              <a:t>If </a:t>
            </a:r>
            <a:r>
              <a:rPr sz="2200" b="0" spc="-5" dirty="0">
                <a:latin typeface="Calibri Light"/>
                <a:cs typeface="Calibri Light"/>
              </a:rPr>
              <a:t>Bob turns </a:t>
            </a:r>
            <a:r>
              <a:rPr sz="2200" b="0" dirty="0">
                <a:latin typeface="Calibri Light"/>
                <a:cs typeface="Calibri Light"/>
              </a:rPr>
              <a:t>on </a:t>
            </a:r>
            <a:r>
              <a:rPr sz="2200" b="0" spc="-5" dirty="0">
                <a:latin typeface="Calibri Light"/>
                <a:cs typeface="Calibri Light"/>
              </a:rPr>
              <a:t>the TV </a:t>
            </a:r>
            <a:r>
              <a:rPr sz="2200" b="0" dirty="0">
                <a:latin typeface="Calibri Light"/>
                <a:cs typeface="Calibri Light"/>
              </a:rPr>
              <a:t>in </a:t>
            </a:r>
            <a:r>
              <a:rPr sz="2200" b="0" spc="-5" dirty="0">
                <a:latin typeface="Calibri Light"/>
                <a:cs typeface="Calibri Light"/>
              </a:rPr>
              <a:t>the </a:t>
            </a:r>
            <a:r>
              <a:rPr sz="2200" b="0" spc="-10" dirty="0">
                <a:latin typeface="Calibri Light"/>
                <a:cs typeface="Calibri Light"/>
              </a:rPr>
              <a:t>evening </a:t>
            </a:r>
            <a:r>
              <a:rPr sz="2200" b="0" spc="-5" dirty="0">
                <a:latin typeface="Calibri Light"/>
                <a:cs typeface="Calibri Light"/>
              </a:rPr>
              <a:t>then he </a:t>
            </a:r>
            <a:r>
              <a:rPr sz="2200" b="0" dirty="0">
                <a:latin typeface="Calibri Light"/>
                <a:cs typeface="Calibri Light"/>
              </a:rPr>
              <a:t>will </a:t>
            </a:r>
            <a:r>
              <a:rPr sz="2200" b="0" spc="-5" dirty="0">
                <a:latin typeface="Calibri Light"/>
                <a:cs typeface="Calibri Light"/>
              </a:rPr>
              <a:t>80% </a:t>
            </a:r>
            <a:r>
              <a:rPr sz="2200" b="0" dirty="0">
                <a:latin typeface="Calibri Light"/>
                <a:cs typeface="Calibri Light"/>
              </a:rPr>
              <a:t>of </a:t>
            </a:r>
            <a:r>
              <a:rPr sz="2200" b="0" spc="-5" dirty="0">
                <a:latin typeface="Calibri Light"/>
                <a:cs typeface="Calibri Light"/>
              </a:rPr>
              <a:t>the time go </a:t>
            </a:r>
            <a:r>
              <a:rPr sz="2200" b="0" spc="-10" dirty="0">
                <a:latin typeface="Calibri Light"/>
                <a:cs typeface="Calibri Light"/>
              </a:rPr>
              <a:t>to </a:t>
            </a:r>
            <a:r>
              <a:rPr sz="2200" b="0" spc="-5" dirty="0">
                <a:latin typeface="Calibri Light"/>
                <a:cs typeface="Calibri Light"/>
              </a:rPr>
              <a:t>the  kitchen </a:t>
            </a:r>
            <a:r>
              <a:rPr sz="2200" b="0" spc="-10" dirty="0">
                <a:latin typeface="Calibri Light"/>
                <a:cs typeface="Calibri Light"/>
              </a:rPr>
              <a:t>to </a:t>
            </a:r>
            <a:r>
              <a:rPr sz="2200" b="0" spc="-20" dirty="0">
                <a:latin typeface="Calibri Light"/>
                <a:cs typeface="Calibri Light"/>
              </a:rPr>
              <a:t>make</a:t>
            </a:r>
            <a:r>
              <a:rPr sz="2200" b="0" spc="15" dirty="0">
                <a:latin typeface="Calibri Light"/>
                <a:cs typeface="Calibri Light"/>
              </a:rPr>
              <a:t> </a:t>
            </a:r>
            <a:r>
              <a:rPr sz="2200" b="0" spc="-10" dirty="0">
                <a:latin typeface="Calibri Light"/>
                <a:cs typeface="Calibri Light"/>
              </a:rPr>
              <a:t>popcorn.</a:t>
            </a:r>
            <a:endParaRPr sz="2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4419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What </a:t>
            </a:r>
            <a:r>
              <a:rPr spc="-5" dirty="0"/>
              <a:t>to </a:t>
            </a:r>
            <a:r>
              <a:rPr spc="-55" dirty="0"/>
              <a:t>Predict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5449"/>
            <a:ext cx="7039609" cy="42252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0" spc="-15" dirty="0">
                <a:latin typeface="Calibri Light"/>
                <a:cs typeface="Calibri Light"/>
              </a:rPr>
              <a:t>Behavior </a:t>
            </a:r>
            <a:r>
              <a:rPr sz="4000" b="0" spc="-5" dirty="0">
                <a:latin typeface="Calibri Light"/>
                <a:cs typeface="Calibri Light"/>
              </a:rPr>
              <a:t>of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Individuals</a:t>
            </a:r>
            <a:endParaRPr sz="4000">
              <a:latin typeface="Calibri Light"/>
              <a:cs typeface="Calibri Light"/>
            </a:endParaRPr>
          </a:p>
          <a:p>
            <a:pPr marL="847725" lvl="1" indent="-377825">
              <a:lnSpc>
                <a:spcPct val="100000"/>
              </a:lnSpc>
              <a:spcBef>
                <a:spcPts val="305"/>
              </a:spcBef>
              <a:buFont typeface="Courier New"/>
              <a:buChar char="o"/>
              <a:tabLst>
                <a:tab pos="847725" algn="l"/>
              </a:tabLst>
            </a:pPr>
            <a:r>
              <a:rPr sz="3600" b="0" spc="-10" dirty="0">
                <a:latin typeface="Calibri Light"/>
                <a:cs typeface="Calibri Light"/>
              </a:rPr>
              <a:t>Location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847725" algn="l"/>
              </a:tabLst>
            </a:pPr>
            <a:r>
              <a:rPr sz="3600" b="0" spc="-65" dirty="0">
                <a:latin typeface="Calibri Light"/>
                <a:cs typeface="Calibri Light"/>
              </a:rPr>
              <a:t>Tasks </a:t>
            </a:r>
            <a:r>
              <a:rPr sz="3600" b="0" dirty="0">
                <a:latin typeface="Calibri Light"/>
                <a:cs typeface="Calibri Light"/>
              </a:rPr>
              <a:t>/</a:t>
            </a:r>
            <a:r>
              <a:rPr sz="3600" b="0" spc="4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goals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47725" algn="l"/>
              </a:tabLst>
            </a:pPr>
            <a:r>
              <a:rPr sz="3600" b="0" spc="-5" dirty="0">
                <a:latin typeface="Calibri Light"/>
                <a:cs typeface="Calibri Light"/>
              </a:rPr>
              <a:t>Actions</a:t>
            </a:r>
            <a:endParaRPr sz="3600">
              <a:latin typeface="Calibri Light"/>
              <a:cs typeface="Calibri Light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0" spc="-15" dirty="0">
                <a:latin typeface="Calibri Light"/>
                <a:cs typeface="Calibri Light"/>
              </a:rPr>
              <a:t>Behavior </a:t>
            </a:r>
            <a:r>
              <a:rPr sz="4000" b="0" spc="-5" dirty="0">
                <a:latin typeface="Calibri Light"/>
                <a:cs typeface="Calibri Light"/>
              </a:rPr>
              <a:t>of the </a:t>
            </a:r>
            <a:r>
              <a:rPr sz="4000" b="0" spc="-25" dirty="0">
                <a:latin typeface="Calibri Light"/>
                <a:cs typeface="Calibri Light"/>
              </a:rPr>
              <a:t>Environment</a:t>
            </a:r>
            <a:endParaRPr sz="4000">
              <a:latin typeface="Calibri Light"/>
              <a:cs typeface="Calibri Light"/>
            </a:endParaRPr>
          </a:p>
          <a:p>
            <a:pPr marL="847725" lvl="1" indent="-377825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47725" algn="l"/>
              </a:tabLst>
            </a:pPr>
            <a:r>
              <a:rPr sz="3600" b="0" spc="-5" dirty="0">
                <a:latin typeface="Calibri Light"/>
                <a:cs typeface="Calibri Light"/>
              </a:rPr>
              <a:t>Device </a:t>
            </a:r>
            <a:r>
              <a:rPr sz="3600" b="0" spc="-10" dirty="0">
                <a:latin typeface="Calibri Light"/>
                <a:cs typeface="Calibri Light"/>
              </a:rPr>
              <a:t>behavior </a:t>
            </a:r>
            <a:r>
              <a:rPr sz="3600" b="0" dirty="0">
                <a:latin typeface="Calibri Light"/>
                <a:cs typeface="Calibri Light"/>
              </a:rPr>
              <a:t>(e.g. heating,</a:t>
            </a:r>
            <a:r>
              <a:rPr sz="3600" b="0" spc="-9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AC)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847725" algn="l"/>
              </a:tabLst>
            </a:pPr>
            <a:r>
              <a:rPr sz="3600" b="0" spc="-15" dirty="0">
                <a:latin typeface="Calibri Light"/>
                <a:cs typeface="Calibri Light"/>
              </a:rPr>
              <a:t>Interactions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218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Example: </a:t>
            </a:r>
            <a:r>
              <a:rPr spc="10" dirty="0"/>
              <a:t>Location</a:t>
            </a:r>
            <a:r>
              <a:rPr spc="-204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31772"/>
            <a:ext cx="5855335" cy="40417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54000" algn="l"/>
              </a:tabLst>
            </a:pPr>
            <a:r>
              <a:rPr sz="4000" b="0" spc="-20" dirty="0">
                <a:latin typeface="Calibri Light"/>
                <a:cs typeface="Calibri Light"/>
              </a:rPr>
              <a:t>Where </a:t>
            </a:r>
            <a:r>
              <a:rPr sz="4000" b="0" dirty="0">
                <a:latin typeface="Calibri Light"/>
                <a:cs typeface="Calibri Light"/>
              </a:rPr>
              <a:t>will </a:t>
            </a:r>
            <a:r>
              <a:rPr sz="4000" b="0" spc="-5" dirty="0">
                <a:latin typeface="Calibri Light"/>
                <a:cs typeface="Calibri Light"/>
              </a:rPr>
              <a:t>Bob </a:t>
            </a:r>
            <a:r>
              <a:rPr sz="4000" b="0" spc="-10" dirty="0">
                <a:latin typeface="Calibri Light"/>
                <a:cs typeface="Calibri Light"/>
              </a:rPr>
              <a:t>go </a:t>
            </a:r>
            <a:r>
              <a:rPr sz="4000" b="0" spc="-15" dirty="0">
                <a:latin typeface="Calibri Light"/>
                <a:cs typeface="Calibri Light"/>
              </a:rPr>
              <a:t>next?</a:t>
            </a:r>
            <a:endParaRPr sz="4000">
              <a:latin typeface="Calibri Light"/>
              <a:cs typeface="Calibri Light"/>
            </a:endParaRPr>
          </a:p>
          <a:p>
            <a:pPr marL="2540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4000" algn="l"/>
              </a:tabLst>
            </a:pPr>
            <a:r>
              <a:rPr sz="4000" b="0" spc="-20" dirty="0">
                <a:latin typeface="Calibri Light"/>
                <a:cs typeface="Calibri Light"/>
              </a:rPr>
              <a:t>Location</a:t>
            </a:r>
            <a:r>
              <a:rPr sz="4050" b="0" spc="-30" baseline="-18518" dirty="0">
                <a:latin typeface="Calibri Light"/>
                <a:cs typeface="Calibri Light"/>
              </a:rPr>
              <a:t>t+1 </a:t>
            </a:r>
            <a:r>
              <a:rPr sz="4000" b="0" dirty="0">
                <a:latin typeface="Calibri Light"/>
                <a:cs typeface="Calibri Light"/>
              </a:rPr>
              <a:t>=</a:t>
            </a:r>
            <a:r>
              <a:rPr sz="4000" b="0" spc="-32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f(x)</a:t>
            </a:r>
            <a:endParaRPr sz="4000">
              <a:latin typeface="Calibri Light"/>
              <a:cs typeface="Calibri Light"/>
            </a:endParaRPr>
          </a:p>
          <a:p>
            <a:pPr marL="2540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4000" algn="l"/>
              </a:tabLst>
            </a:pPr>
            <a:r>
              <a:rPr sz="4000" b="0" spc="-5" dirty="0">
                <a:latin typeface="Calibri Light"/>
                <a:cs typeface="Calibri Light"/>
              </a:rPr>
              <a:t>Input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x:</a:t>
            </a:r>
            <a:endParaRPr sz="4000">
              <a:latin typeface="Calibri Light"/>
              <a:cs typeface="Calibri Light"/>
            </a:endParaRPr>
          </a:p>
          <a:p>
            <a:pPr marL="482600" marR="17780">
              <a:lnSpc>
                <a:spcPct val="115799"/>
              </a:lnSpc>
              <a:spcBef>
                <a:spcPts val="125"/>
              </a:spcBef>
            </a:pPr>
            <a:r>
              <a:rPr sz="3600" spc="-15" dirty="0">
                <a:latin typeface="Courier New"/>
                <a:cs typeface="Courier New"/>
              </a:rPr>
              <a:t>o</a:t>
            </a:r>
            <a:r>
              <a:rPr sz="3600" b="0" spc="-15" dirty="0">
                <a:latin typeface="Calibri Light"/>
                <a:cs typeface="Calibri Light"/>
              </a:rPr>
              <a:t>Location</a:t>
            </a:r>
            <a:r>
              <a:rPr sz="3600" b="0" spc="-22" baseline="-18518" dirty="0">
                <a:latin typeface="Calibri Light"/>
                <a:cs typeface="Calibri Light"/>
              </a:rPr>
              <a:t>t</a:t>
            </a:r>
            <a:r>
              <a:rPr sz="3600" b="0" spc="-15" dirty="0">
                <a:latin typeface="Calibri Light"/>
                <a:cs typeface="Calibri Light"/>
              </a:rPr>
              <a:t>, </a:t>
            </a:r>
            <a:r>
              <a:rPr sz="3600" b="0" spc="-20" dirty="0">
                <a:latin typeface="Calibri Light"/>
                <a:cs typeface="Calibri Light"/>
              </a:rPr>
              <a:t>Location</a:t>
            </a:r>
            <a:r>
              <a:rPr sz="3600" b="0" spc="-30" baseline="-18518" dirty="0">
                <a:latin typeface="Calibri Light"/>
                <a:cs typeface="Calibri Light"/>
              </a:rPr>
              <a:t>t-1</a:t>
            </a:r>
            <a:r>
              <a:rPr sz="3600" b="0" spc="-20" dirty="0">
                <a:latin typeface="Calibri Light"/>
                <a:cs typeface="Calibri Light"/>
              </a:rPr>
              <a:t>, </a:t>
            </a:r>
            <a:r>
              <a:rPr sz="3600" b="0" dirty="0">
                <a:latin typeface="Calibri Light"/>
                <a:cs typeface="Calibri Light"/>
              </a:rPr>
              <a:t>…  </a:t>
            </a:r>
            <a:r>
              <a:rPr sz="3600" spc="-5" dirty="0">
                <a:latin typeface="Courier New"/>
                <a:cs typeface="Courier New"/>
              </a:rPr>
              <a:t>o</a:t>
            </a:r>
            <a:r>
              <a:rPr sz="3600" b="0" spc="-5" dirty="0">
                <a:latin typeface="Calibri Light"/>
                <a:cs typeface="Calibri Light"/>
              </a:rPr>
              <a:t>Time, </a:t>
            </a:r>
            <a:r>
              <a:rPr sz="3600" b="0" spc="-15" dirty="0">
                <a:latin typeface="Calibri Light"/>
                <a:cs typeface="Calibri Light"/>
              </a:rPr>
              <a:t>date, </a:t>
            </a:r>
            <a:r>
              <a:rPr sz="3600" b="0" spc="-25" dirty="0">
                <a:latin typeface="Calibri Light"/>
                <a:cs typeface="Calibri Light"/>
              </a:rPr>
              <a:t>day </a:t>
            </a:r>
            <a:r>
              <a:rPr sz="3600" b="0" spc="-5" dirty="0">
                <a:latin typeface="Calibri Light"/>
                <a:cs typeface="Calibri Light"/>
              </a:rPr>
              <a:t>of </a:t>
            </a:r>
            <a:r>
              <a:rPr sz="3600" b="0" dirty="0">
                <a:latin typeface="Calibri Light"/>
                <a:cs typeface="Calibri Light"/>
              </a:rPr>
              <a:t>the </a:t>
            </a:r>
            <a:r>
              <a:rPr sz="3600" b="0" spc="-15" dirty="0">
                <a:latin typeface="Calibri Light"/>
                <a:cs typeface="Calibri Light"/>
              </a:rPr>
              <a:t>week  </a:t>
            </a:r>
            <a:r>
              <a:rPr sz="3600" spc="-5" dirty="0">
                <a:latin typeface="Courier New"/>
                <a:cs typeface="Courier New"/>
              </a:rPr>
              <a:t>o</a:t>
            </a:r>
            <a:r>
              <a:rPr sz="3600" b="0" spc="-5" dirty="0">
                <a:latin typeface="Calibri Light"/>
                <a:cs typeface="Calibri Light"/>
              </a:rPr>
              <a:t>Sensor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data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5512" y="1676400"/>
          <a:ext cx="7815580" cy="448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Time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Location</a:t>
                      </a:r>
                      <a:r>
                        <a:rPr sz="1950" baseline="-17094" dirty="0">
                          <a:latin typeface="Tahoma"/>
                          <a:cs typeface="Tahoma"/>
                        </a:rPr>
                        <a:t>t</a:t>
                      </a:r>
                      <a:endParaRPr sz="1950" baseline="-17094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Location</a:t>
                      </a:r>
                      <a:r>
                        <a:rPr sz="1950" baseline="-17094" dirty="0">
                          <a:latin typeface="Tahoma"/>
                          <a:cs typeface="Tahoma"/>
                        </a:rPr>
                        <a:t>t+1</a:t>
                      </a:r>
                      <a:endParaRPr sz="1950" baseline="-17094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6:30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Bathroom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7:00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Bathroom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Kitchen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7:30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Kitchen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Garage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17:30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Garage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Kitchen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18:00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Kitchen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18:10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Living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22:00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Living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Bathroom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22:10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Monday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Bathroom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6:30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02/26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35" dirty="0">
                          <a:latin typeface="Tahoma"/>
                          <a:cs typeface="Tahoma"/>
                        </a:rPr>
                        <a:t>Tuesday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Bathroom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218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Example: </a:t>
            </a:r>
            <a:r>
              <a:rPr spc="10" dirty="0"/>
              <a:t>Location</a:t>
            </a:r>
            <a:r>
              <a:rPr spc="-204" dirty="0"/>
              <a:t> </a:t>
            </a:r>
            <a:r>
              <a:rPr spc="-20" dirty="0"/>
              <a:t>Prediction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218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Example: </a:t>
            </a:r>
            <a:r>
              <a:rPr spc="10" dirty="0"/>
              <a:t>Location</a:t>
            </a:r>
            <a:r>
              <a:rPr spc="-204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06146"/>
            <a:ext cx="6220460" cy="395160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68300" algn="l"/>
              </a:tabLst>
            </a:pPr>
            <a:r>
              <a:rPr sz="4000" b="0" spc="-5" dirty="0">
                <a:latin typeface="Calibri Light"/>
                <a:cs typeface="Calibri Light"/>
              </a:rPr>
              <a:t>Learned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pattern</a:t>
            </a:r>
            <a:endParaRPr sz="4000">
              <a:latin typeface="Calibri Light"/>
              <a:cs typeface="Calibri Light"/>
            </a:endParaRPr>
          </a:p>
          <a:p>
            <a:pPr marL="939165" marR="946785" indent="-457200">
              <a:lnSpc>
                <a:spcPct val="115599"/>
              </a:lnSpc>
              <a:spcBef>
                <a:spcPts val="135"/>
              </a:spcBef>
            </a:pPr>
            <a:r>
              <a:rPr sz="3600" dirty="0">
                <a:latin typeface="Courier New"/>
                <a:cs typeface="Courier New"/>
              </a:rPr>
              <a:t>o</a:t>
            </a:r>
            <a:r>
              <a:rPr sz="3600" spc="-1390" dirty="0">
                <a:latin typeface="Courier New"/>
                <a:cs typeface="Courier New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If </a:t>
            </a:r>
            <a:r>
              <a:rPr sz="3600" b="0" spc="-25" dirty="0">
                <a:latin typeface="Calibri Light"/>
                <a:cs typeface="Calibri Light"/>
              </a:rPr>
              <a:t>Day </a:t>
            </a:r>
            <a:r>
              <a:rPr sz="3600" b="0" dirty="0">
                <a:latin typeface="Calibri Light"/>
                <a:cs typeface="Calibri Light"/>
              </a:rPr>
              <a:t>= </a:t>
            </a:r>
            <a:r>
              <a:rPr sz="3600" b="0" spc="-15" dirty="0">
                <a:latin typeface="Calibri Light"/>
                <a:cs typeface="Calibri Light"/>
              </a:rPr>
              <a:t>Monday…Friday  </a:t>
            </a:r>
            <a:r>
              <a:rPr sz="3600" b="0" dirty="0">
                <a:latin typeface="Calibri Light"/>
                <a:cs typeface="Calibri Light"/>
              </a:rPr>
              <a:t>&amp; </a:t>
            </a:r>
            <a:r>
              <a:rPr sz="3600" b="0" spc="-5" dirty="0">
                <a:latin typeface="Calibri Light"/>
                <a:cs typeface="Calibri Light"/>
              </a:rPr>
              <a:t>Time </a:t>
            </a:r>
            <a:r>
              <a:rPr sz="3600" b="0" dirty="0">
                <a:latin typeface="Calibri Light"/>
                <a:cs typeface="Calibri Light"/>
              </a:rPr>
              <a:t>&gt;</a:t>
            </a:r>
            <a:r>
              <a:rPr sz="3600" b="0" spc="-3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0600</a:t>
            </a:r>
            <a:endParaRPr sz="3600">
              <a:latin typeface="Calibri Light"/>
              <a:cs typeface="Calibri Light"/>
            </a:endParaRPr>
          </a:p>
          <a:p>
            <a:pPr marL="939165">
              <a:lnSpc>
                <a:spcPct val="100000"/>
              </a:lnSpc>
              <a:spcBef>
                <a:spcPts val="670"/>
              </a:spcBef>
            </a:pPr>
            <a:r>
              <a:rPr sz="3600" b="0" dirty="0">
                <a:latin typeface="Calibri Light"/>
                <a:cs typeface="Calibri Light"/>
              </a:rPr>
              <a:t>&amp; </a:t>
            </a:r>
            <a:r>
              <a:rPr sz="3600" b="0" spc="-5" dirty="0">
                <a:latin typeface="Calibri Light"/>
                <a:cs typeface="Calibri Light"/>
              </a:rPr>
              <a:t>Time </a:t>
            </a:r>
            <a:r>
              <a:rPr sz="3600" b="0" dirty="0">
                <a:latin typeface="Calibri Light"/>
                <a:cs typeface="Calibri Light"/>
              </a:rPr>
              <a:t>&lt;</a:t>
            </a:r>
            <a:r>
              <a:rPr sz="3600" b="0" spc="-10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0700</a:t>
            </a:r>
            <a:endParaRPr sz="3600">
              <a:latin typeface="Calibri Light"/>
              <a:cs typeface="Calibri Light"/>
            </a:endParaRPr>
          </a:p>
          <a:p>
            <a:pPr marL="939165">
              <a:lnSpc>
                <a:spcPct val="100000"/>
              </a:lnSpc>
              <a:spcBef>
                <a:spcPts val="700"/>
              </a:spcBef>
            </a:pPr>
            <a:r>
              <a:rPr sz="3600" b="0" dirty="0">
                <a:latin typeface="Calibri Light"/>
                <a:cs typeface="Calibri Light"/>
              </a:rPr>
              <a:t>&amp; </a:t>
            </a:r>
            <a:r>
              <a:rPr sz="3600" b="0" spc="-10" dirty="0">
                <a:latin typeface="Calibri Light"/>
                <a:cs typeface="Calibri Light"/>
              </a:rPr>
              <a:t>Location</a:t>
            </a:r>
            <a:r>
              <a:rPr sz="3600" b="0" i="1" spc="-15" baseline="-18518" dirty="0">
                <a:latin typeface="Calibri Light"/>
                <a:cs typeface="Calibri Light"/>
              </a:rPr>
              <a:t>t </a:t>
            </a:r>
            <a:r>
              <a:rPr sz="3600" b="0" dirty="0">
                <a:latin typeface="Calibri Light"/>
                <a:cs typeface="Calibri Light"/>
              </a:rPr>
              <a:t>=</a:t>
            </a:r>
            <a:r>
              <a:rPr sz="3600" b="0" spc="-29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Bedroom</a:t>
            </a:r>
            <a:endParaRPr sz="3600">
              <a:latin typeface="Calibri Light"/>
              <a:cs typeface="Calibri Light"/>
            </a:endParaRPr>
          </a:p>
          <a:p>
            <a:pPr marL="939165">
              <a:lnSpc>
                <a:spcPct val="100000"/>
              </a:lnSpc>
              <a:spcBef>
                <a:spcPts val="765"/>
              </a:spcBef>
            </a:pPr>
            <a:r>
              <a:rPr sz="3600" b="0" spc="-5" dirty="0">
                <a:latin typeface="Calibri Light"/>
                <a:cs typeface="Calibri Light"/>
              </a:rPr>
              <a:t>Then </a:t>
            </a:r>
            <a:r>
              <a:rPr sz="3600" b="0" spc="-10" dirty="0">
                <a:latin typeface="Calibri Light"/>
                <a:cs typeface="Calibri Light"/>
              </a:rPr>
              <a:t>Location</a:t>
            </a:r>
            <a:r>
              <a:rPr sz="3600" b="0" i="1" spc="-15" baseline="-18518" dirty="0">
                <a:latin typeface="Calibri Light"/>
                <a:cs typeface="Calibri Light"/>
              </a:rPr>
              <a:t>t+1 </a:t>
            </a:r>
            <a:r>
              <a:rPr sz="3600" b="0" dirty="0">
                <a:latin typeface="Calibri Light"/>
                <a:cs typeface="Calibri Light"/>
              </a:rPr>
              <a:t>=</a:t>
            </a:r>
            <a:r>
              <a:rPr sz="3600" b="0" spc="-32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Bathroom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6171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Prediction</a:t>
            </a:r>
            <a:r>
              <a:rPr spc="-465" dirty="0"/>
              <a:t> </a:t>
            </a:r>
            <a:r>
              <a:rPr spc="-6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579"/>
            <a:ext cx="6918959" cy="438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47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4000" b="0" spc="-5" dirty="0">
                <a:latin typeface="Calibri Light"/>
                <a:cs typeface="Calibri Light"/>
              </a:rPr>
              <a:t>Classification-Based</a:t>
            </a:r>
            <a:r>
              <a:rPr sz="4000" b="0" spc="-55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Approaches</a:t>
            </a:r>
            <a:endParaRPr sz="4000">
              <a:latin typeface="Calibri Light"/>
              <a:cs typeface="Calibri Light"/>
            </a:endParaRPr>
          </a:p>
          <a:p>
            <a:pPr marL="847725" lvl="1" indent="-377825">
              <a:lnSpc>
                <a:spcPts val="4160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spc="-20" dirty="0">
                <a:latin typeface="Calibri Light"/>
                <a:cs typeface="Calibri Light"/>
              </a:rPr>
              <a:t>Nearest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Neighbor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ts val="4150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spc="-15" dirty="0">
                <a:latin typeface="Calibri Light"/>
                <a:cs typeface="Calibri Light"/>
              </a:rPr>
              <a:t>Neural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Networks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ts val="4150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spc="-20" dirty="0">
                <a:latin typeface="Calibri Light"/>
                <a:cs typeface="Calibri Light"/>
              </a:rPr>
              <a:t>Bayesian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Classifiers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ts val="4095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spc="-5" dirty="0">
                <a:latin typeface="Calibri Light"/>
                <a:cs typeface="Calibri Light"/>
              </a:rPr>
              <a:t>Decision </a:t>
            </a:r>
            <a:r>
              <a:rPr sz="3600" b="0" spc="-65" dirty="0">
                <a:latin typeface="Calibri Light"/>
                <a:cs typeface="Calibri Light"/>
              </a:rPr>
              <a:t>Trees</a:t>
            </a:r>
            <a:endParaRPr sz="3600">
              <a:latin typeface="Calibri Light"/>
              <a:cs typeface="Calibri Light"/>
            </a:endParaRPr>
          </a:p>
          <a:p>
            <a:pPr marL="355600" indent="-342900">
              <a:lnSpc>
                <a:spcPts val="4585"/>
              </a:lnSpc>
              <a:buFont typeface="Arial"/>
              <a:buChar char="•"/>
              <a:tabLst>
                <a:tab pos="355600" algn="l"/>
              </a:tabLst>
            </a:pPr>
            <a:r>
              <a:rPr sz="4000" b="0" spc="-10" dirty="0">
                <a:latin typeface="Calibri Light"/>
                <a:cs typeface="Calibri Light"/>
              </a:rPr>
              <a:t>Sequential </a:t>
            </a:r>
            <a:r>
              <a:rPr sz="4000" b="0" spc="-15" dirty="0">
                <a:latin typeface="Calibri Light"/>
                <a:cs typeface="Calibri Light"/>
              </a:rPr>
              <a:t>Behavior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Modeling</a:t>
            </a:r>
            <a:endParaRPr sz="4000">
              <a:latin typeface="Calibri Light"/>
              <a:cs typeface="Calibri Light"/>
            </a:endParaRPr>
          </a:p>
          <a:p>
            <a:pPr marL="847725" lvl="1" indent="-377825">
              <a:lnSpc>
                <a:spcPts val="4210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dirty="0">
                <a:latin typeface="Calibri Light"/>
                <a:cs typeface="Calibri Light"/>
              </a:rPr>
              <a:t>Hidden </a:t>
            </a:r>
            <a:r>
              <a:rPr sz="3600" b="0" spc="-30" dirty="0">
                <a:latin typeface="Calibri Light"/>
                <a:cs typeface="Calibri Light"/>
              </a:rPr>
              <a:t>Markov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Models</a:t>
            </a:r>
            <a:endParaRPr sz="3600">
              <a:latin typeface="Calibri Light"/>
              <a:cs typeface="Calibri Light"/>
            </a:endParaRPr>
          </a:p>
          <a:p>
            <a:pPr marL="847725" lvl="1" indent="-377825">
              <a:lnSpc>
                <a:spcPts val="4260"/>
              </a:lnSpc>
              <a:buFont typeface="Courier New"/>
              <a:buChar char="o"/>
              <a:tabLst>
                <a:tab pos="847725" algn="l"/>
              </a:tabLst>
            </a:pPr>
            <a:r>
              <a:rPr sz="3600" b="0" spc="-55" dirty="0">
                <a:latin typeface="Calibri Light"/>
                <a:cs typeface="Calibri Light"/>
              </a:rPr>
              <a:t>Temporal </a:t>
            </a:r>
            <a:r>
              <a:rPr sz="3600" b="0" spc="-10" dirty="0">
                <a:latin typeface="Calibri Light"/>
                <a:cs typeface="Calibri Light"/>
              </a:rPr>
              <a:t>Belief</a:t>
            </a:r>
            <a:r>
              <a:rPr sz="3600" b="0" spc="4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Networks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258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Prediction: </a:t>
            </a:r>
            <a:r>
              <a:rPr spc="-35" dirty="0"/>
              <a:t>Sir </a:t>
            </a:r>
            <a:r>
              <a:rPr spc="-160" dirty="0"/>
              <a:t>Francis</a:t>
            </a:r>
            <a:r>
              <a:rPr spc="-250" dirty="0"/>
              <a:t> </a:t>
            </a:r>
            <a:r>
              <a:rPr spc="-60" dirty="0"/>
              <a:t>Galton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247"/>
            <a:ext cx="6226810" cy="427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dirty="0">
                <a:latin typeface="Calibri Light"/>
                <a:cs typeface="Calibri Light"/>
              </a:rPr>
              <a:t>1822 – 1911 </a:t>
            </a:r>
            <a:r>
              <a:rPr sz="3700" b="0" spc="-10" dirty="0">
                <a:latin typeface="Calibri Light"/>
                <a:cs typeface="Calibri Light"/>
              </a:rPr>
              <a:t>(knighted </a:t>
            </a:r>
            <a:r>
              <a:rPr sz="3700" b="0" spc="-5" dirty="0">
                <a:latin typeface="Calibri Light"/>
                <a:cs typeface="Calibri Light"/>
              </a:rPr>
              <a:t>in</a:t>
            </a:r>
            <a:r>
              <a:rPr sz="3700" b="0" spc="-75" dirty="0">
                <a:latin typeface="Calibri Light"/>
                <a:cs typeface="Calibri Light"/>
              </a:rPr>
              <a:t> </a:t>
            </a:r>
            <a:r>
              <a:rPr sz="3700" b="0" spc="-5" dirty="0">
                <a:latin typeface="Calibri Light"/>
                <a:cs typeface="Calibri Light"/>
              </a:rPr>
              <a:t>1909)</a:t>
            </a:r>
            <a:endParaRPr sz="3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700" b="0" dirty="0">
                <a:latin typeface="Calibri Light"/>
                <a:cs typeface="Calibri Light"/>
              </a:rPr>
              <a:t>A </a:t>
            </a:r>
            <a:r>
              <a:rPr sz="3700" b="0" spc="-5" dirty="0">
                <a:latin typeface="Calibri Light"/>
                <a:cs typeface="Calibri Light"/>
              </a:rPr>
              <a:t>pioneer in making</a:t>
            </a:r>
            <a:r>
              <a:rPr sz="3700" b="0" spc="-70" dirty="0">
                <a:latin typeface="Calibri Light"/>
                <a:cs typeface="Calibri Light"/>
              </a:rPr>
              <a:t> </a:t>
            </a:r>
            <a:r>
              <a:rPr sz="3700" b="0" spc="-10" dirty="0">
                <a:latin typeface="Calibri Light"/>
                <a:cs typeface="Calibri Light"/>
              </a:rPr>
              <a:t>predictions</a:t>
            </a:r>
            <a:endParaRPr sz="3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41300" marR="498475" indent="-228600">
              <a:lnSpc>
                <a:spcPct val="78900"/>
              </a:lnSpc>
              <a:buFont typeface="Arial"/>
              <a:buChar char="•"/>
              <a:tabLst>
                <a:tab pos="241300" algn="l"/>
              </a:tabLst>
            </a:pPr>
            <a:r>
              <a:rPr sz="3700" b="0" spc="-15" dirty="0">
                <a:latin typeface="Calibri Light"/>
                <a:cs typeface="Calibri Light"/>
              </a:rPr>
              <a:t>Particular </a:t>
            </a:r>
            <a:r>
              <a:rPr sz="3700" b="0" spc="-30" dirty="0">
                <a:latin typeface="Calibri Light"/>
                <a:cs typeface="Calibri Light"/>
              </a:rPr>
              <a:t>interest </a:t>
            </a:r>
            <a:r>
              <a:rPr sz="3700" b="0" spc="-5" dirty="0">
                <a:latin typeface="Calibri Light"/>
                <a:cs typeface="Calibri Light"/>
              </a:rPr>
              <a:t>in </a:t>
            </a:r>
            <a:r>
              <a:rPr sz="3700" b="0" spc="-10" dirty="0">
                <a:latin typeface="Calibri Light"/>
                <a:cs typeface="Calibri Light"/>
              </a:rPr>
              <a:t>heredity  </a:t>
            </a:r>
            <a:r>
              <a:rPr sz="3700" b="0" spc="-25" dirty="0">
                <a:latin typeface="Calibri Light"/>
                <a:cs typeface="Calibri Light"/>
              </a:rPr>
              <a:t>(father </a:t>
            </a:r>
            <a:r>
              <a:rPr sz="3700" b="0" spc="-5" dirty="0">
                <a:latin typeface="Calibri Light"/>
                <a:cs typeface="Calibri Light"/>
              </a:rPr>
              <a:t>of</a:t>
            </a:r>
            <a:r>
              <a:rPr sz="3700" b="0" spc="10" dirty="0">
                <a:latin typeface="Calibri Light"/>
                <a:cs typeface="Calibri Light"/>
              </a:rPr>
              <a:t> </a:t>
            </a:r>
            <a:r>
              <a:rPr sz="3700" b="0" spc="-10" dirty="0">
                <a:latin typeface="Calibri Light"/>
                <a:cs typeface="Calibri Light"/>
              </a:rPr>
              <a:t>eugenics)</a:t>
            </a:r>
            <a:endParaRPr sz="3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spc="-5" dirty="0">
                <a:latin typeface="Calibri Light"/>
                <a:cs typeface="Calibri Light"/>
              </a:rPr>
              <a:t>Charles </a:t>
            </a:r>
            <a:r>
              <a:rPr sz="3700" b="0" spc="-30" dirty="0">
                <a:latin typeface="Calibri Light"/>
                <a:cs typeface="Calibri Light"/>
              </a:rPr>
              <a:t>Darwin’s</a:t>
            </a:r>
            <a:r>
              <a:rPr sz="3700" b="0" spc="-20" dirty="0">
                <a:latin typeface="Calibri Light"/>
                <a:cs typeface="Calibri Light"/>
              </a:rPr>
              <a:t> half-cousin</a:t>
            </a:r>
            <a:endParaRPr sz="37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7026" y="1695354"/>
            <a:ext cx="3403600" cy="461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68" y="1005332"/>
            <a:ext cx="2477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Logistics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2751"/>
            <a:ext cx="68840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/>
              <a:t>Introduction </a:t>
            </a:r>
            <a:r>
              <a:rPr sz="3500" spc="-5" dirty="0"/>
              <a:t>to </a:t>
            </a:r>
            <a:r>
              <a:rPr sz="3500" spc="-70" dirty="0"/>
              <a:t>Linear</a:t>
            </a:r>
            <a:r>
              <a:rPr sz="3500" spc="-15" dirty="0"/>
              <a:t> </a:t>
            </a:r>
            <a:r>
              <a:rPr sz="3500" spc="-35" dirty="0"/>
              <a:t>Regression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939" y="1730247"/>
            <a:ext cx="10149205" cy="418152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89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3700" b="0" spc="-25" dirty="0">
                <a:latin typeface="Calibri Light"/>
                <a:cs typeface="Calibri Light"/>
              </a:rPr>
              <a:t>Any straight </a:t>
            </a:r>
            <a:r>
              <a:rPr sz="3700" b="0" spc="-5" dirty="0">
                <a:latin typeface="Calibri Light"/>
                <a:cs typeface="Calibri Light"/>
              </a:rPr>
              <a:t>line </a:t>
            </a:r>
            <a:r>
              <a:rPr sz="3700" b="0" spc="-15" dirty="0">
                <a:latin typeface="Calibri Light"/>
                <a:cs typeface="Calibri Light"/>
              </a:rPr>
              <a:t>can </a:t>
            </a:r>
            <a:r>
              <a:rPr sz="3700" b="0" dirty="0">
                <a:latin typeface="Calibri Light"/>
                <a:cs typeface="Calibri Light"/>
              </a:rPr>
              <a:t>be </a:t>
            </a:r>
            <a:r>
              <a:rPr sz="3700" b="0" spc="-20" dirty="0">
                <a:latin typeface="Calibri Light"/>
                <a:cs typeface="Calibri Light"/>
              </a:rPr>
              <a:t>represented </a:t>
            </a:r>
            <a:r>
              <a:rPr sz="3700" b="0" spc="-10" dirty="0">
                <a:latin typeface="Calibri Light"/>
                <a:cs typeface="Calibri Light"/>
              </a:rPr>
              <a:t>by </a:t>
            </a:r>
            <a:r>
              <a:rPr sz="3700" b="0" spc="-5" dirty="0">
                <a:latin typeface="Calibri Light"/>
                <a:cs typeface="Calibri Light"/>
              </a:rPr>
              <a:t>an </a:t>
            </a:r>
            <a:r>
              <a:rPr sz="3700" b="0" spc="-10" dirty="0">
                <a:latin typeface="Calibri Light"/>
                <a:cs typeface="Calibri Light"/>
              </a:rPr>
              <a:t>equation  </a:t>
            </a:r>
            <a:r>
              <a:rPr sz="3700" b="0" spc="-5" dirty="0">
                <a:latin typeface="Calibri Light"/>
                <a:cs typeface="Calibri Light"/>
              </a:rPr>
              <a:t>of the </a:t>
            </a:r>
            <a:r>
              <a:rPr sz="3700" b="0" spc="-30" dirty="0">
                <a:latin typeface="Calibri Light"/>
                <a:cs typeface="Calibri Light"/>
              </a:rPr>
              <a:t>form </a:t>
            </a:r>
            <a:r>
              <a:rPr sz="3700" b="0" dirty="0">
                <a:latin typeface="Calibri Light"/>
                <a:cs typeface="Calibri Light"/>
              </a:rPr>
              <a:t>y = </a:t>
            </a:r>
            <a:r>
              <a:rPr sz="3700" b="0" spc="-20" dirty="0">
                <a:latin typeface="Calibri Light"/>
                <a:cs typeface="Calibri Light"/>
              </a:rPr>
              <a:t>mx </a:t>
            </a:r>
            <a:r>
              <a:rPr sz="3700" b="0" dirty="0">
                <a:latin typeface="Calibri Light"/>
                <a:cs typeface="Calibri Light"/>
              </a:rPr>
              <a:t>+ </a:t>
            </a:r>
            <a:r>
              <a:rPr lang="en-US" sz="3700" spc="-5" dirty="0">
                <a:latin typeface="Calibri Light"/>
                <a:cs typeface="Calibri Light"/>
              </a:rPr>
              <a:t>b</a:t>
            </a:r>
            <a:r>
              <a:rPr sz="3700" b="0" spc="-5" dirty="0">
                <a:latin typeface="Calibri Light"/>
                <a:cs typeface="Calibri Light"/>
              </a:rPr>
              <a:t>, </a:t>
            </a:r>
            <a:r>
              <a:rPr sz="3700" b="0" spc="-15" dirty="0">
                <a:latin typeface="Calibri Light"/>
                <a:cs typeface="Calibri Light"/>
              </a:rPr>
              <a:t>where </a:t>
            </a:r>
            <a:r>
              <a:rPr sz="3700" b="0" dirty="0">
                <a:latin typeface="Calibri Light"/>
                <a:cs typeface="Calibri Light"/>
              </a:rPr>
              <a:t>m </a:t>
            </a:r>
            <a:r>
              <a:rPr sz="3700" b="0" spc="-5" dirty="0">
                <a:latin typeface="Calibri Light"/>
                <a:cs typeface="Calibri Light"/>
              </a:rPr>
              <a:t>and </a:t>
            </a:r>
            <a:r>
              <a:rPr sz="3700" b="0" dirty="0">
                <a:latin typeface="Calibri Light"/>
                <a:cs typeface="Calibri Light"/>
              </a:rPr>
              <a:t>a </a:t>
            </a:r>
            <a:r>
              <a:rPr sz="3700" b="0" spc="-25" dirty="0">
                <a:latin typeface="Calibri Light"/>
                <a:cs typeface="Calibri Light"/>
              </a:rPr>
              <a:t>are</a:t>
            </a:r>
            <a:r>
              <a:rPr sz="3700" b="0" spc="40" dirty="0">
                <a:latin typeface="Calibri Light"/>
                <a:cs typeface="Calibri Light"/>
              </a:rPr>
              <a:t> </a:t>
            </a:r>
            <a:r>
              <a:rPr sz="3700" b="0" spc="-25" dirty="0">
                <a:latin typeface="Calibri Light"/>
                <a:cs typeface="Calibri Light"/>
              </a:rPr>
              <a:t>constants.</a:t>
            </a:r>
            <a:endParaRPr sz="37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41300" marR="981075" indent="-228600">
              <a:lnSpc>
                <a:spcPts val="36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700" b="0" dirty="0">
                <a:latin typeface="Calibri Light"/>
                <a:cs typeface="Calibri Light"/>
              </a:rPr>
              <a:t>m</a:t>
            </a:r>
            <a:r>
              <a:rPr sz="3700" b="0" dirty="0">
                <a:latin typeface="Calibri Light"/>
                <a:cs typeface="Calibri Light"/>
              </a:rPr>
              <a:t>: </a:t>
            </a:r>
            <a:r>
              <a:rPr sz="3700" b="0" spc="-5" dirty="0">
                <a:latin typeface="Calibri Light"/>
                <a:cs typeface="Calibri Light"/>
              </a:rPr>
              <a:t>slope</a:t>
            </a:r>
            <a:r>
              <a:rPr sz="3700" b="0" spc="-25" dirty="0">
                <a:latin typeface="Calibri Light"/>
                <a:cs typeface="Calibri Light"/>
              </a:rPr>
              <a:t>, </a:t>
            </a:r>
            <a:r>
              <a:rPr sz="3700" b="0" spc="-10" dirty="0">
                <a:latin typeface="Calibri Light"/>
                <a:cs typeface="Calibri Light"/>
              </a:rPr>
              <a:t>determines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10" dirty="0">
                <a:latin typeface="Calibri Light"/>
                <a:cs typeface="Calibri Light"/>
              </a:rPr>
              <a:t>direction </a:t>
            </a:r>
            <a:r>
              <a:rPr sz="3700" b="0" spc="-5" dirty="0">
                <a:latin typeface="Calibri Light"/>
                <a:cs typeface="Calibri Light"/>
              </a:rPr>
              <a:t>and  </a:t>
            </a:r>
            <a:r>
              <a:rPr sz="3700" b="0" spc="-15" dirty="0">
                <a:latin typeface="Calibri Light"/>
                <a:cs typeface="Calibri Light"/>
              </a:rPr>
              <a:t>degree </a:t>
            </a:r>
            <a:r>
              <a:rPr sz="3700" b="0" spc="-20" dirty="0">
                <a:latin typeface="Calibri Light"/>
                <a:cs typeface="Calibri Light"/>
              </a:rPr>
              <a:t>to </a:t>
            </a:r>
            <a:r>
              <a:rPr sz="3700" b="0" spc="-5" dirty="0">
                <a:latin typeface="Calibri Light"/>
                <a:cs typeface="Calibri Light"/>
              </a:rPr>
              <a:t>which the line is </a:t>
            </a:r>
            <a:r>
              <a:rPr sz="3700" b="0" spc="-15" dirty="0">
                <a:latin typeface="Calibri Light"/>
                <a:cs typeface="Calibri Light"/>
              </a:rPr>
              <a:t>tilted </a:t>
            </a:r>
            <a:r>
              <a:rPr sz="3700" b="0" dirty="0">
                <a:latin typeface="Calibri Light"/>
                <a:cs typeface="Calibri Light"/>
              </a:rPr>
              <a:t>( = Δy – Δx</a:t>
            </a:r>
            <a:r>
              <a:rPr sz="3700" b="0" spc="10" dirty="0">
                <a:latin typeface="Calibri Light"/>
                <a:cs typeface="Calibri Light"/>
              </a:rPr>
              <a:t> </a:t>
            </a:r>
            <a:r>
              <a:rPr sz="3700" b="0" dirty="0">
                <a:latin typeface="Calibri Light"/>
                <a:cs typeface="Calibri Light"/>
              </a:rPr>
              <a:t>)</a:t>
            </a:r>
            <a:endParaRPr sz="37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241300" marR="431165" indent="-228600">
              <a:lnSpc>
                <a:spcPct val="784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700" b="0" spc="-5" dirty="0">
                <a:latin typeface="Calibri Light"/>
                <a:cs typeface="Calibri Light"/>
              </a:rPr>
              <a:t>b</a:t>
            </a:r>
            <a:r>
              <a:rPr sz="3700" b="0" spc="-5" dirty="0">
                <a:latin typeface="Calibri Light"/>
                <a:cs typeface="Calibri Light"/>
              </a:rPr>
              <a:t>: the </a:t>
            </a:r>
            <a:r>
              <a:rPr sz="3700" b="0" spc="-35" dirty="0">
                <a:latin typeface="Calibri Light"/>
                <a:cs typeface="Calibri Light"/>
              </a:rPr>
              <a:t>Y-intercept, </a:t>
            </a:r>
            <a:r>
              <a:rPr sz="3700" b="0" spc="-10" dirty="0">
                <a:latin typeface="Calibri Light"/>
                <a:cs typeface="Calibri Light"/>
              </a:rPr>
              <a:t>determines </a:t>
            </a:r>
            <a:r>
              <a:rPr sz="3700" b="0" spc="-5" dirty="0">
                <a:latin typeface="Calibri Light"/>
                <a:cs typeface="Calibri Light"/>
              </a:rPr>
              <a:t>the </a:t>
            </a:r>
            <a:r>
              <a:rPr sz="3700" b="0" spc="-10" dirty="0">
                <a:latin typeface="Calibri Light"/>
                <a:cs typeface="Calibri Light"/>
              </a:rPr>
              <a:t>point </a:t>
            </a:r>
            <a:r>
              <a:rPr sz="3700" b="0" spc="-15" dirty="0">
                <a:latin typeface="Calibri Light"/>
                <a:cs typeface="Calibri Light"/>
              </a:rPr>
              <a:t>where </a:t>
            </a:r>
            <a:r>
              <a:rPr sz="3700" b="0" spc="-5" dirty="0">
                <a:latin typeface="Calibri Light"/>
                <a:cs typeface="Calibri Light"/>
              </a:rPr>
              <a:t>the  line </a:t>
            </a:r>
            <a:r>
              <a:rPr sz="3700" b="0" spc="-15" dirty="0">
                <a:latin typeface="Calibri Light"/>
                <a:cs typeface="Calibri Light"/>
              </a:rPr>
              <a:t>crosses </a:t>
            </a:r>
            <a:r>
              <a:rPr sz="3700" b="0" spc="-5" dirty="0">
                <a:latin typeface="Calibri Light"/>
                <a:cs typeface="Calibri Light"/>
              </a:rPr>
              <a:t>the</a:t>
            </a:r>
            <a:r>
              <a:rPr sz="3700" b="0" spc="5" dirty="0">
                <a:latin typeface="Calibri Light"/>
                <a:cs typeface="Calibri Light"/>
              </a:rPr>
              <a:t> </a:t>
            </a:r>
            <a:r>
              <a:rPr sz="3700" b="0" spc="-40" dirty="0">
                <a:latin typeface="Calibri Light"/>
                <a:cs typeface="Calibri Light"/>
              </a:rPr>
              <a:t>Y-axis</a:t>
            </a:r>
            <a:endParaRPr sz="37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2751"/>
            <a:ext cx="68840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/>
              <a:t>Introduction </a:t>
            </a:r>
            <a:r>
              <a:rPr sz="3500" spc="-5" dirty="0"/>
              <a:t>to </a:t>
            </a:r>
            <a:r>
              <a:rPr sz="3500" spc="-70" dirty="0"/>
              <a:t>Linear</a:t>
            </a:r>
            <a:r>
              <a:rPr sz="3500" spc="-15" dirty="0"/>
              <a:t> </a:t>
            </a:r>
            <a:r>
              <a:rPr sz="3500" spc="-35" dirty="0"/>
              <a:t>Regression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939" y="1832355"/>
            <a:ext cx="9835515" cy="38708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How </a:t>
            </a:r>
            <a:r>
              <a:rPr sz="2800" b="0" spc="-10" dirty="0">
                <a:latin typeface="Calibri Light"/>
                <a:cs typeface="Calibri Light"/>
              </a:rPr>
              <a:t>well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5" dirty="0">
                <a:latin typeface="Calibri Light"/>
                <a:cs typeface="Calibri Light"/>
              </a:rPr>
              <a:t>set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25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fits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20" dirty="0">
                <a:latin typeface="Calibri Light"/>
                <a:cs typeface="Calibri Light"/>
              </a:rPr>
              <a:t>straight </a:t>
            </a:r>
            <a:r>
              <a:rPr sz="2800" b="0" spc="-10" dirty="0">
                <a:latin typeface="Calibri Light"/>
                <a:cs typeface="Calibri Light"/>
              </a:rPr>
              <a:t>line </a:t>
            </a:r>
            <a:r>
              <a:rPr sz="2800" b="0" spc="-15" dirty="0">
                <a:latin typeface="Calibri Light"/>
                <a:cs typeface="Calibri Light"/>
              </a:rPr>
              <a:t>can </a:t>
            </a:r>
            <a:r>
              <a:rPr sz="2800" b="0" spc="-5" dirty="0">
                <a:latin typeface="Calibri Light"/>
                <a:cs typeface="Calibri Light"/>
              </a:rPr>
              <a:t>be </a:t>
            </a:r>
            <a:r>
              <a:rPr sz="2800" b="0" spc="-10" dirty="0">
                <a:latin typeface="Calibri Light"/>
                <a:cs typeface="Calibri Light"/>
              </a:rPr>
              <a:t>measured by  </a:t>
            </a:r>
            <a:r>
              <a:rPr sz="2800" b="0" spc="-15" dirty="0">
                <a:latin typeface="Calibri Light"/>
                <a:cs typeface="Calibri Light"/>
              </a:rPr>
              <a:t>calculating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distance </a:t>
            </a:r>
            <a:r>
              <a:rPr sz="2800" b="0" spc="-10" dirty="0">
                <a:latin typeface="Calibri Light"/>
                <a:cs typeface="Calibri Light"/>
              </a:rPr>
              <a:t>between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and the</a:t>
            </a:r>
            <a:r>
              <a:rPr sz="2800" b="0" spc="13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line.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41300" marR="102235" indent="-228600">
              <a:lnSpc>
                <a:spcPct val="101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15" dirty="0">
                <a:solidFill>
                  <a:schemeClr val="bg1"/>
                </a:solidFill>
                <a:latin typeface="Calibri Light"/>
                <a:cs typeface="Calibri Light"/>
              </a:rPr>
              <a:t>total error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between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20" dirty="0">
                <a:solidFill>
                  <a:schemeClr val="bg1"/>
                </a:solidFill>
                <a:latin typeface="Calibri Light"/>
                <a:cs typeface="Calibri Light"/>
              </a:rPr>
              <a:t>data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points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and the line is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obtained by  squaring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each </a:t>
            </a:r>
            <a:r>
              <a:rPr sz="2800" b="0" spc="-15" dirty="0">
                <a:solidFill>
                  <a:schemeClr val="bg1"/>
                </a:solidFill>
                <a:latin typeface="Calibri Light"/>
                <a:cs typeface="Calibri Light"/>
              </a:rPr>
              <a:t>distance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and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then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summing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15" dirty="0">
                <a:solidFill>
                  <a:schemeClr val="bg1"/>
                </a:solidFill>
                <a:latin typeface="Calibri Light"/>
                <a:cs typeface="Calibri Light"/>
              </a:rPr>
              <a:t>squared</a:t>
            </a:r>
            <a:r>
              <a:rPr sz="2800" b="0" spc="7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values.</a:t>
            </a:r>
            <a:endParaRPr sz="28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2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marR="116205" indent="-228600">
              <a:lnSpc>
                <a:spcPts val="3290"/>
              </a:lnSpc>
              <a:spcBef>
                <a:spcPts val="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solidFill>
                  <a:schemeClr val="bg1"/>
                </a:solidFill>
              </a:rPr>
              <a:t>	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Simple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linear regression: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find the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equation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of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20" dirty="0">
                <a:solidFill>
                  <a:schemeClr val="bg1"/>
                </a:solidFill>
                <a:latin typeface="Calibri Light"/>
                <a:cs typeface="Calibri Light"/>
              </a:rPr>
              <a:t>straight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line that  produces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minimum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sum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of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squared</a:t>
            </a:r>
            <a:r>
              <a:rPr sz="2800" b="0" spc="3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sz="2800" b="0" spc="-20" dirty="0">
                <a:solidFill>
                  <a:schemeClr val="bg1"/>
                </a:solidFill>
                <a:latin typeface="Calibri Light"/>
                <a:cs typeface="Calibri Light"/>
              </a:rPr>
              <a:t>errors.</a:t>
            </a:r>
            <a:endParaRPr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2751"/>
            <a:ext cx="68840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/>
              <a:t>Introduction </a:t>
            </a:r>
            <a:r>
              <a:rPr sz="3500" spc="-5" dirty="0"/>
              <a:t>to </a:t>
            </a:r>
            <a:r>
              <a:rPr sz="3500" spc="-70" dirty="0"/>
              <a:t>Linear</a:t>
            </a:r>
            <a:r>
              <a:rPr sz="3500" spc="-15" dirty="0"/>
              <a:t> </a:t>
            </a:r>
            <a:r>
              <a:rPr sz="3500" spc="-35" dirty="0"/>
              <a:t>Regression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939" y="1828800"/>
            <a:ext cx="9835515" cy="38708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How </a:t>
            </a:r>
            <a:r>
              <a:rPr sz="2800" b="0" spc="-10" dirty="0">
                <a:latin typeface="Calibri Light"/>
                <a:cs typeface="Calibri Light"/>
              </a:rPr>
              <a:t>well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5" dirty="0">
                <a:latin typeface="Calibri Light"/>
                <a:cs typeface="Calibri Light"/>
              </a:rPr>
              <a:t>set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25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fits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20" dirty="0">
                <a:latin typeface="Calibri Light"/>
                <a:cs typeface="Calibri Light"/>
              </a:rPr>
              <a:t>straight </a:t>
            </a:r>
            <a:r>
              <a:rPr sz="2800" b="0" spc="-10" dirty="0">
                <a:latin typeface="Calibri Light"/>
                <a:cs typeface="Calibri Light"/>
              </a:rPr>
              <a:t>line </a:t>
            </a:r>
            <a:r>
              <a:rPr sz="2800" b="0" spc="-15" dirty="0">
                <a:latin typeface="Calibri Light"/>
                <a:cs typeface="Calibri Light"/>
              </a:rPr>
              <a:t>can </a:t>
            </a:r>
            <a:r>
              <a:rPr sz="2800" b="0" spc="-5" dirty="0">
                <a:latin typeface="Calibri Light"/>
                <a:cs typeface="Calibri Light"/>
              </a:rPr>
              <a:t>be </a:t>
            </a:r>
            <a:r>
              <a:rPr sz="2800" b="0" spc="-10" dirty="0">
                <a:latin typeface="Calibri Light"/>
                <a:cs typeface="Calibri Light"/>
              </a:rPr>
              <a:t>measured by  </a:t>
            </a:r>
            <a:r>
              <a:rPr sz="2800" b="0" spc="-15" dirty="0">
                <a:latin typeface="Calibri Light"/>
                <a:cs typeface="Calibri Light"/>
              </a:rPr>
              <a:t>calculating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distance </a:t>
            </a:r>
            <a:r>
              <a:rPr sz="2800" b="0" spc="-10" dirty="0">
                <a:latin typeface="Calibri Light"/>
                <a:cs typeface="Calibri Light"/>
              </a:rPr>
              <a:t>between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and the</a:t>
            </a:r>
            <a:r>
              <a:rPr sz="2800" b="0" spc="13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line.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41300" marR="102235" indent="-228600">
              <a:lnSpc>
                <a:spcPct val="101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total error </a:t>
            </a:r>
            <a:r>
              <a:rPr sz="2800" b="0" spc="-10" dirty="0">
                <a:latin typeface="Calibri Light"/>
                <a:cs typeface="Calibri Light"/>
              </a:rPr>
              <a:t>between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and the line is </a:t>
            </a:r>
            <a:r>
              <a:rPr sz="2800" b="0" spc="-10" dirty="0">
                <a:latin typeface="Calibri Light"/>
                <a:cs typeface="Calibri Light"/>
              </a:rPr>
              <a:t>obtained by  squaring </a:t>
            </a:r>
            <a:r>
              <a:rPr sz="2800" b="0" spc="-5" dirty="0">
                <a:latin typeface="Calibri Light"/>
                <a:cs typeface="Calibri Light"/>
              </a:rPr>
              <a:t>each </a:t>
            </a:r>
            <a:r>
              <a:rPr sz="2800" b="0" spc="-15" dirty="0">
                <a:latin typeface="Calibri Light"/>
                <a:cs typeface="Calibri Light"/>
              </a:rPr>
              <a:t>distance </a:t>
            </a:r>
            <a:r>
              <a:rPr sz="2800" b="0" spc="-10" dirty="0">
                <a:latin typeface="Calibri Light"/>
                <a:cs typeface="Calibri Light"/>
              </a:rPr>
              <a:t>and </a:t>
            </a:r>
            <a:r>
              <a:rPr sz="2800" b="0" spc="-5" dirty="0">
                <a:latin typeface="Calibri Light"/>
                <a:cs typeface="Calibri Light"/>
              </a:rPr>
              <a:t>then </a:t>
            </a:r>
            <a:r>
              <a:rPr sz="2800" b="0" spc="-10" dirty="0">
                <a:latin typeface="Calibri Light"/>
                <a:cs typeface="Calibri Light"/>
              </a:rPr>
              <a:t>summing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squared</a:t>
            </a:r>
            <a:r>
              <a:rPr sz="2800" b="0" spc="7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values.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241300" marR="116205" indent="-228600">
              <a:lnSpc>
                <a:spcPts val="3290"/>
              </a:lnSpc>
              <a:spcBef>
                <a:spcPts val="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>
                <a:solidFill>
                  <a:schemeClr val="bg1"/>
                </a:solidFill>
              </a:rPr>
              <a:t>	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Simple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linear regression: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find the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equation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of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20" dirty="0">
                <a:solidFill>
                  <a:schemeClr val="bg1"/>
                </a:solidFill>
                <a:latin typeface="Calibri Light"/>
                <a:cs typeface="Calibri Light"/>
              </a:rPr>
              <a:t>straight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line that  produces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the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minimum </a:t>
            </a:r>
            <a:r>
              <a:rPr sz="2800" b="0" spc="-5" dirty="0">
                <a:solidFill>
                  <a:schemeClr val="bg1"/>
                </a:solidFill>
                <a:latin typeface="Calibri Light"/>
                <a:cs typeface="Calibri Light"/>
              </a:rPr>
              <a:t>sum </a:t>
            </a:r>
            <a:r>
              <a:rPr sz="2800" b="0" dirty="0">
                <a:solidFill>
                  <a:schemeClr val="bg1"/>
                </a:solidFill>
                <a:latin typeface="Calibri Light"/>
                <a:cs typeface="Calibri Light"/>
              </a:rPr>
              <a:t>of </a:t>
            </a:r>
            <a:r>
              <a:rPr sz="2800" b="0" spc="-10" dirty="0">
                <a:solidFill>
                  <a:schemeClr val="bg1"/>
                </a:solidFill>
                <a:latin typeface="Calibri Light"/>
                <a:cs typeface="Calibri Light"/>
              </a:rPr>
              <a:t>squared</a:t>
            </a:r>
            <a:r>
              <a:rPr sz="2800" b="0" spc="3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sz="2800" b="0" spc="-20" dirty="0">
                <a:solidFill>
                  <a:schemeClr val="bg1"/>
                </a:solidFill>
                <a:latin typeface="Calibri Light"/>
                <a:cs typeface="Calibri Light"/>
              </a:rPr>
              <a:t>errors.</a:t>
            </a:r>
            <a:endParaRPr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009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2751"/>
            <a:ext cx="68840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/>
              <a:t>Introduction </a:t>
            </a:r>
            <a:r>
              <a:rPr sz="3500" spc="-5" dirty="0"/>
              <a:t>to </a:t>
            </a:r>
            <a:r>
              <a:rPr sz="3500" spc="-70" dirty="0"/>
              <a:t>Linear</a:t>
            </a:r>
            <a:r>
              <a:rPr sz="3500" spc="-15" dirty="0"/>
              <a:t> </a:t>
            </a:r>
            <a:r>
              <a:rPr sz="3500" spc="-35" dirty="0"/>
              <a:t>Regression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939" y="1832355"/>
            <a:ext cx="9835515" cy="37928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How </a:t>
            </a:r>
            <a:r>
              <a:rPr sz="2800" b="0" spc="-10" dirty="0">
                <a:latin typeface="Calibri Light"/>
                <a:cs typeface="Calibri Light"/>
              </a:rPr>
              <a:t>well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5" dirty="0">
                <a:latin typeface="Calibri Light"/>
                <a:cs typeface="Calibri Light"/>
              </a:rPr>
              <a:t>set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25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fits </a:t>
            </a:r>
            <a:r>
              <a:rPr sz="2800" b="0" dirty="0">
                <a:latin typeface="Calibri Light"/>
                <a:cs typeface="Calibri Light"/>
              </a:rPr>
              <a:t>a </a:t>
            </a:r>
            <a:r>
              <a:rPr sz="2800" b="0" spc="-20" dirty="0">
                <a:latin typeface="Calibri Light"/>
                <a:cs typeface="Calibri Light"/>
              </a:rPr>
              <a:t>straight </a:t>
            </a:r>
            <a:r>
              <a:rPr sz="2800" b="0" spc="-10" dirty="0">
                <a:latin typeface="Calibri Light"/>
                <a:cs typeface="Calibri Light"/>
              </a:rPr>
              <a:t>line </a:t>
            </a:r>
            <a:r>
              <a:rPr sz="2800" b="0" spc="-15" dirty="0">
                <a:latin typeface="Calibri Light"/>
                <a:cs typeface="Calibri Light"/>
              </a:rPr>
              <a:t>can </a:t>
            </a:r>
            <a:r>
              <a:rPr sz="2800" b="0" spc="-5" dirty="0">
                <a:latin typeface="Calibri Light"/>
                <a:cs typeface="Calibri Light"/>
              </a:rPr>
              <a:t>be </a:t>
            </a:r>
            <a:r>
              <a:rPr sz="2800" b="0" spc="-10" dirty="0">
                <a:latin typeface="Calibri Light"/>
                <a:cs typeface="Calibri Light"/>
              </a:rPr>
              <a:t>measured by  </a:t>
            </a:r>
            <a:r>
              <a:rPr sz="2800" b="0" spc="-15" dirty="0">
                <a:latin typeface="Calibri Light"/>
                <a:cs typeface="Calibri Light"/>
              </a:rPr>
              <a:t>calculating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distance </a:t>
            </a:r>
            <a:r>
              <a:rPr sz="2800" b="0" spc="-10" dirty="0">
                <a:latin typeface="Calibri Light"/>
                <a:cs typeface="Calibri Light"/>
              </a:rPr>
              <a:t>between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and the</a:t>
            </a:r>
            <a:r>
              <a:rPr sz="2800" b="0" spc="13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line.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marR="102235" indent="-228600">
              <a:lnSpc>
                <a:spcPct val="101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total error </a:t>
            </a:r>
            <a:r>
              <a:rPr sz="2800" b="0" spc="-10" dirty="0">
                <a:latin typeface="Calibri Light"/>
                <a:cs typeface="Calibri Light"/>
              </a:rPr>
              <a:t>between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data </a:t>
            </a:r>
            <a:r>
              <a:rPr sz="2800" b="0" spc="-10" dirty="0">
                <a:latin typeface="Calibri Light"/>
                <a:cs typeface="Calibri Light"/>
              </a:rPr>
              <a:t>points </a:t>
            </a:r>
            <a:r>
              <a:rPr sz="2800" b="0" spc="-5" dirty="0">
                <a:latin typeface="Calibri Light"/>
                <a:cs typeface="Calibri Light"/>
              </a:rPr>
              <a:t>and the line is </a:t>
            </a:r>
            <a:r>
              <a:rPr sz="2800" b="0" spc="-10" dirty="0">
                <a:latin typeface="Calibri Light"/>
                <a:cs typeface="Calibri Light"/>
              </a:rPr>
              <a:t>obtained by  squaring </a:t>
            </a:r>
            <a:r>
              <a:rPr sz="2800" b="0" spc="-5" dirty="0">
                <a:latin typeface="Calibri Light"/>
                <a:cs typeface="Calibri Light"/>
              </a:rPr>
              <a:t>each </a:t>
            </a:r>
            <a:r>
              <a:rPr sz="2800" b="0" spc="-15" dirty="0">
                <a:latin typeface="Calibri Light"/>
                <a:cs typeface="Calibri Light"/>
              </a:rPr>
              <a:t>distance </a:t>
            </a:r>
            <a:r>
              <a:rPr sz="2800" b="0" spc="-10" dirty="0">
                <a:latin typeface="Calibri Light"/>
                <a:cs typeface="Calibri Light"/>
              </a:rPr>
              <a:t>and </a:t>
            </a:r>
            <a:r>
              <a:rPr sz="2800" b="0" spc="-5" dirty="0">
                <a:latin typeface="Calibri Light"/>
                <a:cs typeface="Calibri Light"/>
              </a:rPr>
              <a:t>then </a:t>
            </a:r>
            <a:r>
              <a:rPr sz="2800" b="0" spc="-10" dirty="0">
                <a:latin typeface="Calibri Light"/>
                <a:cs typeface="Calibri Light"/>
              </a:rPr>
              <a:t>summing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15" dirty="0">
                <a:latin typeface="Calibri Light"/>
                <a:cs typeface="Calibri Light"/>
              </a:rPr>
              <a:t>squared</a:t>
            </a:r>
            <a:r>
              <a:rPr sz="2800" b="0" spc="7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values.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241300" marR="116205" indent="-228600">
              <a:lnSpc>
                <a:spcPts val="3290"/>
              </a:lnSpc>
              <a:spcBef>
                <a:spcPts val="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0" spc="-5" dirty="0">
                <a:latin typeface="Calibri Light"/>
                <a:cs typeface="Calibri Light"/>
              </a:rPr>
              <a:t>Simple </a:t>
            </a:r>
            <a:r>
              <a:rPr sz="2800" b="0" spc="-10" dirty="0">
                <a:latin typeface="Calibri Light"/>
                <a:cs typeface="Calibri Light"/>
              </a:rPr>
              <a:t>linear regression: </a:t>
            </a:r>
            <a:r>
              <a:rPr sz="2800" b="0" spc="-5" dirty="0">
                <a:latin typeface="Calibri Light"/>
                <a:cs typeface="Calibri Light"/>
              </a:rPr>
              <a:t>find the </a:t>
            </a:r>
            <a:r>
              <a:rPr sz="2800" b="0" spc="-10" dirty="0">
                <a:latin typeface="Calibri Light"/>
                <a:cs typeface="Calibri Light"/>
              </a:rPr>
              <a:t>equation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5" dirty="0">
                <a:latin typeface="Calibri Light"/>
                <a:cs typeface="Calibri Light"/>
              </a:rPr>
              <a:t>the </a:t>
            </a:r>
            <a:r>
              <a:rPr sz="2800" b="0" spc="-20" dirty="0">
                <a:latin typeface="Calibri Light"/>
                <a:cs typeface="Calibri Light"/>
              </a:rPr>
              <a:t>straight </a:t>
            </a:r>
            <a:r>
              <a:rPr sz="2800" b="0" spc="-10" dirty="0">
                <a:latin typeface="Calibri Light"/>
                <a:cs typeface="Calibri Light"/>
              </a:rPr>
              <a:t>line that  produces </a:t>
            </a:r>
            <a:r>
              <a:rPr sz="2800" b="0" dirty="0">
                <a:latin typeface="Calibri Light"/>
                <a:cs typeface="Calibri Light"/>
              </a:rPr>
              <a:t>the </a:t>
            </a:r>
            <a:r>
              <a:rPr sz="2800" b="0" spc="-10" dirty="0">
                <a:latin typeface="Calibri Light"/>
                <a:cs typeface="Calibri Light"/>
              </a:rPr>
              <a:t>minimum </a:t>
            </a:r>
            <a:r>
              <a:rPr sz="2800" b="0" spc="-5" dirty="0">
                <a:latin typeface="Calibri Light"/>
                <a:cs typeface="Calibri Light"/>
              </a:rPr>
              <a:t>sum </a:t>
            </a:r>
            <a:r>
              <a:rPr sz="2800" b="0" dirty="0">
                <a:latin typeface="Calibri Light"/>
                <a:cs typeface="Calibri Light"/>
              </a:rPr>
              <a:t>of </a:t>
            </a:r>
            <a:r>
              <a:rPr sz="2800" b="0" spc="-10" dirty="0">
                <a:latin typeface="Calibri Light"/>
                <a:cs typeface="Calibri Light"/>
              </a:rPr>
              <a:t>squared</a:t>
            </a:r>
            <a:r>
              <a:rPr sz="2800" b="0" spc="3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errors.</a:t>
            </a:r>
            <a:endParaRPr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946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078" y="1308893"/>
            <a:ext cx="3870103" cy="423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2934" y="1308101"/>
            <a:ext cx="8966165" cy="423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2751"/>
            <a:ext cx="68840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/>
              <a:t>Introduction </a:t>
            </a:r>
            <a:r>
              <a:rPr sz="3500" spc="-5" dirty="0"/>
              <a:t>to </a:t>
            </a:r>
            <a:r>
              <a:rPr sz="3500" spc="-70" dirty="0"/>
              <a:t>Linear</a:t>
            </a:r>
            <a:r>
              <a:rPr sz="3500" spc="-15" dirty="0"/>
              <a:t> </a:t>
            </a:r>
            <a:r>
              <a:rPr sz="3500" spc="-35" dirty="0"/>
              <a:t>Regression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938" y="2710179"/>
            <a:ext cx="101796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	</a:t>
            </a:r>
            <a:r>
              <a:rPr sz="4000" b="0" spc="-5" dirty="0">
                <a:latin typeface="Calibri Light"/>
                <a:cs typeface="Calibri Light"/>
              </a:rPr>
              <a:t>Can use this ‘line’ </a:t>
            </a:r>
            <a:r>
              <a:rPr sz="4000" b="0" spc="-25" dirty="0">
                <a:latin typeface="Calibri Light"/>
                <a:cs typeface="Calibri Light"/>
              </a:rPr>
              <a:t>to </a:t>
            </a:r>
            <a:r>
              <a:rPr sz="4000" b="0" spc="-40" dirty="0">
                <a:latin typeface="Calibri Light"/>
                <a:cs typeface="Calibri Light"/>
              </a:rPr>
              <a:t>make </a:t>
            </a:r>
            <a:r>
              <a:rPr sz="4000" b="0" spc="-10" dirty="0">
                <a:latin typeface="Calibri Light"/>
                <a:cs typeface="Calibri Light"/>
              </a:rPr>
              <a:t>predictions </a:t>
            </a:r>
            <a:r>
              <a:rPr sz="4000" b="0" spc="-5" dirty="0">
                <a:latin typeface="Calibri Light"/>
                <a:cs typeface="Calibri Light"/>
              </a:rPr>
              <a:t>about the  </a:t>
            </a:r>
            <a:r>
              <a:rPr sz="4000" b="0" spc="-15" dirty="0">
                <a:latin typeface="Calibri Light"/>
                <a:cs typeface="Calibri Light"/>
              </a:rPr>
              <a:t>values </a:t>
            </a:r>
            <a:r>
              <a:rPr sz="4000" b="0" dirty="0">
                <a:latin typeface="Calibri Light"/>
                <a:cs typeface="Calibri Light"/>
              </a:rPr>
              <a:t>of </a:t>
            </a:r>
            <a:r>
              <a:rPr sz="4000" b="0" spc="-5" dirty="0">
                <a:latin typeface="Calibri Light"/>
                <a:cs typeface="Calibri Light"/>
              </a:rPr>
              <a:t>unseen </a:t>
            </a:r>
            <a:r>
              <a:rPr sz="4000" b="0" dirty="0">
                <a:latin typeface="Calibri Light"/>
                <a:cs typeface="Calibri Light"/>
              </a:rPr>
              <a:t>or </a:t>
            </a:r>
            <a:r>
              <a:rPr sz="4000" b="0" spc="-10" dirty="0">
                <a:latin typeface="Calibri Light"/>
                <a:cs typeface="Calibri Light"/>
              </a:rPr>
              <a:t>new </a:t>
            </a:r>
            <a:r>
              <a:rPr sz="4000" b="0" spc="-30" dirty="0">
                <a:latin typeface="Calibri Light"/>
                <a:cs typeface="Calibri Light"/>
              </a:rPr>
              <a:t>data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19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“Data </a:t>
            </a:r>
            <a:r>
              <a:rPr spc="-55" dirty="0"/>
              <a:t>Mining” </a:t>
            </a:r>
            <a:r>
              <a:rPr spc="-90" dirty="0"/>
              <a:t>and</a:t>
            </a:r>
            <a:r>
              <a:rPr spc="-140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7861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“Data </a:t>
            </a:r>
            <a:r>
              <a:rPr sz="2800" b="0" spc="10" dirty="0">
                <a:latin typeface="Calibri Light"/>
                <a:cs typeface="Calibri Light"/>
              </a:rPr>
              <a:t>Mining” </a:t>
            </a:r>
            <a:r>
              <a:rPr sz="2800" b="0" spc="-15" dirty="0">
                <a:latin typeface="Calibri Light"/>
                <a:cs typeface="Calibri Light"/>
              </a:rPr>
              <a:t>attempts to extract patterns from</a:t>
            </a:r>
            <a:r>
              <a:rPr sz="2800" b="0" spc="5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19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“Data </a:t>
            </a:r>
            <a:r>
              <a:rPr spc="-55" dirty="0"/>
              <a:t>Mining” </a:t>
            </a:r>
            <a:r>
              <a:rPr spc="-90" dirty="0"/>
              <a:t>and</a:t>
            </a:r>
            <a:r>
              <a:rPr spc="-140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7861300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“Data </a:t>
            </a:r>
            <a:r>
              <a:rPr sz="2800" b="0" spc="10" dirty="0">
                <a:latin typeface="Calibri Light"/>
                <a:cs typeface="Calibri Light"/>
              </a:rPr>
              <a:t>Mining” </a:t>
            </a:r>
            <a:r>
              <a:rPr sz="2800" b="0" spc="-15" dirty="0">
                <a:latin typeface="Calibri Light"/>
                <a:cs typeface="Calibri Light"/>
              </a:rPr>
              <a:t>attempts to extract patterns from</a:t>
            </a:r>
            <a:r>
              <a:rPr sz="2800" b="0" spc="5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500" dirty="0">
                <a:latin typeface="Courier New"/>
                <a:cs typeface="Courier New"/>
              </a:rPr>
              <a:t>o</a:t>
            </a:r>
            <a:r>
              <a:rPr sz="2500" spc="-635" dirty="0">
                <a:latin typeface="Courier New"/>
                <a:cs typeface="Courier New"/>
              </a:rPr>
              <a:t> </a:t>
            </a:r>
            <a:r>
              <a:rPr sz="2500" b="0" spc="-10" dirty="0">
                <a:latin typeface="Calibri Light"/>
                <a:cs typeface="Calibri Light"/>
              </a:rPr>
              <a:t>Associative </a:t>
            </a:r>
            <a:r>
              <a:rPr sz="2500" b="0" spc="-15" dirty="0">
                <a:latin typeface="Calibri Light"/>
                <a:cs typeface="Calibri Light"/>
              </a:rPr>
              <a:t>patterns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20" dirty="0">
                <a:latin typeface="Calibri Light"/>
                <a:cs typeface="Calibri Light"/>
              </a:rPr>
              <a:t>data </a:t>
            </a:r>
            <a:r>
              <a:rPr sz="2500" b="0" spc="-10" dirty="0">
                <a:latin typeface="Calibri Light"/>
                <a:cs typeface="Calibri Light"/>
              </a:rPr>
              <a:t>attributes </a:t>
            </a:r>
            <a:r>
              <a:rPr sz="2500" b="0" spc="-5" dirty="0">
                <a:latin typeface="Calibri Light"/>
                <a:cs typeface="Calibri Light"/>
              </a:rPr>
              <a:t>occur </a:t>
            </a:r>
            <a:r>
              <a:rPr sz="2500" b="0" spc="-10" dirty="0">
                <a:latin typeface="Calibri Light"/>
                <a:cs typeface="Calibri Light"/>
              </a:rPr>
              <a:t>together</a:t>
            </a:r>
            <a:r>
              <a:rPr sz="2500" b="0" spc="10" dirty="0">
                <a:latin typeface="Calibri Light"/>
                <a:cs typeface="Calibri Light"/>
              </a:rPr>
              <a:t> </a:t>
            </a:r>
            <a:r>
              <a:rPr sz="2500" b="0" dirty="0">
                <a:latin typeface="Calibri Light"/>
                <a:cs typeface="Calibri Light"/>
              </a:rPr>
              <a:t>?</a:t>
            </a:r>
            <a:endParaRPr sz="2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19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“Data </a:t>
            </a:r>
            <a:r>
              <a:rPr spc="-55" dirty="0"/>
              <a:t>Mining” </a:t>
            </a:r>
            <a:r>
              <a:rPr spc="-90" dirty="0"/>
              <a:t>and</a:t>
            </a:r>
            <a:r>
              <a:rPr spc="-140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7861300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“Data </a:t>
            </a:r>
            <a:r>
              <a:rPr sz="2800" b="0" spc="10" dirty="0">
                <a:latin typeface="Calibri Light"/>
                <a:cs typeface="Calibri Light"/>
              </a:rPr>
              <a:t>Mining” </a:t>
            </a:r>
            <a:r>
              <a:rPr sz="2800" b="0" spc="-15" dirty="0">
                <a:latin typeface="Calibri Light"/>
                <a:cs typeface="Calibri Light"/>
              </a:rPr>
              <a:t>attempts to extract patterns from</a:t>
            </a:r>
            <a:r>
              <a:rPr sz="2800" b="0" spc="5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769620" lvl="1" indent="-300355">
              <a:lnSpc>
                <a:spcPct val="100000"/>
              </a:lnSpc>
              <a:buFont typeface="Courier New"/>
              <a:buChar char="o"/>
              <a:tabLst>
                <a:tab pos="770255" algn="l"/>
              </a:tabLst>
            </a:pPr>
            <a:r>
              <a:rPr sz="2500" b="0" spc="-10" dirty="0">
                <a:latin typeface="Calibri Light"/>
                <a:cs typeface="Calibri Light"/>
              </a:rPr>
              <a:t>Associative</a:t>
            </a:r>
            <a:r>
              <a:rPr sz="2500" b="0" spc="-5" dirty="0">
                <a:latin typeface="Calibri Light"/>
                <a:cs typeface="Calibri Light"/>
              </a:rPr>
              <a:t> </a:t>
            </a:r>
            <a:r>
              <a:rPr sz="2500" b="0" spc="-15" dirty="0">
                <a:latin typeface="Calibri Light"/>
                <a:cs typeface="Calibri Light"/>
              </a:rPr>
              <a:t>patterns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20" dirty="0">
                <a:latin typeface="Calibri Light"/>
                <a:cs typeface="Calibri Light"/>
              </a:rPr>
              <a:t>data </a:t>
            </a:r>
            <a:r>
              <a:rPr sz="2500" b="0" spc="-10" dirty="0">
                <a:latin typeface="Calibri Light"/>
                <a:cs typeface="Calibri Light"/>
              </a:rPr>
              <a:t>attributes </a:t>
            </a:r>
            <a:r>
              <a:rPr sz="2500" b="0" spc="-5" dirty="0">
                <a:latin typeface="Calibri Light"/>
                <a:cs typeface="Calibri Light"/>
              </a:rPr>
              <a:t>occur </a:t>
            </a:r>
            <a:r>
              <a:rPr sz="2500" b="0" spc="-10" dirty="0">
                <a:latin typeface="Calibri Light"/>
                <a:cs typeface="Calibri Light"/>
              </a:rPr>
              <a:t>together</a:t>
            </a:r>
            <a:r>
              <a:rPr sz="2500" b="0" spc="10" dirty="0">
                <a:latin typeface="Calibri Light"/>
                <a:cs typeface="Calibri Light"/>
              </a:rPr>
              <a:t> </a:t>
            </a:r>
            <a:r>
              <a:rPr sz="2500" b="0" dirty="0">
                <a:latin typeface="Calibri Light"/>
                <a:cs typeface="Calibri Light"/>
              </a:rPr>
              <a:t>?</a:t>
            </a:r>
            <a:endParaRPr sz="2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769620" marR="4962525" lvl="1" indent="-770255">
              <a:lnSpc>
                <a:spcPct val="100000"/>
              </a:lnSpc>
              <a:buFont typeface="Courier New"/>
              <a:buChar char="o"/>
              <a:tabLst>
                <a:tab pos="770255" algn="l"/>
              </a:tabLst>
            </a:pPr>
            <a:r>
              <a:rPr sz="2500" b="0" spc="-10" dirty="0">
                <a:latin typeface="Calibri Light"/>
                <a:cs typeface="Calibri Light"/>
              </a:rPr>
              <a:t>Classification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15" dirty="0">
                <a:latin typeface="Calibri Light"/>
                <a:cs typeface="Calibri Light"/>
              </a:rPr>
              <a:t>indicates </a:t>
            </a:r>
            <a:r>
              <a:rPr sz="2500" b="0" dirty="0">
                <a:latin typeface="Calibri Light"/>
                <a:cs typeface="Calibri Light"/>
              </a:rPr>
              <a:t>a </a:t>
            </a:r>
            <a:r>
              <a:rPr sz="2500" b="0" spc="-10" dirty="0">
                <a:latin typeface="Calibri Light"/>
                <a:cs typeface="Calibri Light"/>
              </a:rPr>
              <a:t>given </a:t>
            </a:r>
            <a:r>
              <a:rPr sz="2500" b="0" spc="-15" dirty="0">
                <a:latin typeface="Calibri Light"/>
                <a:cs typeface="Calibri Light"/>
              </a:rPr>
              <a:t>category</a:t>
            </a:r>
            <a:r>
              <a:rPr sz="2500" b="0" dirty="0">
                <a:latin typeface="Calibri Light"/>
                <a:cs typeface="Calibri Light"/>
              </a:rPr>
              <a:t> ?</a:t>
            </a:r>
            <a:endParaRPr sz="2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819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“Data </a:t>
            </a:r>
            <a:r>
              <a:rPr spc="-55" dirty="0"/>
              <a:t>Mining” </a:t>
            </a:r>
            <a:r>
              <a:rPr spc="-90" dirty="0"/>
              <a:t>and</a:t>
            </a:r>
            <a:r>
              <a:rPr spc="-140" dirty="0"/>
              <a:t> </a:t>
            </a:r>
            <a:r>
              <a:rPr spc="-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786130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latin typeface="Calibri Light"/>
                <a:cs typeface="Calibri Light"/>
              </a:rPr>
              <a:t>“Data </a:t>
            </a:r>
            <a:r>
              <a:rPr sz="2800" b="0" spc="10" dirty="0">
                <a:latin typeface="Calibri Light"/>
                <a:cs typeface="Calibri Light"/>
              </a:rPr>
              <a:t>Mining” </a:t>
            </a:r>
            <a:r>
              <a:rPr sz="2800" b="0" spc="-15" dirty="0">
                <a:latin typeface="Calibri Light"/>
                <a:cs typeface="Calibri Light"/>
              </a:rPr>
              <a:t>attempts to extract patterns from</a:t>
            </a:r>
            <a:r>
              <a:rPr sz="2800" b="0" spc="5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769620" lvl="1" indent="-300355">
              <a:lnSpc>
                <a:spcPct val="100000"/>
              </a:lnSpc>
              <a:buFont typeface="Courier New"/>
              <a:buChar char="o"/>
              <a:tabLst>
                <a:tab pos="770255" algn="l"/>
              </a:tabLst>
            </a:pPr>
            <a:r>
              <a:rPr sz="2500" b="0" spc="-10" dirty="0">
                <a:latin typeface="Calibri Light"/>
                <a:cs typeface="Calibri Light"/>
              </a:rPr>
              <a:t>Associative</a:t>
            </a:r>
            <a:r>
              <a:rPr sz="2500" b="0" spc="-5" dirty="0">
                <a:latin typeface="Calibri Light"/>
                <a:cs typeface="Calibri Light"/>
              </a:rPr>
              <a:t> </a:t>
            </a:r>
            <a:r>
              <a:rPr sz="2500" b="0" spc="-15" dirty="0">
                <a:latin typeface="Calibri Light"/>
                <a:cs typeface="Calibri Light"/>
              </a:rPr>
              <a:t>patterns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20" dirty="0">
                <a:latin typeface="Calibri Light"/>
                <a:cs typeface="Calibri Light"/>
              </a:rPr>
              <a:t>data </a:t>
            </a:r>
            <a:r>
              <a:rPr sz="2500" b="0" spc="-10" dirty="0">
                <a:latin typeface="Calibri Light"/>
                <a:cs typeface="Calibri Light"/>
              </a:rPr>
              <a:t>attributes </a:t>
            </a:r>
            <a:r>
              <a:rPr sz="2500" b="0" spc="-5" dirty="0">
                <a:latin typeface="Calibri Light"/>
                <a:cs typeface="Calibri Light"/>
              </a:rPr>
              <a:t>occur </a:t>
            </a:r>
            <a:r>
              <a:rPr sz="2500" b="0" spc="-10" dirty="0">
                <a:latin typeface="Calibri Light"/>
                <a:cs typeface="Calibri Light"/>
              </a:rPr>
              <a:t>together</a:t>
            </a:r>
            <a:r>
              <a:rPr sz="2500" b="0" spc="10" dirty="0">
                <a:latin typeface="Calibri Light"/>
                <a:cs typeface="Calibri Light"/>
              </a:rPr>
              <a:t> </a:t>
            </a:r>
            <a:r>
              <a:rPr sz="2500" b="0" dirty="0">
                <a:latin typeface="Calibri Light"/>
                <a:cs typeface="Calibri Light"/>
              </a:rPr>
              <a:t>?</a:t>
            </a:r>
            <a:endParaRPr sz="2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769620" marR="4962525" lvl="1" indent="-770255">
              <a:lnSpc>
                <a:spcPct val="100000"/>
              </a:lnSpc>
              <a:buFont typeface="Courier New"/>
              <a:buChar char="o"/>
              <a:tabLst>
                <a:tab pos="770255" algn="l"/>
              </a:tabLst>
            </a:pPr>
            <a:r>
              <a:rPr sz="2500" b="0" spc="-10" dirty="0">
                <a:latin typeface="Calibri Light"/>
                <a:cs typeface="Calibri Light"/>
              </a:rPr>
              <a:t>Classification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15" dirty="0">
                <a:latin typeface="Calibri Light"/>
                <a:cs typeface="Calibri Light"/>
              </a:rPr>
              <a:t>indicates </a:t>
            </a:r>
            <a:r>
              <a:rPr sz="2500" b="0" dirty="0">
                <a:latin typeface="Calibri Light"/>
                <a:cs typeface="Calibri Light"/>
              </a:rPr>
              <a:t>a </a:t>
            </a:r>
            <a:r>
              <a:rPr sz="2500" b="0" spc="-10" dirty="0">
                <a:latin typeface="Calibri Light"/>
                <a:cs typeface="Calibri Light"/>
              </a:rPr>
              <a:t>given </a:t>
            </a:r>
            <a:r>
              <a:rPr sz="2500" b="0" spc="-15" dirty="0">
                <a:latin typeface="Calibri Light"/>
                <a:cs typeface="Calibri Light"/>
              </a:rPr>
              <a:t>category</a:t>
            </a:r>
            <a:r>
              <a:rPr sz="2500" b="0" dirty="0">
                <a:latin typeface="Calibri Light"/>
                <a:cs typeface="Calibri Light"/>
              </a:rPr>
              <a:t> ?</a:t>
            </a:r>
            <a:endParaRPr sz="2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769620" lvl="1" indent="-300355">
              <a:lnSpc>
                <a:spcPct val="100000"/>
              </a:lnSpc>
              <a:buFont typeface="Courier New"/>
              <a:buChar char="o"/>
              <a:tabLst>
                <a:tab pos="770255" algn="l"/>
              </a:tabLst>
            </a:pPr>
            <a:r>
              <a:rPr sz="2500" b="0" spc="-10" dirty="0">
                <a:latin typeface="Calibri Light"/>
                <a:cs typeface="Calibri Light"/>
              </a:rPr>
              <a:t>Sequential/temporal</a:t>
            </a:r>
            <a:r>
              <a:rPr sz="2500" b="0" spc="-15" dirty="0">
                <a:latin typeface="Calibri Light"/>
                <a:cs typeface="Calibri Light"/>
              </a:rPr>
              <a:t> patterns</a:t>
            </a:r>
            <a:endParaRPr sz="2500">
              <a:latin typeface="Calibri Light"/>
              <a:cs typeface="Calibri Light"/>
            </a:endParaRPr>
          </a:p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500" b="0" spc="-10" dirty="0">
                <a:latin typeface="Calibri Light"/>
                <a:cs typeface="Calibri Light"/>
              </a:rPr>
              <a:t>What </a:t>
            </a:r>
            <a:r>
              <a:rPr sz="2500" b="0" spc="-5" dirty="0">
                <a:latin typeface="Calibri Light"/>
                <a:cs typeface="Calibri Light"/>
              </a:rPr>
              <a:t>sequences of </a:t>
            </a:r>
            <a:r>
              <a:rPr sz="2500" b="0" spc="-10" dirty="0">
                <a:latin typeface="Calibri Light"/>
                <a:cs typeface="Calibri Light"/>
              </a:rPr>
              <a:t>events </a:t>
            </a:r>
            <a:r>
              <a:rPr sz="2500" b="0" spc="-5" dirty="0">
                <a:latin typeface="Calibri Light"/>
                <a:cs typeface="Calibri Light"/>
              </a:rPr>
              <a:t>occur </a:t>
            </a:r>
            <a:r>
              <a:rPr sz="2500" b="0" spc="-10" dirty="0">
                <a:latin typeface="Calibri Light"/>
                <a:cs typeface="Calibri Light"/>
              </a:rPr>
              <a:t>frequently</a:t>
            </a:r>
            <a:r>
              <a:rPr sz="2500" b="0" spc="-5" dirty="0">
                <a:latin typeface="Calibri Light"/>
                <a:cs typeface="Calibri Light"/>
              </a:rPr>
              <a:t> </a:t>
            </a:r>
            <a:r>
              <a:rPr sz="2500" b="0" dirty="0">
                <a:latin typeface="Calibri Light"/>
                <a:cs typeface="Calibri Light"/>
              </a:rPr>
              <a:t>?</a:t>
            </a:r>
            <a:endParaRPr sz="2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Example</a:t>
            </a:r>
            <a:r>
              <a:rPr spc="-65" dirty="0"/>
              <a:t> </a:t>
            </a:r>
            <a:r>
              <a:rPr spc="-215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1010412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Associative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pattern</a:t>
            </a:r>
            <a:endParaRPr sz="2800">
              <a:latin typeface="Calibri Light"/>
              <a:cs typeface="Calibri Light"/>
            </a:endParaRPr>
          </a:p>
          <a:p>
            <a:pPr marL="698500" marR="5080">
              <a:lnSpc>
                <a:spcPct val="80000"/>
              </a:lnSpc>
              <a:spcBef>
                <a:spcPts val="710"/>
              </a:spcBef>
            </a:pPr>
            <a:r>
              <a:rPr sz="2400" b="0" spc="-5" dirty="0">
                <a:latin typeface="Calibri Light"/>
                <a:cs typeface="Calibri Light"/>
              </a:rPr>
              <a:t>When Bob is in the living </a:t>
            </a:r>
            <a:r>
              <a:rPr sz="2400" b="0" spc="-15" dirty="0">
                <a:latin typeface="Calibri Light"/>
                <a:cs typeface="Calibri Light"/>
              </a:rPr>
              <a:t>room </a:t>
            </a:r>
            <a:r>
              <a:rPr sz="2400" b="0" dirty="0">
                <a:latin typeface="Calibri Light"/>
                <a:cs typeface="Calibri Light"/>
              </a:rPr>
              <a:t>he </a:t>
            </a:r>
            <a:r>
              <a:rPr sz="2400" b="0" spc="-20" dirty="0">
                <a:latin typeface="Calibri Light"/>
                <a:cs typeface="Calibri Light"/>
              </a:rPr>
              <a:t>likes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20" dirty="0">
                <a:latin typeface="Calibri Light"/>
                <a:cs typeface="Calibri Light"/>
              </a:rPr>
              <a:t>watch </a:t>
            </a:r>
            <a:r>
              <a:rPr sz="2400" b="0" dirty="0">
                <a:latin typeface="Calibri Light"/>
                <a:cs typeface="Calibri Light"/>
              </a:rPr>
              <a:t>TV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10" dirty="0">
                <a:latin typeface="Calibri Light"/>
                <a:cs typeface="Calibri Light"/>
              </a:rPr>
              <a:t>eat </a:t>
            </a:r>
            <a:r>
              <a:rPr sz="2400" b="0" spc="-5" dirty="0">
                <a:latin typeface="Calibri Light"/>
                <a:cs typeface="Calibri Light"/>
              </a:rPr>
              <a:t>popcorn with the  </a:t>
            </a:r>
            <a:r>
              <a:rPr sz="2400" b="0" spc="-10" dirty="0">
                <a:latin typeface="Calibri Light"/>
                <a:cs typeface="Calibri Light"/>
              </a:rPr>
              <a:t>light </a:t>
            </a:r>
            <a:r>
              <a:rPr sz="2400" b="0" spc="-5" dirty="0">
                <a:latin typeface="Calibri Light"/>
                <a:cs typeface="Calibri Light"/>
              </a:rPr>
              <a:t>turned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60" dirty="0">
                <a:latin typeface="Calibri Light"/>
                <a:cs typeface="Calibri Light"/>
              </a:rPr>
              <a:t>off.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Example</a:t>
            </a:r>
            <a:r>
              <a:rPr spc="-65" dirty="0"/>
              <a:t> </a:t>
            </a:r>
            <a:r>
              <a:rPr spc="-215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10104120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Associative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pattern</a:t>
            </a:r>
            <a:endParaRPr sz="2800">
              <a:latin typeface="Calibri Light"/>
              <a:cs typeface="Calibri Light"/>
            </a:endParaRPr>
          </a:p>
          <a:p>
            <a:pPr marL="698500" marR="5080">
              <a:lnSpc>
                <a:spcPct val="80000"/>
              </a:lnSpc>
              <a:spcBef>
                <a:spcPts val="710"/>
              </a:spcBef>
            </a:pPr>
            <a:r>
              <a:rPr sz="2400" b="0" spc="-5" dirty="0">
                <a:latin typeface="Calibri Light"/>
                <a:cs typeface="Calibri Light"/>
              </a:rPr>
              <a:t>When Bob is in the living </a:t>
            </a:r>
            <a:r>
              <a:rPr sz="2400" b="0" spc="-15" dirty="0">
                <a:latin typeface="Calibri Light"/>
                <a:cs typeface="Calibri Light"/>
              </a:rPr>
              <a:t>room </a:t>
            </a:r>
            <a:r>
              <a:rPr sz="2400" b="0" dirty="0">
                <a:latin typeface="Calibri Light"/>
                <a:cs typeface="Calibri Light"/>
              </a:rPr>
              <a:t>he </a:t>
            </a:r>
            <a:r>
              <a:rPr sz="2400" b="0" spc="-20" dirty="0">
                <a:latin typeface="Calibri Light"/>
                <a:cs typeface="Calibri Light"/>
              </a:rPr>
              <a:t>likes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20" dirty="0">
                <a:latin typeface="Calibri Light"/>
                <a:cs typeface="Calibri Light"/>
              </a:rPr>
              <a:t>watch </a:t>
            </a:r>
            <a:r>
              <a:rPr sz="2400" b="0" dirty="0">
                <a:latin typeface="Calibri Light"/>
                <a:cs typeface="Calibri Light"/>
              </a:rPr>
              <a:t>TV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10" dirty="0">
                <a:latin typeface="Calibri Light"/>
                <a:cs typeface="Calibri Light"/>
              </a:rPr>
              <a:t>eat </a:t>
            </a:r>
            <a:r>
              <a:rPr sz="2400" b="0" spc="-5" dirty="0">
                <a:latin typeface="Calibri Light"/>
                <a:cs typeface="Calibri Light"/>
              </a:rPr>
              <a:t>popcorn with the  </a:t>
            </a:r>
            <a:r>
              <a:rPr sz="2400" b="0" spc="-10" dirty="0">
                <a:latin typeface="Calibri Light"/>
                <a:cs typeface="Calibri Light"/>
              </a:rPr>
              <a:t>light </a:t>
            </a:r>
            <a:r>
              <a:rPr sz="2400" b="0" spc="-5" dirty="0">
                <a:latin typeface="Calibri Light"/>
                <a:cs typeface="Calibri Light"/>
              </a:rPr>
              <a:t>turned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60" dirty="0">
                <a:latin typeface="Calibri Light"/>
                <a:cs typeface="Calibri Light"/>
              </a:rPr>
              <a:t>off.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Classification</a:t>
            </a:r>
            <a:endParaRPr sz="2800">
              <a:latin typeface="Calibri Light"/>
              <a:cs typeface="Calibri Light"/>
            </a:endParaRPr>
          </a:p>
          <a:p>
            <a:pPr marL="698500">
              <a:lnSpc>
                <a:spcPct val="100000"/>
              </a:lnSpc>
              <a:spcBef>
                <a:spcPts val="135"/>
              </a:spcBef>
            </a:pPr>
            <a:r>
              <a:rPr sz="2400" b="0" spc="-5" dirty="0">
                <a:latin typeface="Calibri Light"/>
                <a:cs typeface="Calibri Light"/>
              </a:rPr>
              <a:t>Action </a:t>
            </a:r>
            <a:r>
              <a:rPr sz="2400" b="0" spc="-10" dirty="0">
                <a:latin typeface="Calibri Light"/>
                <a:cs typeface="Calibri Light"/>
              </a:rPr>
              <a:t>movie </a:t>
            </a:r>
            <a:r>
              <a:rPr sz="2400" b="0" spc="-20" dirty="0">
                <a:latin typeface="Calibri Light"/>
                <a:cs typeface="Calibri Light"/>
              </a:rPr>
              <a:t>fans </a:t>
            </a:r>
            <a:r>
              <a:rPr sz="2400" b="0" spc="-25" dirty="0">
                <a:latin typeface="Calibri Light"/>
                <a:cs typeface="Calibri Light"/>
              </a:rPr>
              <a:t>like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20" dirty="0">
                <a:latin typeface="Calibri Light"/>
                <a:cs typeface="Calibri Light"/>
              </a:rPr>
              <a:t>watch </a:t>
            </a:r>
            <a:r>
              <a:rPr sz="2400" b="0" spc="-50" dirty="0">
                <a:latin typeface="Calibri Light"/>
                <a:cs typeface="Calibri Light"/>
              </a:rPr>
              <a:t>Terminator, </a:t>
            </a:r>
            <a:r>
              <a:rPr sz="2400" b="0" spc="-5" dirty="0">
                <a:latin typeface="Calibri Light"/>
                <a:cs typeface="Calibri Light"/>
              </a:rPr>
              <a:t>drink </a:t>
            </a:r>
            <a:r>
              <a:rPr sz="2400" b="0" spc="-50" dirty="0">
                <a:latin typeface="Calibri Light"/>
                <a:cs typeface="Calibri Light"/>
              </a:rPr>
              <a:t>beer,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20" dirty="0">
                <a:latin typeface="Calibri Light"/>
                <a:cs typeface="Calibri Light"/>
              </a:rPr>
              <a:t>have</a:t>
            </a:r>
            <a:r>
              <a:rPr sz="2400" b="0" spc="12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pizza.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6419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Example</a:t>
            </a:r>
            <a:r>
              <a:rPr spc="-65" dirty="0"/>
              <a:t> </a:t>
            </a:r>
            <a:r>
              <a:rPr spc="-215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11603"/>
            <a:ext cx="1010412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Associative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pattern</a:t>
            </a:r>
            <a:endParaRPr sz="2800">
              <a:latin typeface="Calibri Light"/>
              <a:cs typeface="Calibri Light"/>
            </a:endParaRPr>
          </a:p>
          <a:p>
            <a:pPr marL="698500" marR="5080">
              <a:lnSpc>
                <a:spcPct val="80000"/>
              </a:lnSpc>
              <a:spcBef>
                <a:spcPts val="710"/>
              </a:spcBef>
            </a:pPr>
            <a:r>
              <a:rPr sz="2400" b="0" spc="-5" dirty="0">
                <a:latin typeface="Calibri Light"/>
                <a:cs typeface="Calibri Light"/>
              </a:rPr>
              <a:t>When Bob is in the living </a:t>
            </a:r>
            <a:r>
              <a:rPr sz="2400" b="0" spc="-15" dirty="0">
                <a:latin typeface="Calibri Light"/>
                <a:cs typeface="Calibri Light"/>
              </a:rPr>
              <a:t>room </a:t>
            </a:r>
            <a:r>
              <a:rPr sz="2400" b="0" dirty="0">
                <a:latin typeface="Calibri Light"/>
                <a:cs typeface="Calibri Light"/>
              </a:rPr>
              <a:t>he </a:t>
            </a:r>
            <a:r>
              <a:rPr sz="2400" b="0" spc="-20" dirty="0">
                <a:latin typeface="Calibri Light"/>
                <a:cs typeface="Calibri Light"/>
              </a:rPr>
              <a:t>likes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20" dirty="0">
                <a:latin typeface="Calibri Light"/>
                <a:cs typeface="Calibri Light"/>
              </a:rPr>
              <a:t>watch </a:t>
            </a:r>
            <a:r>
              <a:rPr sz="2400" b="0" dirty="0">
                <a:latin typeface="Calibri Light"/>
                <a:cs typeface="Calibri Light"/>
              </a:rPr>
              <a:t>TV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10" dirty="0">
                <a:latin typeface="Calibri Light"/>
                <a:cs typeface="Calibri Light"/>
              </a:rPr>
              <a:t>eat </a:t>
            </a:r>
            <a:r>
              <a:rPr sz="2400" b="0" spc="-5" dirty="0">
                <a:latin typeface="Calibri Light"/>
                <a:cs typeface="Calibri Light"/>
              </a:rPr>
              <a:t>popcorn with the  </a:t>
            </a:r>
            <a:r>
              <a:rPr sz="2400" b="0" spc="-10" dirty="0">
                <a:latin typeface="Calibri Light"/>
                <a:cs typeface="Calibri Light"/>
              </a:rPr>
              <a:t>light </a:t>
            </a:r>
            <a:r>
              <a:rPr sz="2400" b="0" spc="-5" dirty="0">
                <a:latin typeface="Calibri Light"/>
                <a:cs typeface="Calibri Light"/>
              </a:rPr>
              <a:t>turned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60" dirty="0">
                <a:latin typeface="Calibri Light"/>
                <a:cs typeface="Calibri Light"/>
              </a:rPr>
              <a:t>off.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10" dirty="0">
                <a:latin typeface="Calibri Light"/>
                <a:cs typeface="Calibri Light"/>
              </a:rPr>
              <a:t>Classification</a:t>
            </a:r>
            <a:endParaRPr sz="2800">
              <a:latin typeface="Calibri Light"/>
              <a:cs typeface="Calibri Light"/>
            </a:endParaRPr>
          </a:p>
          <a:p>
            <a:pPr marL="698500">
              <a:lnSpc>
                <a:spcPct val="100000"/>
              </a:lnSpc>
              <a:spcBef>
                <a:spcPts val="135"/>
              </a:spcBef>
            </a:pPr>
            <a:r>
              <a:rPr sz="2400" b="0" spc="-5" dirty="0">
                <a:latin typeface="Calibri Light"/>
                <a:cs typeface="Calibri Light"/>
              </a:rPr>
              <a:t>Action </a:t>
            </a:r>
            <a:r>
              <a:rPr sz="2400" b="0" spc="-10" dirty="0">
                <a:latin typeface="Calibri Light"/>
                <a:cs typeface="Calibri Light"/>
              </a:rPr>
              <a:t>movie </a:t>
            </a:r>
            <a:r>
              <a:rPr sz="2400" b="0" spc="-20" dirty="0">
                <a:latin typeface="Calibri Light"/>
                <a:cs typeface="Calibri Light"/>
              </a:rPr>
              <a:t>fans </a:t>
            </a:r>
            <a:r>
              <a:rPr sz="2400" b="0" spc="-25" dirty="0">
                <a:latin typeface="Calibri Light"/>
                <a:cs typeface="Calibri Light"/>
              </a:rPr>
              <a:t>like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20" dirty="0">
                <a:latin typeface="Calibri Light"/>
                <a:cs typeface="Calibri Light"/>
              </a:rPr>
              <a:t>watch </a:t>
            </a:r>
            <a:r>
              <a:rPr sz="2400" b="0" spc="-50" dirty="0">
                <a:latin typeface="Calibri Light"/>
                <a:cs typeface="Calibri Light"/>
              </a:rPr>
              <a:t>Terminator, </a:t>
            </a:r>
            <a:r>
              <a:rPr sz="2400" b="0" spc="-5" dirty="0">
                <a:latin typeface="Calibri Light"/>
                <a:cs typeface="Calibri Light"/>
              </a:rPr>
              <a:t>drink </a:t>
            </a:r>
            <a:r>
              <a:rPr sz="2400" b="0" spc="-50" dirty="0">
                <a:latin typeface="Calibri Light"/>
                <a:cs typeface="Calibri Light"/>
              </a:rPr>
              <a:t>beer,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spc="-20" dirty="0">
                <a:latin typeface="Calibri Light"/>
                <a:cs typeface="Calibri Light"/>
              </a:rPr>
              <a:t>have</a:t>
            </a:r>
            <a:r>
              <a:rPr sz="2400" b="0" spc="12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pizza.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Sequential </a:t>
            </a:r>
            <a:r>
              <a:rPr sz="2800" b="0" spc="-15" dirty="0">
                <a:latin typeface="Calibri Light"/>
                <a:cs typeface="Calibri Light"/>
              </a:rPr>
              <a:t>patterns</a:t>
            </a:r>
            <a:endParaRPr sz="2800">
              <a:latin typeface="Calibri Light"/>
              <a:cs typeface="Calibri Light"/>
            </a:endParaRPr>
          </a:p>
          <a:p>
            <a:pPr marL="698500" marR="68580">
              <a:lnSpc>
                <a:spcPct val="79600"/>
              </a:lnSpc>
              <a:spcBef>
                <a:spcPts val="750"/>
              </a:spcBef>
            </a:pPr>
            <a:r>
              <a:rPr sz="2400" b="0" spc="-10" dirty="0">
                <a:latin typeface="Calibri Light"/>
                <a:cs typeface="Calibri Light"/>
              </a:rPr>
              <a:t>After coming </a:t>
            </a:r>
            <a:r>
              <a:rPr sz="2400" b="0" spc="-5" dirty="0">
                <a:latin typeface="Calibri Light"/>
                <a:cs typeface="Calibri Light"/>
              </a:rPr>
              <a:t>out of the </a:t>
            </a:r>
            <a:r>
              <a:rPr sz="2400" b="0" spc="-10" dirty="0">
                <a:latin typeface="Calibri Light"/>
                <a:cs typeface="Calibri Light"/>
              </a:rPr>
              <a:t>bedroom </a:t>
            </a:r>
            <a:r>
              <a:rPr sz="2400" b="0" spc="-5" dirty="0">
                <a:latin typeface="Calibri Light"/>
                <a:cs typeface="Calibri Light"/>
              </a:rPr>
              <a:t>in the </a:t>
            </a:r>
            <a:r>
              <a:rPr sz="2400" b="0" dirty="0">
                <a:latin typeface="Calibri Light"/>
                <a:cs typeface="Calibri Light"/>
              </a:rPr>
              <a:t>morning, </a:t>
            </a:r>
            <a:r>
              <a:rPr sz="2400" b="0" spc="-5" dirty="0">
                <a:latin typeface="Calibri Light"/>
                <a:cs typeface="Calibri Light"/>
              </a:rPr>
              <a:t>Bob turns </a:t>
            </a:r>
            <a:r>
              <a:rPr sz="2400" b="0" spc="-20" dirty="0">
                <a:latin typeface="Calibri Light"/>
                <a:cs typeface="Calibri Light"/>
              </a:rPr>
              <a:t>off </a:t>
            </a:r>
            <a:r>
              <a:rPr sz="2400" b="0" spc="-5" dirty="0">
                <a:latin typeface="Calibri Light"/>
                <a:cs typeface="Calibri Light"/>
              </a:rPr>
              <a:t>the </a:t>
            </a:r>
            <a:r>
              <a:rPr sz="2400" b="0" spc="-10" dirty="0">
                <a:latin typeface="Calibri Light"/>
                <a:cs typeface="Calibri Light"/>
              </a:rPr>
              <a:t>bedroom  lights, </a:t>
            </a:r>
            <a:r>
              <a:rPr sz="2400" b="0" spc="-5" dirty="0">
                <a:latin typeface="Calibri Light"/>
                <a:cs typeface="Calibri Light"/>
              </a:rPr>
              <a:t>then goes </a:t>
            </a:r>
            <a:r>
              <a:rPr sz="2400" b="0" spc="-15" dirty="0">
                <a:latin typeface="Calibri Light"/>
                <a:cs typeface="Calibri Light"/>
              </a:rPr>
              <a:t>to </a:t>
            </a:r>
            <a:r>
              <a:rPr sz="2400" b="0" spc="-5" dirty="0">
                <a:latin typeface="Calibri Light"/>
                <a:cs typeface="Calibri Light"/>
              </a:rPr>
              <a:t>the </a:t>
            </a:r>
            <a:r>
              <a:rPr sz="2400" b="0" spc="-10" dirty="0">
                <a:latin typeface="Calibri Light"/>
                <a:cs typeface="Calibri Light"/>
              </a:rPr>
              <a:t>kitchen where </a:t>
            </a:r>
            <a:r>
              <a:rPr sz="2400" b="0" dirty="0">
                <a:latin typeface="Calibri Light"/>
                <a:cs typeface="Calibri Light"/>
              </a:rPr>
              <a:t>he </a:t>
            </a:r>
            <a:r>
              <a:rPr sz="2400" b="0" spc="-20" dirty="0">
                <a:latin typeface="Calibri Light"/>
                <a:cs typeface="Calibri Light"/>
              </a:rPr>
              <a:t>makes coffee, </a:t>
            </a:r>
            <a:r>
              <a:rPr sz="2400" b="0" spc="-5" dirty="0">
                <a:latin typeface="Calibri Light"/>
                <a:cs typeface="Calibri Light"/>
              </a:rPr>
              <a:t>and then </a:t>
            </a:r>
            <a:r>
              <a:rPr sz="2400" b="0" spc="-15" dirty="0">
                <a:latin typeface="Calibri Light"/>
                <a:cs typeface="Calibri Light"/>
              </a:rPr>
              <a:t>leaves </a:t>
            </a:r>
            <a:r>
              <a:rPr sz="2400" b="0" spc="-5" dirty="0">
                <a:latin typeface="Calibri Light"/>
                <a:cs typeface="Calibri Light"/>
              </a:rPr>
              <a:t>the  house.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929</Words>
  <Application>Microsoft Macintosh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</vt:lpstr>
      <vt:lpstr>Courier New</vt:lpstr>
      <vt:lpstr>Tahoma</vt:lpstr>
      <vt:lpstr>Times New Roman</vt:lpstr>
      <vt:lpstr>Office Theme</vt:lpstr>
      <vt:lpstr>PowerPoint Presentation</vt:lpstr>
      <vt:lpstr>Logistics</vt:lpstr>
      <vt:lpstr>“Data Mining” and Prediction</vt:lpstr>
      <vt:lpstr>“Data Mining” and Prediction</vt:lpstr>
      <vt:lpstr>“Data Mining” and Prediction</vt:lpstr>
      <vt:lpstr>“Data Mining” and Prediction</vt:lpstr>
      <vt:lpstr>Example Patterns</vt:lpstr>
      <vt:lpstr>Example Patterns</vt:lpstr>
      <vt:lpstr>Example Patterns</vt:lpstr>
      <vt:lpstr>Data Mining and Prediction</vt:lpstr>
      <vt:lpstr>Data Mining and Prediction</vt:lpstr>
      <vt:lpstr>Data Mining and Prediction</vt:lpstr>
      <vt:lpstr>What to Predict</vt:lpstr>
      <vt:lpstr>Example: Location Prediction</vt:lpstr>
      <vt:lpstr>Example: Location Prediction</vt:lpstr>
      <vt:lpstr>Example: Location Prediction</vt:lpstr>
      <vt:lpstr>Prediction Techniques</vt:lpstr>
      <vt:lpstr>Prediction: Sir Francis Galton</vt:lpstr>
      <vt:lpstr>PowerPoint Presentation</vt:lpstr>
      <vt:lpstr>Introduction to Linear Regression</vt:lpstr>
      <vt:lpstr>PowerPoint Presentation</vt:lpstr>
      <vt:lpstr>Introduction to Linear Regression</vt:lpstr>
      <vt:lpstr>Introduction to Linear Regression</vt:lpstr>
      <vt:lpstr>Introduction to Linear Regression</vt:lpstr>
      <vt:lpstr>PowerPoint Presentation</vt:lpstr>
      <vt:lpstr>PowerPoint Presentation</vt:lpstr>
      <vt:lpstr>Introduction to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Abby Stylianou</cp:lastModifiedBy>
  <cp:revision>2</cp:revision>
  <dcterms:created xsi:type="dcterms:W3CDTF">2020-02-19T20:26:19Z</dcterms:created>
  <dcterms:modified xsi:type="dcterms:W3CDTF">2020-02-20T15:51:08Z</dcterms:modified>
</cp:coreProperties>
</file>