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4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8" r:id="rId23"/>
    <p:sldId id="290" r:id="rId24"/>
    <p:sldId id="289" r:id="rId25"/>
    <p:sldId id="285" r:id="rId26"/>
    <p:sldId id="287" r:id="rId27"/>
    <p:sldId id="26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/>
    <p:restoredTop sz="79213"/>
  </p:normalViewPr>
  <p:slideViewPr>
    <p:cSldViewPr snapToGrid="0" snapToObjects="1">
      <p:cViewPr varScale="1">
        <p:scale>
          <a:sx n="97" d="100"/>
          <a:sy n="9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7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17-C149-B5F3-D62535659847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127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17-C149-B5F3-D62535659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0C-2C4F-A58D-1F74BF2C5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03-4B40-98DC-490D90A3D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33-EC45-8D6E-75169FD77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9441-8BB2-C2F37B259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-1.3363062095621219</c:v>
                </c:pt>
                <c:pt idx="1">
                  <c:v>-0.80178372573727319</c:v>
                </c:pt>
                <c:pt idx="2">
                  <c:v>-0.2672612419124244</c:v>
                </c:pt>
                <c:pt idx="3">
                  <c:v>0.2672612419124244</c:v>
                </c:pt>
                <c:pt idx="4">
                  <c:v>0.80178372573727319</c:v>
                </c:pt>
                <c:pt idx="5">
                  <c:v>1.3363062095621219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-0.59234887775909251</c:v>
                </c:pt>
                <c:pt idx="1">
                  <c:v>-0.14808721943977318</c:v>
                </c:pt>
                <c:pt idx="2">
                  <c:v>-1.0366105360784119</c:v>
                </c:pt>
                <c:pt idx="3">
                  <c:v>0.74043609719886549</c:v>
                </c:pt>
                <c:pt idx="4">
                  <c:v>-0.59234887775909251</c:v>
                </c:pt>
                <c:pt idx="5">
                  <c:v>1.6289594138375041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BD-9C49-9D91-76B765A1F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-1.3363062095621219</c:v>
                </c:pt>
                <c:pt idx="1">
                  <c:v>-0.80178372573727319</c:v>
                </c:pt>
                <c:pt idx="2">
                  <c:v>-0.2672612419124244</c:v>
                </c:pt>
                <c:pt idx="3">
                  <c:v>0.2672612419124244</c:v>
                </c:pt>
                <c:pt idx="4">
                  <c:v>0.80178372573727319</c:v>
                </c:pt>
                <c:pt idx="5">
                  <c:v>1.3363062095621219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-0.59234887775909251</c:v>
                </c:pt>
                <c:pt idx="1">
                  <c:v>-0.14808721943977318</c:v>
                </c:pt>
                <c:pt idx="2">
                  <c:v>-1.0366105360784119</c:v>
                </c:pt>
                <c:pt idx="3">
                  <c:v>0.74043609719886549</c:v>
                </c:pt>
                <c:pt idx="4">
                  <c:v>-0.59234887775909251</c:v>
                </c:pt>
                <c:pt idx="5">
                  <c:v>1.6289594138375041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BD-9C49-9D91-76B765A1F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17-C149-B5F3-D62535659847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127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17-C149-B5F3-D62535659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17-C149-B5F3-D62535659847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127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0.00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17-C149-B5F3-D62535659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E0-334D-B06A-A2244EFDB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8F-1E4E-8E76-2C82FA03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D3-9142-9C0E-CFD84D571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-1.3363062095621219</c:v>
                </c:pt>
                <c:pt idx="1">
                  <c:v>-0.80178372573727319</c:v>
                </c:pt>
                <c:pt idx="2">
                  <c:v>-0.2672612419124244</c:v>
                </c:pt>
                <c:pt idx="3">
                  <c:v>0.2672612419124244</c:v>
                </c:pt>
                <c:pt idx="4">
                  <c:v>0.80178372573727319</c:v>
                </c:pt>
                <c:pt idx="5">
                  <c:v>1.3363062095621219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-0.59234887775909251</c:v>
                </c:pt>
                <c:pt idx="1">
                  <c:v>-0.14808721943977318</c:v>
                </c:pt>
                <c:pt idx="2">
                  <c:v>-1.0366105360784119</c:v>
                </c:pt>
                <c:pt idx="3">
                  <c:v>0.74043609719886549</c:v>
                </c:pt>
                <c:pt idx="4">
                  <c:v>-0.59234887775909251</c:v>
                </c:pt>
                <c:pt idx="5">
                  <c:v>1.6289594138375041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D3-9142-9C0E-CFD84D571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-1.3363062095621219</c:v>
                </c:pt>
                <c:pt idx="1">
                  <c:v>-0.80178372573727319</c:v>
                </c:pt>
                <c:pt idx="2">
                  <c:v>-0.2672612419124244</c:v>
                </c:pt>
                <c:pt idx="3">
                  <c:v>0.2672612419124244</c:v>
                </c:pt>
                <c:pt idx="4">
                  <c:v>0.80178372573727319</c:v>
                </c:pt>
                <c:pt idx="5">
                  <c:v>1.3363062095621219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-0.59234887775909251</c:v>
                </c:pt>
                <c:pt idx="1">
                  <c:v>-0.14808721943977318</c:v>
                </c:pt>
                <c:pt idx="2">
                  <c:v>-1.0366105360784119</c:v>
                </c:pt>
                <c:pt idx="3">
                  <c:v>0.74043609719886549</c:v>
                </c:pt>
                <c:pt idx="4">
                  <c:v>-0.59234887775909251</c:v>
                </c:pt>
                <c:pt idx="5">
                  <c:v>1.6289594138375041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D3-9142-9C0E-CFD84D571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pPr>
              <a:ln w="53975">
                <a:solidFill>
                  <a:srgbClr val="7030A0"/>
                </a:solidFill>
              </a:ln>
            </c:spPr>
          </c:marker>
          <c:trendline>
            <c:spPr>
              <a:ln w="50800">
                <a:solidFill>
                  <a:srgbClr val="00B0F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Sheet1!$B$12:$B$17</c:f>
              <c:numCache>
                <c:formatCode>0.00</c:formatCode>
                <c:ptCount val="6"/>
                <c:pt idx="0">
                  <c:v>-1.4638501094227998</c:v>
                </c:pt>
                <c:pt idx="1">
                  <c:v>-0.87831006565367986</c:v>
                </c:pt>
                <c:pt idx="2">
                  <c:v>-0.29277002188455997</c:v>
                </c:pt>
                <c:pt idx="3">
                  <c:v>0.29277002188455997</c:v>
                </c:pt>
                <c:pt idx="4">
                  <c:v>0.87831006565367986</c:v>
                </c:pt>
                <c:pt idx="5">
                  <c:v>1.4638501094227998</c:v>
                </c:pt>
              </c:numCache>
            </c:numRef>
          </c:xVal>
          <c:yVal>
            <c:numRef>
              <c:f>Sheet1!$C$12:$C$17</c:f>
              <c:numCache>
                <c:formatCode>0.00</c:formatCode>
                <c:ptCount val="6"/>
                <c:pt idx="0">
                  <c:v>-0.64888568452305018</c:v>
                </c:pt>
                <c:pt idx="1">
                  <c:v>-0.1622214211307626</c:v>
                </c:pt>
                <c:pt idx="2">
                  <c:v>-1.1355499479153377</c:v>
                </c:pt>
                <c:pt idx="3">
                  <c:v>0.81110710565381261</c:v>
                </c:pt>
                <c:pt idx="4">
                  <c:v>-0.64888568452305018</c:v>
                </c:pt>
                <c:pt idx="5">
                  <c:v>1.7844356324383877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BD-9C49-9D91-76B765A1F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6459535"/>
        <c:axId val="1415629663"/>
      </c:scatterChart>
      <c:valAx>
        <c:axId val="141645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629663"/>
        <c:crosses val="autoZero"/>
        <c:crossBetween val="midCat"/>
      </c:valAx>
      <c:valAx>
        <c:axId val="141562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Y(su)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459535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CD87-250B-ED4C-AAB5-77CD71EC1D8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27CC1-212B-3245-9AE1-64EB6FDF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trends I observed before, let me predict the future</a:t>
            </a:r>
          </a:p>
          <a:p>
            <a:endParaRPr lang="en-US" dirty="0"/>
          </a:p>
          <a:p>
            <a:r>
              <a:rPr lang="en-US" dirty="0"/>
              <a:t>Requires that things be *correlated* -- or an association; if there’s no relationship b/w my height now and my height next year, there’s no way for me to use that predict that</a:t>
            </a:r>
          </a:p>
          <a:p>
            <a:endParaRPr lang="en-US" dirty="0"/>
          </a:p>
          <a:p>
            <a:r>
              <a:rPr lang="en-US" dirty="0"/>
              <a:t>We’ve talked about correlation informally before, but we’re going to talk about it formally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27CC1-212B-3245-9AE1-64EB6FDFB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27CC1-212B-3245-9AE1-64EB6FDFBB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27CC1-212B-3245-9AE1-64EB6FDFBB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12B5-4190-D44E-B7DB-53C0BDAB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43FF8-8F93-7845-B249-034925EB4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4DEB-86C1-9040-9AB8-F649F21C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8C61-BEDC-014C-820C-C56CA802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0085-035B-9F40-B8CD-CD36B59C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8965-AFCF-2945-9774-46271C8E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4531-8D94-954D-8413-B2B9D3A10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D04C-3850-F64B-959D-79811A88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370-5519-1848-A60D-DFC789ED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0EF6-8F11-204D-96EB-723AFF10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AB569-D7E3-DE4A-A161-6529FE723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718D2-338F-B546-A28B-3D760B5B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1AAD-A664-E945-87FA-12A8BF3B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6D2A-AC47-2547-9101-6559E76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ECB5-62C5-0D4C-8636-1AFE6876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6E5-5575-ED47-9057-39D9C0A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881-6DDC-A54E-9C9E-BBB08E4E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D16C-75D0-8443-B9D2-7EF5D2AD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70FA-7539-404C-BAA4-1457D79E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9F27-62CE-2242-BDCB-EDB0891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33F-6366-294B-BB84-12204F3A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7A1B-7E6A-AF4F-BCF3-222A864D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4942-C5A7-1B4F-A911-F10ECFA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F02A-D315-734E-BC3B-2A582C04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F673-5B97-E24B-B519-6F29942D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15F-63EC-4A48-B225-A87B6FE4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4602-72CA-8D41-8507-A7142A4B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0C64-DA39-C943-AB7C-B022B742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64A9-D883-C842-BA24-AD8CA460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D42A-40BB-2245-AFCE-420219B8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A0D8-93AC-734F-8FD3-753ABA18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113B-F92F-674F-9616-BF4D3B1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E8DF-73FC-9046-9C3A-7B563621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5DDE-F0CB-5D4D-88A4-DA4C30473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AEB9E-8A8A-2C43-80FD-34AA5E891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7DBAD-92ED-794C-9780-2CA0B8B16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E6F8E-1336-8E46-B144-A5751462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F05EA-78FE-6848-A4D8-EA11EC05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78C0B-7466-6148-BA32-63A7C8F4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52FF-E4FB-4745-89FB-B78BC2E7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66F3E-41C1-0E48-A5D6-463EA82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42542-661A-A445-AABD-94AFC0CC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AAAB-658B-8549-AFC3-1C18B09A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08D10-97C0-ED4F-BE22-BB8FE1E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609D2-AB82-2B45-AABD-C5ED50C9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AF1B-E9F9-EA4F-803C-6002015C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B62-9D5D-E14C-9FCA-12FB7579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E446-C685-BD4F-BDF5-E63424F9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3760E-3A61-0645-AEF7-54E12AA8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1420-0681-D644-9351-C1FEEFBC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0C4-8674-BC46-9B9F-816EA848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56E-E977-0F41-BFF3-7657A7E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BDF2-22A2-6A40-8709-C360BB78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8DB8-8132-D244-8357-BFFF028A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07EF-61B2-3A4C-AB71-BC96A817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DC42-DDF8-2D4B-B636-21C7A1AC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B53DC-6B98-BC4D-8ED0-DFDCD832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0A58-65D7-0943-9FE5-BC9A9BB4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BEB34-FEAA-3245-98C6-EECA276B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2E0E-8272-7E4B-A750-6F583FE9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04DD-BD87-E842-9731-741CE7067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B947-352F-0F4B-BD7D-E5CBAFE9CE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6036-2DE2-2B4B-A08E-0031381C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57FB-F5A3-614D-920F-577AC640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35CD-B5E5-5746-BAAC-71E491A2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45C6-F093-464C-B8FF-100726078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Prediction:</a:t>
            </a:r>
            <a:br>
              <a:rPr lang="en-US" dirty="0"/>
            </a:br>
            <a:r>
              <a:rPr lang="en-US" dirty="0"/>
              <a:t>Correlation </a:t>
            </a:r>
            <a:r>
              <a:rPr lang="en-US"/>
              <a:t>and Regression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B457C-718D-C548-BFA4-70EBD05AD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2324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?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1C38E9-8647-064C-A458-635EEDEB5EA8}"/>
              </a:ext>
            </a:extLst>
          </p:cNvPr>
          <p:cNvGraphicFramePr>
            <a:graphicFrameLocks/>
          </p:cNvGraphicFramePr>
          <p:nvPr/>
        </p:nvGraphicFramePr>
        <p:xfrm>
          <a:off x="5334000" y="2752587"/>
          <a:ext cx="457200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019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663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Convert to standard units</a:t>
            </a:r>
          </a:p>
          <a:p>
            <a:r>
              <a:rPr lang="en-US" dirty="0"/>
              <a:t>	Subtract off the mean and divide by the standard deviation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1C38E9-8647-064C-A458-635EEDEB5EA8}"/>
              </a:ext>
            </a:extLst>
          </p:cNvPr>
          <p:cNvGraphicFramePr>
            <a:graphicFrameLocks/>
          </p:cNvGraphicFramePr>
          <p:nvPr/>
        </p:nvGraphicFramePr>
        <p:xfrm>
          <a:off x="5334000" y="2752587"/>
          <a:ext cx="457200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02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663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Convert to standard units</a:t>
            </a:r>
          </a:p>
          <a:p>
            <a:r>
              <a:rPr lang="en-US" dirty="0"/>
              <a:t>	Subtract off the mean and divide by the standard deviation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C98A69-B22A-BB4C-8753-3A8C2CD7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75898"/>
              </p:ext>
            </p:extLst>
          </p:nvPr>
        </p:nvGraphicFramePr>
        <p:xfrm>
          <a:off x="15521" y="3646557"/>
          <a:ext cx="3723642" cy="92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70">
                  <a:extLst>
                    <a:ext uri="{9D8B030D-6E8A-4147-A177-3AD203B41FA5}">
                      <a16:colId xmlns:a16="http://schemas.microsoft.com/office/drawing/2014/main" val="3164022952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838856381"/>
                    </a:ext>
                  </a:extLst>
                </a:gridCol>
                <a:gridCol w="1618815">
                  <a:extLst>
                    <a:ext uri="{9D8B030D-6E8A-4147-A177-3AD203B41FA5}">
                      <a16:colId xmlns:a16="http://schemas.microsoft.com/office/drawing/2014/main" val="3076081762"/>
                    </a:ext>
                  </a:extLst>
                </a:gridCol>
              </a:tblGrid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228971"/>
                  </a:ext>
                </a:extLst>
              </a:tr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St.D.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0171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B35267-9028-BA48-A606-540401D90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45095"/>
              </p:ext>
            </p:extLst>
          </p:nvPr>
        </p:nvGraphicFramePr>
        <p:xfrm>
          <a:off x="4276587" y="3356362"/>
          <a:ext cx="16510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907247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32012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19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0713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96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42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001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4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77566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82A2FDB-B5E9-4E42-88B5-670D26290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184487"/>
              </p:ext>
            </p:extLst>
          </p:nvPr>
        </p:nvGraphicFramePr>
        <p:xfrm>
          <a:off x="6911008" y="2853759"/>
          <a:ext cx="457200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57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663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Convert to standard units</a:t>
            </a:r>
          </a:p>
          <a:p>
            <a:r>
              <a:rPr lang="en-US" dirty="0"/>
              <a:t>	Subtract off the mean and divide by the standard deviation</a:t>
            </a:r>
          </a:p>
          <a:p>
            <a:r>
              <a:rPr lang="en-US" dirty="0"/>
              <a:t>Step 3: ?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C98A69-B22A-BB4C-8753-3A8C2CD7CC1A}"/>
              </a:ext>
            </a:extLst>
          </p:cNvPr>
          <p:cNvGraphicFramePr>
            <a:graphicFrameLocks noGrp="1"/>
          </p:cNvGraphicFramePr>
          <p:nvPr/>
        </p:nvGraphicFramePr>
        <p:xfrm>
          <a:off x="15521" y="3646557"/>
          <a:ext cx="3723642" cy="92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70">
                  <a:extLst>
                    <a:ext uri="{9D8B030D-6E8A-4147-A177-3AD203B41FA5}">
                      <a16:colId xmlns:a16="http://schemas.microsoft.com/office/drawing/2014/main" val="3164022952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838856381"/>
                    </a:ext>
                  </a:extLst>
                </a:gridCol>
                <a:gridCol w="1618815">
                  <a:extLst>
                    <a:ext uri="{9D8B030D-6E8A-4147-A177-3AD203B41FA5}">
                      <a16:colId xmlns:a16="http://schemas.microsoft.com/office/drawing/2014/main" val="3076081762"/>
                    </a:ext>
                  </a:extLst>
                </a:gridCol>
              </a:tblGrid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228971"/>
                  </a:ext>
                </a:extLst>
              </a:tr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St.D.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0171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B35267-9028-BA48-A606-540401D9089C}"/>
              </a:ext>
            </a:extLst>
          </p:cNvPr>
          <p:cNvGraphicFramePr>
            <a:graphicFrameLocks noGrp="1"/>
          </p:cNvGraphicFramePr>
          <p:nvPr/>
        </p:nvGraphicFramePr>
        <p:xfrm>
          <a:off x="4276587" y="3356362"/>
          <a:ext cx="16510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907247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32012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19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0713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96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42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001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4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775664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8BC781-8B59-5E4C-89CF-D51E2B98AA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70476"/>
              </p:ext>
            </p:extLst>
          </p:nvPr>
        </p:nvGraphicFramePr>
        <p:xfrm>
          <a:off x="6911008" y="2853759"/>
          <a:ext cx="457200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6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663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Convert to standard units</a:t>
            </a:r>
          </a:p>
          <a:p>
            <a:r>
              <a:rPr lang="en-US" dirty="0"/>
              <a:t>	Subtract off the mean and divide by the standard deviation</a:t>
            </a:r>
          </a:p>
          <a:p>
            <a:r>
              <a:rPr lang="en-US" dirty="0"/>
              <a:t>Step 3: Multiply X(</a:t>
            </a:r>
            <a:r>
              <a:rPr lang="en-US" dirty="0" err="1"/>
              <a:t>su</a:t>
            </a:r>
            <a:r>
              <a:rPr lang="en-US" dirty="0"/>
              <a:t>) * Y(</a:t>
            </a:r>
            <a:r>
              <a:rPr lang="en-US" dirty="0" err="1"/>
              <a:t>su</a:t>
            </a:r>
            <a:r>
              <a:rPr lang="en-US" dirty="0"/>
              <a:t>)</a:t>
            </a:r>
          </a:p>
          <a:p>
            <a:r>
              <a:rPr lang="en-US" dirty="0"/>
              <a:t>Step 4: 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C98A69-B22A-BB4C-8753-3A8C2CD7CC1A}"/>
              </a:ext>
            </a:extLst>
          </p:cNvPr>
          <p:cNvGraphicFramePr>
            <a:graphicFrameLocks noGrp="1"/>
          </p:cNvGraphicFramePr>
          <p:nvPr/>
        </p:nvGraphicFramePr>
        <p:xfrm>
          <a:off x="15521" y="3646557"/>
          <a:ext cx="3723642" cy="92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70">
                  <a:extLst>
                    <a:ext uri="{9D8B030D-6E8A-4147-A177-3AD203B41FA5}">
                      <a16:colId xmlns:a16="http://schemas.microsoft.com/office/drawing/2014/main" val="3164022952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838856381"/>
                    </a:ext>
                  </a:extLst>
                </a:gridCol>
                <a:gridCol w="1618815">
                  <a:extLst>
                    <a:ext uri="{9D8B030D-6E8A-4147-A177-3AD203B41FA5}">
                      <a16:colId xmlns:a16="http://schemas.microsoft.com/office/drawing/2014/main" val="3076081762"/>
                    </a:ext>
                  </a:extLst>
                </a:gridCol>
              </a:tblGrid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228971"/>
                  </a:ext>
                </a:extLst>
              </a:tr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St.D.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0171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B35267-9028-BA48-A606-540401D9089C}"/>
              </a:ext>
            </a:extLst>
          </p:cNvPr>
          <p:cNvGraphicFramePr>
            <a:graphicFrameLocks noGrp="1"/>
          </p:cNvGraphicFramePr>
          <p:nvPr/>
        </p:nvGraphicFramePr>
        <p:xfrm>
          <a:off x="4276587" y="3356362"/>
          <a:ext cx="16510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907247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32012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19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0713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96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42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001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4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7756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6F998F-2B26-5B46-8639-87FC558CF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94449"/>
              </p:ext>
            </p:extLst>
          </p:nvPr>
        </p:nvGraphicFramePr>
        <p:xfrm>
          <a:off x="4276587" y="3370719"/>
          <a:ext cx="274828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362869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50889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60513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Product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3591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831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4825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143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139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076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369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663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r>
              <a:rPr lang="en-US" dirty="0"/>
              <a:t>Step 2: Convert to standard units</a:t>
            </a:r>
          </a:p>
          <a:p>
            <a:r>
              <a:rPr lang="en-US" dirty="0"/>
              <a:t>	Subtract off the mean and divide by the standard deviation</a:t>
            </a:r>
          </a:p>
          <a:p>
            <a:r>
              <a:rPr lang="en-US" dirty="0"/>
              <a:t>Step 3: Multiply X(</a:t>
            </a:r>
            <a:r>
              <a:rPr lang="en-US" dirty="0" err="1"/>
              <a:t>su</a:t>
            </a:r>
            <a:r>
              <a:rPr lang="en-US" dirty="0"/>
              <a:t>) * Y(</a:t>
            </a:r>
            <a:r>
              <a:rPr lang="en-US" dirty="0" err="1"/>
              <a:t>su</a:t>
            </a:r>
            <a:r>
              <a:rPr lang="en-US" dirty="0"/>
              <a:t>)</a:t>
            </a:r>
          </a:p>
          <a:p>
            <a:r>
              <a:rPr lang="en-US" dirty="0"/>
              <a:t>Step 4: Average the products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C98A69-B22A-BB4C-8753-3A8C2CD7CC1A}"/>
              </a:ext>
            </a:extLst>
          </p:cNvPr>
          <p:cNvGraphicFramePr>
            <a:graphicFrameLocks noGrp="1"/>
          </p:cNvGraphicFramePr>
          <p:nvPr/>
        </p:nvGraphicFramePr>
        <p:xfrm>
          <a:off x="15521" y="3646557"/>
          <a:ext cx="3723642" cy="92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70">
                  <a:extLst>
                    <a:ext uri="{9D8B030D-6E8A-4147-A177-3AD203B41FA5}">
                      <a16:colId xmlns:a16="http://schemas.microsoft.com/office/drawing/2014/main" val="3164022952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838856381"/>
                    </a:ext>
                  </a:extLst>
                </a:gridCol>
                <a:gridCol w="1618815">
                  <a:extLst>
                    <a:ext uri="{9D8B030D-6E8A-4147-A177-3AD203B41FA5}">
                      <a16:colId xmlns:a16="http://schemas.microsoft.com/office/drawing/2014/main" val="3076081762"/>
                    </a:ext>
                  </a:extLst>
                </a:gridCol>
              </a:tblGrid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228971"/>
                  </a:ext>
                </a:extLst>
              </a:tr>
              <a:tr h="4610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St.D.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0171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B35267-9028-BA48-A606-540401D9089C}"/>
              </a:ext>
            </a:extLst>
          </p:cNvPr>
          <p:cNvGraphicFramePr>
            <a:graphicFrameLocks noGrp="1"/>
          </p:cNvGraphicFramePr>
          <p:nvPr/>
        </p:nvGraphicFramePr>
        <p:xfrm>
          <a:off x="4276587" y="3356362"/>
          <a:ext cx="16510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907247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032012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19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0713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96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42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001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4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7756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6F998F-2B26-5B46-8639-87FC558CF476}"/>
              </a:ext>
            </a:extLst>
          </p:cNvPr>
          <p:cNvGraphicFramePr>
            <a:graphicFrameLocks noGrp="1"/>
          </p:cNvGraphicFramePr>
          <p:nvPr/>
        </p:nvGraphicFramePr>
        <p:xfrm>
          <a:off x="4276587" y="3370719"/>
          <a:ext cx="274828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362869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50889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60513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Y(su)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Product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3591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831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4825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-1.04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143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139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076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3699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8BF548-8FB6-D34C-9A3B-81C32C8FC2F6}"/>
              </a:ext>
            </a:extLst>
          </p:cNvPr>
          <p:cNvSpPr txBox="1"/>
          <p:nvPr/>
        </p:nvSpPr>
        <p:spPr>
          <a:xfrm>
            <a:off x="7156174" y="3784456"/>
            <a:ext cx="4568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(0.79 + 0.12 + 0.28 + 0.20 + -0.47 + 2.18) / 6</a:t>
            </a:r>
          </a:p>
          <a:p>
            <a:endParaRPr lang="en-US" dirty="0"/>
          </a:p>
          <a:p>
            <a:r>
              <a:rPr lang="en-US" sz="4200" dirty="0"/>
              <a:t>r = 0.51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2A2FDB-B5E9-4E42-88B5-670D26290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884185"/>
              </p:ext>
            </p:extLst>
          </p:nvPr>
        </p:nvGraphicFramePr>
        <p:xfrm>
          <a:off x="1719943" y="57150"/>
          <a:ext cx="8752113" cy="674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324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2A2FDB-B5E9-4E42-88B5-670D26290F12}"/>
              </a:ext>
            </a:extLst>
          </p:cNvPr>
          <p:cNvGraphicFramePr>
            <a:graphicFrameLocks/>
          </p:cNvGraphicFramePr>
          <p:nvPr/>
        </p:nvGraphicFramePr>
        <p:xfrm>
          <a:off x="1719943" y="57150"/>
          <a:ext cx="8752113" cy="674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2DD30D-DF0A-BD4C-BB6C-061CC51A63A8}"/>
              </a:ext>
            </a:extLst>
          </p:cNvPr>
          <p:cNvSpPr txBox="1"/>
          <p:nvPr/>
        </p:nvSpPr>
        <p:spPr>
          <a:xfrm rot="20484989">
            <a:off x="3034982" y="2558536"/>
            <a:ext cx="5851474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200" dirty="0"/>
              <a:t>This is the regression line!</a:t>
            </a:r>
          </a:p>
        </p:txBody>
      </p:sp>
    </p:spTree>
    <p:extLst>
      <p:ext uri="{BB962C8B-B14F-4D97-AF65-F5344CB8AC3E}">
        <p14:creationId xmlns:p14="http://schemas.microsoft.com/office/powerpoint/2010/main" val="223768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2A2FDB-B5E9-4E42-88B5-670D26290F12}"/>
              </a:ext>
            </a:extLst>
          </p:cNvPr>
          <p:cNvGraphicFramePr>
            <a:graphicFrameLocks/>
          </p:cNvGraphicFramePr>
          <p:nvPr/>
        </p:nvGraphicFramePr>
        <p:xfrm>
          <a:off x="1719943" y="57150"/>
          <a:ext cx="8752113" cy="674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2DD30D-DF0A-BD4C-BB6C-061CC51A63A8}"/>
              </a:ext>
            </a:extLst>
          </p:cNvPr>
          <p:cNvSpPr txBox="1"/>
          <p:nvPr/>
        </p:nvSpPr>
        <p:spPr>
          <a:xfrm rot="20484989">
            <a:off x="4610033" y="2558536"/>
            <a:ext cx="270138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200" dirty="0"/>
              <a:t>Its slope = r</a:t>
            </a:r>
          </a:p>
        </p:txBody>
      </p:sp>
    </p:spTree>
    <p:extLst>
      <p:ext uri="{BB962C8B-B14F-4D97-AF65-F5344CB8AC3E}">
        <p14:creationId xmlns:p14="http://schemas.microsoft.com/office/powerpoint/2010/main" val="420780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A7AC41-AF98-5A4D-AD28-32550BF31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8316"/>
              </p:ext>
            </p:extLst>
          </p:nvPr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Equation of a line: y = mx + b</a:t>
            </a:r>
          </a:p>
          <a:p>
            <a:endParaRPr lang="en-US" sz="2400" dirty="0"/>
          </a:p>
          <a:p>
            <a:r>
              <a:rPr lang="en-US" sz="2400" dirty="0"/>
              <a:t>y: the y-value for a given x-value</a:t>
            </a:r>
          </a:p>
          <a:p>
            <a:r>
              <a:rPr lang="en-US" sz="2400" dirty="0"/>
              <a:t>x: a given x-value</a:t>
            </a:r>
          </a:p>
          <a:p>
            <a:r>
              <a:rPr lang="en-US" sz="2400" dirty="0"/>
              <a:t>m: slope of the line (r!)</a:t>
            </a:r>
          </a:p>
          <a:p>
            <a:r>
              <a:rPr lang="en-US" sz="2400" dirty="0"/>
              <a:t>b: y-intercept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In standard units, b = 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 the equation is just: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4200" dirty="0">
                <a:solidFill>
                  <a:schemeClr val="bg1"/>
                </a:solidFill>
              </a:rPr>
              <a:t>y = mx</a:t>
            </a:r>
          </a:p>
        </p:txBody>
      </p:sp>
    </p:spTree>
    <p:extLst>
      <p:ext uri="{BB962C8B-B14F-4D97-AF65-F5344CB8AC3E}">
        <p14:creationId xmlns:p14="http://schemas.microsoft.com/office/powerpoint/2010/main" val="11152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4C17-96A9-6640-A914-9678EB5C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ECE3-7315-0149-A123-3DFC5FCF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one characteristic based on another:</a:t>
            </a:r>
          </a:p>
          <a:p>
            <a:pPr lvl="1"/>
            <a:r>
              <a:rPr lang="en-US" dirty="0"/>
              <a:t>Given my height, how tall will I be next year?</a:t>
            </a:r>
          </a:p>
          <a:p>
            <a:pPr lvl="1"/>
            <a:r>
              <a:rPr lang="en-US" dirty="0"/>
              <a:t>Given my height, how tall will my kid be as an adult?</a:t>
            </a:r>
          </a:p>
          <a:p>
            <a:pPr lvl="1"/>
            <a:r>
              <a:rPr lang="en-US" dirty="0"/>
              <a:t>Given my height, how much will I spend on a boat?</a:t>
            </a:r>
          </a:p>
          <a:p>
            <a:endParaRPr lang="en-US" dirty="0"/>
          </a:p>
          <a:p>
            <a:r>
              <a:rPr lang="en-US" dirty="0"/>
              <a:t>There’s something I know, and something I want to determine</a:t>
            </a:r>
          </a:p>
          <a:p>
            <a:pPr lvl="1"/>
            <a:r>
              <a:rPr lang="en-US" dirty="0"/>
              <a:t>Characteristics of an example: known and unknown</a:t>
            </a:r>
          </a:p>
          <a:p>
            <a:endParaRPr lang="en-US" dirty="0"/>
          </a:p>
          <a:p>
            <a:r>
              <a:rPr lang="en-US" dirty="0"/>
              <a:t>Assumption of prediction: for some sample, we know all the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7801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Equation of a line: y = mx + b</a:t>
            </a:r>
          </a:p>
          <a:p>
            <a:endParaRPr lang="en-US" sz="2400" dirty="0"/>
          </a:p>
          <a:p>
            <a:r>
              <a:rPr lang="en-US" sz="2400" dirty="0"/>
              <a:t>y: the y-value for a given x-value</a:t>
            </a:r>
          </a:p>
          <a:p>
            <a:r>
              <a:rPr lang="en-US" sz="2400" dirty="0"/>
              <a:t>x: a given x-value</a:t>
            </a:r>
          </a:p>
          <a:p>
            <a:r>
              <a:rPr lang="en-US" sz="2400" dirty="0"/>
              <a:t>m: slope of the line (r!)</a:t>
            </a:r>
          </a:p>
          <a:p>
            <a:r>
              <a:rPr lang="en-US" sz="2400" dirty="0"/>
              <a:t>b: y-intercept</a:t>
            </a:r>
          </a:p>
          <a:p>
            <a:endParaRPr lang="en-US" sz="2400" dirty="0"/>
          </a:p>
          <a:p>
            <a:r>
              <a:rPr lang="en-US" sz="2400" dirty="0"/>
              <a:t>In standard units, b = 0</a:t>
            </a:r>
          </a:p>
          <a:p>
            <a:endParaRPr lang="en-US" sz="2400" dirty="0"/>
          </a:p>
          <a:p>
            <a:r>
              <a:rPr lang="en-US" sz="2400" dirty="0"/>
              <a:t>So the equation is just:</a:t>
            </a:r>
          </a:p>
          <a:p>
            <a:endParaRPr lang="en-US" sz="2400" dirty="0"/>
          </a:p>
          <a:p>
            <a:pPr algn="ctr"/>
            <a:r>
              <a:rPr lang="en-US" sz="4200" dirty="0"/>
              <a:t>y = mx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B47966-C6B5-5C47-8C31-A1C6A3609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8686"/>
              </p:ext>
            </p:extLst>
          </p:nvPr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38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Equation of a line: y = mx + b</a:t>
            </a:r>
          </a:p>
          <a:p>
            <a:endParaRPr lang="en-US" sz="2400" dirty="0"/>
          </a:p>
          <a:p>
            <a:r>
              <a:rPr lang="en-US" sz="2400" dirty="0"/>
              <a:t>y: the y-value for a given x-value</a:t>
            </a:r>
          </a:p>
          <a:p>
            <a:r>
              <a:rPr lang="en-US" sz="2400" dirty="0"/>
              <a:t>x: a given x-value</a:t>
            </a:r>
          </a:p>
          <a:p>
            <a:r>
              <a:rPr lang="en-US" sz="2400" dirty="0"/>
              <a:t>m: slope of the line (r!)</a:t>
            </a:r>
          </a:p>
          <a:p>
            <a:r>
              <a:rPr lang="en-US" sz="2400" dirty="0"/>
              <a:t>b: y-intercept</a:t>
            </a:r>
          </a:p>
          <a:p>
            <a:endParaRPr lang="en-US" sz="2400" dirty="0"/>
          </a:p>
          <a:p>
            <a:r>
              <a:rPr lang="en-US" sz="2400" dirty="0"/>
              <a:t>In standard units, b = 0</a:t>
            </a:r>
          </a:p>
          <a:p>
            <a:endParaRPr lang="en-US" sz="2400" dirty="0"/>
          </a:p>
          <a:p>
            <a:r>
              <a:rPr lang="en-US" sz="2400" dirty="0"/>
              <a:t>So the equation is just:</a:t>
            </a:r>
          </a:p>
          <a:p>
            <a:endParaRPr lang="en-US" sz="2400" dirty="0"/>
          </a:p>
          <a:p>
            <a:pPr algn="ctr"/>
            <a:r>
              <a:rPr lang="en-US" sz="4200" dirty="0"/>
              <a:t>y = </a:t>
            </a:r>
            <a:r>
              <a:rPr lang="en-US" sz="4200" dirty="0" err="1"/>
              <a:t>rx</a:t>
            </a:r>
            <a:endParaRPr lang="en-US" sz="4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9954A2-93CD-5249-86D8-40BDA2E1E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8686"/>
              </p:ext>
            </p:extLst>
          </p:nvPr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97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y = </a:t>
            </a:r>
            <a:r>
              <a:rPr lang="en-US" sz="4200" dirty="0" err="1"/>
              <a:t>rx</a:t>
            </a:r>
            <a:endParaRPr lang="en-US" sz="4200" dirty="0"/>
          </a:p>
          <a:p>
            <a:pPr algn="ctr"/>
            <a:endParaRPr lang="en-US" sz="4200" dirty="0"/>
          </a:p>
          <a:p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83B30-E9AB-4643-B50A-47BEFEF4E1CE}"/>
              </a:ext>
            </a:extLst>
          </p:cNvPr>
          <p:cNvGrpSpPr/>
          <p:nvPr/>
        </p:nvGrpSpPr>
        <p:grpSpPr>
          <a:xfrm>
            <a:off x="6965197" y="3018183"/>
            <a:ext cx="5005535" cy="1691447"/>
            <a:chOff x="2972274" y="3429000"/>
            <a:chExt cx="5005535" cy="1691447"/>
          </a:xfrm>
        </p:grpSpPr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6D106D53-B50E-A743-88C5-DA818E34B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2274" y="3429000"/>
              <a:ext cx="5005535" cy="1154113"/>
              <a:chOff x="685800" y="2602468"/>
              <a:chExt cx="7696200" cy="19812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6529E-FDEB-2241-AA8C-649F0915B394}"/>
                  </a:ext>
                </a:extLst>
              </p:cNvPr>
              <p:cNvSpPr/>
              <p:nvPr/>
            </p:nvSpPr>
            <p:spPr>
              <a:xfrm>
                <a:off x="6400941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EAFEE8-D98C-0842-9AF3-B6F770CAAC3C}"/>
                  </a:ext>
                </a:extLst>
              </p:cNvPr>
              <p:cNvSpPr/>
              <p:nvPr/>
            </p:nvSpPr>
            <p:spPr>
              <a:xfrm>
                <a:off x="685800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B4A9121-93CB-C14B-9E56-4C10EEA042A8}"/>
                  </a:ext>
                </a:extLst>
              </p:cNvPr>
              <p:cNvCxnSpPr/>
              <p:nvPr/>
            </p:nvCxnSpPr>
            <p:spPr>
              <a:xfrm flipV="1">
                <a:off x="6628977" y="3213013"/>
                <a:ext cx="1448383" cy="68430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E0DABC-E8C3-C347-8EEB-A616D47B74BB}"/>
                  </a:ext>
                </a:extLst>
              </p:cNvPr>
              <p:cNvCxnSpPr/>
              <p:nvPr/>
            </p:nvCxnSpPr>
            <p:spPr>
              <a:xfrm>
                <a:off x="990442" y="2983547"/>
                <a:ext cx="1371776" cy="129484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782D9-43D1-4B48-89AD-5A9DE1D534B5}"/>
                  </a:ext>
                </a:extLst>
              </p:cNvPr>
              <p:cNvSpPr/>
              <p:nvPr/>
            </p:nvSpPr>
            <p:spPr>
              <a:xfrm>
                <a:off x="3505959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082A2D-D7EE-3547-9C17-5DE3B8AA5389}"/>
                  </a:ext>
                </a:extLst>
              </p:cNvPr>
              <p:cNvCxnSpPr/>
              <p:nvPr/>
            </p:nvCxnSpPr>
            <p:spPr>
              <a:xfrm>
                <a:off x="3776751" y="3440432"/>
                <a:ext cx="144838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17D921BB-807E-D748-8D3E-E1B6B356C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275" y="4751115"/>
              <a:ext cx="50055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slope &lt; 0	 slope = 0	   slope &gt; 0</a:t>
              </a: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AC8B651-7E47-2B40-AB9B-8BA995295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8686"/>
              </p:ext>
            </p:extLst>
          </p:nvPr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35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y = </a:t>
            </a:r>
            <a:r>
              <a:rPr lang="en-US" sz="4200" dirty="0" err="1"/>
              <a:t>rx</a:t>
            </a:r>
            <a:endParaRPr lang="en-US" sz="4200" dirty="0"/>
          </a:p>
          <a:p>
            <a:pPr algn="ctr"/>
            <a:endParaRPr lang="en-US" sz="4200" dirty="0"/>
          </a:p>
          <a:p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83B30-E9AB-4643-B50A-47BEFEF4E1CE}"/>
              </a:ext>
            </a:extLst>
          </p:cNvPr>
          <p:cNvGrpSpPr/>
          <p:nvPr/>
        </p:nvGrpSpPr>
        <p:grpSpPr>
          <a:xfrm>
            <a:off x="6965197" y="3018183"/>
            <a:ext cx="5005535" cy="1691447"/>
            <a:chOff x="2972274" y="3429000"/>
            <a:chExt cx="5005535" cy="1691447"/>
          </a:xfrm>
        </p:grpSpPr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6D106D53-B50E-A743-88C5-DA818E34B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2274" y="3429000"/>
              <a:ext cx="5005535" cy="1154113"/>
              <a:chOff x="685800" y="2602468"/>
              <a:chExt cx="7696200" cy="19812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6529E-FDEB-2241-AA8C-649F0915B394}"/>
                  </a:ext>
                </a:extLst>
              </p:cNvPr>
              <p:cNvSpPr/>
              <p:nvPr/>
            </p:nvSpPr>
            <p:spPr>
              <a:xfrm>
                <a:off x="6400941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EAFEE8-D98C-0842-9AF3-B6F770CAAC3C}"/>
                  </a:ext>
                </a:extLst>
              </p:cNvPr>
              <p:cNvSpPr/>
              <p:nvPr/>
            </p:nvSpPr>
            <p:spPr>
              <a:xfrm>
                <a:off x="685800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B4A9121-93CB-C14B-9E56-4C10EEA042A8}"/>
                  </a:ext>
                </a:extLst>
              </p:cNvPr>
              <p:cNvCxnSpPr/>
              <p:nvPr/>
            </p:nvCxnSpPr>
            <p:spPr>
              <a:xfrm flipV="1">
                <a:off x="6628977" y="3213013"/>
                <a:ext cx="1448383" cy="68430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E0DABC-E8C3-C347-8EEB-A616D47B74BB}"/>
                  </a:ext>
                </a:extLst>
              </p:cNvPr>
              <p:cNvCxnSpPr/>
              <p:nvPr/>
            </p:nvCxnSpPr>
            <p:spPr>
              <a:xfrm>
                <a:off x="990442" y="2983547"/>
                <a:ext cx="1371776" cy="129484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782D9-43D1-4B48-89AD-5A9DE1D534B5}"/>
                  </a:ext>
                </a:extLst>
              </p:cNvPr>
              <p:cNvSpPr/>
              <p:nvPr/>
            </p:nvSpPr>
            <p:spPr>
              <a:xfrm>
                <a:off x="3505959" y="2602468"/>
                <a:ext cx="1981059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082A2D-D7EE-3547-9C17-5DE3B8AA5389}"/>
                  </a:ext>
                </a:extLst>
              </p:cNvPr>
              <p:cNvCxnSpPr/>
              <p:nvPr/>
            </p:nvCxnSpPr>
            <p:spPr>
              <a:xfrm>
                <a:off x="3776751" y="3440432"/>
                <a:ext cx="144838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17D921BB-807E-D748-8D3E-E1B6B356C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275" y="4751115"/>
              <a:ext cx="50055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slope &lt; 0	 slope = 0	   slope &gt; 0</a:t>
              </a:r>
            </a:p>
          </p:txBody>
        </p:sp>
      </p:grpSp>
      <p:sp>
        <p:nvSpPr>
          <p:cNvPr id="14" name="Text Box 2">
            <a:extLst>
              <a:ext uri="{FF2B5EF4-FFF2-40B4-BE49-F238E27FC236}">
                <a16:creationId xmlns:a16="http://schemas.microsoft.com/office/drawing/2014/main" id="{E9FAAF9D-CBD4-9C44-B62C-BAFDD6C2C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432" y="4958812"/>
            <a:ext cx="3962400" cy="1692275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19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</a:rPr>
              <a:t>slope</a:t>
            </a:r>
            <a:r>
              <a:rPr lang="en-US" altLang="en-US" sz="2000" dirty="0">
                <a:solidFill>
                  <a:srgbClr val="000000"/>
                </a:solidFill>
              </a:rPr>
              <a:t> of the regression line describes how much we expect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r>
              <a:rPr lang="en-US" altLang="en-US" sz="2000" dirty="0">
                <a:solidFill>
                  <a:srgbClr val="000000"/>
                </a:solidFill>
              </a:rPr>
              <a:t> to change, on average, for every unit change in </a:t>
            </a:r>
            <a:r>
              <a:rPr lang="en-US" altLang="en-US" sz="2000" i="1" dirty="0">
                <a:solidFill>
                  <a:srgbClr val="000000"/>
                </a:solidFill>
              </a:rPr>
              <a:t>x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056B6A3-C952-A841-8A77-74B333E14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8686"/>
              </p:ext>
            </p:extLst>
          </p:nvPr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739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C4CB8-72E3-5041-8275-F072BD03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4" y="0"/>
            <a:ext cx="942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8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A7AC41-AF98-5A4D-AD28-32550BF31C16}"/>
              </a:ext>
            </a:extLst>
          </p:cNvPr>
          <p:cNvGraphicFramePr>
            <a:graphicFrameLocks/>
          </p:cNvGraphicFramePr>
          <p:nvPr/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y = </a:t>
            </a:r>
            <a:r>
              <a:rPr lang="en-US" sz="4200" dirty="0" err="1"/>
              <a:t>rx</a:t>
            </a:r>
            <a:endParaRPr lang="en-US" sz="4200" dirty="0"/>
          </a:p>
          <a:p>
            <a:pPr algn="ctr"/>
            <a:endParaRPr lang="en-US" sz="4200" dirty="0"/>
          </a:p>
          <a:p>
            <a:pPr algn="ctr"/>
            <a:r>
              <a:rPr lang="en-US" sz="2400" dirty="0"/>
              <a:t>We can use this to predict </a:t>
            </a:r>
          </a:p>
          <a:p>
            <a:pPr algn="ctr"/>
            <a:r>
              <a:rPr lang="en-US" sz="2400" dirty="0"/>
              <a:t>new y-values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But they’d be in standard units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17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DC4-F7DA-7344-819D-6389353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A7AC41-AF98-5A4D-AD28-32550BF31C16}"/>
              </a:ext>
            </a:extLst>
          </p:cNvPr>
          <p:cNvGraphicFramePr>
            <a:graphicFrameLocks/>
          </p:cNvGraphicFramePr>
          <p:nvPr/>
        </p:nvGraphicFramePr>
        <p:xfrm>
          <a:off x="364673" y="1690688"/>
          <a:ext cx="6313714" cy="459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D0F338-5BD6-E848-ACBB-F242F6E95382}"/>
              </a:ext>
            </a:extLst>
          </p:cNvPr>
          <p:cNvSpPr txBox="1"/>
          <p:nvPr/>
        </p:nvSpPr>
        <p:spPr>
          <a:xfrm>
            <a:off x="6821792" y="1799456"/>
            <a:ext cx="50055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y = </a:t>
            </a:r>
            <a:r>
              <a:rPr lang="en-US" sz="4200" dirty="0" err="1"/>
              <a:t>rx</a:t>
            </a:r>
            <a:endParaRPr lang="en-US" sz="4200" dirty="0"/>
          </a:p>
          <a:p>
            <a:pPr algn="ctr"/>
            <a:endParaRPr lang="en-US" sz="4200" dirty="0"/>
          </a:p>
          <a:p>
            <a:pPr algn="ctr"/>
            <a:r>
              <a:rPr lang="en-US" sz="2400" dirty="0"/>
              <a:t>We can use this to predict </a:t>
            </a:r>
          </a:p>
          <a:p>
            <a:pPr algn="ctr"/>
            <a:r>
              <a:rPr lang="en-US" sz="2400" dirty="0"/>
              <a:t>new y-values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But they’d be in standard units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73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350-34C0-CA42-95D9-73FA276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B92EE-9251-A645-9E65-A4A43B65A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70" y="1825625"/>
                <a:ext cx="1131735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get in </a:t>
                </a:r>
                <a:r>
                  <a:rPr lang="en-US" b="1" i="1" dirty="0"/>
                  <a:t>original</a:t>
                </a:r>
                <a:r>
                  <a:rPr lang="en-US" dirty="0"/>
                  <a:t> units: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200" dirty="0"/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sz="4200" dirty="0"/>
                  <a:t>m (slope):		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∙ </m:t>
                    </m:r>
                    <m:f>
                      <m:f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STD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STD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sz="4200" dirty="0"/>
                  <a:t>b (intercept):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B92EE-9251-A645-9E65-A4A43B65A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70" y="1825625"/>
                <a:ext cx="11317356" cy="4351338"/>
              </a:xfrm>
              <a:blipFill>
                <a:blip r:embed="rId3"/>
                <a:stretch>
                  <a:fillRect l="-1792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5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350-34C0-CA42-95D9-73FA276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B92EE-9251-A645-9E65-A4A43B65A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70" y="1825625"/>
                <a:ext cx="1131735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get in </a:t>
                </a:r>
                <a:r>
                  <a:rPr lang="en-US" b="1" i="1" dirty="0"/>
                  <a:t>original</a:t>
                </a:r>
                <a:r>
                  <a:rPr lang="en-US" dirty="0"/>
                  <a:t> units: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4200" dirty="0"/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sz="4200" dirty="0"/>
                  <a:t>m (slope):		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∙ </m:t>
                    </m:r>
                    <m:f>
                      <m:f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STD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STD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4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sz="4200" dirty="0"/>
                  <a:t>b (intercept):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B92EE-9251-A645-9E65-A4A43B65A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70" y="1825625"/>
                <a:ext cx="11317356" cy="4351338"/>
              </a:xfrm>
              <a:blipFill>
                <a:blip r:embed="rId3"/>
                <a:stretch>
                  <a:fillRect l="-1792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467292-1537-7548-8DF1-708B4BCE315D}"/>
              </a:ext>
            </a:extLst>
          </p:cNvPr>
          <p:cNvSpPr txBox="1"/>
          <p:nvPr/>
        </p:nvSpPr>
        <p:spPr>
          <a:xfrm>
            <a:off x="-13252" y="60195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So now you can make your </a:t>
            </a:r>
            <a:r>
              <a:rPr lang="en-US" sz="3200" dirty="0" err="1">
                <a:solidFill>
                  <a:srgbClr val="FF0000"/>
                </a:solidFill>
              </a:rPr>
              <a:t>twizzler</a:t>
            </a:r>
            <a:r>
              <a:rPr lang="en-US" sz="3200" dirty="0">
                <a:solidFill>
                  <a:srgbClr val="FF0000"/>
                </a:solidFill>
              </a:rPr>
              <a:t> length estimates in centimeters!</a:t>
            </a:r>
          </a:p>
        </p:txBody>
      </p:sp>
    </p:spTree>
    <p:extLst>
      <p:ext uri="{BB962C8B-B14F-4D97-AF65-F5344CB8AC3E}">
        <p14:creationId xmlns:p14="http://schemas.microsoft.com/office/powerpoint/2010/main" val="36392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E80-D040-AA49-8F52-1E555EE0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FF77-C7D4-7546-9D97-EB3AC356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Association</a:t>
            </a:r>
          </a:p>
          <a:p>
            <a:endParaRPr lang="en-US" dirty="0"/>
          </a:p>
          <a:p>
            <a:r>
              <a:rPr lang="en-US" dirty="0"/>
              <a:t>Trend</a:t>
            </a:r>
          </a:p>
          <a:p>
            <a:pPr lvl="1"/>
            <a:r>
              <a:rPr lang="en-US" dirty="0"/>
              <a:t>Positive association</a:t>
            </a:r>
          </a:p>
          <a:p>
            <a:pPr lvl="1"/>
            <a:r>
              <a:rPr lang="en-US" dirty="0"/>
              <a:t>Negative association</a:t>
            </a:r>
          </a:p>
          <a:p>
            <a:pPr lvl="1"/>
            <a:endParaRPr lang="en-US" dirty="0"/>
          </a:p>
          <a:p>
            <a:r>
              <a:rPr lang="en-US" dirty="0"/>
              <a:t>Pattern</a:t>
            </a:r>
          </a:p>
          <a:p>
            <a:pPr lvl="1"/>
            <a:r>
              <a:rPr lang="en-US" dirty="0"/>
              <a:t>Any discernible “shape”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Non-linear</a:t>
            </a:r>
          </a:p>
          <a:p>
            <a:pPr lvl="1"/>
            <a:endParaRPr lang="en-US" dirty="0"/>
          </a:p>
          <a:p>
            <a:r>
              <a:rPr lang="en-US" dirty="0"/>
              <a:t>Good protocol: visualize first, then quantify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C79CD-90AC-E442-984F-DAB00F1A24B4}"/>
              </a:ext>
            </a:extLst>
          </p:cNvPr>
          <p:cNvSpPr txBox="1"/>
          <p:nvPr/>
        </p:nvSpPr>
        <p:spPr>
          <a:xfrm>
            <a:off x="10338962" y="6176963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80804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E9FF-7CF5-924F-B81C-8245D582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Coefficient,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9B93-EDC0-DD4E-B4BD-E6C39EFF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linear association</a:t>
            </a:r>
          </a:p>
          <a:p>
            <a:r>
              <a:rPr lang="en-US" dirty="0"/>
              <a:t>Based on standard units</a:t>
            </a:r>
          </a:p>
          <a:p>
            <a:r>
              <a:rPr lang="en-US" dirty="0"/>
              <a:t>-1 &lt;= </a:t>
            </a:r>
            <a:r>
              <a:rPr lang="en-US" i="1" dirty="0"/>
              <a:t>r</a:t>
            </a:r>
            <a:r>
              <a:rPr lang="en-US" dirty="0"/>
              <a:t> &lt;= 1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= 1: scatter plot is perfect straight line sloping up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= -1: scatter plot is perfect straight line sloping down</a:t>
            </a:r>
          </a:p>
          <a:p>
            <a:pPr lvl="1"/>
            <a:r>
              <a:rPr lang="en-US" i="1" dirty="0"/>
              <a:t>r </a:t>
            </a:r>
            <a:r>
              <a:rPr lang="en-US" dirty="0"/>
              <a:t>= 0: no linear association; </a:t>
            </a:r>
            <a:r>
              <a:rPr lang="en-US" i="1" dirty="0"/>
              <a:t>uncorrelated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30B6-33CA-CF4D-8C0B-68AE670CCC3B}"/>
              </a:ext>
            </a:extLst>
          </p:cNvPr>
          <p:cNvSpPr txBox="1"/>
          <p:nvPr/>
        </p:nvSpPr>
        <p:spPr>
          <a:xfrm>
            <a:off x="10338962" y="6176963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064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3AB7-A79B-9046-9B33-0A1565AC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Coefficient,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CA53-D085-1B49-ABEE-4CDB4DDE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both variables to standard units</a:t>
            </a:r>
          </a:p>
          <a:p>
            <a:pPr lvl="1"/>
            <a:r>
              <a:rPr lang="en-US" dirty="0"/>
              <a:t>Subtract off the mean, divide by the standard deviation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them together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the products</a:t>
            </a:r>
          </a:p>
          <a:p>
            <a:pPr lvl="1"/>
            <a:r>
              <a:rPr lang="en-US" dirty="0"/>
              <a:t>That’s </a:t>
            </a:r>
            <a:r>
              <a:rPr lang="en-US" i="1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2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A311-9063-5B44-9B08-046E6C27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Coefficient,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24F6-A16B-824C-8787-70C23DD7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is a pure number, with no units</a:t>
            </a:r>
          </a:p>
          <a:p>
            <a:r>
              <a:rPr lang="en-US" i="1" dirty="0"/>
              <a:t>r</a:t>
            </a:r>
            <a:r>
              <a:rPr lang="en-US" dirty="0"/>
              <a:t> is not affected by changing units of measurement</a:t>
            </a:r>
          </a:p>
          <a:p>
            <a:r>
              <a:rPr lang="en-US" i="1" dirty="0"/>
              <a:t>r</a:t>
            </a:r>
            <a:r>
              <a:rPr lang="en-US" dirty="0"/>
              <a:t> is not affected by switching the the horizontal and vertical axes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9829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88575"/>
              </p:ext>
            </p:extLst>
          </p:nvPr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232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?</a:t>
            </a:r>
          </a:p>
        </p:txBody>
      </p:sp>
    </p:spTree>
    <p:extLst>
      <p:ext uri="{BB962C8B-B14F-4D97-AF65-F5344CB8AC3E}">
        <p14:creationId xmlns:p14="http://schemas.microsoft.com/office/powerpoint/2010/main" val="4390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2324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8C0A-BA4F-1C49-997B-250708094182}"/>
              </a:ext>
            </a:extLst>
          </p:cNvPr>
          <p:cNvGraphicFramePr>
            <a:graphicFrameLocks noGrp="1"/>
          </p:cNvGraphicFramePr>
          <p:nvPr/>
        </p:nvGraphicFramePr>
        <p:xfrm>
          <a:off x="471635" y="398668"/>
          <a:ext cx="3267528" cy="3209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764">
                  <a:extLst>
                    <a:ext uri="{9D8B030D-6E8A-4147-A177-3AD203B41FA5}">
                      <a16:colId xmlns:a16="http://schemas.microsoft.com/office/drawing/2014/main" val="123729396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552357418"/>
                    </a:ext>
                  </a:extLst>
                </a:gridCol>
              </a:tblGrid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X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Y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734791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29873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08935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315719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659044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187488"/>
                  </a:ext>
                </a:extLst>
              </a:tr>
              <a:tr h="458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16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5ED35-EB1C-5B44-ABBF-34FC1355AA06}"/>
              </a:ext>
            </a:extLst>
          </p:cNvPr>
          <p:cNvSpPr txBox="1"/>
          <p:nvPr/>
        </p:nvSpPr>
        <p:spPr>
          <a:xfrm>
            <a:off x="5645426" y="874643"/>
            <a:ext cx="2324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Correlation</a:t>
            </a:r>
          </a:p>
          <a:p>
            <a:endParaRPr lang="en-US" dirty="0"/>
          </a:p>
          <a:p>
            <a:r>
              <a:rPr lang="en-US" dirty="0"/>
              <a:t>Step 1: Visualize!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1C38E9-8647-064C-A458-635EEDEB5EA8}"/>
              </a:ext>
            </a:extLst>
          </p:cNvPr>
          <p:cNvGraphicFramePr>
            <a:graphicFrameLocks/>
          </p:cNvGraphicFramePr>
          <p:nvPr/>
        </p:nvGraphicFramePr>
        <p:xfrm>
          <a:off x="5334000" y="2752587"/>
          <a:ext cx="457200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815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1327</Words>
  <Application>Microsoft Macintosh PowerPoint</Application>
  <PresentationFormat>Widescreen</PresentationFormat>
  <Paragraphs>456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Prediction: Correlation and Regression</vt:lpstr>
      <vt:lpstr>Prediction</vt:lpstr>
      <vt:lpstr>Relation Between Two Variables</vt:lpstr>
      <vt:lpstr>The Correlation Coefficient, r</vt:lpstr>
      <vt:lpstr>The Correlation Coefficient, r</vt:lpstr>
      <vt:lpstr>The Correlation Coefficient,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Line Equation</vt:lpstr>
      <vt:lpstr>Regression Line Equation</vt:lpstr>
      <vt:lpstr>Regression Line Equation</vt:lpstr>
      <vt:lpstr>Regression Line Equation</vt:lpstr>
      <vt:lpstr>Regression Line Equation</vt:lpstr>
      <vt:lpstr>PowerPoint Presentation</vt:lpstr>
      <vt:lpstr>Regression Line Equation</vt:lpstr>
      <vt:lpstr>Regression Line Equation</vt:lpstr>
      <vt:lpstr>Regression Line Equation</vt:lpstr>
      <vt:lpstr>Regression Line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Samples</dc:title>
  <dc:creator>Abby Stylianou</dc:creator>
  <cp:lastModifiedBy>Abby Stylianou</cp:lastModifiedBy>
  <cp:revision>30</cp:revision>
  <dcterms:created xsi:type="dcterms:W3CDTF">2019-11-04T15:12:36Z</dcterms:created>
  <dcterms:modified xsi:type="dcterms:W3CDTF">2020-02-25T01:48:50Z</dcterms:modified>
</cp:coreProperties>
</file>