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315" r:id="rId7"/>
    <p:sldId id="316" r:id="rId8"/>
    <p:sldId id="317" r:id="rId9"/>
    <p:sldId id="318" r:id="rId10"/>
    <p:sldId id="309" r:id="rId11"/>
    <p:sldId id="261" r:id="rId12"/>
    <p:sldId id="310" r:id="rId13"/>
    <p:sldId id="311" r:id="rId14"/>
    <p:sldId id="312" r:id="rId15"/>
    <p:sldId id="313" r:id="rId16"/>
    <p:sldId id="314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16"/>
    <p:restoredTop sz="96208"/>
  </p:normalViewPr>
  <p:slideViewPr>
    <p:cSldViewPr snapToGrid="0" snapToObjects="1">
      <p:cViewPr>
        <p:scale>
          <a:sx n="88" d="100"/>
          <a:sy n="88" d="100"/>
        </p:scale>
        <p:origin x="-124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EDFFC-1852-0C40-807A-E9507AFAA5DA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37BF4-AA6C-7849-AD76-4E0F5BA7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04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5D59-3730-7E42-B83F-6E430AEE1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AC732-35D9-4846-8BCB-C33A0FA0B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116D2-2F8C-F94F-BDDC-D6CEA29F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92FD-8740-0C4E-A7FB-2117FCE13F0A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96BA5-AD28-FC40-A2D7-5CC3F6A2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2DCA6-9F95-7640-BB61-16C6528F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1824-C6D3-6245-8127-38C061FE7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3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64420-1C02-3740-AAE0-59579D622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FBEB0-2F0E-0149-B3A6-1896DE5D0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52981-00A5-324B-89ED-EC65EF92E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92FD-8740-0C4E-A7FB-2117FCE13F0A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5C1D8-F16C-ED47-BFBA-24D1AD7D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C9EB7-4A21-164B-AA1F-CF744217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1824-C6D3-6245-8127-38C061FE7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3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B1A6F-E0B4-4840-A34F-D389D4CA3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AB27D-FD69-0045-823F-652646A47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BE3EE-9FA9-E748-BC69-6742A45C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92FD-8740-0C4E-A7FB-2117FCE13F0A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9FC50-E5C4-2C4C-91BE-FF1A0ADA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6C22-547B-FA4B-B5B5-CAAB0F67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1824-C6D3-6245-8127-38C061FE7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6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1A82-A4CD-1E42-A9DE-91B360B3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DB7CA-07C7-F644-91C2-4605F2FC2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7FAD7-BC25-FD4D-A944-651E7EDF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92FD-8740-0C4E-A7FB-2117FCE13F0A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1D416-74FC-4047-919E-7F62F6E8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0F4FA-B3C6-8A4A-B5BB-5F86491B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1824-C6D3-6245-8127-38C061FE7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7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9B00-FCAC-B844-A1B9-0530C915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2D090-CFFF-B546-9813-451E045FE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EDE3F-3265-8147-9841-07F1D2B2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92FD-8740-0C4E-A7FB-2117FCE13F0A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2EEC5-7A02-4945-9983-C52B17A87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5CF1B-BBA8-8A48-9177-CC91D27E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1824-C6D3-6245-8127-38C061FE7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0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52340-3DB7-2F4F-8BBE-D93FBB3C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C186E-FB0B-D84A-ACE9-304B827D4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FF499-9B78-BE41-9942-7EADB67FC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ECE5E-BBD3-264B-9572-94603BAFB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92FD-8740-0C4E-A7FB-2117FCE13F0A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ED27-136A-5545-BF35-DD4ACC53C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17840-3C1B-4E40-8007-739A03DB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1824-C6D3-6245-8127-38C061FE7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4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3F0C2-33FA-D240-B398-546FE46B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8BC58-1EDB-354A-8E23-2870F16CA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0992C-25F9-714C-8F3F-DCCB108D3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1048C-E247-BC44-8495-EE51E40E6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71C665-4270-F74C-8D29-D2A7E29CE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C5CA4-4C29-4342-9853-175CAA94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92FD-8740-0C4E-A7FB-2117FCE13F0A}" type="datetimeFigureOut">
              <a:rPr lang="en-US" smtClean="0"/>
              <a:t>1/27/20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68C59E-2F71-A243-A08E-BC45996B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5281E-C230-D247-9E95-2D83E72F6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1824-C6D3-6245-8127-38C061FE7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4A26-ABE0-DB46-B02B-155AF545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56D65E-86BF-7B42-86F4-6E0AF9F6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92FD-8740-0C4E-A7FB-2117FCE13F0A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5ACF01-D29A-4C40-892C-19783B99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CE51E-4B83-1F43-ABE7-CDB7FF62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1824-C6D3-6245-8127-38C061FE7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5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BA04D-25BE-7944-A7BB-70ECCD729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92FD-8740-0C4E-A7FB-2117FCE13F0A}" type="datetimeFigureOut">
              <a:rPr lang="en-US" smtClean="0"/>
              <a:t>1/27/20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1AB902-DCEB-8A43-922E-BB265E23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BDFEB-4383-BA4E-835B-F4DC9658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1824-C6D3-6245-8127-38C061FE7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7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3A4C-E9A2-E54F-A364-82D263C5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20F87-74B4-2948-B0CC-6B5D299F6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13490-E683-E840-981C-71077CCD5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0B9DF-41C2-1141-AF45-297A3A5D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92FD-8740-0C4E-A7FB-2117FCE13F0A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097A3-0D85-1B4C-807A-AB03AC3BC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29BAD-1795-D943-B44A-0DFCEC07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1824-C6D3-6245-8127-38C061FE7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3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C2CE-6379-2845-96FA-3AC41019A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FD57B0-E931-2E4D-84F2-59888C6D49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574C4-27DD-7444-A4DD-4C2BCE587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4D97C-34D7-8F4F-A90A-D88CFA0B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92FD-8740-0C4E-A7FB-2117FCE13F0A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0CEA8-364A-EF47-8961-89067954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04949-DDCF-0246-B5D0-181F7523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1824-C6D3-6245-8127-38C061FE7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4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77CDB-1D66-AC43-8FD0-BD8E6461B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D1187-D2B7-CF4C-BDD1-5E260223E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728E3-6E23-4646-B514-29367E61F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F92FD-8740-0C4E-A7FB-2117FCE13F0A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E6E14-CDD5-3E40-89D5-62F9A20AB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DAFAC-3BD3-1242-889A-D4F8970D0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81824-C6D3-6245-8127-38C061FE7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0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7C78-12AD-224D-9531-FA145D746F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CS1070: Taming Big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9D9E1-FAD1-7645-828D-C49D5DEC92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Comparisons, Conditionals, Control Structures</a:t>
            </a:r>
          </a:p>
        </p:txBody>
      </p:sp>
    </p:spTree>
    <p:extLst>
      <p:ext uri="{BB962C8B-B14F-4D97-AF65-F5344CB8AC3E}">
        <p14:creationId xmlns:p14="http://schemas.microsoft.com/office/powerpoint/2010/main" val="3074574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823AF41-F083-D649-95D3-9EDA4112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C4D7D80-D616-D244-A49E-2FADEACDE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the order of execution of statements in a program</a:t>
            </a:r>
          </a:p>
          <a:p>
            <a:endParaRPr lang="en-US" dirty="0"/>
          </a:p>
          <a:p>
            <a:r>
              <a:rPr lang="en-US" dirty="0"/>
              <a:t>conditionals (if / else): “If the weather is nice, I will mow the lawn, otherwise I’ll watch tv” 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iterators / loops:</a:t>
            </a:r>
          </a:p>
          <a:p>
            <a:pPr lvl="1"/>
            <a:r>
              <a:rPr lang="en-US" dirty="0">
                <a:effectLst/>
              </a:rPr>
              <a:t>for loop: for every element in X, do Y</a:t>
            </a:r>
          </a:p>
          <a:p>
            <a:pPr lvl="1"/>
            <a:r>
              <a:rPr lang="en-US" dirty="0"/>
              <a:t>while loop: while </a:t>
            </a:r>
            <a:r>
              <a:rPr lang="en-US" i="1" dirty="0"/>
              <a:t>condition</a:t>
            </a:r>
            <a:r>
              <a:rPr lang="en-US" dirty="0"/>
              <a:t> is True, do Y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25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6C1B6-D4EF-4444-BD5E-0A2535172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41EA-6FA0-1146-876D-75CA9C182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i="1" dirty="0"/>
              <a:t>if</a:t>
            </a:r>
            <a:r>
              <a:rPr lang="en-US" dirty="0"/>
              <a:t> statements to run code if a condition is True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uses indentation (white space at start of the line) to note blocks of code</a:t>
            </a:r>
          </a:p>
          <a:p>
            <a:r>
              <a:rPr lang="en-US" dirty="0"/>
              <a:t>Note the colon at the end of the if statement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EFC2D6-6D30-2C4E-9301-CE9620573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2876550"/>
            <a:ext cx="65913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37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9419-86E9-0F45-87DA-87468C434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5F461-B414-E146-AEA1-27393DAD1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statements can be nested to perform more complicated checks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F60F3-0B85-884B-828B-5C88CC8D85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908"/>
          <a:stretch/>
        </p:blipFill>
        <p:spPr>
          <a:xfrm>
            <a:off x="2806700" y="2755900"/>
            <a:ext cx="6578600" cy="220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95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9419-86E9-0F45-87DA-87468C434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5F461-B414-E146-AEA1-27393DAD1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statements can be nested to perform more complicated checks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F60F3-0B85-884B-828B-5C88CC8D8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2755900"/>
            <a:ext cx="65786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1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EAA7F-7CA8-DE41-8E6D-FB84AC16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E26D8-B8E3-5C46-9718-C37759048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else statement follows an if statement</a:t>
            </a:r>
          </a:p>
          <a:p>
            <a:r>
              <a:rPr lang="en-US" dirty="0"/>
              <a:t>The code in the else statement block gets executed if the if statements evaluates to False: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93579-4CAA-6A4C-8119-92F3B05017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160"/>
          <a:stretch/>
        </p:blipFill>
        <p:spPr>
          <a:xfrm>
            <a:off x="2813050" y="3225800"/>
            <a:ext cx="6565900" cy="2173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426FA3-1151-6140-80AD-305E1933B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579" y="3389086"/>
            <a:ext cx="2413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46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EAA7F-7CA8-DE41-8E6D-FB84AC16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E26D8-B8E3-5C46-9718-C37759048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else statement follows an if statement</a:t>
            </a:r>
          </a:p>
          <a:p>
            <a:r>
              <a:rPr lang="en-US" dirty="0"/>
              <a:t>The code in the else statement block gets executed if the if statements evaluates to False: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93579-4CAA-6A4C-8119-92F3B0501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050" y="3225800"/>
            <a:ext cx="6565900" cy="363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39D54E-6E94-6B49-9343-EE0EC55C1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580" y="3399972"/>
            <a:ext cx="2413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4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7CB0C-1C6B-8F46-986D-70063801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Elif</a:t>
            </a:r>
            <a:r>
              <a:rPr lang="en-US" dirty="0"/>
              <a:t>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F0F59-26A5-E348-BF70-9F19C294D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elif</a:t>
            </a:r>
            <a:r>
              <a:rPr lang="en-US" dirty="0"/>
              <a:t> : stands for ‘else if’</a:t>
            </a:r>
          </a:p>
          <a:p>
            <a:r>
              <a:rPr lang="en-US" dirty="0"/>
              <a:t>Used to create a chain of conditional checks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38C42-DF70-5047-90FA-45767BC17C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197"/>
          <a:stretch/>
        </p:blipFill>
        <p:spPr>
          <a:xfrm>
            <a:off x="2692400" y="2929618"/>
            <a:ext cx="6807200" cy="356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54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989A-BAE7-6A43-80FB-51A859765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8D250-D2C7-6543-809D-446D0EA9E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if statement is run </a:t>
            </a:r>
            <a:r>
              <a:rPr lang="en-US" b="1" i="1" dirty="0"/>
              <a:t>once</a:t>
            </a:r>
            <a:r>
              <a:rPr lang="en-US" dirty="0"/>
              <a:t> if it evaluates to true and is never run if it evaluates to false</a:t>
            </a:r>
          </a:p>
          <a:p>
            <a:r>
              <a:rPr lang="en-US" dirty="0"/>
              <a:t>A while statement is similar, except it keeps running </a:t>
            </a:r>
            <a:r>
              <a:rPr lang="en-US" b="1" i="1" dirty="0"/>
              <a:t>as long as</a:t>
            </a:r>
            <a:r>
              <a:rPr lang="en-US" dirty="0"/>
              <a:t> the condition is true.</a:t>
            </a:r>
          </a:p>
          <a:p>
            <a:r>
              <a:rPr lang="en-US" dirty="0"/>
              <a:t>Once it is evaluated to be False, the program moves on to the next block of code</a:t>
            </a:r>
          </a:p>
        </p:txBody>
      </p:sp>
    </p:spTree>
    <p:extLst>
      <p:ext uri="{BB962C8B-B14F-4D97-AF65-F5344CB8AC3E}">
        <p14:creationId xmlns:p14="http://schemas.microsoft.com/office/powerpoint/2010/main" val="3005296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9A53-2230-2346-BDD9-6B128706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6FFE7-6C24-5348-9731-D8761DBAAD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032"/>
          <a:stretch/>
        </p:blipFill>
        <p:spPr>
          <a:xfrm>
            <a:off x="2832100" y="1562100"/>
            <a:ext cx="6527800" cy="248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89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9A53-2230-2346-BDD9-6B128706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6FFE7-6C24-5348-9731-D8761DBAA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00" y="1562100"/>
            <a:ext cx="65278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FDA80-CDCB-2843-9013-971F5C04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84CF-A5C8-484B-9974-F6867A502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using lab machines during class hours</a:t>
            </a:r>
          </a:p>
          <a:p>
            <a:r>
              <a:rPr lang="en-US" dirty="0"/>
              <a:t>Homework 1 out today, due in 1 week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16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32E4-3A69-4845-8668-07B8EC9F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Loop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C2897F7-3C2D-5B4E-BA11-B722B66A5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stop the execution by pressing Control-C (or closing the window/program)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4004B36-C9B2-0247-A496-B378EBE102FD}"/>
              </a:ext>
            </a:extLst>
          </p:cNvPr>
          <p:cNvGrpSpPr/>
          <p:nvPr/>
        </p:nvGrpSpPr>
        <p:grpSpPr>
          <a:xfrm>
            <a:off x="2825750" y="2908300"/>
            <a:ext cx="6540500" cy="1041400"/>
            <a:chOff x="2825750" y="2908300"/>
            <a:chExt cx="6540500" cy="10414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C3075B9-19EF-AE4F-AE71-7DE61B3CF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25750" y="2908300"/>
              <a:ext cx="6540500" cy="10414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91786F3-F99F-FC42-99D5-F67AD098C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3314" y="3429000"/>
              <a:ext cx="2336800" cy="3429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ACB22EF-F3C1-F04D-92FC-11DD598E5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5957" y="3459843"/>
              <a:ext cx="2311400" cy="25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2119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0487CC-F2BC-9840-A25F-5B360B692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80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5BDF0B-4F4B-A54F-96AF-A6B59BF2F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60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F50636-4B45-5448-B4A1-61933CDF2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81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EEA6A2-A449-464B-9F2B-A93D70D59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60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3A9D18-52E6-E147-9F78-D49EE3532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31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1B3B01-89C0-7447-8F05-A72F16E9D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52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CADBE5-AE6C-9C42-B997-1F84D322E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80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071C-F4B7-D045-AE6A-1605D068C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&amp;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339C-C07F-B144-BB4F-2B8F3561C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Boolean values: </a:t>
            </a:r>
            <a:r>
              <a:rPr lang="en-US" b="1" dirty="0"/>
              <a:t>True</a:t>
            </a:r>
            <a:r>
              <a:rPr lang="en-US" dirty="0"/>
              <a:t> and </a:t>
            </a:r>
            <a:r>
              <a:rPr lang="en-US" b="1" dirty="0"/>
              <a:t>False</a:t>
            </a:r>
            <a:endParaRPr lang="en-US" dirty="0"/>
          </a:p>
          <a:p>
            <a:r>
              <a:rPr lang="en-US" dirty="0"/>
              <a:t>Can create directly or through comparisons: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A23603-BF2F-B848-B2AF-AB8B817F5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120" y="2971852"/>
            <a:ext cx="7223760" cy="367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0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071C-F4B7-D045-AE6A-1605D068C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&amp;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339C-C07F-B144-BB4F-2B8F3561C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'is equal’ comparison: </a:t>
            </a:r>
            <a:r>
              <a:rPr lang="en-US" b="1" dirty="0"/>
              <a:t>==</a:t>
            </a:r>
          </a:p>
          <a:p>
            <a:pPr lvl="1"/>
            <a:r>
              <a:rPr lang="en-US" dirty="0"/>
              <a:t>Evaluates to true if items being compared (left and right sides) are equal, and False if they’re not</a:t>
            </a:r>
          </a:p>
          <a:p>
            <a:r>
              <a:rPr lang="en-US" dirty="0"/>
              <a:t>‘is not equal’: </a:t>
            </a:r>
            <a:r>
              <a:rPr lang="en-US" b="1" dirty="0"/>
              <a:t>!=</a:t>
            </a:r>
          </a:p>
          <a:p>
            <a:pPr lvl="1"/>
            <a:r>
              <a:rPr lang="en-US" dirty="0"/>
              <a:t>Evaluates to true if items being compared (left and right) are </a:t>
            </a:r>
            <a:r>
              <a:rPr lang="en-US" b="1" dirty="0"/>
              <a:t>NOT</a:t>
            </a:r>
            <a:r>
              <a:rPr lang="en-US" dirty="0"/>
              <a:t> equal, and False if they are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F0BE26-7112-804A-A6AE-747F67040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788" y="4503056"/>
            <a:ext cx="7372423" cy="184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4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071C-F4B7-D045-AE6A-1605D068C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&amp;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339C-C07F-B144-BB4F-2B8F3561C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Comparisons work for numbers, strings, bools,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Additional comparisons: &lt; , &gt;, &lt;=, &gt;=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AAC5FB-9D0E-0143-8462-345F3FF5A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950" y="3140075"/>
            <a:ext cx="66421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70F5D-C27A-7E4F-BE5B-CB78AD28F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78EE2-C0C6-4C41-B5C3-2D53759EE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operators: and, or and not</a:t>
            </a:r>
          </a:p>
          <a:p>
            <a:r>
              <a:rPr lang="en-US" dirty="0"/>
              <a:t>and: takes two arguments, and returns True if and only if both arguments are True; otherwise returns False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0CC3E2-A145-8646-8812-3396E38C6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3281136"/>
            <a:ext cx="66548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9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4126-BA68-A24A-B04A-F612963CD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56180-82B2-1C4D-A1FD-9EE6B707F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or: takes in two arguments and returns True if either (or both) arguments are True; otherwise returns False (if both arguments are False)</a:t>
            </a:r>
          </a:p>
          <a:p>
            <a:r>
              <a:rPr lang="en-US" dirty="0"/>
              <a:t>not: if an argument is True, returns False; if it’s False, returns True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FC454-47B1-A64C-8F29-7550AB2C0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0" y="4001294"/>
            <a:ext cx="64262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48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44BE7-C4FA-D249-AF00-EFE7F389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A9D75-1903-7249-AD02-5EDA0AA9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Extension of mathematical order of operations</a:t>
            </a:r>
          </a:p>
          <a:p>
            <a:r>
              <a:rPr lang="en-US" dirty="0"/>
              <a:t>== / != have higher precedence than Boolean logic operators (and/or)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2C71A-58C1-CA4B-9DD8-1D5730F6B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050" y="3429000"/>
            <a:ext cx="65659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4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44BE7-C4FA-D249-AF00-EFE7F389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71B50A-EBDA-C846-912A-68952853F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493536"/>
            <a:ext cx="5323114" cy="503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06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501</Words>
  <Application>Microsoft Macintosh PowerPoint</Application>
  <PresentationFormat>Widescreen</PresentationFormat>
  <Paragraphs>69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CS1070: Taming Big Data</vt:lpstr>
      <vt:lpstr>Logistics</vt:lpstr>
      <vt:lpstr>Booleans &amp; Comparisons</vt:lpstr>
      <vt:lpstr>Booleans &amp; Comparisons</vt:lpstr>
      <vt:lpstr>Booleans &amp; Comparisons</vt:lpstr>
      <vt:lpstr>Boolean Logic</vt:lpstr>
      <vt:lpstr>Boolean Logic</vt:lpstr>
      <vt:lpstr>Operator Precedence</vt:lpstr>
      <vt:lpstr>Operator Precedence</vt:lpstr>
      <vt:lpstr>Control Structures</vt:lpstr>
      <vt:lpstr>If Statements</vt:lpstr>
      <vt:lpstr>If Statements</vt:lpstr>
      <vt:lpstr>If Statements</vt:lpstr>
      <vt:lpstr>Else Statements</vt:lpstr>
      <vt:lpstr>Else Statements</vt:lpstr>
      <vt:lpstr>Elif Statements</vt:lpstr>
      <vt:lpstr>while Loops</vt:lpstr>
      <vt:lpstr>while Loops</vt:lpstr>
      <vt:lpstr>while Loops</vt:lpstr>
      <vt:lpstr>Infinite Loop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CS1070: Taming Big Data</dc:title>
  <dc:creator>Abby Stylianou</dc:creator>
  <cp:lastModifiedBy>Abby Stylianou</cp:lastModifiedBy>
  <cp:revision>15</cp:revision>
  <dcterms:created xsi:type="dcterms:W3CDTF">2020-01-22T15:02:19Z</dcterms:created>
  <dcterms:modified xsi:type="dcterms:W3CDTF">2020-01-27T19:30:30Z</dcterms:modified>
</cp:coreProperties>
</file>