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85A7B-A65F-4F10-9D53-D3815CD76067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8080F-4E2D-4A1B-AD96-106575F1C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9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3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6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1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49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7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8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7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irTag_(traceur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4C86B-5675-45C8-B18F-ACCA3AB49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6101650" cy="3144520"/>
          </a:xfrm>
        </p:spPr>
        <p:txBody>
          <a:bodyPr anchor="b">
            <a:normAutofit/>
          </a:bodyPr>
          <a:lstStyle/>
          <a:p>
            <a:r>
              <a:rPr lang="en-US" b="1" i="0" u="none" strike="noStrike" dirty="0">
                <a:effectLst/>
                <a:latin typeface="Economica"/>
              </a:rPr>
              <a:t>Twitter Sentiment Analysis - </a:t>
            </a:r>
            <a:r>
              <a:rPr lang="en-US" b="1" i="0" u="none" strike="noStrike" dirty="0" err="1">
                <a:effectLst/>
                <a:latin typeface="Economica"/>
              </a:rPr>
              <a:t>AirTag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E3F1E-0DF0-452F-BF51-34B774A5F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9"/>
            <a:ext cx="3504831" cy="881062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Abby Liu</a:t>
            </a:r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35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57A42BBC-3573-46A0-AF22-DA1A142D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820" b="3820"/>
          <a:stretch/>
        </p:blipFill>
        <p:spPr>
          <a:xfrm>
            <a:off x="902571" y="1917296"/>
            <a:ext cx="3217333" cy="29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56819-9EF9-47EC-9087-5E3746A7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Model Selection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45857B-FE04-4945-B3BA-A3CE8F563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438479"/>
              </p:ext>
            </p:extLst>
          </p:nvPr>
        </p:nvGraphicFramePr>
        <p:xfrm>
          <a:off x="1759379" y="2702559"/>
          <a:ext cx="867324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935">
                  <a:extLst>
                    <a:ext uri="{9D8B030D-6E8A-4147-A177-3AD203B41FA5}">
                      <a16:colId xmlns:a16="http://schemas.microsoft.com/office/drawing/2014/main" val="2980869601"/>
                    </a:ext>
                  </a:extLst>
                </a:gridCol>
                <a:gridCol w="1589561">
                  <a:extLst>
                    <a:ext uri="{9D8B030D-6E8A-4147-A177-3AD203B41FA5}">
                      <a16:colId xmlns:a16="http://schemas.microsoft.com/office/drawing/2014/main" val="2578699109"/>
                    </a:ext>
                  </a:extLst>
                </a:gridCol>
                <a:gridCol w="1337098">
                  <a:extLst>
                    <a:ext uri="{9D8B030D-6E8A-4147-A177-3AD203B41FA5}">
                      <a16:colId xmlns:a16="http://schemas.microsoft.com/office/drawing/2014/main" val="3887804933"/>
                    </a:ext>
                  </a:extLst>
                </a:gridCol>
                <a:gridCol w="1349321">
                  <a:extLst>
                    <a:ext uri="{9D8B030D-6E8A-4147-A177-3AD203B41FA5}">
                      <a16:colId xmlns:a16="http://schemas.microsoft.com/office/drawing/2014/main" val="4079506036"/>
                    </a:ext>
                  </a:extLst>
                </a:gridCol>
                <a:gridCol w="969399">
                  <a:extLst>
                    <a:ext uri="{9D8B030D-6E8A-4147-A177-3AD203B41FA5}">
                      <a16:colId xmlns:a16="http://schemas.microsoft.com/office/drawing/2014/main" val="898934149"/>
                    </a:ext>
                  </a:extLst>
                </a:gridCol>
                <a:gridCol w="1136927">
                  <a:extLst>
                    <a:ext uri="{9D8B030D-6E8A-4147-A177-3AD203B41FA5}">
                      <a16:colId xmlns:a16="http://schemas.microsoft.com/office/drawing/2014/main" val="894671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MultinomialNB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alpha=0.1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29736"/>
                  </a:ext>
                </a:extLst>
              </a:tr>
            </a:tbl>
          </a:graphicData>
        </a:graphic>
      </p:graphicFrame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9A9D52A6-D221-46FE-877F-F31406AFA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4320" y="3679528"/>
            <a:ext cx="3055988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AF8D7-9D26-4A62-9E32-9CA84C60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27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1D3E-A473-4CA3-916B-C5472AC48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Based on my findings, by the second week after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AirTag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was released, the general perception of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AirTag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was really good. Only 14.15% of tweets that people posted about it were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5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27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405C2D-699C-4FF4-A82D-4604D5CC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/>
              <a:t>Recommendation #1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0B2F7AF-D05A-4271-88C4-A8B0BC2FF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7162165" cy="3823652"/>
          </a:xfrm>
        </p:spPr>
        <p:txBody>
          <a:bodyPr>
            <a:normAutofit fontScale="70000" lnSpcReduction="20000"/>
          </a:bodyPr>
          <a:lstStyle/>
          <a:p>
            <a:pPr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300" b="0" i="0" u="none" strike="noStrike" dirty="0">
                <a:effectLst/>
                <a:latin typeface="Arial" panose="020B0604020202020204" pitchFamily="34" charset="0"/>
              </a:rPr>
              <a:t>By looking at the most common keywords used in those negative tweets, we discovered that people who complained about </a:t>
            </a:r>
            <a:r>
              <a:rPr lang="en-US" sz="2300" b="0" i="0" u="none" strike="noStrike" dirty="0" err="1">
                <a:effectLst/>
                <a:latin typeface="Arial" panose="020B0604020202020204" pitchFamily="34" charset="0"/>
              </a:rPr>
              <a:t>AirTag</a:t>
            </a:r>
            <a:r>
              <a:rPr lang="en-US" sz="2300" b="0" i="0" u="none" strike="noStrike" dirty="0">
                <a:effectLst/>
                <a:latin typeface="Arial" panose="020B0604020202020204" pitchFamily="34" charset="0"/>
              </a:rPr>
              <a:t> were mostly worried about its security, which suggested that it could be easy to hack and could be used for stalking. </a:t>
            </a:r>
          </a:p>
          <a:p>
            <a:pPr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300" b="0" i="0" u="none" strike="noStrike" dirty="0">
                <a:effectLst/>
                <a:latin typeface="Arial" panose="020B0604020202020204" pitchFamily="34" charset="0"/>
              </a:rPr>
              <a:t>To improve its product, Apple should focus on </a:t>
            </a:r>
            <a:r>
              <a:rPr lang="en-US" sz="2300" b="1" i="0" u="none" strike="noStrike" dirty="0">
                <a:effectLst/>
                <a:latin typeface="Arial" panose="020B0604020202020204" pitchFamily="34" charset="0"/>
              </a:rPr>
              <a:t>fixing the security problem and make </a:t>
            </a:r>
            <a:r>
              <a:rPr lang="en-US" sz="2300" b="1" i="0" u="none" strike="noStrike" dirty="0" err="1">
                <a:effectLst/>
                <a:latin typeface="Arial" panose="020B0604020202020204" pitchFamily="34" charset="0"/>
              </a:rPr>
              <a:t>AirTag</a:t>
            </a:r>
            <a:r>
              <a:rPr lang="en-US" sz="2300" b="1" i="0" u="none" strike="noStrike" dirty="0">
                <a:effectLst/>
                <a:latin typeface="Arial" panose="020B0604020202020204" pitchFamily="34" charset="0"/>
              </a:rPr>
              <a:t> safer to use</a:t>
            </a:r>
            <a:r>
              <a:rPr lang="en-US" sz="2300" b="0" i="0" u="none" strike="noStrike" dirty="0">
                <a:effectLst/>
                <a:latin typeface="Arial" panose="020B0604020202020204" pitchFamily="34" charset="0"/>
              </a:rPr>
              <a:t>. On the other hand, keywords like “wallet friendly” and “find” were mentioned a lot in the positive tweets, so these advantages can be emphasized in Apple’s marketing materials to get more people interested in the product. </a:t>
            </a:r>
            <a:endParaRPr lang="en-US" sz="2300" b="0" dirty="0">
              <a:effectLst/>
            </a:endParaRPr>
          </a:p>
          <a:p>
            <a:pPr>
              <a:lnSpc>
                <a:spcPct val="130000"/>
              </a:lnSpc>
            </a:pP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460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37EE5-ED03-4559-BFEE-6B45C731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sz="2200"/>
              <a:t>Recommendation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3D59-55CA-472C-A6AA-8319DA58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5456926" cy="5071974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700" b="0" i="0" u="none" strike="noStrike" dirty="0">
                <a:effectLst/>
                <a:latin typeface="Arial" panose="020B0604020202020204" pitchFamily="34" charset="0"/>
              </a:rPr>
              <a:t>Besides Apple Inc, other businesses can also use my sentiment analysis as a guide to monitor the performance of their own products; also, the negative tweet detector can not only be used to detect negative tweets, but it can also be used to </a:t>
            </a:r>
            <a:r>
              <a:rPr lang="en-US" sz="1700" b="1" i="0" u="none" strike="noStrike" dirty="0">
                <a:effectLst/>
                <a:latin typeface="Arial" panose="020B0604020202020204" pitchFamily="34" charset="0"/>
              </a:rPr>
              <a:t>detect negative comments, negative emails, or negative customer reviews</a:t>
            </a:r>
            <a:r>
              <a:rPr lang="en-US" sz="1700" b="0" i="0" u="none" strike="noStrike" dirty="0">
                <a:effectLst/>
                <a:latin typeface="Arial" panose="020B0604020202020204" pitchFamily="34" charset="0"/>
              </a:rPr>
              <a:t>. By collecting the negative reviews and analyzing them, companies can better understand their products and work on improvement more effectively. 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0130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001B1-F4B3-4524-852D-A39DCC37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D7CB2AF-62E2-4E32-971C-1E2925CE2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319" y="821665"/>
            <a:ext cx="2946903" cy="29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8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85693-FD10-428B-8617-08BFB0F0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Questions: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68F3-C8EF-46B3-BA17-415A432EEE67}"/>
              </a:ext>
            </a:extLst>
          </p:cNvPr>
          <p:cNvSpPr txBox="1"/>
          <p:nvPr/>
        </p:nvSpPr>
        <p:spPr>
          <a:xfrm>
            <a:off x="992519" y="2312987"/>
            <a:ext cx="5584966" cy="3396933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fontAlgn="base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Font typeface="Corbel" panose="020B0503020204020204" pitchFamily="34" charset="0"/>
              <a:buChar char="•"/>
            </a:pPr>
            <a:r>
              <a:rPr lang="en-US" sz="2000" b="0" i="0" u="none" strike="noStrike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What do customers think of Apple’s new product </a:t>
            </a:r>
            <a:r>
              <a:rPr lang="en-US" sz="2000" b="0" i="0" u="none" strike="noStrike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AirTag</a:t>
            </a:r>
            <a:r>
              <a:rPr lang="en-US" sz="2000" b="0" i="0" u="none" strike="noStrike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?</a:t>
            </a:r>
          </a:p>
          <a:p>
            <a:pPr fontAlgn="base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Font typeface="Corbel" panose="020B0503020204020204" pitchFamily="34" charset="0"/>
              <a:buChar char="•"/>
            </a:pPr>
            <a:r>
              <a:rPr lang="en-US" sz="2000" b="0" i="0" u="none" strike="noStrike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How can we use these comments/feedback to improve this product and marketing strategies as well?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6A7253-D3CA-481C-9028-314ACD6AEB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2" r="32710"/>
          <a:stretch/>
        </p:blipFill>
        <p:spPr bwMode="auto"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50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DFE12-3358-47AD-B558-3D4FE6C3C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34720" y="1153289"/>
            <a:ext cx="10515599" cy="5704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41B17-BC19-4094-8F82-0516DADCFA28}"/>
              </a:ext>
            </a:extLst>
          </p:cNvPr>
          <p:cNvSpPr txBox="1"/>
          <p:nvPr/>
        </p:nvSpPr>
        <p:spPr>
          <a:xfrm>
            <a:off x="3421237" y="352362"/>
            <a:ext cx="5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Pulled from Twitter API</a:t>
            </a:r>
          </a:p>
        </p:txBody>
      </p:sp>
    </p:spTree>
    <p:extLst>
      <p:ext uri="{BB962C8B-B14F-4D97-AF65-F5344CB8AC3E}">
        <p14:creationId xmlns:p14="http://schemas.microsoft.com/office/powerpoint/2010/main" val="29980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72975-83B5-4888-86CF-60A2FDE6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/>
              <a:t>S</a:t>
            </a:r>
            <a:r>
              <a:rPr lang="en-US" sz="3600" i="0" u="none" strike="noStrike">
                <a:effectLst/>
              </a:rPr>
              <a:t>entiment Analysis</a:t>
            </a:r>
            <a:endParaRPr lang="en-US" sz="3600"/>
          </a:p>
        </p:txBody>
      </p:sp>
      <p:pic>
        <p:nvPicPr>
          <p:cNvPr id="2050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34FFB8CC-C553-4965-B06D-A05E2069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320" y="951352"/>
            <a:ext cx="5812932" cy="498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3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F057-34ED-4F1B-A939-0B12C58D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076" y="448807"/>
            <a:ext cx="7016381" cy="1452674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36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Keywords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en-US" sz="3600" dirty="0">
                <a:solidFill>
                  <a:srgbClr val="92D050"/>
                </a:solidFill>
              </a:rPr>
              <a:t>Positive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Tweets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49E16B9-8E7A-4FAC-BD18-D3E2727F6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7"/>
          <a:stretch/>
        </p:blipFill>
        <p:spPr bwMode="auto">
          <a:xfrm>
            <a:off x="2968451" y="2336800"/>
            <a:ext cx="6940006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6E84-2DA3-48C4-97DF-3CC79734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150" y="625099"/>
            <a:ext cx="8770571" cy="1345269"/>
          </a:xfrm>
        </p:spPr>
        <p:txBody>
          <a:bodyPr/>
          <a:lstStyle/>
          <a:p>
            <a:r>
              <a:rPr lang="en-US" sz="320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Keywords </a:t>
            </a: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en-US" sz="3200">
                <a:solidFill>
                  <a:srgbClr val="C00000"/>
                </a:solidFill>
              </a:rPr>
              <a:t>Negative</a:t>
            </a: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 Tweets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FB7080-C4BB-49C3-8B2B-4E1813DEF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" t="7849" r="1551" b="2946"/>
          <a:stretch/>
        </p:blipFill>
        <p:spPr bwMode="auto">
          <a:xfrm>
            <a:off x="2702559" y="2240788"/>
            <a:ext cx="6959601" cy="46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0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B7F6E-7B08-4948-8137-B14EA417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i="0" u="none" strike="noStrike" dirty="0">
                <a:effectLst/>
              </a:rPr>
              <a:t>Tweet Length by Sentiment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3B9F4C-8C87-4734-9A77-D293B200C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331" y="1018233"/>
            <a:ext cx="6207747" cy="467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8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49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50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51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52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53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54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5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156" name="Rectangle 8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57" name="Freeform: Shape 88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58" name="Freeform: Shape 90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59" name="Freeform: Shape 92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1613F-6404-4ED8-B1EE-04BA1380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i="0" u="none" strike="noStrike" dirty="0">
                <a:effectLst/>
              </a:rPr>
              <a:t>Emotion Trends</a:t>
            </a:r>
            <a:endParaRPr lang="en-US" sz="3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3F3C9C8-9428-42EA-805B-2E739007F1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7241" y="1061247"/>
            <a:ext cx="5671266" cy="47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5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502E-B253-47BE-B74E-2C42A0B8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5D8C-AC69-4F77-B238-0E742F41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212" y="2391789"/>
            <a:ext cx="9500625" cy="3651504"/>
          </a:xfrm>
        </p:spPr>
        <p:txBody>
          <a:bodyPr>
            <a:normAutofit/>
          </a:bodyPr>
          <a:lstStyle/>
          <a:p>
            <a:pPr marL="622300" marR="279400" indent="-342900" rtl="0" fontAlgn="base">
              <a:spcBef>
                <a:spcPts val="2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Tokenization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was done to split sentences into tokens.</a:t>
            </a:r>
          </a:p>
          <a:p>
            <a:pPr marL="279400" marR="279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Stop words were removed to give more focus to the important information.</a:t>
            </a:r>
          </a:p>
          <a:p>
            <a:pPr marL="622300" marR="2794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Lemmatization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was done to convert words to their meaningful base forms.</a:t>
            </a:r>
          </a:p>
          <a:p>
            <a:pPr marL="622300" marR="2794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dataset was vectorized by using the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CountVectorizer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turned the text into numerical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3203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372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Economica</vt:lpstr>
      <vt:lpstr>Meiryo</vt:lpstr>
      <vt:lpstr>Arial</vt:lpstr>
      <vt:lpstr>Calibri</vt:lpstr>
      <vt:lpstr>Corbel</vt:lpstr>
      <vt:lpstr>SketchLinesVTI</vt:lpstr>
      <vt:lpstr>Twitter Sentiment Analysis - AirTag</vt:lpstr>
      <vt:lpstr>Questions:</vt:lpstr>
      <vt:lpstr>PowerPoint Presentation</vt:lpstr>
      <vt:lpstr>Sentiment Analysis</vt:lpstr>
      <vt:lpstr>Keywords in Positive Tweets</vt:lpstr>
      <vt:lpstr>Keywords in Negative Tweets</vt:lpstr>
      <vt:lpstr>Tweet Length by Sentiment</vt:lpstr>
      <vt:lpstr>Emotion Trends</vt:lpstr>
      <vt:lpstr>Preprocessing and Training</vt:lpstr>
      <vt:lpstr>Model Selection</vt:lpstr>
      <vt:lpstr>Conclusion</vt:lpstr>
      <vt:lpstr>Recommendation #1</vt:lpstr>
      <vt:lpstr>Recommendation #2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- AirTag</dc:title>
  <dc:creator>Abby Liu</dc:creator>
  <cp:lastModifiedBy>Abby Liu</cp:lastModifiedBy>
  <cp:revision>24</cp:revision>
  <dcterms:created xsi:type="dcterms:W3CDTF">2021-07-09T23:34:03Z</dcterms:created>
  <dcterms:modified xsi:type="dcterms:W3CDTF">2021-07-10T04:24:55Z</dcterms:modified>
</cp:coreProperties>
</file>