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833" autoAdjust="0"/>
  </p:normalViewPr>
  <p:slideViewPr>
    <p:cSldViewPr snapToGrid="0">
      <p:cViewPr varScale="1">
        <p:scale>
          <a:sx n="57" d="100"/>
          <a:sy n="57" d="100"/>
        </p:scale>
        <p:origin x="296" y="4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C0FB3-322A-4AAB-947E-320C08F5B34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17C7554-FC66-4DC0-828F-62E454BE7BB4}">
      <dgm:prSet/>
      <dgm:spPr/>
      <dgm:t>
        <a:bodyPr/>
        <a:lstStyle/>
        <a:p>
          <a:r>
            <a:rPr lang="en-US" dirty="0"/>
            <a:t>R-squared Increase by Model</a:t>
          </a:r>
        </a:p>
      </dgm:t>
    </dgm:pt>
    <dgm:pt modelId="{E572EF79-8C2F-4036-883A-004DCBB42F71}" type="parTrans" cxnId="{EF124BEC-76BD-4CC7-A69C-3E8E184CEA9A}">
      <dgm:prSet/>
      <dgm:spPr/>
      <dgm:t>
        <a:bodyPr/>
        <a:lstStyle/>
        <a:p>
          <a:endParaRPr lang="en-US"/>
        </a:p>
      </dgm:t>
    </dgm:pt>
    <dgm:pt modelId="{E0188BB7-AA4F-4E3D-B44A-8C08E102900E}" type="sibTrans" cxnId="{EF124BEC-76BD-4CC7-A69C-3E8E184CEA9A}">
      <dgm:prSet/>
      <dgm:spPr/>
      <dgm:t>
        <a:bodyPr/>
        <a:lstStyle/>
        <a:p>
          <a:endParaRPr lang="en-US"/>
        </a:p>
      </dgm:t>
    </dgm:pt>
    <dgm:pt modelId="{30D4F059-1768-4852-B74A-AAC6AFCC4EC0}">
      <dgm:prSet/>
      <dgm:spPr/>
      <dgm:t>
        <a:bodyPr/>
        <a:lstStyle/>
        <a:p>
          <a:r>
            <a:rPr lang="en-US" dirty="0"/>
            <a:t>Lasso: 0.137 to 0.263</a:t>
          </a:r>
        </a:p>
      </dgm:t>
    </dgm:pt>
    <dgm:pt modelId="{AB651688-7029-4D75-B76A-54047088B01B}" type="parTrans" cxnId="{4607C4B6-1590-42DB-80DD-9354DA910ABA}">
      <dgm:prSet/>
      <dgm:spPr/>
      <dgm:t>
        <a:bodyPr/>
        <a:lstStyle/>
        <a:p>
          <a:endParaRPr lang="en-US"/>
        </a:p>
      </dgm:t>
    </dgm:pt>
    <dgm:pt modelId="{3A610E8D-B76B-4492-AA21-E927758F9832}" type="sibTrans" cxnId="{4607C4B6-1590-42DB-80DD-9354DA910ABA}">
      <dgm:prSet/>
      <dgm:spPr/>
      <dgm:t>
        <a:bodyPr/>
        <a:lstStyle/>
        <a:p>
          <a:endParaRPr lang="en-US"/>
        </a:p>
      </dgm:t>
    </dgm:pt>
    <dgm:pt modelId="{AF0FD4DC-0FD2-45A4-8BA0-90A18441AB7E}">
      <dgm:prSet/>
      <dgm:spPr/>
      <dgm:t>
        <a:bodyPr/>
        <a:lstStyle/>
        <a:p>
          <a:r>
            <a:rPr lang="en-US" dirty="0"/>
            <a:t>Random Forest: 0.174 to 0.234</a:t>
          </a:r>
        </a:p>
      </dgm:t>
    </dgm:pt>
    <dgm:pt modelId="{24A4A279-4130-49BD-AED6-127C17F8F1F4}" type="parTrans" cxnId="{2AD59C26-9634-4AAC-83BE-F77A2E803E41}">
      <dgm:prSet/>
      <dgm:spPr/>
      <dgm:t>
        <a:bodyPr/>
        <a:lstStyle/>
        <a:p>
          <a:endParaRPr lang="en-US"/>
        </a:p>
      </dgm:t>
    </dgm:pt>
    <dgm:pt modelId="{6E045034-F702-463E-A7FF-68C4EBDDBA11}" type="sibTrans" cxnId="{2AD59C26-9634-4AAC-83BE-F77A2E803E41}">
      <dgm:prSet/>
      <dgm:spPr/>
      <dgm:t>
        <a:bodyPr/>
        <a:lstStyle/>
        <a:p>
          <a:endParaRPr lang="en-US"/>
        </a:p>
      </dgm:t>
    </dgm:pt>
    <dgm:pt modelId="{18FA49FB-2D5B-4490-A5F2-3781AF5E59C8}">
      <dgm:prSet/>
      <dgm:spPr/>
      <dgm:t>
        <a:bodyPr/>
        <a:lstStyle/>
        <a:p>
          <a:r>
            <a:rPr lang="en-US" dirty="0"/>
            <a:t>SVR: 0.092 to 0.226</a:t>
          </a:r>
        </a:p>
      </dgm:t>
    </dgm:pt>
    <dgm:pt modelId="{4813042B-C2B2-4018-9407-DF6A55DA7F02}" type="parTrans" cxnId="{ACBE032B-10B2-4EBE-AA2A-98CBFA289410}">
      <dgm:prSet/>
      <dgm:spPr/>
      <dgm:t>
        <a:bodyPr/>
        <a:lstStyle/>
        <a:p>
          <a:endParaRPr lang="en-US"/>
        </a:p>
      </dgm:t>
    </dgm:pt>
    <dgm:pt modelId="{92965DA3-DE53-4B5C-BAD8-1B194858B19C}" type="sibTrans" cxnId="{ACBE032B-10B2-4EBE-AA2A-98CBFA289410}">
      <dgm:prSet/>
      <dgm:spPr/>
      <dgm:t>
        <a:bodyPr/>
        <a:lstStyle/>
        <a:p>
          <a:endParaRPr lang="en-US"/>
        </a:p>
      </dgm:t>
    </dgm:pt>
    <dgm:pt modelId="{5F996D82-608D-4D6A-BD14-CEBEDE66AC8A}" type="pres">
      <dgm:prSet presAssocID="{AB5C0FB3-322A-4AAB-947E-320C08F5B346}" presName="linear" presStyleCnt="0">
        <dgm:presLayoutVars>
          <dgm:dir/>
          <dgm:animLvl val="lvl"/>
          <dgm:resizeHandles val="exact"/>
        </dgm:presLayoutVars>
      </dgm:prSet>
      <dgm:spPr/>
    </dgm:pt>
    <dgm:pt modelId="{10E43578-37FE-4F9D-AD19-B0D1BD8BFB25}" type="pres">
      <dgm:prSet presAssocID="{C17C7554-FC66-4DC0-828F-62E454BE7BB4}" presName="parentLin" presStyleCnt="0"/>
      <dgm:spPr/>
    </dgm:pt>
    <dgm:pt modelId="{0886C650-2A28-490A-B33F-4D725C49C43A}" type="pres">
      <dgm:prSet presAssocID="{C17C7554-FC66-4DC0-828F-62E454BE7BB4}" presName="parentLeftMargin" presStyleLbl="node1" presStyleIdx="0" presStyleCnt="1"/>
      <dgm:spPr/>
    </dgm:pt>
    <dgm:pt modelId="{A9FDE942-5A45-428D-8432-3614B227E778}" type="pres">
      <dgm:prSet presAssocID="{C17C7554-FC66-4DC0-828F-62E454BE7BB4}" presName="parentText" presStyleLbl="node1" presStyleIdx="0" presStyleCnt="1">
        <dgm:presLayoutVars>
          <dgm:chMax val="0"/>
          <dgm:bulletEnabled val="1"/>
        </dgm:presLayoutVars>
      </dgm:prSet>
      <dgm:spPr/>
    </dgm:pt>
    <dgm:pt modelId="{ADA1D733-872F-45EE-A209-4158801EFE51}" type="pres">
      <dgm:prSet presAssocID="{C17C7554-FC66-4DC0-828F-62E454BE7BB4}" presName="negativeSpace" presStyleCnt="0"/>
      <dgm:spPr/>
    </dgm:pt>
    <dgm:pt modelId="{4D45D3EB-B180-47BF-A704-B3DCA83333D6}" type="pres">
      <dgm:prSet presAssocID="{C17C7554-FC66-4DC0-828F-62E454BE7BB4}" presName="childText" presStyleLbl="conFgAcc1" presStyleIdx="0" presStyleCnt="1">
        <dgm:presLayoutVars>
          <dgm:bulletEnabled val="1"/>
        </dgm:presLayoutVars>
      </dgm:prSet>
      <dgm:spPr/>
    </dgm:pt>
  </dgm:ptLst>
  <dgm:cxnLst>
    <dgm:cxn modelId="{2AD59C26-9634-4AAC-83BE-F77A2E803E41}" srcId="{C17C7554-FC66-4DC0-828F-62E454BE7BB4}" destId="{AF0FD4DC-0FD2-45A4-8BA0-90A18441AB7E}" srcOrd="1" destOrd="0" parTransId="{24A4A279-4130-49BD-AED6-127C17F8F1F4}" sibTransId="{6E045034-F702-463E-A7FF-68C4EBDDBA11}"/>
    <dgm:cxn modelId="{ACBE032B-10B2-4EBE-AA2A-98CBFA289410}" srcId="{C17C7554-FC66-4DC0-828F-62E454BE7BB4}" destId="{18FA49FB-2D5B-4490-A5F2-3781AF5E59C8}" srcOrd="2" destOrd="0" parTransId="{4813042B-C2B2-4018-9407-DF6A55DA7F02}" sibTransId="{92965DA3-DE53-4B5C-BAD8-1B194858B19C}"/>
    <dgm:cxn modelId="{18B25330-317E-4F17-82B2-06C87327DBDB}" type="presOf" srcId="{C17C7554-FC66-4DC0-828F-62E454BE7BB4}" destId="{0886C650-2A28-490A-B33F-4D725C49C43A}" srcOrd="0" destOrd="0" presId="urn:microsoft.com/office/officeart/2005/8/layout/list1"/>
    <dgm:cxn modelId="{FF159D47-24BB-4DD5-80BF-8C763B16E0C3}" type="presOf" srcId="{AB5C0FB3-322A-4AAB-947E-320C08F5B346}" destId="{5F996D82-608D-4D6A-BD14-CEBEDE66AC8A}" srcOrd="0" destOrd="0" presId="urn:microsoft.com/office/officeart/2005/8/layout/list1"/>
    <dgm:cxn modelId="{72743A83-5FA6-4497-9AC6-757302CEC81C}" type="presOf" srcId="{C17C7554-FC66-4DC0-828F-62E454BE7BB4}" destId="{A9FDE942-5A45-428D-8432-3614B227E778}" srcOrd="1" destOrd="0" presId="urn:microsoft.com/office/officeart/2005/8/layout/list1"/>
    <dgm:cxn modelId="{790A0B90-2F9F-4AED-910F-26B8144FC6FF}" type="presOf" srcId="{18FA49FB-2D5B-4490-A5F2-3781AF5E59C8}" destId="{4D45D3EB-B180-47BF-A704-B3DCA83333D6}" srcOrd="0" destOrd="2" presId="urn:microsoft.com/office/officeart/2005/8/layout/list1"/>
    <dgm:cxn modelId="{23D46F9E-DEEC-48DF-8B8D-DE491C9C17F2}" type="presOf" srcId="{AF0FD4DC-0FD2-45A4-8BA0-90A18441AB7E}" destId="{4D45D3EB-B180-47BF-A704-B3DCA83333D6}" srcOrd="0" destOrd="1" presId="urn:microsoft.com/office/officeart/2005/8/layout/list1"/>
    <dgm:cxn modelId="{4607C4B6-1590-42DB-80DD-9354DA910ABA}" srcId="{C17C7554-FC66-4DC0-828F-62E454BE7BB4}" destId="{30D4F059-1768-4852-B74A-AAC6AFCC4EC0}" srcOrd="0" destOrd="0" parTransId="{AB651688-7029-4D75-B76A-54047088B01B}" sibTransId="{3A610E8D-B76B-4492-AA21-E927758F9832}"/>
    <dgm:cxn modelId="{EF124BEC-76BD-4CC7-A69C-3E8E184CEA9A}" srcId="{AB5C0FB3-322A-4AAB-947E-320C08F5B346}" destId="{C17C7554-FC66-4DC0-828F-62E454BE7BB4}" srcOrd="0" destOrd="0" parTransId="{E572EF79-8C2F-4036-883A-004DCBB42F71}" sibTransId="{E0188BB7-AA4F-4E3D-B44A-8C08E102900E}"/>
    <dgm:cxn modelId="{DB901CFB-57DB-4A67-BABD-E7C423FDD5FF}" type="presOf" srcId="{30D4F059-1768-4852-B74A-AAC6AFCC4EC0}" destId="{4D45D3EB-B180-47BF-A704-B3DCA83333D6}" srcOrd="0" destOrd="0" presId="urn:microsoft.com/office/officeart/2005/8/layout/list1"/>
    <dgm:cxn modelId="{AD22F60F-D4EE-40CD-9796-A228C73B8F9F}" type="presParOf" srcId="{5F996D82-608D-4D6A-BD14-CEBEDE66AC8A}" destId="{10E43578-37FE-4F9D-AD19-B0D1BD8BFB25}" srcOrd="0" destOrd="0" presId="urn:microsoft.com/office/officeart/2005/8/layout/list1"/>
    <dgm:cxn modelId="{13F59EEF-FA2D-41E0-BE8C-2F99CEA6DE3F}" type="presParOf" srcId="{10E43578-37FE-4F9D-AD19-B0D1BD8BFB25}" destId="{0886C650-2A28-490A-B33F-4D725C49C43A}" srcOrd="0" destOrd="0" presId="urn:microsoft.com/office/officeart/2005/8/layout/list1"/>
    <dgm:cxn modelId="{61414AAE-0F7E-4079-B985-3CB6EC3CF503}" type="presParOf" srcId="{10E43578-37FE-4F9D-AD19-B0D1BD8BFB25}" destId="{A9FDE942-5A45-428D-8432-3614B227E778}" srcOrd="1" destOrd="0" presId="urn:microsoft.com/office/officeart/2005/8/layout/list1"/>
    <dgm:cxn modelId="{A4C1DF34-A147-42CE-AAFD-3A36B3530E15}" type="presParOf" srcId="{5F996D82-608D-4D6A-BD14-CEBEDE66AC8A}" destId="{ADA1D733-872F-45EE-A209-4158801EFE51}" srcOrd="1" destOrd="0" presId="urn:microsoft.com/office/officeart/2005/8/layout/list1"/>
    <dgm:cxn modelId="{A4DA3036-8195-432E-8860-E07B55A91065}" type="presParOf" srcId="{5F996D82-608D-4D6A-BD14-CEBEDE66AC8A}" destId="{4D45D3EB-B180-47BF-A704-B3DCA83333D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5D3EB-B180-47BF-A704-B3DCA83333D6}">
      <dsp:nvSpPr>
        <dsp:cNvPr id="0" name=""/>
        <dsp:cNvSpPr/>
      </dsp:nvSpPr>
      <dsp:spPr>
        <a:xfrm>
          <a:off x="0" y="2269450"/>
          <a:ext cx="6831118" cy="189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171" tIns="520700" rIns="530171"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Lasso: 0.137 to 0.263</a:t>
          </a:r>
        </a:p>
        <a:p>
          <a:pPr marL="228600" lvl="1" indent="-228600" algn="l" defTabSz="1111250">
            <a:lnSpc>
              <a:spcPct val="90000"/>
            </a:lnSpc>
            <a:spcBef>
              <a:spcPct val="0"/>
            </a:spcBef>
            <a:spcAft>
              <a:spcPct val="15000"/>
            </a:spcAft>
            <a:buChar char="•"/>
          </a:pPr>
          <a:r>
            <a:rPr lang="en-US" sz="2500" kern="1200" dirty="0"/>
            <a:t>Random Forest: 0.174 to 0.234</a:t>
          </a:r>
        </a:p>
        <a:p>
          <a:pPr marL="228600" lvl="1" indent="-228600" algn="l" defTabSz="1111250">
            <a:lnSpc>
              <a:spcPct val="90000"/>
            </a:lnSpc>
            <a:spcBef>
              <a:spcPct val="0"/>
            </a:spcBef>
            <a:spcAft>
              <a:spcPct val="15000"/>
            </a:spcAft>
            <a:buChar char="•"/>
          </a:pPr>
          <a:r>
            <a:rPr lang="en-US" sz="2500" kern="1200" dirty="0"/>
            <a:t>SVR: 0.092 to 0.226</a:t>
          </a:r>
        </a:p>
      </dsp:txBody>
      <dsp:txXfrm>
        <a:off x="0" y="2269450"/>
        <a:ext cx="6831118" cy="1890000"/>
      </dsp:txXfrm>
    </dsp:sp>
    <dsp:sp modelId="{A9FDE942-5A45-428D-8432-3614B227E778}">
      <dsp:nvSpPr>
        <dsp:cNvPr id="0" name=""/>
        <dsp:cNvSpPr/>
      </dsp:nvSpPr>
      <dsp:spPr>
        <a:xfrm>
          <a:off x="341555" y="1900450"/>
          <a:ext cx="4781782"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40" tIns="0" rIns="180740" bIns="0" numCol="1" spcCol="1270" anchor="ctr" anchorCtr="0">
          <a:noAutofit/>
        </a:bodyPr>
        <a:lstStyle/>
        <a:p>
          <a:pPr marL="0" lvl="0" indent="0" algn="l" defTabSz="1111250">
            <a:lnSpc>
              <a:spcPct val="90000"/>
            </a:lnSpc>
            <a:spcBef>
              <a:spcPct val="0"/>
            </a:spcBef>
            <a:spcAft>
              <a:spcPct val="35000"/>
            </a:spcAft>
            <a:buNone/>
          </a:pPr>
          <a:r>
            <a:rPr lang="en-US" sz="2500" kern="1200" dirty="0"/>
            <a:t>R-squared Increase by Model</a:t>
          </a:r>
        </a:p>
      </dsp:txBody>
      <dsp:txXfrm>
        <a:off x="377581" y="1936476"/>
        <a:ext cx="4709730"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5163E-98E9-47E9-A6FD-C73275CB670F}"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86F62-8CCF-46FA-A877-E2549175EAB7}" type="slidenum">
              <a:rPr lang="en-US" smtClean="0"/>
              <a:t>‹#›</a:t>
            </a:fld>
            <a:endParaRPr lang="en-US"/>
          </a:p>
        </p:txBody>
      </p:sp>
    </p:spTree>
    <p:extLst>
      <p:ext uri="{BB962C8B-B14F-4D97-AF65-F5344CB8AC3E}">
        <p14:creationId xmlns:p14="http://schemas.microsoft.com/office/powerpoint/2010/main" val="16560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a:t>
            </a:fld>
            <a:endParaRPr lang="en-US"/>
          </a:p>
        </p:txBody>
      </p:sp>
    </p:spTree>
    <p:extLst>
      <p:ext uri="{BB962C8B-B14F-4D97-AF65-F5344CB8AC3E}">
        <p14:creationId xmlns:p14="http://schemas.microsoft.com/office/powerpoint/2010/main" val="298432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tuning is a very important step. It helps us find an optimal combination of hyperparameters that minimizes a predefined loss function to give better results.</a:t>
            </a:r>
          </a:p>
          <a:p>
            <a:endParaRPr lang="en-US" dirty="0"/>
          </a:p>
          <a:p>
            <a:r>
              <a:rPr lang="en-US" dirty="0"/>
              <a:t>The cross-validation r-squared scores for all our models have been improved after hyperparameter tuning, which means that our models now fit the data better.</a:t>
            </a:r>
          </a:p>
        </p:txBody>
      </p:sp>
      <p:sp>
        <p:nvSpPr>
          <p:cNvPr id="4" name="Slide Number Placeholder 3"/>
          <p:cNvSpPr>
            <a:spLocks noGrp="1"/>
          </p:cNvSpPr>
          <p:nvPr>
            <p:ph type="sldNum" sz="quarter" idx="5"/>
          </p:nvPr>
        </p:nvSpPr>
        <p:spPr/>
        <p:txBody>
          <a:bodyPr/>
          <a:lstStyle/>
          <a:p>
            <a:fld id="{00B86F62-8CCF-46FA-A877-E2549175EAB7}" type="slidenum">
              <a:rPr lang="en-US" smtClean="0"/>
              <a:t>10</a:t>
            </a:fld>
            <a:endParaRPr lang="en-US"/>
          </a:p>
        </p:txBody>
      </p:sp>
    </p:spTree>
    <p:extLst>
      <p:ext uri="{BB962C8B-B14F-4D97-AF65-F5344CB8AC3E}">
        <p14:creationId xmlns:p14="http://schemas.microsoft.com/office/powerpoint/2010/main" val="47209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charts that can help us </a:t>
            </a:r>
            <a:r>
              <a:rPr lang="en-US" b="0" i="0" dirty="0">
                <a:solidFill>
                  <a:srgbClr val="212529"/>
                </a:solidFill>
                <a:effectLst/>
                <a:latin typeface="-apple-system"/>
              </a:rPr>
              <a:t>get an idea of the importance of the features. The graph on the left-hand side shows us how important each feature is for our random forest model. </a:t>
            </a:r>
          </a:p>
          <a:p>
            <a:r>
              <a:rPr lang="en-US" b="0" i="0" dirty="0">
                <a:solidFill>
                  <a:srgbClr val="212529"/>
                </a:solidFill>
                <a:effectLst/>
                <a:latin typeface="-apple-system"/>
              </a:rPr>
              <a:t>The chart on the right-hand side shows the coefficient of the top features selected by our Lasso model. The features with the highest absolute coefficient value are considered the most important.</a:t>
            </a:r>
          </a:p>
          <a:p>
            <a:r>
              <a:rPr lang="en-US" sz="1800" b="0" i="0" u="none" strike="noStrike" dirty="0">
                <a:solidFill>
                  <a:srgbClr val="000000"/>
                </a:solidFill>
                <a:effectLst/>
                <a:latin typeface="Arial" panose="020B0604020202020204" pitchFamily="34" charset="0"/>
              </a:rPr>
              <a:t>Both our Lasso and Random Forest models show that the locations CA and IL have a big positive impact on data analyst salary, and the locations UT ad OH have negative impact on data analyst salary. </a:t>
            </a:r>
            <a:r>
              <a:rPr lang="en-US" sz="1800" b="0" i="0" u="none" strike="noStrike" dirty="0">
                <a:solidFill>
                  <a:srgbClr val="000000"/>
                </a:solidFill>
                <a:effectLst/>
                <a:latin typeface="Helvetica Neue"/>
              </a:rPr>
              <a:t>F</a:t>
            </a:r>
            <a:r>
              <a:rPr lang="en-US" b="0" i="0" dirty="0">
                <a:solidFill>
                  <a:srgbClr val="000000"/>
                </a:solidFill>
                <a:effectLst/>
                <a:latin typeface="Helvetica Neue"/>
              </a:rPr>
              <a:t>urthermore, the features '</a:t>
            </a:r>
            <a:r>
              <a:rPr lang="en-US" b="0" i="0" dirty="0" err="1">
                <a:solidFill>
                  <a:srgbClr val="000000"/>
                </a:solidFill>
                <a:effectLst/>
                <a:latin typeface="Helvetica Neue"/>
              </a:rPr>
              <a:t>YearsFounded</a:t>
            </a:r>
            <a:r>
              <a:rPr lang="en-US" b="0" i="0" dirty="0">
                <a:solidFill>
                  <a:srgbClr val="000000"/>
                </a:solidFill>
                <a:effectLst/>
                <a:latin typeface="Helvetica Neue"/>
              </a:rPr>
              <a:t>' and 'Rating' are shown to be important by the random forest model as well, while they don't seem important at all for the lasso model.</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11</a:t>
            </a:fld>
            <a:endParaRPr lang="en-US"/>
          </a:p>
        </p:txBody>
      </p:sp>
    </p:spTree>
    <p:extLst>
      <p:ext uri="{BB962C8B-B14F-4D97-AF65-F5344CB8AC3E}">
        <p14:creationId xmlns:p14="http://schemas.microsoft.com/office/powerpoint/2010/main" val="361377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Finally, we have evaluated each models in terms of mean absolute error and r-squared. According to the chart above, Lasso has the lowest MAE score and the highest R-squared score, which makes it the best model in our case. </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12</a:t>
            </a:fld>
            <a:endParaRPr lang="en-US"/>
          </a:p>
        </p:txBody>
      </p:sp>
    </p:spTree>
    <p:extLst>
      <p:ext uri="{BB962C8B-B14F-4D97-AF65-F5344CB8AC3E}">
        <p14:creationId xmlns:p14="http://schemas.microsoft.com/office/powerpoint/2010/main" val="64401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13</a:t>
            </a:fld>
            <a:endParaRPr lang="en-US"/>
          </a:p>
        </p:txBody>
      </p:sp>
    </p:spTree>
    <p:extLst>
      <p:ext uri="{BB962C8B-B14F-4D97-AF65-F5344CB8AC3E}">
        <p14:creationId xmlns:p14="http://schemas.microsoft.com/office/powerpoint/2010/main" val="4073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15</a:t>
            </a:fld>
            <a:endParaRPr lang="en-US"/>
          </a:p>
        </p:txBody>
      </p:sp>
    </p:spTree>
    <p:extLst>
      <p:ext uri="{BB962C8B-B14F-4D97-AF65-F5344CB8AC3E}">
        <p14:creationId xmlns:p14="http://schemas.microsoft.com/office/powerpoint/2010/main" val="34789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373737"/>
                </a:solidFill>
                <a:effectLst/>
                <a:latin typeface="-apple-system"/>
              </a:rPr>
              <a:t>As you're aware, </a:t>
            </a:r>
            <a:r>
              <a:rPr lang="en-US" sz="1800" b="0" i="0" u="none" strike="noStrike" dirty="0">
                <a:solidFill>
                  <a:srgbClr val="020202"/>
                </a:solidFill>
                <a:effectLst/>
                <a:latin typeface="Arial" panose="020B0604020202020204" pitchFamily="34" charset="0"/>
              </a:rPr>
              <a:t>the COVID-19 pandemic has severely affected the global economy and financial markets, which has caused a rise in the number of unemployed workers across the globe. Here’s a chart from the US Department of Labor, it shows that the US unemployment rate reached the highest point in the past 10 years…</a:t>
            </a:r>
          </a:p>
          <a:p>
            <a:r>
              <a:rPr lang="en-US" sz="1800" b="0" i="0" u="none" strike="noStrike" dirty="0">
                <a:solidFill>
                  <a:srgbClr val="020202"/>
                </a:solidFill>
                <a:effectLst/>
                <a:latin typeface="Arial" panose="020B0604020202020204" pitchFamily="34" charset="0"/>
              </a:rPr>
              <a:t>In a brutal job market like this, it becomes harder for people to find a good job with a salary proportionate to their market values. On one hand, employers want to empower their teams and attract more high-quality job candidates by setting competitive salary levels; on the other hand, job seekers want to understand their current worth in the job market, find out if they are being paid fairly, and explore ways to increase their pays. Based on my observations, a lot of  jobs posted on the job search platform don’t include information about salary.</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2</a:t>
            </a:fld>
            <a:endParaRPr lang="en-US"/>
          </a:p>
        </p:txBody>
      </p:sp>
    </p:spTree>
    <p:extLst>
      <p:ext uri="{BB962C8B-B14F-4D97-AF65-F5344CB8AC3E}">
        <p14:creationId xmlns:p14="http://schemas.microsoft.com/office/powerpoint/2010/main" val="261550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20202"/>
                </a:solidFill>
                <a:effectLst/>
                <a:latin typeface="Arial" panose="020B0604020202020204" pitchFamily="34" charset="0"/>
              </a:rPr>
              <a:t>I’ve built a salary prediction model that aims to provide a means to help estimate/predict the </a:t>
            </a:r>
            <a:r>
              <a:rPr lang="en-US" sz="1800" b="0" i="0" u="none" strike="noStrike" dirty="0">
                <a:solidFill>
                  <a:srgbClr val="000000"/>
                </a:solidFill>
                <a:effectLst/>
                <a:latin typeface="Arial" panose="020B0604020202020204" pitchFamily="34" charset="0"/>
              </a:rPr>
              <a:t>salary ranges</a:t>
            </a:r>
            <a:r>
              <a:rPr lang="en-US" sz="1800" b="0" i="0" u="none" strike="noStrike" dirty="0">
                <a:solidFill>
                  <a:srgbClr val="020202"/>
                </a:solidFill>
                <a:effectLst/>
                <a:latin typeface="Arial" panose="020B0604020202020204" pitchFamily="34" charset="0"/>
              </a:rPr>
              <a:t> of data analyst jobs based on information about sector, location, company size, skills required, and company rating.</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3</a:t>
            </a:fld>
            <a:endParaRPr lang="en-US"/>
          </a:p>
        </p:txBody>
      </p:sp>
    </p:spTree>
    <p:extLst>
      <p:ext uri="{BB962C8B-B14F-4D97-AF65-F5344CB8AC3E}">
        <p14:creationId xmlns:p14="http://schemas.microsoft.com/office/powerpoint/2010/main" val="252925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snapshot of the dataset I used. I’ve analyzed over 2000 data analysts job listings on Glassdoor, which contain information about their salary estimate, location, industry, company rating, job description, and more. </a:t>
            </a:r>
          </a:p>
        </p:txBody>
      </p:sp>
      <p:sp>
        <p:nvSpPr>
          <p:cNvPr id="4" name="Slide Number Placeholder 3"/>
          <p:cNvSpPr>
            <a:spLocks noGrp="1"/>
          </p:cNvSpPr>
          <p:nvPr>
            <p:ph type="sldNum" sz="quarter" idx="5"/>
          </p:nvPr>
        </p:nvSpPr>
        <p:spPr/>
        <p:txBody>
          <a:bodyPr/>
          <a:lstStyle/>
          <a:p>
            <a:fld id="{00B86F62-8CCF-46FA-A877-E2549175EAB7}" type="slidenum">
              <a:rPr lang="en-US" smtClean="0"/>
              <a:t>4</a:t>
            </a:fld>
            <a:endParaRPr lang="en-US"/>
          </a:p>
        </p:txBody>
      </p:sp>
    </p:spTree>
    <p:extLst>
      <p:ext uri="{BB962C8B-B14F-4D97-AF65-F5344CB8AC3E}">
        <p14:creationId xmlns:p14="http://schemas.microsoft.com/office/powerpoint/2010/main" val="268362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373737"/>
                </a:solidFill>
                <a:effectLst/>
                <a:latin typeface="-apple-system"/>
              </a:rPr>
              <a:t>Turning our attention now to the Exploratory data analysis. </a:t>
            </a:r>
            <a:r>
              <a:rPr lang="en-US" sz="1800" b="0" i="0" u="none" strike="noStrike" dirty="0">
                <a:solidFill>
                  <a:srgbClr val="000000"/>
                </a:solidFill>
                <a:effectLst/>
                <a:latin typeface="Arial" panose="020B0604020202020204" pitchFamily="34" charset="0"/>
              </a:rPr>
              <a:t>Based on my findings, SQL, Excel, and Python were the top three most popular skills mentioned in the job description for data analyst positions. </a:t>
            </a:r>
          </a:p>
          <a:p>
            <a:r>
              <a:rPr lang="en-US" sz="1800" b="0" i="0" u="none" strike="noStrike" dirty="0">
                <a:solidFill>
                  <a:srgbClr val="000000"/>
                </a:solidFill>
                <a:effectLst/>
                <a:latin typeface="Arial" panose="020B0604020202020204" pitchFamily="34" charset="0"/>
              </a:rPr>
              <a:t>We can see that SQL is the only skill that is required by more than 50% of the jobs. 39% of the jobs require experience in Excel, followed by Python (27%).</a:t>
            </a:r>
          </a:p>
          <a:p>
            <a:r>
              <a:rPr lang="en-US" sz="1800" b="0" i="0" u="none" strike="noStrike" dirty="0">
                <a:solidFill>
                  <a:srgbClr val="000000"/>
                </a:solidFill>
                <a:effectLst/>
                <a:latin typeface="Arial" panose="020B0604020202020204" pitchFamily="34" charset="0"/>
              </a:rPr>
              <a:t>However, as it’s shown in the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bar</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plots</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below</a:t>
            </a:r>
            <a:r>
              <a:rPr lang="en-US" sz="1800" b="0" i="0" u="none" strike="noStrike" dirty="0">
                <a:solidFill>
                  <a:srgbClr val="000000"/>
                </a:solidFill>
                <a:effectLst/>
                <a:latin typeface="Arial" panose="020B0604020202020204" pitchFamily="34" charset="0"/>
              </a:rPr>
              <a:t>, if we grouped our data by a specific skill and tried to compare their minimum salary and maximum salary, we would see that having a specific skill mentioned in the job descriptions does not have a direct impact on salary.</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5</a:t>
            </a:fld>
            <a:endParaRPr lang="en-US"/>
          </a:p>
        </p:txBody>
      </p:sp>
    </p:spTree>
    <p:extLst>
      <p:ext uri="{BB962C8B-B14F-4D97-AF65-F5344CB8AC3E}">
        <p14:creationId xmlns:p14="http://schemas.microsoft.com/office/powerpoint/2010/main" val="9153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The chart on the top is a count plot for location. It shows that more than 550 job postings are from CA, which indicates that there is a great demand for data analysts in California. Also, from the chart at the bottom, we can see that California not only has the highest amount of job postings, but it also has the highest mean maximum salary and the second highest mean minimum salary. The job market for data analysts in California seems to be the greatest. </a:t>
            </a:r>
          </a:p>
          <a:p>
            <a:r>
              <a:rPr lang="en-US" sz="1800" b="0" i="0" u="none" strike="noStrike" dirty="0">
                <a:solidFill>
                  <a:srgbClr val="000000"/>
                </a:solidFill>
                <a:effectLst/>
                <a:latin typeface="Arial" panose="020B0604020202020204" pitchFamily="34" charset="0"/>
              </a:rPr>
              <a:t>Besides the findings about California, Illinois has the highest mean minimum salary, and Utah has both the lowest mean minimum salary and the lowest mean maximum salary among all states in the United States.</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6</a:t>
            </a:fld>
            <a:endParaRPr lang="en-US"/>
          </a:p>
        </p:txBody>
      </p:sp>
    </p:spTree>
    <p:extLst>
      <p:ext uri="{BB962C8B-B14F-4D97-AF65-F5344CB8AC3E}">
        <p14:creationId xmlns:p14="http://schemas.microsoft.com/office/powerpoint/2010/main" val="306617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On the left-hand side is the count plot for sector which shows us that IT is the number 1 sector/industry hiring data analysts. Some other top sectors that hire data analysts include business services, finance, and health care. As for salary, it does not vary too much by sectors compared to locations, but both the biotech &amp; pharmaceuticals sector and real estate sector offer great pay($60K-$105K) to data analysts. We can also see that the restaurant and food sector has the lowest pay($42K-$70K) to data analysts.</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7</a:t>
            </a:fld>
            <a:endParaRPr lang="en-US"/>
          </a:p>
        </p:txBody>
      </p:sp>
    </p:spTree>
    <p:extLst>
      <p:ext uri="{BB962C8B-B14F-4D97-AF65-F5344CB8AC3E}">
        <p14:creationId xmlns:p14="http://schemas.microsoft.com/office/powerpoint/2010/main" val="255848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279400" rtl="0">
              <a:spcBef>
                <a:spcPts val="2200"/>
              </a:spcBef>
              <a:spcAft>
                <a:spcPts val="0"/>
              </a:spcAft>
            </a:pPr>
            <a:r>
              <a:rPr lang="en-US" sz="1800" b="0" i="0" u="none" strike="noStrike" dirty="0">
                <a:solidFill>
                  <a:srgbClr val="000000"/>
                </a:solidFill>
                <a:effectLst/>
                <a:latin typeface="Arial" panose="020B0604020202020204" pitchFamily="34" charset="0"/>
              </a:rPr>
              <a:t>To determine if senior positions offer better salaries, I grouped the data by seniority and compared the mean minimum salary and mean maximum salary of each group.</a:t>
            </a:r>
            <a:br>
              <a:rPr lang="en-US" dirty="0"/>
            </a:br>
            <a:r>
              <a:rPr lang="en-US" sz="1800" b="0" i="0" u="none" strike="noStrike" dirty="0">
                <a:solidFill>
                  <a:srgbClr val="000000"/>
                </a:solidFill>
                <a:effectLst/>
                <a:latin typeface="Arial" panose="020B0604020202020204" pitchFamily="34" charset="0"/>
              </a:rPr>
              <a:t>According to this </a:t>
            </a:r>
            <a:r>
              <a:rPr lang="en-US" sz="1800" b="0" i="0" u="none" strike="noStrike" dirty="0" err="1">
                <a:solidFill>
                  <a:srgbClr val="000000"/>
                </a:solidFill>
                <a:effectLst/>
                <a:latin typeface="Arial" panose="020B0604020202020204" pitchFamily="34" charset="0"/>
              </a:rPr>
              <a:t>barplot</a:t>
            </a:r>
            <a:r>
              <a:rPr lang="en-US" sz="1800" b="0" i="0" u="none" strike="noStrike" dirty="0">
                <a:solidFill>
                  <a:srgbClr val="000000"/>
                </a:solidFill>
                <a:effectLst/>
                <a:latin typeface="Arial" panose="020B0604020202020204" pitchFamily="34" charset="0"/>
              </a:rPr>
              <a:t>, not surprisingly, senior data analysts($58K-$92K) are paid a lot more than junior data analysts($48K-78K).</a:t>
            </a:r>
          </a:p>
          <a:p>
            <a:pPr marR="279400" rtl="0">
              <a:spcBef>
                <a:spcPts val="2200"/>
              </a:spcBef>
              <a:spcAft>
                <a:spcPts val="0"/>
              </a:spcAft>
            </a:pPr>
            <a:r>
              <a:rPr lang="en-US" sz="1800" b="0" i="0" u="none" strike="noStrike" dirty="0">
                <a:solidFill>
                  <a:srgbClr val="000000"/>
                </a:solidFill>
                <a:effectLst/>
                <a:latin typeface="Arial" panose="020B0604020202020204" pitchFamily="34" charset="0"/>
              </a:rPr>
              <a:t>So, seniority is also an important factor when determining salary for a job.</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8</a:t>
            </a:fld>
            <a:endParaRPr lang="en-US"/>
          </a:p>
        </p:txBody>
      </p:sp>
    </p:spTree>
    <p:extLst>
      <p:ext uri="{BB962C8B-B14F-4D97-AF65-F5344CB8AC3E}">
        <p14:creationId xmlns:p14="http://schemas.microsoft.com/office/powerpoint/2010/main" val="404751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000"/>
              </a:spcBef>
              <a:spcAft>
                <a:spcPts val="0"/>
              </a:spcAft>
            </a:pPr>
            <a:r>
              <a:rPr lang="en-US" sz="1800" b="0" i="0" u="none" strike="noStrike" dirty="0">
                <a:solidFill>
                  <a:srgbClr val="000000"/>
                </a:solidFill>
                <a:effectLst/>
                <a:latin typeface="Arial" panose="020B0604020202020204" pitchFamily="34" charset="0"/>
              </a:rPr>
              <a:t>Let’s move on to modeling…</a:t>
            </a:r>
          </a:p>
          <a:p>
            <a:pPr rtl="0">
              <a:spcBef>
                <a:spcPts val="1000"/>
              </a:spcBef>
              <a:spcAft>
                <a:spcPts val="0"/>
              </a:spcAft>
            </a:pPr>
            <a:r>
              <a:rPr lang="en-US" sz="1800" b="0" i="0" u="none" strike="noStrike" dirty="0">
                <a:solidFill>
                  <a:srgbClr val="000000"/>
                </a:solidFill>
                <a:effectLst/>
                <a:latin typeface="Arial" panose="020B0604020202020204" pitchFamily="34" charset="0"/>
              </a:rPr>
              <a:t>Before start building my models, I’ve done some data preprocessing steps including</a:t>
            </a:r>
            <a:endParaRPr lang="en-US" b="0" dirty="0">
              <a:effectLst/>
            </a:endParaRPr>
          </a:p>
          <a:p>
            <a:pPr marL="279400" marR="279400" rtl="0" fontAlgn="base">
              <a:spcBef>
                <a:spcPts val="2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Train-test split</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Impute missing numerical values using their corresponding medians</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Standardize the numerical data</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Impute missing categorical data using their most frequent values</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Create dummy or indicator features for categorical variables</a:t>
            </a:r>
          </a:p>
          <a:p>
            <a:pPr marR="279400" rtl="0">
              <a:spcBef>
                <a:spcPts val="2200"/>
              </a:spcBef>
              <a:spcAft>
                <a:spcPts val="0"/>
              </a:spcAft>
            </a:pPr>
            <a:r>
              <a:rPr lang="en-US" sz="1800" b="0" i="0" u="none" strike="noStrike" dirty="0">
                <a:solidFill>
                  <a:srgbClr val="000000"/>
                </a:solidFill>
                <a:effectLst/>
                <a:latin typeface="Arial" panose="020B0604020202020204" pitchFamily="34" charset="0"/>
              </a:rPr>
              <a:t>Since my goal was to predict salaries, I had a regression problem. Here I had tried out some regression models including Lasso Regression, Random Forest Regressor, and Support Vector Regression (SVR).</a:t>
            </a:r>
            <a:endParaRPr lang="en-US" sz="2800" b="0" dirty="0">
              <a:effectLst/>
            </a:endParaRPr>
          </a:p>
          <a:p>
            <a:r>
              <a:rPr lang="en-US" sz="1800" b="0" i="0" u="none" strike="noStrike" dirty="0">
                <a:solidFill>
                  <a:srgbClr val="000000"/>
                </a:solidFill>
                <a:effectLst/>
                <a:latin typeface="Arial" panose="020B0604020202020204" pitchFamily="34" charset="0"/>
              </a:rPr>
              <a:t>I also carried out the grid search CV for hyperparameter tuning for all models separately, then I evaluated the r-squared score with the optimized hyperparameters.</a:t>
            </a:r>
            <a:br>
              <a:rPr lang="en-US" sz="2800" dirty="0"/>
            </a:br>
            <a:r>
              <a:rPr lang="en-US" sz="2800" dirty="0"/>
              <a:t>The chart we see here is an example from the hyperparameter tuning for the Lasso model. It indicates that our cross-validation r-squared score will be the highest when we choose alpha = 0.05</a:t>
            </a:r>
            <a:endParaRPr lang="en-US" sz="18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9</a:t>
            </a:fld>
            <a:endParaRPr lang="en-US"/>
          </a:p>
        </p:txBody>
      </p:sp>
    </p:spTree>
    <p:extLst>
      <p:ext uri="{BB962C8B-B14F-4D97-AF65-F5344CB8AC3E}">
        <p14:creationId xmlns:p14="http://schemas.microsoft.com/office/powerpoint/2010/main" val="24134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3/22/2021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692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3/22/2021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293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3/22/2021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350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a:buFont typeface="+mj-lt"/>
              <a:buAutoNum type="arabicPeriod"/>
              <a:defRPr/>
            </a:lvl1pPr>
            <a:lvl2pPr marL="228600" indent="-228600">
              <a:buFont typeface="+mj-lt"/>
              <a:buAutoNum type="arabicPeriod"/>
              <a:defRPr/>
            </a:lvl2pPr>
            <a:lvl3pPr marL="228600">
              <a:buFont typeface="+mj-lt"/>
              <a:buAutoNum type="arabicPeriod"/>
              <a:defRPr/>
            </a:lvl3pPr>
            <a:lvl4pPr marL="228600" indent="-228600">
              <a:buFont typeface="+mj-lt"/>
              <a:buAutoNum type="arabicPeriod"/>
              <a:defRPr/>
            </a:lvl4pPr>
            <a:lvl5pPr marL="2286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3/22/2021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1239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3/22/2021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4860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3/22/2021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6574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3/22/2021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8504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3/22/2021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6493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3/22/2021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4442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3/22/2021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3378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3/22/2021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022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3/22/2021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178865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a:extLst>
              <a:ext uri="{FF2B5EF4-FFF2-40B4-BE49-F238E27FC236}">
                <a16:creationId xmlns:a16="http://schemas.microsoft.com/office/drawing/2014/main" id="{1C44AD91-9AAD-48E0-9766-65109CE653BE}"/>
              </a:ext>
            </a:extLst>
          </p:cNvPr>
          <p:cNvPicPr>
            <a:picLocks noChangeAspect="1"/>
          </p:cNvPicPr>
          <p:nvPr/>
        </p:nvPicPr>
        <p:blipFill rotWithShape="1">
          <a:blip r:embed="rId3"/>
          <a:srcRect t="4174" b="1684"/>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46D7D2-EFB4-4ACC-A09F-6514E973DDE7}"/>
              </a:ext>
            </a:extLst>
          </p:cNvPr>
          <p:cNvSpPr>
            <a:spLocks noGrp="1"/>
          </p:cNvSpPr>
          <p:nvPr>
            <p:ph type="ctrTitle"/>
          </p:nvPr>
        </p:nvSpPr>
        <p:spPr>
          <a:xfrm>
            <a:off x="537410" y="728905"/>
            <a:ext cx="4567990" cy="3184274"/>
          </a:xfrm>
        </p:spPr>
        <p:txBody>
          <a:bodyPr>
            <a:normAutofit/>
          </a:bodyPr>
          <a:lstStyle/>
          <a:p>
            <a:pPr algn="l"/>
            <a:r>
              <a:rPr lang="en-US"/>
              <a:t>D</a:t>
            </a:r>
            <a:r>
              <a:rPr lang="en-US" altLang="zh-CN"/>
              <a:t>ata Analyst Job Salary Prediction</a:t>
            </a:r>
            <a:endParaRPr lang="en-US"/>
          </a:p>
        </p:txBody>
      </p:sp>
      <p:sp>
        <p:nvSpPr>
          <p:cNvPr id="3" name="Subtitle 2">
            <a:extLst>
              <a:ext uri="{FF2B5EF4-FFF2-40B4-BE49-F238E27FC236}">
                <a16:creationId xmlns:a16="http://schemas.microsoft.com/office/drawing/2014/main" id="{F518911A-819C-4613-A9EF-68352DAEFB64}"/>
              </a:ext>
            </a:extLst>
          </p:cNvPr>
          <p:cNvSpPr>
            <a:spLocks noGrp="1"/>
          </p:cNvSpPr>
          <p:nvPr>
            <p:ph type="subTitle" idx="1"/>
          </p:nvPr>
        </p:nvSpPr>
        <p:spPr>
          <a:xfrm>
            <a:off x="537410" y="4072044"/>
            <a:ext cx="4567990" cy="1495379"/>
          </a:xfrm>
        </p:spPr>
        <p:txBody>
          <a:bodyPr>
            <a:normAutofit/>
          </a:bodyPr>
          <a:lstStyle/>
          <a:p>
            <a:pPr algn="l"/>
            <a:r>
              <a:rPr lang="en-US" sz="2200"/>
              <a:t>Abby Liu</a:t>
            </a:r>
          </a:p>
        </p:txBody>
      </p:sp>
    </p:spTree>
    <p:extLst>
      <p:ext uri="{BB962C8B-B14F-4D97-AF65-F5344CB8AC3E}">
        <p14:creationId xmlns:p14="http://schemas.microsoft.com/office/powerpoint/2010/main" val="238411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 name="Group 15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6" name="Freeform: Shape 18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8" name="Freeform: Shape 18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0" name="Rectangle 189">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2" name="Group 191">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3" name="Straight Connector 192">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3" name="Freeform: Shape 222">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5" name="Group 224">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6" name="Straight Connector 225">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6" name="Rectangle 255">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8" name="Rectangle 257">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Right Triangle 261">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4" name="Group 263">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5" name="Straight Connector 264">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366295A-B97E-4AD9-A4B1-22218B0338CA}"/>
              </a:ext>
            </a:extLst>
          </p:cNvPr>
          <p:cNvSpPr>
            <a:spLocks noGrp="1"/>
          </p:cNvSpPr>
          <p:nvPr>
            <p:ph type="title"/>
          </p:nvPr>
        </p:nvSpPr>
        <p:spPr>
          <a:xfrm>
            <a:off x="353050" y="1286095"/>
            <a:ext cx="3733078" cy="2106176"/>
          </a:xfrm>
        </p:spPr>
        <p:txBody>
          <a:bodyPr vert="horz" lIns="91440" tIns="45720" rIns="91440" bIns="45720" rtlCol="0" anchor="ctr">
            <a:normAutofit/>
          </a:bodyPr>
          <a:lstStyle/>
          <a:p>
            <a:pPr algn="ctr"/>
            <a:r>
              <a:rPr lang="en-US" sz="3600" kern="1200" dirty="0">
                <a:latin typeface="+mj-lt"/>
                <a:ea typeface="+mj-ea"/>
                <a:cs typeface="+mj-cs"/>
              </a:rPr>
              <a:t>Hyperparameter Tuning</a:t>
            </a:r>
          </a:p>
        </p:txBody>
      </p:sp>
      <p:sp>
        <p:nvSpPr>
          <p:cNvPr id="295"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F2A9B2F8-960D-42CA-9DB1-00E9849C5544}"/>
              </a:ext>
            </a:extLst>
          </p:cNvPr>
          <p:cNvSpPr>
            <a:spLocks noGrp="1"/>
          </p:cNvSpPr>
          <p:nvPr>
            <p:ph type="body" sz="half" idx="2"/>
          </p:nvPr>
        </p:nvSpPr>
        <p:spPr>
          <a:xfrm>
            <a:off x="457200" y="3264832"/>
            <a:ext cx="3708873" cy="1869144"/>
          </a:xfrm>
        </p:spPr>
        <p:txBody>
          <a:bodyPr vert="horz" lIns="91440" tIns="45720" rIns="91440" bIns="45720" rtlCol="0">
            <a:normAutofit/>
          </a:bodyPr>
          <a:lstStyle/>
          <a:p>
            <a:r>
              <a:rPr lang="en-US" sz="2000" b="1" dirty="0"/>
              <a:t>Grid Search Cross Validation</a:t>
            </a:r>
          </a:p>
          <a:p>
            <a:pPr marL="228600" indent="-228600">
              <a:buFont typeface="+mj-lt"/>
              <a:buAutoNum type="arabicPeriod"/>
            </a:pPr>
            <a:endParaRPr lang="en-US" sz="1800" dirty="0"/>
          </a:p>
        </p:txBody>
      </p:sp>
      <p:graphicFrame>
        <p:nvGraphicFramePr>
          <p:cNvPr id="149" name="TextBox 4">
            <a:extLst>
              <a:ext uri="{FF2B5EF4-FFF2-40B4-BE49-F238E27FC236}">
                <a16:creationId xmlns:a16="http://schemas.microsoft.com/office/drawing/2014/main" id="{9174BDB4-D36B-4AC9-AD11-157AB7314CEC}"/>
              </a:ext>
            </a:extLst>
          </p:cNvPr>
          <p:cNvGraphicFramePr/>
          <p:nvPr>
            <p:extLst>
              <p:ext uri="{D42A27DB-BD31-4B8C-83A1-F6EECF244321}">
                <p14:modId xmlns:p14="http://schemas.microsoft.com/office/powerpoint/2010/main" val="78114789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63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 name="Group 1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Freeform: Shape 5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Rectangle 54">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Freeform: Shape 87">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0" name="Group 89">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1" name="Rectangle 12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9" name="Group 12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0" name="Straight Connector 12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70AC30B1-0930-4027-8B2C-78E784A104EB}"/>
              </a:ext>
            </a:extLst>
          </p:cNvPr>
          <p:cNvSpPr>
            <a:spLocks noGrp="1"/>
          </p:cNvSpPr>
          <p:nvPr>
            <p:ph type="title"/>
          </p:nvPr>
        </p:nvSpPr>
        <p:spPr>
          <a:xfrm>
            <a:off x="188928" y="253770"/>
            <a:ext cx="4865612" cy="916970"/>
          </a:xfrm>
        </p:spPr>
        <p:txBody>
          <a:bodyPr vert="horz" lIns="91440" tIns="45720" rIns="91440" bIns="45720" rtlCol="0" anchor="ctr">
            <a:normAutofit fontScale="90000"/>
          </a:bodyPr>
          <a:lstStyle/>
          <a:p>
            <a:r>
              <a:rPr lang="en-US" dirty="0"/>
              <a:t>Feature Importance</a:t>
            </a:r>
          </a:p>
        </p:txBody>
      </p:sp>
      <p:pic>
        <p:nvPicPr>
          <p:cNvPr id="11" name="Content Placeholder 10">
            <a:extLst>
              <a:ext uri="{FF2B5EF4-FFF2-40B4-BE49-F238E27FC236}">
                <a16:creationId xmlns:a16="http://schemas.microsoft.com/office/drawing/2014/main" id="{AB0B7E00-E078-4416-931B-F95E1926FDE0}"/>
              </a:ext>
            </a:extLst>
          </p:cNvPr>
          <p:cNvPicPr>
            <a:picLocks noGrp="1" noChangeAspect="1"/>
          </p:cNvPicPr>
          <p:nvPr>
            <p:ph sz="half" idx="2"/>
          </p:nvPr>
        </p:nvPicPr>
        <p:blipFill>
          <a:blip r:embed="rId3"/>
          <a:stretch>
            <a:fillRect/>
          </a:stretch>
        </p:blipFill>
        <p:spPr>
          <a:xfrm>
            <a:off x="210073" y="1475284"/>
            <a:ext cx="5630772" cy="4926925"/>
          </a:xfrm>
          <a:prstGeom prst="rect">
            <a:avLst/>
          </a:prstGeom>
        </p:spPr>
      </p:pic>
      <p:pic>
        <p:nvPicPr>
          <p:cNvPr id="9" name="Content Placeholder 8">
            <a:extLst>
              <a:ext uri="{FF2B5EF4-FFF2-40B4-BE49-F238E27FC236}">
                <a16:creationId xmlns:a16="http://schemas.microsoft.com/office/drawing/2014/main" id="{FB86DAA9-43DC-4EB9-8D0A-F4228FE27F72}"/>
              </a:ext>
            </a:extLst>
          </p:cNvPr>
          <p:cNvPicPr>
            <a:picLocks noChangeAspect="1"/>
          </p:cNvPicPr>
          <p:nvPr/>
        </p:nvPicPr>
        <p:blipFill>
          <a:blip r:embed="rId4"/>
          <a:stretch>
            <a:fillRect/>
          </a:stretch>
        </p:blipFill>
        <p:spPr>
          <a:xfrm>
            <a:off x="5950189" y="3189249"/>
            <a:ext cx="6041449" cy="3035827"/>
          </a:xfrm>
          <a:prstGeom prst="rect">
            <a:avLst/>
          </a:prstGeom>
        </p:spPr>
      </p:pic>
      <p:sp>
        <p:nvSpPr>
          <p:cNvPr id="12" name="TextBox 11">
            <a:extLst>
              <a:ext uri="{FF2B5EF4-FFF2-40B4-BE49-F238E27FC236}">
                <a16:creationId xmlns:a16="http://schemas.microsoft.com/office/drawing/2014/main" id="{588711CB-6764-4587-9EB8-93DA15B2F3BC}"/>
              </a:ext>
            </a:extLst>
          </p:cNvPr>
          <p:cNvSpPr txBox="1"/>
          <p:nvPr/>
        </p:nvSpPr>
        <p:spPr>
          <a:xfrm>
            <a:off x="7930832" y="2641933"/>
            <a:ext cx="4127099" cy="369332"/>
          </a:xfrm>
          <a:prstGeom prst="rect">
            <a:avLst/>
          </a:prstGeom>
          <a:noFill/>
        </p:spPr>
        <p:txBody>
          <a:bodyPr wrap="square" rtlCol="0">
            <a:spAutoFit/>
          </a:bodyPr>
          <a:lstStyle/>
          <a:p>
            <a:r>
              <a:rPr lang="en-US" dirty="0">
                <a:solidFill>
                  <a:schemeClr val="bg1"/>
                </a:solidFill>
              </a:rPr>
              <a:t>Lasso Coefficients</a:t>
            </a:r>
          </a:p>
        </p:txBody>
      </p:sp>
    </p:spTree>
    <p:extLst>
      <p:ext uri="{BB962C8B-B14F-4D97-AF65-F5344CB8AC3E}">
        <p14:creationId xmlns:p14="http://schemas.microsoft.com/office/powerpoint/2010/main" val="350889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8" name="Group 117">
            <a:extLst>
              <a:ext uri="{FF2B5EF4-FFF2-40B4-BE49-F238E27FC236}">
                <a16:creationId xmlns:a16="http://schemas.microsoft.com/office/drawing/2014/main" id="{4D27BC17-078C-451A-A797-C571C4ACC5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C3672C80-2500-4E3F-B994-6EFEF00898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351DB18-49DD-4E1A-A1D5-B019931CA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46CDDC6-8CCE-44C9-93E9-DCDB90C6DC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356577-BD19-4017-9D41-16C83B1416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3A5BEF4-12E8-4530-807F-B31DB95A43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79F6365-6683-4A5E-B2ED-316263347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3B8D34-86DB-4449-B84F-5009F561B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04E0F1D-E6D6-4B20-833C-C1112A869A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754C28F-3883-40AF-A33A-82D95E1645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35B579F-8FF3-409B-85B9-BAD1FB7AA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65B5664-D9BB-4133-A8F2-EB45B9AD79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17AA037-EAF2-461C-AEE8-4806F6160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A44BBB6-769C-43A6-B7AB-C358D19A4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93D513E-2364-4E1E-A954-20A88A5453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F10DE3A-87DB-4F96-9325-77C96F590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6E1C269-5992-486D-88B6-ECC098C268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3FFAE2-1230-45A1-B1F0-DF64BF01AF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1CCD8B-B3C2-43EB-9450-8B4D61B7B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A006A84-80B1-4D90-9087-290FFC196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3C8C6ED-6DBE-48D5-B5A7-720E10470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FF5AACF-E7FD-4066-AA52-5009F97EE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06E4DED-5A0D-4664-BA40-68FC0DA950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8557C8A-343F-4A68-A315-D29EE63FC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FC85859-D331-495D-BC90-4176F22A9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7E1642-0862-4D07-B3BA-0AB63F928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501A6A7-20ED-4D18-924C-DC83FB222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7805D68-29BF-42E1-83EC-1D0634753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769517F-8CBE-48BB-8A52-4A081975E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85959FC-2315-478D-950F-1EE40030E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72BE18AD-9A50-4FB4-B71D-0F6927E83ABC}"/>
              </a:ext>
            </a:extLst>
          </p:cNvPr>
          <p:cNvSpPr>
            <a:spLocks noGrp="1"/>
          </p:cNvSpPr>
          <p:nvPr>
            <p:ph type="title"/>
          </p:nvPr>
        </p:nvSpPr>
        <p:spPr>
          <a:xfrm>
            <a:off x="453142" y="3659057"/>
            <a:ext cx="6542916" cy="2574923"/>
          </a:xfrm>
        </p:spPr>
        <p:txBody>
          <a:bodyPr vert="horz" lIns="91440" tIns="45720" rIns="91440" bIns="45720" rtlCol="0" anchor="ctr">
            <a:normAutofit/>
          </a:bodyPr>
          <a:lstStyle/>
          <a:p>
            <a:r>
              <a:rPr lang="en-US" sz="5400"/>
              <a:t>Model Performances</a:t>
            </a:r>
          </a:p>
        </p:txBody>
      </p:sp>
      <p:sp>
        <p:nvSpPr>
          <p:cNvPr id="149" name="Freeform: Shape 14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2945"/>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51" name="Right Triangle 150">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504648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34E24B7-53D7-4661-8980-ABBCDD71EF4F}"/>
              </a:ext>
            </a:extLst>
          </p:cNvPr>
          <p:cNvGraphicFramePr>
            <a:graphicFrameLocks noGrp="1"/>
          </p:cNvGraphicFramePr>
          <p:nvPr>
            <p:extLst>
              <p:ext uri="{D42A27DB-BD31-4B8C-83A1-F6EECF244321}">
                <p14:modId xmlns:p14="http://schemas.microsoft.com/office/powerpoint/2010/main" val="2114205832"/>
              </p:ext>
            </p:extLst>
          </p:nvPr>
        </p:nvGraphicFramePr>
        <p:xfrm>
          <a:off x="1257944" y="205612"/>
          <a:ext cx="9833009" cy="3293982"/>
        </p:xfrm>
        <a:graphic>
          <a:graphicData uri="http://schemas.openxmlformats.org/drawingml/2006/table">
            <a:tbl>
              <a:tblPr firstRow="1" bandRow="1">
                <a:tableStyleId>{5C22544A-7EE6-4342-B048-85BDC9FD1C3A}</a:tableStyleId>
              </a:tblPr>
              <a:tblGrid>
                <a:gridCol w="6418981">
                  <a:extLst>
                    <a:ext uri="{9D8B030D-6E8A-4147-A177-3AD203B41FA5}">
                      <a16:colId xmlns:a16="http://schemas.microsoft.com/office/drawing/2014/main" val="3318411288"/>
                    </a:ext>
                  </a:extLst>
                </a:gridCol>
                <a:gridCol w="1334262">
                  <a:extLst>
                    <a:ext uri="{9D8B030D-6E8A-4147-A177-3AD203B41FA5}">
                      <a16:colId xmlns:a16="http://schemas.microsoft.com/office/drawing/2014/main" val="167913722"/>
                    </a:ext>
                  </a:extLst>
                </a:gridCol>
                <a:gridCol w="2079766">
                  <a:extLst>
                    <a:ext uri="{9D8B030D-6E8A-4147-A177-3AD203B41FA5}">
                      <a16:colId xmlns:a16="http://schemas.microsoft.com/office/drawing/2014/main" val="43251145"/>
                    </a:ext>
                  </a:extLst>
                </a:gridCol>
              </a:tblGrid>
              <a:tr h="651456">
                <a:tc>
                  <a:txBody>
                    <a:bodyPr/>
                    <a:lstStyle/>
                    <a:p>
                      <a:r>
                        <a:rPr lang="en-US" sz="3000"/>
                        <a:t>Model</a:t>
                      </a:r>
                    </a:p>
                  </a:txBody>
                  <a:tcPr marL="137632" marR="137632" marT="68816" marB="68816"/>
                </a:tc>
                <a:tc>
                  <a:txBody>
                    <a:bodyPr/>
                    <a:lstStyle/>
                    <a:p>
                      <a:r>
                        <a:rPr lang="en-US" sz="2700"/>
                        <a:t>MAE</a:t>
                      </a:r>
                    </a:p>
                  </a:txBody>
                  <a:tcPr marL="137632" marR="137632" marT="68816" marB="68816"/>
                </a:tc>
                <a:tc>
                  <a:txBody>
                    <a:bodyPr/>
                    <a:lstStyle/>
                    <a:p>
                      <a:r>
                        <a:rPr lang="en-US" sz="2700"/>
                        <a:t>R-squared</a:t>
                      </a:r>
                    </a:p>
                  </a:txBody>
                  <a:tcPr marL="137632" marR="137632" marT="68816" marB="68816"/>
                </a:tc>
                <a:extLst>
                  <a:ext uri="{0D108BD9-81ED-4DB2-BD59-A6C34878D82A}">
                    <a16:rowId xmlns:a16="http://schemas.microsoft.com/office/drawing/2014/main" val="2115301591"/>
                  </a:ext>
                </a:extLst>
              </a:tr>
              <a:tr h="605579">
                <a:tc>
                  <a:txBody>
                    <a:bodyPr/>
                    <a:lstStyle/>
                    <a:p>
                      <a:r>
                        <a:rPr lang="en-US" sz="2700" b="1">
                          <a:solidFill>
                            <a:schemeClr val="tx1">
                              <a:lumMod val="75000"/>
                              <a:lumOff val="25000"/>
                            </a:schemeClr>
                          </a:solidFill>
                        </a:rPr>
                        <a:t>Lasso</a:t>
                      </a:r>
                      <a:r>
                        <a:rPr lang="en-US" sz="2700">
                          <a:solidFill>
                            <a:schemeClr val="tx1">
                              <a:lumMod val="75000"/>
                              <a:lumOff val="25000"/>
                            </a:schemeClr>
                          </a:solidFill>
                        </a:rPr>
                        <a:t>(alpha =0.05)</a:t>
                      </a:r>
                    </a:p>
                  </a:txBody>
                  <a:tcPr marL="137632" marR="137632" marT="68816" marB="68816"/>
                </a:tc>
                <a:tc>
                  <a:txBody>
                    <a:bodyPr/>
                    <a:lstStyle/>
                    <a:p>
                      <a:r>
                        <a:rPr lang="en-US" sz="2700"/>
                        <a:t>11.72</a:t>
                      </a:r>
                    </a:p>
                  </a:txBody>
                  <a:tcPr marL="137632" marR="137632" marT="68816" marB="68816"/>
                </a:tc>
                <a:tc>
                  <a:txBody>
                    <a:bodyPr/>
                    <a:lstStyle/>
                    <a:p>
                      <a:r>
                        <a:rPr lang="en-US" sz="2700"/>
                        <a:t>0.263</a:t>
                      </a:r>
                    </a:p>
                  </a:txBody>
                  <a:tcPr marL="137632" marR="137632" marT="68816" marB="68816"/>
                </a:tc>
                <a:extLst>
                  <a:ext uri="{0D108BD9-81ED-4DB2-BD59-A6C34878D82A}">
                    <a16:rowId xmlns:a16="http://schemas.microsoft.com/office/drawing/2014/main" val="3872160115"/>
                  </a:ext>
                </a:extLst>
              </a:tr>
              <a:tr h="1431368">
                <a:tc>
                  <a:txBody>
                    <a:bodyPr/>
                    <a:lstStyle/>
                    <a:p>
                      <a:r>
                        <a:rPr lang="en-US" sz="2700" b="1">
                          <a:solidFill>
                            <a:schemeClr val="tx1">
                              <a:lumMod val="75000"/>
                              <a:lumOff val="25000"/>
                            </a:schemeClr>
                          </a:solidFill>
                          <a:effectLst/>
                        </a:rPr>
                        <a:t>RandomForestRegressor</a:t>
                      </a:r>
                      <a:r>
                        <a:rPr lang="en-US" sz="2700">
                          <a:solidFill>
                            <a:schemeClr val="tx1">
                              <a:lumMod val="75000"/>
                              <a:lumOff val="25000"/>
                            </a:schemeClr>
                          </a:solidFill>
                          <a:effectLst/>
                        </a:rPr>
                        <a:t>(</a:t>
                      </a:r>
                      <a:r>
                        <a:rPr lang="en-US" sz="2700" b="0" i="0" u="none" strike="noStrike" kern="1200">
                          <a:solidFill>
                            <a:schemeClr val="tx1">
                              <a:lumMod val="75000"/>
                              <a:lumOff val="25000"/>
                            </a:schemeClr>
                          </a:solidFill>
                          <a:effectLst/>
                          <a:latin typeface="+mn-lt"/>
                          <a:ea typeface="+mn-ea"/>
                          <a:cs typeface="+mn-cs"/>
                        </a:rPr>
                        <a:t>max_depth = 10, max_features = sqrt, and n_estimators = 780</a:t>
                      </a:r>
                      <a:r>
                        <a:rPr lang="en-US" sz="2700">
                          <a:solidFill>
                            <a:schemeClr val="tx1">
                              <a:lumMod val="75000"/>
                              <a:lumOff val="25000"/>
                            </a:schemeClr>
                          </a:solidFill>
                          <a:effectLst/>
                        </a:rPr>
                        <a:t>)</a:t>
                      </a:r>
                      <a:endParaRPr lang="en-US" sz="2700">
                        <a:solidFill>
                          <a:schemeClr val="tx1">
                            <a:lumMod val="75000"/>
                            <a:lumOff val="25000"/>
                          </a:schemeClr>
                        </a:solidFill>
                      </a:endParaRPr>
                    </a:p>
                  </a:txBody>
                  <a:tcPr marL="137632" marR="137632" marT="68816" marB="68816"/>
                </a:tc>
                <a:tc>
                  <a:txBody>
                    <a:bodyPr/>
                    <a:lstStyle/>
                    <a:p>
                      <a:r>
                        <a:rPr lang="en-US" sz="2700"/>
                        <a:t>12.17</a:t>
                      </a:r>
                    </a:p>
                  </a:txBody>
                  <a:tcPr marL="137632" marR="137632" marT="68816" marB="68816"/>
                </a:tc>
                <a:tc>
                  <a:txBody>
                    <a:bodyPr/>
                    <a:lstStyle/>
                    <a:p>
                      <a:r>
                        <a:rPr lang="en-US" sz="2700"/>
                        <a:t>0.234</a:t>
                      </a:r>
                    </a:p>
                  </a:txBody>
                  <a:tcPr marL="137632" marR="137632" marT="68816" marB="68816"/>
                </a:tc>
                <a:extLst>
                  <a:ext uri="{0D108BD9-81ED-4DB2-BD59-A6C34878D82A}">
                    <a16:rowId xmlns:a16="http://schemas.microsoft.com/office/drawing/2014/main" val="1939478144"/>
                  </a:ext>
                </a:extLst>
              </a:tr>
              <a:tr h="605579">
                <a:tc>
                  <a:txBody>
                    <a:bodyPr/>
                    <a:lstStyle/>
                    <a:p>
                      <a:r>
                        <a:rPr lang="en-US" sz="2700" b="1">
                          <a:solidFill>
                            <a:schemeClr val="tx1">
                              <a:lumMod val="75000"/>
                              <a:lumOff val="25000"/>
                            </a:schemeClr>
                          </a:solidFill>
                        </a:rPr>
                        <a:t>SVR</a:t>
                      </a:r>
                      <a:r>
                        <a:rPr lang="en-US" sz="2700">
                          <a:solidFill>
                            <a:schemeClr val="tx1">
                              <a:lumMod val="75000"/>
                              <a:lumOff val="25000"/>
                            </a:schemeClr>
                          </a:solidFill>
                        </a:rPr>
                        <a:t>(</a:t>
                      </a:r>
                      <a:r>
                        <a:rPr lang="en-US" sz="2700" b="0" i="0" u="none" strike="noStrike" kern="1200">
                          <a:solidFill>
                            <a:schemeClr val="tx1">
                              <a:lumMod val="75000"/>
                              <a:lumOff val="25000"/>
                            </a:schemeClr>
                          </a:solidFill>
                          <a:effectLst/>
                          <a:latin typeface="+mn-lt"/>
                          <a:ea typeface="+mn-ea"/>
                          <a:cs typeface="+mn-cs"/>
                        </a:rPr>
                        <a:t>C = 21 and epsilon = 5</a:t>
                      </a:r>
                      <a:r>
                        <a:rPr lang="en-US" sz="2700">
                          <a:solidFill>
                            <a:schemeClr val="tx1">
                              <a:lumMod val="75000"/>
                              <a:lumOff val="25000"/>
                            </a:schemeClr>
                          </a:solidFill>
                        </a:rPr>
                        <a:t>)</a:t>
                      </a:r>
                    </a:p>
                  </a:txBody>
                  <a:tcPr marL="137632" marR="137632" marT="68816" marB="68816"/>
                </a:tc>
                <a:tc>
                  <a:txBody>
                    <a:bodyPr/>
                    <a:lstStyle/>
                    <a:p>
                      <a:r>
                        <a:rPr lang="en-US" sz="2700"/>
                        <a:t>12.02</a:t>
                      </a:r>
                    </a:p>
                  </a:txBody>
                  <a:tcPr marL="137632" marR="137632" marT="68816" marB="68816"/>
                </a:tc>
                <a:tc>
                  <a:txBody>
                    <a:bodyPr/>
                    <a:lstStyle/>
                    <a:p>
                      <a:r>
                        <a:rPr lang="en-US" sz="2700" dirty="0"/>
                        <a:t>0.226</a:t>
                      </a:r>
                    </a:p>
                  </a:txBody>
                  <a:tcPr marL="137632" marR="137632" marT="68816" marB="68816"/>
                </a:tc>
                <a:extLst>
                  <a:ext uri="{0D108BD9-81ED-4DB2-BD59-A6C34878D82A}">
                    <a16:rowId xmlns:a16="http://schemas.microsoft.com/office/drawing/2014/main" val="2891949492"/>
                  </a:ext>
                </a:extLst>
              </a:tr>
            </a:tbl>
          </a:graphicData>
        </a:graphic>
      </p:graphicFrame>
    </p:spTree>
    <p:extLst>
      <p:ext uri="{BB962C8B-B14F-4D97-AF65-F5344CB8AC3E}">
        <p14:creationId xmlns:p14="http://schemas.microsoft.com/office/powerpoint/2010/main" val="205085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25DCFA-1B95-4692-8B18-92E4738530DD}"/>
              </a:ext>
            </a:extLst>
          </p:cNvPr>
          <p:cNvSpPr>
            <a:spLocks noGrp="1"/>
          </p:cNvSpPr>
          <p:nvPr>
            <p:ph type="title"/>
          </p:nvPr>
        </p:nvSpPr>
        <p:spPr>
          <a:xfrm>
            <a:off x="457200" y="725467"/>
            <a:ext cx="4952999" cy="2247616"/>
          </a:xfrm>
        </p:spPr>
        <p:txBody>
          <a:bodyPr>
            <a:normAutofit/>
          </a:bodyPr>
          <a:lstStyle/>
          <a:p>
            <a:r>
              <a:rPr lang="en-US" dirty="0"/>
              <a:t>Takeaway</a:t>
            </a:r>
          </a:p>
        </p:txBody>
      </p:sp>
      <p:sp>
        <p:nvSpPr>
          <p:cNvPr id="3" name="Content Placeholder 2">
            <a:extLst>
              <a:ext uri="{FF2B5EF4-FFF2-40B4-BE49-F238E27FC236}">
                <a16:creationId xmlns:a16="http://schemas.microsoft.com/office/drawing/2014/main" id="{41596E56-5923-47DF-BF83-B45D60EF5D97}"/>
              </a:ext>
            </a:extLst>
          </p:cNvPr>
          <p:cNvSpPr>
            <a:spLocks noGrp="1"/>
          </p:cNvSpPr>
          <p:nvPr>
            <p:ph idx="1"/>
          </p:nvPr>
        </p:nvSpPr>
        <p:spPr>
          <a:xfrm>
            <a:off x="457200" y="3264832"/>
            <a:ext cx="4952999" cy="3009494"/>
          </a:xfrm>
        </p:spPr>
        <p:txBody>
          <a:bodyPr>
            <a:normAutofit/>
          </a:bodyPr>
          <a:lstStyle/>
          <a:p>
            <a:pPr marL="0" indent="0">
              <a:buNone/>
            </a:pPr>
            <a:r>
              <a:rPr lang="en-US" sz="2000" dirty="0"/>
              <a:t>Based on my findings, when determining the expected salary for a data analyst position, location, seniority, sector, rating of the company, and the number of years the company has been founded may be the most important features to be considered, especially location. </a:t>
            </a:r>
          </a:p>
        </p:txBody>
      </p:sp>
      <p:pic>
        <p:nvPicPr>
          <p:cNvPr id="5" name="Picture 4" descr="Magnifying glass showing decling performance">
            <a:extLst>
              <a:ext uri="{FF2B5EF4-FFF2-40B4-BE49-F238E27FC236}">
                <a16:creationId xmlns:a16="http://schemas.microsoft.com/office/drawing/2014/main" id="{EDB3BC4D-B555-4305-AA70-8B3ECB3F44D8}"/>
              </a:ext>
            </a:extLst>
          </p:cNvPr>
          <p:cNvPicPr>
            <a:picLocks noChangeAspect="1"/>
          </p:cNvPicPr>
          <p:nvPr/>
        </p:nvPicPr>
        <p:blipFill rotWithShape="1">
          <a:blip r:embed="rId3"/>
          <a:srcRect l="4904" r="35468" b="-1"/>
          <a:stretch/>
        </p:blipFill>
        <p:spPr>
          <a:xfrm>
            <a:off x="6075730" y="-3440"/>
            <a:ext cx="6129239" cy="6861439"/>
          </a:xfrm>
          <a:prstGeom prst="rect">
            <a:avLst/>
          </a:prstGeom>
        </p:spPr>
      </p:pic>
    </p:spTree>
    <p:extLst>
      <p:ext uri="{BB962C8B-B14F-4D97-AF65-F5344CB8AC3E}">
        <p14:creationId xmlns:p14="http://schemas.microsoft.com/office/powerpoint/2010/main" val="11296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CFB8C11-84CA-4E80-A549-1615D1392743}"/>
              </a:ext>
            </a:extLst>
          </p:cNvPr>
          <p:cNvSpPr>
            <a:spLocks noGrp="1"/>
          </p:cNvSpPr>
          <p:nvPr>
            <p:ph type="title"/>
          </p:nvPr>
        </p:nvSpPr>
        <p:spPr>
          <a:xfrm>
            <a:off x="457200" y="725466"/>
            <a:ext cx="5638769" cy="5548851"/>
          </a:xfrm>
        </p:spPr>
        <p:txBody>
          <a:bodyPr anchor="ctr">
            <a:normAutofit/>
          </a:bodyPr>
          <a:lstStyle/>
          <a:p>
            <a:r>
              <a:rPr lang="en-US" dirty="0"/>
              <a:t>Recommendation</a:t>
            </a:r>
          </a:p>
        </p:txBody>
      </p:sp>
      <p:sp>
        <p:nvSpPr>
          <p:cNvPr id="3" name="Content Placeholder 2">
            <a:extLst>
              <a:ext uri="{FF2B5EF4-FFF2-40B4-BE49-F238E27FC236}">
                <a16:creationId xmlns:a16="http://schemas.microsoft.com/office/drawing/2014/main" id="{F1EC8B23-0403-4949-A311-5FC8795169F0}"/>
              </a:ext>
            </a:extLst>
          </p:cNvPr>
          <p:cNvSpPr>
            <a:spLocks noGrp="1"/>
          </p:cNvSpPr>
          <p:nvPr>
            <p:ph idx="1"/>
          </p:nvPr>
        </p:nvSpPr>
        <p:spPr>
          <a:xfrm>
            <a:off x="6288495" y="732349"/>
            <a:ext cx="4902311" cy="5541977"/>
          </a:xfrm>
        </p:spPr>
        <p:txBody>
          <a:bodyPr anchor="ctr">
            <a:normAutofit/>
          </a:bodyPr>
          <a:lstStyle/>
          <a:p>
            <a:pPr marL="0" indent="0">
              <a:buNone/>
            </a:pPr>
            <a:r>
              <a:rPr lang="en-US" sz="2000" b="1" dirty="0"/>
              <a:t>Recruiting firms </a:t>
            </a:r>
            <a:r>
              <a:rPr lang="en-US" sz="2000" dirty="0"/>
              <a:t>or the department of </a:t>
            </a:r>
            <a:r>
              <a:rPr lang="en-US" sz="2000" b="1" dirty="0"/>
              <a:t>Human Resources </a:t>
            </a:r>
            <a:r>
              <a:rPr lang="en-US" sz="2000" dirty="0"/>
              <a:t>of businesses can use my models as a guide for salary benchmarking to confirm your company’s compensation levels are in line with the current market, as well as to manage employees’ salary expectations. </a:t>
            </a:r>
          </a:p>
        </p:txBody>
      </p:sp>
    </p:spTree>
    <p:extLst>
      <p:ext uri="{BB962C8B-B14F-4D97-AF65-F5344CB8AC3E}">
        <p14:creationId xmlns:p14="http://schemas.microsoft.com/office/powerpoint/2010/main" val="220644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Document 11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2" name="Group 121">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04586011-8B0D-4200-9879-CF08FF654DEB}"/>
              </a:ext>
            </a:extLst>
          </p:cNvPr>
          <p:cNvSpPr>
            <a:spLocks noGrp="1"/>
          </p:cNvSpPr>
          <p:nvPr>
            <p:ph type="title"/>
          </p:nvPr>
        </p:nvSpPr>
        <p:spPr>
          <a:xfrm>
            <a:off x="453142" y="2954226"/>
            <a:ext cx="5414249" cy="2232199"/>
          </a:xfrm>
        </p:spPr>
        <p:txBody>
          <a:bodyPr vert="horz" lIns="91440" tIns="45720" rIns="91440" bIns="45720" rtlCol="0" anchor="t">
            <a:normAutofit/>
          </a:bodyPr>
          <a:lstStyle/>
          <a:p>
            <a:r>
              <a:rPr lang="en-US" sz="5400" dirty="0"/>
              <a:t>Thank You!</a:t>
            </a:r>
          </a:p>
        </p:txBody>
      </p:sp>
      <p:pic>
        <p:nvPicPr>
          <p:cNvPr id="8" name="Graphic 7" descr="Smiling Face with No Fill">
            <a:extLst>
              <a:ext uri="{FF2B5EF4-FFF2-40B4-BE49-F238E27FC236}">
                <a16:creationId xmlns:a16="http://schemas.microsoft.com/office/drawing/2014/main" id="{C27A3055-C1BF-4125-A2E4-8BE5C3EF1B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148744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8" name="Rectangle 267">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0" name="Right Triangle 26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2" name="Group 27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3" name="Straight Connector 27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F858BDD-D1DC-4E0E-8185-EDD4DDAD496A}"/>
              </a:ext>
            </a:extLst>
          </p:cNvPr>
          <p:cNvSpPr>
            <a:spLocks noGrp="1"/>
          </p:cNvSpPr>
          <p:nvPr>
            <p:ph type="title"/>
          </p:nvPr>
        </p:nvSpPr>
        <p:spPr>
          <a:xfrm>
            <a:off x="457201" y="732348"/>
            <a:ext cx="4419600" cy="2240735"/>
          </a:xfrm>
        </p:spPr>
        <p:txBody>
          <a:bodyPr>
            <a:normAutofit/>
          </a:bodyPr>
          <a:lstStyle/>
          <a:p>
            <a:br>
              <a:rPr lang="en-US" sz="3100" dirty="0"/>
            </a:br>
            <a:r>
              <a:rPr lang="en-US" sz="3100" b="1" dirty="0"/>
              <a:t>Brutal job market due to COVID-19 pandemic</a:t>
            </a:r>
            <a:br>
              <a:rPr lang="en-US" sz="3100" b="1" dirty="0"/>
            </a:br>
            <a:endParaRPr lang="en-US" sz="3100" dirty="0"/>
          </a:p>
        </p:txBody>
      </p:sp>
      <p:sp>
        <p:nvSpPr>
          <p:cNvPr id="161" name="Content Placeholder 160">
            <a:extLst>
              <a:ext uri="{FF2B5EF4-FFF2-40B4-BE49-F238E27FC236}">
                <a16:creationId xmlns:a16="http://schemas.microsoft.com/office/drawing/2014/main" id="{126450EB-F349-4D97-8C82-C8B49ADACD11}"/>
              </a:ext>
            </a:extLst>
          </p:cNvPr>
          <p:cNvSpPr>
            <a:spLocks noGrp="1"/>
          </p:cNvSpPr>
          <p:nvPr>
            <p:ph idx="1"/>
          </p:nvPr>
        </p:nvSpPr>
        <p:spPr>
          <a:xfrm>
            <a:off x="457201" y="3264832"/>
            <a:ext cx="4419600" cy="3009494"/>
          </a:xfrm>
        </p:spPr>
        <p:txBody>
          <a:bodyPr>
            <a:normAutofit/>
          </a:bodyPr>
          <a:lstStyle/>
          <a:p>
            <a:r>
              <a:rPr lang="en-US" sz="1800" dirty="0"/>
              <a:t>The US unemployment rate reached the highest point in the past 10 years…</a:t>
            </a:r>
            <a:endParaRPr lang="en-US" sz="1800" b="1" dirty="0"/>
          </a:p>
        </p:txBody>
      </p:sp>
      <p:sp>
        <p:nvSpPr>
          <p:cNvPr id="303"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Picture 4">
            <a:extLst>
              <a:ext uri="{FF2B5EF4-FFF2-40B4-BE49-F238E27FC236}">
                <a16:creationId xmlns:a16="http://schemas.microsoft.com/office/drawing/2014/main" id="{6E047047-DB0E-4220-856E-6F99D961BEB5}"/>
              </a:ext>
            </a:extLst>
          </p:cNvPr>
          <p:cNvPicPr>
            <a:picLocks noChangeAspect="1"/>
          </p:cNvPicPr>
          <p:nvPr/>
        </p:nvPicPr>
        <p:blipFill>
          <a:blip r:embed="rId3"/>
          <a:stretch>
            <a:fillRect/>
          </a:stretch>
        </p:blipFill>
        <p:spPr>
          <a:xfrm>
            <a:off x="5203767" y="1201291"/>
            <a:ext cx="6795701" cy="4604086"/>
          </a:xfrm>
          <a:prstGeom prst="rect">
            <a:avLst/>
          </a:prstGeom>
        </p:spPr>
      </p:pic>
    </p:spTree>
    <p:extLst>
      <p:ext uri="{BB962C8B-B14F-4D97-AF65-F5344CB8AC3E}">
        <p14:creationId xmlns:p14="http://schemas.microsoft.com/office/powerpoint/2010/main" val="6517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A643F3D-681E-4E69-952B-CC8B91F9D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Freeform: Shape 53">
            <a:extLst>
              <a:ext uri="{FF2B5EF4-FFF2-40B4-BE49-F238E27FC236}">
                <a16:creationId xmlns:a16="http://schemas.microsoft.com/office/drawing/2014/main" id="{50F87687-1CA1-43AC-8B43-ECDBDF021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01" y="11193"/>
            <a:ext cx="2453361" cy="2463420"/>
          </a:xfrm>
          <a:custGeom>
            <a:avLst/>
            <a:gdLst>
              <a:gd name="connsiteX0" fmla="*/ 1572556 w 2453361"/>
              <a:gd name="connsiteY0" fmla="*/ 0 h 2463420"/>
              <a:gd name="connsiteX1" fmla="*/ 2402993 w 2453361"/>
              <a:gd name="connsiteY1" fmla="*/ 0 h 2463420"/>
              <a:gd name="connsiteX2" fmla="*/ 2412321 w 2453361"/>
              <a:gd name="connsiteY2" fmla="*/ 36281 h 2463420"/>
              <a:gd name="connsiteX3" fmla="*/ 2453361 w 2453361"/>
              <a:gd name="connsiteY3" fmla="*/ 443388 h 2463420"/>
              <a:gd name="connsiteX4" fmla="*/ 433329 w 2453361"/>
              <a:gd name="connsiteY4" fmla="*/ 2463420 h 2463420"/>
              <a:gd name="connsiteX5" fmla="*/ 26222 w 2453361"/>
              <a:gd name="connsiteY5" fmla="*/ 2422380 h 2463420"/>
              <a:gd name="connsiteX6" fmla="*/ 0 w 2453361"/>
              <a:gd name="connsiteY6" fmla="*/ 2415638 h 2463420"/>
              <a:gd name="connsiteX7" fmla="*/ 0 w 2453361"/>
              <a:gd name="connsiteY7" fmla="*/ 1588157 h 2463420"/>
              <a:gd name="connsiteX8" fmla="*/ 69019 w 2453361"/>
              <a:gd name="connsiteY8" fmla="*/ 1613419 h 2463420"/>
              <a:gd name="connsiteX9" fmla="*/ 433329 w 2453361"/>
              <a:gd name="connsiteY9" fmla="*/ 1668497 h 2463420"/>
              <a:gd name="connsiteX10" fmla="*/ 1658438 w 2453361"/>
              <a:gd name="connsiteY10" fmla="*/ 443388 h 2463420"/>
              <a:gd name="connsiteX11" fmla="*/ 1633548 w 2453361"/>
              <a:gd name="connsiteY11" fmla="*/ 196486 h 24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53361" h="2463420">
                <a:moveTo>
                  <a:pt x="1572556" y="0"/>
                </a:moveTo>
                <a:lnTo>
                  <a:pt x="2402993" y="0"/>
                </a:lnTo>
                <a:lnTo>
                  <a:pt x="2412321" y="36281"/>
                </a:lnTo>
                <a:cubicBezTo>
                  <a:pt x="2439230" y="167780"/>
                  <a:pt x="2453361" y="303934"/>
                  <a:pt x="2453361" y="443388"/>
                </a:cubicBezTo>
                <a:cubicBezTo>
                  <a:pt x="2453361" y="1559021"/>
                  <a:pt x="1548962" y="2463420"/>
                  <a:pt x="433329" y="2463420"/>
                </a:cubicBezTo>
                <a:cubicBezTo>
                  <a:pt x="293875" y="2463420"/>
                  <a:pt x="157721" y="2449289"/>
                  <a:pt x="26222" y="2422380"/>
                </a:cubicBezTo>
                <a:lnTo>
                  <a:pt x="0" y="2415638"/>
                </a:lnTo>
                <a:lnTo>
                  <a:pt x="0" y="1588157"/>
                </a:lnTo>
                <a:lnTo>
                  <a:pt x="69019" y="1613419"/>
                </a:lnTo>
                <a:cubicBezTo>
                  <a:pt x="184105" y="1649214"/>
                  <a:pt x="306465" y="1668497"/>
                  <a:pt x="433329" y="1668497"/>
                </a:cubicBezTo>
                <a:cubicBezTo>
                  <a:pt x="1109938" y="1668497"/>
                  <a:pt x="1658438" y="1119997"/>
                  <a:pt x="1658438" y="443388"/>
                </a:cubicBezTo>
                <a:cubicBezTo>
                  <a:pt x="1658438" y="358812"/>
                  <a:pt x="1649868" y="276238"/>
                  <a:pt x="1633548" y="196486"/>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11225" y="-276595"/>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93699DA-4801-4807-987F-C952A0D4F2E5}"/>
              </a:ext>
            </a:extLst>
          </p:cNvPr>
          <p:cNvSpPr>
            <a:spLocks noGrp="1"/>
          </p:cNvSpPr>
          <p:nvPr>
            <p:ph type="title"/>
          </p:nvPr>
        </p:nvSpPr>
        <p:spPr>
          <a:xfrm>
            <a:off x="457199" y="725467"/>
            <a:ext cx="11201391" cy="2247616"/>
          </a:xfrm>
        </p:spPr>
        <p:txBody>
          <a:bodyPr anchor="b">
            <a:normAutofit/>
          </a:bodyPr>
          <a:lstStyle/>
          <a:p>
            <a:pPr algn="ctr"/>
            <a:r>
              <a:rPr lang="en-US" dirty="0"/>
              <a:t>Questions From Two Perspectives: </a:t>
            </a:r>
          </a:p>
        </p:txBody>
      </p:sp>
      <p:sp>
        <p:nvSpPr>
          <p:cNvPr id="3" name="Content Placeholder 2">
            <a:extLst>
              <a:ext uri="{FF2B5EF4-FFF2-40B4-BE49-F238E27FC236}">
                <a16:creationId xmlns:a16="http://schemas.microsoft.com/office/drawing/2014/main" id="{285C9D32-AA02-477D-803C-940E9B10F7A0}"/>
              </a:ext>
            </a:extLst>
          </p:cNvPr>
          <p:cNvSpPr>
            <a:spLocks noGrp="1"/>
          </p:cNvSpPr>
          <p:nvPr>
            <p:ph idx="1"/>
          </p:nvPr>
        </p:nvSpPr>
        <p:spPr>
          <a:xfrm>
            <a:off x="2214230" y="3264832"/>
            <a:ext cx="7978891" cy="3009494"/>
          </a:xfrm>
        </p:spPr>
        <p:txBody>
          <a:bodyPr>
            <a:normAutofit/>
          </a:bodyPr>
          <a:lstStyle/>
          <a:p>
            <a:pPr rtl="0" fontAlgn="base">
              <a:spcBef>
                <a:spcPts val="600"/>
              </a:spcBef>
              <a:spcAft>
                <a:spcPts val="0"/>
              </a:spcAft>
              <a:buFont typeface="Arial" panose="020B0604020202020204" pitchFamily="34" charset="0"/>
              <a:buChar char="•"/>
            </a:pPr>
            <a:r>
              <a:rPr lang="en-US" sz="2400" b="0" i="0" u="none" strike="noStrike" dirty="0">
                <a:solidFill>
                  <a:schemeClr val="bg1"/>
                </a:solidFill>
                <a:effectLst/>
                <a:latin typeface="Arial" panose="020B0604020202020204" pitchFamily="34" charset="0"/>
              </a:rPr>
              <a:t>For job seekers: What limits or expectations can job applicants have about salary when looking for Data Analyst jobs? </a:t>
            </a:r>
          </a:p>
          <a:p>
            <a:pPr marL="0" indent="0" rtl="0" fontAlgn="base">
              <a:spcBef>
                <a:spcPts val="600"/>
              </a:spcBef>
              <a:spcAft>
                <a:spcPts val="0"/>
              </a:spcAft>
              <a:buNone/>
            </a:pPr>
            <a:endParaRPr lang="en-US" sz="2400" b="0" i="0" u="none" strike="noStrike" dirty="0">
              <a:solidFill>
                <a:schemeClr val="bg1"/>
              </a:solidFill>
              <a:effectLst/>
              <a:latin typeface="Arial" panose="020B0604020202020204" pitchFamily="34" charset="0"/>
            </a:endParaRPr>
          </a:p>
          <a:p>
            <a:pPr rtl="0" fontAlgn="base">
              <a:spcBef>
                <a:spcPts val="600"/>
              </a:spcBef>
              <a:spcAft>
                <a:spcPts val="0"/>
              </a:spcAft>
              <a:buFont typeface="Arial" panose="020B0604020202020204" pitchFamily="34" charset="0"/>
              <a:buChar char="•"/>
            </a:pPr>
            <a:r>
              <a:rPr lang="en-US" sz="2400" b="0" i="0" u="none" strike="noStrike" dirty="0">
                <a:solidFill>
                  <a:schemeClr val="bg1"/>
                </a:solidFill>
                <a:effectLst/>
                <a:latin typeface="Arial" panose="020B0604020202020204" pitchFamily="34" charset="0"/>
              </a:rPr>
              <a:t>For employers: How to set a competitive and reasonable salary to attract and retain talent?</a:t>
            </a:r>
          </a:p>
          <a:p>
            <a:pPr marL="0" indent="0" algn="ctr">
              <a:buNone/>
            </a:pPr>
            <a:endParaRPr lang="en-US" sz="1800" dirty="0"/>
          </a:p>
        </p:txBody>
      </p:sp>
    </p:spTree>
    <p:extLst>
      <p:ext uri="{BB962C8B-B14F-4D97-AF65-F5344CB8AC3E}">
        <p14:creationId xmlns:p14="http://schemas.microsoft.com/office/powerpoint/2010/main" val="195753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1" name="Group 9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Freeform: Shape 12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0" name="Freeform: Shape 15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2" name="Freeform: Shape 161">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64" name="Group 163">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5" name="Straight Connector 164">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95" name="Rectangle 19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Content Placeholder 4">
            <a:extLst>
              <a:ext uri="{FF2B5EF4-FFF2-40B4-BE49-F238E27FC236}">
                <a16:creationId xmlns:a16="http://schemas.microsoft.com/office/drawing/2014/main" id="{9B03E98F-76BF-479D-8F41-D9800111C32E}"/>
              </a:ext>
            </a:extLst>
          </p:cNvPr>
          <p:cNvPicPr>
            <a:picLocks noGrp="1" noChangeAspect="1"/>
          </p:cNvPicPr>
          <p:nvPr>
            <p:ph idx="1"/>
          </p:nvPr>
        </p:nvPicPr>
        <p:blipFill rotWithShape="1">
          <a:blip r:embed="rId3"/>
          <a:srcRect r="7110" b="-1"/>
          <a:stretch/>
        </p:blipFill>
        <p:spPr>
          <a:xfrm>
            <a:off x="20" y="10"/>
            <a:ext cx="12191980" cy="6857989"/>
          </a:xfrm>
          <a:prstGeom prst="rect">
            <a:avLst/>
          </a:prstGeom>
        </p:spPr>
      </p:pic>
      <p:grpSp>
        <p:nvGrpSpPr>
          <p:cNvPr id="197" name="Group 196">
            <a:extLst>
              <a:ext uri="{FF2B5EF4-FFF2-40B4-BE49-F238E27FC236}">
                <a16:creationId xmlns:a16="http://schemas.microsoft.com/office/drawing/2014/main" id="{E14ED0B8-5CE6-4AC7-8B17-EA48222717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8" name="Straight Connector 197">
              <a:extLst>
                <a:ext uri="{FF2B5EF4-FFF2-40B4-BE49-F238E27FC236}">
                  <a16:creationId xmlns:a16="http://schemas.microsoft.com/office/drawing/2014/main" id="{F29A6D1E-B2C5-4EA5-AE1C-38B013F2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9931AB8-CF9B-4AD8-AC1D-4C2601AAC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C2CCADA-1B82-43E3-833B-4060BE7F57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7F08988-F992-4294-949D-DDCE169A3C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85FC3C8-5C9D-43F8-9E30-0803257695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6C109A7-0606-445C-9BD7-D34D2D5631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22D562A-981A-4601-A486-56FF6166F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3ED2D30-01A5-481E-BC98-230A36B19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99B6A44-3E5B-4A1B-9F08-91A9AC7D5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CEAA436-3B60-4F4D-969C-F9E59166B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012AB3E-0EB0-401C-AEB9-1B11EBFA2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12C0EF1-16A8-43D3-BB08-6324EA2B1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10C8DD8-4E78-4609-8B03-3B03707792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BF743F9-1D19-4FF2-8251-F57CA383B0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BDB321D0-DFB6-4B6E-906B-988177945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06D4111-68A3-4087-9A9D-1929BD9359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0306072-4363-499C-81A5-02B06A7F0B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1D919DE-BA6B-4AFE-8C93-FE0D8613B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AF5B730-8B89-4959-803E-A637FEE30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AD62196-A255-462C-806B-4343D253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5DB4585-EC2B-48C9-88AD-993DF150E3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98895D7-763A-4933-9336-204257916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65AD35-513F-4B81-B4DC-6349631911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CC64BBD-6AF9-4976-B460-FFA23615CB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F7C37CF-13E0-4F8F-9C0C-36F8307DFE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5D31D96-DD3E-4B9F-8596-594BFBE8D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693F56F-BB6A-475E-9C1D-15F77F3B1D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5552F12-F557-4C88-869D-73EA869783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11692E3-49EE-410A-92E3-C182E8B30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8" name="Freeform: Shape 227">
            <a:extLst>
              <a:ext uri="{FF2B5EF4-FFF2-40B4-BE49-F238E27FC236}">
                <a16:creationId xmlns:a16="http://schemas.microsoft.com/office/drawing/2014/main" id="{0A4744D7-5764-4D74-8DF2-28385F080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4" y="3733815"/>
            <a:ext cx="12208613" cy="3124184"/>
          </a:xfrm>
          <a:custGeom>
            <a:avLst/>
            <a:gdLst>
              <a:gd name="connsiteX0" fmla="*/ 8951169 w 12179808"/>
              <a:gd name="connsiteY0" fmla="*/ 21 h 2933519"/>
              <a:gd name="connsiteX1" fmla="*/ 11653845 w 12179808"/>
              <a:gd name="connsiteY1" fmla="*/ 146056 h 2933519"/>
              <a:gd name="connsiteX2" fmla="*/ 12178450 w 12179808"/>
              <a:gd name="connsiteY2" fmla="*/ 199538 h 2933519"/>
              <a:gd name="connsiteX3" fmla="*/ 12178450 w 12179808"/>
              <a:gd name="connsiteY3" fmla="*/ 1261956 h 2933519"/>
              <a:gd name="connsiteX4" fmla="*/ 12179808 w 12179808"/>
              <a:gd name="connsiteY4" fmla="*/ 1261956 h 2933519"/>
              <a:gd name="connsiteX5" fmla="*/ 12179808 w 12179808"/>
              <a:gd name="connsiteY5" fmla="*/ 2933519 h 2933519"/>
              <a:gd name="connsiteX6" fmla="*/ 0 w 12179808"/>
              <a:gd name="connsiteY6" fmla="*/ 2933519 h 2933519"/>
              <a:gd name="connsiteX7" fmla="*/ 0 w 12179808"/>
              <a:gd name="connsiteY7" fmla="*/ 1392987 h 2933519"/>
              <a:gd name="connsiteX8" fmla="*/ 0 w 12179808"/>
              <a:gd name="connsiteY8" fmla="*/ 1261956 h 2933519"/>
              <a:gd name="connsiteX9" fmla="*/ 0 w 12179808"/>
              <a:gd name="connsiteY9" fmla="*/ 703569 h 2933519"/>
              <a:gd name="connsiteX10" fmla="*/ 8951169 w 12179808"/>
              <a:gd name="connsiteY10" fmla="*/ 21 h 293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9808" h="2933519">
                <a:moveTo>
                  <a:pt x="8951169" y="21"/>
                </a:moveTo>
                <a:cubicBezTo>
                  <a:pt x="9704520" y="1107"/>
                  <a:pt x="10578586" y="43239"/>
                  <a:pt x="11653845" y="146056"/>
                </a:cubicBezTo>
                <a:lnTo>
                  <a:pt x="12178450" y="199538"/>
                </a:lnTo>
                <a:lnTo>
                  <a:pt x="12178450" y="1261956"/>
                </a:lnTo>
                <a:lnTo>
                  <a:pt x="12179808" y="1261956"/>
                </a:lnTo>
                <a:lnTo>
                  <a:pt x="12179808" y="2933519"/>
                </a:lnTo>
                <a:lnTo>
                  <a:pt x="0" y="2933519"/>
                </a:lnTo>
                <a:lnTo>
                  <a:pt x="0" y="1392987"/>
                </a:lnTo>
                <a:lnTo>
                  <a:pt x="0" y="1261956"/>
                </a:lnTo>
                <a:lnTo>
                  <a:pt x="0" y="703569"/>
                </a:lnTo>
                <a:cubicBezTo>
                  <a:pt x="4768989" y="703569"/>
                  <a:pt x="5812206" y="-4505"/>
                  <a:pt x="8951169" y="21"/>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EF507530-EBC3-4904-B5D4-DAB92610A03C}"/>
              </a:ext>
            </a:extLst>
          </p:cNvPr>
          <p:cNvSpPr>
            <a:spLocks noGrp="1"/>
          </p:cNvSpPr>
          <p:nvPr>
            <p:ph type="title"/>
          </p:nvPr>
        </p:nvSpPr>
        <p:spPr>
          <a:xfrm>
            <a:off x="1524000" y="3902383"/>
            <a:ext cx="9144000" cy="1600200"/>
          </a:xfrm>
        </p:spPr>
        <p:txBody>
          <a:bodyPr vert="horz" lIns="91440" tIns="45720" rIns="91440" bIns="45720" rtlCol="0" anchor="b">
            <a:normAutofit/>
          </a:bodyPr>
          <a:lstStyle/>
          <a:p>
            <a:pPr algn="ctr"/>
            <a:r>
              <a:rPr lang="en-US" sz="5400" b="1" i="0" u="none" strike="noStrike">
                <a:effectLst/>
              </a:rPr>
              <a:t>Data</a:t>
            </a:r>
            <a:endParaRPr lang="en-US" sz="5400"/>
          </a:p>
        </p:txBody>
      </p:sp>
      <p:sp>
        <p:nvSpPr>
          <p:cNvPr id="6" name="TextBox 5">
            <a:extLst>
              <a:ext uri="{FF2B5EF4-FFF2-40B4-BE49-F238E27FC236}">
                <a16:creationId xmlns:a16="http://schemas.microsoft.com/office/drawing/2014/main" id="{15899E36-A23B-4CCD-8981-7E051C75603A}"/>
              </a:ext>
            </a:extLst>
          </p:cNvPr>
          <p:cNvSpPr txBox="1"/>
          <p:nvPr/>
        </p:nvSpPr>
        <p:spPr>
          <a:xfrm>
            <a:off x="1834417" y="6496740"/>
            <a:ext cx="8709477" cy="369332"/>
          </a:xfrm>
          <a:prstGeom prst="rect">
            <a:avLst/>
          </a:prstGeom>
          <a:noFill/>
        </p:spPr>
        <p:txBody>
          <a:bodyPr wrap="square" rtlCol="0">
            <a:spAutoFit/>
          </a:bodyPr>
          <a:lstStyle/>
          <a:p>
            <a:r>
              <a:rPr lang="en-US" dirty="0">
                <a:solidFill>
                  <a:schemeClr val="bg1"/>
                </a:solidFill>
              </a:rPr>
              <a:t>Data Source: https://www.kaggle.com/andrewmvd/data-analyst-jobs/metadata</a:t>
            </a:r>
          </a:p>
        </p:txBody>
      </p:sp>
    </p:spTree>
    <p:extLst>
      <p:ext uri="{BB962C8B-B14F-4D97-AF65-F5344CB8AC3E}">
        <p14:creationId xmlns:p14="http://schemas.microsoft.com/office/powerpoint/2010/main" val="319377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 name="Rectangle 30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1" name="Group 3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2" name="Straight Connector 3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42" name="Freeform: Shape 3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44" name="Freeform: Shape 3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46" name="Rectangle 345">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48" name="Group 347">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9" name="Straight Connector 348">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9" name="Freeform: Shape 378">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81" name="Group 380">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2" name="Straight Connector 381">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2" name="Rectangle 41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4" name="Rectangle 41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6" name="Right Triangle 415">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lowchart: Document 417">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20" name="Group 419">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21" name="Straight Connector 420">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54F700C-8B8E-4D28-85D9-8B524112A63D}"/>
              </a:ext>
            </a:extLst>
          </p:cNvPr>
          <p:cNvSpPr>
            <a:spLocks noGrp="1"/>
          </p:cNvSpPr>
          <p:nvPr>
            <p:ph type="title"/>
          </p:nvPr>
        </p:nvSpPr>
        <p:spPr>
          <a:xfrm>
            <a:off x="124377" y="2537021"/>
            <a:ext cx="4466391" cy="1815340"/>
          </a:xfrm>
        </p:spPr>
        <p:txBody>
          <a:bodyPr vert="horz" lIns="91440" tIns="45720" rIns="91440" bIns="45720" rtlCol="0" anchor="t">
            <a:normAutofit/>
          </a:bodyPr>
          <a:lstStyle/>
          <a:p>
            <a:r>
              <a:rPr lang="en-US" dirty="0"/>
              <a:t>EDA: </a:t>
            </a:r>
            <a:br>
              <a:rPr lang="en-US" dirty="0"/>
            </a:br>
            <a:r>
              <a:rPr lang="en-US" dirty="0"/>
              <a:t>Skills Required</a:t>
            </a:r>
          </a:p>
        </p:txBody>
      </p:sp>
      <p:pic>
        <p:nvPicPr>
          <p:cNvPr id="7" name="Picture 6">
            <a:extLst>
              <a:ext uri="{FF2B5EF4-FFF2-40B4-BE49-F238E27FC236}">
                <a16:creationId xmlns:a16="http://schemas.microsoft.com/office/drawing/2014/main" id="{8EC486F8-A1FD-45FD-BBD1-0DD973FFEB93}"/>
              </a:ext>
            </a:extLst>
          </p:cNvPr>
          <p:cNvPicPr>
            <a:picLocks noChangeAspect="1"/>
          </p:cNvPicPr>
          <p:nvPr/>
        </p:nvPicPr>
        <p:blipFill>
          <a:blip r:embed="rId3"/>
          <a:stretch>
            <a:fillRect/>
          </a:stretch>
        </p:blipFill>
        <p:spPr>
          <a:xfrm>
            <a:off x="4248583" y="3634161"/>
            <a:ext cx="7895519" cy="2309440"/>
          </a:xfrm>
          <a:prstGeom prst="rect">
            <a:avLst/>
          </a:prstGeom>
        </p:spPr>
      </p:pic>
      <p:pic>
        <p:nvPicPr>
          <p:cNvPr id="5" name="Picture 4">
            <a:extLst>
              <a:ext uri="{FF2B5EF4-FFF2-40B4-BE49-F238E27FC236}">
                <a16:creationId xmlns:a16="http://schemas.microsoft.com/office/drawing/2014/main" id="{908FE161-9EF3-4434-B939-468C3F2DB957}"/>
              </a:ext>
            </a:extLst>
          </p:cNvPr>
          <p:cNvPicPr>
            <a:picLocks noChangeAspect="1"/>
          </p:cNvPicPr>
          <p:nvPr/>
        </p:nvPicPr>
        <p:blipFill>
          <a:blip r:embed="rId4"/>
          <a:stretch>
            <a:fillRect/>
          </a:stretch>
        </p:blipFill>
        <p:spPr>
          <a:xfrm>
            <a:off x="4235568" y="976103"/>
            <a:ext cx="7853955" cy="1806408"/>
          </a:xfrm>
          <a:prstGeom prst="rect">
            <a:avLst/>
          </a:prstGeom>
        </p:spPr>
      </p:pic>
    </p:spTree>
    <p:extLst>
      <p:ext uri="{BB962C8B-B14F-4D97-AF65-F5344CB8AC3E}">
        <p14:creationId xmlns:p14="http://schemas.microsoft.com/office/powerpoint/2010/main" val="86794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9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2" name="Group 19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4" name="Straight Connector 19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33" name="Freeform: Shape 22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34" name="Freeform: Shape 22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35" name="Rectangle 224">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6" name="Group 225">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7" name="Straight Connector 226">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37" name="Freeform: Shape 255">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38" name="Group 256">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8" name="Straight Connector 257">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39" name="Rectangle 28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0" name="Rectangle 28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1" name="Right Triangle 28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lowchart: Document 28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91" name="Group 290">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2" name="Straight Connector 291">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319">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F23D21-8067-42DB-879D-3A5CF1BBCD41}"/>
              </a:ext>
            </a:extLst>
          </p:cNvPr>
          <p:cNvSpPr>
            <a:spLocks noGrp="1"/>
          </p:cNvSpPr>
          <p:nvPr>
            <p:ph type="title"/>
          </p:nvPr>
        </p:nvSpPr>
        <p:spPr>
          <a:xfrm>
            <a:off x="478775" y="656858"/>
            <a:ext cx="5555624" cy="1065408"/>
          </a:xfrm>
        </p:spPr>
        <p:txBody>
          <a:bodyPr vert="horz" lIns="91440" tIns="45720" rIns="91440" bIns="45720" rtlCol="0" anchor="t">
            <a:normAutofit/>
          </a:bodyPr>
          <a:lstStyle/>
          <a:p>
            <a:r>
              <a:rPr lang="en-US" sz="5400" dirty="0"/>
              <a:t>EDA: Location</a:t>
            </a:r>
          </a:p>
        </p:txBody>
      </p:sp>
      <p:pic>
        <p:nvPicPr>
          <p:cNvPr id="1026" name="Picture 2">
            <a:extLst>
              <a:ext uri="{FF2B5EF4-FFF2-40B4-BE49-F238E27FC236}">
                <a16:creationId xmlns:a16="http://schemas.microsoft.com/office/drawing/2014/main" id="{464F8411-7869-4BE4-A84C-DC2C1115FA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4175" y="362440"/>
            <a:ext cx="5112056" cy="327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FB61D9-295B-46DF-A441-D19311259B9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40773" y="3880909"/>
            <a:ext cx="9423492" cy="280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5" name="Group 7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 name="Freeform: Shape 10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Freeform: Shape 10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0" name="Rectangle 109">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2" name="Group 111">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3" name="Straight Connector 112">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3" name="Freeform: Shape 142">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5" name="Group 144">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6" name="Straight Connector 145">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6" name="Rectangle 17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Rectangle 17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0" name="Right Triangle 17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4" name="Group 183">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5" name="Straight Connector 184">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0" name="Straight Connector 199">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4" name="Straight Connector 203">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6" name="Straight Connector 205">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Straight Connector 210">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3" name="Straight Connector 212">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a:extLst>
              <a:ext uri="{FF2B5EF4-FFF2-40B4-BE49-F238E27FC236}">
                <a16:creationId xmlns:a16="http://schemas.microsoft.com/office/drawing/2014/main" id="{62CCF860-0501-4EE7-9834-26BD2B286600}"/>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t>EDA: Sector</a:t>
            </a:r>
          </a:p>
        </p:txBody>
      </p:sp>
      <p:pic>
        <p:nvPicPr>
          <p:cNvPr id="2050" name="Picture 2">
            <a:extLst>
              <a:ext uri="{FF2B5EF4-FFF2-40B4-BE49-F238E27FC236}">
                <a16:creationId xmlns:a16="http://schemas.microsoft.com/office/drawing/2014/main" id="{8144B49F-D15F-453C-803D-055472DC65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11" y="2342507"/>
            <a:ext cx="5903390" cy="3881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9B0AC1-0C59-4C01-83F7-7949E06A3F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53529" y="2342702"/>
            <a:ext cx="6415346" cy="388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00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4" name="Straight Connector 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4" name="Freeform: Shape 10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 name="Freeform: Shape 10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Rectangle 10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0" name="Group 10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1" name="Straight Connector 11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1" name="Freeform: Shape 14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3" name="Group 14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4" name="Straight Connector 14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4" name="Rectangle 17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Rectangle 17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Right Triangle 177">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Document 17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82" name="Group 181">
            <a:extLst>
              <a:ext uri="{FF2B5EF4-FFF2-40B4-BE49-F238E27FC236}">
                <a16:creationId xmlns:a16="http://schemas.microsoft.com/office/drawing/2014/main" id="{6A6D524A-6732-4B70-AC86-459F2F895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3" name="Straight Connector 182">
              <a:extLst>
                <a:ext uri="{FF2B5EF4-FFF2-40B4-BE49-F238E27FC236}">
                  <a16:creationId xmlns:a16="http://schemas.microsoft.com/office/drawing/2014/main" id="{0AE71854-2EC3-48B0-86C2-5A56374F1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0E21600-BA07-401E-AB6F-BDFA3CCC9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E5FE7DD-5592-41D4-A08C-52D3B74505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2DC30A3-BEEE-4EFC-B941-23770DC969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022868-DA72-4369-8A32-965E18405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82F43AF-943E-47B4-9AA8-2F4427B1D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C3B454D-BBC8-4C85-B53D-06FED5A6C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55B17B2-8134-44F9-996D-AC22EBC9F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C7275F9-9E71-479A-89BD-4524CD4CE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DA8A6F8-F926-4E22-9701-3D296469A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44EF91D-CF7E-4612-A390-E456D8354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3BAB70FF-0FFA-4B58-9ADD-11DDA504B0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7F46716-BC12-481C-A335-F5E960496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AE99F57-C0B0-4AB8-8FC9-6C66BE1C9E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78FA44-E331-4365-8905-F15F6888DD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BBAFF4-00AB-4DB6-A494-B7490369B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D0D23A1-3CC3-41C8-8616-CA60026BC0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3843DD9-C067-432D-9522-6F5725D50A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6728C99-72AD-4D56-8D93-89E5B2484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9646A8D-B482-44AE-905E-5A9127C45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D4CF747-BBD8-46C9-AB53-240E0AE81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354134A-529C-4039-8EA7-0AC3FEF86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85E0F47-E979-40F3-A829-E7D5459D3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CC2EA96-1106-4814-A975-DE54FA05F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DAE39CF-FBFA-4161-8ED5-7748778EA5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986C1EE-8093-4D9D-9D09-DB55C97C6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B806EFF-4DDC-441A-A8BF-291C0A441F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4FD2FD5-BAA2-4CD3-AFF4-599EEC59CC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3C7FF2F-40B6-406B-AE3E-95E8E28B58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717795-B80E-4545-B6CD-F7A1181F7B8F}"/>
              </a:ext>
            </a:extLst>
          </p:cNvPr>
          <p:cNvSpPr>
            <a:spLocks noGrp="1"/>
          </p:cNvSpPr>
          <p:nvPr>
            <p:ph type="title"/>
          </p:nvPr>
        </p:nvSpPr>
        <p:spPr>
          <a:xfrm>
            <a:off x="453142" y="2954226"/>
            <a:ext cx="5736014" cy="2232199"/>
          </a:xfrm>
        </p:spPr>
        <p:txBody>
          <a:bodyPr vert="horz" lIns="91440" tIns="45720" rIns="91440" bIns="45720" rtlCol="0" anchor="t">
            <a:normAutofit/>
          </a:bodyPr>
          <a:lstStyle/>
          <a:p>
            <a:r>
              <a:rPr lang="en-US" sz="5400"/>
              <a:t>EDA: Seniority and Salary</a:t>
            </a:r>
          </a:p>
        </p:txBody>
      </p:sp>
      <p:pic>
        <p:nvPicPr>
          <p:cNvPr id="3074" name="Picture 2" descr="Chart&#10;&#10;Description automatically generated">
            <a:extLst>
              <a:ext uri="{FF2B5EF4-FFF2-40B4-BE49-F238E27FC236}">
                <a16:creationId xmlns:a16="http://schemas.microsoft.com/office/drawing/2014/main" id="{B3850ADC-D581-4EFD-B62D-846D58B0DF5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53790" y="1544278"/>
            <a:ext cx="4997188" cy="388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85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EDF33EC-66C0-4FD9-972C-6735604FD1AB}"/>
              </a:ext>
            </a:extLst>
          </p:cNvPr>
          <p:cNvSpPr>
            <a:spLocks noGrp="1"/>
          </p:cNvSpPr>
          <p:nvPr>
            <p:ph type="title"/>
          </p:nvPr>
        </p:nvSpPr>
        <p:spPr>
          <a:xfrm>
            <a:off x="457201" y="732348"/>
            <a:ext cx="4419600" cy="2240735"/>
          </a:xfrm>
        </p:spPr>
        <p:txBody>
          <a:bodyPr>
            <a:normAutofit/>
          </a:bodyPr>
          <a:lstStyle/>
          <a:p>
            <a:r>
              <a:rPr lang="en-US" dirty="0"/>
              <a:t>Model Selection</a:t>
            </a:r>
          </a:p>
        </p:txBody>
      </p:sp>
      <p:sp>
        <p:nvSpPr>
          <p:cNvPr id="3" name="Content Placeholder 2">
            <a:extLst>
              <a:ext uri="{FF2B5EF4-FFF2-40B4-BE49-F238E27FC236}">
                <a16:creationId xmlns:a16="http://schemas.microsoft.com/office/drawing/2014/main" id="{316321C7-BA86-4D07-8C28-28FDF1DA52A8}"/>
              </a:ext>
            </a:extLst>
          </p:cNvPr>
          <p:cNvSpPr>
            <a:spLocks noGrp="1"/>
          </p:cNvSpPr>
          <p:nvPr>
            <p:ph idx="1"/>
          </p:nvPr>
        </p:nvSpPr>
        <p:spPr>
          <a:xfrm>
            <a:off x="359259" y="2973838"/>
            <a:ext cx="4819027" cy="2613482"/>
          </a:xfrm>
        </p:spPr>
        <p:txBody>
          <a:bodyPr>
            <a:normAutofit/>
          </a:bodyPr>
          <a:lstStyle/>
          <a:p>
            <a:pPr marL="457200" indent="-457200">
              <a:buFont typeface="Arial" panose="020B0604020202020204" pitchFamily="34" charset="0"/>
              <a:buChar char="•"/>
            </a:pPr>
            <a:r>
              <a:rPr lang="en-US" sz="2200" b="1" dirty="0"/>
              <a:t>Lasso Regression</a:t>
            </a:r>
          </a:p>
          <a:p>
            <a:pPr marL="457200" indent="-457200">
              <a:buFont typeface="Arial" panose="020B0604020202020204" pitchFamily="34" charset="0"/>
              <a:buChar char="•"/>
            </a:pPr>
            <a:r>
              <a:rPr lang="en-US" sz="2200" b="1" dirty="0"/>
              <a:t>Random Forest Regressor</a:t>
            </a:r>
          </a:p>
          <a:p>
            <a:pPr marL="457200" indent="-457200">
              <a:buFont typeface="Arial" panose="020B0604020202020204" pitchFamily="34" charset="0"/>
              <a:buChar char="•"/>
            </a:pPr>
            <a:r>
              <a:rPr lang="en-US" sz="2200" b="1" dirty="0"/>
              <a:t>Support Vector Regression (SVR)</a:t>
            </a:r>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Picture 4">
            <a:extLst>
              <a:ext uri="{FF2B5EF4-FFF2-40B4-BE49-F238E27FC236}">
                <a16:creationId xmlns:a16="http://schemas.microsoft.com/office/drawing/2014/main" id="{0B0056BF-D80A-4E84-BCE6-419078D67C1A}"/>
              </a:ext>
            </a:extLst>
          </p:cNvPr>
          <p:cNvPicPr>
            <a:picLocks noChangeAspect="1"/>
          </p:cNvPicPr>
          <p:nvPr/>
        </p:nvPicPr>
        <p:blipFill>
          <a:blip r:embed="rId3"/>
          <a:stretch>
            <a:fillRect/>
          </a:stretch>
        </p:blipFill>
        <p:spPr>
          <a:xfrm>
            <a:off x="5203767" y="1719463"/>
            <a:ext cx="6795701" cy="3567742"/>
          </a:xfrm>
          <a:prstGeom prst="rect">
            <a:avLst/>
          </a:prstGeom>
        </p:spPr>
      </p:pic>
    </p:spTree>
    <p:extLst>
      <p:ext uri="{BB962C8B-B14F-4D97-AF65-F5344CB8AC3E}">
        <p14:creationId xmlns:p14="http://schemas.microsoft.com/office/powerpoint/2010/main" val="2009728898"/>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1384</Words>
  <Application>Microsoft Office PowerPoint</Application>
  <PresentationFormat>Widescreen</PresentationFormat>
  <Paragraphs>87</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Helvetica Neue</vt:lpstr>
      <vt:lpstr>Arial</vt:lpstr>
      <vt:lpstr>Avenir Next LT Pro</vt:lpstr>
      <vt:lpstr>Calibri</vt:lpstr>
      <vt:lpstr>Posterama</vt:lpstr>
      <vt:lpstr>SineVTI</vt:lpstr>
      <vt:lpstr>Data Analyst Job Salary Prediction</vt:lpstr>
      <vt:lpstr> Brutal job market due to COVID-19 pandemic </vt:lpstr>
      <vt:lpstr>Questions From Two Perspectives: </vt:lpstr>
      <vt:lpstr>Data</vt:lpstr>
      <vt:lpstr>EDA:  Skills Required</vt:lpstr>
      <vt:lpstr>EDA: Location</vt:lpstr>
      <vt:lpstr>EDA: Sector</vt:lpstr>
      <vt:lpstr>EDA: Seniority and Salary</vt:lpstr>
      <vt:lpstr>Model Selection</vt:lpstr>
      <vt:lpstr>Hyperparameter Tuning</vt:lpstr>
      <vt:lpstr>Feature Importance</vt:lpstr>
      <vt:lpstr>Model Performances</vt:lpstr>
      <vt:lpstr>Takeaway</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Job Salary Prediction</dc:title>
  <dc:creator>Yinghui Liu</dc:creator>
  <cp:lastModifiedBy>Abby Liu</cp:lastModifiedBy>
  <cp:revision>29</cp:revision>
  <dcterms:created xsi:type="dcterms:W3CDTF">2021-03-18T04:38:29Z</dcterms:created>
  <dcterms:modified xsi:type="dcterms:W3CDTF">2021-03-22T22:57:00Z</dcterms:modified>
</cp:coreProperties>
</file>