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66" d="100"/>
          <a:sy n="66" d="100"/>
        </p:scale>
        <p:origin x="54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10/14/2020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95278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6585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1885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5174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9711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803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2640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559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7045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8176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6381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10/14/2020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91603713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now covered mountain&#10;&#10;Description automatically generated">
            <a:extLst>
              <a:ext uri="{FF2B5EF4-FFF2-40B4-BE49-F238E27FC236}">
                <a16:creationId xmlns:a16="http://schemas.microsoft.com/office/drawing/2014/main" id="{F8FD36E5-8EDD-4E65-B8B7-8301CC7CA1DF}"/>
              </a:ext>
            </a:extLst>
          </p:cNvPr>
          <p:cNvPicPr>
            <a:picLocks noChangeAspect="1"/>
          </p:cNvPicPr>
          <p:nvPr/>
        </p:nvPicPr>
        <p:blipFill rotWithShape="1">
          <a:blip r:embed="rId2"/>
          <a:srcRect l="21338"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0"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CBCD4-4E3E-4214-8134-45D639F94A87}"/>
              </a:ext>
            </a:extLst>
          </p:cNvPr>
          <p:cNvSpPr>
            <a:spLocks noGrp="1"/>
          </p:cNvSpPr>
          <p:nvPr>
            <p:ph type="ctrTitle"/>
          </p:nvPr>
        </p:nvSpPr>
        <p:spPr>
          <a:xfrm>
            <a:off x="477981" y="1122363"/>
            <a:ext cx="4023360" cy="3204134"/>
          </a:xfrm>
        </p:spPr>
        <p:txBody>
          <a:bodyPr anchor="b">
            <a:normAutofit/>
          </a:bodyPr>
          <a:lstStyle/>
          <a:p>
            <a:pPr algn="l"/>
            <a:r>
              <a:rPr lang="en-US" sz="4800"/>
              <a:t>Big Mountain Resort</a:t>
            </a:r>
            <a:endParaRPr lang="en-US" sz="4800" dirty="0"/>
          </a:p>
        </p:txBody>
      </p:sp>
      <p:sp>
        <p:nvSpPr>
          <p:cNvPr id="3" name="Subtitle 2">
            <a:extLst>
              <a:ext uri="{FF2B5EF4-FFF2-40B4-BE49-F238E27FC236}">
                <a16:creationId xmlns:a16="http://schemas.microsoft.com/office/drawing/2014/main" id="{4E64DD0D-79EF-4974-8A49-0182E235BA24}"/>
              </a:ext>
            </a:extLst>
          </p:cNvPr>
          <p:cNvSpPr>
            <a:spLocks noGrp="1"/>
          </p:cNvSpPr>
          <p:nvPr>
            <p:ph type="subTitle" idx="1"/>
          </p:nvPr>
        </p:nvSpPr>
        <p:spPr>
          <a:xfrm>
            <a:off x="477981" y="4872922"/>
            <a:ext cx="3933306" cy="1208141"/>
          </a:xfrm>
        </p:spPr>
        <p:txBody>
          <a:bodyPr>
            <a:normAutofit/>
          </a:bodyPr>
          <a:lstStyle/>
          <a:p>
            <a:pPr algn="l"/>
            <a:r>
              <a:rPr lang="en-US" sz="2000" b="1" i="0" u="none" strike="noStrike">
                <a:effectLst/>
                <a:latin typeface="Arial" panose="020B0604020202020204" pitchFamily="34" charset="0"/>
              </a:rPr>
              <a:t>What value for the ticket price can the Big Mountain Resort select can yield a 5% increase in revenue?</a:t>
            </a:r>
            <a:endParaRPr lang="en-US" sz="2000" dirty="0"/>
          </a:p>
        </p:txBody>
      </p:sp>
      <p:sp>
        <p:nvSpPr>
          <p:cNvPr id="22"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08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8D41DAED-26ED-47B7-AD0A-E40EDA2AD78D}"/>
              </a:ext>
            </a:extLst>
          </p:cNvPr>
          <p:cNvSpPr>
            <a:spLocks noGrp="1"/>
          </p:cNvSpPr>
          <p:nvPr>
            <p:ph type="subTitle" idx="1"/>
          </p:nvPr>
        </p:nvSpPr>
        <p:spPr>
          <a:xfrm>
            <a:off x="1221414" y="1513685"/>
            <a:ext cx="8566052" cy="4455315"/>
          </a:xfrm>
        </p:spPr>
        <p:txBody>
          <a:bodyPr anchor="b">
            <a:noAutofit/>
          </a:bodyPr>
          <a:lstStyle/>
          <a:p>
            <a:pPr algn="l"/>
            <a:r>
              <a:rPr lang="en-US" dirty="0"/>
              <a:t>Big Mountain Resort has been charging a premium above the average price of resorts in its market segment. However, there are limitations to this approach. </a:t>
            </a:r>
          </a:p>
          <a:p>
            <a:pPr algn="l"/>
            <a:endParaRPr lang="en-US" dirty="0"/>
          </a:p>
          <a:p>
            <a:pPr algn="l"/>
            <a:r>
              <a:rPr lang="en-US" dirty="0">
                <a:latin typeface="Arial Black" panose="020B0A04020102020204" pitchFamily="34" charset="0"/>
              </a:rPr>
              <a:t>How should we select a better value for ticket price in order to increase revenue for the resort?</a:t>
            </a:r>
          </a:p>
          <a:p>
            <a:pPr algn="l"/>
            <a:endParaRPr lang="en-US" dirty="0">
              <a:latin typeface="Arial Black" panose="020B0A04020102020204" pitchFamily="34" charset="0"/>
            </a:endParaRPr>
          </a:p>
          <a:p>
            <a:pPr algn="l"/>
            <a:r>
              <a:rPr lang="en-US" dirty="0"/>
              <a:t>We will provide guidance on price selection by comparing different facilities that the Big Mountain Resort and the other 329 resorts have to determine how to capitalize on its facilities as much as it could.</a:t>
            </a:r>
          </a:p>
        </p:txBody>
      </p:sp>
      <p:grpSp>
        <p:nvGrpSpPr>
          <p:cNvPr id="37" name="Group 36">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38"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515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1729B7-FB12-47BB-97F8-B9F3C7334E65}"/>
              </a:ext>
            </a:extLst>
          </p:cNvPr>
          <p:cNvSpPr>
            <a:spLocks noGrp="1"/>
          </p:cNvSpPr>
          <p:nvPr>
            <p:ph type="ctrTitle"/>
          </p:nvPr>
        </p:nvSpPr>
        <p:spPr>
          <a:xfrm>
            <a:off x="2464905" y="561256"/>
            <a:ext cx="6947410" cy="1959307"/>
          </a:xfrm>
        </p:spPr>
        <p:txBody>
          <a:bodyPr anchor="t">
            <a:normAutofit/>
          </a:bodyPr>
          <a:lstStyle/>
          <a:p>
            <a:pPr algn="l"/>
            <a:r>
              <a:rPr lang="en-US" sz="6700" b="1" dirty="0"/>
              <a:t>Recommendation</a:t>
            </a:r>
            <a:r>
              <a:rPr lang="en-US" sz="6700" dirty="0"/>
              <a:t> </a:t>
            </a:r>
          </a:p>
        </p:txBody>
      </p:sp>
      <p:sp>
        <p:nvSpPr>
          <p:cNvPr id="3" name="Subtitle 2">
            <a:extLst>
              <a:ext uri="{FF2B5EF4-FFF2-40B4-BE49-F238E27FC236}">
                <a16:creationId xmlns:a16="http://schemas.microsoft.com/office/drawing/2014/main" id="{E052894C-219B-4A5F-BF87-D9771830F242}"/>
              </a:ext>
            </a:extLst>
          </p:cNvPr>
          <p:cNvSpPr>
            <a:spLocks noGrp="1"/>
          </p:cNvSpPr>
          <p:nvPr>
            <p:ph type="subTitle" idx="1"/>
          </p:nvPr>
        </p:nvSpPr>
        <p:spPr>
          <a:xfrm>
            <a:off x="702092" y="1859644"/>
            <a:ext cx="5236518" cy="4321023"/>
          </a:xfrm>
        </p:spPr>
        <p:txBody>
          <a:bodyPr anchor="b">
            <a:normAutofit/>
          </a:bodyPr>
          <a:lstStyle/>
          <a:p>
            <a:pPr marL="457200" indent="-457200" algn="l">
              <a:buFont typeface="+mj-lt"/>
              <a:buAutoNum type="arabicPeriod"/>
            </a:pPr>
            <a:r>
              <a:rPr lang="en-US" dirty="0"/>
              <a:t>Close 1, 5, or 8 runs to reduce operation cost of runs.</a:t>
            </a:r>
          </a:p>
          <a:p>
            <a:pPr marL="457200" indent="-457200" algn="l">
              <a:buFont typeface="+mj-lt"/>
              <a:buAutoNum type="arabicPeriod"/>
            </a:pPr>
            <a:r>
              <a:rPr lang="en-US" dirty="0"/>
              <a:t>Increase the vertical drop by adding a run to a point 150 feet lower down but requiring the installation of an additional chair lift to bring skiers back up, without additional snow making coverage. (Modelled ticket price +$1.99, revenue + $3474638 over the season)</a:t>
            </a:r>
          </a:p>
          <a:p>
            <a:pPr algn="l"/>
            <a:endParaRPr lang="en-US" dirty="0"/>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3"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DD89CF83-4381-4310-A49C-EF2968F50AB9}"/>
              </a:ext>
            </a:extLst>
          </p:cNvPr>
          <p:cNvPicPr>
            <a:picLocks noChangeAspect="1"/>
          </p:cNvPicPr>
          <p:nvPr/>
        </p:nvPicPr>
        <p:blipFill>
          <a:blip r:embed="rId2"/>
          <a:stretch>
            <a:fillRect/>
          </a:stretch>
        </p:blipFill>
        <p:spPr>
          <a:xfrm>
            <a:off x="5921324" y="2260579"/>
            <a:ext cx="6264914" cy="3349818"/>
          </a:xfrm>
          <a:prstGeom prst="rect">
            <a:avLst/>
          </a:prstGeom>
        </p:spPr>
      </p:pic>
    </p:spTree>
    <p:extLst>
      <p:ext uri="{BB962C8B-B14F-4D97-AF65-F5344CB8AC3E}">
        <p14:creationId xmlns:p14="http://schemas.microsoft.com/office/powerpoint/2010/main" val="118527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1C45BF-3512-47D3-B21A-63ADB32A6F70}"/>
              </a:ext>
            </a:extLst>
          </p:cNvPr>
          <p:cNvSpPr>
            <a:spLocks noGrp="1"/>
          </p:cNvSpPr>
          <p:nvPr>
            <p:ph type="ctrTitle"/>
          </p:nvPr>
        </p:nvSpPr>
        <p:spPr>
          <a:xfrm>
            <a:off x="2014869" y="624857"/>
            <a:ext cx="5526481" cy="1567209"/>
          </a:xfrm>
        </p:spPr>
        <p:txBody>
          <a:bodyPr anchor="t">
            <a:normAutofit/>
          </a:bodyPr>
          <a:lstStyle/>
          <a:p>
            <a:pPr algn="l"/>
            <a:r>
              <a:rPr lang="en-US" sz="3200" b="1" i="0" dirty="0">
                <a:solidFill>
                  <a:srgbClr val="333333"/>
                </a:solidFill>
                <a:effectLst/>
                <a:highlight>
                  <a:srgbClr val="00FF00"/>
                </a:highlight>
                <a:latin typeface="Roboto"/>
              </a:rPr>
              <a:t>Random Forest Model</a:t>
            </a:r>
            <a:endParaRPr lang="en-US" sz="3200" b="1" dirty="0">
              <a:highlight>
                <a:srgbClr val="00FF00"/>
              </a:highlight>
            </a:endParaRPr>
          </a:p>
        </p:txBody>
      </p:sp>
      <p:sp>
        <p:nvSpPr>
          <p:cNvPr id="3" name="Subtitle 2">
            <a:extLst>
              <a:ext uri="{FF2B5EF4-FFF2-40B4-BE49-F238E27FC236}">
                <a16:creationId xmlns:a16="http://schemas.microsoft.com/office/drawing/2014/main" id="{59304326-B678-4E51-89E3-423980B1B823}"/>
              </a:ext>
            </a:extLst>
          </p:cNvPr>
          <p:cNvSpPr>
            <a:spLocks noGrp="1"/>
          </p:cNvSpPr>
          <p:nvPr>
            <p:ph type="subTitle" idx="1"/>
          </p:nvPr>
        </p:nvSpPr>
        <p:spPr>
          <a:xfrm>
            <a:off x="1295096" y="1972732"/>
            <a:ext cx="8201987" cy="4324011"/>
          </a:xfrm>
        </p:spPr>
        <p:txBody>
          <a:bodyPr anchor="b">
            <a:normAutofit/>
          </a:bodyPr>
          <a:lstStyle/>
          <a:p>
            <a:pPr marL="342900" indent="-342900" algn="l">
              <a:buFont typeface="Arial" panose="020B0604020202020204" pitchFamily="34" charset="0"/>
              <a:buChar char="•"/>
            </a:pPr>
            <a:r>
              <a:rPr lang="en-US" i="1" dirty="0"/>
              <a:t>Cross-validation test score: </a:t>
            </a:r>
          </a:p>
          <a:p>
            <a:pPr algn="l"/>
            <a:r>
              <a:rPr lang="en-US" i="1" dirty="0"/>
              <a:t>mean= 0.7097384501425082, std= 0.06451341966873386</a:t>
            </a:r>
          </a:p>
          <a:p>
            <a:pPr marL="342900" indent="-342900" algn="l">
              <a:buFont typeface="Arial" panose="020B0604020202020204" pitchFamily="34" charset="0"/>
              <a:buChar char="•"/>
            </a:pPr>
            <a:r>
              <a:rPr lang="en-US" i="1" dirty="0"/>
              <a:t>Mean absolute error on training set: 9.644639167595688</a:t>
            </a:r>
          </a:p>
          <a:p>
            <a:pPr marL="342900" indent="-342900" algn="l">
              <a:buFont typeface="Arial" panose="020B0604020202020204" pitchFamily="34" charset="0"/>
              <a:buChar char="•"/>
            </a:pPr>
            <a:r>
              <a:rPr lang="en-US" i="1" dirty="0"/>
              <a:t>Mean absolute error on test set: 9.537730050637332</a:t>
            </a:r>
          </a:p>
          <a:p>
            <a:pPr marL="342900" indent="-342900" algn="l">
              <a:buFont typeface="Arial" panose="020B0604020202020204" pitchFamily="34" charset="0"/>
              <a:buChar char="•"/>
            </a:pPr>
            <a:r>
              <a:rPr lang="en-US" i="1" dirty="0"/>
              <a:t>This tells us that on average, you might expect to be off by around $9.5 if you guessed ticket price using our random forest model.</a:t>
            </a:r>
          </a:p>
          <a:p>
            <a:pPr marL="342900" indent="-342900" algn="l">
              <a:buFont typeface="Arial" panose="020B0604020202020204" pitchFamily="34" charset="0"/>
              <a:buChar char="•"/>
            </a:pPr>
            <a:endParaRPr lang="en-US" b="1" dirty="0"/>
          </a:p>
          <a:p>
            <a:pPr marL="342900" indent="-342900" algn="l">
              <a:buFont typeface="Arial" panose="020B0604020202020204" pitchFamily="34" charset="0"/>
              <a:buChar char="•"/>
            </a:pPr>
            <a:endParaRPr lang="en-US" b="1" dirty="0"/>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3"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2300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1C45BF-3512-47D3-B21A-63ADB32A6F70}"/>
              </a:ext>
            </a:extLst>
          </p:cNvPr>
          <p:cNvSpPr>
            <a:spLocks noGrp="1"/>
          </p:cNvSpPr>
          <p:nvPr>
            <p:ph type="ctrTitle"/>
          </p:nvPr>
        </p:nvSpPr>
        <p:spPr>
          <a:xfrm>
            <a:off x="1797186" y="803909"/>
            <a:ext cx="8371281" cy="1507491"/>
          </a:xfrm>
        </p:spPr>
        <p:txBody>
          <a:bodyPr anchor="t">
            <a:normAutofit fontScale="90000"/>
          </a:bodyPr>
          <a:lstStyle/>
          <a:p>
            <a:pPr algn="l"/>
            <a:r>
              <a:rPr lang="en-US" sz="3200" b="1" i="0" dirty="0">
                <a:solidFill>
                  <a:srgbClr val="000000"/>
                </a:solidFill>
                <a:effectLst/>
                <a:latin typeface="Helvetica Neue"/>
              </a:rPr>
              <a:t>Features that came up as important in the modeling: </a:t>
            </a:r>
            <a:br>
              <a:rPr lang="en-US" sz="3200" dirty="0"/>
            </a:br>
            <a:endParaRPr lang="en-US" sz="7200" dirty="0"/>
          </a:p>
        </p:txBody>
      </p:sp>
      <p:sp>
        <p:nvSpPr>
          <p:cNvPr id="3" name="Subtitle 2">
            <a:extLst>
              <a:ext uri="{FF2B5EF4-FFF2-40B4-BE49-F238E27FC236}">
                <a16:creationId xmlns:a16="http://schemas.microsoft.com/office/drawing/2014/main" id="{59304326-B678-4E51-89E3-423980B1B823}"/>
              </a:ext>
            </a:extLst>
          </p:cNvPr>
          <p:cNvSpPr>
            <a:spLocks noGrp="1"/>
          </p:cNvSpPr>
          <p:nvPr>
            <p:ph type="subTitle" idx="1"/>
          </p:nvPr>
        </p:nvSpPr>
        <p:spPr>
          <a:xfrm>
            <a:off x="1570343" y="1948332"/>
            <a:ext cx="2900057" cy="4427067"/>
          </a:xfrm>
        </p:spPr>
        <p:txBody>
          <a:bodyPr anchor="b">
            <a:normAutofit/>
          </a:bodyPr>
          <a:lstStyle/>
          <a:p>
            <a:pPr algn="l">
              <a:buFont typeface="Arial" panose="020B0604020202020204" pitchFamily="34" charset="0"/>
              <a:buChar char="•"/>
            </a:pPr>
            <a:r>
              <a:rPr lang="en-US" b="0" i="0" dirty="0">
                <a:solidFill>
                  <a:srgbClr val="000000"/>
                </a:solidFill>
                <a:effectLst/>
                <a:latin typeface="Helvetica Neue"/>
              </a:rPr>
              <a:t>Vertical drop</a:t>
            </a:r>
          </a:p>
          <a:p>
            <a:pPr algn="l">
              <a:buFont typeface="Arial" panose="020B0604020202020204" pitchFamily="34" charset="0"/>
              <a:buChar char="•"/>
            </a:pPr>
            <a:r>
              <a:rPr lang="en-US" b="0" i="0" dirty="0">
                <a:solidFill>
                  <a:srgbClr val="000000"/>
                </a:solidFill>
                <a:effectLst/>
                <a:latin typeface="Helvetica Neue"/>
              </a:rPr>
              <a:t>Snow Making a</a:t>
            </a:r>
            <a:r>
              <a:rPr lang="en-US" altLang="zh-CN" b="0" i="0" dirty="0">
                <a:solidFill>
                  <a:srgbClr val="000000"/>
                </a:solidFill>
                <a:effectLst/>
                <a:latin typeface="Helvetica Neue"/>
              </a:rPr>
              <a:t>rea</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Total chairs</a:t>
            </a:r>
          </a:p>
          <a:p>
            <a:pPr algn="l">
              <a:buFont typeface="Arial" panose="020B0604020202020204" pitchFamily="34" charset="0"/>
              <a:buChar char="•"/>
            </a:pPr>
            <a:r>
              <a:rPr lang="en-US" b="0" i="0" dirty="0" err="1">
                <a:solidFill>
                  <a:srgbClr val="000000"/>
                </a:solidFill>
                <a:effectLst/>
                <a:latin typeface="Helvetica Neue"/>
              </a:rPr>
              <a:t>fastQuads</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Runs</a:t>
            </a:r>
          </a:p>
          <a:p>
            <a:pPr algn="l">
              <a:buFont typeface="Arial" panose="020B0604020202020204" pitchFamily="34" charset="0"/>
              <a:buChar char="•"/>
            </a:pPr>
            <a:r>
              <a:rPr lang="en-US" b="0" i="0" dirty="0" err="1">
                <a:solidFill>
                  <a:srgbClr val="000000"/>
                </a:solidFill>
                <a:effectLst/>
                <a:latin typeface="Helvetica Neue"/>
              </a:rPr>
              <a:t>LongestRun</a:t>
            </a:r>
            <a:r>
              <a:rPr lang="en-US" b="0" i="0" dirty="0">
                <a:solidFill>
                  <a:srgbClr val="000000"/>
                </a:solidFill>
                <a:effectLst/>
                <a:latin typeface="Helvetica Neue"/>
              </a:rPr>
              <a:t> length</a:t>
            </a:r>
          </a:p>
          <a:p>
            <a:pPr algn="l">
              <a:buFont typeface="Arial" panose="020B0604020202020204" pitchFamily="34" charset="0"/>
              <a:buChar char="•"/>
            </a:pPr>
            <a:r>
              <a:rPr lang="en-US" b="0" i="0" dirty="0">
                <a:solidFill>
                  <a:srgbClr val="000000"/>
                </a:solidFill>
                <a:effectLst/>
                <a:latin typeface="Helvetica Neue"/>
              </a:rPr>
              <a:t>trams</a:t>
            </a:r>
          </a:p>
          <a:p>
            <a:pPr algn="l">
              <a:buFont typeface="Arial" panose="020B0604020202020204" pitchFamily="34" charset="0"/>
              <a:buChar char="•"/>
            </a:pPr>
            <a:r>
              <a:rPr lang="en-US" b="0" i="0" dirty="0" err="1">
                <a:solidFill>
                  <a:srgbClr val="000000"/>
                </a:solidFill>
                <a:effectLst/>
                <a:latin typeface="Helvetica Neue"/>
              </a:rPr>
              <a:t>SkiableTerrain</a:t>
            </a:r>
            <a:r>
              <a:rPr lang="en-US" b="0" i="0" dirty="0">
                <a:solidFill>
                  <a:srgbClr val="000000"/>
                </a:solidFill>
                <a:effectLst/>
                <a:latin typeface="Helvetica Neue"/>
              </a:rPr>
              <a:t> area</a:t>
            </a:r>
          </a:p>
          <a:p>
            <a:pPr algn="l"/>
            <a:endParaRPr lang="en-US" dirty="0"/>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3"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C32B96B3-F67D-41E3-8940-F1620F155644}"/>
              </a:ext>
            </a:extLst>
          </p:cNvPr>
          <p:cNvPicPr>
            <a:picLocks noChangeAspect="1"/>
          </p:cNvPicPr>
          <p:nvPr/>
        </p:nvPicPr>
        <p:blipFill>
          <a:blip r:embed="rId2"/>
          <a:stretch>
            <a:fillRect/>
          </a:stretch>
        </p:blipFill>
        <p:spPr>
          <a:xfrm>
            <a:off x="6267586" y="1957224"/>
            <a:ext cx="5291787" cy="4096867"/>
          </a:xfrm>
          <a:prstGeom prst="rect">
            <a:avLst/>
          </a:prstGeom>
        </p:spPr>
      </p:pic>
    </p:spTree>
    <p:extLst>
      <p:ext uri="{BB962C8B-B14F-4D97-AF65-F5344CB8AC3E}">
        <p14:creationId xmlns:p14="http://schemas.microsoft.com/office/powerpoint/2010/main" val="162972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4B4522-DA2F-4C23-8768-6A8E0CA40106}"/>
              </a:ext>
            </a:extLst>
          </p:cNvPr>
          <p:cNvSpPr>
            <a:spLocks noGrp="1"/>
          </p:cNvSpPr>
          <p:nvPr>
            <p:ph type="ctrTitle"/>
          </p:nvPr>
        </p:nvSpPr>
        <p:spPr>
          <a:xfrm>
            <a:off x="2797730" y="331957"/>
            <a:ext cx="6596540" cy="1250783"/>
          </a:xfrm>
        </p:spPr>
        <p:txBody>
          <a:bodyPr anchor="ctr">
            <a:normAutofit/>
          </a:bodyPr>
          <a:lstStyle/>
          <a:p>
            <a:r>
              <a:rPr lang="en-US" sz="4000" b="1" dirty="0"/>
              <a:t>Two scenario that we’ve </a:t>
            </a:r>
            <a:r>
              <a:rPr lang="en-US" sz="4000" b="1" dirty="0">
                <a:solidFill>
                  <a:srgbClr val="FFC000"/>
                </a:solidFill>
              </a:rPr>
              <a:t>discarded</a:t>
            </a:r>
            <a:r>
              <a:rPr lang="en-US" sz="4000" b="1" dirty="0">
                <a:solidFill>
                  <a:srgbClr val="FF0000"/>
                </a:solidFill>
              </a:rPr>
              <a:t> </a:t>
            </a:r>
          </a:p>
        </p:txBody>
      </p:sp>
      <p:sp>
        <p:nvSpPr>
          <p:cNvPr id="3" name="Subtitle 2">
            <a:extLst>
              <a:ext uri="{FF2B5EF4-FFF2-40B4-BE49-F238E27FC236}">
                <a16:creationId xmlns:a16="http://schemas.microsoft.com/office/drawing/2014/main" id="{7E07B62C-9F9E-410F-9BFE-3B6EB9C7F15E}"/>
              </a:ext>
            </a:extLst>
          </p:cNvPr>
          <p:cNvSpPr>
            <a:spLocks noGrp="1"/>
          </p:cNvSpPr>
          <p:nvPr>
            <p:ph type="subTitle" idx="1"/>
          </p:nvPr>
        </p:nvSpPr>
        <p:spPr>
          <a:xfrm>
            <a:off x="1784032" y="1654511"/>
            <a:ext cx="8258176" cy="4205600"/>
          </a:xfrm>
        </p:spPr>
        <p:txBody>
          <a:bodyPr anchor="ctr">
            <a:normAutofit/>
          </a:bodyPr>
          <a:lstStyle/>
          <a:p>
            <a:pPr marL="342900" indent="-342900" algn="just">
              <a:buFont typeface="Arial" panose="020B0604020202020204" pitchFamily="34" charset="0"/>
              <a:buChar char="•"/>
            </a:pPr>
            <a:r>
              <a:rPr lang="en-US" dirty="0"/>
              <a:t>Scenario 3: Same as the scenario 2, </a:t>
            </a:r>
            <a:r>
              <a:rPr lang="en-US" b="0" i="0" dirty="0">
                <a:solidFill>
                  <a:srgbClr val="000000"/>
                </a:solidFill>
                <a:effectLst/>
                <a:latin typeface="Helvetica Neue"/>
              </a:rPr>
              <a:t>but adding 2 acres of snow making cover. </a:t>
            </a:r>
          </a:p>
          <a:p>
            <a:pPr algn="just"/>
            <a:r>
              <a:rPr lang="en-US" dirty="0">
                <a:solidFill>
                  <a:srgbClr val="000000"/>
                </a:solidFill>
                <a:latin typeface="Helvetica Neue"/>
              </a:rPr>
              <a:t>    </a:t>
            </a:r>
            <a:r>
              <a:rPr lang="en-US" sz="2000" dirty="0">
                <a:solidFill>
                  <a:srgbClr val="000000"/>
                </a:solidFill>
              </a:rPr>
              <a:t>Why we discard this scenario: Our model shows that such a small increase in the snow making area makes no difference to the ticket price and revenue, but it would increase our operation costs. </a:t>
            </a:r>
          </a:p>
          <a:p>
            <a:pPr marL="342900" indent="-342900" algn="just">
              <a:buFont typeface="Arial" panose="020B0604020202020204" pitchFamily="34" charset="0"/>
              <a:buChar char="•"/>
            </a:pPr>
            <a:r>
              <a:rPr lang="en-US" b="0" i="0" dirty="0">
                <a:solidFill>
                  <a:srgbClr val="000000"/>
                </a:solidFill>
                <a:effectLst/>
              </a:rPr>
              <a:t>Scenario 4: Increase the longest run by 0.2 mile to boast 3.5 miles length, requiring an additional snow making coverage of 4 acres.</a:t>
            </a:r>
          </a:p>
          <a:p>
            <a:pPr algn="just"/>
            <a:r>
              <a:rPr lang="en-US" dirty="0">
                <a:solidFill>
                  <a:srgbClr val="000000"/>
                </a:solidFill>
              </a:rPr>
              <a:t>     </a:t>
            </a:r>
            <a:r>
              <a:rPr lang="en-US" sz="2000" dirty="0">
                <a:solidFill>
                  <a:srgbClr val="000000"/>
                </a:solidFill>
              </a:rPr>
              <a:t>Why we discard this scenario: Our model shows that it makes no difference to ticket price.</a:t>
            </a:r>
            <a:endParaRPr lang="en-US" sz="2000" b="0" i="0" dirty="0">
              <a:solidFill>
                <a:srgbClr val="000000"/>
              </a:solidFill>
              <a:effectLst/>
            </a:endParaRPr>
          </a:p>
          <a:p>
            <a:pPr marL="342900" indent="-342900" algn="just">
              <a:buFont typeface="Arial" panose="020B0604020202020204" pitchFamily="34" charset="0"/>
              <a:buChar char="•"/>
            </a:pPr>
            <a:endParaRPr lang="en-US" b="0" i="0" dirty="0">
              <a:solidFill>
                <a:srgbClr val="000000"/>
              </a:solidFill>
              <a:effectLst/>
              <a:latin typeface="Helvetica Neue"/>
            </a:endParaRPr>
          </a:p>
        </p:txBody>
      </p:sp>
      <p:sp>
        <p:nvSpPr>
          <p:cNvPr id="19"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159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32E8-33A8-4562-81AC-ECCB8A8B3B30}"/>
              </a:ext>
            </a:extLst>
          </p:cNvPr>
          <p:cNvSpPr>
            <a:spLocks noGrp="1"/>
          </p:cNvSpPr>
          <p:nvPr>
            <p:ph type="ctrTitle"/>
          </p:nvPr>
        </p:nvSpPr>
        <p:spPr>
          <a:xfrm>
            <a:off x="1610627" y="147078"/>
            <a:ext cx="8082013" cy="1360955"/>
          </a:xfrm>
        </p:spPr>
        <p:txBody>
          <a:bodyPr/>
          <a:lstStyle/>
          <a:p>
            <a:r>
              <a:rPr lang="en-US" b="1" dirty="0"/>
              <a:t>Summary</a:t>
            </a:r>
          </a:p>
        </p:txBody>
      </p:sp>
      <p:sp>
        <p:nvSpPr>
          <p:cNvPr id="3" name="Subtitle 2">
            <a:extLst>
              <a:ext uri="{FF2B5EF4-FFF2-40B4-BE49-F238E27FC236}">
                <a16:creationId xmlns:a16="http://schemas.microsoft.com/office/drawing/2014/main" id="{C93599D9-FDF8-4A1B-8BFD-31B61DBFD031}"/>
              </a:ext>
            </a:extLst>
          </p:cNvPr>
          <p:cNvSpPr>
            <a:spLocks noGrp="1"/>
          </p:cNvSpPr>
          <p:nvPr>
            <p:ph type="subTitle" idx="1"/>
          </p:nvPr>
        </p:nvSpPr>
        <p:spPr>
          <a:xfrm>
            <a:off x="1610627" y="1936867"/>
            <a:ext cx="9144000" cy="3280026"/>
          </a:xfrm>
        </p:spPr>
        <p:txBody>
          <a:bodyPr/>
          <a:lstStyle/>
          <a:p>
            <a:pPr algn="just"/>
            <a:r>
              <a:rPr lang="en-US" dirty="0"/>
              <a:t>We can reduce our operation costs by closing down some least used runs and increase ticket price and revenue by adding a run to increase the vertical drop by 150 feet. Some other information about the operation costs, for examples, maintenance fee of a run and operation cost of snow making per acre, would be useful to help us make </a:t>
            </a:r>
            <a:r>
              <a:rPr lang="en-US" dirty="0" err="1"/>
              <a:t>futher</a:t>
            </a:r>
            <a:r>
              <a:rPr lang="en-US" dirty="0"/>
              <a:t> decisions.</a:t>
            </a:r>
          </a:p>
        </p:txBody>
      </p:sp>
    </p:spTree>
    <p:extLst>
      <p:ext uri="{BB962C8B-B14F-4D97-AF65-F5344CB8AC3E}">
        <p14:creationId xmlns:p14="http://schemas.microsoft.com/office/powerpoint/2010/main" val="3862063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431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Helvetica Neue</vt:lpstr>
      <vt:lpstr>Roboto</vt:lpstr>
      <vt:lpstr>Arial</vt:lpstr>
      <vt:lpstr>Arial Black</vt:lpstr>
      <vt:lpstr>Calibri</vt:lpstr>
      <vt:lpstr>Calibri Light</vt:lpstr>
      <vt:lpstr>Office Theme</vt:lpstr>
      <vt:lpstr>Big Mountain Resort</vt:lpstr>
      <vt:lpstr>PowerPoint Presentation</vt:lpstr>
      <vt:lpstr>Recommendation </vt:lpstr>
      <vt:lpstr>Random Forest Model</vt:lpstr>
      <vt:lpstr>Features that came up as important in the modeling:  </vt:lpstr>
      <vt:lpstr>Two scenario that we’ve discarded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Yinghui Liu</dc:creator>
  <cp:lastModifiedBy>Yinghui Liu</cp:lastModifiedBy>
  <cp:revision>11</cp:revision>
  <dcterms:created xsi:type="dcterms:W3CDTF">2020-10-14T18:59:03Z</dcterms:created>
  <dcterms:modified xsi:type="dcterms:W3CDTF">2020-10-15T03:12:41Z</dcterms:modified>
</cp:coreProperties>
</file>