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 varScale="1">
        <p:scale>
          <a:sx n="140" d="100"/>
          <a:sy n="140" d="100"/>
        </p:scale>
        <p:origin x="208" y="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d4b6ad4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4d4b6ad4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d4b6ad4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d4b6ad4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4d4b6ad4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4d4b6ad4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d4b6ad4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4d4b6ad4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4d4b6ad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4d4b6ad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4d4b6ad4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4d4b6ad4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d4b6ad4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d4b6ad4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d4b6ad4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d4b6ad4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47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4d4b6ad4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4d4b6ad4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d4b6ad4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d4b6ad4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hyperlink" Target="https://github.com/force11/force11-sciwg" TargetMode="External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jpg"/><Relationship Id="rId4" Type="http://schemas.openxmlformats.org/officeDocument/2006/relationships/hyperlink" Target="https://www.force11.org/group/software-citation-implementation-working-group" TargetMode="External"/><Relationship Id="rId9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7717/peerj-cs.8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tiff"/><Relationship Id="rId4" Type="http://schemas.openxmlformats.org/officeDocument/2006/relationships/hyperlink" Target="https://www.force11.org/software-citation-princip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sipfed.org/index.php/Software_and_Services_Cita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tiff"/><Relationship Id="rId4" Type="http://schemas.openxmlformats.org/officeDocument/2006/relationships/hyperlink" Target="http://www.copdess.org/enabling-fair-data-projec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ze2Bh0pZXCy7_bHcC7CumQRmBAv8qP6reao4yU4JToY/edit?ts=5bb29c86#heading=h.r16j7ecdqpc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7317" y="770325"/>
            <a:ext cx="7068600" cy="24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latin typeface="Calibri"/>
                <a:ea typeface="Calibri"/>
                <a:cs typeface="Calibri"/>
                <a:sym typeface="Calibri"/>
              </a:rPr>
              <a:t>FORCE11 Software Citation Implementation WG Update</a:t>
            </a:r>
            <a:endParaRPr sz="4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17500" y="3134725"/>
            <a:ext cx="53439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S. Katz</a:t>
            </a:r>
            <a:r>
              <a:rPr lang="en-GB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Martin </a:t>
            </a:r>
            <a:r>
              <a:rPr lang="en-GB" sz="2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Fenner</a:t>
            </a:r>
            <a:r>
              <a:rPr lang="en-GB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Neil </a:t>
            </a:r>
            <a:r>
              <a:rPr lang="en-GB" sz="2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Chue</a:t>
            </a:r>
            <a:r>
              <a:rPr lang="en-GB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Hong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latin typeface="Calibri"/>
                <a:ea typeface="Calibri"/>
                <a:cs typeface="Calibri"/>
                <a:sym typeface="Calibri"/>
              </a:rPr>
              <a:t>Working Group Co-Chairs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latin typeface="Calibri"/>
                <a:ea typeface="Calibri"/>
                <a:cs typeface="Calibri"/>
                <a:sym typeface="Calibri"/>
              </a:rPr>
              <a:t>(working on </a:t>
            </a:r>
            <a:r>
              <a:rPr lang="en-GB" sz="21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</a:t>
            </a:r>
            <a:r>
              <a:rPr lang="en-GB" sz="2100" dirty="0">
                <a:latin typeface="Calibri"/>
                <a:ea typeface="Calibri"/>
                <a:cs typeface="Calibri"/>
                <a:sym typeface="Calibri"/>
              </a:rPr>
              <a:t>, linked from</a:t>
            </a:r>
            <a:br>
              <a:rPr lang="en-GB" sz="21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GB" sz="21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our FORCE11 WG page</a:t>
            </a:r>
            <a:r>
              <a:rPr lang="en-GB" sz="21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0500" y="4074698"/>
            <a:ext cx="3093999" cy="7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1065A-5E61-724B-90BC-40538C0DB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533" y="262325"/>
            <a:ext cx="1016000" cy="10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608674-5F5B-034B-8FA1-E3ED76B97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8290" y="262325"/>
            <a:ext cx="1016000" cy="10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2ED47-C18A-184F-831F-446B60C9A2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1371" y="262325"/>
            <a:ext cx="1016000" cy="101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E5CF1D-845A-7744-AE58-DFC8CEE52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4452" y="262325"/>
            <a:ext cx="1016000" cy="1016000"/>
          </a:xfrm>
          <a:prstGeom prst="rect">
            <a:avLst/>
          </a:prstGeom>
        </p:spPr>
      </p:pic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10C898F4-CA2A-9D49-90A7-085268FA3C39}"/>
              </a:ext>
            </a:extLst>
          </p:cNvPr>
          <p:cNvSpPr txBox="1"/>
          <p:nvPr/>
        </p:nvSpPr>
        <p:spPr>
          <a:xfrm>
            <a:off x="2446668" y="2628603"/>
            <a:ext cx="53439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ESIP Winter Meeting, 15 Jan 2019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Challenges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Need groups that work on implementation in context</a:t>
            </a: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Disciplinary communities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Publishers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Repositories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Indexers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Funders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Institutions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Groups need to come together, run pilots to establish norms</a:t>
            </a:r>
            <a:endParaRPr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52553-47C0-2041-912C-D930364BD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04" y="69100"/>
            <a:ext cx="1016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 a Fork in the Road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Today</a:t>
            </a:r>
            <a:r>
              <a:rPr lang="en-GB" sz="2400" dirty="0"/>
              <a:t>: How should the FORCE11 group go forward?</a:t>
            </a:r>
            <a:endParaRPr sz="2400" dirty="0"/>
          </a:p>
          <a:p>
            <a:pPr marL="9144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dirty="0"/>
              <a:t>Continue to coordinate activities, declare success in a year or so</a:t>
            </a:r>
            <a:endParaRPr sz="2400"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dirty="0"/>
              <a:t>Try to address the challenges &amp; underlying problems, realizing that this is a long term activity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dirty="0"/>
              <a:t>In both cases, need some funding for work and meeting(s)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18AE2-8DE3-7441-8055-E5D28E18A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04" y="69100"/>
            <a:ext cx="1016000" cy="1016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4E97AC-0470-8145-BEC1-F1D6AFF7C2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750"/>
          <a:stretch/>
        </p:blipFill>
        <p:spPr>
          <a:xfrm>
            <a:off x="7375066" y="136475"/>
            <a:ext cx="541026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Happy Days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July 2015</a:t>
            </a:r>
            <a:r>
              <a:rPr lang="en-GB" sz="2400"/>
              <a:t>: starting FORCE11 Software Citation working group, with Data Citation group as an model to follow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b="1"/>
              <a:t>September 2015</a:t>
            </a:r>
            <a:r>
              <a:rPr lang="en-GB" sz="2400"/>
              <a:t>: built community of researchers, developers, publishers, repositories, librarians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… lot of great discussions, arrived at a consensus ...</a:t>
            </a:r>
            <a:endParaRPr sz="2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56F81-F744-6D47-BDB8-7CAFCC379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784" y="69100"/>
            <a:ext cx="1016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Happy Days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/>
              <a:t>September 2016</a:t>
            </a:r>
            <a:r>
              <a:rPr lang="en-GB" sz="2400"/>
              <a:t>: published Smith AM, Katz DS, Niemeyer KE, FORCE11 Software Citation Working Group. (2016) Software Citation Principles. PeerJ Computer Science 2:e86. DOI: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10.7717/peerj-cs.86</a:t>
            </a:r>
            <a:r>
              <a:rPr lang="en-GB" sz="2400"/>
              <a:t> and </a:t>
            </a:r>
            <a:r>
              <a:rPr lang="en-GB" sz="2400" u="sng">
                <a:solidFill>
                  <a:schemeClr val="hlink"/>
                </a:solidFill>
                <a:hlinkClick r:id="rId4"/>
              </a:rPr>
              <a:t>https://www.force11.org/software-citation-principles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b="1"/>
              <a:t>Early 2017</a:t>
            </a:r>
            <a:r>
              <a:rPr lang="en-GB" sz="2400"/>
              <a:t>: Declared success</a:t>
            </a:r>
            <a:endParaRPr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5405C-F615-CF4D-A34E-68784FACF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784" y="69100"/>
            <a:ext cx="1016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Citation Principles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Started with data citation principles, updated based on software use cases and related work, updated based working group discussions, community feedback and review of draft, workshop at FORCE2016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Paper also included lots of discussion to help use principles</a:t>
            </a:r>
            <a:endParaRPr sz="240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98700" y="2860125"/>
            <a:ext cx="4173300" cy="18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b="1"/>
              <a:t>Importance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b="1"/>
              <a:t>Credit and Attribution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b="1"/>
              <a:t>Unique Identification</a:t>
            </a:r>
            <a:endParaRPr sz="2400" b="1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805550" y="2860125"/>
            <a:ext cx="4173300" cy="18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-GB" sz="2400" b="1"/>
              <a:t>Persistence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-GB" sz="2400" b="1"/>
              <a:t>Accessibility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-GB" sz="2400" b="1"/>
              <a:t>Specificity</a:t>
            </a:r>
            <a:endParaRPr sz="2400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208F3-2465-624A-B737-5A961EEE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784" y="69100"/>
            <a:ext cx="1016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 Happy Days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Early 2017</a:t>
            </a:r>
            <a:r>
              <a:rPr lang="en-GB" sz="2400" dirty="0"/>
              <a:t>: Realized that principles were not enough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/>
              <a:t>Started Software Citation Implementation Working Group to</a:t>
            </a:r>
            <a:endParaRPr sz="2400" dirty="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Write out the “small amount” of detail needed to implement the principles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Work with communities to actually implement them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 dirty="0"/>
              <a:t>Publishers, conferences, repositories, indexers, funders, etc.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D9C5D6-604C-6E40-955A-3FFB4C3B5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784" y="69100"/>
            <a:ext cx="1016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Moderately Happy Days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dirty="0"/>
              <a:t>Formed a good group, with diverse interests and expertise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dirty="0"/>
              <a:t>Lots of good work done, and good coordination of ongoing activities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 dirty="0"/>
              <a:t>Metadata standards and translation (</a:t>
            </a:r>
            <a:r>
              <a:rPr lang="en-GB" sz="2200" dirty="0" err="1"/>
              <a:t>DataCite</a:t>
            </a:r>
            <a:r>
              <a:rPr lang="en-GB" sz="2200" dirty="0"/>
              <a:t> Schema 4.1, </a:t>
            </a:r>
            <a:r>
              <a:rPr lang="en-GB" sz="2200" dirty="0" err="1"/>
              <a:t>CodeMeta</a:t>
            </a:r>
            <a:r>
              <a:rPr lang="en-GB" sz="2200" dirty="0"/>
              <a:t>, </a:t>
            </a:r>
            <a:r>
              <a:rPr lang="en-GB" sz="2200" dirty="0" err="1"/>
              <a:t>citation.cff</a:t>
            </a:r>
            <a:r>
              <a:rPr lang="en-GB" sz="2200" dirty="0"/>
              <a:t>)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 dirty="0"/>
              <a:t>Open source archiving and identification (Software Heritage)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 dirty="0"/>
              <a:t>Good work and initial acceptance in communities (astronomy, Earth science, math, HEP, …)</a:t>
            </a:r>
            <a:endParaRPr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ACD37-D820-4D42-BA7A-D7A982028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784" y="69100"/>
            <a:ext cx="1016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Earth Science Details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buSzPts val="2200"/>
            </a:pPr>
            <a:r>
              <a:rPr lang="en-US" sz="2000" dirty="0">
                <a:hlinkClick r:id="rId3"/>
              </a:rPr>
              <a:t>ESIP Software and Services Citation Cluster</a:t>
            </a:r>
            <a:r>
              <a:rPr lang="en-US" sz="2000" dirty="0"/>
              <a:t>, led by Jessica Hausman</a:t>
            </a:r>
          </a:p>
          <a:p>
            <a:pPr lvl="1" indent="-368300">
              <a:spcBef>
                <a:spcPts val="0"/>
              </a:spcBef>
              <a:buSzPts val="2200"/>
            </a:pPr>
            <a:r>
              <a:rPr lang="en-US" sz="1800" dirty="0"/>
              <a:t>Specific recommendations and examples for software citation, aligned with FORCE11 work</a:t>
            </a:r>
          </a:p>
          <a:p>
            <a:pPr lvl="1" indent="-368300">
              <a:spcBef>
                <a:spcPts val="0"/>
              </a:spcBef>
              <a:buSzPts val="2200"/>
            </a:pPr>
            <a:r>
              <a:rPr lang="en-US" sz="1800" dirty="0"/>
              <a:t>Effective balance of principles and practices</a:t>
            </a:r>
          </a:p>
          <a:p>
            <a:pPr indent="-368300">
              <a:buSzPts val="2200"/>
            </a:pPr>
            <a:r>
              <a:rPr lang="en-US" sz="2000" dirty="0">
                <a:hlinkClick r:id="rId4"/>
              </a:rPr>
              <a:t>Enabling FAIR Data project</a:t>
            </a:r>
            <a:r>
              <a:rPr lang="en-US" sz="2000" dirty="0"/>
              <a:t>, led by Shelley Stall</a:t>
            </a:r>
          </a:p>
          <a:p>
            <a:pPr lvl="1" indent="-368300">
              <a:spcBef>
                <a:spcPts val="0"/>
              </a:spcBef>
              <a:buSzPts val="2200"/>
            </a:pPr>
            <a:r>
              <a:rPr lang="en-US" sz="1800" dirty="0"/>
              <a:t>Mostly focused on data, but considering also other research objects such as software</a:t>
            </a:r>
          </a:p>
          <a:p>
            <a:pPr indent="-368300">
              <a:buSzPts val="2200"/>
            </a:pPr>
            <a:r>
              <a:rPr lang="en-US" sz="2000" dirty="0"/>
              <a:t>Learned at AGU Fall meeting (reinforcing other external inputs)</a:t>
            </a:r>
          </a:p>
          <a:p>
            <a:pPr lvl="1" indent="-368300">
              <a:spcBef>
                <a:spcPts val="0"/>
              </a:spcBef>
              <a:buSzPts val="2200"/>
            </a:pPr>
            <a:r>
              <a:rPr lang="en-US" sz="1800" dirty="0"/>
              <a:t>Researchers (&amp; other stakeholders) looking for guidance &amp; evidence that doing this is a good idea for them and for their field 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ACD37-D820-4D42-BA7A-D7A982028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784" y="69100"/>
            <a:ext cx="1016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7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Unsettled Days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400" b="1" dirty="0"/>
              <a:t>Mid 2018 - today</a:t>
            </a:r>
            <a:r>
              <a:rPr lang="en-GB" sz="2400" dirty="0"/>
              <a:t>: Realized “small amount” of detail wasn’t small, scattered progress wasn't sufficient, underlying challenges not being addressed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/>
              <a:t>Started </a:t>
            </a:r>
            <a:r>
              <a:rPr lang="en-GB" sz="2400" u="sng" dirty="0">
                <a:solidFill>
                  <a:schemeClr val="hlink"/>
                </a:solidFill>
                <a:hlinkClick r:id="rId3"/>
              </a:rPr>
              <a:t>document</a:t>
            </a:r>
            <a:r>
              <a:rPr lang="en-GB" sz="2400" dirty="0"/>
              <a:t> to identify challenges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/>
              <a:t>Discussed at FORCE2018 Software Citation workshop - led to better understanding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/>
              <a:t>Have plan to move to completion by Jan 2019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E7BCA4-FD69-2641-9B16-361102CD5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04" y="69100"/>
            <a:ext cx="1016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Challenges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/>
              <a:t>Complexity of software types: open source, closed source; published, unpublished; versioned, </a:t>
            </a:r>
            <a:r>
              <a:rPr lang="en-GB" sz="2000" dirty="0" err="1"/>
              <a:t>unversioned</a:t>
            </a:r>
            <a:r>
              <a:rPr lang="en-GB" sz="2000" dirty="0"/>
              <a:t>; developed by citer, not developed by citer; services, containers, executables</a:t>
            </a:r>
            <a:endParaRPr sz="2000" dirty="0"/>
          </a:p>
          <a:p>
            <a:pPr lvl="0" indent="-381000">
              <a:buSzPts val="2400"/>
            </a:pPr>
            <a:r>
              <a:rPr lang="en-GB" sz="2000" dirty="0"/>
              <a:t>How to uniquely identify software of each type (ideally as uniformly as possible) [also see RDA Software Source Code Identification WG]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/>
              <a:t>How to define and store citation metadata for each type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/>
              <a:t>How to access metadata and convert it as needed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/>
              <a:t>How to count citations across versions</a:t>
            </a:r>
            <a:endParaRPr sz="2000" dirty="0"/>
          </a:p>
          <a:p>
            <a:pPr marL="457200" lvl="0" indent="-381000" algn="l" rtl="0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-GB" sz="2000" dirty="0"/>
              <a:t>Realization: metadata is fundamental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265E9-8975-8A49-8D78-39719011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04" y="69100"/>
            <a:ext cx="1016000" cy="10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630</Words>
  <Application>Microsoft Macintosh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PowerPoint Presentation</vt:lpstr>
      <vt:lpstr>Happy Days</vt:lpstr>
      <vt:lpstr>More Happy Days</vt:lpstr>
      <vt:lpstr>Software Citation Principles</vt:lpstr>
      <vt:lpstr>Less Happy Days</vt:lpstr>
      <vt:lpstr>Moderately Happy Days</vt:lpstr>
      <vt:lpstr>Earth Science Details</vt:lpstr>
      <vt:lpstr>Unsettled Days</vt:lpstr>
      <vt:lpstr>Technical Challenges</vt:lpstr>
      <vt:lpstr>Social Challenges</vt:lpstr>
      <vt:lpstr>At a Fork in the Road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S. Katz</cp:lastModifiedBy>
  <cp:revision>7</cp:revision>
  <dcterms:modified xsi:type="dcterms:W3CDTF">2019-01-14T17:13:12Z</dcterms:modified>
</cp:coreProperties>
</file>