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Miriam Libre"/>
      <p:regular r:id="rId18"/>
      <p:bold r:id="rId19"/>
    </p:embeddedFont>
    <p:embeddedFont>
      <p:font typeface="Work Sans"/>
      <p:regular r:id="rId20"/>
      <p:bold r:id="rId21"/>
      <p:italic r:id="rId22"/>
      <p:boldItalic r:id="rId23"/>
    </p:embeddedFont>
    <p:embeddedFont>
      <p:font typeface="Barlow Light"/>
      <p:regular r:id="rId24"/>
      <p:bold r:id="rId25"/>
      <p:italic r:id="rId26"/>
      <p:boldItalic r:id="rId27"/>
    </p:embeddedFont>
    <p:embeddedFont>
      <p:font typeface="Barlow"/>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WorkSans-regular.fntdata"/><Relationship Id="rId22" Type="http://schemas.openxmlformats.org/officeDocument/2006/relationships/font" Target="fonts/WorkSans-italic.fntdata"/><Relationship Id="rId21" Type="http://schemas.openxmlformats.org/officeDocument/2006/relationships/font" Target="fonts/WorkSans-bold.fntdata"/><Relationship Id="rId24" Type="http://schemas.openxmlformats.org/officeDocument/2006/relationships/font" Target="fonts/BarlowLight-regular.fntdata"/><Relationship Id="rId23" Type="http://schemas.openxmlformats.org/officeDocument/2006/relationships/font" Target="fonts/Work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Light-italic.fntdata"/><Relationship Id="rId25" Type="http://schemas.openxmlformats.org/officeDocument/2006/relationships/font" Target="fonts/BarlowLight-bold.fntdata"/><Relationship Id="rId28" Type="http://schemas.openxmlformats.org/officeDocument/2006/relationships/font" Target="fonts/Barlow-regular.fntdata"/><Relationship Id="rId27" Type="http://schemas.openxmlformats.org/officeDocument/2006/relationships/font" Target="fonts/BarlowLight-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rlow-boldItalic.fntdata"/><Relationship Id="rId30" Type="http://schemas.openxmlformats.org/officeDocument/2006/relationships/font" Target="fonts/Barlow-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MiriamLibre-bold.fntdata"/><Relationship Id="rId18" Type="http://schemas.openxmlformats.org/officeDocument/2006/relationships/font" Target="fonts/MiriamLibr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team NAH  and our project is BulletinBoard.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317500" lvl="0" marL="457200" rtl="0" algn="l">
              <a:spcBef>
                <a:spcPts val="0"/>
              </a:spcBef>
              <a:spcAft>
                <a:spcPts val="0"/>
              </a:spcAft>
              <a:buSzPts val="1400"/>
              <a:buChar char="-"/>
            </a:pPr>
            <a:r>
              <a:rPr lang="en"/>
              <a:t>When formally assessing the interface, the people testing our interface should be part of our primary user group (adults who live in neighborhoods)</a:t>
            </a:r>
            <a:endParaRPr/>
          </a:p>
          <a:p>
            <a:pPr indent="-317500" lvl="0" marL="457200" rtl="0" algn="l">
              <a:spcBef>
                <a:spcPts val="0"/>
              </a:spcBef>
              <a:spcAft>
                <a:spcPts val="0"/>
              </a:spcAft>
              <a:buSzPts val="1400"/>
              <a:buChar char="-"/>
            </a:pPr>
            <a:r>
              <a:rPr lang="en"/>
              <a:t>We would ask them to complete tasks of varying difficulties to see if they can complete them, and also</a:t>
            </a:r>
            <a:r>
              <a:rPr lang="en"/>
              <a:t> how they complete them. We will also take note of if they can use the interface easily</a:t>
            </a:r>
            <a:endParaRPr/>
          </a:p>
          <a:p>
            <a:pPr indent="-317500" lvl="0" marL="457200" rtl="0" algn="l">
              <a:spcBef>
                <a:spcPts val="0"/>
              </a:spcBef>
              <a:spcAft>
                <a:spcPts val="0"/>
              </a:spcAft>
              <a:buSzPts val="1400"/>
              <a:buChar char="-"/>
            </a:pPr>
            <a:r>
              <a:rPr lang="en"/>
              <a:t>Ideally, we would ask a large group of people from a neighborhood to use it. Then we would monitor the board </a:t>
            </a:r>
            <a:r>
              <a:rPr lang="en"/>
              <a:t>activity and possibly</a:t>
            </a:r>
            <a:r>
              <a:rPr lang="en"/>
              <a:t> use eye tracking </a:t>
            </a:r>
            <a:r>
              <a:rPr lang="en"/>
              <a:t>technologies</a:t>
            </a:r>
            <a:r>
              <a:rPr lang="en"/>
              <a:t> to learn more about how they use it. We would also interview the users before and after the trial to learn more about their experiences using the interface.</a:t>
            </a:r>
            <a:endParaRPr/>
          </a:p>
          <a:p>
            <a:pPr indent="-317500" lvl="0" marL="457200" rtl="0" algn="l">
              <a:spcBef>
                <a:spcPts val="0"/>
              </a:spcBef>
              <a:spcAft>
                <a:spcPts val="0"/>
              </a:spcAft>
              <a:buSzPts val="1400"/>
              <a:buChar char="-"/>
            </a:pPr>
            <a:r>
              <a:rPr lang="en"/>
              <a:t>During the interviews, we can find out what they liked and disliked about the interface, and listen to their input or suggestions.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cd94354d86_5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cd94354d86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We found that we wasted some time revisiting the syntax of html, css, and javascript as a couple of us haven’t used these languages in a while. We wished that we had revised them more beforehand so that we could focus on implementing as much functionality as we could.</a:t>
            </a:r>
            <a:endParaRPr/>
          </a:p>
          <a:p>
            <a:pPr indent="-317500" lvl="0" marL="457200" rtl="0" algn="l">
              <a:spcBef>
                <a:spcPts val="0"/>
              </a:spcBef>
              <a:spcAft>
                <a:spcPts val="0"/>
              </a:spcAft>
              <a:buSzPts val="1400"/>
              <a:buChar char="-"/>
            </a:pPr>
            <a:r>
              <a:rPr lang="en"/>
              <a:t>We found debugging hard, as we did not/could not write any tests. This meant that we ended up finding some bugs through demos or </a:t>
            </a:r>
            <a:r>
              <a:rPr lang="en"/>
              <a:t>coincidentally</a:t>
            </a:r>
            <a:r>
              <a:rPr lang="en"/>
              <a:t>. We also utilized “Developer Tools”, something we didn’t nece</a:t>
            </a:r>
            <a:r>
              <a:rPr lang="en"/>
              <a:t>ssarily plan on using</a:t>
            </a:r>
            <a:endParaRPr/>
          </a:p>
          <a:p>
            <a:pPr indent="-317500" lvl="0" marL="457200" rtl="0" algn="l">
              <a:spcBef>
                <a:spcPts val="0"/>
              </a:spcBef>
              <a:spcAft>
                <a:spcPts val="0"/>
              </a:spcAft>
              <a:buSzPts val="1400"/>
              <a:buChar char="-"/>
            </a:pPr>
            <a:r>
              <a:rPr lang="en"/>
              <a:t>We wish that we had gotten more feedback on our initial idea. We visualized the interface before fully fleshing out the idea and our goals for this project. If we were starting over we would get more feedback on our idea from potential users as well as fully lay it out before building it.</a:t>
            </a:r>
            <a:endParaRPr/>
          </a:p>
          <a:p>
            <a:pPr indent="-317500" lvl="0" marL="457200" rtl="0" algn="l">
              <a:spcBef>
                <a:spcPts val="0"/>
              </a:spcBef>
              <a:spcAft>
                <a:spcPts val="0"/>
              </a:spcAft>
              <a:buSzPts val="1400"/>
              <a:buChar char="-"/>
            </a:pPr>
            <a:r>
              <a:rPr lang="en"/>
              <a:t>We wish we did more user testing. It would be ideal if we reached a point where none of the feedback was new, and that would be achieved through having more iterations.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d24b0a8992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d24b0a899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reiterate, people are </a:t>
            </a:r>
            <a:r>
              <a:rPr lang="en"/>
              <a:t>unpredictable</a:t>
            </a:r>
            <a:r>
              <a:rPr lang="en"/>
              <a:t> and we will always continue to test and design our interfaces around realistic human behavior.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24b0a8992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d24b0a89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 though we </a:t>
            </a:r>
            <a:r>
              <a:rPr lang="en"/>
              <a:t>learned</a:t>
            </a:r>
            <a:r>
              <a:rPr lang="en"/>
              <a:t> about human behavior and tried to look at it from the point of view of a user, it doesn’t prepare us for the way people behave and interact with systems. Testing and </a:t>
            </a:r>
            <a:r>
              <a:rPr lang="en"/>
              <a:t>iterative</a:t>
            </a:r>
            <a:r>
              <a:rPr lang="en"/>
              <a:t> design will always continue to highlight unpredictable actions.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DESCRIBE THE INTERFACE</a:t>
            </a:r>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Bulletin Board is a website that allows for people to connect with their neighbors.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5ed75ccf_0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Neighbors have had a harder time communicating with each other during the pandemic. Communities that were already close-knit found it hard to social distance and maintain their connections while neighbors who were not already connected felt more isolated than ever. Although we cannot create that connection ourselves, we want to allow more fluid communication between members of a community in the hopes that we can help them help each other during the post-pandemic world.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During the pandemic, people started to </a:t>
            </a:r>
            <a:r>
              <a:rPr lang="en"/>
              <a:t>lose touch. So, we wanted to create</a:t>
            </a:r>
            <a:r>
              <a:rPr lang="en">
                <a:solidFill>
                  <a:schemeClr val="dk1"/>
                </a:solidFill>
              </a:rPr>
              <a:t> easier communication with the people that are physically close during the post-pandemic world. We wanted to emphasize creating a stronger community.</a:t>
            </a:r>
            <a:endParaRPr/>
          </a:p>
          <a:p>
            <a:pPr indent="0" lvl="0" marL="0" rtl="0" algn="l">
              <a:spcBef>
                <a:spcPts val="0"/>
              </a:spcBef>
              <a:spcAft>
                <a:spcPts val="0"/>
              </a:spcAft>
              <a:buClr>
                <a:schemeClr val="dk1"/>
              </a:buClr>
              <a:buSzPts val="1100"/>
              <a:buFont typeface="Arial"/>
              <a:buNone/>
            </a:pPr>
            <a:r>
              <a:rPr lang="en"/>
              <a:t>- post-pandemic world: easier communication with the people that are physically close to you, they were helpful during the pandemic, strong community, etc</a:t>
            </a:r>
            <a:endParaRPr/>
          </a:p>
          <a:p>
            <a:pPr indent="0" lvl="0" marL="0" rtl="0" algn="l">
              <a:spcBef>
                <a:spcPts val="0"/>
              </a:spcBef>
              <a:spcAft>
                <a:spcPts val="0"/>
              </a:spcAft>
              <a:buClr>
                <a:schemeClr val="dk1"/>
              </a:buClr>
              <a:buSzPts val="1100"/>
              <a:buFont typeface="Arial"/>
              <a:buNone/>
            </a:pPr>
            <a:r>
              <a:rPr lang="en"/>
              <a:t>- problem: not much of a problem, but a possible improvement</a:t>
            </a:r>
            <a:endParaRPr/>
          </a:p>
          <a:p>
            <a:pPr indent="0" lvl="0" marL="0" rtl="0" algn="l">
              <a:spcBef>
                <a:spcPts val="0"/>
              </a:spcBef>
              <a:spcAft>
                <a:spcPts val="0"/>
              </a:spcAft>
              <a:buClr>
                <a:schemeClr val="dk1"/>
              </a:buClr>
              <a:buSzPts val="1100"/>
              <a:buFont typeface="Arial"/>
              <a:buNone/>
            </a:pPr>
            <a:r>
              <a:rPr lang="en"/>
              <a:t>- most interfaces that help get you in touch with communities overwhelm you with info, spamming posts, and are ugly/hard to use</a:t>
            </a:r>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cd94354d86_1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cd94354d86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For our POV,</a:t>
            </a:r>
            <a:r>
              <a:rPr lang="en"/>
              <a:t> </a:t>
            </a:r>
            <a:endParaRPr/>
          </a:p>
          <a:p>
            <a:pPr indent="0" lvl="0" marL="0" rtl="0" algn="l">
              <a:spcBef>
                <a:spcPts val="0"/>
              </a:spcBef>
              <a:spcAft>
                <a:spcPts val="0"/>
              </a:spcAft>
              <a:buClr>
                <a:schemeClr val="dk1"/>
              </a:buClr>
              <a:buSzPts val="1100"/>
              <a:buFont typeface="Arial"/>
              <a:buNone/>
            </a:pPr>
            <a:r>
              <a:rPr lang="en"/>
              <a:t>WE MET Joanne, a member of the community who helps on the neighborhood council. </a:t>
            </a:r>
            <a:endParaRPr/>
          </a:p>
          <a:p>
            <a:pPr indent="0" lvl="0" marL="0" rtl="0" algn="l">
              <a:spcBef>
                <a:spcPts val="0"/>
              </a:spcBef>
              <a:spcAft>
                <a:spcPts val="0"/>
              </a:spcAft>
              <a:buClr>
                <a:schemeClr val="dk1"/>
              </a:buClr>
              <a:buSzPts val="1100"/>
              <a:buFont typeface="Arial"/>
              <a:buNone/>
            </a:pPr>
            <a:r>
              <a:rPr lang="en"/>
              <a:t>WE WERE AMAZED TO REALIZE Joanne’s role in the neighborhood council could assist in </a:t>
            </a:r>
            <a:endParaRPr/>
          </a:p>
          <a:p>
            <a:pPr indent="0" lvl="0" marL="0" rtl="0" algn="l">
              <a:spcBef>
                <a:spcPts val="0"/>
              </a:spcBef>
              <a:spcAft>
                <a:spcPts val="0"/>
              </a:spcAft>
              <a:buClr>
                <a:schemeClr val="dk1"/>
              </a:buClr>
              <a:buSzPts val="1100"/>
              <a:buFont typeface="Arial"/>
              <a:buNone/>
            </a:pPr>
            <a:r>
              <a:rPr lang="en"/>
              <a:t>not only providing a tertiary point of view but could also give us a new end user functionality.  </a:t>
            </a:r>
            <a:endParaRPr/>
          </a:p>
          <a:p>
            <a:pPr indent="0" lvl="0" marL="0" rtl="0" algn="l">
              <a:spcBef>
                <a:spcPts val="0"/>
              </a:spcBef>
              <a:spcAft>
                <a:spcPts val="0"/>
              </a:spcAft>
              <a:buClr>
                <a:schemeClr val="dk1"/>
              </a:buClr>
              <a:buSzPts val="1100"/>
              <a:buFont typeface="Arial"/>
              <a:buNone/>
            </a:pPr>
            <a:r>
              <a:rPr lang="en"/>
              <a:t>IT WOULD BE GAME-CHANGING TO include a post option in order to help get community voice</a:t>
            </a:r>
            <a:endParaRPr/>
          </a:p>
          <a:p>
            <a:pPr indent="0" lvl="0" marL="0" rtl="0" algn="l">
              <a:spcBef>
                <a:spcPts val="0"/>
              </a:spcBef>
              <a:spcAft>
                <a:spcPts val="0"/>
              </a:spcAft>
              <a:buClr>
                <a:schemeClr val="dk1"/>
              </a:buClr>
              <a:buSzPts val="1100"/>
              <a:buFont typeface="Arial"/>
              <a:buNone/>
            </a:pPr>
            <a:r>
              <a:rPr lang="en"/>
              <a:t> to the neighborhood council or other authoritative bodies.</a:t>
            </a:r>
            <a:endParaRPr/>
          </a:p>
          <a:p>
            <a:pPr indent="0" lvl="0" marL="0" rtl="0" algn="l">
              <a:spcBef>
                <a:spcPts val="0"/>
              </a:spcBef>
              <a:spcAft>
                <a:spcPts val="0"/>
              </a:spcAft>
              <a:buClr>
                <a:schemeClr val="dk1"/>
              </a:buClr>
              <a:buSzPts val="1100"/>
              <a:buFont typeface="Arial"/>
              <a:buNone/>
            </a:pPr>
            <a:r>
              <a:rPr lang="en"/>
              <a:t>- This POV motivated us to think about the microrelationships in a community and how we can help </a:t>
            </a:r>
            <a:endParaRPr/>
          </a:p>
          <a:p>
            <a:pPr indent="0" lvl="0" marL="0" rtl="0" algn="l">
              <a:spcBef>
                <a:spcPts val="0"/>
              </a:spcBef>
              <a:spcAft>
                <a:spcPts val="0"/>
              </a:spcAft>
              <a:buClr>
                <a:schemeClr val="dk1"/>
              </a:buClr>
              <a:buSzPts val="1100"/>
              <a:buFont typeface="Arial"/>
              <a:buNone/>
            </a:pPr>
            <a:r>
              <a:rPr lang="en"/>
              <a:t>everyone individually and not just look at the bigger picture.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There are some interfaces that seem similar to our project, however:</a:t>
            </a:r>
            <a:endParaRPr/>
          </a:p>
          <a:p>
            <a:pPr indent="0" lvl="0" marL="0" rtl="0" algn="l">
              <a:spcBef>
                <a:spcPts val="0"/>
              </a:spcBef>
              <a:spcAft>
                <a:spcPts val="0"/>
              </a:spcAft>
              <a:buClr>
                <a:schemeClr val="dk1"/>
              </a:buClr>
              <a:buSzPts val="1100"/>
              <a:buFont typeface="Arial"/>
              <a:buNone/>
            </a:pPr>
            <a:r>
              <a:rPr lang="en"/>
              <a:t>Facebook can be too</a:t>
            </a:r>
            <a:r>
              <a:rPr lang="en"/>
              <a:t> distracting because it has too many functions such asGames, private chat, home, stories, groups-</a:t>
            </a:r>
            <a:endParaRPr/>
          </a:p>
          <a:p>
            <a:pPr indent="0" lvl="0" marL="0" rtl="0" algn="l">
              <a:spcBef>
                <a:spcPts val="0"/>
              </a:spcBef>
              <a:spcAft>
                <a:spcPts val="0"/>
              </a:spcAft>
              <a:buClr>
                <a:schemeClr val="dk1"/>
              </a:buClr>
              <a:buSzPts val="1100"/>
              <a:buFont typeface="Arial"/>
              <a:buNone/>
            </a:pPr>
            <a:r>
              <a:rPr lang="en"/>
              <a:t>Nextdoor is also not just about the individuals, it's about businesses nearby and it spans a bigger neighborhood</a:t>
            </a:r>
            <a:endParaRPr/>
          </a:p>
          <a:p>
            <a:pPr indent="0" lvl="0" marL="0" rtl="0" algn="l">
              <a:spcBef>
                <a:spcPts val="0"/>
              </a:spcBef>
              <a:spcAft>
                <a:spcPts val="0"/>
              </a:spcAft>
              <a:buClr>
                <a:schemeClr val="dk1"/>
              </a:buClr>
              <a:buSzPts val="1100"/>
              <a:buFont typeface="Arial"/>
              <a:buNone/>
            </a:pPr>
            <a:r>
              <a:rPr lang="en"/>
              <a:t>Our interface is more about personal neighborhood connections between small groups of neighbors.</a:t>
            </a:r>
            <a:endParaRPr/>
          </a:p>
          <a:p>
            <a:pPr indent="0" lvl="0" marL="0" rtl="0" algn="l">
              <a:spcBef>
                <a:spcPts val="0"/>
              </a:spcBef>
              <a:spcAft>
                <a:spcPts val="0"/>
              </a:spcAft>
              <a:buClr>
                <a:schemeClr val="dk1"/>
              </a:buClr>
              <a:buSzPts val="1100"/>
              <a:buFont typeface="Arial"/>
              <a:buNone/>
            </a:pPr>
            <a:r>
              <a:rPr lang="en"/>
              <a:t>We wanted a simple way to focus on connecting neighbors to neighbors in the form of a Bulletin Board.</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our interface has the functionality of … read off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 going to play a short demo of a user adding information about a bake sale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cd94354d86_1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cd94354d8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on, I’m going to talk about two of our </a:t>
            </a:r>
            <a:r>
              <a:rPr lang="en"/>
              <a:t>usability</a:t>
            </a:r>
            <a:r>
              <a:rPr lang="en"/>
              <a:t> challenges- focusing on what we thought had the most impact on us when it came to </a:t>
            </a:r>
            <a:r>
              <a:rPr lang="en"/>
              <a:t>understanding the value of testing.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of the ideas we kept coming back to when discussing our concept was this idea of having events. The way people interact and meet up within a neighborhood would be important for getting our interface on track to fulfill its purpose.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when we were implementing that idea we had this moment during paper prototyping where we were getting feedback and it was ‘well how do I know I want to go to this event?’ ‘how do I remember?’ </a:t>
            </a:r>
            <a:endParaRPr/>
          </a:p>
          <a:p>
            <a:pPr indent="0" lvl="0" marL="0" rtl="0" algn="l">
              <a:spcBef>
                <a:spcPts val="0"/>
              </a:spcBef>
              <a:spcAft>
                <a:spcPts val="0"/>
              </a:spcAft>
              <a:buNone/>
            </a:pPr>
            <a:r>
              <a:rPr lang="en"/>
              <a:t>People want confirmation that they’ve completed a task, and what we ended at was adding calendar functionality- but it wasn’t a straightforward path. We started out with a Interested button that users could click to get a pop up with the calendar link of the event. But, during our in-class testing we found that users wanted confirmation still- ‘I clicked this button and added the event, but there’s still something asking if I’m interested- I already said I was’. Which is how we got down to the calendar link only. We knew we needed to give users the option to keep track of events, but we didn’t want to make our interface more clunky with different buttons and checks to indicate interest in an event, so we took advantage of calendars to give users the ability to add events to an already existing scheduling management system.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cd94354d86_5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cd94354d86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Our second big takeaway had to do with our general or casual chat board. In-class testing gave us the same feedback both times-  t</a:t>
            </a:r>
            <a:r>
              <a:rPr lang="en"/>
              <a:t>he whole purpose of this board is to communicate with your neighbors, but we do not have a reply feature. We had gotten so lost in the idea of posts and of </a:t>
            </a:r>
            <a:r>
              <a:rPr lang="en"/>
              <a:t>having</a:t>
            </a:r>
            <a:r>
              <a:rPr lang="en"/>
              <a:t> similar features across the entire interface that we had forgotten to think about how people talk to each other- not in disconnected posts but in chains of replies to and from each other.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Unfortunately, finding out we had made this mistake during class testing led to a big technological challenge- we were struggling to see how we could implement this feature in time and also had a bit of a Visual Challenge -- not knowing how it should look.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This ended up being a feature we couldn’t fix for our final interface- but it was one of the most important items we learned. If we had taken the time to do even more paper prototyping, talked to more </a:t>
            </a:r>
            <a:r>
              <a:rPr lang="en"/>
              <a:t>people</a:t>
            </a:r>
            <a:r>
              <a:rPr lang="en"/>
              <a:t>, </a:t>
            </a:r>
            <a:r>
              <a:rPr lang="en"/>
              <a:t>undoubtedly</a:t>
            </a:r>
            <a:r>
              <a:rPr lang="en"/>
              <a:t> we would have been introduced to these issues ahead of time. I hope that this is a point we can take us with us- so that next time we build an interface we remember the value of testing.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122525" y="1991825"/>
            <a:ext cx="4899000" cy="1159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p:txBody>
      </p:sp>
      <p:sp>
        <p:nvSpPr>
          <p:cNvPr id="11" name="Google Shape;11;p2"/>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rect b="b" l="l" r="r" t="t"/>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rect b="b" l="l" r="r" t="t"/>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rect b="b" l="l" r="r" t="t"/>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rect b="b" l="l" r="r" t="t"/>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rect b="b" l="l" r="r" t="t"/>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rect b="b" l="l" r="r" t="t"/>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rect b="b" l="l" r="r" t="t"/>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rect b="b" l="l" r="r" t="t"/>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rect b="b" l="l" r="r" t="t"/>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rect b="b" l="l" r="r" t="t"/>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rect b="b" l="l" r="r" t="t"/>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rect b="b" l="l" r="r" t="t"/>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ird">
  <p:cSld name="BLANK_1">
    <p:spTree>
      <p:nvGrpSpPr>
        <p:cNvPr id="228"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0" y="0"/>
            <a:ext cx="3048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
    <p:spTree>
      <p:nvGrpSpPr>
        <p:cNvPr id="232"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47" name="Shape 47"/>
        <p:cNvGrpSpPr/>
        <p:nvPr/>
      </p:nvGrpSpPr>
      <p:grpSpPr>
        <a:xfrm>
          <a:off x="0" y="0"/>
          <a:ext cx="0" cy="0"/>
          <a:chOff x="0" y="0"/>
          <a:chExt cx="0" cy="0"/>
        </a:xfrm>
      </p:grpSpPr>
      <p:sp>
        <p:nvSpPr>
          <p:cNvPr id="48" name="Google Shape;48;p3"/>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txBox="1"/>
          <p:nvPr>
            <p:ph type="ctrTitle"/>
          </p:nvPr>
        </p:nvSpPr>
        <p:spPr>
          <a:xfrm>
            <a:off x="2626350" y="1888150"/>
            <a:ext cx="38913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000"/>
              <a:buNone/>
              <a:defRPr sz="4000">
                <a:solidFill>
                  <a:srgbClr val="FFFFFF"/>
                </a:solidFill>
              </a:defRPr>
            </a:lvl1pPr>
            <a:lvl2pPr lvl="1" rtl="0" algn="ctr">
              <a:spcBef>
                <a:spcPts val="0"/>
              </a:spcBef>
              <a:spcAft>
                <a:spcPts val="0"/>
              </a:spcAft>
              <a:buClr>
                <a:srgbClr val="FFFFFF"/>
              </a:buClr>
              <a:buSzPts val="4000"/>
              <a:buNone/>
              <a:defRPr sz="4000">
                <a:solidFill>
                  <a:srgbClr val="FFFFFF"/>
                </a:solidFill>
              </a:defRPr>
            </a:lvl2pPr>
            <a:lvl3pPr lvl="2" rtl="0" algn="ctr">
              <a:spcBef>
                <a:spcPts val="0"/>
              </a:spcBef>
              <a:spcAft>
                <a:spcPts val="0"/>
              </a:spcAft>
              <a:buClr>
                <a:srgbClr val="FFFFFF"/>
              </a:buClr>
              <a:buSzPts val="4000"/>
              <a:buNone/>
              <a:defRPr sz="4000">
                <a:solidFill>
                  <a:srgbClr val="FFFFFF"/>
                </a:solidFill>
              </a:defRPr>
            </a:lvl3pPr>
            <a:lvl4pPr lvl="3" rtl="0" algn="ctr">
              <a:spcBef>
                <a:spcPts val="0"/>
              </a:spcBef>
              <a:spcAft>
                <a:spcPts val="0"/>
              </a:spcAft>
              <a:buClr>
                <a:srgbClr val="FFFFFF"/>
              </a:buClr>
              <a:buSzPts val="4000"/>
              <a:buNone/>
              <a:defRPr sz="4000">
                <a:solidFill>
                  <a:srgbClr val="FFFFFF"/>
                </a:solidFill>
              </a:defRPr>
            </a:lvl4pPr>
            <a:lvl5pPr lvl="4" rtl="0" algn="ctr">
              <a:spcBef>
                <a:spcPts val="0"/>
              </a:spcBef>
              <a:spcAft>
                <a:spcPts val="0"/>
              </a:spcAft>
              <a:buClr>
                <a:srgbClr val="FFFFFF"/>
              </a:buClr>
              <a:buSzPts val="4000"/>
              <a:buNone/>
              <a:defRPr sz="4000">
                <a:solidFill>
                  <a:srgbClr val="FFFFFF"/>
                </a:solidFill>
              </a:defRPr>
            </a:lvl5pPr>
            <a:lvl6pPr lvl="5" rtl="0" algn="ctr">
              <a:spcBef>
                <a:spcPts val="0"/>
              </a:spcBef>
              <a:spcAft>
                <a:spcPts val="0"/>
              </a:spcAft>
              <a:buClr>
                <a:srgbClr val="FFFFFF"/>
              </a:buClr>
              <a:buSzPts val="4000"/>
              <a:buNone/>
              <a:defRPr sz="4000">
                <a:solidFill>
                  <a:srgbClr val="FFFFFF"/>
                </a:solidFill>
              </a:defRPr>
            </a:lvl6pPr>
            <a:lvl7pPr lvl="6" rtl="0" algn="ctr">
              <a:spcBef>
                <a:spcPts val="0"/>
              </a:spcBef>
              <a:spcAft>
                <a:spcPts val="0"/>
              </a:spcAft>
              <a:buClr>
                <a:srgbClr val="FFFFFF"/>
              </a:buClr>
              <a:buSzPts val="4000"/>
              <a:buNone/>
              <a:defRPr sz="4000">
                <a:solidFill>
                  <a:srgbClr val="FFFFFF"/>
                </a:solidFill>
              </a:defRPr>
            </a:lvl7pPr>
            <a:lvl8pPr lvl="7" rtl="0" algn="ctr">
              <a:spcBef>
                <a:spcPts val="0"/>
              </a:spcBef>
              <a:spcAft>
                <a:spcPts val="0"/>
              </a:spcAft>
              <a:buClr>
                <a:srgbClr val="FFFFFF"/>
              </a:buClr>
              <a:buSzPts val="4000"/>
              <a:buNone/>
              <a:defRPr sz="4000">
                <a:solidFill>
                  <a:srgbClr val="FFFFFF"/>
                </a:solidFill>
              </a:defRPr>
            </a:lvl8pPr>
            <a:lvl9pPr lvl="8" rtl="0" algn="ctr">
              <a:spcBef>
                <a:spcPts val="0"/>
              </a:spcBef>
              <a:spcAft>
                <a:spcPts val="0"/>
              </a:spcAft>
              <a:buClr>
                <a:srgbClr val="FFFFFF"/>
              </a:buClr>
              <a:buSzPts val="4000"/>
              <a:buNone/>
              <a:defRPr sz="4000">
                <a:solidFill>
                  <a:srgbClr val="FFFFFF"/>
                </a:solidFill>
              </a:defRPr>
            </a:lvl9pPr>
          </a:lstStyle>
          <a:p/>
        </p:txBody>
      </p:sp>
      <p:sp>
        <p:nvSpPr>
          <p:cNvPr id="50" name="Google Shape;50;p3"/>
          <p:cNvSpPr txBox="1"/>
          <p:nvPr>
            <p:ph idx="1" type="subTitle"/>
          </p:nvPr>
        </p:nvSpPr>
        <p:spPr>
          <a:xfrm>
            <a:off x="2626350" y="3144854"/>
            <a:ext cx="38913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2400"/>
              <a:buNone/>
              <a:defRPr>
                <a:solidFill>
                  <a:srgbClr val="000000"/>
                </a:solidFill>
              </a:defRPr>
            </a:lvl1pPr>
            <a:lvl2pPr lvl="1" rtl="0" algn="ctr">
              <a:spcBef>
                <a:spcPts val="0"/>
              </a:spcBef>
              <a:spcAft>
                <a:spcPts val="0"/>
              </a:spcAft>
              <a:buClr>
                <a:srgbClr val="000000"/>
              </a:buClr>
              <a:buSzPts val="3000"/>
              <a:buNone/>
              <a:defRPr sz="3000">
                <a:solidFill>
                  <a:srgbClr val="000000"/>
                </a:solidFill>
              </a:defRPr>
            </a:lvl2pPr>
            <a:lvl3pPr lvl="2" rtl="0" algn="ctr">
              <a:spcBef>
                <a:spcPts val="0"/>
              </a:spcBef>
              <a:spcAft>
                <a:spcPts val="0"/>
              </a:spcAft>
              <a:buClr>
                <a:srgbClr val="000000"/>
              </a:buClr>
              <a:buSzPts val="3000"/>
              <a:buNone/>
              <a:defRPr sz="3000">
                <a:solidFill>
                  <a:srgbClr val="000000"/>
                </a:solidFill>
              </a:defRPr>
            </a:lvl3pPr>
            <a:lvl4pPr lvl="3" rtl="0" algn="ctr">
              <a:spcBef>
                <a:spcPts val="0"/>
              </a:spcBef>
              <a:spcAft>
                <a:spcPts val="0"/>
              </a:spcAft>
              <a:buClr>
                <a:srgbClr val="000000"/>
              </a:buClr>
              <a:buSzPts val="3000"/>
              <a:buNone/>
              <a:defRPr sz="3000">
                <a:solidFill>
                  <a:srgbClr val="000000"/>
                </a:solidFill>
              </a:defRPr>
            </a:lvl4pPr>
            <a:lvl5pPr lvl="4" rtl="0" algn="ctr">
              <a:spcBef>
                <a:spcPts val="0"/>
              </a:spcBef>
              <a:spcAft>
                <a:spcPts val="0"/>
              </a:spcAft>
              <a:buClr>
                <a:srgbClr val="000000"/>
              </a:buClr>
              <a:buSzPts val="3000"/>
              <a:buNone/>
              <a:defRPr sz="3000">
                <a:solidFill>
                  <a:srgbClr val="000000"/>
                </a:solidFill>
              </a:defRPr>
            </a:lvl5pPr>
            <a:lvl6pPr lvl="5" rtl="0" algn="ctr">
              <a:spcBef>
                <a:spcPts val="0"/>
              </a:spcBef>
              <a:spcAft>
                <a:spcPts val="0"/>
              </a:spcAft>
              <a:buClr>
                <a:srgbClr val="000000"/>
              </a:buClr>
              <a:buSzPts val="3000"/>
              <a:buNone/>
              <a:defRPr sz="3000">
                <a:solidFill>
                  <a:srgbClr val="000000"/>
                </a:solidFill>
              </a:defRPr>
            </a:lvl6pPr>
            <a:lvl7pPr lvl="6" rtl="0" algn="ctr">
              <a:spcBef>
                <a:spcPts val="0"/>
              </a:spcBef>
              <a:spcAft>
                <a:spcPts val="0"/>
              </a:spcAft>
              <a:buClr>
                <a:srgbClr val="000000"/>
              </a:buClr>
              <a:buSzPts val="3000"/>
              <a:buNone/>
              <a:defRPr sz="3000">
                <a:solidFill>
                  <a:srgbClr val="000000"/>
                </a:solidFill>
              </a:defRPr>
            </a:lvl7pPr>
            <a:lvl8pPr lvl="7" rtl="0" algn="ctr">
              <a:spcBef>
                <a:spcPts val="0"/>
              </a:spcBef>
              <a:spcAft>
                <a:spcPts val="0"/>
              </a:spcAft>
              <a:buClr>
                <a:srgbClr val="000000"/>
              </a:buClr>
              <a:buSzPts val="3000"/>
              <a:buNone/>
              <a:defRPr sz="3000">
                <a:solidFill>
                  <a:srgbClr val="000000"/>
                </a:solidFill>
              </a:defRPr>
            </a:lvl8pPr>
            <a:lvl9pPr lvl="8" rtl="0" algn="ctr">
              <a:spcBef>
                <a:spcPts val="0"/>
              </a:spcBef>
              <a:spcAft>
                <a:spcPts val="0"/>
              </a:spcAft>
              <a:buClr>
                <a:srgbClr val="000000"/>
              </a:buClr>
              <a:buSzPts val="3000"/>
              <a:buNone/>
              <a:defRPr sz="3000">
                <a:solidFill>
                  <a:srgbClr val="000000"/>
                </a:solidFill>
              </a:defRPr>
            </a:lvl9pPr>
          </a:lstStyle>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rect b="b" l="l" r="r" t="t"/>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rect b="b" l="l" r="r" t="t"/>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rect b="b" l="l" r="r" t="t"/>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59"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txBox="1"/>
          <p:nvPr>
            <p:ph idx="1" type="body"/>
          </p:nvPr>
        </p:nvSpPr>
        <p:spPr>
          <a:xfrm>
            <a:off x="2848484" y="825425"/>
            <a:ext cx="3447000" cy="3492600"/>
          </a:xfrm>
          <a:prstGeom prst="rect">
            <a:avLst/>
          </a:prstGeom>
        </p:spPr>
        <p:txBody>
          <a:bodyPr anchorCtr="0" anchor="ctr" bIns="91425" lIns="91425" spcFirstLastPara="1" rIns="91425" wrap="square" tIns="91425">
            <a:noAutofit/>
          </a:bodyPr>
          <a:lstStyle>
            <a:lvl1pPr indent="-381000" lvl="0" marL="457200" rtl="0" algn="ctr">
              <a:lnSpc>
                <a:spcPct val="115000"/>
              </a:lnSpc>
              <a:spcBef>
                <a:spcPts val="600"/>
              </a:spcBef>
              <a:spcAft>
                <a:spcPts val="0"/>
              </a:spcAft>
              <a:buSzPts val="2400"/>
              <a:buChar char="▹"/>
              <a:defRPr i="1"/>
            </a:lvl1pPr>
            <a:lvl2pPr indent="-381000" lvl="1" marL="914400" rtl="0" algn="ctr">
              <a:lnSpc>
                <a:spcPct val="115000"/>
              </a:lnSpc>
              <a:spcBef>
                <a:spcPts val="0"/>
              </a:spcBef>
              <a:spcAft>
                <a:spcPts val="0"/>
              </a:spcAft>
              <a:buSzPts val="2400"/>
              <a:buChar char="￭"/>
              <a:defRPr i="1"/>
            </a:lvl2pPr>
            <a:lvl3pPr indent="-381000" lvl="2" marL="1371600" rtl="0" algn="ctr">
              <a:lnSpc>
                <a:spcPct val="115000"/>
              </a:lnSpc>
              <a:spcBef>
                <a:spcPts val="0"/>
              </a:spcBef>
              <a:spcAft>
                <a:spcPts val="0"/>
              </a:spcAft>
              <a:buSzPts val="2400"/>
              <a:buChar char="⬝"/>
              <a:defRPr i="1"/>
            </a:lvl3pPr>
            <a:lvl4pPr indent="-381000" lvl="3" marL="1828800" rtl="0" algn="ctr">
              <a:lnSpc>
                <a:spcPct val="115000"/>
              </a:lnSpc>
              <a:spcBef>
                <a:spcPts val="0"/>
              </a:spcBef>
              <a:spcAft>
                <a:spcPts val="0"/>
              </a:spcAft>
              <a:buSzPts val="2400"/>
              <a:buChar char="●"/>
              <a:defRPr i="1"/>
            </a:lvl4pPr>
            <a:lvl5pPr indent="-381000" lvl="4" marL="2286000" rtl="0" algn="ctr">
              <a:lnSpc>
                <a:spcPct val="115000"/>
              </a:lnSpc>
              <a:spcBef>
                <a:spcPts val="0"/>
              </a:spcBef>
              <a:spcAft>
                <a:spcPts val="0"/>
              </a:spcAft>
              <a:buSzPts val="2400"/>
              <a:buChar char="○"/>
              <a:defRPr i="1"/>
            </a:lvl5pPr>
            <a:lvl6pPr indent="-381000" lvl="5" marL="2743200" rtl="0" algn="ctr">
              <a:lnSpc>
                <a:spcPct val="115000"/>
              </a:lnSpc>
              <a:spcBef>
                <a:spcPts val="0"/>
              </a:spcBef>
              <a:spcAft>
                <a:spcPts val="0"/>
              </a:spcAft>
              <a:buSzPts val="2400"/>
              <a:buChar char="■"/>
              <a:defRPr i="1"/>
            </a:lvl6pPr>
            <a:lvl7pPr indent="-381000" lvl="6" marL="3200400" rtl="0" algn="ctr">
              <a:lnSpc>
                <a:spcPct val="115000"/>
              </a:lnSpc>
              <a:spcBef>
                <a:spcPts val="0"/>
              </a:spcBef>
              <a:spcAft>
                <a:spcPts val="0"/>
              </a:spcAft>
              <a:buSzPts val="2400"/>
              <a:buChar char="●"/>
              <a:defRPr i="1"/>
            </a:lvl7pPr>
            <a:lvl8pPr indent="-381000" lvl="7" marL="3657600" rtl="0" algn="ctr">
              <a:lnSpc>
                <a:spcPct val="115000"/>
              </a:lnSpc>
              <a:spcBef>
                <a:spcPts val="0"/>
              </a:spcBef>
              <a:spcAft>
                <a:spcPts val="0"/>
              </a:spcAft>
              <a:buSzPts val="2400"/>
              <a:buChar char="○"/>
              <a:defRPr i="1"/>
            </a:lvl8pPr>
            <a:lvl9pPr indent="-381000" lvl="8" marL="4114800" algn="ctr">
              <a:lnSpc>
                <a:spcPct val="115000"/>
              </a:lnSpc>
              <a:spcBef>
                <a:spcPts val="0"/>
              </a:spcBef>
              <a:spcAft>
                <a:spcPts val="0"/>
              </a:spcAft>
              <a:buSzPts val="2400"/>
              <a:buChar char="■"/>
              <a:defRPr i="1"/>
            </a:lvl9pPr>
          </a:lstStyle>
          <a:p/>
        </p:txBody>
      </p:sp>
      <p:sp>
        <p:nvSpPr>
          <p:cNvPr id="63" name="Google Shape;63;p4"/>
          <p:cNvSpPr txBox="1"/>
          <p:nvPr/>
        </p:nvSpPr>
        <p:spPr>
          <a:xfrm>
            <a:off x="3593400" y="193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rgbClr val="A5B0FE"/>
                </a:solidFill>
                <a:latin typeface="Work Sans"/>
                <a:ea typeface="Work Sans"/>
                <a:cs typeface="Work Sans"/>
                <a:sym typeface="Work Sans"/>
              </a:rPr>
              <a:t>“</a:t>
            </a:r>
            <a:endParaRPr b="1" sz="7200">
              <a:solidFill>
                <a:srgbClr val="A5B0FE"/>
              </a:solidFill>
              <a:latin typeface="Work Sans"/>
              <a:ea typeface="Work Sans"/>
              <a:cs typeface="Work Sans"/>
              <a:sym typeface="Work Sans"/>
            </a:endParaRPr>
          </a:p>
        </p:txBody>
      </p:sp>
      <p:sp>
        <p:nvSpPr>
          <p:cNvPr id="64" name="Google Shape;64;p4"/>
          <p:cNvSpPr txBox="1"/>
          <p:nvPr>
            <p:ph idx="12" type="sldNum"/>
          </p:nvPr>
        </p:nvSpPr>
        <p:spPr>
          <a:xfrm>
            <a:off x="4116400" y="4807500"/>
            <a:ext cx="911100" cy="336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rect b="b" l="l" r="r" t="t"/>
              <a:pathLst>
                <a:path extrusionOk="0" h="120000" w="12000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rect b="b" l="l" r="r" t="t"/>
              <a:pathLst>
                <a:path extrusionOk="0" h="120000" w="12000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rect b="b" l="l" r="r" t="t"/>
              <a:pathLst>
                <a:path extrusionOk="0" h="120000" w="12000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rect b="b" l="l" r="r" t="t"/>
              <a:pathLst>
                <a:path extrusionOk="0" h="120000" w="12000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rect b="b" l="l" r="r" t="t"/>
              <a:pathLst>
                <a:path extrusionOk="0" h="120000" w="12000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rect b="b" l="l" r="r" t="t"/>
              <a:pathLst>
                <a:path extrusionOk="0" h="120000" w="12000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rect b="b" l="l" r="r" t="t"/>
              <a:pathLst>
                <a:path extrusionOk="0" h="120000" w="12000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rect b="b" l="l" r="r" t="t"/>
              <a:pathLst>
                <a:path extrusionOk="0" h="120000" w="12000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rect b="b" l="l" r="r" t="t"/>
              <a:pathLst>
                <a:path extrusionOk="0" h="120000" w="12000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rect b="b" l="l" r="r" t="t"/>
              <a:pathLst>
                <a:path extrusionOk="0" h="120000" w="12000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rect b="b" l="l" r="r" t="t"/>
              <a:pathLst>
                <a:path extrusionOk="0" h="120000" w="12000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rect b="b" l="l" r="r" t="t"/>
              <a:pathLst>
                <a:path extrusionOk="0" h="120000" w="12000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rect b="b" l="l" r="r" t="t"/>
              <a:pathLst>
                <a:path extrusionOk="0" h="120000" w="12000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rect b="b" l="l" r="r" t="t"/>
              <a:pathLst>
                <a:path extrusionOk="0" h="120000" w="12000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rect b="b" l="l" r="r" t="t"/>
              <a:pathLst>
                <a:path extrusionOk="0" h="120000" w="12000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rect b="b" l="l" r="r" t="t"/>
              <a:pathLst>
                <a:path extrusionOk="0" h="120000" w="12000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83"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8" name="Google Shape;88;p5"/>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rect b="b" l="l" r="r" t="t"/>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rect b="b" l="l" r="r" t="t"/>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rect b="b" l="l" r="r" t="t"/>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rect b="b" l="l" r="r" t="t"/>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rect b="b" l="l" r="r" t="t"/>
              <a:pathLst>
                <a:path extrusionOk="0" h="120000" w="12000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rect b="b" l="l" r="r" t="t"/>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rect b="b" l="l" r="r" t="t"/>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rect b="b" l="l" r="r" t="t"/>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rect b="b" l="l" r="r" t="t"/>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rect b="b" l="l" r="r" t="t"/>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rect b="b" l="l" r="r" t="t"/>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rect b="b" l="l" r="r" t="t"/>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rect b="b" l="l" r="r" t="t"/>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rect b="b" l="l" r="r" t="t"/>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rect b="b" l="l" r="r" t="t"/>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1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15" name="Google Shape;115;p6"/>
          <p:cNvSpPr txBox="1"/>
          <p:nvPr>
            <p:ph idx="1" type="body"/>
          </p:nvPr>
        </p:nvSpPr>
        <p:spPr>
          <a:xfrm>
            <a:off x="457200" y="1672300"/>
            <a:ext cx="2494200" cy="31551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16" name="Google Shape;116;p6"/>
          <p:cNvSpPr txBox="1"/>
          <p:nvPr>
            <p:ph idx="2" type="body"/>
          </p:nvPr>
        </p:nvSpPr>
        <p:spPr>
          <a:xfrm>
            <a:off x="3101652" y="1672300"/>
            <a:ext cx="2494200" cy="31551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17" name="Google Shape;117;p6"/>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rect b="b" l="l" r="r" t="t"/>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rect b="b" l="l" r="r" t="t"/>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rect b="b" l="l" r="r" t="t"/>
              <a:pathLst>
                <a:path extrusionOk="0" h="120000" w="12000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rect b="b" l="l" r="r" t="t"/>
              <a:pathLst>
                <a:path extrusionOk="0" h="120000" w="12000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rect b="b" l="l" r="r" t="t"/>
              <a:pathLst>
                <a:path extrusionOk="0" h="120000" w="12000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rect b="b" l="l" r="r" t="t"/>
              <a:pathLst>
                <a:path extrusionOk="0" h="120000" w="12000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rect b="b" l="l" r="r" t="t"/>
              <a:pathLst>
                <a:path extrusionOk="0" h="120000" w="12000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rect b="b" l="l" r="r" t="t"/>
              <a:pathLst>
                <a:path extrusionOk="0" h="120000" w="12000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rect b="b" l="l" r="r" t="t"/>
              <a:pathLst>
                <a:path extrusionOk="0" h="120000" w="12000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rect b="b" l="l" r="r" t="t"/>
              <a:pathLst>
                <a:path extrusionOk="0" h="120000" w="12000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rect b="b" l="l" r="r" t="t"/>
              <a:pathLst>
                <a:path extrusionOk="0" h="120000" w="12000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rect b="b" l="l" r="r" t="t"/>
              <a:pathLst>
                <a:path extrusionOk="0" h="120000" w="12000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rect b="b" l="l" r="r" t="t"/>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rect b="b" l="l" r="r" t="t"/>
              <a:pathLst>
                <a:path extrusionOk="0" h="120000" w="12000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rect b="b" l="l" r="r" t="t"/>
              <a:pathLst>
                <a:path extrusionOk="0" h="120000" w="12000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42"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6" name="Google Shape;146;p7"/>
          <p:cNvSpPr txBox="1"/>
          <p:nvPr>
            <p:ph idx="1" type="body"/>
          </p:nvPr>
        </p:nvSpPr>
        <p:spPr>
          <a:xfrm>
            <a:off x="45720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7" name="Google Shape;147;p7"/>
          <p:cNvSpPr txBox="1"/>
          <p:nvPr>
            <p:ph idx="2" type="body"/>
          </p:nvPr>
        </p:nvSpPr>
        <p:spPr>
          <a:xfrm>
            <a:off x="219835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8" name="Google Shape;148;p7"/>
          <p:cNvSpPr txBox="1"/>
          <p:nvPr>
            <p:ph idx="3" type="body"/>
          </p:nvPr>
        </p:nvSpPr>
        <p:spPr>
          <a:xfrm>
            <a:off x="393950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9" name="Google Shape;149;p7"/>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rect b="b" l="l" r="r" t="t"/>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rect b="b" l="l" r="r" t="t"/>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rect b="b" l="l" r="r" t="t"/>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rect b="b" l="l" r="r" t="t"/>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rect b="b" l="l" r="r" t="t"/>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rect b="b" l="l" r="r" t="t"/>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rect b="b" l="l" r="r" t="t"/>
              <a:pathLst>
                <a:path extrusionOk="0" h="120000" w="12000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rect b="b" l="l" r="r" t="t"/>
              <a:pathLst>
                <a:path extrusionOk="0" h="120000" w="12000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rect b="b" l="l" r="r" t="t"/>
              <a:pathLst>
                <a:path extrusionOk="0" h="120000" w="12000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rect b="b" l="l" r="r" t="t"/>
              <a:pathLst>
                <a:path extrusionOk="0" h="120000" w="12000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rect b="b" l="l" r="r" t="t"/>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3"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87" name="Google Shape;187;p8"/>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rect b="b" l="l" r="r" t="t"/>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rect b="b" l="l" r="r" t="t"/>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rect b="b" l="l" r="r" t="t"/>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rect b="b" l="l" r="r" t="t"/>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rect b="b" l="l" r="r" t="t"/>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rect b="b" l="l" r="r" t="t"/>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rect b="b" l="l" r="r" t="t"/>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rect b="b" l="l" r="r" t="t"/>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rect b="b" l="l" r="r" t="t"/>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9" name="Shape 219"/>
        <p:cNvGrpSpPr/>
        <p:nvPr/>
      </p:nvGrpSpPr>
      <p:grpSpPr>
        <a:xfrm>
          <a:off x="0" y="0"/>
          <a:ext cx="0" cy="0"/>
          <a:chOff x="0" y="0"/>
          <a:chExt cx="0" cy="0"/>
        </a:xfrm>
      </p:grpSpPr>
      <p:sp>
        <p:nvSpPr>
          <p:cNvPr id="220" name="Google Shape;220;p9"/>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txBox="1"/>
          <p:nvPr>
            <p:ph idx="1" type="body"/>
          </p:nvPr>
        </p:nvSpPr>
        <p:spPr>
          <a:xfrm>
            <a:off x="6390750" y="439500"/>
            <a:ext cx="2122500" cy="4264200"/>
          </a:xfrm>
          <a:prstGeom prst="rect">
            <a:avLst/>
          </a:prstGeom>
        </p:spPr>
        <p:txBody>
          <a:bodyPr anchorCtr="0" anchor="ctr" bIns="91425" lIns="91425" spcFirstLastPara="1" rIns="91425" wrap="square" tIns="91425">
            <a:noAutofit/>
          </a:bodyPr>
          <a:lstStyle>
            <a:lvl1pPr indent="-228600" lvl="0" marL="457200">
              <a:spcBef>
                <a:spcPts val="360"/>
              </a:spcBef>
              <a:spcAft>
                <a:spcPts val="0"/>
              </a:spcAft>
              <a:buClr>
                <a:srgbClr val="FFFFFF"/>
              </a:buClr>
              <a:buSzPts val="1800"/>
              <a:buNone/>
              <a:defRPr sz="1800">
                <a:solidFill>
                  <a:srgbClr val="FFFFFF"/>
                </a:solidFill>
              </a:defRPr>
            </a:lvl1pPr>
          </a:lstStyle>
          <a:p/>
        </p:txBody>
      </p:sp>
      <p:sp>
        <p:nvSpPr>
          <p:cNvPr id="223" name="Google Shape;223;p9"/>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lf" type="blank">
  <p:cSld name="BLANK">
    <p:spTree>
      <p:nvGrpSpPr>
        <p:cNvPr id="224"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
          <p:cNvSpPr/>
          <p:nvPr/>
        </p:nvSpPr>
        <p:spPr>
          <a:xfrm>
            <a:off x="0" y="0"/>
            <a:ext cx="4566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0"/>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586975"/>
            <a:ext cx="51387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p:txBody>
      </p:sp>
      <p:sp>
        <p:nvSpPr>
          <p:cNvPr id="7" name="Google Shape;7;p1"/>
          <p:cNvSpPr txBox="1"/>
          <p:nvPr>
            <p:ph idx="1" type="body"/>
          </p:nvPr>
        </p:nvSpPr>
        <p:spPr>
          <a:xfrm>
            <a:off x="457200" y="1657350"/>
            <a:ext cx="5138700" cy="31809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indent="-381000" lvl="1" marL="9144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indent="-381000" lvl="2" marL="13716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indent="-381000" lvl="3" marL="18288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indent="-381000" lvl="4" marL="2286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indent="-381000" lvl="5" marL="27432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indent="-381000" lvl="6" marL="32004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indent="-381000" lvl="7" marL="36576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indent="-381000" lvl="8" marL="41148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808000" y="2208175"/>
            <a:ext cx="336000" cy="727200"/>
          </a:xfrm>
          <a:prstGeom prst="rect">
            <a:avLst/>
          </a:prstGeom>
          <a:noFill/>
          <a:ln>
            <a:noFill/>
          </a:ln>
        </p:spPr>
        <p:txBody>
          <a:bodyPr anchorCtr="0" anchor="ctr" bIns="91425" lIns="91425" spcFirstLastPara="1" rIns="91425" wrap="square" tIns="91425">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hyperlink" Target="http://www.developinginteractions.com" TargetMode="External"/><Relationship Id="rId5" Type="http://schemas.openxmlformats.org/officeDocument/2006/relationships/hyperlink" Target="https://bulletinboard.abbyccarr.repl.c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hyperlink" Target="http://drive.google.com/file/d/14lWSsw3qFPsg4-CZ-DasQNiqh3oSvyBw/view"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3"/>
          <p:cNvSpPr txBox="1"/>
          <p:nvPr>
            <p:ph type="ctrTitle"/>
          </p:nvPr>
        </p:nvSpPr>
        <p:spPr>
          <a:xfrm>
            <a:off x="2080525" y="1777500"/>
            <a:ext cx="4899000" cy="1159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t>BULLETIN BOARD</a:t>
            </a:r>
            <a:endParaRPr/>
          </a:p>
        </p:txBody>
      </p:sp>
      <p:pic>
        <p:nvPicPr>
          <p:cNvPr id="241" name="Google Shape;241;p13"/>
          <p:cNvPicPr preferRelativeResize="0"/>
          <p:nvPr/>
        </p:nvPicPr>
        <p:blipFill rotWithShape="1">
          <a:blip r:embed="rId3">
            <a:alphaModFix/>
          </a:blip>
          <a:srcRect b="-4479" l="19784" r="15790" t="4480"/>
          <a:stretch/>
        </p:blipFill>
        <p:spPr>
          <a:xfrm rot="-5400000">
            <a:off x="1532175" y="2209575"/>
            <a:ext cx="89525" cy="101375"/>
          </a:xfrm>
          <a:prstGeom prst="flowChartProcess">
            <a:avLst/>
          </a:prstGeom>
          <a:noFill/>
          <a:ln>
            <a:noFill/>
          </a:ln>
        </p:spPr>
      </p:pic>
      <p:sp>
        <p:nvSpPr>
          <p:cNvPr id="242" name="Google Shape;242;p13"/>
          <p:cNvSpPr txBox="1"/>
          <p:nvPr>
            <p:ph idx="4294967295" type="subTitle"/>
          </p:nvPr>
        </p:nvSpPr>
        <p:spPr>
          <a:xfrm>
            <a:off x="3137125" y="2480525"/>
            <a:ext cx="2785800" cy="7848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lang="en" sz="1400"/>
              <a:t>GROUP NAH: </a:t>
            </a:r>
            <a:r>
              <a:rPr lang="en" sz="1400"/>
              <a:t>Nivashini Suresh, Abby Carr, and Hadeel Farhan</a:t>
            </a:r>
            <a:endParaRPr sz="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2"/>
          <p:cNvSpPr txBox="1"/>
          <p:nvPr>
            <p:ph type="title"/>
          </p:nvPr>
        </p:nvSpPr>
        <p:spPr>
          <a:xfrm>
            <a:off x="279825" y="44092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EVALUATING OUR INTERFACE</a:t>
            </a:r>
            <a:endParaRPr/>
          </a:p>
        </p:txBody>
      </p:sp>
      <p:sp>
        <p:nvSpPr>
          <p:cNvPr id="329" name="Google Shape;329;p22"/>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30" name="Google Shape;330;p22"/>
          <p:cNvSpPr txBox="1"/>
          <p:nvPr>
            <p:ph idx="4294967295" type="subTitle"/>
          </p:nvPr>
        </p:nvSpPr>
        <p:spPr>
          <a:xfrm>
            <a:off x="468025" y="1525900"/>
            <a:ext cx="4950600" cy="3150600"/>
          </a:xfrm>
          <a:prstGeom prst="rect">
            <a:avLst/>
          </a:prstGeom>
        </p:spPr>
        <p:txBody>
          <a:bodyPr anchorCtr="0" anchor="t" bIns="91425" lIns="91425" spcFirstLastPara="1" rIns="91425" wrap="square" tIns="91425">
            <a:noAutofit/>
          </a:bodyPr>
          <a:lstStyle/>
          <a:p>
            <a:pPr indent="-387350" lvl="0" marL="457200" rtl="0" algn="l">
              <a:spcBef>
                <a:spcPts val="600"/>
              </a:spcBef>
              <a:spcAft>
                <a:spcPts val="0"/>
              </a:spcAft>
              <a:buSzPts val="2500"/>
              <a:buChar char="▹"/>
            </a:pPr>
            <a:r>
              <a:rPr lang="en" sz="2500"/>
              <a:t>User Testing</a:t>
            </a:r>
            <a:endParaRPr sz="2500"/>
          </a:p>
          <a:p>
            <a:pPr indent="-387350" lvl="0" marL="457200" rtl="0" algn="l">
              <a:spcBef>
                <a:spcPts val="0"/>
              </a:spcBef>
              <a:spcAft>
                <a:spcPts val="0"/>
              </a:spcAft>
              <a:buSzPts val="2500"/>
              <a:buChar char="▹"/>
            </a:pPr>
            <a:r>
              <a:rPr lang="en" sz="2500"/>
              <a:t>Test with Primary Users: Adults in Suburban Neighborhoods</a:t>
            </a:r>
            <a:endParaRPr sz="2300"/>
          </a:p>
          <a:p>
            <a:pPr indent="-393700" lvl="0" marL="457200" rtl="0" algn="l">
              <a:spcBef>
                <a:spcPts val="0"/>
              </a:spcBef>
              <a:spcAft>
                <a:spcPts val="0"/>
              </a:spcAft>
              <a:buSzPts val="2600"/>
              <a:buChar char="▹"/>
            </a:pPr>
            <a:r>
              <a:rPr lang="en" sz="2600"/>
              <a:t>Try out more complicated tasks with the interface</a:t>
            </a:r>
            <a:endParaRPr sz="2600"/>
          </a:p>
          <a:p>
            <a:pPr indent="0" lvl="0" marL="0" rtl="0" algn="l">
              <a:spcBef>
                <a:spcPts val="600"/>
              </a:spcBef>
              <a:spcAft>
                <a:spcPts val="0"/>
              </a:spcAft>
              <a:buNone/>
            </a:pPr>
            <a:r>
              <a:t/>
            </a:r>
            <a:endParaRPr sz="2600"/>
          </a:p>
          <a:p>
            <a:pPr indent="0" lvl="0" marL="0" rtl="0" algn="l">
              <a:spcBef>
                <a:spcPts val="600"/>
              </a:spcBef>
              <a:spcAft>
                <a:spcPts val="0"/>
              </a:spcAft>
              <a:buNone/>
            </a:pPr>
            <a:r>
              <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3"/>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REFLECTIONS</a:t>
            </a:r>
            <a:endParaRPr/>
          </a:p>
        </p:txBody>
      </p:sp>
      <p:sp>
        <p:nvSpPr>
          <p:cNvPr id="336" name="Google Shape;336;p23"/>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600"/>
              </a:spcBef>
              <a:spcAft>
                <a:spcPts val="0"/>
              </a:spcAft>
              <a:buSzPts val="2400"/>
              <a:buChar char="▹"/>
            </a:pPr>
            <a:r>
              <a:rPr lang="en"/>
              <a:t>Code</a:t>
            </a:r>
            <a:endParaRPr/>
          </a:p>
          <a:p>
            <a:pPr indent="-381000" lvl="1" marL="914400" rtl="0" algn="l">
              <a:lnSpc>
                <a:spcPct val="115000"/>
              </a:lnSpc>
              <a:spcBef>
                <a:spcPts val="0"/>
              </a:spcBef>
              <a:spcAft>
                <a:spcPts val="0"/>
              </a:spcAft>
              <a:buSzPts val="2400"/>
              <a:buChar char="￭"/>
            </a:pPr>
            <a:r>
              <a:rPr lang="en"/>
              <a:t>Familiarity with languages</a:t>
            </a:r>
            <a:endParaRPr/>
          </a:p>
          <a:p>
            <a:pPr indent="-381000" lvl="1" marL="914400" rtl="0" algn="l">
              <a:lnSpc>
                <a:spcPct val="115000"/>
              </a:lnSpc>
              <a:spcBef>
                <a:spcPts val="0"/>
              </a:spcBef>
              <a:spcAft>
                <a:spcPts val="0"/>
              </a:spcAft>
              <a:buSzPts val="2400"/>
              <a:buChar char="￭"/>
            </a:pPr>
            <a:r>
              <a:rPr lang="en"/>
              <a:t>Debugging</a:t>
            </a:r>
            <a:endParaRPr/>
          </a:p>
          <a:p>
            <a:pPr indent="-381000" lvl="0" marL="457200" rtl="0" algn="l">
              <a:lnSpc>
                <a:spcPct val="115000"/>
              </a:lnSpc>
              <a:spcBef>
                <a:spcPts val="0"/>
              </a:spcBef>
              <a:spcAft>
                <a:spcPts val="0"/>
              </a:spcAft>
              <a:buSzPts val="2400"/>
              <a:buChar char="▹"/>
            </a:pPr>
            <a:r>
              <a:rPr lang="en"/>
              <a:t>Process</a:t>
            </a:r>
            <a:endParaRPr/>
          </a:p>
          <a:p>
            <a:pPr indent="-381000" lvl="1" marL="914400" rtl="0" algn="l">
              <a:lnSpc>
                <a:spcPct val="115000"/>
              </a:lnSpc>
              <a:spcBef>
                <a:spcPts val="0"/>
              </a:spcBef>
              <a:spcAft>
                <a:spcPts val="0"/>
              </a:spcAft>
              <a:buSzPts val="2400"/>
              <a:buChar char="￭"/>
            </a:pPr>
            <a:r>
              <a:rPr lang="en"/>
              <a:t>Feedback on Idea</a:t>
            </a:r>
            <a:endParaRPr/>
          </a:p>
          <a:p>
            <a:pPr indent="-381000" lvl="1" marL="914400" rtl="0" algn="l">
              <a:lnSpc>
                <a:spcPct val="115000"/>
              </a:lnSpc>
              <a:spcBef>
                <a:spcPts val="0"/>
              </a:spcBef>
              <a:spcAft>
                <a:spcPts val="0"/>
              </a:spcAft>
              <a:buSzPts val="2400"/>
              <a:buChar char="￭"/>
            </a:pPr>
            <a:r>
              <a:rPr lang="en"/>
              <a:t>User Testing</a:t>
            </a:r>
            <a:endParaRPr/>
          </a:p>
          <a:p>
            <a:pPr indent="0" lvl="0" marL="0" rtl="0" algn="l">
              <a:lnSpc>
                <a:spcPct val="115000"/>
              </a:lnSpc>
              <a:spcBef>
                <a:spcPts val="600"/>
              </a:spcBef>
              <a:spcAft>
                <a:spcPts val="0"/>
              </a:spcAft>
              <a:buNone/>
            </a:pPr>
            <a:r>
              <a:t/>
            </a:r>
            <a:endParaRPr/>
          </a:p>
          <a:p>
            <a:pPr indent="0" lvl="0" marL="457200" rtl="0" algn="l">
              <a:lnSpc>
                <a:spcPct val="115000"/>
              </a:lnSpc>
              <a:spcBef>
                <a:spcPts val="600"/>
              </a:spcBef>
              <a:spcAft>
                <a:spcPts val="0"/>
              </a:spcAft>
              <a:buNone/>
            </a:pPr>
            <a:r>
              <a:t/>
            </a:r>
            <a:endParaRPr/>
          </a:p>
        </p:txBody>
      </p:sp>
      <p:sp>
        <p:nvSpPr>
          <p:cNvPr id="337" name="Google Shape;337;p23"/>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4"/>
          <p:cNvSpPr txBox="1"/>
          <p:nvPr>
            <p:ph idx="4294967295"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8300">
                <a:solidFill>
                  <a:srgbClr val="FFFFFF"/>
                </a:solidFill>
              </a:rPr>
              <a:t>OUR TAKEAWAY</a:t>
            </a:r>
            <a:endParaRPr sz="8300">
              <a:solidFill>
                <a:srgbClr val="FFFFFF"/>
              </a:solidFill>
            </a:endParaRPr>
          </a:p>
        </p:txBody>
      </p:sp>
      <p:sp>
        <p:nvSpPr>
          <p:cNvPr id="343" name="Google Shape;343;p24"/>
          <p:cNvSpPr txBox="1"/>
          <p:nvPr>
            <p:ph idx="4294967295"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lang="en"/>
              <a:t>People are Unpredictable</a:t>
            </a:r>
            <a:endParaRPr/>
          </a:p>
          <a:p>
            <a:pPr indent="0" lvl="0" marL="0" rtl="0" algn="ctr">
              <a:spcBef>
                <a:spcPts val="600"/>
              </a:spcBef>
              <a:spcAft>
                <a:spcPts val="0"/>
              </a:spcAft>
              <a:buNone/>
            </a:pPr>
            <a:r>
              <a:t/>
            </a:r>
            <a:endParaRPr/>
          </a:p>
        </p:txBody>
      </p:sp>
      <p:sp>
        <p:nvSpPr>
          <p:cNvPr id="344" name="Google Shape;344;p24"/>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8" name="Shape 348"/>
        <p:cNvGrpSpPr/>
        <p:nvPr/>
      </p:nvGrpSpPr>
      <p:grpSpPr>
        <a:xfrm>
          <a:off x="0" y="0"/>
          <a:ext cx="0" cy="0"/>
          <a:chOff x="0" y="0"/>
          <a:chExt cx="0" cy="0"/>
        </a:xfrm>
      </p:grpSpPr>
      <p:sp>
        <p:nvSpPr>
          <p:cNvPr id="349" name="Google Shape;349;p25"/>
          <p:cNvSpPr txBox="1"/>
          <p:nvPr>
            <p:ph idx="4294967295" type="ctrTitle"/>
          </p:nvPr>
        </p:nvSpPr>
        <p:spPr>
          <a:xfrm>
            <a:off x="685800" y="440350"/>
            <a:ext cx="48639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THANKS!</a:t>
            </a:r>
            <a:endParaRPr sz="6000"/>
          </a:p>
        </p:txBody>
      </p:sp>
      <p:sp>
        <p:nvSpPr>
          <p:cNvPr id="350" name="Google Shape;350;p25"/>
          <p:cNvSpPr txBox="1"/>
          <p:nvPr>
            <p:ph idx="4294967295" type="subTitle"/>
          </p:nvPr>
        </p:nvSpPr>
        <p:spPr>
          <a:xfrm>
            <a:off x="685800" y="1639925"/>
            <a:ext cx="48639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3600"/>
              <a:t>Any questions?</a:t>
            </a:r>
            <a:endParaRPr b="1" sz="3600"/>
          </a:p>
        </p:txBody>
      </p:sp>
      <p:sp>
        <p:nvSpPr>
          <p:cNvPr id="351" name="Google Shape;351;p25"/>
          <p:cNvSpPr txBox="1"/>
          <p:nvPr>
            <p:ph idx="4294967295" type="body"/>
          </p:nvPr>
        </p:nvSpPr>
        <p:spPr>
          <a:xfrm>
            <a:off x="685800" y="2464406"/>
            <a:ext cx="4863900" cy="2461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Team Website:</a:t>
            </a:r>
            <a:endParaRPr/>
          </a:p>
          <a:p>
            <a:pPr indent="0" lvl="0" marL="0" rtl="0" algn="l">
              <a:lnSpc>
                <a:spcPct val="115000"/>
              </a:lnSpc>
              <a:spcBef>
                <a:spcPts val="0"/>
              </a:spcBef>
              <a:spcAft>
                <a:spcPts val="0"/>
              </a:spcAft>
              <a:buNone/>
            </a:pPr>
            <a:r>
              <a:rPr lang="en" sz="1600" u="sng">
                <a:solidFill>
                  <a:schemeClr val="accent2"/>
                </a:solidFill>
                <a:latin typeface="Barlow"/>
                <a:ea typeface="Barlow"/>
                <a:cs typeface="Barlow"/>
                <a:sym typeface="Barlow"/>
                <a:hlinkClick r:id="rId4">
                  <a:extLst>
                    <a:ext uri="{A12FA001-AC4F-418D-AE19-62706E023703}">
                      <ahyp:hlinkClr val="tx"/>
                    </a:ext>
                  </a:extLst>
                </a:hlinkClick>
              </a:rPr>
              <a:t>http://www.developinginteractions.com</a:t>
            </a:r>
            <a:endParaRPr sz="2900">
              <a:solidFill>
                <a:schemeClr val="accent2"/>
              </a:solidFill>
            </a:endParaRPr>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rPr lang="en"/>
              <a:t>Interface:</a:t>
            </a:r>
            <a:endParaRPr/>
          </a:p>
          <a:p>
            <a:pPr indent="0" lvl="0" marL="0" rtl="0" algn="l">
              <a:lnSpc>
                <a:spcPct val="115000"/>
              </a:lnSpc>
              <a:spcBef>
                <a:spcPts val="0"/>
              </a:spcBef>
              <a:spcAft>
                <a:spcPts val="0"/>
              </a:spcAft>
              <a:buClr>
                <a:schemeClr val="dk1"/>
              </a:buClr>
              <a:buSzPts val="1100"/>
              <a:buFont typeface="Arial"/>
              <a:buNone/>
            </a:pPr>
            <a:r>
              <a:rPr lang="en" sz="1600" u="sng">
                <a:solidFill>
                  <a:schemeClr val="accent2"/>
                </a:solidFill>
                <a:latin typeface="Barlow"/>
                <a:ea typeface="Barlow"/>
                <a:cs typeface="Barlow"/>
                <a:sym typeface="Barlow"/>
                <a:hlinkClick r:id="rId5">
                  <a:extLst>
                    <a:ext uri="{A12FA001-AC4F-418D-AE19-62706E023703}">
                      <ahyp:hlinkClr val="tx"/>
                    </a:ext>
                  </a:extLst>
                </a:hlinkClick>
              </a:rPr>
              <a:t>https://bulletinboard.abbyccarr.repl.co/</a:t>
            </a:r>
            <a:endParaRPr sz="1600">
              <a:solidFill>
                <a:schemeClr val="accent2"/>
              </a:solidFill>
              <a:latin typeface="Barlow"/>
              <a:ea typeface="Barlow"/>
              <a:cs typeface="Barlow"/>
              <a:sym typeface="Barlow"/>
            </a:endParaRPr>
          </a:p>
          <a:p>
            <a:pPr indent="0" lvl="0" marL="0" rtl="0" algn="l">
              <a:lnSpc>
                <a:spcPct val="115000"/>
              </a:lnSpc>
              <a:spcBef>
                <a:spcPts val="0"/>
              </a:spcBef>
              <a:spcAft>
                <a:spcPts val="0"/>
              </a:spcAft>
              <a:buClr>
                <a:schemeClr val="dk1"/>
              </a:buClr>
              <a:buSzPts val="1100"/>
              <a:buFont typeface="Arial"/>
              <a:buNone/>
            </a:pPr>
            <a:r>
              <a:t/>
            </a:r>
            <a:endParaRPr sz="2000"/>
          </a:p>
        </p:txBody>
      </p:sp>
      <p:sp>
        <p:nvSpPr>
          <p:cNvPr id="352" name="Google Shape;352;p25"/>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4"/>
          <p:cNvSpPr txBox="1"/>
          <p:nvPr>
            <p:ph idx="4294967295"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8300">
                <a:solidFill>
                  <a:srgbClr val="FFFFFF"/>
                </a:solidFill>
              </a:rPr>
              <a:t>OUR TAKEAWAY</a:t>
            </a:r>
            <a:endParaRPr sz="8300">
              <a:solidFill>
                <a:srgbClr val="FFFFFF"/>
              </a:solidFill>
            </a:endParaRPr>
          </a:p>
        </p:txBody>
      </p:sp>
      <p:sp>
        <p:nvSpPr>
          <p:cNvPr id="248" name="Google Shape;248;p14"/>
          <p:cNvSpPr txBox="1"/>
          <p:nvPr>
            <p:ph idx="4294967295" type="subTitle"/>
          </p:nvPr>
        </p:nvSpPr>
        <p:spPr>
          <a:xfrm>
            <a:off x="685800" y="2840049"/>
            <a:ext cx="7772400" cy="968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People are </a:t>
            </a:r>
            <a:r>
              <a:rPr lang="en"/>
              <a:t>Unpredictable</a:t>
            </a:r>
            <a:endParaRPr/>
          </a:p>
        </p:txBody>
      </p:sp>
      <p:sp>
        <p:nvSpPr>
          <p:cNvPr id="249" name="Google Shape;249;p14"/>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5"/>
          <p:cNvSpPr txBox="1"/>
          <p:nvPr>
            <p:ph type="ctrTitle"/>
          </p:nvPr>
        </p:nvSpPr>
        <p:spPr>
          <a:xfrm>
            <a:off x="2626350" y="1554575"/>
            <a:ext cx="38913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OUR PROBLEM</a:t>
            </a:r>
            <a:endParaRPr/>
          </a:p>
        </p:txBody>
      </p:sp>
      <p:sp>
        <p:nvSpPr>
          <p:cNvPr id="255" name="Google Shape;255;p15"/>
          <p:cNvSpPr txBox="1"/>
          <p:nvPr>
            <p:ph idx="1" type="subTitle"/>
          </p:nvPr>
        </p:nvSpPr>
        <p:spPr>
          <a:xfrm>
            <a:off x="2507400" y="2804125"/>
            <a:ext cx="41292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And the Post-Pandemic World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6"/>
          <p:cNvSpPr txBox="1"/>
          <p:nvPr>
            <p:ph idx="4294967295" type="ctrTitle"/>
          </p:nvPr>
        </p:nvSpPr>
        <p:spPr>
          <a:xfrm>
            <a:off x="3552600" y="648000"/>
            <a:ext cx="49056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FFFFFF"/>
                </a:solidFill>
              </a:rPr>
              <a:t>During the Pandemic</a:t>
            </a:r>
            <a:endParaRPr sz="3600">
              <a:solidFill>
                <a:srgbClr val="FFFFFF"/>
              </a:solidFill>
            </a:endParaRPr>
          </a:p>
        </p:txBody>
      </p:sp>
      <p:sp>
        <p:nvSpPr>
          <p:cNvPr id="261" name="Google Shape;261;p16"/>
          <p:cNvSpPr txBox="1"/>
          <p:nvPr>
            <p:ph idx="4294967295" type="subTitle"/>
          </p:nvPr>
        </p:nvSpPr>
        <p:spPr>
          <a:xfrm>
            <a:off x="3552600" y="1182708"/>
            <a:ext cx="49056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200"/>
              <a:t>People started to lose touch</a:t>
            </a:r>
            <a:endParaRPr sz="2200"/>
          </a:p>
        </p:txBody>
      </p:sp>
      <p:sp>
        <p:nvSpPr>
          <p:cNvPr id="262" name="Google Shape;262;p16"/>
          <p:cNvSpPr txBox="1"/>
          <p:nvPr>
            <p:ph idx="4294967295" type="ctrTitle"/>
          </p:nvPr>
        </p:nvSpPr>
        <p:spPr>
          <a:xfrm>
            <a:off x="3552600" y="3276893"/>
            <a:ext cx="49056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FFFFFF"/>
                </a:solidFill>
              </a:rPr>
              <a:t>Problem</a:t>
            </a:r>
            <a:endParaRPr sz="2400">
              <a:solidFill>
                <a:srgbClr val="FFFFFF"/>
              </a:solidFill>
            </a:endParaRPr>
          </a:p>
        </p:txBody>
      </p:sp>
      <p:sp>
        <p:nvSpPr>
          <p:cNvPr id="263" name="Google Shape;263;p16"/>
          <p:cNvSpPr txBox="1"/>
          <p:nvPr>
            <p:ph idx="4294967295" type="subTitle"/>
          </p:nvPr>
        </p:nvSpPr>
        <p:spPr>
          <a:xfrm>
            <a:off x="3552600" y="3811601"/>
            <a:ext cx="49056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200"/>
              <a:t>How can we connect to those closest to where we live?</a:t>
            </a:r>
            <a:endParaRPr sz="2200"/>
          </a:p>
        </p:txBody>
      </p:sp>
      <p:sp>
        <p:nvSpPr>
          <p:cNvPr id="264" name="Google Shape;264;p16"/>
          <p:cNvSpPr txBox="1"/>
          <p:nvPr>
            <p:ph idx="4294967295" type="ctrTitle"/>
          </p:nvPr>
        </p:nvSpPr>
        <p:spPr>
          <a:xfrm>
            <a:off x="3552600" y="1962447"/>
            <a:ext cx="49056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FFFFFF"/>
                </a:solidFill>
              </a:rPr>
              <a:t>Post-Pandemic</a:t>
            </a:r>
            <a:endParaRPr sz="3600">
              <a:solidFill>
                <a:srgbClr val="FFFFFF"/>
              </a:solidFill>
            </a:endParaRPr>
          </a:p>
        </p:txBody>
      </p:sp>
      <p:sp>
        <p:nvSpPr>
          <p:cNvPr id="265" name="Google Shape;265;p16"/>
          <p:cNvSpPr txBox="1"/>
          <p:nvPr>
            <p:ph idx="4294967295" type="subTitle"/>
          </p:nvPr>
        </p:nvSpPr>
        <p:spPr>
          <a:xfrm>
            <a:off x="3552600" y="2497155"/>
            <a:ext cx="49056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200"/>
              <a:t>Find a way to connect with your neighbors</a:t>
            </a:r>
            <a:endParaRPr sz="2200"/>
          </a:p>
        </p:txBody>
      </p:sp>
      <p:sp>
        <p:nvSpPr>
          <p:cNvPr id="266" name="Google Shape;266;p16"/>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267" name="Google Shape;267;p16"/>
          <p:cNvGrpSpPr/>
          <p:nvPr/>
        </p:nvGrpSpPr>
        <p:grpSpPr>
          <a:xfrm flipH="1">
            <a:off x="125036" y="2932502"/>
            <a:ext cx="2792552" cy="2221397"/>
            <a:chOff x="9925050" y="4203700"/>
            <a:chExt cx="2267050" cy="1803375"/>
          </a:xfrm>
        </p:grpSpPr>
        <p:sp>
          <p:nvSpPr>
            <p:cNvPr id="268" name="Google Shape;268;p16"/>
            <p:cNvSpPr/>
            <p:nvPr/>
          </p:nvSpPr>
          <p:spPr>
            <a:xfrm>
              <a:off x="11336338" y="4922838"/>
              <a:ext cx="139800" cy="119100"/>
            </a:xfrm>
            <a:custGeom>
              <a:rect b="b" l="l" r="r" t="t"/>
              <a:pathLst>
                <a:path extrusionOk="0" h="120000" w="12000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16"/>
            <p:cNvSpPr/>
            <p:nvPr/>
          </p:nvSpPr>
          <p:spPr>
            <a:xfrm>
              <a:off x="11137900" y="4498975"/>
              <a:ext cx="1054200" cy="1508100"/>
            </a:xfrm>
            <a:custGeom>
              <a:rect b="b" l="l" r="r" t="t"/>
              <a:pathLst>
                <a:path extrusionOk="0" h="120000" w="12000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16"/>
            <p:cNvSpPr/>
            <p:nvPr/>
          </p:nvSpPr>
          <p:spPr>
            <a:xfrm>
              <a:off x="9925050" y="4203700"/>
              <a:ext cx="1133400" cy="1073100"/>
            </a:xfrm>
            <a:custGeom>
              <a:rect b="b" l="l" r="r" t="t"/>
              <a:pathLst>
                <a:path extrusionOk="0" h="120000" w="12000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16"/>
            <p:cNvSpPr/>
            <p:nvPr/>
          </p:nvSpPr>
          <p:spPr>
            <a:xfrm>
              <a:off x="10421938" y="4832350"/>
              <a:ext cx="139800" cy="27000"/>
            </a:xfrm>
            <a:custGeom>
              <a:rect b="b" l="l" r="r" t="t"/>
              <a:pathLst>
                <a:path extrusionOk="0" h="120000" w="12000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16"/>
            <p:cNvSpPr/>
            <p:nvPr/>
          </p:nvSpPr>
          <p:spPr>
            <a:xfrm>
              <a:off x="10421938" y="4875213"/>
              <a:ext cx="139800" cy="20700"/>
            </a:xfrm>
            <a:custGeom>
              <a:rect b="b" l="l" r="r" t="t"/>
              <a:pathLst>
                <a:path extrusionOk="0" h="120000" w="12000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16"/>
            <p:cNvSpPr/>
            <p:nvPr/>
          </p:nvSpPr>
          <p:spPr>
            <a:xfrm>
              <a:off x="10442575" y="4913313"/>
              <a:ext cx="96900" cy="25500"/>
            </a:xfrm>
            <a:custGeom>
              <a:rect b="b" l="l" r="r" t="t"/>
              <a:pathLst>
                <a:path extrusionOk="0" h="120000" w="12000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16"/>
            <p:cNvSpPr/>
            <p:nvPr/>
          </p:nvSpPr>
          <p:spPr>
            <a:xfrm>
              <a:off x="10480675" y="4333875"/>
              <a:ext cx="22200" cy="90600"/>
            </a:xfrm>
            <a:custGeom>
              <a:rect b="b" l="l" r="r" t="t"/>
              <a:pathLst>
                <a:path extrusionOk="0" h="120000" w="12000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16"/>
            <p:cNvSpPr/>
            <p:nvPr/>
          </p:nvSpPr>
          <p:spPr>
            <a:xfrm>
              <a:off x="10679113" y="4602163"/>
              <a:ext cx="74700" cy="20700"/>
            </a:xfrm>
            <a:custGeom>
              <a:rect b="b" l="l" r="r" t="t"/>
              <a:pathLst>
                <a:path extrusionOk="0" h="120000" w="12000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16"/>
            <p:cNvSpPr/>
            <p:nvPr/>
          </p:nvSpPr>
          <p:spPr>
            <a:xfrm>
              <a:off x="10229850" y="4602163"/>
              <a:ext cx="74700" cy="20700"/>
            </a:xfrm>
            <a:custGeom>
              <a:rect b="b" l="l" r="r" t="t"/>
              <a:pathLst>
                <a:path extrusionOk="0" h="120000" w="12000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16"/>
            <p:cNvSpPr/>
            <p:nvPr/>
          </p:nvSpPr>
          <p:spPr>
            <a:xfrm>
              <a:off x="10282238" y="4402138"/>
              <a:ext cx="81000" cy="81000"/>
            </a:xfrm>
            <a:custGeom>
              <a:rect b="b" l="l" r="r" t="t"/>
              <a:pathLst>
                <a:path extrusionOk="0" h="120000" w="12000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16"/>
            <p:cNvSpPr/>
            <p:nvPr/>
          </p:nvSpPr>
          <p:spPr>
            <a:xfrm>
              <a:off x="10620375" y="4402138"/>
              <a:ext cx="79500" cy="81000"/>
            </a:xfrm>
            <a:custGeom>
              <a:rect b="b" l="l" r="r" t="t"/>
              <a:pathLst>
                <a:path extrusionOk="0" h="120000" w="12000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16"/>
            <p:cNvSpPr/>
            <p:nvPr/>
          </p:nvSpPr>
          <p:spPr>
            <a:xfrm>
              <a:off x="10347325" y="4478338"/>
              <a:ext cx="288900" cy="331800"/>
            </a:xfrm>
            <a:custGeom>
              <a:rect b="b" l="l" r="r" t="t"/>
              <a:pathLst>
                <a:path extrusionOk="0" h="120000" w="12000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3" name="Shape 283"/>
        <p:cNvGrpSpPr/>
        <p:nvPr/>
      </p:nvGrpSpPr>
      <p:grpSpPr>
        <a:xfrm>
          <a:off x="0" y="0"/>
          <a:ext cx="0" cy="0"/>
          <a:chOff x="0" y="0"/>
          <a:chExt cx="0" cy="0"/>
        </a:xfrm>
      </p:grpSpPr>
      <p:sp>
        <p:nvSpPr>
          <p:cNvPr id="284" name="Google Shape;284;p17"/>
          <p:cNvSpPr txBox="1"/>
          <p:nvPr>
            <p:ph idx="4294967295" type="ctrTitle"/>
          </p:nvPr>
        </p:nvSpPr>
        <p:spPr>
          <a:xfrm>
            <a:off x="685800" y="440350"/>
            <a:ext cx="32973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POV</a:t>
            </a:r>
            <a:endParaRPr sz="6000"/>
          </a:p>
        </p:txBody>
      </p:sp>
      <p:sp>
        <p:nvSpPr>
          <p:cNvPr id="285" name="Google Shape;285;p17"/>
          <p:cNvSpPr txBox="1"/>
          <p:nvPr>
            <p:ph idx="4294967295" type="subTitle"/>
          </p:nvPr>
        </p:nvSpPr>
        <p:spPr>
          <a:xfrm>
            <a:off x="685800" y="1639975"/>
            <a:ext cx="3297300" cy="315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3000">
                <a:solidFill>
                  <a:srgbClr val="A5B0FE"/>
                </a:solidFill>
              </a:rPr>
              <a:t>Meeting Joanne</a:t>
            </a:r>
            <a:endParaRPr sz="3000">
              <a:solidFill>
                <a:srgbClr val="A5B0FE"/>
              </a:solidFill>
            </a:endParaRPr>
          </a:p>
          <a:p>
            <a:pPr indent="-368300" lvl="0" marL="457200" rtl="0" algn="l">
              <a:spcBef>
                <a:spcPts val="600"/>
              </a:spcBef>
              <a:spcAft>
                <a:spcPts val="0"/>
              </a:spcAft>
              <a:buSzPts val="2200"/>
              <a:buChar char="▹"/>
            </a:pPr>
            <a:r>
              <a:rPr lang="en" sz="2200"/>
              <a:t>A member of the community</a:t>
            </a:r>
            <a:endParaRPr sz="2200"/>
          </a:p>
          <a:p>
            <a:pPr indent="-368300" lvl="0" marL="457200" rtl="0" algn="l">
              <a:spcBef>
                <a:spcPts val="0"/>
              </a:spcBef>
              <a:spcAft>
                <a:spcPts val="0"/>
              </a:spcAft>
              <a:buSzPts val="2200"/>
              <a:buChar char="▹"/>
            </a:pPr>
            <a:r>
              <a:rPr lang="en" sz="2200"/>
              <a:t>On the neighborhood council</a:t>
            </a:r>
            <a:endParaRPr sz="2200"/>
          </a:p>
          <a:p>
            <a:pPr indent="-368300" lvl="0" marL="457200" rtl="0" algn="l">
              <a:spcBef>
                <a:spcPts val="0"/>
              </a:spcBef>
              <a:spcAft>
                <a:spcPts val="0"/>
              </a:spcAft>
              <a:buSzPts val="2200"/>
              <a:buChar char="▹"/>
            </a:pPr>
            <a:r>
              <a:rPr lang="en" sz="2200"/>
              <a:t>Would like to hear the community voice</a:t>
            </a:r>
            <a:endParaRPr sz="2200"/>
          </a:p>
          <a:p>
            <a:pPr indent="0" lvl="0" marL="0" rtl="0" algn="l">
              <a:spcBef>
                <a:spcPts val="600"/>
              </a:spcBef>
              <a:spcAft>
                <a:spcPts val="0"/>
              </a:spcAft>
              <a:buNone/>
            </a:pPr>
            <a:r>
              <a:t/>
            </a:r>
            <a:endParaRPr sz="2200"/>
          </a:p>
        </p:txBody>
      </p:sp>
      <p:sp>
        <p:nvSpPr>
          <p:cNvPr id="286" name="Google Shape;286;p17"/>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8"/>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92" name="Google Shape;292;p18"/>
          <p:cNvSpPr txBox="1"/>
          <p:nvPr>
            <p:ph idx="4294967295" type="title"/>
          </p:nvPr>
        </p:nvSpPr>
        <p:spPr>
          <a:xfrm>
            <a:off x="198900" y="553800"/>
            <a:ext cx="2657400" cy="403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600"/>
              <a:t>STAYING CLOSE TO HOME</a:t>
            </a:r>
            <a:endParaRPr sz="4600"/>
          </a:p>
        </p:txBody>
      </p:sp>
      <p:sp>
        <p:nvSpPr>
          <p:cNvPr id="293" name="Google Shape;293;p18"/>
          <p:cNvSpPr/>
          <p:nvPr/>
        </p:nvSpPr>
        <p:spPr>
          <a:xfrm>
            <a:off x="2011325" y="3058275"/>
            <a:ext cx="487866" cy="423848"/>
          </a:xfrm>
          <a:custGeom>
            <a:rect b="b" l="l" r="r" t="t"/>
            <a:pathLst>
              <a:path extrusionOk="0" fill="none" h="16026" w="18365">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solidFill>
            <a:srgbClr val="000000"/>
          </a:solidFill>
          <a:ln cap="rnd"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4" name="Google Shape;294;p18"/>
          <p:cNvPicPr preferRelativeResize="0"/>
          <p:nvPr/>
        </p:nvPicPr>
        <p:blipFill>
          <a:blip r:embed="rId3">
            <a:alphaModFix/>
          </a:blip>
          <a:stretch>
            <a:fillRect/>
          </a:stretch>
        </p:blipFill>
        <p:spPr>
          <a:xfrm>
            <a:off x="4846299" y="319075"/>
            <a:ext cx="2320000" cy="2320025"/>
          </a:xfrm>
          <a:prstGeom prst="rect">
            <a:avLst/>
          </a:prstGeom>
          <a:noFill/>
          <a:ln>
            <a:noFill/>
          </a:ln>
        </p:spPr>
      </p:pic>
      <p:pic>
        <p:nvPicPr>
          <p:cNvPr id="295" name="Google Shape;295;p18"/>
          <p:cNvPicPr preferRelativeResize="0"/>
          <p:nvPr/>
        </p:nvPicPr>
        <p:blipFill>
          <a:blip r:embed="rId4">
            <a:alphaModFix/>
          </a:blip>
          <a:stretch>
            <a:fillRect/>
          </a:stretch>
        </p:blipFill>
        <p:spPr>
          <a:xfrm>
            <a:off x="4396475" y="2935375"/>
            <a:ext cx="3386606" cy="1903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9"/>
          <p:cNvSpPr/>
          <p:nvPr/>
        </p:nvSpPr>
        <p:spPr>
          <a:xfrm>
            <a:off x="3646050" y="292125"/>
            <a:ext cx="4882852" cy="4353539"/>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0000"/>
          </a:solidFill>
          <a:ln cap="flat" cmpd="sng" w="9525">
            <a:solidFill>
              <a:srgbClr val="A5B0F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9"/>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02" name="Google Shape;302;p19"/>
          <p:cNvSpPr txBox="1"/>
          <p:nvPr>
            <p:ph idx="4294967295" type="body"/>
          </p:nvPr>
        </p:nvSpPr>
        <p:spPr>
          <a:xfrm>
            <a:off x="257225" y="649725"/>
            <a:ext cx="2556300" cy="3742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A5B0FE"/>
                </a:solidFill>
                <a:latin typeface="Miriam Libre"/>
                <a:ea typeface="Miriam Libre"/>
                <a:cs typeface="Miriam Libre"/>
                <a:sym typeface="Miriam Libre"/>
              </a:rPr>
              <a:t>DEMO</a:t>
            </a:r>
            <a:endParaRPr>
              <a:solidFill>
                <a:srgbClr val="A5B0FE"/>
              </a:solidFill>
              <a:latin typeface="Miriam Libre"/>
              <a:ea typeface="Miriam Libre"/>
              <a:cs typeface="Miriam Libre"/>
              <a:sym typeface="Miriam Libre"/>
            </a:endParaRPr>
          </a:p>
          <a:p>
            <a:pPr indent="0" lvl="0" marL="0" rtl="0" algn="l">
              <a:spcBef>
                <a:spcPts val="600"/>
              </a:spcBef>
              <a:spcAft>
                <a:spcPts val="0"/>
              </a:spcAft>
              <a:buNone/>
            </a:pPr>
            <a:r>
              <a:rPr lang="en" sz="1800"/>
              <a:t>Functionalities:</a:t>
            </a:r>
            <a:endParaRPr sz="1800"/>
          </a:p>
          <a:p>
            <a:pPr indent="-342900" lvl="0" marL="457200" rtl="0" algn="l">
              <a:spcBef>
                <a:spcPts val="600"/>
              </a:spcBef>
              <a:spcAft>
                <a:spcPts val="0"/>
              </a:spcAft>
              <a:buSzPts val="1800"/>
              <a:buChar char="-"/>
            </a:pPr>
            <a:r>
              <a:rPr lang="en" sz="1800"/>
              <a:t>Add a Post</a:t>
            </a:r>
            <a:endParaRPr sz="1800"/>
          </a:p>
          <a:p>
            <a:pPr indent="-342900" lvl="0" marL="457200" rtl="0" algn="l">
              <a:spcBef>
                <a:spcPts val="0"/>
              </a:spcBef>
              <a:spcAft>
                <a:spcPts val="0"/>
              </a:spcAft>
              <a:buSzPts val="1800"/>
              <a:buChar char="-"/>
            </a:pPr>
            <a:r>
              <a:rPr lang="en" sz="1800"/>
              <a:t>Delete a Post</a:t>
            </a:r>
            <a:endParaRPr sz="1800"/>
          </a:p>
          <a:p>
            <a:pPr indent="-342900" lvl="0" marL="457200" rtl="0" algn="l">
              <a:spcBef>
                <a:spcPts val="0"/>
              </a:spcBef>
              <a:spcAft>
                <a:spcPts val="0"/>
              </a:spcAft>
              <a:buSzPts val="1800"/>
              <a:buChar char="-"/>
            </a:pPr>
            <a:r>
              <a:rPr lang="en" sz="1800"/>
              <a:t>Edit a Post</a:t>
            </a:r>
            <a:endParaRPr sz="1800"/>
          </a:p>
          <a:p>
            <a:pPr indent="-342900" lvl="0" marL="457200" rtl="0" algn="l">
              <a:spcBef>
                <a:spcPts val="0"/>
              </a:spcBef>
              <a:spcAft>
                <a:spcPts val="0"/>
              </a:spcAft>
              <a:buSzPts val="1800"/>
              <a:buChar char="-"/>
            </a:pPr>
            <a:r>
              <a:rPr lang="en" sz="1800"/>
              <a:t>Get a Calendar Link</a:t>
            </a:r>
            <a:endParaRPr sz="1800"/>
          </a:p>
          <a:p>
            <a:pPr indent="-342900" lvl="0" marL="457200" rtl="0" algn="l">
              <a:spcBef>
                <a:spcPts val="0"/>
              </a:spcBef>
              <a:spcAft>
                <a:spcPts val="0"/>
              </a:spcAft>
              <a:buSzPts val="1800"/>
              <a:buChar char="-"/>
            </a:pPr>
            <a:r>
              <a:rPr lang="en" sz="1800"/>
              <a:t>Navigate between boards</a:t>
            </a:r>
            <a:endParaRPr sz="1800"/>
          </a:p>
        </p:txBody>
      </p:sp>
      <p:pic>
        <p:nvPicPr>
          <p:cNvPr id="303" name="Google Shape;303;p19" title="HCI TASK DEMO with VoiceOver.mp4">
            <a:hlinkClick r:id="rId3"/>
          </p:cNvPr>
          <p:cNvPicPr preferRelativeResize="0"/>
          <p:nvPr/>
        </p:nvPicPr>
        <p:blipFill>
          <a:blip r:embed="rId4">
            <a:alphaModFix/>
          </a:blip>
          <a:stretch>
            <a:fillRect/>
          </a:stretch>
        </p:blipFill>
        <p:spPr>
          <a:xfrm>
            <a:off x="3776638" y="435700"/>
            <a:ext cx="4621675" cy="3466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0"/>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09" name="Google Shape;309;p20"/>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WORKING WITH EVENTS</a:t>
            </a:r>
            <a:endParaRPr/>
          </a:p>
        </p:txBody>
      </p:sp>
      <p:sp>
        <p:nvSpPr>
          <p:cNvPr id="310" name="Google Shape;310;p20"/>
          <p:cNvSpPr/>
          <p:nvPr/>
        </p:nvSpPr>
        <p:spPr>
          <a:xfrm>
            <a:off x="592500" y="1753750"/>
            <a:ext cx="1960800" cy="2313300"/>
          </a:xfrm>
          <a:prstGeom prst="homePlate">
            <a:avLst>
              <a:gd fmla="val 30129"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Barlow Light"/>
                <a:ea typeface="Barlow Light"/>
                <a:cs typeface="Barlow Light"/>
                <a:sym typeface="Barlow Light"/>
              </a:rPr>
              <a:t>Paper Prototyping</a:t>
            </a:r>
            <a:endParaRPr>
              <a:solidFill>
                <a:srgbClr val="FFFFFF"/>
              </a:solidFill>
              <a:latin typeface="Barlow Light"/>
              <a:ea typeface="Barlow Light"/>
              <a:cs typeface="Barlow Light"/>
              <a:sym typeface="Barlow Light"/>
            </a:endParaRPr>
          </a:p>
        </p:txBody>
      </p:sp>
      <p:sp>
        <p:nvSpPr>
          <p:cNvPr id="311" name="Google Shape;311;p20"/>
          <p:cNvSpPr/>
          <p:nvPr/>
        </p:nvSpPr>
        <p:spPr>
          <a:xfrm>
            <a:off x="1999365" y="1753750"/>
            <a:ext cx="1998600" cy="2313300"/>
          </a:xfrm>
          <a:prstGeom prst="chevron">
            <a:avLst>
              <a:gd fmla="val 29853" name="adj"/>
            </a:avLst>
          </a:prstGeom>
          <a:solidFill>
            <a:schemeClr val="accent3"/>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solidFill>
                <a:srgbClr val="FFFFFF"/>
              </a:solidFill>
              <a:latin typeface="Barlow Light"/>
              <a:ea typeface="Barlow Light"/>
              <a:cs typeface="Barlow Light"/>
              <a:sym typeface="Barlow Light"/>
            </a:endParaRPr>
          </a:p>
        </p:txBody>
      </p:sp>
      <p:sp>
        <p:nvSpPr>
          <p:cNvPr id="312" name="Google Shape;312;p20"/>
          <p:cNvSpPr/>
          <p:nvPr/>
        </p:nvSpPr>
        <p:spPr>
          <a:xfrm>
            <a:off x="3443940" y="1753750"/>
            <a:ext cx="1998600" cy="2313300"/>
          </a:xfrm>
          <a:prstGeom prst="chevron">
            <a:avLst>
              <a:gd fmla="val 29853" name="adj"/>
            </a:avLst>
          </a:prstGeom>
          <a:solidFill>
            <a:schemeClr val="accent4"/>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solidFill>
                <a:srgbClr val="FFFFFF"/>
              </a:solidFill>
              <a:latin typeface="Barlow Light"/>
              <a:ea typeface="Barlow Light"/>
              <a:cs typeface="Barlow Light"/>
              <a:sym typeface="Barlow Light"/>
            </a:endParaRPr>
          </a:p>
        </p:txBody>
      </p:sp>
      <p:sp>
        <p:nvSpPr>
          <p:cNvPr id="313" name="Google Shape;313;p20"/>
          <p:cNvSpPr txBox="1"/>
          <p:nvPr/>
        </p:nvSpPr>
        <p:spPr>
          <a:xfrm>
            <a:off x="2381725" y="2602600"/>
            <a:ext cx="14151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a:solidFill>
                  <a:schemeClr val="lt1"/>
                </a:solidFill>
                <a:latin typeface="Barlow Light"/>
                <a:ea typeface="Barlow Light"/>
                <a:cs typeface="Barlow Light"/>
                <a:sym typeface="Barlow Light"/>
              </a:rPr>
              <a:t>People Want Confirmation</a:t>
            </a:r>
            <a:endParaRPr>
              <a:solidFill>
                <a:schemeClr val="lt1"/>
              </a:solidFill>
              <a:latin typeface="Barlow Light"/>
              <a:ea typeface="Barlow Light"/>
              <a:cs typeface="Barlow Light"/>
              <a:sym typeface="Barlow Light"/>
            </a:endParaRPr>
          </a:p>
        </p:txBody>
      </p:sp>
      <p:sp>
        <p:nvSpPr>
          <p:cNvPr id="314" name="Google Shape;314;p20"/>
          <p:cNvSpPr txBox="1"/>
          <p:nvPr/>
        </p:nvSpPr>
        <p:spPr>
          <a:xfrm>
            <a:off x="3929100" y="2467975"/>
            <a:ext cx="1415100" cy="126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Barlow Light"/>
                <a:ea typeface="Barlow Light"/>
                <a:cs typeface="Barlow Light"/>
                <a:sym typeface="Barlow Light"/>
              </a:rPr>
              <a:t>Adding Calendar Functionality</a:t>
            </a:r>
            <a:endParaRPr>
              <a:solidFill>
                <a:schemeClr val="lt1"/>
              </a:solidFill>
              <a:latin typeface="Barlow Light"/>
              <a:ea typeface="Barlow Light"/>
              <a:cs typeface="Barlow Light"/>
              <a:sym typeface="Barlow Light"/>
            </a:endParaRPr>
          </a:p>
          <a:p>
            <a:pPr indent="0" lvl="0" marL="0" rtl="0" algn="ctr">
              <a:spcBef>
                <a:spcPts val="0"/>
              </a:spcBef>
              <a:spcAft>
                <a:spcPts val="0"/>
              </a:spcAft>
              <a:buNone/>
            </a:pPr>
            <a:r>
              <a:t/>
            </a:r>
            <a:endParaRPr>
              <a:solidFill>
                <a:schemeClr val="lt1"/>
              </a:solidFill>
              <a:latin typeface="Barlow Light"/>
              <a:ea typeface="Barlow Light"/>
              <a:cs typeface="Barlow Light"/>
              <a:sym typeface="Barlow Light"/>
            </a:endParaRPr>
          </a:p>
          <a:p>
            <a:pPr indent="0" lvl="0" marL="0" rtl="0" algn="ctr">
              <a:spcBef>
                <a:spcPts val="0"/>
              </a:spcBef>
              <a:spcAft>
                <a:spcPts val="0"/>
              </a:spcAft>
              <a:buNone/>
            </a:pPr>
            <a:r>
              <a:t/>
            </a:r>
            <a:endParaRPr>
              <a:solidFill>
                <a:schemeClr val="lt1"/>
              </a:solidFill>
              <a:latin typeface="Barlow Light"/>
              <a:ea typeface="Barlow Light"/>
              <a:cs typeface="Barlow Light"/>
              <a:sym typeface="Barlow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1"/>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20" name="Google Shape;320;p21"/>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HAVING A GENERAL BOARD</a:t>
            </a:r>
            <a:endParaRPr/>
          </a:p>
        </p:txBody>
      </p:sp>
      <p:sp>
        <p:nvSpPr>
          <p:cNvPr id="321" name="Google Shape;321;p21"/>
          <p:cNvSpPr/>
          <p:nvPr/>
        </p:nvSpPr>
        <p:spPr>
          <a:xfrm>
            <a:off x="592500" y="1753750"/>
            <a:ext cx="1960800" cy="2313300"/>
          </a:xfrm>
          <a:prstGeom prst="homePlate">
            <a:avLst>
              <a:gd fmla="val 30129" name="adj"/>
            </a:avLst>
          </a:prstGeom>
          <a:solidFill>
            <a:srgbClr val="AA84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Barlow Light"/>
                <a:ea typeface="Barlow Light"/>
                <a:cs typeface="Barlow Light"/>
                <a:sym typeface="Barlow Light"/>
              </a:rPr>
              <a:t>In-class Interface Development</a:t>
            </a:r>
            <a:endParaRPr>
              <a:solidFill>
                <a:srgbClr val="FFFFFF"/>
              </a:solidFill>
              <a:latin typeface="Barlow Light"/>
              <a:ea typeface="Barlow Light"/>
              <a:cs typeface="Barlow Light"/>
              <a:sym typeface="Barlow Light"/>
            </a:endParaRPr>
          </a:p>
        </p:txBody>
      </p:sp>
      <p:sp>
        <p:nvSpPr>
          <p:cNvPr id="322" name="Google Shape;322;p21"/>
          <p:cNvSpPr/>
          <p:nvPr/>
        </p:nvSpPr>
        <p:spPr>
          <a:xfrm>
            <a:off x="1999365" y="1753750"/>
            <a:ext cx="1998600" cy="2313300"/>
          </a:xfrm>
          <a:prstGeom prst="chevron">
            <a:avLst>
              <a:gd fmla="val 29853" name="adj"/>
            </a:avLst>
          </a:prstGeom>
          <a:solidFill>
            <a:srgbClr val="AA63B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Barlow Light"/>
                <a:ea typeface="Barlow Light"/>
                <a:cs typeface="Barlow Light"/>
                <a:sym typeface="Barlow Light"/>
              </a:rPr>
              <a:t>How Do We Talk with Others?</a:t>
            </a:r>
            <a:endParaRPr>
              <a:solidFill>
                <a:srgbClr val="FFFFFF"/>
              </a:solidFill>
              <a:latin typeface="Barlow Light"/>
              <a:ea typeface="Barlow Light"/>
              <a:cs typeface="Barlow Light"/>
              <a:sym typeface="Barlow Light"/>
            </a:endParaRPr>
          </a:p>
        </p:txBody>
      </p:sp>
      <p:sp>
        <p:nvSpPr>
          <p:cNvPr id="323" name="Google Shape;323;p21"/>
          <p:cNvSpPr/>
          <p:nvPr/>
        </p:nvSpPr>
        <p:spPr>
          <a:xfrm>
            <a:off x="3443940" y="1753750"/>
            <a:ext cx="1998600" cy="2313300"/>
          </a:xfrm>
          <a:prstGeom prst="chevron">
            <a:avLst>
              <a:gd fmla="val 29853" name="adj"/>
            </a:avLst>
          </a:prstGeom>
          <a:solidFill>
            <a:srgbClr val="AA4A9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Barlow Light"/>
                <a:ea typeface="Barlow Light"/>
                <a:cs typeface="Barlow Light"/>
                <a:sym typeface="Barlow Light"/>
              </a:rPr>
              <a:t>Future Goals and the Value of Testing</a:t>
            </a:r>
            <a:endParaRPr>
              <a:solidFill>
                <a:srgbClr val="FFFFFF"/>
              </a:solidFill>
              <a:latin typeface="Barlow Light"/>
              <a:ea typeface="Barlow Light"/>
              <a:cs typeface="Barlow Light"/>
              <a:sym typeface="Barlow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Roderigo template">
  <a:themeElements>
    <a:clrScheme name="Custom 347">
      <a:dk1>
        <a:srgbClr val="000000"/>
      </a:dk1>
      <a:lt1>
        <a:srgbClr val="FFFFFF"/>
      </a:lt1>
      <a:dk2>
        <a:srgbClr val="666666"/>
      </a:dk2>
      <a:lt2>
        <a:srgbClr val="CCCCCC"/>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