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91" r:id="rId5"/>
    <p:sldId id="289" r:id="rId6"/>
    <p:sldId id="299" r:id="rId7"/>
    <p:sldId id="284" r:id="rId8"/>
    <p:sldId id="292" r:id="rId9"/>
    <p:sldId id="285" r:id="rId10"/>
    <p:sldId id="293" r:id="rId11"/>
    <p:sldId id="294" r:id="rId12"/>
    <p:sldId id="295" r:id="rId13"/>
    <p:sldId id="286" r:id="rId14"/>
    <p:sldId id="287" r:id="rId15"/>
    <p:sldId id="297" r:id="rId16"/>
    <p:sldId id="300" r:id="rId17"/>
    <p:sldId id="288" r:id="rId18"/>
    <p:sldId id="302" r:id="rId19"/>
    <p:sldId id="301" r:id="rId20"/>
    <p:sldId id="290" r:id="rId21"/>
    <p:sldId id="283" r:id="rId22"/>
    <p:sldId id="279" r:id="rId23"/>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p:cViewPr varScale="1">
        <p:scale>
          <a:sx n="79" d="100"/>
          <a:sy n="79" d="100"/>
        </p:scale>
        <p:origin x="110" y="259"/>
      </p:cViewPr>
      <p:guideLst>
        <p:guide orient="horz" pos="2160"/>
        <p:guide pos="3840"/>
      </p:guideLst>
    </p:cSldViewPr>
  </p:slideViewPr>
  <p:notesTextViewPr>
    <p:cViewPr>
      <p:scale>
        <a:sx n="100" d="100"/>
        <a:sy n="10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矩形 9"/>
          <p:cNvSpPr/>
          <p:nvPr userDrawn="1"/>
        </p:nvSpPr>
        <p:spPr>
          <a:xfrm>
            <a:off x="8325228" y="5733256"/>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p>
          <a:p>
            <a:pPr lvl="0"/>
            <a:r>
              <a:rPr lang="zh-CN" altLang="en-US" sz="100" dirty="0">
                <a:solidFill>
                  <a:schemeClr val="bg1"/>
                </a:solidFill>
              </a:rPr>
              <a:t>精美</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PPT</a:t>
            </a:r>
            <a:r>
              <a:rPr lang="zh-CN" altLang="en-US" sz="100" dirty="0">
                <a:solidFill>
                  <a:schemeClr val="bg1"/>
                </a:solidFill>
              </a:rPr>
              <a:t>课件：</a:t>
            </a:r>
            <a:r>
              <a:rPr lang="en-US" altLang="zh-CN" sz="100" dirty="0">
                <a:solidFill>
                  <a:schemeClr val="bg1"/>
                </a:solidFill>
              </a:rPr>
              <a:t>www.1ppt.com/kejian/             </a:t>
            </a:r>
            <a:r>
              <a:rPr lang="zh-CN" altLang="en-US" sz="100" dirty="0">
                <a:solidFill>
                  <a:schemeClr val="bg1"/>
                </a:solidFill>
              </a:rPr>
              <a:t>字体下载：</a:t>
            </a:r>
            <a:r>
              <a:rPr lang="en-US" altLang="zh-CN" sz="100" dirty="0">
                <a:solidFill>
                  <a:schemeClr val="bg1"/>
                </a:solidFill>
              </a:rPr>
              <a:t>www.1ppt.com/ziti/</a:t>
            </a:r>
          </a:p>
          <a:p>
            <a:pPr lvl="0"/>
            <a:r>
              <a:rPr lang="zh-CN" altLang="en-US" sz="100" dirty="0">
                <a:solidFill>
                  <a:schemeClr val="bg1"/>
                </a:solidFill>
              </a:rPr>
              <a:t>工作总结</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www.1ppt.com/xiazai/zongjie/ </a:t>
            </a:r>
            <a:r>
              <a:rPr lang="zh-CN" altLang="en-US" sz="100" dirty="0">
                <a:solidFill>
                  <a:schemeClr val="bg1"/>
                </a:solidFill>
              </a:rPr>
              <a:t>工作计划：</a:t>
            </a:r>
            <a:r>
              <a:rPr lang="en-US" altLang="zh-CN" sz="100" dirty="0">
                <a:solidFill>
                  <a:schemeClr val="bg1"/>
                </a:solidFill>
              </a:rPr>
              <a:t>www.1ppt.com/xiazai/jihua/</a:t>
            </a:r>
          </a:p>
          <a:p>
            <a:pPr lvl="0"/>
            <a:r>
              <a:rPr lang="zh-CN" altLang="en-US" sz="100" dirty="0">
                <a:solidFill>
                  <a:schemeClr val="bg1"/>
                </a:solidFill>
              </a:rPr>
              <a:t>商务</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www.1ppt.com/moban/shangwu/  </a:t>
            </a:r>
            <a:r>
              <a:rPr lang="zh-CN" altLang="en-US" sz="100" dirty="0">
                <a:solidFill>
                  <a:schemeClr val="bg1"/>
                </a:solidFill>
              </a:rPr>
              <a:t>个人简历</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www.1ppt.com/xiazai/jianli/  </a:t>
            </a:r>
          </a:p>
          <a:p>
            <a:pPr lvl="0"/>
            <a:r>
              <a:rPr lang="zh-CN" altLang="en-US" sz="100" dirty="0">
                <a:solidFill>
                  <a:schemeClr val="bg1"/>
                </a:solidFill>
              </a:rPr>
              <a:t>毕业答辩</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www.1ppt.com/xiazai/dabian/  </a:t>
            </a:r>
            <a:r>
              <a:rPr lang="zh-CN" altLang="en-US" sz="100" dirty="0">
                <a:solidFill>
                  <a:schemeClr val="bg1"/>
                </a:solidFill>
              </a:rPr>
              <a:t>工作汇报</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www.1ppt.com/xiazai/huibao/    </a:t>
            </a:r>
          </a:p>
          <a:p>
            <a:pPr lvl="0"/>
            <a:r>
              <a:rPr lang="en-US" altLang="zh-CN" sz="100" dirty="0">
                <a:solidFill>
                  <a:schemeClr val="bg1"/>
                </a:solidFill>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1759"/>
          <a:stretch/>
        </p:blipFill>
        <p:spPr>
          <a:xfrm>
            <a:off x="0" y="116760"/>
            <a:ext cx="12185017" cy="6741243"/>
          </a:xfrm>
          <a:prstGeom prst="rect">
            <a:avLst/>
          </a:prstGeom>
        </p:spPr>
      </p:pic>
    </p:spTree>
    <p:extLst>
      <p:ext uri="{BB962C8B-B14F-4D97-AF65-F5344CB8AC3E}">
        <p14:creationId xmlns:p14="http://schemas.microsoft.com/office/powerpoint/2010/main" val="381939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2020/5/6</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43">
            <a:extLst>
              <a:ext uri="{FF2B5EF4-FFF2-40B4-BE49-F238E27FC236}">
                <a16:creationId xmlns:a16="http://schemas.microsoft.com/office/drawing/2014/main" id="{6F51321F-9626-4D2C-9E8A-7ED845004D7D}"/>
              </a:ext>
            </a:extLst>
          </p:cNvPr>
          <p:cNvSpPr txBox="1"/>
          <p:nvPr/>
        </p:nvSpPr>
        <p:spPr>
          <a:xfrm>
            <a:off x="2566814" y="2852936"/>
            <a:ext cx="875379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800" dirty="0">
                <a:ln w="6350">
                  <a:noFill/>
                </a:ln>
                <a:solidFill>
                  <a:srgbClr val="000000">
                    <a:lumMod val="75000"/>
                    <a:lumOff val="25000"/>
                  </a:srgbClr>
                </a:solidFill>
                <a:latin typeface="Arial" panose="020F0502020204030204"/>
                <a:ea typeface="微软雅黑"/>
                <a:cs typeface="+mn-ea"/>
                <a:sym typeface="+mn-lt"/>
              </a:rPr>
              <a:t>软件特征对</a:t>
            </a:r>
            <a:r>
              <a:rPr lang="en-US" altLang="zh-CN" sz="4800" dirty="0">
                <a:ln w="6350">
                  <a:noFill/>
                </a:ln>
                <a:solidFill>
                  <a:srgbClr val="000000">
                    <a:lumMod val="75000"/>
                    <a:lumOff val="25000"/>
                  </a:srgbClr>
                </a:solidFill>
                <a:latin typeface="Arial" panose="020F0502020204030204"/>
                <a:ea typeface="微软雅黑"/>
                <a:cs typeface="+mn-ea"/>
                <a:sym typeface="+mn-lt"/>
              </a:rPr>
              <a:t>bug</a:t>
            </a:r>
            <a:r>
              <a:rPr lang="zh-CN" altLang="en-US" sz="4800" dirty="0">
                <a:ln w="6350">
                  <a:noFill/>
                </a:ln>
                <a:solidFill>
                  <a:srgbClr val="000000">
                    <a:lumMod val="75000"/>
                    <a:lumOff val="25000"/>
                  </a:srgbClr>
                </a:solidFill>
                <a:latin typeface="Arial" panose="020F0502020204030204"/>
                <a:ea typeface="微软雅黑"/>
                <a:cs typeface="+mn-ea"/>
                <a:sym typeface="+mn-lt"/>
              </a:rPr>
              <a:t>定位的影响分析</a:t>
            </a:r>
          </a:p>
        </p:txBody>
      </p:sp>
      <p:grpSp>
        <p:nvGrpSpPr>
          <p:cNvPr id="20" name="组合 19">
            <a:extLst>
              <a:ext uri="{FF2B5EF4-FFF2-40B4-BE49-F238E27FC236}">
                <a16:creationId xmlns:a16="http://schemas.microsoft.com/office/drawing/2014/main" id="{56D1DDEE-A6A3-4DB4-A3AD-4FEBE66682E2}"/>
              </a:ext>
            </a:extLst>
          </p:cNvPr>
          <p:cNvGrpSpPr/>
          <p:nvPr/>
        </p:nvGrpSpPr>
        <p:grpSpPr>
          <a:xfrm>
            <a:off x="5087094" y="4077072"/>
            <a:ext cx="3464450" cy="406134"/>
            <a:chOff x="3335545" y="2981088"/>
            <a:chExt cx="3464450" cy="199102"/>
          </a:xfrm>
        </p:grpSpPr>
        <p:grpSp>
          <p:nvGrpSpPr>
            <p:cNvPr id="30" name="组合 29">
              <a:extLst>
                <a:ext uri="{FF2B5EF4-FFF2-40B4-BE49-F238E27FC236}">
                  <a16:creationId xmlns:a16="http://schemas.microsoft.com/office/drawing/2014/main" id="{54CD077B-F5B8-4A33-8E4E-98A74CFB6ED4}"/>
                </a:ext>
              </a:extLst>
            </p:cNvPr>
            <p:cNvGrpSpPr/>
            <p:nvPr/>
          </p:nvGrpSpPr>
          <p:grpSpPr>
            <a:xfrm>
              <a:off x="3335545" y="3057794"/>
              <a:ext cx="100336" cy="114060"/>
              <a:chOff x="860980" y="3583766"/>
              <a:chExt cx="100336" cy="114060"/>
            </a:xfrm>
          </p:grpSpPr>
          <p:sp>
            <p:nvSpPr>
              <p:cNvPr id="31" name="Freeform 12">
                <a:extLst>
                  <a:ext uri="{FF2B5EF4-FFF2-40B4-BE49-F238E27FC236}">
                    <a16:creationId xmlns:a16="http://schemas.microsoft.com/office/drawing/2014/main" id="{D5C09B35-DF11-4450-A2B6-BEF9D3F461E8}"/>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FFFFF"/>
              </a:solidFill>
              <a:ln w="9525"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000000">
                      <a:lumMod val="65000"/>
                      <a:lumOff val="35000"/>
                    </a:srgbClr>
                  </a:solidFill>
                  <a:effectLst/>
                  <a:uLnTx/>
                  <a:uFillTx/>
                  <a:latin typeface="Arial" panose="020F0502020204030204"/>
                  <a:ea typeface="微软雅黑"/>
                  <a:cs typeface="+mn-ea"/>
                  <a:sym typeface="+mn-lt"/>
                </a:endParaRPr>
              </a:p>
            </p:txBody>
          </p:sp>
          <p:sp>
            <p:nvSpPr>
              <p:cNvPr id="32" name="Freeform 13">
                <a:extLst>
                  <a:ext uri="{FF2B5EF4-FFF2-40B4-BE49-F238E27FC236}">
                    <a16:creationId xmlns:a16="http://schemas.microsoft.com/office/drawing/2014/main" id="{9C11C01E-FC4F-4758-BADA-EC78FE26F133}"/>
                  </a:ext>
                </a:extLst>
              </p:cNvPr>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FFFFF"/>
              </a:solidFill>
              <a:ln w="9525"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000000">
                      <a:lumMod val="65000"/>
                      <a:lumOff val="35000"/>
                    </a:srgbClr>
                  </a:solidFill>
                  <a:effectLst/>
                  <a:uLnTx/>
                  <a:uFillTx/>
                  <a:latin typeface="Arial" panose="020F0502020204030204"/>
                  <a:ea typeface="微软雅黑"/>
                  <a:cs typeface="+mn-ea"/>
                  <a:sym typeface="+mn-lt"/>
                </a:endParaRPr>
              </a:p>
            </p:txBody>
          </p:sp>
        </p:grpSp>
        <p:grpSp>
          <p:nvGrpSpPr>
            <p:cNvPr id="26" name="Group 16">
              <a:extLst>
                <a:ext uri="{FF2B5EF4-FFF2-40B4-BE49-F238E27FC236}">
                  <a16:creationId xmlns:a16="http://schemas.microsoft.com/office/drawing/2014/main" id="{43BEDED4-6AB6-4A71-99DB-254BB7146D12}"/>
                </a:ext>
              </a:extLst>
            </p:cNvPr>
            <p:cNvGrpSpPr/>
            <p:nvPr/>
          </p:nvGrpSpPr>
          <p:grpSpPr bwMode="auto">
            <a:xfrm>
              <a:off x="5091218" y="3053855"/>
              <a:ext cx="78599" cy="126335"/>
              <a:chOff x="4441" y="3144"/>
              <a:chExt cx="215" cy="345"/>
            </a:xfrm>
          </p:grpSpPr>
          <p:sp>
            <p:nvSpPr>
              <p:cNvPr id="27" name="Freeform 17">
                <a:extLst>
                  <a:ext uri="{FF2B5EF4-FFF2-40B4-BE49-F238E27FC236}">
                    <a16:creationId xmlns:a16="http://schemas.microsoft.com/office/drawing/2014/main" id="{E7FDC98F-5F76-4A52-9A2D-2ABE53DF7FB7}"/>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FFFFF"/>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000000">
                      <a:lumMod val="65000"/>
                      <a:lumOff val="35000"/>
                    </a:srgbClr>
                  </a:solidFill>
                  <a:effectLst/>
                  <a:uLnTx/>
                  <a:uFillTx/>
                  <a:latin typeface="Arial" panose="020F0502020204030204"/>
                  <a:ea typeface="微软雅黑"/>
                  <a:cs typeface="+mn-ea"/>
                  <a:sym typeface="+mn-lt"/>
                </a:endParaRPr>
              </a:p>
            </p:txBody>
          </p:sp>
          <p:sp>
            <p:nvSpPr>
              <p:cNvPr id="28" name="Freeform 18">
                <a:extLst>
                  <a:ext uri="{FF2B5EF4-FFF2-40B4-BE49-F238E27FC236}">
                    <a16:creationId xmlns:a16="http://schemas.microsoft.com/office/drawing/2014/main" id="{3E94636B-C1B3-4828-81DB-F98D2EDEBCB1}"/>
                  </a:ext>
                </a:extLst>
              </p:cNvPr>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FFFFF"/>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000000">
                      <a:lumMod val="65000"/>
                      <a:lumOff val="35000"/>
                    </a:srgbClr>
                  </a:solidFill>
                  <a:effectLst/>
                  <a:uLnTx/>
                  <a:uFillTx/>
                  <a:latin typeface="Arial" panose="020F0502020204030204"/>
                  <a:ea typeface="微软雅黑"/>
                  <a:cs typeface="+mn-ea"/>
                  <a:sym typeface="+mn-lt"/>
                </a:endParaRPr>
              </a:p>
            </p:txBody>
          </p:sp>
        </p:grpSp>
        <p:sp>
          <p:nvSpPr>
            <p:cNvPr id="23" name="Text Box 19">
              <a:extLst>
                <a:ext uri="{FF2B5EF4-FFF2-40B4-BE49-F238E27FC236}">
                  <a16:creationId xmlns:a16="http://schemas.microsoft.com/office/drawing/2014/main" id="{C1C8A41B-1DE9-4B48-ACC3-E20B47DC0410}"/>
                </a:ext>
              </a:extLst>
            </p:cNvPr>
            <p:cNvSpPr txBox="1">
              <a:spLocks noChangeArrowheads="1"/>
            </p:cNvSpPr>
            <p:nvPr/>
          </p:nvSpPr>
          <p:spPr bwMode="auto">
            <a:xfrm>
              <a:off x="3485678" y="2981088"/>
              <a:ext cx="954107" cy="19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noProof="0" dirty="0">
                  <a:latin typeface="Arial" panose="020F0502020204030204"/>
                  <a:ea typeface="微软雅黑"/>
                  <a:cs typeface="+mn-ea"/>
                  <a:sym typeface="+mn-lt"/>
                </a:rPr>
                <a:t>周慧聪</a:t>
              </a:r>
              <a:endParaRPr kumimoji="0" lang="en-US" altLang="zh-CN" sz="2000" b="0" i="0" u="none" strike="noStrike" kern="1200" cap="none" spc="0" normalizeH="0" baseline="0" noProof="0" dirty="0">
                <a:ln>
                  <a:noFill/>
                </a:ln>
                <a:effectLst/>
                <a:uLnTx/>
                <a:uFillTx/>
                <a:latin typeface="Arial" panose="020F0502020204030204"/>
                <a:ea typeface="微软雅黑"/>
                <a:cs typeface="+mn-ea"/>
                <a:sym typeface="+mn-lt"/>
              </a:endParaRPr>
            </a:p>
          </p:txBody>
        </p:sp>
        <p:sp>
          <p:nvSpPr>
            <p:cNvPr id="24" name="Text Box 20">
              <a:extLst>
                <a:ext uri="{FF2B5EF4-FFF2-40B4-BE49-F238E27FC236}">
                  <a16:creationId xmlns:a16="http://schemas.microsoft.com/office/drawing/2014/main" id="{A2E1F4B2-4366-49AB-98E2-BDF2DBD8724F}"/>
                </a:ext>
              </a:extLst>
            </p:cNvPr>
            <p:cNvSpPr txBox="1">
              <a:spLocks noChangeArrowheads="1"/>
            </p:cNvSpPr>
            <p:nvPr/>
          </p:nvSpPr>
          <p:spPr bwMode="auto">
            <a:xfrm>
              <a:off x="5246365" y="2981088"/>
              <a:ext cx="1553630" cy="19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noProof="0" dirty="0" smtClean="0">
                  <a:latin typeface="Arial" panose="020F0502020204030204"/>
                  <a:ea typeface="微软雅黑"/>
                  <a:cs typeface="+mn-ea"/>
                  <a:sym typeface="+mn-lt"/>
                </a:rPr>
                <a:t>MF1933128</a:t>
              </a:r>
              <a:endParaRPr kumimoji="0" lang="en-US" altLang="zh-CN" sz="2000" b="0" i="0" u="none" strike="noStrike" kern="1200" cap="none" spc="0" normalizeH="0" baseline="0" noProof="0" dirty="0">
                <a:ln>
                  <a:noFill/>
                </a:ln>
                <a:effectLst/>
                <a:uLnTx/>
                <a:uFillTx/>
                <a:latin typeface="Arial" panose="020F0502020204030204"/>
                <a:ea typeface="微软雅黑"/>
                <a:cs typeface="+mn-ea"/>
                <a:sym typeface="+mn-lt"/>
              </a:endParaRPr>
            </a:p>
          </p:txBody>
        </p:sp>
      </p:grpSp>
    </p:spTree>
    <p:extLst>
      <p:ext uri="{BB962C8B-B14F-4D97-AF65-F5344CB8AC3E}">
        <p14:creationId xmlns:p14="http://schemas.microsoft.com/office/powerpoint/2010/main" val="125060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wd">
                                    <p:tmPct val="20000"/>
                                  </p:iterate>
                                  <p:childTnLst>
                                    <p:set>
                                      <p:cBhvr>
                                        <p:cTn id="6" dur="1" fill="hold">
                                          <p:stCondLst>
                                            <p:cond delay="0"/>
                                          </p:stCondLst>
                                        </p:cTn>
                                        <p:tgtEl>
                                          <p:spTgt spid="19"/>
                                        </p:tgtEl>
                                        <p:attrNameLst>
                                          <p:attrName>style.visibility</p:attrName>
                                        </p:attrNameLst>
                                      </p:cBhvr>
                                      <p:to>
                                        <p:strVal val="visible"/>
                                      </p:to>
                                    </p:set>
                                    <p:animEffect transition="in" filter="fade">
                                      <p:cBhvr>
                                        <p:cTn id="7" dur="250"/>
                                        <p:tgtEl>
                                          <p:spTgt spid="19"/>
                                        </p:tgtEl>
                                      </p:cBhvr>
                                    </p:animEffect>
                                    <p:anim calcmode="lin" valueType="num">
                                      <p:cBhvr>
                                        <p:cTn id="8" dur="250" fill="hold"/>
                                        <p:tgtEl>
                                          <p:spTgt spid="19"/>
                                        </p:tgtEl>
                                        <p:attrNameLst>
                                          <p:attrName>ppt_x</p:attrName>
                                        </p:attrNameLst>
                                      </p:cBhvr>
                                      <p:tavLst>
                                        <p:tav tm="0">
                                          <p:val>
                                            <p:strVal val="#ppt_x"/>
                                          </p:val>
                                        </p:tav>
                                        <p:tav tm="100000">
                                          <p:val>
                                            <p:strVal val="#ppt_x"/>
                                          </p:val>
                                        </p:tav>
                                      </p:tavLst>
                                    </p:anim>
                                    <p:anim calcmode="lin" valueType="num">
                                      <p:cBhvr>
                                        <p:cTn id="9" dur="25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600"/>
                            </p:stCondLst>
                            <p:childTnLst>
                              <p:par>
                                <p:cTn id="11" presetID="2" presetClass="entr" presetSubtype="2"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1+#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8582" y="980728"/>
            <a:ext cx="2533357" cy="922114"/>
          </a:xfrm>
        </p:spPr>
        <p:txBody>
          <a:bodyPr>
            <a:normAutofit fontScale="90000"/>
          </a:bodyPr>
          <a:lstStyle/>
          <a:p>
            <a:r>
              <a:rPr lang="en-US" altLang="zh-CN" b="1" dirty="0"/>
              <a:t>Amalgam</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zh-CN" sz="2400" b="1" dirty="0">
                <a:latin typeface="+mn-ea"/>
              </a:rPr>
              <a:t>所用特征</a:t>
            </a:r>
            <a:r>
              <a:rPr lang="zh-CN" altLang="zh-CN" sz="2400" dirty="0">
                <a:latin typeface="+mn-ea"/>
              </a:rPr>
              <a:t>：</a:t>
            </a:r>
            <a:r>
              <a:rPr lang="zh-CN" altLang="zh-CN" sz="2400" b="1" dirty="0">
                <a:latin typeface="+mn-ea"/>
              </a:rPr>
              <a:t>版本历史、类似的报告和代码</a:t>
            </a:r>
            <a:r>
              <a:rPr lang="zh-CN" altLang="zh-CN" sz="2400" b="1" dirty="0" smtClean="0">
                <a:latin typeface="+mn-ea"/>
              </a:rPr>
              <a:t>结构</a:t>
            </a:r>
            <a:endParaRPr lang="en-US" altLang="zh-CN" sz="2400" b="1" dirty="0" smtClean="0">
              <a:latin typeface="+mn-ea"/>
            </a:endParaRPr>
          </a:p>
          <a:p>
            <a:r>
              <a:rPr lang="zh-CN" altLang="en-US" sz="2400" b="1" dirty="0" smtClean="0">
                <a:latin typeface="+mn-ea"/>
              </a:rPr>
              <a:t>版本历史信息：</a:t>
            </a:r>
            <a:endParaRPr lang="en-US" altLang="zh-CN" sz="2400" b="1" dirty="0" smtClean="0">
              <a:latin typeface="+mn-ea"/>
            </a:endParaRPr>
          </a:p>
          <a:p>
            <a:r>
              <a:rPr lang="zh-CN" altLang="zh-CN" sz="2400" dirty="0" smtClean="0">
                <a:latin typeface="+mn-ea"/>
              </a:rPr>
              <a:t>该</a:t>
            </a:r>
            <a:r>
              <a:rPr lang="zh-CN" altLang="zh-CN" sz="2400" dirty="0">
                <a:latin typeface="+mn-ea"/>
              </a:rPr>
              <a:t>算法将输入</a:t>
            </a:r>
            <a:r>
              <a:rPr lang="zh-CN" altLang="zh-CN" sz="2400" b="1" dirty="0">
                <a:latin typeface="+mn-ea"/>
              </a:rPr>
              <a:t>提交日志</a:t>
            </a:r>
            <a:r>
              <a:rPr lang="zh-CN" altLang="zh-CN" sz="2400" dirty="0">
                <a:latin typeface="+mn-ea"/>
              </a:rPr>
              <a:t>作为输入，并输出一组文件及其可疑性评分。它首先确定相关的</a:t>
            </a:r>
            <a:r>
              <a:rPr lang="en-US" altLang="zh-CN" sz="2400" dirty="0">
                <a:latin typeface="+mn-ea"/>
              </a:rPr>
              <a:t>bug</a:t>
            </a:r>
            <a:r>
              <a:rPr lang="zh-CN" altLang="zh-CN" sz="2400" dirty="0">
                <a:latin typeface="+mn-ea"/>
              </a:rPr>
              <a:t>修复提交</a:t>
            </a:r>
            <a:r>
              <a:rPr lang="zh-CN" altLang="zh-CN" sz="2400" dirty="0" smtClean="0">
                <a:latin typeface="+mn-ea"/>
              </a:rPr>
              <a:t>。</a:t>
            </a:r>
            <a:r>
              <a:rPr lang="zh-CN" altLang="zh-CN" sz="2400" dirty="0">
                <a:latin typeface="+mn-ea"/>
              </a:rPr>
              <a:t>该算法的输出是一组可疑性评分，每个文件一个分数</a:t>
            </a:r>
            <a:r>
              <a:rPr lang="zh-CN" altLang="zh-CN" sz="2400" dirty="0" smtClean="0">
                <a:latin typeface="+mn-ea"/>
              </a:rPr>
              <a:t>。</a:t>
            </a:r>
            <a:endParaRPr lang="en-US" altLang="zh-CN" sz="2400" dirty="0" smtClean="0">
              <a:latin typeface="+mn-ea"/>
            </a:endParaRPr>
          </a:p>
          <a:p>
            <a:r>
              <a:rPr lang="zh-CN" altLang="zh-CN" sz="2400" dirty="0" smtClean="0">
                <a:latin typeface="+mn-ea"/>
              </a:rPr>
              <a:t>相关</a:t>
            </a:r>
            <a:r>
              <a:rPr lang="zh-CN" altLang="zh-CN" sz="2400" dirty="0">
                <a:latin typeface="+mn-ea"/>
              </a:rPr>
              <a:t>的</a:t>
            </a:r>
            <a:r>
              <a:rPr lang="en-US" altLang="zh-CN" sz="2400" dirty="0">
                <a:latin typeface="+mn-ea"/>
              </a:rPr>
              <a:t>bug</a:t>
            </a:r>
            <a:r>
              <a:rPr lang="zh-CN" altLang="zh-CN" sz="2400" dirty="0">
                <a:latin typeface="+mn-ea"/>
              </a:rPr>
              <a:t>修复提交是通过以下两条规则确定的</a:t>
            </a:r>
            <a:r>
              <a:rPr lang="en-US" altLang="zh-CN" sz="2400" dirty="0">
                <a:latin typeface="+mn-ea"/>
              </a:rPr>
              <a:t>:</a:t>
            </a:r>
            <a:endParaRPr lang="zh-CN" altLang="zh-CN" sz="2400" dirty="0">
              <a:latin typeface="+mn-ea"/>
            </a:endParaRPr>
          </a:p>
          <a:p>
            <a:r>
              <a:rPr lang="en-US" altLang="zh-CN" sz="2400" b="1" dirty="0">
                <a:latin typeface="+mn-ea"/>
              </a:rPr>
              <a:t>Rule1: </a:t>
            </a:r>
            <a:r>
              <a:rPr lang="zh-CN" altLang="zh-CN" sz="2400" dirty="0">
                <a:latin typeface="+mn-ea"/>
              </a:rPr>
              <a:t>提交日志必须匹配以下</a:t>
            </a:r>
            <a:r>
              <a:rPr lang="zh-CN" altLang="zh-CN" sz="2400" dirty="0" smtClean="0">
                <a:latin typeface="+mn-ea"/>
              </a:rPr>
              <a:t>正则表达式</a:t>
            </a:r>
            <a:r>
              <a:rPr lang="zh-CN" altLang="en-US" sz="2400" dirty="0" smtClean="0">
                <a:latin typeface="+mn-ea"/>
              </a:rPr>
              <a:t>：</a:t>
            </a:r>
            <a:endParaRPr lang="en-US" altLang="zh-CN" sz="2400" dirty="0" smtClean="0">
              <a:latin typeface="+mn-ea"/>
            </a:endParaRPr>
          </a:p>
          <a:p>
            <a:r>
              <a:rPr lang="en-US" altLang="zh-CN" sz="2400" b="1" dirty="0" smtClean="0">
                <a:latin typeface="+mn-ea"/>
              </a:rPr>
              <a:t>regex</a:t>
            </a:r>
            <a:r>
              <a:rPr lang="en-US" altLang="zh-CN" sz="2400" b="1" dirty="0">
                <a:latin typeface="+mn-ea"/>
              </a:rPr>
              <a:t>: (. </a:t>
            </a:r>
            <a:r>
              <a:rPr lang="en-US" altLang="zh-CN" sz="2400" b="1" dirty="0">
                <a:latin typeface="+mn-ea"/>
              </a:rPr>
              <a:t>∗ fix.∗)|(. </a:t>
            </a:r>
            <a:r>
              <a:rPr lang="en-US" altLang="zh-CN" sz="2400" b="1" dirty="0">
                <a:latin typeface="+mn-ea"/>
              </a:rPr>
              <a:t>∗ bug.∗</a:t>
            </a:r>
            <a:r>
              <a:rPr lang="en-US" altLang="zh-CN" sz="2400" b="1" dirty="0" smtClean="0">
                <a:latin typeface="+mn-ea"/>
              </a:rPr>
              <a:t>)</a:t>
            </a:r>
          </a:p>
          <a:p>
            <a:r>
              <a:rPr lang="zh-CN" altLang="zh-CN" sz="2400" dirty="0" smtClean="0">
                <a:latin typeface="+mn-ea"/>
              </a:rPr>
              <a:t> 这个</a:t>
            </a:r>
            <a:r>
              <a:rPr lang="zh-CN" altLang="zh-CN" sz="2400" dirty="0">
                <a:latin typeface="+mn-ea"/>
              </a:rPr>
              <a:t>正则表达式指定将匹配所</a:t>
            </a:r>
            <a:r>
              <a:rPr lang="en-US" altLang="zh-CN" sz="2400" dirty="0">
                <a:latin typeface="+mn-ea"/>
              </a:rPr>
              <a:t>:</a:t>
            </a:r>
            <a:r>
              <a:rPr lang="zh-CN" altLang="zh-CN" sz="2400" dirty="0">
                <a:latin typeface="+mn-ea"/>
              </a:rPr>
              <a:t>有包含单词</a:t>
            </a:r>
            <a:r>
              <a:rPr lang="en-US" altLang="zh-CN" sz="2400" dirty="0">
                <a:latin typeface="+mn-ea"/>
              </a:rPr>
              <a:t>“fix”</a:t>
            </a:r>
            <a:r>
              <a:rPr lang="zh-CN" altLang="zh-CN" sz="2400" dirty="0">
                <a:latin typeface="+mn-ea"/>
              </a:rPr>
              <a:t>或</a:t>
            </a:r>
            <a:r>
              <a:rPr lang="en-US" altLang="zh-CN" sz="2400" dirty="0">
                <a:latin typeface="+mn-ea"/>
              </a:rPr>
              <a:t>“bug”</a:t>
            </a:r>
            <a:r>
              <a:rPr lang="zh-CN" altLang="zh-CN" sz="2400" dirty="0">
                <a:latin typeface="+mn-ea"/>
              </a:rPr>
              <a:t>的提交日志。</a:t>
            </a:r>
          </a:p>
          <a:p>
            <a:r>
              <a:rPr lang="en-US" altLang="zh-CN" sz="2400" b="1" dirty="0">
                <a:latin typeface="+mn-ea"/>
              </a:rPr>
              <a:t>Rule2: </a:t>
            </a:r>
            <a:r>
              <a:rPr lang="zh-CN" altLang="zh-CN" sz="2400" dirty="0">
                <a:latin typeface="+mn-ea"/>
              </a:rPr>
              <a:t>必须是过去</a:t>
            </a:r>
            <a:r>
              <a:rPr lang="en-US" altLang="zh-CN" sz="2400" dirty="0">
                <a:latin typeface="+mn-ea"/>
              </a:rPr>
              <a:t>k</a:t>
            </a:r>
            <a:r>
              <a:rPr lang="zh-CN" altLang="zh-CN" sz="2400" dirty="0">
                <a:latin typeface="+mn-ea"/>
              </a:rPr>
              <a:t>天之内的提交日志（</a:t>
            </a:r>
            <a:r>
              <a:rPr lang="en-US" altLang="zh-CN" sz="2400" dirty="0">
                <a:latin typeface="+mn-ea"/>
              </a:rPr>
              <a:t>k</a:t>
            </a:r>
            <a:r>
              <a:rPr lang="zh-CN" altLang="zh-CN" sz="2400" dirty="0">
                <a:latin typeface="+mn-ea"/>
              </a:rPr>
              <a:t>实验中设置为</a:t>
            </a:r>
            <a:r>
              <a:rPr lang="en-US" altLang="zh-CN" sz="2400" dirty="0">
                <a:latin typeface="+mn-ea"/>
              </a:rPr>
              <a:t>15</a:t>
            </a:r>
            <a:r>
              <a:rPr lang="zh-CN" altLang="zh-CN" sz="2400" dirty="0">
                <a:latin typeface="+mn-ea"/>
              </a:rPr>
              <a:t>）</a:t>
            </a:r>
          </a:p>
          <a:p>
            <a:endParaRPr lang="en-US" altLang="zh-CN" sz="2400" dirty="0" smtClean="0">
              <a:latin typeface="+mn-ea"/>
            </a:endParaRPr>
          </a:p>
        </p:txBody>
      </p:sp>
      <p:pic>
        <p:nvPicPr>
          <p:cNvPr id="12" name="图片 11"/>
          <p:cNvPicPr/>
          <p:nvPr/>
        </p:nvPicPr>
        <p:blipFill>
          <a:blip r:embed="rId2">
            <a:extLst>
              <a:ext uri="{28A0092B-C50C-407E-A947-70E740481C1C}">
                <a14:useLocalDpi xmlns:a14="http://schemas.microsoft.com/office/drawing/2010/main" val="0"/>
              </a:ext>
            </a:extLst>
          </a:blip>
          <a:stretch>
            <a:fillRect/>
          </a:stretch>
        </p:blipFill>
        <p:spPr>
          <a:xfrm>
            <a:off x="1846734" y="5677682"/>
            <a:ext cx="6966711" cy="896964"/>
          </a:xfrm>
          <a:prstGeom prst="rect">
            <a:avLst/>
          </a:prstGeom>
        </p:spPr>
      </p:pic>
    </p:spTree>
    <p:extLst>
      <p:ext uri="{BB962C8B-B14F-4D97-AF65-F5344CB8AC3E}">
        <p14:creationId xmlns:p14="http://schemas.microsoft.com/office/powerpoint/2010/main" val="3071368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8582" y="980728"/>
            <a:ext cx="2533357" cy="922114"/>
          </a:xfrm>
        </p:spPr>
        <p:txBody>
          <a:bodyPr>
            <a:normAutofit fontScale="90000"/>
          </a:bodyPr>
          <a:lstStyle/>
          <a:p>
            <a:r>
              <a:rPr lang="en-US" altLang="zh-CN" b="1" dirty="0"/>
              <a:t>Amalgam</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sz="2400" b="1" dirty="0" smtClean="0">
                <a:latin typeface="+mn-ea"/>
              </a:rPr>
              <a:t>相似报告：</a:t>
            </a:r>
            <a:endParaRPr lang="en-US" altLang="zh-CN" sz="2400" b="1" dirty="0" smtClean="0">
              <a:latin typeface="+mn-ea"/>
            </a:endParaRPr>
          </a:p>
          <a:p>
            <a:r>
              <a:rPr lang="zh-CN" altLang="zh-CN" sz="2400" dirty="0">
                <a:latin typeface="+mn-ea"/>
              </a:rPr>
              <a:t>该算法接受一个输入错误报告和已在错误存储库中修复的旧的错误报告</a:t>
            </a:r>
            <a:r>
              <a:rPr lang="zh-CN" altLang="zh-CN" sz="2400" dirty="0" smtClean="0">
                <a:latin typeface="+mn-ea"/>
              </a:rPr>
              <a:t>。</a:t>
            </a:r>
            <a:endParaRPr lang="en-US" altLang="zh-CN" sz="2400" dirty="0" smtClean="0">
              <a:latin typeface="+mn-ea"/>
            </a:endParaRPr>
          </a:p>
          <a:p>
            <a:endParaRPr lang="en-US" altLang="zh-CN" sz="2400" dirty="0">
              <a:latin typeface="+mn-ea"/>
            </a:endParaRPr>
          </a:p>
          <a:p>
            <a:endParaRPr lang="en-US" altLang="zh-CN" sz="2400" dirty="0" smtClean="0">
              <a:latin typeface="+mn-ea"/>
            </a:endParaRPr>
          </a:p>
          <a:p>
            <a:endParaRPr lang="en-US" altLang="zh-CN" sz="2400" dirty="0">
              <a:latin typeface="+mn-ea"/>
            </a:endParaRPr>
          </a:p>
          <a:p>
            <a:endParaRPr lang="en-US" altLang="zh-CN" sz="2400" dirty="0" smtClean="0">
              <a:latin typeface="+mn-ea"/>
            </a:endParaRPr>
          </a:p>
          <a:p>
            <a:endParaRPr lang="en-US" altLang="zh-CN" sz="2400" dirty="0">
              <a:latin typeface="+mn-ea"/>
            </a:endParaRPr>
          </a:p>
          <a:p>
            <a:r>
              <a:rPr lang="zh-CN" altLang="zh-CN" sz="2400" dirty="0">
                <a:latin typeface="+mn-ea"/>
              </a:rPr>
              <a:t>在上式中，</a:t>
            </a:r>
            <a:r>
              <a:rPr lang="en-US" altLang="zh-CN" sz="2400" dirty="0">
                <a:latin typeface="+mn-ea"/>
              </a:rPr>
              <a:t>b</a:t>
            </a:r>
            <a:r>
              <a:rPr lang="zh-CN" altLang="zh-CN" sz="2400" dirty="0">
                <a:latin typeface="+mn-ea"/>
              </a:rPr>
              <a:t>为输入</a:t>
            </a:r>
            <a:r>
              <a:rPr lang="en-US" altLang="zh-CN" sz="2400" dirty="0">
                <a:latin typeface="+mn-ea"/>
              </a:rPr>
              <a:t>bug</a:t>
            </a:r>
            <a:r>
              <a:rPr lang="zh-CN" altLang="zh-CN" sz="2400" dirty="0">
                <a:latin typeface="+mn-ea"/>
              </a:rPr>
              <a:t>报告，</a:t>
            </a:r>
            <a:r>
              <a:rPr lang="en-US" altLang="zh-CN" sz="2400" dirty="0">
                <a:latin typeface="+mn-ea"/>
              </a:rPr>
              <a:t>B</a:t>
            </a:r>
            <a:r>
              <a:rPr lang="zh-CN" altLang="zh-CN" sz="2400" dirty="0">
                <a:latin typeface="+mn-ea"/>
              </a:rPr>
              <a:t>为旧的修复的错误报告集合。使用</a:t>
            </a:r>
            <a:r>
              <a:rPr lang="en-US" altLang="zh-CN" sz="2400" dirty="0" err="1">
                <a:latin typeface="+mn-ea"/>
              </a:rPr>
              <a:t>tf-idf</a:t>
            </a:r>
            <a:r>
              <a:rPr lang="zh-CN" altLang="zh-CN" sz="2400" dirty="0">
                <a:latin typeface="+mn-ea"/>
              </a:rPr>
              <a:t>获得错误报告的向量，根据计算余弦相似度获得得分。取每一个输入报告与旧的报告的平均相似度。</a:t>
            </a:r>
          </a:p>
          <a:p>
            <a:endParaRPr lang="zh-CN" altLang="zh-CN" sz="2400" dirty="0">
              <a:latin typeface="+mn-ea"/>
            </a:endParaRPr>
          </a:p>
          <a:p>
            <a:endParaRPr lang="en-US" altLang="zh-CN" sz="2400" b="1" dirty="0" smtClean="0">
              <a:latin typeface="+mn-ea"/>
            </a:endParaRPr>
          </a:p>
        </p:txBody>
      </p:sp>
      <p:pic>
        <p:nvPicPr>
          <p:cNvPr id="5" name="图片 4"/>
          <p:cNvPicPr/>
          <p:nvPr/>
        </p:nvPicPr>
        <p:blipFill>
          <a:blip r:embed="rId2"/>
          <a:stretch>
            <a:fillRect/>
          </a:stretch>
        </p:blipFill>
        <p:spPr>
          <a:xfrm>
            <a:off x="1918742" y="2708920"/>
            <a:ext cx="7065600" cy="729600"/>
          </a:xfrm>
          <a:prstGeom prst="rect">
            <a:avLst/>
          </a:prstGeom>
        </p:spPr>
      </p:pic>
      <p:pic>
        <p:nvPicPr>
          <p:cNvPr id="6" name="图片 5"/>
          <p:cNvPicPr/>
          <p:nvPr/>
        </p:nvPicPr>
        <p:blipFill>
          <a:blip r:embed="rId3"/>
          <a:stretch>
            <a:fillRect/>
          </a:stretch>
        </p:blipFill>
        <p:spPr>
          <a:xfrm>
            <a:off x="2422798" y="3547602"/>
            <a:ext cx="6262526" cy="934882"/>
          </a:xfrm>
          <a:prstGeom prst="rect">
            <a:avLst/>
          </a:prstGeom>
        </p:spPr>
      </p:pic>
    </p:spTree>
    <p:extLst>
      <p:ext uri="{BB962C8B-B14F-4D97-AF65-F5344CB8AC3E}">
        <p14:creationId xmlns:p14="http://schemas.microsoft.com/office/powerpoint/2010/main" val="3395665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8582" y="980728"/>
            <a:ext cx="2533357" cy="922114"/>
          </a:xfrm>
        </p:spPr>
        <p:txBody>
          <a:bodyPr>
            <a:normAutofit fontScale="90000"/>
          </a:bodyPr>
          <a:lstStyle/>
          <a:p>
            <a:r>
              <a:rPr lang="en-US" altLang="zh-CN" b="1" dirty="0"/>
              <a:t>Amalgam</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sz="2400" b="1" dirty="0" smtClean="0">
                <a:latin typeface="+mn-ea"/>
              </a:rPr>
              <a:t>代码结构：</a:t>
            </a:r>
            <a:endParaRPr lang="en-US" altLang="zh-CN" sz="2400" b="1" dirty="0" smtClean="0">
              <a:latin typeface="+mn-ea"/>
            </a:endParaRPr>
          </a:p>
          <a:p>
            <a:r>
              <a:rPr lang="zh-CN" altLang="en-US" sz="2400" dirty="0">
                <a:latin typeface="+mn-ea"/>
              </a:rPr>
              <a:t>与</a:t>
            </a:r>
            <a:r>
              <a:rPr lang="en-US" altLang="zh-CN" sz="2400" b="1" dirty="0" err="1">
                <a:latin typeface="+mn-ea"/>
              </a:rPr>
              <a:t>BLUiR</a:t>
            </a:r>
            <a:r>
              <a:rPr lang="zh-CN" altLang="en-US" sz="2400" dirty="0">
                <a:latin typeface="+mn-ea"/>
              </a:rPr>
              <a:t>类似，它对</a:t>
            </a:r>
            <a:r>
              <a:rPr lang="en-US" altLang="zh-CN" sz="2400" dirty="0">
                <a:latin typeface="+mn-ea"/>
              </a:rPr>
              <a:t>bug</a:t>
            </a:r>
            <a:r>
              <a:rPr lang="zh-CN" altLang="en-US" sz="2400" dirty="0">
                <a:latin typeface="+mn-ea"/>
              </a:rPr>
              <a:t>定位执行结构化检索</a:t>
            </a:r>
            <a:r>
              <a:rPr lang="zh-CN" altLang="en-US" sz="2400" dirty="0" smtClean="0">
                <a:latin typeface="+mn-ea"/>
              </a:rPr>
              <a:t>。</a:t>
            </a:r>
            <a:endParaRPr lang="en-US" altLang="zh-CN" sz="2400" dirty="0" smtClean="0">
              <a:latin typeface="+mn-ea"/>
            </a:endParaRPr>
          </a:p>
          <a:p>
            <a:r>
              <a:rPr lang="en-US" altLang="zh-CN" sz="2400" dirty="0" err="1" smtClean="0">
                <a:latin typeface="+mn-ea"/>
              </a:rPr>
              <a:t>BLUiR</a:t>
            </a:r>
            <a:r>
              <a:rPr lang="zh-CN" altLang="en-US" sz="2400" dirty="0">
                <a:latin typeface="+mn-ea"/>
              </a:rPr>
              <a:t>将</a:t>
            </a:r>
            <a:r>
              <a:rPr lang="en-US" altLang="zh-CN" sz="2400" dirty="0">
                <a:latin typeface="+mn-ea"/>
              </a:rPr>
              <a:t>bug</a:t>
            </a:r>
            <a:r>
              <a:rPr lang="zh-CN" altLang="en-US" sz="2400" dirty="0">
                <a:latin typeface="+mn-ea"/>
              </a:rPr>
              <a:t>报告分为两部分</a:t>
            </a:r>
            <a:r>
              <a:rPr lang="en-US" altLang="zh-CN" sz="2400" dirty="0">
                <a:latin typeface="+mn-ea"/>
              </a:rPr>
              <a:t>:</a:t>
            </a:r>
            <a:r>
              <a:rPr lang="zh-CN" altLang="en-US" sz="2400" dirty="0">
                <a:latin typeface="+mn-ea"/>
              </a:rPr>
              <a:t>摘要和描述</a:t>
            </a:r>
            <a:r>
              <a:rPr lang="zh-CN" altLang="en-US" sz="2400" dirty="0" smtClean="0">
                <a:latin typeface="+mn-ea"/>
              </a:rPr>
              <a:t>。</a:t>
            </a:r>
            <a:endParaRPr lang="en-US" altLang="zh-CN" sz="2400" dirty="0" smtClean="0">
              <a:latin typeface="+mn-ea"/>
            </a:endParaRPr>
          </a:p>
          <a:p>
            <a:r>
              <a:rPr lang="zh-CN" altLang="en-US" sz="2400" dirty="0" smtClean="0">
                <a:latin typeface="+mn-ea"/>
              </a:rPr>
              <a:t>它</a:t>
            </a:r>
            <a:r>
              <a:rPr lang="zh-CN" altLang="en-US" sz="2400" dirty="0">
                <a:latin typeface="+mn-ea"/>
              </a:rPr>
              <a:t>将源代码文件分成</a:t>
            </a:r>
            <a:r>
              <a:rPr lang="en-US" altLang="zh-CN" sz="2400" dirty="0">
                <a:latin typeface="+mn-ea"/>
              </a:rPr>
              <a:t>4</a:t>
            </a:r>
            <a:r>
              <a:rPr lang="zh-CN" altLang="en-US" sz="2400" dirty="0">
                <a:latin typeface="+mn-ea"/>
              </a:rPr>
              <a:t>部分</a:t>
            </a:r>
            <a:r>
              <a:rPr lang="en-US" altLang="zh-CN" sz="2400" dirty="0">
                <a:latin typeface="+mn-ea"/>
              </a:rPr>
              <a:t>:</a:t>
            </a:r>
            <a:r>
              <a:rPr lang="zh-CN" altLang="en-US" sz="2400" dirty="0">
                <a:latin typeface="+mn-ea"/>
              </a:rPr>
              <a:t>类名、方法名、变量名和注释。所有的部分都用</a:t>
            </a:r>
            <a:r>
              <a:rPr lang="en-US" altLang="zh-CN" sz="2400" dirty="0" err="1">
                <a:latin typeface="+mn-ea"/>
              </a:rPr>
              <a:t>tf-idf</a:t>
            </a:r>
            <a:r>
              <a:rPr lang="zh-CN" altLang="en-US" sz="2400" dirty="0">
                <a:latin typeface="+mn-ea"/>
              </a:rPr>
              <a:t>转化成向量</a:t>
            </a:r>
            <a:r>
              <a:rPr lang="zh-CN" altLang="en-US" sz="2400" dirty="0" smtClean="0">
                <a:latin typeface="+mn-ea"/>
              </a:rPr>
              <a:t>。</a:t>
            </a:r>
            <a:endParaRPr lang="en-US" altLang="zh-CN" sz="2400" dirty="0" smtClean="0">
              <a:latin typeface="+mn-ea"/>
            </a:endParaRPr>
          </a:p>
          <a:p>
            <a:r>
              <a:rPr lang="zh-CN" altLang="en-US" sz="2400" b="1" dirty="0" smtClean="0">
                <a:latin typeface="+mn-ea"/>
              </a:rPr>
              <a:t>总体合成：</a:t>
            </a:r>
            <a:endParaRPr lang="en-US" altLang="zh-CN" sz="2400" b="1" dirty="0" smtClean="0">
              <a:latin typeface="+mn-ea"/>
            </a:endParaRPr>
          </a:p>
          <a:p>
            <a:r>
              <a:rPr lang="zh-CN" altLang="zh-CN" sz="2400" dirty="0">
                <a:latin typeface="+mn-ea"/>
              </a:rPr>
              <a:t>将前面</a:t>
            </a:r>
            <a:r>
              <a:rPr lang="en-US" altLang="zh-CN" sz="2400" dirty="0">
                <a:latin typeface="+mn-ea"/>
              </a:rPr>
              <a:t>3</a:t>
            </a:r>
            <a:r>
              <a:rPr lang="zh-CN" altLang="zh-CN" sz="2400" dirty="0">
                <a:latin typeface="+mn-ea"/>
              </a:rPr>
              <a:t>个相似度得分按一定的比例相加起来，获得最后的相似度分数。</a:t>
            </a:r>
          </a:p>
          <a:p>
            <a:r>
              <a:rPr lang="zh-CN" altLang="zh-CN" sz="2400" dirty="0">
                <a:latin typeface="+mn-ea"/>
              </a:rPr>
              <a:t>首先将结构组件输出的分数与文件</a:t>
            </a:r>
            <a:r>
              <a:rPr lang="en-US" altLang="zh-CN" sz="2400" dirty="0">
                <a:latin typeface="+mn-ea"/>
              </a:rPr>
              <a:t>f</a:t>
            </a:r>
            <a:r>
              <a:rPr lang="zh-CN" altLang="zh-CN" sz="2400" dirty="0">
                <a:latin typeface="+mn-ea"/>
              </a:rPr>
              <a:t>的类似报告组件相结合</a:t>
            </a:r>
            <a:r>
              <a:rPr lang="en-US" altLang="zh-CN" sz="2400" dirty="0">
                <a:latin typeface="+mn-ea"/>
              </a:rPr>
              <a:t>: (a</a:t>
            </a:r>
            <a:r>
              <a:rPr lang="zh-CN" altLang="zh-CN" sz="2400" dirty="0">
                <a:latin typeface="+mn-ea"/>
              </a:rPr>
              <a:t>的值设置为</a:t>
            </a:r>
            <a:r>
              <a:rPr lang="en-US" altLang="zh-CN" sz="2400" dirty="0">
                <a:latin typeface="+mn-ea"/>
              </a:rPr>
              <a:t>0.2)</a:t>
            </a:r>
            <a:endParaRPr lang="zh-CN" altLang="zh-CN" sz="2400" dirty="0">
              <a:latin typeface="+mn-ea"/>
            </a:endParaRPr>
          </a:p>
          <a:p>
            <a:endParaRPr lang="zh-CN" altLang="zh-CN" sz="2400" b="1" dirty="0">
              <a:latin typeface="+mn-ea"/>
            </a:endParaRPr>
          </a:p>
          <a:p>
            <a:endParaRPr lang="en-US" altLang="zh-CN" sz="2400" b="1" dirty="0" smtClean="0">
              <a:latin typeface="+mn-ea"/>
            </a:endParaRPr>
          </a:p>
          <a:p>
            <a:endParaRPr lang="en-US" altLang="zh-CN" sz="2400" b="1" dirty="0" smtClean="0">
              <a:latin typeface="+mn-ea"/>
            </a:endParaRPr>
          </a:p>
        </p:txBody>
      </p:sp>
      <p:pic>
        <p:nvPicPr>
          <p:cNvPr id="8" name="图片 7"/>
          <p:cNvPicPr/>
          <p:nvPr/>
        </p:nvPicPr>
        <p:blipFill>
          <a:blip r:embed="rId2"/>
          <a:stretch>
            <a:fillRect/>
          </a:stretch>
        </p:blipFill>
        <p:spPr>
          <a:xfrm>
            <a:off x="1126655" y="5013176"/>
            <a:ext cx="5832648" cy="662277"/>
          </a:xfrm>
          <a:prstGeom prst="rect">
            <a:avLst/>
          </a:prstGeom>
        </p:spPr>
      </p:pic>
      <p:pic>
        <p:nvPicPr>
          <p:cNvPr id="9" name="图片 8"/>
          <p:cNvPicPr/>
          <p:nvPr/>
        </p:nvPicPr>
        <p:blipFill>
          <a:blip r:embed="rId3"/>
          <a:stretch>
            <a:fillRect/>
          </a:stretch>
        </p:blipFill>
        <p:spPr>
          <a:xfrm>
            <a:off x="1123934" y="5719547"/>
            <a:ext cx="5967210" cy="1026090"/>
          </a:xfrm>
          <a:prstGeom prst="rect">
            <a:avLst/>
          </a:prstGeom>
        </p:spPr>
      </p:pic>
    </p:spTree>
    <p:extLst>
      <p:ext uri="{BB962C8B-B14F-4D97-AF65-F5344CB8AC3E}">
        <p14:creationId xmlns:p14="http://schemas.microsoft.com/office/powerpoint/2010/main" val="2221264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598" y="1340768"/>
            <a:ext cx="2533357" cy="922114"/>
          </a:xfrm>
        </p:spPr>
        <p:txBody>
          <a:bodyPr>
            <a:normAutofit fontScale="90000"/>
          </a:bodyPr>
          <a:lstStyle/>
          <a:p>
            <a:r>
              <a:rPr lang="en-US" altLang="zh-CN" b="1" dirty="0"/>
              <a:t>Amalgam</a:t>
            </a:r>
            <a:r>
              <a:rPr lang="zh-CN" altLang="zh-CN" dirty="0"/>
              <a:t/>
            </a:r>
            <a:br>
              <a:rPr lang="zh-CN" altLang="zh-CN" dirty="0"/>
            </a:br>
            <a:r>
              <a:rPr lang="en-US" altLang="zh-CN" dirty="0"/>
              <a:t/>
            </a:r>
            <a:br>
              <a:rPr lang="en-US" altLang="zh-CN" dirty="0"/>
            </a:br>
            <a:endParaRPr lang="zh-CN" altLang="en-US" dirty="0"/>
          </a:p>
        </p:txBody>
      </p:sp>
      <p:pic>
        <p:nvPicPr>
          <p:cNvPr id="4" name="图片 3"/>
          <p:cNvPicPr/>
          <p:nvPr/>
        </p:nvPicPr>
        <p:blipFill>
          <a:blip r:embed="rId2"/>
          <a:stretch>
            <a:fillRect/>
          </a:stretch>
        </p:blipFill>
        <p:spPr>
          <a:xfrm>
            <a:off x="2782838" y="1628800"/>
            <a:ext cx="7590306" cy="3960440"/>
          </a:xfrm>
          <a:prstGeom prst="rect">
            <a:avLst/>
          </a:prstGeom>
        </p:spPr>
      </p:pic>
    </p:spTree>
    <p:extLst>
      <p:ext uri="{BB962C8B-B14F-4D97-AF65-F5344CB8AC3E}">
        <p14:creationId xmlns:p14="http://schemas.microsoft.com/office/powerpoint/2010/main" val="3285030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980728"/>
            <a:ext cx="2533357" cy="922114"/>
          </a:xfrm>
        </p:spPr>
        <p:txBody>
          <a:bodyPr>
            <a:normAutofit fontScale="90000"/>
          </a:bodyPr>
          <a:lstStyle/>
          <a:p>
            <a:r>
              <a:rPr lang="en-US" altLang="zh-CN" b="1" dirty="0" smtClean="0"/>
              <a:t>Lobster</a:t>
            </a:r>
            <a:r>
              <a:rPr lang="en-US" altLang="zh-CN" dirty="0"/>
              <a:t/>
            </a:r>
            <a:br>
              <a:rPr lang="en-US" altLang="zh-CN" dirty="0"/>
            </a:br>
            <a:endParaRPr lang="zh-CN" altLang="en-US" dirty="0"/>
          </a:p>
        </p:txBody>
      </p:sp>
      <p:sp>
        <p:nvSpPr>
          <p:cNvPr id="3" name="内容占位符 2"/>
          <p:cNvSpPr>
            <a:spLocks noGrp="1"/>
          </p:cNvSpPr>
          <p:nvPr>
            <p:ph idx="1"/>
          </p:nvPr>
        </p:nvSpPr>
        <p:spPr>
          <a:xfrm>
            <a:off x="609521" y="1600201"/>
            <a:ext cx="10971372" cy="4525963"/>
          </a:xfrm>
        </p:spPr>
        <p:txBody>
          <a:bodyPr>
            <a:normAutofit/>
          </a:bodyPr>
          <a:lstStyle/>
          <a:p>
            <a:r>
              <a:rPr lang="zh-CN" altLang="zh-CN" sz="2400" b="1" dirty="0">
                <a:latin typeface="+mn-ea"/>
              </a:rPr>
              <a:t>所用特征</a:t>
            </a:r>
            <a:r>
              <a:rPr lang="zh-CN" altLang="zh-CN" sz="2400" dirty="0" smtClean="0">
                <a:latin typeface="+mn-ea"/>
              </a:rPr>
              <a:t>：</a:t>
            </a:r>
            <a:r>
              <a:rPr lang="zh-CN" altLang="zh-CN" sz="2400" b="1" dirty="0">
                <a:latin typeface="+mn-ea"/>
              </a:rPr>
              <a:t>代码结构和堆栈跟踪</a:t>
            </a:r>
          </a:p>
          <a:p>
            <a:r>
              <a:rPr lang="en-US" altLang="zh-CN" sz="2400" dirty="0">
                <a:latin typeface="+mn-ea"/>
              </a:rPr>
              <a:t>bug</a:t>
            </a:r>
            <a:r>
              <a:rPr lang="zh-CN" altLang="en-US" sz="2400" dirty="0">
                <a:latin typeface="+mn-ea"/>
              </a:rPr>
              <a:t>报告和代码元素</a:t>
            </a:r>
            <a:r>
              <a:rPr lang="en-US" altLang="zh-CN" sz="2400" dirty="0">
                <a:latin typeface="+mn-ea"/>
              </a:rPr>
              <a:t>e</a:t>
            </a:r>
            <a:r>
              <a:rPr lang="zh-CN" altLang="en-US" sz="2400" dirty="0">
                <a:latin typeface="+mn-ea"/>
              </a:rPr>
              <a:t>之间的文本相似性定义为</a:t>
            </a:r>
            <a:r>
              <a:rPr lang="en-US" altLang="zh-CN" sz="2400" dirty="0" smtClean="0">
                <a:latin typeface="+mn-ea"/>
              </a:rPr>
              <a:t>:</a:t>
            </a:r>
          </a:p>
          <a:p>
            <a:endParaRPr lang="en-US" altLang="zh-CN" sz="2400" dirty="0" smtClean="0">
              <a:latin typeface="+mn-ea"/>
            </a:endParaRPr>
          </a:p>
          <a:p>
            <a:pPr marL="0" indent="0">
              <a:buNone/>
            </a:pPr>
            <a:endParaRPr lang="en-US" altLang="zh-CN" dirty="0"/>
          </a:p>
          <a:p>
            <a:pPr marL="0" indent="0">
              <a:buNone/>
            </a:pPr>
            <a:r>
              <a:rPr lang="zh-CN" altLang="zh-CN" sz="2400" dirty="0" smtClean="0">
                <a:latin typeface="+mn-ea"/>
              </a:rPr>
              <a:t>评分</a:t>
            </a:r>
            <a:r>
              <a:rPr lang="zh-CN" altLang="zh-CN" sz="2400" dirty="0">
                <a:latin typeface="+mn-ea"/>
              </a:rPr>
              <a:t>函数由任何</a:t>
            </a:r>
            <a:r>
              <a:rPr lang="en-US" altLang="zh-CN" sz="2400" dirty="0">
                <a:latin typeface="+mn-ea"/>
              </a:rPr>
              <a:t>TR</a:t>
            </a:r>
            <a:r>
              <a:rPr lang="zh-CN" altLang="zh-CN" sz="2400" dirty="0">
                <a:latin typeface="+mn-ea"/>
              </a:rPr>
              <a:t>技术提供文档之间的相关性度量，例如。</a:t>
            </a:r>
            <a:r>
              <a:rPr lang="en-US" altLang="zh-CN" sz="2400" dirty="0">
                <a:latin typeface="+mn-ea"/>
              </a:rPr>
              <a:t>VSM </a:t>
            </a:r>
            <a:r>
              <a:rPr lang="zh-CN" altLang="zh-CN" sz="2400" dirty="0">
                <a:latin typeface="+mn-ea"/>
              </a:rPr>
              <a:t>，</a:t>
            </a:r>
            <a:r>
              <a:rPr lang="en-US" altLang="zh-CN" sz="2400" dirty="0">
                <a:latin typeface="+mn-ea"/>
              </a:rPr>
              <a:t> LSI</a:t>
            </a:r>
            <a:r>
              <a:rPr lang="zh-CN" altLang="zh-CN" sz="2400" dirty="0">
                <a:latin typeface="+mn-ea"/>
              </a:rPr>
              <a:t>或</a:t>
            </a:r>
            <a:r>
              <a:rPr lang="en-US" altLang="zh-CN" sz="2400" dirty="0">
                <a:latin typeface="+mn-ea"/>
              </a:rPr>
              <a:t>LDA</a:t>
            </a:r>
            <a:r>
              <a:rPr lang="zh-CN" altLang="zh-CN" sz="2400" dirty="0">
                <a:latin typeface="+mn-ea"/>
              </a:rPr>
              <a:t>。</a:t>
            </a:r>
            <a:r>
              <a:rPr lang="en-US" altLang="zh-CN" sz="2400" dirty="0">
                <a:latin typeface="+mn-ea"/>
              </a:rPr>
              <a:t>Lobster</a:t>
            </a:r>
            <a:r>
              <a:rPr lang="zh-CN" altLang="zh-CN" sz="2400" dirty="0">
                <a:latin typeface="+mn-ea"/>
              </a:rPr>
              <a:t>的相似性计算是由</a:t>
            </a:r>
            <a:r>
              <a:rPr lang="en-US" altLang="zh-CN" sz="2400" dirty="0" err="1">
                <a:latin typeface="+mn-ea"/>
              </a:rPr>
              <a:t>Lucene</a:t>
            </a:r>
            <a:r>
              <a:rPr lang="zh-CN" altLang="zh-CN" sz="2400" dirty="0">
                <a:latin typeface="+mn-ea"/>
              </a:rPr>
              <a:t>给出的，该</a:t>
            </a:r>
            <a:r>
              <a:rPr lang="en-US" altLang="zh-CN" sz="2400" dirty="0">
                <a:latin typeface="+mn-ea"/>
              </a:rPr>
              <a:t>TR</a:t>
            </a:r>
            <a:r>
              <a:rPr lang="zh-CN" altLang="zh-CN" sz="2400" dirty="0">
                <a:latin typeface="+mn-ea"/>
              </a:rPr>
              <a:t>模型通过结合</a:t>
            </a:r>
            <a:r>
              <a:rPr lang="en-US" altLang="zh-CN" sz="2400" dirty="0">
                <a:latin typeface="+mn-ea"/>
              </a:rPr>
              <a:t>VSM</a:t>
            </a:r>
            <a:r>
              <a:rPr lang="zh-CN" altLang="zh-CN" sz="2400" dirty="0">
                <a:latin typeface="+mn-ea"/>
              </a:rPr>
              <a:t>和布尔模型被证明在错误定位中比</a:t>
            </a:r>
            <a:r>
              <a:rPr lang="en-US" altLang="zh-CN" sz="2400" dirty="0">
                <a:latin typeface="+mn-ea"/>
              </a:rPr>
              <a:t>LSI</a:t>
            </a:r>
            <a:r>
              <a:rPr lang="zh-CN" altLang="zh-CN" sz="2400" dirty="0">
                <a:latin typeface="+mn-ea"/>
              </a:rPr>
              <a:t>等技术表现更好</a:t>
            </a:r>
            <a:r>
              <a:rPr lang="zh-CN" altLang="zh-CN" sz="2400" dirty="0" smtClean="0">
                <a:latin typeface="+mn-ea"/>
              </a:rPr>
              <a:t>。</a:t>
            </a:r>
            <a:endParaRPr lang="en-US" altLang="zh-CN" sz="2400" dirty="0">
              <a:latin typeface="+mn-ea"/>
            </a:endParaRPr>
          </a:p>
          <a:p>
            <a:pPr marL="0" indent="0">
              <a:buNone/>
            </a:pPr>
            <a:endParaRPr lang="en-US" altLang="zh-CN" sz="2400" dirty="0" smtClean="0">
              <a:latin typeface="+mn-ea"/>
            </a:endParaRPr>
          </a:p>
        </p:txBody>
      </p:sp>
      <p:pic>
        <p:nvPicPr>
          <p:cNvPr id="7" name="图片 6"/>
          <p:cNvPicPr/>
          <p:nvPr/>
        </p:nvPicPr>
        <p:blipFill>
          <a:blip r:embed="rId2"/>
          <a:stretch>
            <a:fillRect/>
          </a:stretch>
        </p:blipFill>
        <p:spPr>
          <a:xfrm>
            <a:off x="3243695" y="2636912"/>
            <a:ext cx="5155767" cy="572863"/>
          </a:xfrm>
          <a:prstGeom prst="rect">
            <a:avLst/>
          </a:prstGeom>
        </p:spPr>
      </p:pic>
    </p:spTree>
    <p:extLst>
      <p:ext uri="{BB962C8B-B14F-4D97-AF65-F5344CB8AC3E}">
        <p14:creationId xmlns:p14="http://schemas.microsoft.com/office/powerpoint/2010/main" val="2970208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980728"/>
            <a:ext cx="2533357" cy="922114"/>
          </a:xfrm>
        </p:spPr>
        <p:txBody>
          <a:bodyPr>
            <a:normAutofit fontScale="90000"/>
          </a:bodyPr>
          <a:lstStyle/>
          <a:p>
            <a:r>
              <a:rPr lang="en-US" altLang="zh-CN" b="1" dirty="0" smtClean="0"/>
              <a:t>Lobster</a:t>
            </a:r>
            <a:r>
              <a:rPr lang="en-US" altLang="zh-CN" dirty="0"/>
              <a:t/>
            </a:r>
            <a:br>
              <a:rPr lang="en-US" altLang="zh-CN" dirty="0"/>
            </a:br>
            <a:endParaRPr lang="zh-CN" altLang="en-US" dirty="0"/>
          </a:p>
        </p:txBody>
      </p:sp>
      <p:sp>
        <p:nvSpPr>
          <p:cNvPr id="3" name="内容占位符 2"/>
          <p:cNvSpPr>
            <a:spLocks noGrp="1"/>
          </p:cNvSpPr>
          <p:nvPr>
            <p:ph idx="1"/>
          </p:nvPr>
        </p:nvSpPr>
        <p:spPr>
          <a:xfrm>
            <a:off x="609521" y="1600201"/>
            <a:ext cx="10971372" cy="4525963"/>
          </a:xfrm>
        </p:spPr>
        <p:txBody>
          <a:bodyPr>
            <a:normAutofit/>
          </a:bodyPr>
          <a:lstStyle/>
          <a:p>
            <a:r>
              <a:rPr lang="zh-CN" altLang="zh-CN" sz="2400" b="1" dirty="0">
                <a:latin typeface="+mn-ea"/>
              </a:rPr>
              <a:t>代码结构和堆栈</a:t>
            </a:r>
            <a:r>
              <a:rPr lang="zh-CN" altLang="zh-CN" sz="2400" b="1" dirty="0" smtClean="0">
                <a:latin typeface="+mn-ea"/>
              </a:rPr>
              <a:t>跟踪</a:t>
            </a:r>
            <a:r>
              <a:rPr lang="zh-CN" altLang="en-US" sz="2400" b="1" dirty="0" smtClean="0">
                <a:latin typeface="+mn-ea"/>
              </a:rPr>
              <a:t>：</a:t>
            </a:r>
            <a:endParaRPr lang="en-US" altLang="zh-CN" sz="2400" dirty="0" smtClean="0">
              <a:latin typeface="+mn-ea"/>
            </a:endParaRPr>
          </a:p>
          <a:p>
            <a:r>
              <a:rPr lang="zh-CN" altLang="zh-CN" sz="2400" dirty="0" smtClean="0">
                <a:latin typeface="+mn-ea"/>
              </a:rPr>
              <a:t>给定</a:t>
            </a:r>
            <a:r>
              <a:rPr lang="zh-CN" altLang="zh-CN" sz="2400" dirty="0">
                <a:latin typeface="+mn-ea"/>
              </a:rPr>
              <a:t>一个堆栈跟踪和一个代码元素</a:t>
            </a:r>
            <a:r>
              <a:rPr lang="en-US" altLang="zh-CN" sz="2400" dirty="0">
                <a:latin typeface="+mn-ea"/>
              </a:rPr>
              <a:t>e</a:t>
            </a:r>
            <a:r>
              <a:rPr lang="zh-CN" altLang="zh-CN" sz="2400" dirty="0">
                <a:latin typeface="+mn-ea"/>
              </a:rPr>
              <a:t>，根据堆栈跟踪中的代码元素与</a:t>
            </a:r>
            <a:r>
              <a:rPr lang="en-US" altLang="zh-CN" sz="2400" dirty="0">
                <a:latin typeface="+mn-ea"/>
              </a:rPr>
              <a:t>e</a:t>
            </a:r>
            <a:r>
              <a:rPr lang="zh-CN" altLang="zh-CN" sz="2400" dirty="0">
                <a:latin typeface="+mn-ea"/>
              </a:rPr>
              <a:t>之间的最小距离来定义它们之间的结构相似性。该距离的计算基于软件系统的程序依赖图，即，其中每个节点表示系统的一个不同的代码元素，从一个节点到另一个节点的边表示控制或数据流</a:t>
            </a:r>
            <a:r>
              <a:rPr lang="zh-CN" altLang="zh-CN" sz="2400" dirty="0" smtClean="0">
                <a:latin typeface="+mn-ea"/>
              </a:rPr>
              <a:t>。</a:t>
            </a:r>
            <a:endParaRPr lang="en-US" altLang="zh-CN" sz="2400" dirty="0" smtClean="0">
              <a:latin typeface="+mn-ea"/>
            </a:endParaRPr>
          </a:p>
          <a:p>
            <a:endParaRPr lang="en-US" altLang="zh-CN" sz="2400" dirty="0">
              <a:latin typeface="+mn-ea"/>
            </a:endParaRPr>
          </a:p>
          <a:p>
            <a:endParaRPr lang="en-US" altLang="zh-CN" sz="2400" dirty="0" smtClean="0">
              <a:latin typeface="+mn-ea"/>
            </a:endParaRPr>
          </a:p>
          <a:p>
            <a:r>
              <a:rPr lang="zh-CN" altLang="zh-CN" sz="2400" dirty="0" smtClean="0">
                <a:latin typeface="+mn-ea"/>
              </a:rPr>
              <a:t>如果</a:t>
            </a:r>
            <a:r>
              <a:rPr lang="zh-CN" altLang="zh-CN" sz="2400" dirty="0">
                <a:latin typeface="+mn-ea"/>
              </a:rPr>
              <a:t>两个代码元素之间不存在路径，则它们之间的最短路径为无穷大</a:t>
            </a:r>
            <a:r>
              <a:rPr lang="zh-CN" altLang="zh-CN" sz="2400" dirty="0" smtClean="0">
                <a:latin typeface="+mn-ea"/>
              </a:rPr>
              <a:t>。</a:t>
            </a:r>
            <a:endParaRPr lang="en-US" altLang="zh-CN" sz="2400" dirty="0" smtClean="0">
              <a:latin typeface="+mn-ea"/>
            </a:endParaRPr>
          </a:p>
          <a:p>
            <a:r>
              <a:rPr lang="zh-CN" altLang="zh-CN" sz="2400" dirty="0" smtClean="0">
                <a:latin typeface="+mn-ea"/>
              </a:rPr>
              <a:t>如果</a:t>
            </a:r>
            <a:r>
              <a:rPr lang="zh-CN" altLang="zh-CN" sz="2400" dirty="0">
                <a:latin typeface="+mn-ea"/>
              </a:rPr>
              <a:t>在堆栈跟踪中列出了代码元素</a:t>
            </a:r>
            <a:r>
              <a:rPr lang="en-US" altLang="zh-CN" sz="2400" dirty="0">
                <a:latin typeface="+mn-ea"/>
              </a:rPr>
              <a:t>e</a:t>
            </a:r>
            <a:r>
              <a:rPr lang="zh-CN" altLang="zh-CN" sz="2400" dirty="0">
                <a:latin typeface="+mn-ea"/>
              </a:rPr>
              <a:t>，它们之间的距离是</a:t>
            </a:r>
            <a:r>
              <a:rPr lang="en-US" altLang="zh-CN" sz="2400" dirty="0">
                <a:latin typeface="+mn-ea"/>
              </a:rPr>
              <a:t>0</a:t>
            </a:r>
            <a:r>
              <a:rPr lang="zh-CN" altLang="zh-CN" sz="2400" dirty="0" smtClean="0">
                <a:latin typeface="+mn-ea"/>
              </a:rPr>
              <a:t>。</a:t>
            </a:r>
            <a:endParaRPr lang="en-US" altLang="zh-CN" sz="2400" dirty="0">
              <a:latin typeface="+mn-ea"/>
            </a:endParaRPr>
          </a:p>
          <a:p>
            <a:r>
              <a:rPr lang="zh-CN" altLang="zh-CN" sz="2400" dirty="0">
                <a:latin typeface="+mn-ea"/>
              </a:rPr>
              <a:t>将</a:t>
            </a:r>
            <a:r>
              <a:rPr lang="zh-CN" altLang="zh-CN" sz="2400" dirty="0">
                <a:latin typeface="+mn-ea"/>
              </a:rPr>
              <a:t>堆栈跟踪与代码元素</a:t>
            </a:r>
            <a:r>
              <a:rPr lang="en-US" altLang="zh-CN" sz="2400" dirty="0">
                <a:latin typeface="+mn-ea"/>
              </a:rPr>
              <a:t>e</a:t>
            </a:r>
            <a:r>
              <a:rPr lang="zh-CN" altLang="zh-CN" sz="2400" dirty="0">
                <a:latin typeface="+mn-ea"/>
              </a:rPr>
              <a:t>之间的结构相似性定义为它们之间的归一化</a:t>
            </a:r>
            <a:r>
              <a:rPr lang="zh-CN" altLang="zh-CN" sz="2400" dirty="0" smtClean="0">
                <a:latin typeface="+mn-ea"/>
              </a:rPr>
              <a:t>距离</a:t>
            </a:r>
            <a:r>
              <a:rPr lang="en-US" altLang="zh-CN" sz="2400" dirty="0" smtClean="0">
                <a:latin typeface="+mn-ea"/>
              </a:rPr>
              <a:t>:</a:t>
            </a:r>
            <a:endParaRPr lang="zh-CN" altLang="zh-CN" sz="2400" dirty="0">
              <a:latin typeface="+mn-ea"/>
            </a:endParaRPr>
          </a:p>
          <a:p>
            <a:pPr marL="0" indent="0">
              <a:buNone/>
            </a:pPr>
            <a:endParaRPr lang="en-US" altLang="zh-CN" sz="2400" dirty="0" smtClean="0">
              <a:latin typeface="+mn-ea"/>
            </a:endParaRPr>
          </a:p>
        </p:txBody>
      </p:sp>
      <p:pic>
        <p:nvPicPr>
          <p:cNvPr id="5" name="图片 4"/>
          <p:cNvPicPr/>
          <p:nvPr/>
        </p:nvPicPr>
        <p:blipFill>
          <a:blip r:embed="rId2"/>
          <a:stretch>
            <a:fillRect/>
          </a:stretch>
        </p:blipFill>
        <p:spPr>
          <a:xfrm>
            <a:off x="2422798" y="3599765"/>
            <a:ext cx="6364423" cy="878348"/>
          </a:xfrm>
          <a:prstGeom prst="rect">
            <a:avLst/>
          </a:prstGeom>
        </p:spPr>
      </p:pic>
      <p:pic>
        <p:nvPicPr>
          <p:cNvPr id="6" name="图片 5"/>
          <p:cNvPicPr/>
          <p:nvPr/>
        </p:nvPicPr>
        <p:blipFill>
          <a:blip r:embed="rId3"/>
          <a:stretch>
            <a:fillRect/>
          </a:stretch>
        </p:blipFill>
        <p:spPr>
          <a:xfrm>
            <a:off x="2998862" y="5949280"/>
            <a:ext cx="5472609" cy="680981"/>
          </a:xfrm>
          <a:prstGeom prst="rect">
            <a:avLst/>
          </a:prstGeom>
        </p:spPr>
      </p:pic>
    </p:spTree>
    <p:extLst>
      <p:ext uri="{BB962C8B-B14F-4D97-AF65-F5344CB8AC3E}">
        <p14:creationId xmlns:p14="http://schemas.microsoft.com/office/powerpoint/2010/main" val="3574258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980728"/>
            <a:ext cx="2533357" cy="922114"/>
          </a:xfrm>
        </p:spPr>
        <p:txBody>
          <a:bodyPr>
            <a:normAutofit fontScale="90000"/>
          </a:bodyPr>
          <a:lstStyle/>
          <a:p>
            <a:r>
              <a:rPr lang="en-US" altLang="zh-CN" b="1" dirty="0" smtClean="0"/>
              <a:t>Lobster</a:t>
            </a:r>
            <a:r>
              <a:rPr lang="en-US" altLang="zh-CN" dirty="0"/>
              <a:t/>
            </a:r>
            <a:br>
              <a:rPr lang="en-US" altLang="zh-CN" dirty="0"/>
            </a:br>
            <a:endParaRPr lang="zh-CN" altLang="en-US" dirty="0"/>
          </a:p>
        </p:txBody>
      </p:sp>
      <p:sp>
        <p:nvSpPr>
          <p:cNvPr id="3" name="内容占位符 2"/>
          <p:cNvSpPr>
            <a:spLocks noGrp="1"/>
          </p:cNvSpPr>
          <p:nvPr>
            <p:ph idx="1"/>
          </p:nvPr>
        </p:nvSpPr>
        <p:spPr>
          <a:xfrm>
            <a:off x="609521" y="1600201"/>
            <a:ext cx="10971372" cy="4525963"/>
          </a:xfrm>
        </p:spPr>
        <p:txBody>
          <a:bodyPr>
            <a:normAutofit/>
          </a:bodyPr>
          <a:lstStyle/>
          <a:p>
            <a:r>
              <a:rPr lang="zh-CN" altLang="zh-CN" sz="2400" dirty="0">
                <a:latin typeface="+mn-ea"/>
              </a:rPr>
              <a:t>将软件中的</a:t>
            </a:r>
            <a:r>
              <a:rPr lang="en-US" altLang="zh-CN" sz="2400" dirty="0">
                <a:latin typeface="+mn-ea"/>
              </a:rPr>
              <a:t>bug</a:t>
            </a:r>
            <a:r>
              <a:rPr lang="zh-CN" altLang="zh-CN" sz="2400" dirty="0">
                <a:latin typeface="+mn-ea"/>
              </a:rPr>
              <a:t>报告和代码元素</a:t>
            </a:r>
            <a:r>
              <a:rPr lang="en-US" altLang="zh-CN" sz="2400" dirty="0">
                <a:latin typeface="+mn-ea"/>
              </a:rPr>
              <a:t>e</a:t>
            </a:r>
            <a:r>
              <a:rPr lang="zh-CN" altLang="zh-CN" sz="2400" dirty="0">
                <a:latin typeface="+mn-ea"/>
              </a:rPr>
              <a:t>之间的总相似性定义为它们的文本和结构相似性之间的线性组合</a:t>
            </a:r>
            <a:r>
              <a:rPr lang="zh-CN" altLang="zh-CN" sz="2400" dirty="0" smtClean="0">
                <a:latin typeface="+mn-ea"/>
              </a:rPr>
              <a:t>：</a:t>
            </a:r>
            <a:endParaRPr lang="en-US" altLang="zh-CN" sz="2400" dirty="0" smtClean="0">
              <a:latin typeface="+mn-ea"/>
            </a:endParaRPr>
          </a:p>
          <a:p>
            <a:endParaRPr lang="zh-CN" altLang="zh-CN" sz="2400" dirty="0">
              <a:latin typeface="+mn-ea"/>
            </a:endParaRPr>
          </a:p>
        </p:txBody>
      </p:sp>
      <p:pic>
        <p:nvPicPr>
          <p:cNvPr id="7" name="图片 6"/>
          <p:cNvPicPr/>
          <p:nvPr/>
        </p:nvPicPr>
        <p:blipFill>
          <a:blip r:embed="rId2"/>
          <a:stretch>
            <a:fillRect/>
          </a:stretch>
        </p:blipFill>
        <p:spPr>
          <a:xfrm>
            <a:off x="2710830" y="2522315"/>
            <a:ext cx="6567130" cy="1008112"/>
          </a:xfrm>
          <a:prstGeom prst="rect">
            <a:avLst/>
          </a:prstGeom>
        </p:spPr>
      </p:pic>
    </p:spTree>
    <p:extLst>
      <p:ext uri="{BB962C8B-B14F-4D97-AF65-F5344CB8AC3E}">
        <p14:creationId xmlns:p14="http://schemas.microsoft.com/office/powerpoint/2010/main" val="2067699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574" y="1340768"/>
            <a:ext cx="2533357" cy="922114"/>
          </a:xfrm>
        </p:spPr>
        <p:txBody>
          <a:bodyPr>
            <a:normAutofit fontScale="90000"/>
          </a:bodyPr>
          <a:lstStyle/>
          <a:p>
            <a:r>
              <a:rPr lang="en-US" altLang="zh-CN" b="1" dirty="0"/>
              <a:t>Amalgam</a:t>
            </a:r>
            <a:r>
              <a:rPr lang="zh-CN" altLang="zh-CN" dirty="0"/>
              <a:t/>
            </a:r>
            <a:br>
              <a:rPr lang="zh-CN" altLang="zh-CN" dirty="0"/>
            </a:br>
            <a:r>
              <a:rPr lang="en-US" altLang="zh-CN" dirty="0"/>
              <a:t/>
            </a:r>
            <a:br>
              <a:rPr lang="en-US" altLang="zh-CN" dirty="0"/>
            </a:br>
            <a:endParaRPr lang="zh-CN" altLang="en-US" dirty="0"/>
          </a:p>
        </p:txBody>
      </p:sp>
      <p:pic>
        <p:nvPicPr>
          <p:cNvPr id="5" name="图片 4"/>
          <p:cNvPicPr/>
          <p:nvPr/>
        </p:nvPicPr>
        <p:blipFill>
          <a:blip r:embed="rId2"/>
          <a:stretch>
            <a:fillRect/>
          </a:stretch>
        </p:blipFill>
        <p:spPr>
          <a:xfrm>
            <a:off x="1918742" y="1700808"/>
            <a:ext cx="7488832" cy="4046438"/>
          </a:xfrm>
          <a:prstGeom prst="rect">
            <a:avLst/>
          </a:prstGeom>
        </p:spPr>
      </p:pic>
    </p:spTree>
    <p:extLst>
      <p:ext uri="{BB962C8B-B14F-4D97-AF65-F5344CB8AC3E}">
        <p14:creationId xmlns:p14="http://schemas.microsoft.com/office/powerpoint/2010/main" val="27744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574" y="1340768"/>
            <a:ext cx="2533357" cy="922114"/>
          </a:xfrm>
        </p:spPr>
        <p:txBody>
          <a:bodyPr>
            <a:normAutofit fontScale="90000"/>
          </a:bodyPr>
          <a:lstStyle/>
          <a:p>
            <a:r>
              <a:rPr lang="en-US" altLang="zh-CN" b="1" dirty="0"/>
              <a:t>Amalgam</a:t>
            </a:r>
            <a:r>
              <a:rPr lang="zh-CN" altLang="zh-CN" dirty="0"/>
              <a:t/>
            </a:r>
            <a:br>
              <a:rPr lang="zh-CN" altLang="zh-CN" dirty="0"/>
            </a:br>
            <a:r>
              <a:rPr lang="en-US" altLang="zh-CN" dirty="0"/>
              <a:t/>
            </a:r>
            <a:br>
              <a:rPr lang="en-US" altLang="zh-CN" dirty="0"/>
            </a:br>
            <a:endParaRPr lang="zh-CN" altLang="en-US" dirty="0"/>
          </a:p>
        </p:txBody>
      </p:sp>
      <p:pic>
        <p:nvPicPr>
          <p:cNvPr id="4" name="图片 3"/>
          <p:cNvPicPr/>
          <p:nvPr/>
        </p:nvPicPr>
        <p:blipFill>
          <a:blip r:embed="rId2"/>
          <a:stretch>
            <a:fillRect/>
          </a:stretch>
        </p:blipFill>
        <p:spPr>
          <a:xfrm>
            <a:off x="1774726" y="2060848"/>
            <a:ext cx="8551312" cy="3744416"/>
          </a:xfrm>
          <a:prstGeom prst="rect">
            <a:avLst/>
          </a:prstGeom>
        </p:spPr>
      </p:pic>
    </p:spTree>
    <p:extLst>
      <p:ext uri="{BB962C8B-B14F-4D97-AF65-F5344CB8AC3E}">
        <p14:creationId xmlns:p14="http://schemas.microsoft.com/office/powerpoint/2010/main" val="3638633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980728"/>
            <a:ext cx="2533357" cy="922114"/>
          </a:xfrm>
        </p:spPr>
        <p:txBody>
          <a:bodyPr>
            <a:normAutofit fontScale="90000"/>
          </a:bodyPr>
          <a:lstStyle/>
          <a:p>
            <a:r>
              <a:rPr lang="en-US" altLang="zh-CN" b="1" dirty="0"/>
              <a:t>Amalgam</a:t>
            </a:r>
            <a:r>
              <a:rPr lang="en-US" altLang="zh-CN" dirty="0"/>
              <a:t/>
            </a:r>
            <a:br>
              <a:rPr lang="en-US" altLang="zh-CN" dirty="0"/>
            </a:br>
            <a:endParaRPr lang="zh-CN" altLang="en-US" dirty="0"/>
          </a:p>
        </p:txBody>
      </p:sp>
      <p:sp>
        <p:nvSpPr>
          <p:cNvPr id="3" name="内容占位符 2"/>
          <p:cNvSpPr>
            <a:spLocks noGrp="1"/>
          </p:cNvSpPr>
          <p:nvPr>
            <p:ph idx="1"/>
          </p:nvPr>
        </p:nvSpPr>
        <p:spPr>
          <a:xfrm>
            <a:off x="609521" y="1600201"/>
            <a:ext cx="10971372" cy="4525963"/>
          </a:xfrm>
        </p:spPr>
        <p:txBody>
          <a:bodyPr>
            <a:normAutofit fontScale="92500" lnSpcReduction="10000"/>
          </a:bodyPr>
          <a:lstStyle/>
          <a:p>
            <a:r>
              <a:rPr lang="en-US" altLang="zh-CN" sz="2800" b="1" dirty="0">
                <a:latin typeface="+mn-ea"/>
              </a:rPr>
              <a:t>file</a:t>
            </a:r>
            <a:r>
              <a:rPr lang="zh-CN" altLang="zh-CN" sz="2800" b="1" dirty="0">
                <a:latin typeface="+mn-ea"/>
              </a:rPr>
              <a:t>级别</a:t>
            </a:r>
          </a:p>
          <a:p>
            <a:r>
              <a:rPr lang="zh-CN" altLang="zh-CN" sz="2800" dirty="0">
                <a:latin typeface="+mn-ea"/>
              </a:rPr>
              <a:t>步骤</a:t>
            </a:r>
            <a:r>
              <a:rPr lang="en-US" altLang="zh-CN" sz="2800" dirty="0">
                <a:latin typeface="+mn-ea"/>
              </a:rPr>
              <a:t>1</a:t>
            </a:r>
            <a:r>
              <a:rPr lang="zh-CN" altLang="zh-CN" sz="2800" dirty="0">
                <a:latin typeface="+mn-ea"/>
              </a:rPr>
              <a:t>：分析源文件和新的错误报告之间的相似性。源文件的结构化信息是通过预处理生成的。 </a:t>
            </a:r>
            <a:r>
              <a:rPr lang="en-US" altLang="zh-CN" sz="2800" dirty="0">
                <a:latin typeface="+mn-ea"/>
              </a:rPr>
              <a:t>(</a:t>
            </a:r>
            <a:r>
              <a:rPr lang="en-US" altLang="zh-CN" sz="2800" dirty="0" err="1">
                <a:latin typeface="+mn-ea"/>
              </a:rPr>
              <a:t>StructVsmScore</a:t>
            </a:r>
            <a:r>
              <a:rPr lang="en-US" altLang="zh-CN" sz="2800" dirty="0">
                <a:latin typeface="+mn-ea"/>
              </a:rPr>
              <a:t>)</a:t>
            </a:r>
            <a:r>
              <a:rPr lang="zh-CN" altLang="zh-CN" sz="2800" dirty="0">
                <a:latin typeface="+mn-ea"/>
              </a:rPr>
              <a:t>。</a:t>
            </a:r>
          </a:p>
          <a:p>
            <a:r>
              <a:rPr lang="zh-CN" altLang="zh-CN" sz="2800" dirty="0">
                <a:latin typeface="+mn-ea"/>
              </a:rPr>
              <a:t>步骤</a:t>
            </a:r>
            <a:r>
              <a:rPr lang="en-US" altLang="zh-CN" sz="2800" dirty="0">
                <a:latin typeface="+mn-ea"/>
              </a:rPr>
              <a:t>2</a:t>
            </a:r>
            <a:r>
              <a:rPr lang="zh-CN" altLang="zh-CN" sz="2800" dirty="0">
                <a:latin typeface="+mn-ea"/>
              </a:rPr>
              <a:t>：我们将分析类似的修复错误报告。如果发现类似的</a:t>
            </a:r>
            <a:r>
              <a:rPr lang="en-US" altLang="zh-CN" sz="2800" dirty="0">
                <a:latin typeface="+mn-ea"/>
              </a:rPr>
              <a:t>bug</a:t>
            </a:r>
            <a:r>
              <a:rPr lang="zh-CN" altLang="zh-CN" sz="2800" dirty="0">
                <a:latin typeface="+mn-ea"/>
              </a:rPr>
              <a:t>报告，则计算每个修复文件的相似度评分</a:t>
            </a:r>
            <a:r>
              <a:rPr lang="en-US" altLang="zh-CN" sz="2800" dirty="0">
                <a:latin typeface="+mn-ea"/>
              </a:rPr>
              <a:t>(</a:t>
            </a:r>
            <a:r>
              <a:rPr lang="en-US" altLang="zh-CN" sz="2800" dirty="0" err="1">
                <a:latin typeface="+mn-ea"/>
              </a:rPr>
              <a:t>SimiBugScore</a:t>
            </a:r>
            <a:r>
              <a:rPr lang="en-US" altLang="zh-CN" sz="2800" dirty="0">
                <a:latin typeface="+mn-ea"/>
              </a:rPr>
              <a:t>)</a:t>
            </a:r>
            <a:r>
              <a:rPr lang="zh-CN" altLang="zh-CN" sz="2800" dirty="0">
                <a:latin typeface="+mn-ea"/>
              </a:rPr>
              <a:t>。</a:t>
            </a:r>
          </a:p>
          <a:p>
            <a:r>
              <a:rPr lang="zh-CN" altLang="zh-CN" sz="2800" dirty="0">
                <a:latin typeface="+mn-ea"/>
              </a:rPr>
              <a:t>步骤</a:t>
            </a:r>
            <a:r>
              <a:rPr lang="en-US" altLang="zh-CN" sz="2800" dirty="0">
                <a:latin typeface="+mn-ea"/>
              </a:rPr>
              <a:t>3</a:t>
            </a:r>
            <a:r>
              <a:rPr lang="zh-CN" altLang="zh-CN" sz="2800" dirty="0">
                <a:latin typeface="+mn-ea"/>
              </a:rPr>
              <a:t>： 如果堆栈跟踪在错误报告中，从错误报告中的堆栈跟踪提取源文件信息。</a:t>
            </a:r>
            <a:r>
              <a:rPr lang="en-US" altLang="zh-CN" sz="2800" dirty="0">
                <a:latin typeface="+mn-ea"/>
              </a:rPr>
              <a:t> (</a:t>
            </a:r>
            <a:r>
              <a:rPr lang="en-US" altLang="zh-CN" sz="2800" dirty="0" err="1">
                <a:latin typeface="+mn-ea"/>
              </a:rPr>
              <a:t>StraceScore</a:t>
            </a:r>
            <a:r>
              <a:rPr lang="en-US" altLang="zh-CN" sz="2800" dirty="0">
                <a:latin typeface="+mn-ea"/>
              </a:rPr>
              <a:t>) </a:t>
            </a:r>
            <a:endParaRPr lang="zh-CN" altLang="zh-CN" sz="2800" dirty="0">
              <a:latin typeface="+mn-ea"/>
            </a:endParaRPr>
          </a:p>
          <a:p>
            <a:r>
              <a:rPr lang="zh-CN" altLang="zh-CN" sz="2800" dirty="0">
                <a:latin typeface="+mn-ea"/>
              </a:rPr>
              <a:t>步骤</a:t>
            </a:r>
            <a:r>
              <a:rPr lang="en-US" altLang="zh-CN" sz="2800" dirty="0">
                <a:latin typeface="+mn-ea"/>
              </a:rPr>
              <a:t>4</a:t>
            </a:r>
            <a:r>
              <a:rPr lang="zh-CN" altLang="zh-CN" sz="2800" dirty="0">
                <a:latin typeface="+mn-ea"/>
              </a:rPr>
              <a:t>：为提交的文件生成一个计算分数</a:t>
            </a:r>
            <a:r>
              <a:rPr lang="en-US" altLang="zh-CN" sz="2800" dirty="0">
                <a:latin typeface="+mn-ea"/>
              </a:rPr>
              <a:t>(</a:t>
            </a:r>
            <a:r>
              <a:rPr lang="en-US" altLang="zh-CN" sz="2800" dirty="0" err="1">
                <a:latin typeface="+mn-ea"/>
              </a:rPr>
              <a:t>CommScore</a:t>
            </a:r>
            <a:r>
              <a:rPr lang="en-US" altLang="zh-CN" sz="2800" dirty="0">
                <a:latin typeface="+mn-ea"/>
              </a:rPr>
              <a:t>)</a:t>
            </a:r>
            <a:r>
              <a:rPr lang="zh-CN" altLang="zh-CN" sz="2800" dirty="0">
                <a:latin typeface="+mn-ea"/>
              </a:rPr>
              <a:t>。相关方法的提交日志分数将在方法级别分析期间使用</a:t>
            </a:r>
            <a:r>
              <a:rPr lang="zh-CN" altLang="zh-CN" sz="2800" dirty="0" smtClean="0">
                <a:latin typeface="+mn-ea"/>
              </a:rPr>
              <a:t>。</a:t>
            </a:r>
            <a:endParaRPr lang="zh-CN" altLang="zh-CN" sz="2800" dirty="0">
              <a:latin typeface="+mn-ea"/>
            </a:endParaRPr>
          </a:p>
          <a:p>
            <a:r>
              <a:rPr lang="zh-CN" altLang="zh-CN" sz="2800" dirty="0">
                <a:latin typeface="+mn-ea"/>
              </a:rPr>
              <a:t>步骤</a:t>
            </a:r>
            <a:r>
              <a:rPr lang="en-US" altLang="zh-CN" sz="2800" dirty="0">
                <a:latin typeface="+mn-ea"/>
              </a:rPr>
              <a:t>5</a:t>
            </a:r>
            <a:r>
              <a:rPr lang="zh-CN" altLang="zh-CN" sz="2800" dirty="0">
                <a:latin typeface="+mn-ea"/>
              </a:rPr>
              <a:t>：上述四个分析的分数与三个控制参数集成在一起，以计算每个源文件的最终等级可疑分数</a:t>
            </a:r>
            <a:r>
              <a:rPr lang="en-US" altLang="zh-CN" sz="2800" dirty="0">
                <a:latin typeface="+mn-ea"/>
              </a:rPr>
              <a:t>(</a:t>
            </a:r>
            <a:r>
              <a:rPr lang="en-US" altLang="zh-CN" sz="2800" dirty="0" err="1">
                <a:latin typeface="+mn-ea"/>
              </a:rPr>
              <a:t>BliaFileScore</a:t>
            </a:r>
            <a:r>
              <a:rPr lang="en-US" altLang="zh-CN" sz="2800" dirty="0">
                <a:latin typeface="+mn-ea"/>
              </a:rPr>
              <a:t>)</a:t>
            </a:r>
            <a:r>
              <a:rPr lang="zh-CN" altLang="zh-CN" sz="2800" dirty="0">
                <a:latin typeface="+mn-ea"/>
              </a:rPr>
              <a:t>。</a:t>
            </a:r>
          </a:p>
          <a:p>
            <a:pPr marL="0" indent="0">
              <a:buNone/>
            </a:pPr>
            <a:endParaRPr lang="en-US" altLang="zh-CN" sz="2400" dirty="0" smtClean="0">
              <a:latin typeface="+mn-ea"/>
            </a:endParaRPr>
          </a:p>
        </p:txBody>
      </p:sp>
    </p:spTree>
    <p:extLst>
      <p:ext uri="{BB962C8B-B14F-4D97-AF65-F5344CB8AC3E}">
        <p14:creationId xmlns:p14="http://schemas.microsoft.com/office/powerpoint/2010/main" val="1168266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ight Triangle 7">
            <a:extLst>
              <a:ext uri="{FF2B5EF4-FFF2-40B4-BE49-F238E27FC236}">
                <a16:creationId xmlns:a16="http://schemas.microsoft.com/office/drawing/2014/main" id="{56EA1956-8355-4C53-A850-07E93D149707}"/>
              </a:ext>
            </a:extLst>
          </p:cNvPr>
          <p:cNvSpPr/>
          <p:nvPr/>
        </p:nvSpPr>
        <p:spPr bwMode="auto">
          <a:xfrm rot="610268">
            <a:off x="4224180" y="3695598"/>
            <a:ext cx="1187744" cy="1497020"/>
          </a:xfrm>
          <a:prstGeom prst="rtTriangle">
            <a:avLst/>
          </a:prstGeom>
          <a:solidFill>
            <a:srgbClr val="778495">
              <a:lumMod val="75000"/>
            </a:srgbClr>
          </a:solidFill>
          <a:ln w="19050">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latin typeface="Arial" panose="020F0502020204030204"/>
              <a:ea typeface="微软雅黑"/>
              <a:cs typeface="+mn-ea"/>
              <a:sym typeface="+mn-lt"/>
            </a:endParaRPr>
          </a:p>
        </p:txBody>
      </p:sp>
      <p:sp>
        <p:nvSpPr>
          <p:cNvPr id="24" name="Isosceles Triangle 6">
            <a:extLst>
              <a:ext uri="{FF2B5EF4-FFF2-40B4-BE49-F238E27FC236}">
                <a16:creationId xmlns:a16="http://schemas.microsoft.com/office/drawing/2014/main" id="{3C6F5408-99F5-4C88-84B7-CD29078A98A3}"/>
              </a:ext>
            </a:extLst>
          </p:cNvPr>
          <p:cNvSpPr/>
          <p:nvPr/>
        </p:nvSpPr>
        <p:spPr bwMode="auto">
          <a:xfrm rot="16200000">
            <a:off x="1772352" y="1064207"/>
            <a:ext cx="1296144" cy="2052228"/>
          </a:xfrm>
          <a:prstGeom prst="triangle">
            <a:avLst/>
          </a:prstGeom>
          <a:solidFill>
            <a:srgbClr val="778495">
              <a:lumMod val="75000"/>
            </a:srgbClr>
          </a:solidFill>
          <a:ln w="19050">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latin typeface="Arial" panose="020F0502020204030204"/>
              <a:ea typeface="微软雅黑"/>
              <a:cs typeface="+mn-ea"/>
              <a:sym typeface="+mn-lt"/>
            </a:endParaRPr>
          </a:p>
        </p:txBody>
      </p:sp>
      <p:sp>
        <p:nvSpPr>
          <p:cNvPr id="25" name="Freeform: Shape 4">
            <a:extLst>
              <a:ext uri="{FF2B5EF4-FFF2-40B4-BE49-F238E27FC236}">
                <a16:creationId xmlns:a16="http://schemas.microsoft.com/office/drawing/2014/main" id="{14F215A1-A8A9-4320-B0AF-9105AAC5C00F}"/>
              </a:ext>
            </a:extLst>
          </p:cNvPr>
          <p:cNvSpPr/>
          <p:nvPr/>
        </p:nvSpPr>
        <p:spPr bwMode="auto">
          <a:xfrm rot="3712223">
            <a:off x="855993" y="1330709"/>
            <a:ext cx="4066498" cy="4482407"/>
          </a:xfrm>
          <a:custGeom>
            <a:avLst/>
            <a:gdLst>
              <a:gd name="connsiteX0" fmla="*/ 0 w 4066498"/>
              <a:gd name="connsiteY0" fmla="*/ 2863075 h 4482407"/>
              <a:gd name="connsiteX1" fmla="*/ 1937533 w 4066498"/>
              <a:gd name="connsiteY1" fmla="*/ 0 h 4482407"/>
              <a:gd name="connsiteX2" fmla="*/ 4066498 w 4066498"/>
              <a:gd name="connsiteY2" fmla="*/ 1138176 h 4482407"/>
              <a:gd name="connsiteX3" fmla="*/ 3028971 w 4066498"/>
              <a:gd name="connsiteY3" fmla="*/ 4482407 h 4482407"/>
              <a:gd name="connsiteX4" fmla="*/ 0 w 4066498"/>
              <a:gd name="connsiteY4" fmla="*/ 2863075 h 4482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6498" h="4482407">
                <a:moveTo>
                  <a:pt x="0" y="2863075"/>
                </a:moveTo>
                <a:lnTo>
                  <a:pt x="1937533" y="0"/>
                </a:lnTo>
                <a:lnTo>
                  <a:pt x="4066498" y="1138176"/>
                </a:lnTo>
                <a:lnTo>
                  <a:pt x="3028971" y="4482407"/>
                </a:lnTo>
                <a:lnTo>
                  <a:pt x="0" y="2863075"/>
                </a:lnTo>
                <a:close/>
              </a:path>
            </a:pathLst>
          </a:custGeom>
          <a:solidFill>
            <a:schemeClr val="accent5">
              <a:lumMod val="75000"/>
            </a:schemeClr>
          </a:solidFill>
          <a:ln w="19050">
            <a:noFill/>
            <a:round/>
            <a:headEnd/>
            <a:tailEnd/>
          </a:ln>
        </p:spPr>
        <p:txBody>
          <a:bodyPr anchor="ctr"/>
          <a:lstStyle/>
          <a:p>
            <a:pPr algn="ctr"/>
            <a:endParaRPr>
              <a:solidFill>
                <a:srgbClr val="000000"/>
              </a:solidFill>
              <a:latin typeface="Arial" panose="020F0502020204030204"/>
              <a:ea typeface="微软雅黑"/>
              <a:cs typeface="+mn-ea"/>
              <a:sym typeface="+mn-lt"/>
            </a:endParaRPr>
          </a:p>
        </p:txBody>
      </p:sp>
      <p:sp>
        <p:nvSpPr>
          <p:cNvPr id="26" name="Rectangle 10">
            <a:extLst>
              <a:ext uri="{FF2B5EF4-FFF2-40B4-BE49-F238E27FC236}">
                <a16:creationId xmlns:a16="http://schemas.microsoft.com/office/drawing/2014/main" id="{8EF437E0-576E-4857-A981-46650B0E0291}"/>
              </a:ext>
            </a:extLst>
          </p:cNvPr>
          <p:cNvSpPr/>
          <p:nvPr/>
        </p:nvSpPr>
        <p:spPr>
          <a:xfrm>
            <a:off x="2134766" y="2420888"/>
            <a:ext cx="1584176" cy="2412268"/>
          </a:xfrm>
          <a:prstGeom prst="rect">
            <a:avLst/>
          </a:prstGeom>
        </p:spPr>
        <p:txBody>
          <a:bodyPr vert="eaVert" wrap="square">
            <a:normAutofit/>
          </a:bodyPr>
          <a:lstStyle/>
          <a:p>
            <a:pPr algn="r"/>
            <a:r>
              <a:rPr lang="zh-CN" altLang="en-US" sz="3600" b="1" dirty="0">
                <a:solidFill>
                  <a:srgbClr val="FFFFFF"/>
                </a:solidFill>
                <a:latin typeface="Arial" panose="020F0502020204030204"/>
                <a:ea typeface="微软雅黑"/>
                <a:cs typeface="+mn-ea"/>
                <a:sym typeface="+mn-lt"/>
              </a:rPr>
              <a:t>目录</a:t>
            </a:r>
            <a:br>
              <a:rPr lang="zh-CN" altLang="en-US" sz="3600" b="1" dirty="0">
                <a:solidFill>
                  <a:srgbClr val="FFFFFF"/>
                </a:solidFill>
                <a:latin typeface="Arial" panose="020F0502020204030204"/>
                <a:ea typeface="微软雅黑"/>
                <a:cs typeface="+mn-ea"/>
                <a:sym typeface="+mn-lt"/>
              </a:rPr>
            </a:br>
            <a:r>
              <a:rPr lang="en-US" altLang="zh-CN" sz="3600" b="1" dirty="0">
                <a:solidFill>
                  <a:srgbClr val="FFFFFF"/>
                </a:solidFill>
                <a:latin typeface="Arial" panose="020F0502020204030204"/>
                <a:ea typeface="微软雅黑"/>
                <a:cs typeface="+mn-ea"/>
                <a:sym typeface="+mn-lt"/>
              </a:rPr>
              <a:t>CONTENT</a:t>
            </a:r>
          </a:p>
        </p:txBody>
      </p:sp>
      <p:sp>
        <p:nvSpPr>
          <p:cNvPr id="27" name="Diamond 22">
            <a:extLst>
              <a:ext uri="{FF2B5EF4-FFF2-40B4-BE49-F238E27FC236}">
                <a16:creationId xmlns:a16="http://schemas.microsoft.com/office/drawing/2014/main" id="{EC9B3890-946C-4026-A85A-B43338845F5A}"/>
              </a:ext>
            </a:extLst>
          </p:cNvPr>
          <p:cNvSpPr/>
          <p:nvPr/>
        </p:nvSpPr>
        <p:spPr>
          <a:xfrm>
            <a:off x="6236451" y="5047466"/>
            <a:ext cx="624349" cy="624349"/>
          </a:xfrm>
          <a:prstGeom prst="diamond">
            <a:avLst/>
          </a:prstGeom>
          <a:solidFill>
            <a:srgbClr val="ED8B2B"/>
          </a:solidFill>
          <a:ln w="12700" cap="flat" cmpd="sng" algn="ctr">
            <a:noFill/>
            <a:prstDash val="solid"/>
            <a:miter lim="800000"/>
          </a:ln>
          <a:effectLst/>
        </p:spPr>
        <p:txBody>
          <a:bodyPr wrap="none" lIns="0" tIns="0" rIns="0" bIns="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FFFFFF"/>
                </a:solidFill>
                <a:effectLst/>
                <a:uLnTx/>
                <a:uFillTx/>
                <a:latin typeface="Arial" panose="020F0502020204030204"/>
                <a:ea typeface="微软雅黑"/>
                <a:cs typeface="+mn-ea"/>
                <a:sym typeface="+mn-lt"/>
              </a:rPr>
              <a:t>05</a:t>
            </a:r>
          </a:p>
        </p:txBody>
      </p:sp>
      <p:sp>
        <p:nvSpPr>
          <p:cNvPr id="28" name="TextBox 40">
            <a:extLst>
              <a:ext uri="{FF2B5EF4-FFF2-40B4-BE49-F238E27FC236}">
                <a16:creationId xmlns:a16="http://schemas.microsoft.com/office/drawing/2014/main" id="{94988ECE-7BD1-4AF0-A6B9-E3B1D29A6A13}"/>
              </a:ext>
            </a:extLst>
          </p:cNvPr>
          <p:cNvSpPr txBox="1"/>
          <p:nvPr/>
        </p:nvSpPr>
        <p:spPr>
          <a:xfrm>
            <a:off x="6713963" y="5315967"/>
            <a:ext cx="3962574" cy="242864"/>
          </a:xfrm>
          <a:prstGeom prst="rect">
            <a:avLst/>
          </a:prstGeom>
          <a:noFill/>
        </p:spPr>
        <p:txBody>
          <a:bodyPr wrap="none" lIns="360000" tIns="0" rIns="0" bIns="0" anchor="b" anchorCtr="0">
            <a:noAutofit/>
          </a:bodyPr>
          <a:lstStyle/>
          <a:p>
            <a:r>
              <a:rPr lang="zh-CN" altLang="en-US" sz="2400" b="1" dirty="0" smtClean="0">
                <a:solidFill>
                  <a:srgbClr val="ED8B2B">
                    <a:lumMod val="100000"/>
                  </a:srgbClr>
                </a:solidFill>
                <a:latin typeface="Arial" panose="020F0502020204030204"/>
                <a:ea typeface="微软雅黑"/>
                <a:cs typeface="+mn-ea"/>
                <a:sym typeface="+mn-lt"/>
              </a:rPr>
              <a:t>参考文献</a:t>
            </a:r>
            <a:endParaRPr lang="zh-CN" altLang="en-US" sz="2400" b="1" dirty="0">
              <a:solidFill>
                <a:srgbClr val="ED8B2B">
                  <a:lumMod val="100000"/>
                </a:srgbClr>
              </a:solidFill>
              <a:latin typeface="Arial" panose="020F0502020204030204"/>
              <a:ea typeface="微软雅黑"/>
              <a:cs typeface="+mn-ea"/>
              <a:sym typeface="+mn-lt"/>
            </a:endParaRPr>
          </a:p>
        </p:txBody>
      </p:sp>
      <p:sp>
        <p:nvSpPr>
          <p:cNvPr id="30" name="Diamond 24">
            <a:extLst>
              <a:ext uri="{FF2B5EF4-FFF2-40B4-BE49-F238E27FC236}">
                <a16:creationId xmlns:a16="http://schemas.microsoft.com/office/drawing/2014/main" id="{66492772-ED2C-4BCC-AF16-0CD7E9564C72}"/>
              </a:ext>
            </a:extLst>
          </p:cNvPr>
          <p:cNvSpPr/>
          <p:nvPr/>
        </p:nvSpPr>
        <p:spPr>
          <a:xfrm>
            <a:off x="6241890" y="4168890"/>
            <a:ext cx="624349" cy="624349"/>
          </a:xfrm>
          <a:prstGeom prst="diamond">
            <a:avLst/>
          </a:prstGeom>
          <a:solidFill>
            <a:srgbClr val="88B147"/>
          </a:solidFill>
          <a:ln w="12700" cap="flat" cmpd="sng" algn="ctr">
            <a:noFill/>
            <a:prstDash val="solid"/>
            <a:miter lim="800000"/>
          </a:ln>
          <a:effectLst/>
        </p:spPr>
        <p:txBody>
          <a:bodyPr wrap="none" lIns="0" tIns="0" rIns="0" bIns="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FFFFFF"/>
                </a:solidFill>
                <a:effectLst/>
                <a:uLnTx/>
                <a:uFillTx/>
                <a:latin typeface="Arial" panose="020F0502020204030204"/>
                <a:ea typeface="微软雅黑"/>
                <a:cs typeface="+mn-ea"/>
                <a:sym typeface="+mn-lt"/>
              </a:rPr>
              <a:t>04</a:t>
            </a:r>
          </a:p>
        </p:txBody>
      </p:sp>
      <p:sp>
        <p:nvSpPr>
          <p:cNvPr id="31" name="TextBox 38">
            <a:extLst>
              <a:ext uri="{FF2B5EF4-FFF2-40B4-BE49-F238E27FC236}">
                <a16:creationId xmlns:a16="http://schemas.microsoft.com/office/drawing/2014/main" id="{1C2B74D9-35F0-4F0A-AFEC-E40D3C495D45}"/>
              </a:ext>
            </a:extLst>
          </p:cNvPr>
          <p:cNvSpPr txBox="1"/>
          <p:nvPr/>
        </p:nvSpPr>
        <p:spPr>
          <a:xfrm>
            <a:off x="6709415" y="4392614"/>
            <a:ext cx="3962574" cy="242864"/>
          </a:xfrm>
          <a:prstGeom prst="rect">
            <a:avLst/>
          </a:prstGeom>
          <a:noFill/>
        </p:spPr>
        <p:txBody>
          <a:bodyPr wrap="none" lIns="360000" tIns="0" rIns="0" bIns="0" anchor="b" anchorCtr="0">
            <a:noAutofit/>
          </a:bodyPr>
          <a:lstStyle/>
          <a:p>
            <a:r>
              <a:rPr lang="zh-CN" altLang="en-US" sz="2400" b="1" dirty="0">
                <a:solidFill>
                  <a:srgbClr val="88B147">
                    <a:lumMod val="100000"/>
                  </a:srgbClr>
                </a:solidFill>
                <a:latin typeface="Arial" panose="020F0502020204030204"/>
                <a:ea typeface="微软雅黑"/>
                <a:cs typeface="+mn-ea"/>
                <a:sym typeface="+mn-lt"/>
              </a:rPr>
              <a:t>软件特征对</a:t>
            </a:r>
            <a:r>
              <a:rPr lang="en-US" altLang="zh-CN" sz="2400" b="1" dirty="0">
                <a:solidFill>
                  <a:srgbClr val="88B147">
                    <a:lumMod val="100000"/>
                  </a:srgbClr>
                </a:solidFill>
                <a:latin typeface="Arial" panose="020F0502020204030204"/>
                <a:ea typeface="微软雅黑"/>
                <a:cs typeface="+mn-ea"/>
                <a:sym typeface="+mn-lt"/>
              </a:rPr>
              <a:t>bug</a:t>
            </a:r>
            <a:r>
              <a:rPr lang="zh-CN" altLang="en-US" sz="2400" b="1" dirty="0">
                <a:solidFill>
                  <a:srgbClr val="88B147">
                    <a:lumMod val="100000"/>
                  </a:srgbClr>
                </a:solidFill>
                <a:latin typeface="Arial" panose="020F0502020204030204"/>
                <a:ea typeface="微软雅黑"/>
                <a:cs typeface="+mn-ea"/>
                <a:sym typeface="+mn-lt"/>
              </a:rPr>
              <a:t>定位所产生的影响</a:t>
            </a:r>
          </a:p>
        </p:txBody>
      </p:sp>
      <p:sp>
        <p:nvSpPr>
          <p:cNvPr id="33" name="Diamond 26">
            <a:extLst>
              <a:ext uri="{FF2B5EF4-FFF2-40B4-BE49-F238E27FC236}">
                <a16:creationId xmlns:a16="http://schemas.microsoft.com/office/drawing/2014/main" id="{D215471F-0DD3-430B-BF1A-01F00F71599D}"/>
              </a:ext>
            </a:extLst>
          </p:cNvPr>
          <p:cNvSpPr/>
          <p:nvPr/>
        </p:nvSpPr>
        <p:spPr>
          <a:xfrm>
            <a:off x="6241890" y="3290314"/>
            <a:ext cx="624349" cy="624349"/>
          </a:xfrm>
          <a:prstGeom prst="diamond">
            <a:avLst/>
          </a:prstGeom>
          <a:solidFill>
            <a:srgbClr val="2E9273"/>
          </a:solidFill>
          <a:ln w="12700" cap="flat" cmpd="sng" algn="ctr">
            <a:noFill/>
            <a:prstDash val="solid"/>
            <a:miter lim="800000"/>
          </a:ln>
          <a:effectLst/>
        </p:spPr>
        <p:txBody>
          <a:bodyPr wrap="none" lIns="0" tIns="0" rIns="0" bIns="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FFFFFF"/>
                </a:solidFill>
                <a:effectLst/>
                <a:uLnTx/>
                <a:uFillTx/>
                <a:latin typeface="Arial" panose="020F0502020204030204"/>
                <a:ea typeface="微软雅黑"/>
                <a:cs typeface="+mn-ea"/>
                <a:sym typeface="+mn-lt"/>
              </a:rPr>
              <a:t>03</a:t>
            </a:r>
          </a:p>
        </p:txBody>
      </p:sp>
      <p:sp>
        <p:nvSpPr>
          <p:cNvPr id="34" name="TextBox 36">
            <a:extLst>
              <a:ext uri="{FF2B5EF4-FFF2-40B4-BE49-F238E27FC236}">
                <a16:creationId xmlns:a16="http://schemas.microsoft.com/office/drawing/2014/main" id="{244A0283-642A-42B3-9032-03D6B47E16BF}"/>
              </a:ext>
            </a:extLst>
          </p:cNvPr>
          <p:cNvSpPr txBox="1"/>
          <p:nvPr/>
        </p:nvSpPr>
        <p:spPr>
          <a:xfrm>
            <a:off x="6709415" y="3505590"/>
            <a:ext cx="3962574" cy="242864"/>
          </a:xfrm>
          <a:prstGeom prst="rect">
            <a:avLst/>
          </a:prstGeom>
          <a:noFill/>
        </p:spPr>
        <p:txBody>
          <a:bodyPr wrap="none" lIns="360000" tIns="0" rIns="0" bIns="0" anchor="b" anchorCtr="0">
            <a:noAutofit/>
          </a:bodyPr>
          <a:lstStyle/>
          <a:p>
            <a:r>
              <a:rPr lang="zh-CN" altLang="en-US" sz="2400" b="1" dirty="0">
                <a:solidFill>
                  <a:srgbClr val="2E9273">
                    <a:lumMod val="100000"/>
                  </a:srgbClr>
                </a:solidFill>
                <a:latin typeface="Arial" panose="020F0502020204030204"/>
                <a:ea typeface="微软雅黑"/>
                <a:cs typeface="+mn-ea"/>
                <a:sym typeface="+mn-lt"/>
              </a:rPr>
              <a:t>软件特征总结</a:t>
            </a:r>
          </a:p>
        </p:txBody>
      </p:sp>
      <p:sp>
        <p:nvSpPr>
          <p:cNvPr id="36" name="Diamond 28">
            <a:extLst>
              <a:ext uri="{FF2B5EF4-FFF2-40B4-BE49-F238E27FC236}">
                <a16:creationId xmlns:a16="http://schemas.microsoft.com/office/drawing/2014/main" id="{B09548FC-DBDA-4A94-A456-92020EADFAAD}"/>
              </a:ext>
            </a:extLst>
          </p:cNvPr>
          <p:cNvSpPr/>
          <p:nvPr/>
        </p:nvSpPr>
        <p:spPr>
          <a:xfrm>
            <a:off x="6241890" y="2411738"/>
            <a:ext cx="624349" cy="624349"/>
          </a:xfrm>
          <a:prstGeom prst="diamond">
            <a:avLst/>
          </a:prstGeom>
          <a:solidFill>
            <a:srgbClr val="2169AB"/>
          </a:solidFill>
          <a:ln w="12700" cap="flat" cmpd="sng" algn="ctr">
            <a:noFill/>
            <a:prstDash val="solid"/>
            <a:miter lim="800000"/>
          </a:ln>
          <a:effectLst/>
        </p:spPr>
        <p:txBody>
          <a:bodyPr wrap="none" lIns="0" tIns="0" rIns="0" bIns="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FFFFFF"/>
                </a:solidFill>
                <a:effectLst/>
                <a:uLnTx/>
                <a:uFillTx/>
                <a:latin typeface="Arial" panose="020F0502020204030204"/>
                <a:ea typeface="微软雅黑"/>
                <a:cs typeface="+mn-ea"/>
                <a:sym typeface="+mn-lt"/>
              </a:rPr>
              <a:t>02</a:t>
            </a:r>
          </a:p>
        </p:txBody>
      </p:sp>
      <p:sp>
        <p:nvSpPr>
          <p:cNvPr id="37" name="TextBox 34">
            <a:extLst>
              <a:ext uri="{FF2B5EF4-FFF2-40B4-BE49-F238E27FC236}">
                <a16:creationId xmlns:a16="http://schemas.microsoft.com/office/drawing/2014/main" id="{B7F26FFA-06BC-4FF4-A33B-985F9A41F58D}"/>
              </a:ext>
            </a:extLst>
          </p:cNvPr>
          <p:cNvSpPr txBox="1"/>
          <p:nvPr/>
        </p:nvSpPr>
        <p:spPr>
          <a:xfrm>
            <a:off x="6709415" y="2587202"/>
            <a:ext cx="3962574" cy="242864"/>
          </a:xfrm>
          <a:prstGeom prst="rect">
            <a:avLst/>
          </a:prstGeom>
          <a:noFill/>
        </p:spPr>
        <p:txBody>
          <a:bodyPr wrap="none" lIns="360000" tIns="0" rIns="0" bIns="0" anchor="b" anchorCtr="0">
            <a:noAutofit/>
          </a:bodyPr>
          <a:lstStyle/>
          <a:p>
            <a:r>
              <a:rPr lang="en-US" altLang="zh-CN" sz="2400" b="1" dirty="0">
                <a:solidFill>
                  <a:srgbClr val="2169AB">
                    <a:lumMod val="100000"/>
                  </a:srgbClr>
                </a:solidFill>
                <a:latin typeface="Arial" panose="020F0502020204030204"/>
                <a:ea typeface="微软雅黑"/>
                <a:cs typeface="+mn-ea"/>
                <a:sym typeface="+mn-lt"/>
              </a:rPr>
              <a:t>bug</a:t>
            </a:r>
            <a:r>
              <a:rPr lang="zh-CN" altLang="en-US" sz="2400" b="1" dirty="0">
                <a:solidFill>
                  <a:srgbClr val="2169AB">
                    <a:lumMod val="100000"/>
                  </a:srgbClr>
                </a:solidFill>
                <a:latin typeface="Arial" panose="020F0502020204030204"/>
                <a:ea typeface="微软雅黑"/>
                <a:cs typeface="+mn-ea"/>
                <a:sym typeface="+mn-lt"/>
              </a:rPr>
              <a:t>定位方法的综述</a:t>
            </a:r>
          </a:p>
        </p:txBody>
      </p:sp>
      <p:sp>
        <p:nvSpPr>
          <p:cNvPr id="39" name="Diamond 30">
            <a:extLst>
              <a:ext uri="{FF2B5EF4-FFF2-40B4-BE49-F238E27FC236}">
                <a16:creationId xmlns:a16="http://schemas.microsoft.com/office/drawing/2014/main" id="{84FBDA05-C8E2-423C-9FB7-293D307865D1}"/>
              </a:ext>
            </a:extLst>
          </p:cNvPr>
          <p:cNvSpPr/>
          <p:nvPr/>
        </p:nvSpPr>
        <p:spPr>
          <a:xfrm>
            <a:off x="6241892" y="1533162"/>
            <a:ext cx="624349" cy="624349"/>
          </a:xfrm>
          <a:prstGeom prst="diamond">
            <a:avLst/>
          </a:prstGeom>
          <a:solidFill>
            <a:srgbClr val="21303F"/>
          </a:solidFill>
          <a:ln w="12700" cap="flat" cmpd="sng" algn="ctr">
            <a:noFill/>
            <a:prstDash val="solid"/>
            <a:miter lim="800000"/>
          </a:ln>
          <a:effectLst/>
        </p:spPr>
        <p:txBody>
          <a:bodyPr wrap="none" lIns="0" tIns="0" rIns="0" bIns="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FFFFFF"/>
                </a:solidFill>
                <a:effectLst/>
                <a:uLnTx/>
                <a:uFillTx/>
                <a:latin typeface="Arial" panose="020F0502020204030204"/>
                <a:ea typeface="微软雅黑"/>
                <a:cs typeface="+mn-ea"/>
                <a:sym typeface="+mn-lt"/>
              </a:rPr>
              <a:t>01</a:t>
            </a:r>
          </a:p>
        </p:txBody>
      </p:sp>
      <p:sp>
        <p:nvSpPr>
          <p:cNvPr id="40" name="TextBox 32">
            <a:extLst>
              <a:ext uri="{FF2B5EF4-FFF2-40B4-BE49-F238E27FC236}">
                <a16:creationId xmlns:a16="http://schemas.microsoft.com/office/drawing/2014/main" id="{0966B749-6EE1-4DA6-A0E1-E565CB60949E}"/>
              </a:ext>
            </a:extLst>
          </p:cNvPr>
          <p:cNvSpPr txBox="1"/>
          <p:nvPr/>
        </p:nvSpPr>
        <p:spPr>
          <a:xfrm>
            <a:off x="6709415" y="1806583"/>
            <a:ext cx="3962574" cy="242864"/>
          </a:xfrm>
          <a:prstGeom prst="rect">
            <a:avLst/>
          </a:prstGeom>
          <a:noFill/>
        </p:spPr>
        <p:txBody>
          <a:bodyPr wrap="none" lIns="360000" tIns="0" rIns="0" bIns="0" anchor="b" anchorCtr="0">
            <a:noAutofit/>
          </a:bodyPr>
          <a:lstStyle/>
          <a:p>
            <a:r>
              <a:rPr lang="zh-CN" altLang="en-US" sz="2400" b="1" dirty="0" smtClean="0">
                <a:solidFill>
                  <a:srgbClr val="21303F">
                    <a:lumMod val="100000"/>
                  </a:srgbClr>
                </a:solidFill>
                <a:latin typeface="Arial" panose="020F0502020204030204"/>
                <a:ea typeface="微软雅黑"/>
                <a:cs typeface="+mn-ea"/>
                <a:sym typeface="+mn-lt"/>
              </a:rPr>
              <a:t>研究背景</a:t>
            </a:r>
            <a:endParaRPr lang="zh-CN" altLang="en-US" sz="2400" b="1" dirty="0">
              <a:solidFill>
                <a:srgbClr val="21303F">
                  <a:lumMod val="100000"/>
                </a:srgbClr>
              </a:solidFill>
              <a:latin typeface="Arial" panose="020F0502020204030204"/>
              <a:ea typeface="微软雅黑"/>
              <a:cs typeface="+mn-ea"/>
              <a:sym typeface="+mn-lt"/>
            </a:endParaRPr>
          </a:p>
        </p:txBody>
      </p:sp>
    </p:spTree>
    <p:extLst>
      <p:ext uri="{BB962C8B-B14F-4D97-AF65-F5344CB8AC3E}">
        <p14:creationId xmlns:p14="http://schemas.microsoft.com/office/powerpoint/2010/main" val="218161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Effect transition="in" filter="fade">
                                      <p:cBhvr>
                                        <p:cTn id="15" dur="500"/>
                                        <p:tgtEl>
                                          <p:spTgt spid="2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fltVal val="0"/>
                                          </p:val>
                                        </p:tav>
                                        <p:tav tm="100000">
                                          <p:val>
                                            <p:strVal val="#ppt_h"/>
                                          </p:val>
                                        </p:tav>
                                      </p:tavLst>
                                    </p:anim>
                                    <p:animEffect transition="in" filter="fade">
                                      <p:cBhvr>
                                        <p:cTn id="45" dur="500"/>
                                        <p:tgtEl>
                                          <p:spTgt spid="36"/>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fltVal val="0"/>
                                          </p:val>
                                        </p:tav>
                                        <p:tav tm="100000">
                                          <p:val>
                                            <p:strVal val="#ppt_w"/>
                                          </p:val>
                                        </p:tav>
                                      </p:tavLst>
                                    </p:anim>
                                    <p:anim calcmode="lin" valueType="num">
                                      <p:cBhvr>
                                        <p:cTn id="50" dur="500" fill="hold"/>
                                        <p:tgtEl>
                                          <p:spTgt spid="37"/>
                                        </p:tgtEl>
                                        <p:attrNameLst>
                                          <p:attrName>ppt_h</p:attrName>
                                        </p:attrNameLst>
                                      </p:cBhvr>
                                      <p:tavLst>
                                        <p:tav tm="0">
                                          <p:val>
                                            <p:fltVal val="0"/>
                                          </p:val>
                                        </p:tav>
                                        <p:tav tm="100000">
                                          <p:val>
                                            <p:strVal val="#ppt_h"/>
                                          </p:val>
                                        </p:tav>
                                      </p:tavLst>
                                    </p:anim>
                                    <p:animEffect transition="in" filter="fade">
                                      <p:cBhvr>
                                        <p:cTn id="51" dur="500"/>
                                        <p:tgtEl>
                                          <p:spTgt spid="37"/>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500" fill="hold"/>
                                        <p:tgtEl>
                                          <p:spTgt spid="33"/>
                                        </p:tgtEl>
                                        <p:attrNameLst>
                                          <p:attrName>ppt_w</p:attrName>
                                        </p:attrNameLst>
                                      </p:cBhvr>
                                      <p:tavLst>
                                        <p:tav tm="0">
                                          <p:val>
                                            <p:fltVal val="0"/>
                                          </p:val>
                                        </p:tav>
                                        <p:tav tm="100000">
                                          <p:val>
                                            <p:strVal val="#ppt_w"/>
                                          </p:val>
                                        </p:tav>
                                      </p:tavLst>
                                    </p:anim>
                                    <p:anim calcmode="lin" valueType="num">
                                      <p:cBhvr>
                                        <p:cTn id="56" dur="500" fill="hold"/>
                                        <p:tgtEl>
                                          <p:spTgt spid="33"/>
                                        </p:tgtEl>
                                        <p:attrNameLst>
                                          <p:attrName>ppt_h</p:attrName>
                                        </p:attrNameLst>
                                      </p:cBhvr>
                                      <p:tavLst>
                                        <p:tav tm="0">
                                          <p:val>
                                            <p:fltVal val="0"/>
                                          </p:val>
                                        </p:tav>
                                        <p:tav tm="100000">
                                          <p:val>
                                            <p:strVal val="#ppt_h"/>
                                          </p:val>
                                        </p:tav>
                                      </p:tavLst>
                                    </p:anim>
                                    <p:animEffect transition="in" filter="fade">
                                      <p:cBhvr>
                                        <p:cTn id="57" dur="500"/>
                                        <p:tgtEl>
                                          <p:spTgt spid="33"/>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Effect transition="in" filter="fade">
                                      <p:cBhvr>
                                        <p:cTn id="63" dur="500"/>
                                        <p:tgtEl>
                                          <p:spTgt spid="34"/>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fill="hold"/>
                                        <p:tgtEl>
                                          <p:spTgt spid="30"/>
                                        </p:tgtEl>
                                        <p:attrNameLst>
                                          <p:attrName>ppt_w</p:attrName>
                                        </p:attrNameLst>
                                      </p:cBhvr>
                                      <p:tavLst>
                                        <p:tav tm="0">
                                          <p:val>
                                            <p:fltVal val="0"/>
                                          </p:val>
                                        </p:tav>
                                        <p:tav tm="100000">
                                          <p:val>
                                            <p:strVal val="#ppt_w"/>
                                          </p:val>
                                        </p:tav>
                                      </p:tavLst>
                                    </p:anim>
                                    <p:anim calcmode="lin" valueType="num">
                                      <p:cBhvr>
                                        <p:cTn id="68" dur="500" fill="hold"/>
                                        <p:tgtEl>
                                          <p:spTgt spid="30"/>
                                        </p:tgtEl>
                                        <p:attrNameLst>
                                          <p:attrName>ppt_h</p:attrName>
                                        </p:attrNameLst>
                                      </p:cBhvr>
                                      <p:tavLst>
                                        <p:tav tm="0">
                                          <p:val>
                                            <p:fltVal val="0"/>
                                          </p:val>
                                        </p:tav>
                                        <p:tav tm="100000">
                                          <p:val>
                                            <p:strVal val="#ppt_h"/>
                                          </p:val>
                                        </p:tav>
                                      </p:tavLst>
                                    </p:anim>
                                    <p:animEffect transition="in" filter="fade">
                                      <p:cBhvr>
                                        <p:cTn id="69" dur="500"/>
                                        <p:tgtEl>
                                          <p:spTgt spid="3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fltVal val="0"/>
                                          </p:val>
                                        </p:tav>
                                        <p:tav tm="100000">
                                          <p:val>
                                            <p:strVal val="#ppt_w"/>
                                          </p:val>
                                        </p:tav>
                                      </p:tavLst>
                                    </p:anim>
                                    <p:anim calcmode="lin" valueType="num">
                                      <p:cBhvr>
                                        <p:cTn id="74" dur="500" fill="hold"/>
                                        <p:tgtEl>
                                          <p:spTgt spid="31"/>
                                        </p:tgtEl>
                                        <p:attrNameLst>
                                          <p:attrName>ppt_h</p:attrName>
                                        </p:attrNameLst>
                                      </p:cBhvr>
                                      <p:tavLst>
                                        <p:tav tm="0">
                                          <p:val>
                                            <p:fltVal val="0"/>
                                          </p:val>
                                        </p:tav>
                                        <p:tav tm="100000">
                                          <p:val>
                                            <p:strVal val="#ppt_h"/>
                                          </p:val>
                                        </p:tav>
                                      </p:tavLst>
                                    </p:anim>
                                    <p:animEffect transition="in" filter="fade">
                                      <p:cBhvr>
                                        <p:cTn id="75" dur="500"/>
                                        <p:tgtEl>
                                          <p:spTgt spid="31"/>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p:cTn id="79" dur="500" fill="hold"/>
                                        <p:tgtEl>
                                          <p:spTgt spid="27"/>
                                        </p:tgtEl>
                                        <p:attrNameLst>
                                          <p:attrName>ppt_w</p:attrName>
                                        </p:attrNameLst>
                                      </p:cBhvr>
                                      <p:tavLst>
                                        <p:tav tm="0">
                                          <p:val>
                                            <p:fltVal val="0"/>
                                          </p:val>
                                        </p:tav>
                                        <p:tav tm="100000">
                                          <p:val>
                                            <p:strVal val="#ppt_w"/>
                                          </p:val>
                                        </p:tav>
                                      </p:tavLst>
                                    </p:anim>
                                    <p:anim calcmode="lin" valueType="num">
                                      <p:cBhvr>
                                        <p:cTn id="80" dur="500" fill="hold"/>
                                        <p:tgtEl>
                                          <p:spTgt spid="27"/>
                                        </p:tgtEl>
                                        <p:attrNameLst>
                                          <p:attrName>ppt_h</p:attrName>
                                        </p:attrNameLst>
                                      </p:cBhvr>
                                      <p:tavLst>
                                        <p:tav tm="0">
                                          <p:val>
                                            <p:fltVal val="0"/>
                                          </p:val>
                                        </p:tav>
                                        <p:tav tm="100000">
                                          <p:val>
                                            <p:strVal val="#ppt_h"/>
                                          </p:val>
                                        </p:tav>
                                      </p:tavLst>
                                    </p:anim>
                                    <p:animEffect transition="in" filter="fade">
                                      <p:cBhvr>
                                        <p:cTn id="81" dur="500"/>
                                        <p:tgtEl>
                                          <p:spTgt spid="27"/>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p:cTn id="85" dur="500" fill="hold"/>
                                        <p:tgtEl>
                                          <p:spTgt spid="28"/>
                                        </p:tgtEl>
                                        <p:attrNameLst>
                                          <p:attrName>ppt_w</p:attrName>
                                        </p:attrNameLst>
                                      </p:cBhvr>
                                      <p:tavLst>
                                        <p:tav tm="0">
                                          <p:val>
                                            <p:fltVal val="0"/>
                                          </p:val>
                                        </p:tav>
                                        <p:tav tm="100000">
                                          <p:val>
                                            <p:strVal val="#ppt_w"/>
                                          </p:val>
                                        </p:tav>
                                      </p:tavLst>
                                    </p:anim>
                                    <p:anim calcmode="lin" valueType="num">
                                      <p:cBhvr>
                                        <p:cTn id="86" dur="500" fill="hold"/>
                                        <p:tgtEl>
                                          <p:spTgt spid="28"/>
                                        </p:tgtEl>
                                        <p:attrNameLst>
                                          <p:attrName>ppt_h</p:attrName>
                                        </p:attrNameLst>
                                      </p:cBhvr>
                                      <p:tavLst>
                                        <p:tav tm="0">
                                          <p:val>
                                            <p:fltVal val="0"/>
                                          </p:val>
                                        </p:tav>
                                        <p:tav tm="100000">
                                          <p:val>
                                            <p:strVal val="#ppt_h"/>
                                          </p:val>
                                        </p:tav>
                                      </p:tavLst>
                                    </p:anim>
                                    <p:animEffect transition="in" filter="fade">
                                      <p:cBhvr>
                                        <p:cTn id="8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p:bldP spid="27" grpId="0" animBg="1"/>
      <p:bldP spid="28" grpId="0"/>
      <p:bldP spid="30" grpId="0" animBg="1"/>
      <p:bldP spid="31" grpId="0"/>
      <p:bldP spid="33" grpId="0" animBg="1"/>
      <p:bldP spid="34" grpId="0"/>
      <p:bldP spid="36" grpId="0" animBg="1"/>
      <p:bldP spid="37" grpId="0"/>
      <p:bldP spid="39" grpId="0" animBg="1"/>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574" y="1340768"/>
            <a:ext cx="3456384" cy="922114"/>
          </a:xfrm>
        </p:spPr>
        <p:txBody>
          <a:bodyPr>
            <a:normAutofit fontScale="90000"/>
          </a:bodyPr>
          <a:lstStyle/>
          <a:p>
            <a:r>
              <a:rPr lang="zh-CN" altLang="en-US" b="1" dirty="0" smtClean="0"/>
              <a:t>方法特征总结</a:t>
            </a:r>
            <a:r>
              <a:rPr lang="zh-CN" altLang="zh-CN" dirty="0"/>
              <a:t/>
            </a:r>
            <a:br>
              <a:rPr lang="zh-CN" altLang="zh-CN" dirty="0"/>
            </a:br>
            <a:r>
              <a:rPr lang="en-US" altLang="zh-CN" dirty="0"/>
              <a:t/>
            </a:r>
            <a:br>
              <a:rPr lang="en-US" altLang="zh-CN" dirty="0"/>
            </a:br>
            <a:endParaRPr lang="zh-CN" altLang="en-US" dirty="0"/>
          </a:p>
        </p:txBody>
      </p:sp>
      <p:pic>
        <p:nvPicPr>
          <p:cNvPr id="4" name="图片 3"/>
          <p:cNvPicPr/>
          <p:nvPr/>
        </p:nvPicPr>
        <p:blipFill>
          <a:blip r:embed="rId2"/>
          <a:stretch>
            <a:fillRect/>
          </a:stretch>
        </p:blipFill>
        <p:spPr>
          <a:xfrm>
            <a:off x="622598" y="1700808"/>
            <a:ext cx="9721080" cy="4438728"/>
          </a:xfrm>
          <a:prstGeom prst="rect">
            <a:avLst/>
          </a:prstGeom>
        </p:spPr>
      </p:pic>
    </p:spTree>
    <p:extLst>
      <p:ext uri="{BB962C8B-B14F-4D97-AF65-F5344CB8AC3E}">
        <p14:creationId xmlns:p14="http://schemas.microsoft.com/office/powerpoint/2010/main" val="1472336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21" y="836712"/>
            <a:ext cx="2389341" cy="922114"/>
          </a:xfrm>
        </p:spPr>
        <p:txBody>
          <a:bodyPr>
            <a:normAutofit fontScale="90000"/>
          </a:bodyPr>
          <a:lstStyle/>
          <a:p>
            <a:r>
              <a:rPr lang="zh-CN" altLang="en-US" dirty="0"/>
              <a:t>参考文献</a:t>
            </a:r>
            <a:r>
              <a:rPr lang="en-US" altLang="zh-CN" dirty="0"/>
              <a:t/>
            </a:r>
            <a:br>
              <a:rPr lang="en-US" altLang="zh-CN" dirty="0"/>
            </a:br>
            <a:endParaRPr lang="zh-CN" altLang="en-US" dirty="0"/>
          </a:p>
        </p:txBody>
      </p:sp>
      <p:sp>
        <p:nvSpPr>
          <p:cNvPr id="3" name="内容占位符 2"/>
          <p:cNvSpPr>
            <a:spLocks noGrp="1"/>
          </p:cNvSpPr>
          <p:nvPr>
            <p:ph idx="1"/>
          </p:nvPr>
        </p:nvSpPr>
        <p:spPr>
          <a:xfrm>
            <a:off x="609520" y="1600201"/>
            <a:ext cx="11580893" cy="4525963"/>
          </a:xfrm>
        </p:spPr>
        <p:txBody>
          <a:bodyPr>
            <a:noAutofit/>
          </a:bodyPr>
          <a:lstStyle/>
          <a:p>
            <a:r>
              <a:rPr lang="en-US" altLang="zh-CN" sz="1600" dirty="0"/>
              <a:t>[1] </a:t>
            </a:r>
            <a:r>
              <a:rPr lang="en-US" altLang="zh-CN" sz="1600" dirty="0" err="1"/>
              <a:t>Tantithamthavorn</a:t>
            </a:r>
            <a:r>
              <a:rPr lang="en-US" altLang="zh-CN" sz="1600" dirty="0"/>
              <a:t>, </a:t>
            </a:r>
            <a:r>
              <a:rPr lang="en-US" altLang="zh-CN" sz="1600" dirty="0" err="1"/>
              <a:t>Chakkrit</a:t>
            </a:r>
            <a:r>
              <a:rPr lang="en-US" altLang="zh-CN" sz="1600" dirty="0"/>
              <a:t>, </a:t>
            </a:r>
            <a:r>
              <a:rPr lang="en-US" altLang="zh-CN" sz="1600" dirty="0" err="1"/>
              <a:t>Abebe</a:t>
            </a:r>
            <a:r>
              <a:rPr lang="en-US" altLang="zh-CN" sz="1600" dirty="0"/>
              <a:t>, et al. The impact of IR-based classifier configuration on the performance and the effort of method-level bug localization[J]. IST 2018:160-174</a:t>
            </a:r>
            <a:r>
              <a:rPr lang="en-US" altLang="zh-CN" sz="1600" dirty="0" smtClean="0"/>
              <a:t>.</a:t>
            </a:r>
            <a:endParaRPr lang="en-US" altLang="zh-CN" sz="1600" dirty="0"/>
          </a:p>
          <a:p>
            <a:r>
              <a:rPr lang="en-US" altLang="zh-CN" sz="1600" dirty="0"/>
              <a:t>[2] Wang SW, Lo D. Version history, similar report, and structure: putting them together for improved bug localization. ICPC 2014: 53-63</a:t>
            </a:r>
            <a:r>
              <a:rPr lang="en-US" altLang="zh-CN" sz="1600" dirty="0" smtClean="0"/>
              <a:t>.</a:t>
            </a:r>
            <a:endParaRPr lang="en-US" altLang="zh-CN" sz="1600" dirty="0"/>
          </a:p>
          <a:p>
            <a:r>
              <a:rPr lang="en-US" altLang="zh-CN" sz="1600" dirty="0"/>
              <a:t>[3] Zhang W, Li ZQ, Qing Wang, Juan Li. </a:t>
            </a:r>
            <a:r>
              <a:rPr lang="en-US" altLang="zh-CN" sz="1600" dirty="0" err="1"/>
              <a:t>FineLocator</a:t>
            </a:r>
            <a:r>
              <a:rPr lang="en-US" altLang="zh-CN" sz="1600" dirty="0"/>
              <a:t>: A novel approach to method-level fine-grained bug localization by query expansion. Information &amp; Software Technology, 2019,110:121-135</a:t>
            </a:r>
            <a:r>
              <a:rPr lang="en-US" altLang="zh-CN" sz="1600" dirty="0" smtClean="0"/>
              <a:t>.</a:t>
            </a:r>
            <a:endParaRPr lang="en-US" altLang="zh-CN" sz="1600" dirty="0"/>
          </a:p>
          <a:p>
            <a:r>
              <a:rPr lang="en-US" altLang="zh-CN" sz="1600" dirty="0"/>
              <a:t>[4] </a:t>
            </a:r>
            <a:r>
              <a:rPr lang="en-US" altLang="zh-CN" sz="1600" dirty="0" err="1"/>
              <a:t>Koyuncu</a:t>
            </a:r>
            <a:r>
              <a:rPr lang="en-US" altLang="zh-CN" sz="1600" dirty="0"/>
              <a:t> A, </a:t>
            </a:r>
            <a:r>
              <a:rPr lang="en-US" altLang="zh-CN" sz="1600" dirty="0" err="1"/>
              <a:t>Bissyande</a:t>
            </a:r>
            <a:r>
              <a:rPr lang="en-US" altLang="zh-CN" sz="1600" dirty="0"/>
              <a:t> TF, Kim DS, Liu K, Klein J, </a:t>
            </a:r>
            <a:r>
              <a:rPr lang="en-US" altLang="zh-CN" sz="1600" dirty="0" err="1"/>
              <a:t>Monperrus</a:t>
            </a:r>
            <a:r>
              <a:rPr lang="en-US" altLang="zh-CN" sz="1600" dirty="0"/>
              <a:t> M, </a:t>
            </a:r>
            <a:r>
              <a:rPr lang="en-US" altLang="zh-CN" sz="1600" dirty="0" err="1"/>
              <a:t>Traon</a:t>
            </a:r>
            <a:r>
              <a:rPr lang="en-US" altLang="zh-CN" sz="1600" dirty="0"/>
              <a:t> YL. D&amp;C: A divide-and-conquer approach to IR-based bug localization. IEEE Trans. on Software Engineering, 2019</a:t>
            </a:r>
            <a:r>
              <a:rPr lang="en-US" altLang="zh-CN" sz="1600" dirty="0" smtClean="0"/>
              <a:t>.</a:t>
            </a:r>
            <a:endParaRPr lang="en-US" altLang="zh-CN" sz="1600" dirty="0"/>
          </a:p>
          <a:p>
            <a:r>
              <a:rPr lang="en-US" altLang="zh-CN" sz="1600" dirty="0"/>
              <a:t>[5] </a:t>
            </a:r>
            <a:r>
              <a:rPr lang="en-US" altLang="zh-CN" sz="1600" dirty="0" err="1"/>
              <a:t>Youm</a:t>
            </a:r>
            <a:r>
              <a:rPr lang="en-US" altLang="zh-CN" sz="1600" dirty="0"/>
              <a:t> KC, </a:t>
            </a:r>
            <a:r>
              <a:rPr lang="en-US" altLang="zh-CN" sz="1600" dirty="0" err="1"/>
              <a:t>Ahn</a:t>
            </a:r>
            <a:r>
              <a:rPr lang="en-US" altLang="zh-CN" sz="1600" dirty="0"/>
              <a:t> J, Lee E. Improved bug localization based on code change histories and bug reports. Information &amp; Software Technology, 2017,82:177-192. </a:t>
            </a:r>
            <a:r>
              <a:rPr lang="en-US" altLang="zh-CN" sz="1600" dirty="0" smtClean="0"/>
              <a:t>IST</a:t>
            </a:r>
            <a:endParaRPr lang="en-US" altLang="zh-CN" sz="1600" dirty="0"/>
          </a:p>
          <a:p>
            <a:r>
              <a:rPr lang="en-US" altLang="zh-CN" sz="1600" dirty="0"/>
              <a:t>[6]  </a:t>
            </a:r>
            <a:r>
              <a:rPr lang="en-US" altLang="zh-CN" sz="1600" dirty="0" err="1"/>
              <a:t>Dilshener</a:t>
            </a:r>
            <a:r>
              <a:rPr lang="en-US" altLang="zh-CN" sz="1600" dirty="0"/>
              <a:t> T, </a:t>
            </a:r>
            <a:r>
              <a:rPr lang="en-US" altLang="zh-CN" sz="1600" dirty="0" err="1"/>
              <a:t>Wermelinger</a:t>
            </a:r>
            <a:r>
              <a:rPr lang="en-US" altLang="zh-CN" sz="1600" dirty="0"/>
              <a:t> M, Yu YJ. Locating bugs without looking back. Automated Software Engineering, 2018,25(3):383-434</a:t>
            </a:r>
            <a:r>
              <a:rPr lang="en-US" altLang="zh-CN" sz="1600" dirty="0" smtClean="0"/>
              <a:t>.</a:t>
            </a:r>
            <a:endParaRPr lang="en-US" altLang="zh-CN" sz="1600" dirty="0"/>
          </a:p>
          <a:p>
            <a:r>
              <a:rPr lang="en-US" altLang="zh-CN" sz="1600" dirty="0"/>
              <a:t>[7] Rahman MM, Roy CK. Improving IR-based bug localization with context-aware query reformulation. In: Proc. of the 26th ACM SIGSOFT Int’l </a:t>
            </a:r>
            <a:r>
              <a:rPr lang="en-US" altLang="zh-CN" sz="1600" dirty="0" err="1"/>
              <a:t>Symp</a:t>
            </a:r>
            <a:r>
              <a:rPr lang="en-US" altLang="zh-CN" sz="1600" dirty="0"/>
              <a:t>. on Foundations of Software Engineering. ACM Press, 2018:621-632</a:t>
            </a:r>
            <a:r>
              <a:rPr lang="en-US" altLang="zh-CN" sz="1600" dirty="0" smtClean="0"/>
              <a:t>.</a:t>
            </a:r>
            <a:endParaRPr lang="en-US" altLang="zh-CN" sz="1600" dirty="0"/>
          </a:p>
          <a:p>
            <a:r>
              <a:rPr lang="en-US" altLang="zh-CN" sz="1600" dirty="0"/>
              <a:t>[8] </a:t>
            </a:r>
            <a:r>
              <a:rPr lang="en-US" altLang="zh-CN" sz="1600" dirty="0" err="1"/>
              <a:t>Rath</a:t>
            </a:r>
            <a:r>
              <a:rPr lang="en-US" altLang="zh-CN" sz="1600" dirty="0"/>
              <a:t> M, Lo D, </a:t>
            </a:r>
            <a:r>
              <a:rPr lang="en-US" altLang="zh-CN" sz="1600" dirty="0" err="1"/>
              <a:t>Mäder</a:t>
            </a:r>
            <a:r>
              <a:rPr lang="en-US" altLang="zh-CN" sz="1600" dirty="0"/>
              <a:t> P. Analyzing requirements and traceability information to improve bug localization. MSR 2018:442-453</a:t>
            </a:r>
            <a:r>
              <a:rPr lang="en-US" altLang="zh-CN" sz="1600" dirty="0" smtClean="0"/>
              <a:t>.</a:t>
            </a:r>
            <a:endParaRPr lang="en-US" altLang="zh-CN" sz="1600" dirty="0"/>
          </a:p>
          <a:p>
            <a:r>
              <a:rPr lang="en-US" altLang="zh-CN" sz="1600" dirty="0"/>
              <a:t>[9] Wang YJ, Y Yuan, Tong HH, </a:t>
            </a:r>
            <a:r>
              <a:rPr lang="en-US" altLang="zh-CN" sz="1600" dirty="0" err="1"/>
              <a:t>Huo</a:t>
            </a:r>
            <a:r>
              <a:rPr lang="en-US" altLang="zh-CN" sz="1600" dirty="0"/>
              <a:t> X, Li M, Xu F, Lu J. Bug localization via supervised topic modeling. ICDM 2018: 607-616</a:t>
            </a:r>
            <a:r>
              <a:rPr lang="en-US" altLang="zh-CN" sz="1600" dirty="0" smtClean="0"/>
              <a:t>.</a:t>
            </a:r>
            <a:endParaRPr lang="en-US" altLang="zh-CN" sz="1600" dirty="0"/>
          </a:p>
          <a:p>
            <a:r>
              <a:rPr lang="en-US" altLang="zh-CN" sz="1600" dirty="0"/>
              <a:t>[10] Loyola P, </a:t>
            </a:r>
            <a:r>
              <a:rPr lang="en-US" altLang="zh-CN" sz="1600" dirty="0" err="1"/>
              <a:t>Gajananan</a:t>
            </a:r>
            <a:r>
              <a:rPr lang="en-US" altLang="zh-CN" sz="1600" dirty="0"/>
              <a:t> K, Satoh F. Bug localization by learning to rank and represent bug inducing changes. CIKM 2018:657-665.</a:t>
            </a:r>
            <a:endParaRPr lang="zh-CN" altLang="en-US" sz="1600" dirty="0"/>
          </a:p>
        </p:txBody>
      </p:sp>
    </p:spTree>
    <p:extLst>
      <p:ext uri="{BB962C8B-B14F-4D97-AF65-F5344CB8AC3E}">
        <p14:creationId xmlns:p14="http://schemas.microsoft.com/office/powerpoint/2010/main" val="1198153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143">
            <a:extLst>
              <a:ext uri="{FF2B5EF4-FFF2-40B4-BE49-F238E27FC236}">
                <a16:creationId xmlns:a16="http://schemas.microsoft.com/office/drawing/2014/main" id="{6F51321F-9626-4D2C-9E8A-7ED845004D7D}"/>
              </a:ext>
            </a:extLst>
          </p:cNvPr>
          <p:cNvSpPr txBox="1"/>
          <p:nvPr/>
        </p:nvSpPr>
        <p:spPr>
          <a:xfrm>
            <a:off x="5231110" y="3284984"/>
            <a:ext cx="432048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5400" dirty="0" smtClean="0">
                <a:ln w="6350">
                  <a:noFill/>
                </a:ln>
                <a:solidFill>
                  <a:srgbClr val="000000">
                    <a:lumMod val="75000"/>
                    <a:lumOff val="25000"/>
                  </a:srgbClr>
                </a:solidFill>
                <a:latin typeface="Arial" panose="020F0502020204030204"/>
                <a:ea typeface="微软雅黑"/>
                <a:cs typeface="+mn-ea"/>
                <a:sym typeface="+mn-lt"/>
              </a:rPr>
              <a:t>Q&amp;A</a:t>
            </a:r>
            <a:endParaRPr lang="zh-CN" altLang="en-US" sz="5400" dirty="0">
              <a:ln w="6350">
                <a:noFill/>
              </a:ln>
              <a:solidFill>
                <a:srgbClr val="000000">
                  <a:lumMod val="75000"/>
                  <a:lumOff val="25000"/>
                </a:srgbClr>
              </a:solidFill>
              <a:latin typeface="Arial" panose="020F0502020204030204"/>
              <a:ea typeface="微软雅黑"/>
              <a:cs typeface="+mn-ea"/>
              <a:sym typeface="+mn-lt"/>
            </a:endParaRPr>
          </a:p>
        </p:txBody>
      </p:sp>
    </p:spTree>
    <p:extLst>
      <p:ext uri="{BB962C8B-B14F-4D97-AF65-F5344CB8AC3E}">
        <p14:creationId xmlns:p14="http://schemas.microsoft.com/office/powerpoint/2010/main" val="334970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wd">
                                    <p:tmPct val="20000"/>
                                  </p:iterate>
                                  <p:childTnLst>
                                    <p:set>
                                      <p:cBhvr>
                                        <p:cTn id="6" dur="1" fill="hold">
                                          <p:stCondLst>
                                            <p:cond delay="0"/>
                                          </p:stCondLst>
                                        </p:cTn>
                                        <p:tgtEl>
                                          <p:spTgt spid="32"/>
                                        </p:tgtEl>
                                        <p:attrNameLst>
                                          <p:attrName>style.visibility</p:attrName>
                                        </p:attrNameLst>
                                      </p:cBhvr>
                                      <p:to>
                                        <p:strVal val="visible"/>
                                      </p:to>
                                    </p:set>
                                    <p:animEffect transition="in" filter="fade">
                                      <p:cBhvr>
                                        <p:cTn id="7" dur="250"/>
                                        <p:tgtEl>
                                          <p:spTgt spid="32"/>
                                        </p:tgtEl>
                                      </p:cBhvr>
                                    </p:animEffect>
                                    <p:anim calcmode="lin" valueType="num">
                                      <p:cBhvr>
                                        <p:cTn id="8" dur="250" fill="hold"/>
                                        <p:tgtEl>
                                          <p:spTgt spid="32"/>
                                        </p:tgtEl>
                                        <p:attrNameLst>
                                          <p:attrName>ppt_x</p:attrName>
                                        </p:attrNameLst>
                                      </p:cBhvr>
                                      <p:tavLst>
                                        <p:tav tm="0">
                                          <p:val>
                                            <p:strVal val="#ppt_x"/>
                                          </p:val>
                                        </p:tav>
                                        <p:tav tm="100000">
                                          <p:val>
                                            <p:strVal val="#ppt_x"/>
                                          </p:val>
                                        </p:tav>
                                      </p:tavLst>
                                    </p:anim>
                                    <p:anim calcmode="lin" valueType="num">
                                      <p:cBhvr>
                                        <p:cTn id="9" dur="25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21" y="836712"/>
            <a:ext cx="1309221" cy="922114"/>
          </a:xfrm>
        </p:spPr>
        <p:txBody>
          <a:bodyPr>
            <a:normAutofit fontScale="90000"/>
          </a:bodyPr>
          <a:lstStyle/>
          <a:p>
            <a:r>
              <a:rPr lang="zh-CN" altLang="en-US" dirty="0" smtClean="0"/>
              <a:t>背景</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dirty="0">
                <a:latin typeface="+mn-ea"/>
              </a:rPr>
              <a:t>定位</a:t>
            </a:r>
            <a:r>
              <a:rPr lang="en-US" altLang="zh-CN" sz="2400" dirty="0">
                <a:latin typeface="+mn-ea"/>
              </a:rPr>
              <a:t>bug</a:t>
            </a:r>
            <a:r>
              <a:rPr lang="zh-CN" altLang="en-US" sz="2400" dirty="0">
                <a:latin typeface="+mn-ea"/>
              </a:rPr>
              <a:t>非常重要、困难</a:t>
            </a:r>
            <a:r>
              <a:rPr lang="zh-CN" altLang="en-US" sz="2400" dirty="0" smtClean="0">
                <a:latin typeface="+mn-ea"/>
              </a:rPr>
              <a:t>且</a:t>
            </a:r>
            <a:r>
              <a:rPr lang="zh-CN" altLang="en-US" sz="2400" dirty="0">
                <a:latin typeface="+mn-ea"/>
              </a:rPr>
              <a:t>代价高</a:t>
            </a:r>
            <a:r>
              <a:rPr lang="zh-CN" altLang="en-US" sz="2400" dirty="0" smtClean="0">
                <a:latin typeface="+mn-ea"/>
              </a:rPr>
              <a:t>，</a:t>
            </a:r>
            <a:r>
              <a:rPr lang="zh-CN" altLang="en-US" sz="2400" dirty="0">
                <a:latin typeface="+mn-ea"/>
              </a:rPr>
              <a:t>对于大型系统尤其如此</a:t>
            </a:r>
            <a:r>
              <a:rPr lang="zh-CN" altLang="en-US" sz="2400" dirty="0" smtClean="0">
                <a:latin typeface="+mn-ea"/>
              </a:rPr>
              <a:t>。</a:t>
            </a:r>
            <a:endParaRPr lang="en-US" altLang="zh-CN" sz="2400" dirty="0" smtClean="0">
              <a:latin typeface="+mn-ea"/>
            </a:endParaRPr>
          </a:p>
          <a:p>
            <a:pPr>
              <a:lnSpc>
                <a:spcPct val="150000"/>
              </a:lnSpc>
            </a:pPr>
            <a:r>
              <a:rPr lang="zh-CN" altLang="en-US" sz="2400" dirty="0" smtClean="0">
                <a:latin typeface="+mn-ea"/>
              </a:rPr>
              <a:t>为了</a:t>
            </a:r>
            <a:r>
              <a:rPr lang="zh-CN" altLang="en-US" sz="2400" dirty="0">
                <a:latin typeface="+mn-ea"/>
              </a:rPr>
              <a:t>解决这个问题，越来越多地使用自然语言信息检索技术</a:t>
            </a:r>
            <a:r>
              <a:rPr lang="zh-CN" altLang="en-US" sz="2400" dirty="0" smtClean="0">
                <a:latin typeface="+mn-ea"/>
              </a:rPr>
              <a:t>来分析错误报告，定位潜在</a:t>
            </a:r>
            <a:r>
              <a:rPr lang="zh-CN" altLang="en-US" sz="2400" dirty="0">
                <a:latin typeface="+mn-ea"/>
              </a:rPr>
              <a:t>错误源文件。尽管这些技术具有很</a:t>
            </a:r>
            <a:r>
              <a:rPr lang="zh-CN" altLang="en-US" sz="2400" dirty="0" smtClean="0">
                <a:latin typeface="+mn-ea"/>
              </a:rPr>
              <a:t>强的延展性，</a:t>
            </a:r>
            <a:r>
              <a:rPr lang="zh-CN" altLang="en-US" sz="2400" dirty="0">
                <a:latin typeface="+mn-ea"/>
              </a:rPr>
              <a:t>但在实践中，它们</a:t>
            </a:r>
            <a:r>
              <a:rPr lang="zh-CN" altLang="en-US" sz="2400" dirty="0" smtClean="0">
                <a:latin typeface="+mn-ea"/>
              </a:rPr>
              <a:t>的将</a:t>
            </a:r>
            <a:r>
              <a:rPr lang="zh-CN" altLang="en-US" sz="2400" dirty="0">
                <a:latin typeface="+mn-ea"/>
              </a:rPr>
              <a:t>错误精确定位到少量文件</a:t>
            </a:r>
            <a:r>
              <a:rPr lang="zh-CN" altLang="en-US" sz="2400" dirty="0" smtClean="0">
                <a:latin typeface="+mn-ea"/>
              </a:rPr>
              <a:t>方面的有效性仍然</a:t>
            </a:r>
            <a:r>
              <a:rPr lang="zh-CN" altLang="en-US" sz="2400" dirty="0">
                <a:latin typeface="+mn-ea"/>
              </a:rPr>
              <a:t>很低</a:t>
            </a:r>
            <a:r>
              <a:rPr lang="zh-CN" altLang="en-US" sz="2400" dirty="0" smtClean="0">
                <a:latin typeface="+mn-ea"/>
              </a:rPr>
              <a:t>。</a:t>
            </a:r>
            <a:endParaRPr lang="en-US" altLang="zh-CN" sz="2400" dirty="0" smtClean="0">
              <a:latin typeface="+mn-ea"/>
            </a:endParaRPr>
          </a:p>
          <a:p>
            <a:pPr>
              <a:lnSpc>
                <a:spcPct val="150000"/>
              </a:lnSpc>
            </a:pPr>
            <a:r>
              <a:rPr lang="zh-CN" altLang="en-US" sz="2400" dirty="0" smtClean="0">
                <a:latin typeface="+mn-ea"/>
              </a:rPr>
              <a:t>现在</a:t>
            </a:r>
            <a:r>
              <a:rPr lang="zh-CN" altLang="en-US" sz="2400" dirty="0">
                <a:latin typeface="+mn-ea"/>
              </a:rPr>
              <a:t>的定位方法大多通过分析软件的各种特征来进行</a:t>
            </a:r>
            <a:r>
              <a:rPr lang="en-US" altLang="zh-CN" sz="2400" dirty="0">
                <a:latin typeface="+mn-ea"/>
              </a:rPr>
              <a:t>bug</a:t>
            </a:r>
            <a:r>
              <a:rPr lang="zh-CN" altLang="en-US" sz="2400" dirty="0">
                <a:latin typeface="+mn-ea"/>
              </a:rPr>
              <a:t>定位，本报告将总结各种软件所用到的特征，并比较各个特征在定位</a:t>
            </a:r>
            <a:r>
              <a:rPr lang="en-US" altLang="zh-CN" sz="2400" dirty="0">
                <a:latin typeface="+mn-ea"/>
              </a:rPr>
              <a:t>bug</a:t>
            </a:r>
            <a:r>
              <a:rPr lang="zh-CN" altLang="en-US" sz="2400" dirty="0">
                <a:latin typeface="+mn-ea"/>
              </a:rPr>
              <a:t>中的影响。</a:t>
            </a:r>
          </a:p>
          <a:p>
            <a:pPr>
              <a:lnSpc>
                <a:spcPct val="150000"/>
              </a:lnSpc>
            </a:pPr>
            <a:endParaRPr lang="zh-CN" altLang="en-US" sz="2400" dirty="0">
              <a:latin typeface="+mn-ea"/>
            </a:endParaRPr>
          </a:p>
        </p:txBody>
      </p:sp>
    </p:spTree>
    <p:extLst>
      <p:ext uri="{BB962C8B-B14F-4D97-AF65-F5344CB8AC3E}">
        <p14:creationId xmlns:p14="http://schemas.microsoft.com/office/powerpoint/2010/main" val="1785473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8582" y="836712"/>
            <a:ext cx="4837613" cy="922114"/>
          </a:xfrm>
        </p:spPr>
        <p:txBody>
          <a:bodyPr>
            <a:normAutofit fontScale="90000"/>
          </a:bodyPr>
          <a:lstStyle/>
          <a:p>
            <a:r>
              <a:rPr lang="zh-CN" altLang="en-US" dirty="0" smtClean="0"/>
              <a:t>信息检索的</a:t>
            </a:r>
            <a:r>
              <a:rPr lang="en-US" altLang="zh-CN" dirty="0" smtClean="0"/>
              <a:t>bug</a:t>
            </a:r>
            <a:r>
              <a:rPr lang="zh-CN" altLang="en-US" dirty="0" smtClean="0"/>
              <a:t>定位</a:t>
            </a:r>
            <a:r>
              <a:rPr lang="en-US" altLang="zh-CN" dirty="0" smtClean="0"/>
              <a:t> </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zh-CN" sz="2400" dirty="0" smtClean="0">
                <a:latin typeface="+mn-ea"/>
              </a:rPr>
              <a:t>基于</a:t>
            </a:r>
            <a:r>
              <a:rPr lang="zh-CN" altLang="en-US" sz="2400" dirty="0">
                <a:latin typeface="+mn-ea"/>
              </a:rPr>
              <a:t>信息检索</a:t>
            </a:r>
            <a:r>
              <a:rPr lang="zh-CN" altLang="zh-CN" sz="2400" dirty="0" smtClean="0">
                <a:latin typeface="+mn-ea"/>
              </a:rPr>
              <a:t>的</a:t>
            </a:r>
            <a:r>
              <a:rPr lang="zh-CN" altLang="zh-CN" sz="2400" dirty="0">
                <a:latin typeface="+mn-ea"/>
              </a:rPr>
              <a:t>错误定位</a:t>
            </a:r>
            <a:r>
              <a:rPr lang="en-US" altLang="zh-CN" sz="2400" dirty="0">
                <a:latin typeface="+mn-ea"/>
              </a:rPr>
              <a:t>(IRBL)</a:t>
            </a:r>
            <a:r>
              <a:rPr lang="zh-CN" altLang="zh-CN" sz="2400" dirty="0">
                <a:latin typeface="+mn-ea"/>
              </a:rPr>
              <a:t>工具然后根据相关性的概率</a:t>
            </a:r>
            <a:r>
              <a:rPr lang="en-US" altLang="zh-CN" sz="2400" dirty="0">
                <a:latin typeface="+mn-ea"/>
              </a:rPr>
              <a:t>(</a:t>
            </a:r>
            <a:r>
              <a:rPr lang="zh-CN" altLang="zh-CN" sz="2400" dirty="0">
                <a:latin typeface="+mn-ea"/>
              </a:rPr>
              <a:t>通常作为相似度评分来衡量</a:t>
            </a:r>
            <a:r>
              <a:rPr lang="en-US" altLang="zh-CN" sz="2400" dirty="0">
                <a:latin typeface="+mn-ea"/>
              </a:rPr>
              <a:t>)</a:t>
            </a:r>
            <a:r>
              <a:rPr lang="zh-CN" altLang="zh-CN" sz="2400" dirty="0">
                <a:latin typeface="+mn-ea"/>
              </a:rPr>
              <a:t>对文档进行排序。高排名的文件预计是那些可能包含错误代码的文件</a:t>
            </a:r>
            <a:r>
              <a:rPr lang="zh-CN" altLang="zh-CN" sz="2400" dirty="0" smtClean="0">
                <a:latin typeface="+mn-ea"/>
              </a:rPr>
              <a:t>。这个</a:t>
            </a:r>
            <a:r>
              <a:rPr lang="zh-CN" altLang="zh-CN" sz="2400" dirty="0">
                <a:latin typeface="+mn-ea"/>
              </a:rPr>
              <a:t>过程可以减少开发人员必须集中检查的文件</a:t>
            </a:r>
            <a:r>
              <a:rPr lang="zh-CN" altLang="zh-CN" sz="2400" dirty="0" smtClean="0">
                <a:latin typeface="+mn-ea"/>
              </a:rPr>
              <a:t>数量</a:t>
            </a:r>
            <a:r>
              <a:rPr lang="zh-CN" altLang="en-US" sz="2400" dirty="0" smtClean="0">
                <a:latin typeface="+mn-ea"/>
              </a:rPr>
              <a:t>。</a:t>
            </a:r>
            <a:endParaRPr lang="en-US" altLang="zh-CN" sz="2400" dirty="0" smtClean="0">
              <a:latin typeface="+mn-ea"/>
            </a:endParaRPr>
          </a:p>
          <a:p>
            <a:pPr>
              <a:lnSpc>
                <a:spcPct val="150000"/>
              </a:lnSpc>
            </a:pPr>
            <a:r>
              <a:rPr lang="zh-CN" altLang="en-US" sz="3000" b="1" dirty="0" smtClean="0">
                <a:latin typeface="+mn-ea"/>
              </a:rPr>
              <a:t>步骤</a:t>
            </a:r>
            <a:endParaRPr lang="en-US" altLang="zh-CN" sz="3000" b="1" dirty="0">
              <a:latin typeface="+mn-ea"/>
            </a:endParaRPr>
          </a:p>
          <a:p>
            <a:pPr>
              <a:lnSpc>
                <a:spcPct val="150000"/>
              </a:lnSpc>
            </a:pPr>
            <a:r>
              <a:rPr lang="en-US" altLang="zh-CN" sz="2400" dirty="0" smtClean="0">
                <a:latin typeface="+mn-ea"/>
              </a:rPr>
              <a:t>Bug</a:t>
            </a:r>
            <a:r>
              <a:rPr lang="zh-CN" altLang="en-US" sz="2400" dirty="0" smtClean="0">
                <a:latin typeface="+mn-ea"/>
              </a:rPr>
              <a:t>报告中提取的特征</a:t>
            </a:r>
            <a:endParaRPr lang="en-US" altLang="zh-CN" sz="2400" dirty="0" smtClean="0">
              <a:latin typeface="+mn-ea"/>
            </a:endParaRPr>
          </a:p>
          <a:p>
            <a:pPr>
              <a:lnSpc>
                <a:spcPct val="150000"/>
              </a:lnSpc>
            </a:pPr>
            <a:r>
              <a:rPr lang="zh-CN" altLang="en-US" sz="2400" dirty="0" smtClean="0">
                <a:latin typeface="+mn-ea"/>
              </a:rPr>
              <a:t>源代码文件中提取特征</a:t>
            </a:r>
            <a:endParaRPr lang="en-US" altLang="zh-CN" sz="2400" dirty="0" smtClean="0">
              <a:latin typeface="+mn-ea"/>
            </a:endParaRPr>
          </a:p>
          <a:p>
            <a:pPr>
              <a:lnSpc>
                <a:spcPct val="150000"/>
              </a:lnSpc>
            </a:pPr>
            <a:r>
              <a:rPr lang="zh-CN" altLang="en-US" sz="2400" dirty="0" smtClean="0">
                <a:latin typeface="+mn-ea"/>
              </a:rPr>
              <a:t>计算特征的相似度</a:t>
            </a:r>
            <a:endParaRPr lang="en-US" altLang="zh-CN" sz="2400" dirty="0" smtClean="0">
              <a:latin typeface="+mn-ea"/>
            </a:endParaRPr>
          </a:p>
          <a:p>
            <a:pPr>
              <a:lnSpc>
                <a:spcPct val="150000"/>
              </a:lnSpc>
            </a:pPr>
            <a:r>
              <a:rPr lang="zh-CN" altLang="en-US" sz="2400" dirty="0" smtClean="0">
                <a:latin typeface="+mn-ea"/>
              </a:rPr>
              <a:t>根据相似度进行排名，相似度越高的排名排名越前</a:t>
            </a:r>
            <a:endParaRPr lang="en-US" altLang="zh-CN" sz="2400" dirty="0">
              <a:latin typeface="+mn-ea"/>
            </a:endParaRPr>
          </a:p>
        </p:txBody>
      </p:sp>
    </p:spTree>
    <p:extLst>
      <p:ext uri="{BB962C8B-B14F-4D97-AF65-F5344CB8AC3E}">
        <p14:creationId xmlns:p14="http://schemas.microsoft.com/office/powerpoint/2010/main" val="3930024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574" y="980728"/>
            <a:ext cx="3397453" cy="922114"/>
          </a:xfrm>
        </p:spPr>
        <p:txBody>
          <a:bodyPr>
            <a:normAutofit fontScale="90000"/>
          </a:bodyPr>
          <a:lstStyle/>
          <a:p>
            <a:r>
              <a:rPr lang="zh-CN" altLang="en-US" dirty="0"/>
              <a:t>软件特征</a:t>
            </a:r>
            <a:r>
              <a:rPr lang="zh-CN" altLang="en-US" dirty="0" smtClean="0"/>
              <a:t>总结</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dirty="0" smtClean="0">
                <a:latin typeface="+mn-ea"/>
              </a:rPr>
              <a:t>报告</a:t>
            </a:r>
            <a:r>
              <a:rPr lang="zh-CN" altLang="en-US" sz="2400" dirty="0">
                <a:latin typeface="+mn-ea"/>
              </a:rPr>
              <a:t>和源代码的相似</a:t>
            </a:r>
          </a:p>
          <a:p>
            <a:pPr>
              <a:lnSpc>
                <a:spcPct val="150000"/>
              </a:lnSpc>
            </a:pPr>
            <a:r>
              <a:rPr lang="zh-CN" altLang="en-US" sz="2400" dirty="0" smtClean="0">
                <a:latin typeface="+mn-ea"/>
              </a:rPr>
              <a:t>相似</a:t>
            </a:r>
            <a:r>
              <a:rPr lang="zh-CN" altLang="en-US" sz="2400" dirty="0">
                <a:latin typeface="+mn-ea"/>
              </a:rPr>
              <a:t>报告</a:t>
            </a:r>
          </a:p>
          <a:p>
            <a:pPr>
              <a:lnSpc>
                <a:spcPct val="150000"/>
              </a:lnSpc>
            </a:pPr>
            <a:r>
              <a:rPr lang="zh-CN" altLang="en-US" sz="2400" dirty="0" smtClean="0">
                <a:latin typeface="+mn-ea"/>
              </a:rPr>
              <a:t>代码</a:t>
            </a:r>
            <a:r>
              <a:rPr lang="zh-CN" altLang="en-US" sz="2400" dirty="0">
                <a:latin typeface="+mn-ea"/>
              </a:rPr>
              <a:t>结构</a:t>
            </a:r>
          </a:p>
          <a:p>
            <a:pPr>
              <a:lnSpc>
                <a:spcPct val="150000"/>
              </a:lnSpc>
            </a:pPr>
            <a:r>
              <a:rPr lang="zh-CN" altLang="en-US" sz="2400" dirty="0" smtClean="0">
                <a:latin typeface="+mn-ea"/>
              </a:rPr>
              <a:t>堆栈</a:t>
            </a:r>
            <a:r>
              <a:rPr lang="zh-CN" altLang="en-US" sz="2400" dirty="0">
                <a:latin typeface="+mn-ea"/>
              </a:rPr>
              <a:t>跟踪</a:t>
            </a:r>
          </a:p>
          <a:p>
            <a:pPr>
              <a:lnSpc>
                <a:spcPct val="150000"/>
              </a:lnSpc>
            </a:pPr>
            <a:r>
              <a:rPr lang="zh-CN" altLang="en-US" sz="2400" dirty="0" smtClean="0">
                <a:latin typeface="+mn-ea"/>
              </a:rPr>
              <a:t>版本</a:t>
            </a:r>
            <a:r>
              <a:rPr lang="zh-CN" altLang="en-US" sz="2400" dirty="0">
                <a:latin typeface="+mn-ea"/>
              </a:rPr>
              <a:t>历史</a:t>
            </a:r>
          </a:p>
        </p:txBody>
      </p:sp>
      <p:pic>
        <p:nvPicPr>
          <p:cNvPr id="4" name="图片 3"/>
          <p:cNvPicPr/>
          <p:nvPr/>
        </p:nvPicPr>
        <p:blipFill>
          <a:blip r:embed="rId2"/>
          <a:stretch>
            <a:fillRect/>
          </a:stretch>
        </p:blipFill>
        <p:spPr>
          <a:xfrm>
            <a:off x="4017862" y="332656"/>
            <a:ext cx="6840760" cy="6295542"/>
          </a:xfrm>
          <a:prstGeom prst="rect">
            <a:avLst/>
          </a:prstGeom>
        </p:spPr>
      </p:pic>
    </p:spTree>
    <p:extLst>
      <p:ext uri="{BB962C8B-B14F-4D97-AF65-F5344CB8AC3E}">
        <p14:creationId xmlns:p14="http://schemas.microsoft.com/office/powerpoint/2010/main" val="1970393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574" y="980728"/>
            <a:ext cx="3397453" cy="922114"/>
          </a:xfrm>
        </p:spPr>
        <p:txBody>
          <a:bodyPr>
            <a:normAutofit fontScale="90000"/>
          </a:bodyPr>
          <a:lstStyle/>
          <a:p>
            <a:r>
              <a:rPr lang="zh-CN" altLang="en-US" dirty="0"/>
              <a:t>软件特征</a:t>
            </a:r>
            <a:r>
              <a:rPr lang="zh-CN" altLang="en-US" dirty="0" smtClean="0"/>
              <a:t>总结</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b="1" dirty="0"/>
              <a:t>错误报告和源代码文件的文本信息</a:t>
            </a:r>
            <a:endParaRPr lang="zh-CN" altLang="zh-CN" dirty="0"/>
          </a:p>
          <a:p>
            <a:r>
              <a:rPr lang="zh-CN" altLang="zh-CN" dirty="0"/>
              <a:t>在文本上与</a:t>
            </a:r>
            <a:r>
              <a:rPr lang="en-US" altLang="zh-CN" dirty="0"/>
              <a:t>bug</a:t>
            </a:r>
            <a:r>
              <a:rPr lang="zh-CN" altLang="zh-CN" dirty="0"/>
              <a:t>报告文本相似的源代码文件往往与所报告的</a:t>
            </a:r>
            <a:r>
              <a:rPr lang="en-US" altLang="zh-CN" dirty="0"/>
              <a:t>bug</a:t>
            </a:r>
            <a:r>
              <a:rPr lang="zh-CN" altLang="zh-CN" dirty="0"/>
              <a:t>相</a:t>
            </a:r>
            <a:r>
              <a:rPr lang="zh-CN" altLang="zh-CN" dirty="0" smtClean="0"/>
              <a:t>关联</a:t>
            </a:r>
            <a:r>
              <a:rPr lang="zh-CN" altLang="en-US" dirty="0" smtClean="0"/>
              <a:t>。</a:t>
            </a:r>
            <a:endParaRPr lang="zh-CN" altLang="zh-CN" dirty="0"/>
          </a:p>
          <a:p>
            <a:r>
              <a:rPr lang="zh-CN" altLang="zh-CN" b="1" dirty="0"/>
              <a:t>结构化信息的源代码</a:t>
            </a:r>
            <a:endParaRPr lang="zh-CN" altLang="zh-CN" dirty="0"/>
          </a:p>
          <a:p>
            <a:r>
              <a:rPr lang="zh-CN" altLang="zh-CN" dirty="0"/>
              <a:t>代码中的不同字段</a:t>
            </a:r>
            <a:r>
              <a:rPr lang="en-US" altLang="zh-CN" dirty="0"/>
              <a:t>(</a:t>
            </a:r>
            <a:r>
              <a:rPr lang="zh-CN" altLang="zh-CN" dirty="0"/>
              <a:t>例如，类名、包名、注释等</a:t>
            </a:r>
            <a:r>
              <a:rPr lang="en-US" altLang="zh-CN" dirty="0"/>
              <a:t>)</a:t>
            </a:r>
            <a:r>
              <a:rPr lang="zh-CN" altLang="zh-CN" dirty="0"/>
              <a:t>对于匹配错误报告词汇表的重要性各不</a:t>
            </a:r>
            <a:r>
              <a:rPr lang="zh-CN" altLang="zh-CN" dirty="0" smtClean="0"/>
              <a:t>相同</a:t>
            </a:r>
            <a:r>
              <a:rPr lang="zh-CN" altLang="en-US" dirty="0" smtClean="0"/>
              <a:t>。</a:t>
            </a:r>
            <a:endParaRPr lang="zh-CN" altLang="zh-CN" dirty="0"/>
          </a:p>
          <a:p>
            <a:r>
              <a:rPr lang="zh-CN" altLang="zh-CN" b="1" dirty="0"/>
              <a:t>错误报告中的结构化信息</a:t>
            </a:r>
            <a:r>
              <a:rPr lang="en-US" altLang="zh-CN" b="1" dirty="0"/>
              <a:t>:</a:t>
            </a:r>
            <a:endParaRPr lang="zh-CN" altLang="zh-CN" dirty="0"/>
          </a:p>
          <a:p>
            <a:r>
              <a:rPr lang="zh-CN" altLang="zh-CN" dirty="0"/>
              <a:t>错误报告的不同部分，如标题和正文，可能包含特定的或详细的信息，以便进行匹配。此外，一些代码元素经常可以在</a:t>
            </a:r>
            <a:r>
              <a:rPr lang="en-US" altLang="zh-CN" dirty="0"/>
              <a:t>bug</a:t>
            </a:r>
            <a:r>
              <a:rPr lang="zh-CN" altLang="zh-CN" dirty="0"/>
              <a:t>报告中被识别，这对于</a:t>
            </a:r>
            <a:r>
              <a:rPr lang="en-US" altLang="zh-CN" dirty="0"/>
              <a:t>bug</a:t>
            </a:r>
            <a:r>
              <a:rPr lang="zh-CN" altLang="zh-CN" dirty="0"/>
              <a:t>本地化来说更加</a:t>
            </a:r>
            <a:r>
              <a:rPr lang="zh-CN" altLang="zh-CN" dirty="0" smtClean="0"/>
              <a:t>有效</a:t>
            </a:r>
            <a:r>
              <a:rPr lang="en-US" altLang="zh-CN" dirty="0"/>
              <a:t> </a:t>
            </a:r>
            <a:r>
              <a:rPr lang="zh-CN" altLang="en-US" dirty="0" smtClean="0"/>
              <a:t>。</a:t>
            </a:r>
            <a:endParaRPr lang="zh-CN" altLang="zh-CN" dirty="0"/>
          </a:p>
          <a:p>
            <a:r>
              <a:rPr lang="zh-CN" altLang="zh-CN" b="1" dirty="0"/>
              <a:t>堆栈跟踪</a:t>
            </a:r>
            <a:r>
              <a:rPr lang="en-US" altLang="zh-CN" b="1" dirty="0"/>
              <a:t>:</a:t>
            </a:r>
            <a:endParaRPr lang="zh-CN" altLang="zh-CN" dirty="0"/>
          </a:p>
          <a:p>
            <a:r>
              <a:rPr lang="zh-CN" altLang="zh-CN" dirty="0"/>
              <a:t>错误位置可能在堆栈跟踪中列出的类或方法</a:t>
            </a:r>
            <a:r>
              <a:rPr lang="zh-CN" altLang="zh-CN" dirty="0" smtClean="0"/>
              <a:t>中</a:t>
            </a:r>
            <a:r>
              <a:rPr lang="zh-CN" altLang="en-US" dirty="0" smtClean="0"/>
              <a:t>。</a:t>
            </a:r>
            <a:endParaRPr lang="zh-CN" altLang="zh-CN" dirty="0"/>
          </a:p>
          <a:p>
            <a:r>
              <a:rPr lang="zh-CN" altLang="zh-CN" b="1" dirty="0"/>
              <a:t>分段</a:t>
            </a:r>
            <a:r>
              <a:rPr lang="en-US" altLang="zh-CN" b="1" dirty="0"/>
              <a:t>:</a:t>
            </a:r>
            <a:endParaRPr lang="zh-CN" altLang="zh-CN" dirty="0"/>
          </a:p>
          <a:p>
            <a:r>
              <a:rPr lang="zh-CN" altLang="zh-CN" dirty="0"/>
              <a:t>匹配在</a:t>
            </a:r>
            <a:r>
              <a:rPr lang="zh-CN" altLang="zh-CN" dirty="0" smtClean="0"/>
              <a:t>代码块级别或分割源代码文件成同等大小的段可以提供更准确的</a:t>
            </a:r>
            <a:r>
              <a:rPr lang="en-US" altLang="zh-CN" dirty="0" smtClean="0"/>
              <a:t>bug</a:t>
            </a:r>
            <a:r>
              <a:rPr lang="zh-CN" altLang="zh-CN" dirty="0" smtClean="0"/>
              <a:t>定位。</a:t>
            </a:r>
          </a:p>
          <a:p>
            <a:r>
              <a:rPr lang="zh-CN" altLang="zh-CN" b="1" dirty="0" smtClean="0"/>
              <a:t>提交日志</a:t>
            </a:r>
            <a:r>
              <a:rPr lang="zh-CN" altLang="en-US" b="1" dirty="0" smtClean="0"/>
              <a:t>（</a:t>
            </a:r>
            <a:r>
              <a:rPr lang="zh-CN" altLang="en-US" b="1" dirty="0">
                <a:latin typeface="+mn-ea"/>
              </a:rPr>
              <a:t>版本</a:t>
            </a:r>
            <a:r>
              <a:rPr lang="zh-CN" altLang="en-US" b="1" dirty="0" smtClean="0">
                <a:latin typeface="+mn-ea"/>
              </a:rPr>
              <a:t>历史</a:t>
            </a:r>
            <a:r>
              <a:rPr lang="zh-CN" altLang="en-US" b="1" dirty="0" smtClean="0"/>
              <a:t>）</a:t>
            </a:r>
            <a:r>
              <a:rPr lang="en-US" altLang="zh-CN" b="1" dirty="0" smtClean="0"/>
              <a:t>:</a:t>
            </a:r>
            <a:endParaRPr lang="zh-CN" altLang="zh-CN" dirty="0" smtClean="0"/>
          </a:p>
          <a:p>
            <a:r>
              <a:rPr lang="zh-CN" altLang="zh-CN" dirty="0" smtClean="0"/>
              <a:t>源代码</a:t>
            </a:r>
            <a:r>
              <a:rPr lang="zh-CN" altLang="zh-CN" dirty="0"/>
              <a:t>版本管理系统中包含的消息可以提供与用户</a:t>
            </a:r>
            <a:r>
              <a:rPr lang="en-US" altLang="zh-CN" dirty="0"/>
              <a:t>bug</a:t>
            </a:r>
            <a:r>
              <a:rPr lang="zh-CN" altLang="zh-CN" dirty="0"/>
              <a:t>报告文本相匹配的功能描述，这比源代码标记更好</a:t>
            </a:r>
            <a:r>
              <a:rPr lang="zh-CN" altLang="zh-CN" dirty="0" smtClean="0"/>
              <a:t>。</a:t>
            </a:r>
            <a:endParaRPr lang="zh-CN" altLang="zh-CN" dirty="0"/>
          </a:p>
        </p:txBody>
      </p:sp>
    </p:spTree>
    <p:extLst>
      <p:ext uri="{BB962C8B-B14F-4D97-AF65-F5344CB8AC3E}">
        <p14:creationId xmlns:p14="http://schemas.microsoft.com/office/powerpoint/2010/main" val="3849473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34" y="1412776"/>
            <a:ext cx="2533357" cy="922114"/>
          </a:xfrm>
        </p:spPr>
        <p:txBody>
          <a:bodyPr>
            <a:normAutofit fontScale="90000"/>
          </a:bodyPr>
          <a:lstStyle/>
          <a:p>
            <a:r>
              <a:rPr lang="en-US" altLang="zh-CN" b="1" dirty="0" err="1"/>
              <a:t>BLUiR</a:t>
            </a:r>
            <a:r>
              <a:rPr lang="zh-CN" altLang="zh-CN" dirty="0"/>
              <a:t/>
            </a:r>
            <a:br>
              <a:rPr lang="zh-CN" altLang="zh-CN" dirty="0"/>
            </a:b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zh-CN" sz="2400" b="1" dirty="0">
                <a:latin typeface="+mn-ea"/>
              </a:rPr>
              <a:t>所用特征</a:t>
            </a:r>
            <a:r>
              <a:rPr lang="zh-CN" altLang="zh-CN" sz="2400" dirty="0">
                <a:latin typeface="+mn-ea"/>
              </a:rPr>
              <a:t>：</a:t>
            </a:r>
            <a:r>
              <a:rPr lang="zh-CN" altLang="zh-CN" sz="2400" b="1" dirty="0">
                <a:latin typeface="+mn-ea"/>
              </a:rPr>
              <a:t>类似的报告和代码</a:t>
            </a:r>
            <a:r>
              <a:rPr lang="zh-CN" altLang="zh-CN" sz="2400" b="1" dirty="0" smtClean="0">
                <a:latin typeface="+mn-ea"/>
              </a:rPr>
              <a:t>结构</a:t>
            </a:r>
            <a:endParaRPr lang="en-US" altLang="zh-CN" sz="2400" b="1" dirty="0" smtClean="0">
              <a:latin typeface="+mn-ea"/>
            </a:endParaRPr>
          </a:p>
          <a:p>
            <a:r>
              <a:rPr lang="zh-CN" altLang="en-US" sz="2400" dirty="0">
                <a:latin typeface="+mn-ea"/>
              </a:rPr>
              <a:t>构建抽象每个源文件的语法树</a:t>
            </a:r>
            <a:r>
              <a:rPr lang="en-US" altLang="zh-CN" sz="2400" dirty="0">
                <a:latin typeface="+mn-ea"/>
              </a:rPr>
              <a:t>(AST)</a:t>
            </a:r>
            <a:r>
              <a:rPr lang="zh-CN" altLang="en-US" sz="2400" dirty="0">
                <a:latin typeface="+mn-ea"/>
              </a:rPr>
              <a:t>，并提取所有标识符名称</a:t>
            </a:r>
            <a:r>
              <a:rPr lang="en-US" altLang="zh-CN" sz="2400" dirty="0">
                <a:latin typeface="+mn-ea"/>
              </a:rPr>
              <a:t>(</a:t>
            </a:r>
            <a:r>
              <a:rPr lang="zh-CN" altLang="en-US" sz="2400" dirty="0">
                <a:latin typeface="+mn-ea"/>
              </a:rPr>
              <a:t>类名、方法名、变量名等</a:t>
            </a:r>
            <a:r>
              <a:rPr lang="en-US" altLang="zh-CN" sz="2400" dirty="0">
                <a:latin typeface="+mn-ea"/>
              </a:rPr>
              <a:t>)</a:t>
            </a:r>
            <a:r>
              <a:rPr lang="zh-CN" altLang="en-US" sz="2400" dirty="0">
                <a:latin typeface="+mn-ea"/>
              </a:rPr>
              <a:t>。然后对完整标识符以及驼峰分割的令牌进行索引</a:t>
            </a:r>
            <a:r>
              <a:rPr lang="zh-CN" altLang="en-US" sz="2400" dirty="0" smtClean="0">
                <a:latin typeface="+mn-ea"/>
              </a:rPr>
              <a:t>。</a:t>
            </a:r>
            <a:endParaRPr lang="en-US" altLang="zh-CN" sz="2400" dirty="0" smtClean="0">
              <a:latin typeface="+mn-ea"/>
            </a:endParaRPr>
          </a:p>
          <a:p>
            <a:endParaRPr lang="en-US" altLang="zh-CN" sz="2400" dirty="0" smtClean="0">
              <a:latin typeface="+mn-ea"/>
            </a:endParaRPr>
          </a:p>
          <a:p>
            <a:r>
              <a:rPr lang="zh-CN" altLang="en-US" sz="2400" dirty="0">
                <a:latin typeface="+mn-ea"/>
              </a:rPr>
              <a:t>假设文档和查询分别由长度为</a:t>
            </a:r>
            <a:r>
              <a:rPr lang="en-US" altLang="zh-CN" sz="2400" dirty="0">
                <a:latin typeface="+mn-ea"/>
              </a:rPr>
              <a:t>n(</a:t>
            </a:r>
            <a:r>
              <a:rPr lang="zh-CN" altLang="en-US" sz="2400" dirty="0">
                <a:latin typeface="+mn-ea"/>
              </a:rPr>
              <a:t>词汇总数或词汇量大小</a:t>
            </a:r>
            <a:r>
              <a:rPr lang="en-US" altLang="zh-CN" sz="2400" dirty="0">
                <a:latin typeface="+mn-ea"/>
              </a:rPr>
              <a:t>)</a:t>
            </a:r>
            <a:r>
              <a:rPr lang="zh-CN" altLang="en-US" sz="2400" dirty="0">
                <a:latin typeface="+mn-ea"/>
              </a:rPr>
              <a:t>的加权词汇频率向量</a:t>
            </a:r>
            <a:r>
              <a:rPr lang="en-US" altLang="zh-CN" sz="2400" dirty="0">
                <a:latin typeface="+mn-ea"/>
              </a:rPr>
              <a:t>d</a:t>
            </a:r>
            <a:r>
              <a:rPr lang="zh-CN" altLang="en-US" sz="2400" dirty="0">
                <a:latin typeface="+mn-ea"/>
              </a:rPr>
              <a:t>和</a:t>
            </a:r>
            <a:r>
              <a:rPr lang="en-US" altLang="zh-CN" sz="2400" dirty="0">
                <a:latin typeface="+mn-ea"/>
              </a:rPr>
              <a:t>q</a:t>
            </a:r>
            <a:r>
              <a:rPr lang="zh-CN" altLang="en-US" sz="2400" dirty="0" smtClean="0">
                <a:latin typeface="+mn-ea"/>
              </a:rPr>
              <a:t>表示。</a:t>
            </a:r>
            <a:endParaRPr lang="en-US" altLang="zh-CN" sz="2400" dirty="0" smtClean="0">
              <a:latin typeface="+mn-ea"/>
            </a:endParaRPr>
          </a:p>
          <a:p>
            <a:pPr marL="0" indent="0">
              <a:buNone/>
            </a:pPr>
            <a:endParaRPr lang="en-US" altLang="zh-CN" sz="2400" dirty="0" smtClean="0">
              <a:latin typeface="+mn-ea"/>
            </a:endParaRPr>
          </a:p>
          <a:p>
            <a:r>
              <a:rPr lang="zh-CN" altLang="en-US" sz="2400" dirty="0" smtClean="0">
                <a:latin typeface="+mn-ea"/>
              </a:rPr>
              <a:t>根据</a:t>
            </a:r>
            <a:r>
              <a:rPr lang="en-US" altLang="zh-CN" sz="2400" dirty="0" smtClean="0">
                <a:latin typeface="+mn-ea"/>
              </a:rPr>
              <a:t>TF-IDF</a:t>
            </a:r>
            <a:r>
              <a:rPr lang="zh-CN" altLang="en-US" sz="2400" dirty="0" smtClean="0">
                <a:latin typeface="+mn-ea"/>
              </a:rPr>
              <a:t>计算，获得：</a:t>
            </a:r>
            <a:endParaRPr lang="en-US" altLang="zh-CN" sz="2400" dirty="0" smtClean="0">
              <a:latin typeface="+mn-ea"/>
            </a:endParaRPr>
          </a:p>
          <a:p>
            <a:endParaRPr lang="en-US" altLang="zh-CN" sz="2400" dirty="0" smtClean="0">
              <a:latin typeface="+mn-ea"/>
            </a:endParaRPr>
          </a:p>
        </p:txBody>
      </p:sp>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4150990" y="3863182"/>
            <a:ext cx="3384376" cy="888534"/>
          </a:xfrm>
          <a:prstGeom prst="rect">
            <a:avLst/>
          </a:prstGeom>
        </p:spPr>
      </p:pic>
      <p:pic>
        <p:nvPicPr>
          <p:cNvPr id="6" name="图片 5"/>
          <p:cNvPicPr/>
          <p:nvPr/>
        </p:nvPicPr>
        <p:blipFill>
          <a:blip r:embed="rId3"/>
          <a:stretch>
            <a:fillRect/>
          </a:stretch>
        </p:blipFill>
        <p:spPr>
          <a:xfrm>
            <a:off x="1313212" y="5078912"/>
            <a:ext cx="8028932" cy="1047252"/>
          </a:xfrm>
          <a:prstGeom prst="rect">
            <a:avLst/>
          </a:prstGeom>
        </p:spPr>
      </p:pic>
    </p:spTree>
    <p:extLst>
      <p:ext uri="{BB962C8B-B14F-4D97-AF65-F5344CB8AC3E}">
        <p14:creationId xmlns:p14="http://schemas.microsoft.com/office/powerpoint/2010/main" val="286256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34" y="1412776"/>
            <a:ext cx="2533357" cy="922114"/>
          </a:xfrm>
        </p:spPr>
        <p:txBody>
          <a:bodyPr>
            <a:normAutofit fontScale="90000"/>
          </a:bodyPr>
          <a:lstStyle/>
          <a:p>
            <a:r>
              <a:rPr lang="en-US" altLang="zh-CN" b="1" dirty="0" err="1"/>
              <a:t>BLUiR</a:t>
            </a:r>
            <a:r>
              <a:rPr lang="zh-CN" altLang="zh-CN" dirty="0"/>
              <a:t/>
            </a:r>
            <a:br>
              <a:rPr lang="zh-CN" altLang="zh-CN" dirty="0"/>
            </a:b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zh-CN" sz="2400" dirty="0">
                <a:latin typeface="+mn-ea"/>
              </a:rPr>
              <a:t>文档</a:t>
            </a:r>
            <a:r>
              <a:rPr lang="en-US" altLang="zh-CN" sz="2400" dirty="0">
                <a:latin typeface="+mn-ea"/>
              </a:rPr>
              <a:t>d</a:t>
            </a:r>
            <a:r>
              <a:rPr lang="zh-CN" altLang="zh-CN" sz="2400" dirty="0">
                <a:latin typeface="+mn-ea"/>
              </a:rPr>
              <a:t>对查询</a:t>
            </a:r>
            <a:r>
              <a:rPr lang="en-US" altLang="zh-CN" sz="2400" dirty="0">
                <a:latin typeface="+mn-ea"/>
              </a:rPr>
              <a:t>q</a:t>
            </a:r>
            <a:r>
              <a:rPr lang="zh-CN" altLang="zh-CN" sz="2400" dirty="0">
                <a:latin typeface="+mn-ea"/>
              </a:rPr>
              <a:t>的相似度评分为：</a:t>
            </a:r>
          </a:p>
          <a:p>
            <a:endParaRPr lang="en-US" altLang="zh-CN" sz="2400" dirty="0" smtClean="0">
              <a:latin typeface="+mn-ea"/>
            </a:endParaRPr>
          </a:p>
          <a:p>
            <a:pPr marL="0" indent="0">
              <a:buNone/>
            </a:pPr>
            <a:endParaRPr lang="en-US" altLang="zh-CN" sz="2400" dirty="0" smtClean="0">
              <a:latin typeface="+mn-ea"/>
            </a:endParaRPr>
          </a:p>
          <a:p>
            <a:r>
              <a:rPr lang="zh-CN" altLang="zh-CN" sz="2400" b="1" dirty="0">
                <a:latin typeface="+mn-ea"/>
              </a:rPr>
              <a:t>代码</a:t>
            </a:r>
            <a:r>
              <a:rPr lang="zh-CN" altLang="zh-CN" sz="2400" b="1" dirty="0" smtClean="0">
                <a:latin typeface="+mn-ea"/>
              </a:rPr>
              <a:t>结构</a:t>
            </a:r>
            <a:r>
              <a:rPr lang="zh-CN" altLang="en-US" sz="2400" b="1" dirty="0" smtClean="0">
                <a:latin typeface="+mn-ea"/>
              </a:rPr>
              <a:t>的特征</a:t>
            </a:r>
            <a:r>
              <a:rPr lang="zh-CN" altLang="en-US" sz="2400" dirty="0" smtClean="0">
                <a:latin typeface="+mn-ea"/>
              </a:rPr>
              <a:t>：</a:t>
            </a:r>
            <a:endParaRPr lang="en-US" altLang="zh-CN" sz="2400" dirty="0" smtClean="0">
              <a:latin typeface="+mn-ea"/>
            </a:endParaRPr>
          </a:p>
          <a:p>
            <a:r>
              <a:rPr lang="zh-CN" altLang="zh-CN" sz="2400" dirty="0">
                <a:latin typeface="+mn-ea"/>
              </a:rPr>
              <a:t>区分来自错误报告的不同字段的两种不同的查询表示</a:t>
            </a:r>
            <a:r>
              <a:rPr lang="en-US" altLang="zh-CN" sz="2400" dirty="0">
                <a:latin typeface="+mn-ea"/>
              </a:rPr>
              <a:t>(</a:t>
            </a:r>
            <a:r>
              <a:rPr lang="zh-CN" altLang="zh-CN" sz="2400" dirty="0">
                <a:latin typeface="+mn-ea"/>
              </a:rPr>
              <a:t>摘要和更详细的描述</a:t>
            </a:r>
            <a:r>
              <a:rPr lang="en-US" altLang="zh-CN" sz="2400" dirty="0">
                <a:latin typeface="+mn-ea"/>
              </a:rPr>
              <a:t>)</a:t>
            </a:r>
            <a:r>
              <a:rPr lang="zh-CN" altLang="zh-CN" sz="2400" dirty="0">
                <a:latin typeface="+mn-ea"/>
              </a:rPr>
              <a:t>。解析源代码</a:t>
            </a:r>
            <a:r>
              <a:rPr lang="zh-CN" altLang="zh-CN" sz="2400" dirty="0" smtClean="0">
                <a:latin typeface="+mn-ea"/>
              </a:rPr>
              <a:t>结构区分</a:t>
            </a:r>
            <a:r>
              <a:rPr lang="zh-CN" altLang="zh-CN" sz="2400" dirty="0">
                <a:latin typeface="+mn-ea"/>
              </a:rPr>
              <a:t>四个不同的文档字段</a:t>
            </a:r>
            <a:r>
              <a:rPr lang="en-US" altLang="zh-CN" sz="2400" dirty="0">
                <a:latin typeface="+mn-ea"/>
              </a:rPr>
              <a:t>:</a:t>
            </a:r>
            <a:r>
              <a:rPr lang="zh-CN" altLang="zh-CN" sz="2400" dirty="0">
                <a:latin typeface="+mn-ea"/>
              </a:rPr>
              <a:t>类、方法、变量和注释。</a:t>
            </a:r>
          </a:p>
          <a:p>
            <a:r>
              <a:rPr lang="zh-CN" altLang="zh-CN" sz="2400" dirty="0" smtClean="0">
                <a:latin typeface="+mn-ea"/>
              </a:rPr>
              <a:t>对</a:t>
            </a:r>
            <a:r>
              <a:rPr lang="en-US" altLang="zh-CN" sz="2400" dirty="0" smtClean="0">
                <a:latin typeface="+mn-ea"/>
              </a:rPr>
              <a:t>8</a:t>
            </a:r>
            <a:r>
              <a:rPr lang="zh-CN" altLang="zh-CN" sz="2400" dirty="0" smtClean="0">
                <a:latin typeface="+mn-ea"/>
              </a:rPr>
              <a:t>个</a:t>
            </a:r>
            <a:r>
              <a:rPr lang="en-US" altLang="zh-CN" sz="2400" dirty="0">
                <a:latin typeface="+mn-ea"/>
              </a:rPr>
              <a:t>(</a:t>
            </a:r>
            <a:r>
              <a:rPr lang="zh-CN" altLang="zh-CN" sz="2400" dirty="0">
                <a:latin typeface="+mn-ea"/>
              </a:rPr>
              <a:t>查询表示、文档字段</a:t>
            </a:r>
            <a:r>
              <a:rPr lang="en-US" altLang="zh-CN" sz="2400" dirty="0">
                <a:latin typeface="+mn-ea"/>
              </a:rPr>
              <a:t>)</a:t>
            </a:r>
            <a:r>
              <a:rPr lang="zh-CN" altLang="zh-CN" sz="2400" dirty="0">
                <a:latin typeface="+mn-ea"/>
              </a:rPr>
              <a:t>组合中的每个组合执行单独的搜索，然后在所有八个搜索中对文档得分求和。</a:t>
            </a:r>
            <a:endParaRPr lang="en-US" altLang="zh-CN" sz="2400" dirty="0">
              <a:latin typeface="+mn-ea"/>
            </a:endParaRPr>
          </a:p>
          <a:p>
            <a:endParaRPr lang="en-US" altLang="zh-CN" sz="2400" dirty="0" smtClean="0">
              <a:latin typeface="+mn-ea"/>
            </a:endParaRPr>
          </a:p>
        </p:txBody>
      </p:sp>
      <p:pic>
        <p:nvPicPr>
          <p:cNvPr id="7" name="图片 6"/>
          <p:cNvPicPr/>
          <p:nvPr/>
        </p:nvPicPr>
        <p:blipFill>
          <a:blip r:embed="rId2"/>
          <a:stretch>
            <a:fillRect/>
          </a:stretch>
        </p:blipFill>
        <p:spPr>
          <a:xfrm>
            <a:off x="3581305" y="2053020"/>
            <a:ext cx="4090000" cy="799915"/>
          </a:xfrm>
          <a:prstGeom prst="rect">
            <a:avLst/>
          </a:prstGeom>
        </p:spPr>
      </p:pic>
      <p:pic>
        <p:nvPicPr>
          <p:cNvPr id="8" name="图片 7"/>
          <p:cNvPicPr/>
          <p:nvPr/>
        </p:nvPicPr>
        <p:blipFill>
          <a:blip r:embed="rId3"/>
          <a:stretch>
            <a:fillRect/>
          </a:stretch>
        </p:blipFill>
        <p:spPr>
          <a:xfrm>
            <a:off x="4006974" y="5013176"/>
            <a:ext cx="3600400" cy="864096"/>
          </a:xfrm>
          <a:prstGeom prst="rect">
            <a:avLst/>
          </a:prstGeom>
        </p:spPr>
      </p:pic>
    </p:spTree>
    <p:extLst>
      <p:ext uri="{BB962C8B-B14F-4D97-AF65-F5344CB8AC3E}">
        <p14:creationId xmlns:p14="http://schemas.microsoft.com/office/powerpoint/2010/main" val="2067769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34" y="1412776"/>
            <a:ext cx="2533357" cy="922114"/>
          </a:xfrm>
        </p:spPr>
        <p:txBody>
          <a:bodyPr>
            <a:normAutofit fontScale="90000"/>
          </a:bodyPr>
          <a:lstStyle/>
          <a:p>
            <a:r>
              <a:rPr lang="en-US" altLang="zh-CN" b="1" dirty="0" err="1"/>
              <a:t>BLUiR</a:t>
            </a:r>
            <a:r>
              <a:rPr lang="zh-CN" altLang="zh-CN" dirty="0"/>
              <a:t/>
            </a:r>
            <a:br>
              <a:rPr lang="zh-CN" altLang="zh-CN" dirty="0"/>
            </a:br>
            <a:r>
              <a:rPr lang="en-US" altLang="zh-CN" dirty="0"/>
              <a:t/>
            </a:r>
            <a:br>
              <a:rPr lang="en-US" altLang="zh-CN" dirty="0"/>
            </a:br>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2579891" y="1124744"/>
            <a:ext cx="7056784" cy="4680520"/>
          </a:xfrm>
          <a:prstGeom prst="rect">
            <a:avLst/>
          </a:prstGeom>
        </p:spPr>
      </p:pic>
    </p:spTree>
    <p:extLst>
      <p:ext uri="{BB962C8B-B14F-4D97-AF65-F5344CB8AC3E}">
        <p14:creationId xmlns:p14="http://schemas.microsoft.com/office/powerpoint/2010/main" val="3999866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5274</TotalTime>
  <Words>1571</Words>
  <Application>Microsoft Office PowerPoint</Application>
  <PresentationFormat>自定义</PresentationFormat>
  <Paragraphs>125</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宋体</vt:lpstr>
      <vt:lpstr>微软雅黑</vt:lpstr>
      <vt:lpstr>Arial</vt:lpstr>
      <vt:lpstr>Calibri</vt:lpstr>
      <vt:lpstr>第一PPT，www.1ppt.com</vt:lpstr>
      <vt:lpstr>PowerPoint 演示文稿</vt:lpstr>
      <vt:lpstr>PowerPoint 演示文稿</vt:lpstr>
      <vt:lpstr>背景 </vt:lpstr>
      <vt:lpstr>信息检索的bug定位  </vt:lpstr>
      <vt:lpstr>软件特征总结 </vt:lpstr>
      <vt:lpstr>软件特征总结 </vt:lpstr>
      <vt:lpstr>BLUiR  </vt:lpstr>
      <vt:lpstr>BLUiR  </vt:lpstr>
      <vt:lpstr>BLUiR  </vt:lpstr>
      <vt:lpstr>Amalgam </vt:lpstr>
      <vt:lpstr>Amalgam </vt:lpstr>
      <vt:lpstr>Amalgam </vt:lpstr>
      <vt:lpstr>Amalgam  </vt:lpstr>
      <vt:lpstr>Lobster </vt:lpstr>
      <vt:lpstr>Lobster </vt:lpstr>
      <vt:lpstr>Lobster </vt:lpstr>
      <vt:lpstr>Amalgam  </vt:lpstr>
      <vt:lpstr>Amalgam  </vt:lpstr>
      <vt:lpstr>Amalgam </vt:lpstr>
      <vt:lpstr>方法特征总结  </vt:lpstr>
      <vt:lpstr>参考文献 </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简洁羽毛PPT模板</dc:title>
  <dc:creator>周慧聪</dc:creator>
  <cp:keywords>www.1ppt.com</cp:keywords>
  <dc:description>www.1ppt.com</dc:description>
  <cp:lastModifiedBy>周慧聪</cp:lastModifiedBy>
  <cp:revision>53</cp:revision>
  <dcterms:created xsi:type="dcterms:W3CDTF">2020-02-05T05:16:24Z</dcterms:created>
  <dcterms:modified xsi:type="dcterms:W3CDTF">2020-05-06T14:17:45Z</dcterms:modified>
</cp:coreProperties>
</file>