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9" r:id="rId5"/>
    <p:sldId id="284" r:id="rId6"/>
    <p:sldId id="285" r:id="rId7"/>
    <p:sldId id="286" r:id="rId8"/>
    <p:sldId id="287" r:id="rId9"/>
    <p:sldId id="288" r:id="rId10"/>
    <p:sldId id="290" r:id="rId11"/>
    <p:sldId id="283" r:id="rId12"/>
    <p:sldId id="279" r:id="rId13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2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25228" y="573325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精美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            </a:t>
            </a:r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工作总结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www.1ppt.com/xiazai/zongjie/ </a:t>
            </a:r>
            <a:r>
              <a:rPr lang="zh-CN" altLang="en-US" sz="100" dirty="0">
                <a:solidFill>
                  <a:schemeClr val="bg1"/>
                </a:solidFill>
              </a:rPr>
              <a:t>工作计划：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www.1ppt.com/xiazai/jihua/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商务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www.1ppt.com/moban/shangwu/  </a:t>
            </a:r>
            <a:r>
              <a:rPr lang="zh-CN" altLang="en-US" sz="100" dirty="0">
                <a:solidFill>
                  <a:schemeClr val="bg1"/>
                </a:solidFill>
              </a:rPr>
              <a:t>个人简历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www.1ppt.com/xiazai/jianli/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毕业答辩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www.1ppt.com/xiazai/dabian/  </a:t>
            </a:r>
            <a:r>
              <a:rPr lang="zh-CN" altLang="en-US" sz="100" dirty="0">
                <a:solidFill>
                  <a:schemeClr val="bg1"/>
                </a:solidFill>
              </a:rPr>
              <a:t>工作汇报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www.1ppt.com/xiazai/huibao/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9"/>
          <a:stretch/>
        </p:blipFill>
        <p:spPr>
          <a:xfrm>
            <a:off x="0" y="116760"/>
            <a:ext cx="12185017" cy="67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9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43">
            <a:extLst>
              <a:ext uri="{FF2B5EF4-FFF2-40B4-BE49-F238E27FC236}">
                <a16:creationId xmlns:a16="http://schemas.microsoft.com/office/drawing/2014/main" id="{6F51321F-9626-4D2C-9E8A-7ED845004D7D}"/>
              </a:ext>
            </a:extLst>
          </p:cNvPr>
          <p:cNvSpPr txBox="1"/>
          <p:nvPr/>
        </p:nvSpPr>
        <p:spPr>
          <a:xfrm>
            <a:off x="2566814" y="2852936"/>
            <a:ext cx="875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ln w="6350"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软件特征对</a:t>
            </a:r>
            <a:r>
              <a:rPr lang="en-US" altLang="zh-CN" sz="4800" dirty="0">
                <a:ln w="6350"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bug</a:t>
            </a:r>
            <a:r>
              <a:rPr lang="zh-CN" altLang="en-US" sz="4800" dirty="0">
                <a:ln w="6350"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定位的影响分析</a:t>
            </a:r>
            <a:endParaRPr lang="zh-CN" altLang="en-US" sz="4800" dirty="0">
              <a:ln w="6350"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D1DDEE-A6A3-4DB4-A3AD-4FEBE66682E2}"/>
              </a:ext>
            </a:extLst>
          </p:cNvPr>
          <p:cNvGrpSpPr/>
          <p:nvPr/>
        </p:nvGrpSpPr>
        <p:grpSpPr>
          <a:xfrm>
            <a:off x="5735166" y="5373216"/>
            <a:ext cx="2972706" cy="276999"/>
            <a:chOff x="3275856" y="2981088"/>
            <a:chExt cx="2972706" cy="27699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ADA4E54-F8B9-40DC-B79E-666CB37CD5E7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9" name="Oval 10">
                <a:extLst>
                  <a:ext uri="{FF2B5EF4-FFF2-40B4-BE49-F238E27FC236}">
                    <a16:creationId xmlns:a16="http://schemas.microsoft.com/office/drawing/2014/main" id="{A120441B-25C6-44DC-8C54-483BA6626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21303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4CD077B-F5B8-4A33-8E4E-98A74CFB6ED4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D5C09B35-DF11-4450-A2B6-BEF9D3F461E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3">
                  <a:extLst>
                    <a:ext uri="{FF2B5EF4-FFF2-40B4-BE49-F238E27FC236}">
                      <a16:creationId xmlns:a16="http://schemas.microsoft.com/office/drawing/2014/main" id="{9C11C01E-FC4F-4758-BADA-EC78FE26F133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6" name="Group 16">
              <a:extLst>
                <a:ext uri="{FF2B5EF4-FFF2-40B4-BE49-F238E27FC236}">
                  <a16:creationId xmlns:a16="http://schemas.microsoft.com/office/drawing/2014/main" id="{43BEDED4-6AB6-4A71-99DB-254BB7146D12}"/>
                </a:ext>
              </a:extLst>
            </p:cNvPr>
            <p:cNvGrpSpPr/>
            <p:nvPr/>
          </p:nvGrpSpPr>
          <p:grpSpPr bwMode="auto">
            <a:xfrm>
              <a:off x="5091218" y="3053855"/>
              <a:ext cx="78599" cy="126335"/>
              <a:chOff x="4441" y="3144"/>
              <a:chExt cx="215" cy="345"/>
            </a:xfrm>
          </p:grpSpPr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E7FDC98F-5F76-4A52-9A2D-2ABE53DF7F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3E94636B-C1B3-4828-81DB-F98D2EDEBCB1}"/>
                  </a:ext>
                </a:extLst>
              </p:cNvPr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C1C8A41B-1DE9-4B48-ACC3-E20B47DC0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Arial" panose="020F0502020204030204"/>
                  <a:ea typeface="微软雅黑"/>
                  <a:cs typeface="+mn-ea"/>
                  <a:sym typeface="+mn-lt"/>
                </a:rPr>
                <a:t>周慧聪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A2E1F4B2-4366-49AB-98E2-BDF2DBD87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00219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noProof="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Arial" panose="020F0502020204030204"/>
                  <a:ea typeface="微软雅黑"/>
                  <a:cs typeface="+mn-ea"/>
                  <a:sym typeface="+mn-lt"/>
                </a:rPr>
                <a:t>MF1933128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6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574" y="1340768"/>
            <a:ext cx="3456384" cy="92211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方法特征总结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2598" y="1700808"/>
            <a:ext cx="9721080" cy="44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836712"/>
            <a:ext cx="2389341" cy="92211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参考文献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0" y="1600201"/>
            <a:ext cx="11580893" cy="4525963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[1] </a:t>
            </a:r>
            <a:r>
              <a:rPr lang="en-US" altLang="zh-CN" sz="1600" dirty="0" err="1"/>
              <a:t>Tantithamthavorn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Chakkrit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Abebe</a:t>
            </a:r>
            <a:r>
              <a:rPr lang="en-US" altLang="zh-CN" sz="1600" dirty="0"/>
              <a:t>, et al. The impact of IR-based classifier configuration on the performance and the effort of method-level bug localization[J]. IST 2018:160-174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r>
              <a:rPr lang="en-US" altLang="zh-CN" sz="1600" dirty="0"/>
              <a:t>[2] Wang SW, Lo D. Version history, similar report, and structure: putting them together for improved bug localization. ICPC 2014: 53-63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r>
              <a:rPr lang="en-US" altLang="zh-CN" sz="1600" dirty="0"/>
              <a:t>[3] Zhang W, Li ZQ, Qing Wang, Juan Li. </a:t>
            </a:r>
            <a:r>
              <a:rPr lang="en-US" altLang="zh-CN" sz="1600" dirty="0" err="1"/>
              <a:t>FineLocator</a:t>
            </a:r>
            <a:r>
              <a:rPr lang="en-US" altLang="zh-CN" sz="1600" dirty="0"/>
              <a:t>: A novel approach to method-level fine-grained bug localization by query expansion. Information &amp; Software Technology, 2019,110:121-135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r>
              <a:rPr lang="en-US" altLang="zh-CN" sz="1600" dirty="0"/>
              <a:t>[4] </a:t>
            </a:r>
            <a:r>
              <a:rPr lang="en-US" altLang="zh-CN" sz="1600" dirty="0" err="1"/>
              <a:t>Koyuncu</a:t>
            </a:r>
            <a:r>
              <a:rPr lang="en-US" altLang="zh-CN" sz="1600" dirty="0"/>
              <a:t> A, </a:t>
            </a:r>
            <a:r>
              <a:rPr lang="en-US" altLang="zh-CN" sz="1600" dirty="0" err="1"/>
              <a:t>Bissyande</a:t>
            </a:r>
            <a:r>
              <a:rPr lang="en-US" altLang="zh-CN" sz="1600" dirty="0"/>
              <a:t> TF, Kim DS, Liu K, Klein J, </a:t>
            </a:r>
            <a:r>
              <a:rPr lang="en-US" altLang="zh-CN" sz="1600" dirty="0" err="1"/>
              <a:t>Monperrus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Traon</a:t>
            </a:r>
            <a:r>
              <a:rPr lang="en-US" altLang="zh-CN" sz="1600" dirty="0"/>
              <a:t> YL. D&amp;C: A divide-and-conquer approach to IR-based bug localization. IEEE Trans. on Software Engineering, 2019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r>
              <a:rPr lang="en-US" altLang="zh-CN" sz="1600" dirty="0"/>
              <a:t>[5] </a:t>
            </a:r>
            <a:r>
              <a:rPr lang="en-US" altLang="zh-CN" sz="1600" dirty="0" err="1"/>
              <a:t>Youm</a:t>
            </a:r>
            <a:r>
              <a:rPr lang="en-US" altLang="zh-CN" sz="1600" dirty="0"/>
              <a:t> KC, </a:t>
            </a:r>
            <a:r>
              <a:rPr lang="en-US" altLang="zh-CN" sz="1600" dirty="0" err="1"/>
              <a:t>Ahn</a:t>
            </a:r>
            <a:r>
              <a:rPr lang="en-US" altLang="zh-CN" sz="1600" dirty="0"/>
              <a:t> J, Lee E. Improved bug localization based on code change histories and bug reports. Information &amp; Software Technology, 2017,82:177-192. </a:t>
            </a:r>
            <a:r>
              <a:rPr lang="en-US" altLang="zh-CN" sz="1600" dirty="0" smtClean="0"/>
              <a:t>IST</a:t>
            </a:r>
            <a:endParaRPr lang="en-US" altLang="zh-CN" sz="1600" dirty="0"/>
          </a:p>
          <a:p>
            <a:r>
              <a:rPr lang="en-US" altLang="zh-CN" sz="1600" dirty="0"/>
              <a:t>[6]  </a:t>
            </a:r>
            <a:r>
              <a:rPr lang="en-US" altLang="zh-CN" sz="1600" dirty="0" err="1"/>
              <a:t>Dilshener</a:t>
            </a:r>
            <a:r>
              <a:rPr lang="en-US" altLang="zh-CN" sz="1600" dirty="0"/>
              <a:t> T, </a:t>
            </a:r>
            <a:r>
              <a:rPr lang="en-US" altLang="zh-CN" sz="1600" dirty="0" err="1"/>
              <a:t>Wermelinger</a:t>
            </a:r>
            <a:r>
              <a:rPr lang="en-US" altLang="zh-CN" sz="1600" dirty="0"/>
              <a:t> M, Yu YJ. Locating bugs without looking back. Automated Software Engineering, 2018,25(3):383-434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r>
              <a:rPr lang="en-US" altLang="zh-CN" sz="1600" dirty="0"/>
              <a:t>[7] Rahman MM, Roy CK. Improving IR-based bug localization with context-aware query reformulation. In: Proc. of the 26th ACM SIGSOFT Int’l </a:t>
            </a:r>
            <a:r>
              <a:rPr lang="en-US" altLang="zh-CN" sz="1600" dirty="0" err="1"/>
              <a:t>Symp</a:t>
            </a:r>
            <a:r>
              <a:rPr lang="en-US" altLang="zh-CN" sz="1600" dirty="0"/>
              <a:t>. on Foundations of Software Engineering. ACM Press, 2018:621-632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r>
              <a:rPr lang="en-US" altLang="zh-CN" sz="1600" dirty="0"/>
              <a:t>[8] </a:t>
            </a:r>
            <a:r>
              <a:rPr lang="en-US" altLang="zh-CN" sz="1600" dirty="0" err="1"/>
              <a:t>Rath</a:t>
            </a:r>
            <a:r>
              <a:rPr lang="en-US" altLang="zh-CN" sz="1600" dirty="0"/>
              <a:t> M, Lo D, </a:t>
            </a:r>
            <a:r>
              <a:rPr lang="en-US" altLang="zh-CN" sz="1600" dirty="0" err="1"/>
              <a:t>Mäder</a:t>
            </a:r>
            <a:r>
              <a:rPr lang="en-US" altLang="zh-CN" sz="1600" dirty="0"/>
              <a:t> P. Analyzing requirements and traceability information to improve bug localization. MSR 2018:442-453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r>
              <a:rPr lang="en-US" altLang="zh-CN" sz="1600" dirty="0"/>
              <a:t>[9] Wang YJ, Y Yuan, Tong HH, </a:t>
            </a:r>
            <a:r>
              <a:rPr lang="en-US" altLang="zh-CN" sz="1600" dirty="0" err="1"/>
              <a:t>Huo</a:t>
            </a:r>
            <a:r>
              <a:rPr lang="en-US" altLang="zh-CN" sz="1600" dirty="0"/>
              <a:t> X, Li M, Xu F, Lu J. Bug localization via supervised topic modeling. ICDM 2018: 607-616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r>
              <a:rPr lang="en-US" altLang="zh-CN" sz="1600" dirty="0"/>
              <a:t>[10] Loyola P, </a:t>
            </a:r>
            <a:r>
              <a:rPr lang="en-US" altLang="zh-CN" sz="1600" dirty="0" err="1"/>
              <a:t>Gajananan</a:t>
            </a:r>
            <a:r>
              <a:rPr lang="en-US" altLang="zh-CN" sz="1600" dirty="0"/>
              <a:t> K, Satoh F. Bug localization by learning to rank and represent bug inducing changes. CIKM 2018:657-665.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81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3">
            <a:extLst>
              <a:ext uri="{FF2B5EF4-FFF2-40B4-BE49-F238E27FC236}">
                <a16:creationId xmlns:a16="http://schemas.microsoft.com/office/drawing/2014/main" id="{6F51321F-9626-4D2C-9E8A-7ED845004D7D}"/>
              </a:ext>
            </a:extLst>
          </p:cNvPr>
          <p:cNvSpPr txBox="1"/>
          <p:nvPr/>
        </p:nvSpPr>
        <p:spPr>
          <a:xfrm>
            <a:off x="5231110" y="328498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>
                <a:ln w="6350"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谢谢观看！</a:t>
            </a:r>
            <a:endParaRPr lang="zh-CN" altLang="en-US" sz="5400" dirty="0">
              <a:ln w="6350"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970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7">
            <a:extLst>
              <a:ext uri="{FF2B5EF4-FFF2-40B4-BE49-F238E27FC236}">
                <a16:creationId xmlns:a16="http://schemas.microsoft.com/office/drawing/2014/main" id="{56EA1956-8355-4C53-A850-07E93D149707}"/>
              </a:ext>
            </a:extLst>
          </p:cNvPr>
          <p:cNvSpPr/>
          <p:nvPr/>
        </p:nvSpPr>
        <p:spPr bwMode="auto">
          <a:xfrm rot="610268">
            <a:off x="4224180" y="3695598"/>
            <a:ext cx="1187744" cy="1497020"/>
          </a:xfrm>
          <a:prstGeom prst="rtTriangle">
            <a:avLst/>
          </a:prstGeom>
          <a:solidFill>
            <a:srgbClr val="778495">
              <a:lumMod val="75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4" name="Isosceles Triangle 6">
            <a:extLst>
              <a:ext uri="{FF2B5EF4-FFF2-40B4-BE49-F238E27FC236}">
                <a16:creationId xmlns:a16="http://schemas.microsoft.com/office/drawing/2014/main" id="{3C6F5408-99F5-4C88-84B7-CD29078A98A3}"/>
              </a:ext>
            </a:extLst>
          </p:cNvPr>
          <p:cNvSpPr/>
          <p:nvPr/>
        </p:nvSpPr>
        <p:spPr bwMode="auto">
          <a:xfrm rot="16200000">
            <a:off x="1772352" y="1064207"/>
            <a:ext cx="1296144" cy="2052228"/>
          </a:xfrm>
          <a:prstGeom prst="triangle">
            <a:avLst/>
          </a:prstGeom>
          <a:solidFill>
            <a:srgbClr val="778495">
              <a:lumMod val="75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5" name="Freeform: Shape 4">
            <a:extLst>
              <a:ext uri="{FF2B5EF4-FFF2-40B4-BE49-F238E27FC236}">
                <a16:creationId xmlns:a16="http://schemas.microsoft.com/office/drawing/2014/main" id="{14F215A1-A8A9-4320-B0AF-9105AAC5C00F}"/>
              </a:ext>
            </a:extLst>
          </p:cNvPr>
          <p:cNvSpPr/>
          <p:nvPr/>
        </p:nvSpPr>
        <p:spPr bwMode="auto">
          <a:xfrm rot="3712223">
            <a:off x="855993" y="1330709"/>
            <a:ext cx="4066498" cy="4482407"/>
          </a:xfrm>
          <a:custGeom>
            <a:avLst/>
            <a:gdLst>
              <a:gd name="connsiteX0" fmla="*/ 0 w 4066498"/>
              <a:gd name="connsiteY0" fmla="*/ 2863075 h 4482407"/>
              <a:gd name="connsiteX1" fmla="*/ 1937533 w 4066498"/>
              <a:gd name="connsiteY1" fmla="*/ 0 h 4482407"/>
              <a:gd name="connsiteX2" fmla="*/ 4066498 w 4066498"/>
              <a:gd name="connsiteY2" fmla="*/ 1138176 h 4482407"/>
              <a:gd name="connsiteX3" fmla="*/ 3028971 w 4066498"/>
              <a:gd name="connsiteY3" fmla="*/ 4482407 h 4482407"/>
              <a:gd name="connsiteX4" fmla="*/ 0 w 4066498"/>
              <a:gd name="connsiteY4" fmla="*/ 2863075 h 4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6498" h="4482407">
                <a:moveTo>
                  <a:pt x="0" y="2863075"/>
                </a:moveTo>
                <a:lnTo>
                  <a:pt x="1937533" y="0"/>
                </a:lnTo>
                <a:lnTo>
                  <a:pt x="4066498" y="1138176"/>
                </a:lnTo>
                <a:lnTo>
                  <a:pt x="3028971" y="4482407"/>
                </a:lnTo>
                <a:lnTo>
                  <a:pt x="0" y="286307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8EF437E0-576E-4857-A981-46650B0E0291}"/>
              </a:ext>
            </a:extLst>
          </p:cNvPr>
          <p:cNvSpPr/>
          <p:nvPr/>
        </p:nvSpPr>
        <p:spPr>
          <a:xfrm>
            <a:off x="2134766" y="2420888"/>
            <a:ext cx="1584176" cy="2412268"/>
          </a:xfrm>
          <a:prstGeom prst="rect">
            <a:avLst/>
          </a:prstGeom>
        </p:spPr>
        <p:txBody>
          <a:bodyPr vert="eaVert" wrap="square">
            <a:normAutofit/>
          </a:bodyPr>
          <a:lstStyle/>
          <a:p>
            <a:pPr algn="r"/>
            <a:r>
              <a:rPr lang="zh-CN" altLang="en-US" sz="3600" b="1" dirty="0">
                <a:solidFill>
                  <a:srgbClr val="FFFFFF"/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目录</a:t>
            </a:r>
            <a:br>
              <a:rPr lang="zh-CN" altLang="en-US" sz="3600" b="1" dirty="0">
                <a:solidFill>
                  <a:srgbClr val="FFFFFF"/>
                </a:solidFill>
                <a:latin typeface="Arial" panose="020F0502020204030204"/>
                <a:ea typeface="微软雅黑"/>
                <a:cs typeface="+mn-ea"/>
                <a:sym typeface="+mn-lt"/>
              </a:rPr>
            </a:br>
            <a:r>
              <a:rPr lang="en-US" altLang="zh-CN" sz="3600" b="1" dirty="0">
                <a:solidFill>
                  <a:srgbClr val="FFFFFF"/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CONTENT</a:t>
            </a:r>
          </a:p>
        </p:txBody>
      </p:sp>
      <p:sp>
        <p:nvSpPr>
          <p:cNvPr id="27" name="Diamond 22">
            <a:extLst>
              <a:ext uri="{FF2B5EF4-FFF2-40B4-BE49-F238E27FC236}">
                <a16:creationId xmlns:a16="http://schemas.microsoft.com/office/drawing/2014/main" id="{EC9B3890-946C-4026-A85A-B43338845F5A}"/>
              </a:ext>
            </a:extLst>
          </p:cNvPr>
          <p:cNvSpPr/>
          <p:nvPr/>
        </p:nvSpPr>
        <p:spPr>
          <a:xfrm>
            <a:off x="6236451" y="5047466"/>
            <a:ext cx="624349" cy="624349"/>
          </a:xfrm>
          <a:prstGeom prst="diamond">
            <a:avLst/>
          </a:prstGeom>
          <a:solidFill>
            <a:srgbClr val="ED8B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05</a:t>
            </a: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94988ECE-7BD1-4AF0-A6B9-E3B1D29A6A13}"/>
              </a:ext>
            </a:extLst>
          </p:cNvPr>
          <p:cNvSpPr txBox="1"/>
          <p:nvPr/>
        </p:nvSpPr>
        <p:spPr>
          <a:xfrm>
            <a:off x="6713963" y="5315967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 smtClean="0">
                <a:solidFill>
                  <a:srgbClr val="ED8B2B">
                    <a:lumMod val="100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参考文献</a:t>
            </a:r>
            <a:endParaRPr lang="zh-CN" altLang="en-US" sz="2400" b="1" dirty="0">
              <a:solidFill>
                <a:srgbClr val="ED8B2B">
                  <a:lumMod val="100000"/>
                </a:srgbClr>
              </a:solidFill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0" name="Diamond 24">
            <a:extLst>
              <a:ext uri="{FF2B5EF4-FFF2-40B4-BE49-F238E27FC236}">
                <a16:creationId xmlns:a16="http://schemas.microsoft.com/office/drawing/2014/main" id="{66492772-ED2C-4BCC-AF16-0CD7E9564C72}"/>
              </a:ext>
            </a:extLst>
          </p:cNvPr>
          <p:cNvSpPr/>
          <p:nvPr/>
        </p:nvSpPr>
        <p:spPr>
          <a:xfrm>
            <a:off x="6241890" y="4168890"/>
            <a:ext cx="624349" cy="624349"/>
          </a:xfrm>
          <a:prstGeom prst="diamond">
            <a:avLst/>
          </a:prstGeom>
          <a:solidFill>
            <a:srgbClr val="88B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04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1C2B74D9-35F0-4F0A-AFEC-E40D3C495D45}"/>
              </a:ext>
            </a:extLst>
          </p:cNvPr>
          <p:cNvSpPr txBox="1"/>
          <p:nvPr/>
        </p:nvSpPr>
        <p:spPr>
          <a:xfrm>
            <a:off x="6709415" y="4392614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>
                <a:solidFill>
                  <a:srgbClr val="88B147">
                    <a:lumMod val="100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软件特征对</a:t>
            </a:r>
            <a:r>
              <a:rPr lang="en-US" altLang="zh-CN" sz="2400" b="1" dirty="0">
                <a:solidFill>
                  <a:srgbClr val="88B147">
                    <a:lumMod val="100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bug</a:t>
            </a:r>
            <a:r>
              <a:rPr lang="zh-CN" altLang="en-US" sz="2400" b="1" dirty="0">
                <a:solidFill>
                  <a:srgbClr val="88B147">
                    <a:lumMod val="100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定位所产生的影响</a:t>
            </a:r>
            <a:endParaRPr lang="zh-CN" altLang="en-US" sz="2400" b="1" dirty="0">
              <a:solidFill>
                <a:srgbClr val="88B147">
                  <a:lumMod val="100000"/>
                </a:srgbClr>
              </a:solidFill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" name="Diamond 26">
            <a:extLst>
              <a:ext uri="{FF2B5EF4-FFF2-40B4-BE49-F238E27FC236}">
                <a16:creationId xmlns:a16="http://schemas.microsoft.com/office/drawing/2014/main" id="{D215471F-0DD3-430B-BF1A-01F00F71599D}"/>
              </a:ext>
            </a:extLst>
          </p:cNvPr>
          <p:cNvSpPr/>
          <p:nvPr/>
        </p:nvSpPr>
        <p:spPr>
          <a:xfrm>
            <a:off x="6241890" y="3290314"/>
            <a:ext cx="624349" cy="624349"/>
          </a:xfrm>
          <a:prstGeom prst="diamond">
            <a:avLst/>
          </a:prstGeom>
          <a:solidFill>
            <a:srgbClr val="2E927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03</a:t>
            </a:r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244A0283-642A-42B3-9032-03D6B47E16BF}"/>
              </a:ext>
            </a:extLst>
          </p:cNvPr>
          <p:cNvSpPr txBox="1"/>
          <p:nvPr/>
        </p:nvSpPr>
        <p:spPr>
          <a:xfrm>
            <a:off x="6709415" y="3505590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>
                <a:solidFill>
                  <a:srgbClr val="2E9273">
                    <a:lumMod val="100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软件特征总结</a:t>
            </a:r>
            <a:endParaRPr lang="zh-CN" altLang="en-US" sz="2400" b="1" dirty="0">
              <a:solidFill>
                <a:srgbClr val="2E9273">
                  <a:lumMod val="100000"/>
                </a:srgbClr>
              </a:solidFill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" name="Diamond 28">
            <a:extLst>
              <a:ext uri="{FF2B5EF4-FFF2-40B4-BE49-F238E27FC236}">
                <a16:creationId xmlns:a16="http://schemas.microsoft.com/office/drawing/2014/main" id="{B09548FC-DBDA-4A94-A456-92020EADFAAD}"/>
              </a:ext>
            </a:extLst>
          </p:cNvPr>
          <p:cNvSpPr/>
          <p:nvPr/>
        </p:nvSpPr>
        <p:spPr>
          <a:xfrm>
            <a:off x="6241890" y="2411738"/>
            <a:ext cx="624349" cy="624349"/>
          </a:xfrm>
          <a:prstGeom prst="diamond">
            <a:avLst/>
          </a:prstGeom>
          <a:solidFill>
            <a:srgbClr val="2169A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02</a:t>
            </a:r>
          </a:p>
        </p:txBody>
      </p:sp>
      <p:sp>
        <p:nvSpPr>
          <p:cNvPr id="37" name="TextBox 34">
            <a:extLst>
              <a:ext uri="{FF2B5EF4-FFF2-40B4-BE49-F238E27FC236}">
                <a16:creationId xmlns:a16="http://schemas.microsoft.com/office/drawing/2014/main" id="{B7F26FFA-06BC-4FF4-A33B-985F9A41F58D}"/>
              </a:ext>
            </a:extLst>
          </p:cNvPr>
          <p:cNvSpPr txBox="1"/>
          <p:nvPr/>
        </p:nvSpPr>
        <p:spPr>
          <a:xfrm>
            <a:off x="6709415" y="2587202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en-US" altLang="zh-CN" sz="2400" b="1" dirty="0">
                <a:solidFill>
                  <a:srgbClr val="2169AB">
                    <a:lumMod val="100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bug</a:t>
            </a:r>
            <a:r>
              <a:rPr lang="zh-CN" altLang="en-US" sz="2400" b="1" dirty="0">
                <a:solidFill>
                  <a:srgbClr val="2169AB">
                    <a:lumMod val="100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定位方法的综述</a:t>
            </a:r>
            <a:endParaRPr lang="zh-CN" altLang="en-US" sz="2400" b="1" dirty="0">
              <a:solidFill>
                <a:srgbClr val="2169AB">
                  <a:lumMod val="100000"/>
                </a:srgbClr>
              </a:solidFill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" name="Diamond 30">
            <a:extLst>
              <a:ext uri="{FF2B5EF4-FFF2-40B4-BE49-F238E27FC236}">
                <a16:creationId xmlns:a16="http://schemas.microsoft.com/office/drawing/2014/main" id="{84FBDA05-C8E2-423C-9FB7-293D307865D1}"/>
              </a:ext>
            </a:extLst>
          </p:cNvPr>
          <p:cNvSpPr/>
          <p:nvPr/>
        </p:nvSpPr>
        <p:spPr>
          <a:xfrm>
            <a:off x="6241892" y="1533162"/>
            <a:ext cx="624349" cy="624349"/>
          </a:xfrm>
          <a:prstGeom prst="diamond">
            <a:avLst/>
          </a:prstGeom>
          <a:solidFill>
            <a:srgbClr val="2130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01</a:t>
            </a:r>
          </a:p>
        </p:txBody>
      </p:sp>
      <p:sp>
        <p:nvSpPr>
          <p:cNvPr id="40" name="TextBox 32">
            <a:extLst>
              <a:ext uri="{FF2B5EF4-FFF2-40B4-BE49-F238E27FC236}">
                <a16:creationId xmlns:a16="http://schemas.microsoft.com/office/drawing/2014/main" id="{0966B749-6EE1-4DA6-A0E1-E565CB60949E}"/>
              </a:ext>
            </a:extLst>
          </p:cNvPr>
          <p:cNvSpPr txBox="1"/>
          <p:nvPr/>
        </p:nvSpPr>
        <p:spPr>
          <a:xfrm>
            <a:off x="6709415" y="1806583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 smtClean="0">
                <a:solidFill>
                  <a:srgbClr val="21303F">
                    <a:lumMod val="100000"/>
                  </a:srgbClr>
                </a:solidFill>
                <a:latin typeface="Arial" panose="020F0502020204030204"/>
                <a:ea typeface="微软雅黑"/>
                <a:cs typeface="+mn-ea"/>
                <a:sym typeface="+mn-lt"/>
              </a:rPr>
              <a:t>研究背景</a:t>
            </a:r>
            <a:endParaRPr lang="zh-CN" altLang="en-US" sz="2400" b="1" dirty="0">
              <a:solidFill>
                <a:srgbClr val="21303F">
                  <a:lumMod val="100000"/>
                </a:srgbClr>
              </a:solidFill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16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30" grpId="0" animBg="1"/>
      <p:bldP spid="31" grpId="0"/>
      <p:bldP spid="33" grpId="0" animBg="1"/>
      <p:bldP spid="34" grpId="0"/>
      <p:bldP spid="36" grpId="0" animBg="1"/>
      <p:bldP spid="37" grpId="0"/>
      <p:bldP spid="39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836712"/>
            <a:ext cx="1309221" cy="922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定位</a:t>
            </a:r>
            <a:r>
              <a:rPr lang="en-US" altLang="zh-CN" sz="2400" dirty="0">
                <a:latin typeface="+mn-ea"/>
              </a:rPr>
              <a:t>bug</a:t>
            </a:r>
            <a:r>
              <a:rPr lang="zh-CN" altLang="en-US" sz="2400" dirty="0">
                <a:latin typeface="+mn-ea"/>
              </a:rPr>
              <a:t>非常重要、困难</a:t>
            </a:r>
            <a:r>
              <a:rPr lang="zh-CN" altLang="en-US" sz="2400" dirty="0" smtClean="0">
                <a:latin typeface="+mn-ea"/>
              </a:rPr>
              <a:t>且</a:t>
            </a:r>
            <a:r>
              <a:rPr lang="zh-CN" altLang="en-US" sz="2400" dirty="0">
                <a:latin typeface="+mn-ea"/>
              </a:rPr>
              <a:t>代价高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dirty="0">
                <a:latin typeface="+mn-ea"/>
              </a:rPr>
              <a:t>对于大型系统尤其如此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为了</a:t>
            </a:r>
            <a:r>
              <a:rPr lang="zh-CN" altLang="en-US" sz="2400" dirty="0">
                <a:latin typeface="+mn-ea"/>
              </a:rPr>
              <a:t>解决这个问题，越来越多地使用自然语言信息检索技术</a:t>
            </a:r>
            <a:r>
              <a:rPr lang="zh-CN" altLang="en-US" sz="2400" dirty="0" smtClean="0">
                <a:latin typeface="+mn-ea"/>
              </a:rPr>
              <a:t>来分析错误报告，定位潜在</a:t>
            </a:r>
            <a:r>
              <a:rPr lang="zh-CN" altLang="en-US" sz="2400" dirty="0">
                <a:latin typeface="+mn-ea"/>
              </a:rPr>
              <a:t>错误源文件。尽管这些技术具有很</a:t>
            </a:r>
            <a:r>
              <a:rPr lang="zh-CN" altLang="en-US" sz="2400" dirty="0" smtClean="0">
                <a:latin typeface="+mn-ea"/>
              </a:rPr>
              <a:t>强的延展性，</a:t>
            </a:r>
            <a:r>
              <a:rPr lang="zh-CN" altLang="en-US" sz="2400" dirty="0">
                <a:latin typeface="+mn-ea"/>
              </a:rPr>
              <a:t>但在实践中，它们</a:t>
            </a:r>
            <a:r>
              <a:rPr lang="zh-CN" altLang="en-US" sz="2400" dirty="0" smtClean="0">
                <a:latin typeface="+mn-ea"/>
              </a:rPr>
              <a:t>的将</a:t>
            </a:r>
            <a:r>
              <a:rPr lang="zh-CN" altLang="en-US" sz="2400" dirty="0">
                <a:latin typeface="+mn-ea"/>
              </a:rPr>
              <a:t>错误精确定位到少量文件</a:t>
            </a:r>
            <a:r>
              <a:rPr lang="zh-CN" altLang="en-US" sz="2400" dirty="0" smtClean="0">
                <a:latin typeface="+mn-ea"/>
              </a:rPr>
              <a:t>方面的有效性仍然</a:t>
            </a:r>
            <a:r>
              <a:rPr lang="zh-CN" altLang="en-US" sz="2400" dirty="0">
                <a:latin typeface="+mn-ea"/>
              </a:rPr>
              <a:t>很低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现在</a:t>
            </a:r>
            <a:r>
              <a:rPr lang="zh-CN" altLang="en-US" sz="2400" dirty="0">
                <a:latin typeface="+mn-ea"/>
              </a:rPr>
              <a:t>的定位方法大多通过分析软件的各种特征来进行</a:t>
            </a:r>
            <a:r>
              <a:rPr lang="en-US" altLang="zh-CN" sz="2400" dirty="0">
                <a:latin typeface="+mn-ea"/>
              </a:rPr>
              <a:t>bug</a:t>
            </a:r>
            <a:r>
              <a:rPr lang="zh-CN" altLang="en-US" sz="2400" dirty="0">
                <a:latin typeface="+mn-ea"/>
              </a:rPr>
              <a:t>定位，本报告将总结各种软件所用到的特征，并比较各个特征在定位</a:t>
            </a:r>
            <a:r>
              <a:rPr lang="en-US" altLang="zh-CN" sz="2400" dirty="0">
                <a:latin typeface="+mn-ea"/>
              </a:rPr>
              <a:t>bug</a:t>
            </a:r>
            <a:r>
              <a:rPr lang="zh-CN" altLang="en-US" sz="2400" dirty="0">
                <a:latin typeface="+mn-ea"/>
              </a:rPr>
              <a:t>中的影响。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4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574" y="980728"/>
            <a:ext cx="3397453" cy="92211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软件特征</a:t>
            </a:r>
            <a:r>
              <a:rPr lang="zh-CN" altLang="en-US" dirty="0" smtClean="0"/>
              <a:t>总结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报告</a:t>
            </a:r>
            <a:r>
              <a:rPr lang="zh-CN" altLang="en-US" sz="2400" dirty="0">
                <a:latin typeface="+mn-ea"/>
              </a:rPr>
              <a:t>和源代码的相似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相似</a:t>
            </a:r>
            <a:r>
              <a:rPr lang="zh-CN" altLang="en-US" sz="2400" dirty="0">
                <a:latin typeface="+mn-ea"/>
              </a:rPr>
              <a:t>报告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代码</a:t>
            </a:r>
            <a:r>
              <a:rPr lang="zh-CN" altLang="en-US" sz="2400" dirty="0">
                <a:latin typeface="+mn-ea"/>
              </a:rPr>
              <a:t>结构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堆栈</a:t>
            </a:r>
            <a:r>
              <a:rPr lang="zh-CN" altLang="en-US" sz="2400" dirty="0">
                <a:latin typeface="+mn-ea"/>
              </a:rPr>
              <a:t>跟踪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版本</a:t>
            </a:r>
            <a:r>
              <a:rPr lang="zh-CN" altLang="en-US" sz="2400" dirty="0">
                <a:latin typeface="+mn-ea"/>
              </a:rPr>
              <a:t>历史</a:t>
            </a:r>
          </a:p>
        </p:txBody>
      </p:sp>
    </p:spTree>
    <p:extLst>
      <p:ext uri="{BB962C8B-B14F-4D97-AF65-F5344CB8AC3E}">
        <p14:creationId xmlns:p14="http://schemas.microsoft.com/office/powerpoint/2010/main" val="19703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4" y="1412776"/>
            <a:ext cx="2533357" cy="922114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BLUiR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+mn-ea"/>
              </a:rPr>
              <a:t>所用特征：类似的报告和代码结构</a:t>
            </a:r>
          </a:p>
        </p:txBody>
      </p:sp>
    </p:spTree>
    <p:extLst>
      <p:ext uri="{BB962C8B-B14F-4D97-AF65-F5344CB8AC3E}">
        <p14:creationId xmlns:p14="http://schemas.microsoft.com/office/powerpoint/2010/main" val="2862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4" y="1412776"/>
            <a:ext cx="2533357" cy="922114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BLUiR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91" y="1124744"/>
            <a:ext cx="705678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598" y="1340768"/>
            <a:ext cx="2533357" cy="922114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Amalgam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82838" y="1628800"/>
            <a:ext cx="759030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980728"/>
            <a:ext cx="2533357" cy="922114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Lobster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2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574" y="1340768"/>
            <a:ext cx="2533357" cy="922114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Amalgam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18742" y="1700808"/>
            <a:ext cx="7488832" cy="40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515</Words>
  <Application>Microsoft Office PowerPoint</Application>
  <PresentationFormat>自定义</PresentationFormat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背景 </vt:lpstr>
      <vt:lpstr>软件特征总结 </vt:lpstr>
      <vt:lpstr>BLUiR  </vt:lpstr>
      <vt:lpstr>BLUiR  </vt:lpstr>
      <vt:lpstr>Amalgam  </vt:lpstr>
      <vt:lpstr>Lobster </vt:lpstr>
      <vt:lpstr>Amalgam  </vt:lpstr>
      <vt:lpstr>方法特征总结  </vt:lpstr>
      <vt:lpstr>参考文献 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简洁羽毛PPT模板</dc:title>
  <dc:creator>第一PPT</dc:creator>
  <cp:keywords>www.1ppt.com</cp:keywords>
  <dc:description>www.1ppt.com</dc:description>
  <cp:lastModifiedBy>周慧聪</cp:lastModifiedBy>
  <cp:revision>35</cp:revision>
  <dcterms:created xsi:type="dcterms:W3CDTF">2020-02-05T05:16:24Z</dcterms:created>
  <dcterms:modified xsi:type="dcterms:W3CDTF">2020-04-16T09:13:08Z</dcterms:modified>
</cp:coreProperties>
</file>