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18"/>
  </p:notesMasterIdLst>
  <p:handoutMasterIdLst>
    <p:handoutMasterId r:id="rId19"/>
  </p:handoutMasterIdLst>
  <p:sldIdLst>
    <p:sldId id="376" r:id="rId6"/>
    <p:sldId id="398" r:id="rId7"/>
    <p:sldId id="399" r:id="rId8"/>
    <p:sldId id="402" r:id="rId9"/>
    <p:sldId id="401" r:id="rId10"/>
    <p:sldId id="391" r:id="rId11"/>
    <p:sldId id="392" r:id="rId12"/>
    <p:sldId id="393" r:id="rId13"/>
    <p:sldId id="397" r:id="rId14"/>
    <p:sldId id="396" r:id="rId15"/>
    <p:sldId id="403" r:id="rId16"/>
    <p:sldId id="404" r:id="rId1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FFFFFF"/>
    <a:srgbClr val="000000"/>
    <a:srgbClr val="929292"/>
    <a:srgbClr val="4D4D4D"/>
    <a:srgbClr val="EE8200"/>
    <a:srgbClr val="F28500"/>
    <a:srgbClr val="83B800"/>
    <a:srgbClr val="00AEEF"/>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91074" autoAdjust="0"/>
  </p:normalViewPr>
  <p:slideViewPr>
    <p:cSldViewPr snapToGrid="0">
      <p:cViewPr varScale="1">
        <p:scale>
          <a:sx n="88" d="100"/>
          <a:sy n="88" d="100"/>
        </p:scale>
        <p:origin x="-588" y="-114"/>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10500"/>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6/28/2012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6/28/2012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52449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1768475"/>
            <a:ext cx="11228440" cy="1218795"/>
          </a:xfrm>
        </p:spPr>
        <p:txBody>
          <a:bodyPr/>
          <a:lstStyle/>
          <a:p>
            <a:r>
              <a:rPr lang="en-US" dirty="0" smtClean="0"/>
              <a:t>ISB</a:t>
            </a:r>
            <a:endParaRPr lang="en-US" dirty="0"/>
          </a:p>
        </p:txBody>
      </p:sp>
      <p:sp>
        <p:nvSpPr>
          <p:cNvPr id="3" name="Text Placeholder 2"/>
          <p:cNvSpPr>
            <a:spLocks noGrp="1"/>
          </p:cNvSpPr>
          <p:nvPr>
            <p:ph type="body" sz="quarter" idx="11"/>
          </p:nvPr>
        </p:nvSpPr>
        <p:spPr>
          <a:xfrm>
            <a:off x="512763" y="3219165"/>
            <a:ext cx="7513637" cy="1526572"/>
          </a:xfrm>
        </p:spPr>
        <p:txBody>
          <a:bodyPr/>
          <a:lstStyle/>
          <a:p>
            <a:r>
              <a:rPr lang="en-US" dirty="0" smtClean="0"/>
              <a:t>Ravi Pandya | Bill Bolosky</a:t>
            </a:r>
          </a:p>
          <a:p>
            <a:r>
              <a:rPr lang="en-US" dirty="0" smtClean="0"/>
              <a:t>Microsoft </a:t>
            </a:r>
          </a:p>
          <a:p>
            <a:r>
              <a:rPr lang="en-US" dirty="0" smtClean="0"/>
              <a:t>June 28 2012</a:t>
            </a:r>
            <a:endParaRPr lang="en-US" dirty="0"/>
          </a:p>
        </p:txBody>
      </p:sp>
    </p:spTree>
    <p:extLst>
      <p:ext uri="{BB962C8B-B14F-4D97-AF65-F5344CB8AC3E}">
        <p14:creationId xmlns:p14="http://schemas.microsoft.com/office/powerpoint/2010/main" val="162882615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Targeted de novo assembly</a:t>
            </a:r>
            <a:endParaRPr lang="en-US" dirty="0"/>
          </a:p>
        </p:txBody>
      </p:sp>
      <p:sp>
        <p:nvSpPr>
          <p:cNvPr id="11" name="Flowchart: Summing Junction 10"/>
          <p:cNvSpPr/>
          <p:nvPr/>
        </p:nvSpPr>
        <p:spPr bwMode="auto">
          <a:xfrm>
            <a:off x="5523117" y="3201347"/>
            <a:ext cx="823715" cy="823715"/>
          </a:xfrm>
          <a:prstGeom prst="flowChartSummingJunction">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ectangle 11"/>
          <p:cNvSpPr/>
          <p:nvPr/>
        </p:nvSpPr>
        <p:spPr bwMode="auto">
          <a:xfrm>
            <a:off x="6641558" y="2430530"/>
            <a:ext cx="1534076" cy="544106"/>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Alignment</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Rectangle 12"/>
          <p:cNvSpPr/>
          <p:nvPr/>
        </p:nvSpPr>
        <p:spPr bwMode="auto">
          <a:xfrm>
            <a:off x="6641558" y="3074137"/>
            <a:ext cx="1534076" cy="544106"/>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Depth</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Rectangle 13"/>
          <p:cNvSpPr/>
          <p:nvPr/>
        </p:nvSpPr>
        <p:spPr bwMode="auto">
          <a:xfrm>
            <a:off x="6641558" y="3717744"/>
            <a:ext cx="1534076" cy="544106"/>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Separation</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6641558" y="4361350"/>
            <a:ext cx="1534076" cy="544106"/>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Overlap</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ight Arrow 15"/>
          <p:cNvSpPr/>
          <p:nvPr/>
        </p:nvSpPr>
        <p:spPr bwMode="auto">
          <a:xfrm>
            <a:off x="8508141" y="3178674"/>
            <a:ext cx="680132"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Rectangle 16"/>
          <p:cNvSpPr/>
          <p:nvPr/>
        </p:nvSpPr>
        <p:spPr bwMode="auto">
          <a:xfrm>
            <a:off x="9392315" y="3341150"/>
            <a:ext cx="1534076" cy="544106"/>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Likelihood</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1" name="Curved Down Arrow 20"/>
          <p:cNvSpPr/>
          <p:nvPr/>
        </p:nvSpPr>
        <p:spPr bwMode="auto">
          <a:xfrm rot="10800000">
            <a:off x="3747216" y="4841221"/>
            <a:ext cx="6536826" cy="1328892"/>
          </a:xfrm>
          <a:prstGeom prst="curvedDown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Text Placeholder 2"/>
          <p:cNvSpPr txBox="1">
            <a:spLocks/>
          </p:cNvSpPr>
          <p:nvPr/>
        </p:nvSpPr>
        <p:spPr>
          <a:xfrm>
            <a:off x="5339859" y="5286142"/>
            <a:ext cx="3741789" cy="498598"/>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600" dirty="0" smtClean="0">
                <a:solidFill>
                  <a:schemeClr val="accent6"/>
                </a:solidFill>
                <a:latin typeface="+mn-lt"/>
              </a:rPr>
              <a:t>Optimize</a:t>
            </a:r>
            <a:endParaRPr lang="en-US" sz="3600" dirty="0">
              <a:solidFill>
                <a:schemeClr val="accent6"/>
              </a:solidFill>
              <a:latin typeface="+mn-lt"/>
            </a:endParaRPr>
          </a:p>
        </p:txBody>
      </p:sp>
      <p:sp>
        <p:nvSpPr>
          <p:cNvPr id="18" name="Rounded Rectangular Callout 17"/>
          <p:cNvSpPr/>
          <p:nvPr/>
        </p:nvSpPr>
        <p:spPr bwMode="auto">
          <a:xfrm>
            <a:off x="8409900" y="1508661"/>
            <a:ext cx="2795277" cy="742180"/>
          </a:xfrm>
          <a:prstGeom prst="wedgeRoundRectCallout">
            <a:avLst>
              <a:gd name="adj1" fmla="val -54917"/>
              <a:gd name="adj2" fmla="val 105256"/>
              <a:gd name="adj3" fmla="val 16667"/>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Genomic prior knowledge</a:t>
            </a:r>
          </a:p>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Machine learning models</a:t>
            </a:r>
          </a:p>
          <a:p>
            <a:pP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4" name="Rectangle 23"/>
          <p:cNvSpPr/>
          <p:nvPr/>
        </p:nvSpPr>
        <p:spPr bwMode="auto">
          <a:xfrm>
            <a:off x="2520186" y="1208940"/>
            <a:ext cx="5655448" cy="423194"/>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Contig</a:t>
            </a: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 “genome”</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5" name="Right Arrow 24"/>
          <p:cNvSpPr/>
          <p:nvPr/>
        </p:nvSpPr>
        <p:spPr bwMode="auto">
          <a:xfrm rot="5400000">
            <a:off x="7034232" y="1575774"/>
            <a:ext cx="955560"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calc</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6" name="Right Arrow 25"/>
          <p:cNvSpPr/>
          <p:nvPr/>
        </p:nvSpPr>
        <p:spPr bwMode="auto">
          <a:xfrm rot="18900000">
            <a:off x="509980" y="4697076"/>
            <a:ext cx="2495838"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hash clusters</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7" name="Rectangle 26"/>
          <p:cNvSpPr/>
          <p:nvPr/>
        </p:nvSpPr>
        <p:spPr bwMode="auto">
          <a:xfrm>
            <a:off x="3279668" y="2430530"/>
            <a:ext cx="1987497" cy="1088212"/>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Candidate</a:t>
            </a:r>
          </a:p>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Assembly</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8" name="Rectangle 27"/>
          <p:cNvSpPr/>
          <p:nvPr/>
        </p:nvSpPr>
        <p:spPr bwMode="auto">
          <a:xfrm>
            <a:off x="3181427" y="2528771"/>
            <a:ext cx="1987497" cy="1088212"/>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Candidate</a:t>
            </a:r>
          </a:p>
          <a:p>
            <a:pPr algn="ctr" defTabSz="914099"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a</a:t>
            </a: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ssembly</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9" name="Rectangle 28"/>
          <p:cNvSpPr/>
          <p:nvPr/>
        </p:nvSpPr>
        <p:spPr bwMode="auto">
          <a:xfrm>
            <a:off x="2520186" y="3518742"/>
            <a:ext cx="1654989" cy="423194"/>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Coverage</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0" name="Rectangle 29"/>
          <p:cNvSpPr/>
          <p:nvPr/>
        </p:nvSpPr>
        <p:spPr bwMode="auto">
          <a:xfrm>
            <a:off x="3600840" y="3821023"/>
            <a:ext cx="1654989" cy="423194"/>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Pair distance</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 name="Right Arrow 19"/>
          <p:cNvSpPr/>
          <p:nvPr/>
        </p:nvSpPr>
        <p:spPr bwMode="auto">
          <a:xfrm rot="16200000">
            <a:off x="3795635" y="1616461"/>
            <a:ext cx="955560"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infer</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1" name="Curved Down Arrow 30"/>
          <p:cNvSpPr/>
          <p:nvPr/>
        </p:nvSpPr>
        <p:spPr bwMode="auto">
          <a:xfrm rot="16200000">
            <a:off x="99758" y="1542095"/>
            <a:ext cx="2664958" cy="1711530"/>
          </a:xfrm>
          <a:prstGeom prst="curvedDown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2" name="Text Placeholder 2"/>
          <p:cNvSpPr txBox="1">
            <a:spLocks/>
          </p:cNvSpPr>
          <p:nvPr/>
        </p:nvSpPr>
        <p:spPr>
          <a:xfrm>
            <a:off x="751295" y="2238785"/>
            <a:ext cx="1768892" cy="498598"/>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600" dirty="0" smtClean="0">
                <a:solidFill>
                  <a:schemeClr val="accent6"/>
                </a:solidFill>
                <a:latin typeface="+mn-lt"/>
              </a:rPr>
              <a:t>Update</a:t>
            </a:r>
            <a:endParaRPr lang="en-US" sz="3600" dirty="0">
              <a:solidFill>
                <a:schemeClr val="accent6"/>
              </a:solidFill>
              <a:latin typeface="+mn-lt"/>
            </a:endParaRPr>
          </a:p>
        </p:txBody>
      </p:sp>
    </p:spTree>
    <p:extLst>
      <p:ext uri="{BB962C8B-B14F-4D97-AF65-F5344CB8AC3E}">
        <p14:creationId xmlns:p14="http://schemas.microsoft.com/office/powerpoint/2010/main" val="419269737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Scaffold assembly</a:t>
            </a:r>
            <a:endParaRPr lang="en-US" dirty="0"/>
          </a:p>
        </p:txBody>
      </p:sp>
      <p:sp>
        <p:nvSpPr>
          <p:cNvPr id="3" name="Text Placeholder 2"/>
          <p:cNvSpPr>
            <a:spLocks noGrp="1"/>
          </p:cNvSpPr>
          <p:nvPr>
            <p:ph type="body" sz="quarter" idx="10"/>
          </p:nvPr>
        </p:nvSpPr>
        <p:spPr>
          <a:xfrm>
            <a:off x="519112" y="1447799"/>
            <a:ext cx="11149013" cy="2516073"/>
          </a:xfrm>
        </p:spPr>
        <p:txBody>
          <a:bodyPr/>
          <a:lstStyle/>
          <a:p>
            <a:r>
              <a:rPr lang="en-US" dirty="0" smtClean="0">
                <a:gradFill>
                  <a:gsLst>
                    <a:gs pos="0">
                      <a:schemeClr val="accent6"/>
                    </a:gs>
                    <a:gs pos="86000">
                      <a:schemeClr val="accent6"/>
                    </a:gs>
                  </a:gsLst>
                  <a:lin ang="5400000" scaled="0"/>
                </a:gradFill>
              </a:rPr>
              <a:t>Maximum likelihood model</a:t>
            </a:r>
          </a:p>
          <a:p>
            <a:pPr lvl="1">
              <a:spcAft>
                <a:spcPts val="900"/>
              </a:spcAft>
              <a:tabLst/>
            </a:pPr>
            <a:r>
              <a:rPr lang="en-US" dirty="0" smtClean="0"/>
              <a:t>Optimized reference </a:t>
            </a:r>
            <a:r>
              <a:rPr lang="en-US" dirty="0" err="1" smtClean="0"/>
              <a:t>contigs</a:t>
            </a:r>
            <a:r>
              <a:rPr lang="en-US" dirty="0" smtClean="0"/>
              <a:t> + de novo unaligned </a:t>
            </a:r>
            <a:r>
              <a:rPr lang="en-US" dirty="0" err="1" smtClean="0"/>
              <a:t>contigs</a:t>
            </a:r>
            <a:endParaRPr lang="en-US" dirty="0" smtClean="0"/>
          </a:p>
          <a:p>
            <a:pPr lvl="1">
              <a:spcAft>
                <a:spcPts val="900"/>
              </a:spcAft>
              <a:tabLst/>
            </a:pPr>
            <a:r>
              <a:rPr lang="en-US" dirty="0" smtClean="0"/>
              <a:t>Explore space of possible arrangements into a sample genome</a:t>
            </a:r>
          </a:p>
          <a:p>
            <a:pPr lvl="1">
              <a:spcAft>
                <a:spcPts val="900"/>
              </a:spcAft>
              <a:tabLst/>
            </a:pPr>
            <a:r>
              <a:rPr lang="en-US" dirty="0" smtClean="0"/>
              <a:t>Optimize P(observed reads | candidate genome)</a:t>
            </a:r>
          </a:p>
          <a:p>
            <a:pPr lvl="1">
              <a:spcAft>
                <a:spcPts val="900"/>
              </a:spcAft>
              <a:tabLst/>
            </a:pPr>
            <a:r>
              <a:rPr lang="en-US" dirty="0" smtClean="0"/>
              <a:t>= sequencing error + coverage depth + pair distance	</a:t>
            </a:r>
          </a:p>
          <a:p>
            <a:pPr lvl="1">
              <a:spcAft>
                <a:spcPts val="900"/>
              </a:spcAft>
              <a:tabLst/>
            </a:pPr>
            <a:r>
              <a:rPr lang="en-US" dirty="0" smtClean="0"/>
              <a:t>Incremental calculation using sparse matrix model</a:t>
            </a:r>
          </a:p>
        </p:txBody>
      </p:sp>
    </p:spTree>
    <p:extLst>
      <p:ext uri="{BB962C8B-B14F-4D97-AF65-F5344CB8AC3E}">
        <p14:creationId xmlns:p14="http://schemas.microsoft.com/office/powerpoint/2010/main" val="266007877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Next steps? …</a:t>
            </a:r>
            <a:endParaRPr lang="en-US" dirty="0"/>
          </a:p>
        </p:txBody>
      </p:sp>
      <p:sp>
        <p:nvSpPr>
          <p:cNvPr id="3" name="Text Placeholder 2"/>
          <p:cNvSpPr>
            <a:spLocks noGrp="1"/>
          </p:cNvSpPr>
          <p:nvPr>
            <p:ph type="body" sz="quarter" idx="10"/>
          </p:nvPr>
        </p:nvSpPr>
        <p:spPr>
          <a:xfrm>
            <a:off x="519112" y="1447799"/>
            <a:ext cx="11149013" cy="3854901"/>
          </a:xfrm>
        </p:spPr>
        <p:txBody>
          <a:bodyPr/>
          <a:lstStyle/>
          <a:p>
            <a:r>
              <a:rPr lang="en-US" dirty="0" smtClean="0">
                <a:gradFill>
                  <a:gsLst>
                    <a:gs pos="0">
                      <a:schemeClr val="accent6"/>
                    </a:gs>
                    <a:gs pos="86000">
                      <a:schemeClr val="accent6"/>
                    </a:gs>
                  </a:gsLst>
                  <a:lin ang="5400000" scaled="0"/>
                </a:gradFill>
              </a:rPr>
              <a:t>SNAP</a:t>
            </a:r>
          </a:p>
          <a:p>
            <a:pPr lvl="1">
              <a:spcAft>
                <a:spcPts val="900"/>
              </a:spcAft>
              <a:tabLst/>
            </a:pPr>
            <a:r>
              <a:rPr lang="en-US" dirty="0" smtClean="0"/>
              <a:t>Apply to more datasets / platforms / organisms</a:t>
            </a:r>
          </a:p>
          <a:p>
            <a:pPr lvl="1">
              <a:spcAft>
                <a:spcPts val="900"/>
              </a:spcAft>
              <a:tabLst/>
            </a:pPr>
            <a:r>
              <a:rPr lang="en-US" dirty="0" smtClean="0"/>
              <a:t>Validate accuracy / coverage</a:t>
            </a:r>
          </a:p>
          <a:p>
            <a:r>
              <a:rPr lang="en-US" dirty="0" smtClean="0">
                <a:gradFill>
                  <a:gsLst>
                    <a:gs pos="0">
                      <a:schemeClr val="accent6"/>
                    </a:gs>
                    <a:gs pos="86000">
                      <a:schemeClr val="accent6"/>
                    </a:gs>
                  </a:gsLst>
                  <a:lin ang="5400000" scaled="0"/>
                </a:gradFill>
              </a:rPr>
              <a:t>FLASH</a:t>
            </a:r>
            <a:endParaRPr lang="en-US" dirty="0">
              <a:gradFill>
                <a:gsLst>
                  <a:gs pos="0">
                    <a:schemeClr val="accent6"/>
                  </a:gs>
                  <a:gs pos="86000">
                    <a:schemeClr val="accent6"/>
                  </a:gs>
                </a:gsLst>
                <a:lin ang="5400000" scaled="0"/>
              </a:gradFill>
            </a:endParaRPr>
          </a:p>
          <a:p>
            <a:pPr lvl="1">
              <a:spcAft>
                <a:spcPts val="900"/>
              </a:spcAft>
              <a:tabLst/>
            </a:pPr>
            <a:r>
              <a:rPr lang="en-US" dirty="0" smtClean="0"/>
              <a:t>Use </a:t>
            </a:r>
            <a:r>
              <a:rPr lang="en-US" dirty="0" err="1" smtClean="0"/>
              <a:t>Kaviar</a:t>
            </a:r>
            <a:r>
              <a:rPr lang="en-US" dirty="0" smtClean="0"/>
              <a:t> for population priors</a:t>
            </a:r>
          </a:p>
          <a:p>
            <a:pPr lvl="1">
              <a:spcAft>
                <a:spcPts val="900"/>
              </a:spcAft>
              <a:tabLst/>
            </a:pPr>
            <a:r>
              <a:rPr lang="en-US" dirty="0" smtClean="0"/>
              <a:t>Different approaches to assembly / structural variation</a:t>
            </a:r>
          </a:p>
          <a:p>
            <a:r>
              <a:rPr lang="en-US" dirty="0" smtClean="0">
                <a:gradFill>
                  <a:gsLst>
                    <a:gs pos="0">
                      <a:schemeClr val="accent6"/>
                    </a:gs>
                    <a:gs pos="86000">
                      <a:schemeClr val="accent6"/>
                    </a:gs>
                  </a:gsLst>
                  <a:lin ang="5400000" scaled="0"/>
                </a:gradFill>
              </a:rPr>
              <a:t>Biology</a:t>
            </a:r>
            <a:endParaRPr lang="en-US" dirty="0">
              <a:gradFill>
                <a:gsLst>
                  <a:gs pos="0">
                    <a:schemeClr val="accent6"/>
                  </a:gs>
                  <a:gs pos="86000">
                    <a:schemeClr val="accent6"/>
                  </a:gs>
                </a:gsLst>
                <a:lin ang="5400000" scaled="0"/>
              </a:gradFill>
            </a:endParaRPr>
          </a:p>
          <a:p>
            <a:pPr lvl="1">
              <a:spcAft>
                <a:spcPts val="900"/>
              </a:spcAft>
              <a:tabLst/>
            </a:pPr>
            <a:r>
              <a:rPr lang="en-US" dirty="0" smtClean="0"/>
              <a:t>What interesting research could this enable – scale, speed, accuracy, analysis?</a:t>
            </a:r>
            <a:endParaRPr lang="en-US" dirty="0"/>
          </a:p>
        </p:txBody>
      </p:sp>
    </p:spTree>
    <p:extLst>
      <p:ext uri="{BB962C8B-B14F-4D97-AF65-F5344CB8AC3E}">
        <p14:creationId xmlns:p14="http://schemas.microsoft.com/office/powerpoint/2010/main" val="68797008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Genomics project </a:t>
            </a:r>
            <a:endParaRPr lang="en-US" dirty="0"/>
          </a:p>
        </p:txBody>
      </p:sp>
      <p:sp>
        <p:nvSpPr>
          <p:cNvPr id="3" name="Text Placeholder 2"/>
          <p:cNvSpPr>
            <a:spLocks noGrp="1"/>
          </p:cNvSpPr>
          <p:nvPr>
            <p:ph type="body" sz="quarter" idx="10"/>
          </p:nvPr>
        </p:nvSpPr>
        <p:spPr>
          <a:xfrm>
            <a:off x="519112" y="1447799"/>
            <a:ext cx="11149013" cy="4508927"/>
          </a:xfrm>
        </p:spPr>
        <p:txBody>
          <a:bodyPr/>
          <a:lstStyle/>
          <a:p>
            <a:r>
              <a:rPr lang="en-US" dirty="0" smtClean="0">
                <a:gradFill>
                  <a:gsLst>
                    <a:gs pos="0">
                      <a:schemeClr val="accent6"/>
                    </a:gs>
                    <a:gs pos="86000">
                      <a:schemeClr val="accent6"/>
                    </a:gs>
                  </a:gsLst>
                  <a:lin ang="5400000" scaled="0"/>
                </a:gradFill>
              </a:rPr>
              <a:t>Collaboration with UC Berkeley AMP Lab</a:t>
            </a:r>
          </a:p>
          <a:p>
            <a:pPr lvl="1">
              <a:spcAft>
                <a:spcPts val="900"/>
              </a:spcAft>
              <a:tabLst/>
            </a:pPr>
            <a:r>
              <a:rPr lang="en-US" dirty="0" smtClean="0"/>
              <a:t>Dave Patterson, Armando Fox, Michael Jordan (ML), Taylor </a:t>
            </a:r>
            <a:r>
              <a:rPr lang="en-US" dirty="0" err="1" smtClean="0"/>
              <a:t>Sittler</a:t>
            </a:r>
            <a:r>
              <a:rPr lang="en-US" dirty="0" smtClean="0"/>
              <a:t> (UCSF Med), students, …</a:t>
            </a:r>
            <a:endParaRPr lang="en-US" dirty="0"/>
          </a:p>
          <a:p>
            <a:r>
              <a:rPr lang="en-US" dirty="0" smtClean="0">
                <a:gradFill>
                  <a:gsLst>
                    <a:gs pos="0">
                      <a:schemeClr val="accent6"/>
                    </a:gs>
                    <a:gs pos="86000">
                      <a:schemeClr val="accent6"/>
                    </a:gs>
                  </a:gsLst>
                  <a:lin ang="5400000" scaled="0"/>
                </a:gradFill>
              </a:rPr>
              <a:t>Long term: Cancer genomics</a:t>
            </a:r>
            <a:endParaRPr lang="en-US" sz="4000" dirty="0">
              <a:gradFill>
                <a:gsLst>
                  <a:gs pos="0">
                    <a:schemeClr val="accent6"/>
                  </a:gs>
                  <a:gs pos="86000">
                    <a:schemeClr val="accent6"/>
                  </a:gs>
                </a:gsLst>
                <a:lin ang="5400000" scaled="0"/>
              </a:gradFill>
            </a:endParaRPr>
          </a:p>
          <a:p>
            <a:pPr lvl="1"/>
            <a:r>
              <a:rPr lang="en-US" dirty="0" smtClean="0"/>
              <a:t>David Haussler (UC Santa Cruz): Cancer Genomics Hub / Cancer Genome Atlas (TCGA)</a:t>
            </a:r>
          </a:p>
          <a:p>
            <a:pPr lvl="1"/>
            <a:r>
              <a:rPr lang="en-US" dirty="0" smtClean="0"/>
              <a:t>500 Tb (</a:t>
            </a:r>
            <a:r>
              <a:rPr lang="en-US" dirty="0" smtClean="0">
                <a:sym typeface="Wingdings" pitchFamily="2" charset="2"/>
              </a:rPr>
              <a:t>growing to 20 </a:t>
            </a:r>
            <a:r>
              <a:rPr lang="en-US" dirty="0" err="1" smtClean="0">
                <a:sym typeface="Wingdings" pitchFamily="2" charset="2"/>
              </a:rPr>
              <a:t>Pb</a:t>
            </a:r>
            <a:r>
              <a:rPr lang="en-US" dirty="0" smtClean="0">
                <a:sym typeface="Wingdings" pitchFamily="2" charset="2"/>
              </a:rPr>
              <a:t>) of tumor/normal genomes at San Diego Supercomputer Center</a:t>
            </a:r>
            <a:endParaRPr lang="en-US" sz="1100" dirty="0" smtClean="0"/>
          </a:p>
          <a:p>
            <a:r>
              <a:rPr lang="en-US" dirty="0" smtClean="0">
                <a:gradFill>
                  <a:gsLst>
                    <a:gs pos="0">
                      <a:schemeClr val="accent6"/>
                    </a:gs>
                    <a:gs pos="86000">
                      <a:schemeClr val="accent6"/>
                    </a:gs>
                  </a:gsLst>
                  <a:lin ang="5400000" scaled="0"/>
                </a:gradFill>
              </a:rPr>
              <a:t>Near term: Genome sequencing pipeline</a:t>
            </a:r>
            <a:endParaRPr lang="en-US" dirty="0">
              <a:gradFill>
                <a:gsLst>
                  <a:gs pos="0">
                    <a:schemeClr val="accent6"/>
                  </a:gs>
                  <a:gs pos="86000">
                    <a:schemeClr val="accent6"/>
                  </a:gs>
                </a:gsLst>
                <a:lin ang="5400000" scaled="0"/>
              </a:gradFill>
            </a:endParaRPr>
          </a:p>
          <a:p>
            <a:pPr lvl="1"/>
            <a:r>
              <a:rPr lang="en-US" sz="1800" dirty="0" smtClean="0"/>
              <a:t>Motivated by Archon Genomics X-Prize (September 2013)</a:t>
            </a:r>
          </a:p>
          <a:p>
            <a:pPr lvl="1"/>
            <a:r>
              <a:rPr lang="en-US" sz="1800" dirty="0" smtClean="0"/>
              <a:t>100 samples of DNA from centenarians (&gt;105 years old)</a:t>
            </a:r>
          </a:p>
          <a:p>
            <a:pPr lvl="1"/>
            <a:r>
              <a:rPr lang="en-US" sz="1800" dirty="0" smtClean="0"/>
              <a:t>Sequence with best coverage, accuracy, and cost in 1 month</a:t>
            </a:r>
          </a:p>
          <a:p>
            <a:pPr lvl="1"/>
            <a:r>
              <a:rPr lang="en-US" sz="1800" dirty="0" smtClean="0"/>
              <a:t>Goal: 98% coverage, 99.9999% accuracy, $1000/genome</a:t>
            </a:r>
          </a:p>
          <a:p>
            <a:pPr lvl="1"/>
            <a:r>
              <a:rPr lang="en-US" sz="1800" dirty="0" smtClean="0"/>
              <a:t>Current tools </a:t>
            </a:r>
            <a:r>
              <a:rPr lang="en-US" sz="1800" dirty="0"/>
              <a:t>(GATK, </a:t>
            </a:r>
            <a:r>
              <a:rPr lang="en-US" sz="1800" dirty="0" smtClean="0"/>
              <a:t>CLC) are not sufficient to meet the goal</a:t>
            </a:r>
          </a:p>
        </p:txBody>
      </p:sp>
    </p:spTree>
    <p:extLst>
      <p:ext uri="{BB962C8B-B14F-4D97-AF65-F5344CB8AC3E}">
        <p14:creationId xmlns:p14="http://schemas.microsoft.com/office/powerpoint/2010/main" val="19678457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Genomics pipeline</a:t>
            </a:r>
            <a:endParaRPr lang="en-US" dirty="0"/>
          </a:p>
        </p:txBody>
      </p:sp>
      <p:sp>
        <p:nvSpPr>
          <p:cNvPr id="3" name="Text Placeholder 2"/>
          <p:cNvSpPr>
            <a:spLocks noGrp="1"/>
          </p:cNvSpPr>
          <p:nvPr>
            <p:ph type="body" sz="quarter" idx="10"/>
          </p:nvPr>
        </p:nvSpPr>
        <p:spPr>
          <a:xfrm>
            <a:off x="519112" y="1447799"/>
            <a:ext cx="11149013" cy="4639732"/>
          </a:xfrm>
        </p:spPr>
        <p:txBody>
          <a:bodyPr/>
          <a:lstStyle/>
          <a:p>
            <a:r>
              <a:rPr lang="en-US" dirty="0" smtClean="0">
                <a:gradFill>
                  <a:gsLst>
                    <a:gs pos="0">
                      <a:schemeClr val="accent6"/>
                    </a:gs>
                    <a:gs pos="86000">
                      <a:schemeClr val="accent6"/>
                    </a:gs>
                  </a:gsLst>
                  <a:lin ang="5400000" scaled="0"/>
                </a:gradFill>
              </a:rPr>
              <a:t>Fast, accurate, scalable</a:t>
            </a:r>
          </a:p>
          <a:p>
            <a:pPr lvl="1">
              <a:spcAft>
                <a:spcPts val="900"/>
              </a:spcAft>
              <a:tabLst/>
            </a:pPr>
            <a:r>
              <a:rPr lang="en-US" dirty="0" smtClean="0"/>
              <a:t>Apply state-of-the art computer science to sequencing problem</a:t>
            </a:r>
          </a:p>
          <a:p>
            <a:pPr lvl="1">
              <a:spcAft>
                <a:spcPts val="900"/>
              </a:spcAft>
              <a:tabLst/>
            </a:pPr>
            <a:r>
              <a:rPr lang="en-US" dirty="0" smtClean="0"/>
              <a:t>Machine learning, distributed systems, high-performance computing</a:t>
            </a:r>
          </a:p>
          <a:p>
            <a:pPr lvl="1">
              <a:spcAft>
                <a:spcPts val="900"/>
              </a:spcAft>
              <a:tabLst/>
            </a:pPr>
            <a:r>
              <a:rPr lang="en-US" dirty="0" smtClean="0"/>
              <a:t>Open </a:t>
            </a:r>
            <a:r>
              <a:rPr lang="en-US" dirty="0" smtClean="0"/>
              <a:t>source for </a:t>
            </a:r>
            <a:r>
              <a:rPr lang="en-US" dirty="0" err="1" smtClean="0"/>
              <a:t>Windows+Linux</a:t>
            </a:r>
            <a:r>
              <a:rPr lang="en-US" dirty="0" smtClean="0"/>
              <a:t> | Windows Azure cloud service</a:t>
            </a:r>
            <a:endParaRPr lang="en-US" dirty="0"/>
          </a:p>
          <a:p>
            <a:r>
              <a:rPr lang="en-US" dirty="0" smtClean="0">
                <a:gradFill>
                  <a:gsLst>
                    <a:gs pos="0">
                      <a:schemeClr val="accent6"/>
                    </a:gs>
                    <a:gs pos="86000">
                      <a:schemeClr val="accent6"/>
                    </a:gs>
                  </a:gsLst>
                  <a:lin ang="5400000" scaled="0"/>
                </a:gradFill>
              </a:rPr>
              <a:t>SNAP (available now)</a:t>
            </a:r>
          </a:p>
          <a:p>
            <a:pPr lvl="1">
              <a:spcAft>
                <a:spcPts val="900"/>
              </a:spcAft>
              <a:tabLst/>
            </a:pPr>
            <a:r>
              <a:rPr lang="en-US" dirty="0" smtClean="0"/>
              <a:t>Fast aligner using hash-based index of entire genome</a:t>
            </a:r>
          </a:p>
          <a:p>
            <a:pPr lvl="1">
              <a:spcAft>
                <a:spcPts val="900"/>
              </a:spcAft>
              <a:tabLst/>
            </a:pPr>
            <a:r>
              <a:rPr lang="en-US" dirty="0" smtClean="0"/>
              <a:t>10-40x faster than BWA</a:t>
            </a:r>
          </a:p>
          <a:p>
            <a:r>
              <a:rPr lang="en-US" dirty="0" smtClean="0">
                <a:gradFill>
                  <a:gsLst>
                    <a:gs pos="0">
                      <a:schemeClr val="accent6"/>
                    </a:gs>
                    <a:gs pos="86000">
                      <a:schemeClr val="accent6"/>
                    </a:gs>
                  </a:gsLst>
                  <a:lin ang="5400000" scaled="0"/>
                </a:gradFill>
              </a:rPr>
              <a:t>FLASH </a:t>
            </a:r>
            <a:r>
              <a:rPr lang="en-US" dirty="0" smtClean="0">
                <a:gradFill>
                  <a:gsLst>
                    <a:gs pos="0">
                      <a:schemeClr val="accent6"/>
                    </a:gs>
                    <a:gs pos="86000">
                      <a:schemeClr val="accent6"/>
                    </a:gs>
                  </a:gsLst>
                  <a:lin ang="5400000" scaled="0"/>
                </a:gradFill>
              </a:rPr>
              <a:t>(in progress)</a:t>
            </a:r>
            <a:endParaRPr lang="en-US" dirty="0">
              <a:gradFill>
                <a:gsLst>
                  <a:gs pos="0">
                    <a:schemeClr val="accent6"/>
                  </a:gs>
                  <a:gs pos="86000">
                    <a:schemeClr val="accent6"/>
                  </a:gs>
                </a:gsLst>
                <a:lin ang="5400000" scaled="0"/>
              </a:gradFill>
            </a:endParaRPr>
          </a:p>
          <a:p>
            <a:pPr lvl="1">
              <a:spcAft>
                <a:spcPts val="900"/>
              </a:spcAft>
              <a:tabLst/>
            </a:pPr>
            <a:r>
              <a:rPr lang="en-US" dirty="0" smtClean="0"/>
              <a:t>Comprehensive probabilistic model</a:t>
            </a:r>
          </a:p>
          <a:p>
            <a:pPr lvl="1">
              <a:spcAft>
                <a:spcPts val="900"/>
              </a:spcAft>
              <a:tabLst/>
            </a:pPr>
            <a:r>
              <a:rPr lang="en-US" dirty="0" smtClean="0"/>
              <a:t>Reference-based alignment + targeted de novo </a:t>
            </a:r>
            <a:r>
              <a:rPr lang="en-US" dirty="0" err="1" smtClean="0"/>
              <a:t>contig</a:t>
            </a:r>
            <a:r>
              <a:rPr lang="en-US" dirty="0" smtClean="0"/>
              <a:t> assembly + scaffold assembly</a:t>
            </a:r>
          </a:p>
        </p:txBody>
      </p:sp>
    </p:spTree>
    <p:extLst>
      <p:ext uri="{BB962C8B-B14F-4D97-AF65-F5344CB8AC3E}">
        <p14:creationId xmlns:p14="http://schemas.microsoft.com/office/powerpoint/2010/main" val="376033873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Genomics pipeline</a:t>
            </a:r>
            <a:endParaRPr lang="en-US" dirty="0"/>
          </a:p>
        </p:txBody>
      </p:sp>
      <p:sp>
        <p:nvSpPr>
          <p:cNvPr id="24" name="Rectangle 23"/>
          <p:cNvSpPr/>
          <p:nvPr/>
        </p:nvSpPr>
        <p:spPr bwMode="auto">
          <a:xfrm>
            <a:off x="1983724" y="2336423"/>
            <a:ext cx="2229320" cy="544106"/>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Aligned reads</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5" name="Rectangle 24"/>
          <p:cNvSpPr/>
          <p:nvPr/>
        </p:nvSpPr>
        <p:spPr bwMode="auto">
          <a:xfrm>
            <a:off x="5323927" y="2291082"/>
            <a:ext cx="2229320" cy="544106"/>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Unaligned reads</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6" name="Rectangle 25"/>
          <p:cNvSpPr/>
          <p:nvPr/>
        </p:nvSpPr>
        <p:spPr bwMode="auto">
          <a:xfrm>
            <a:off x="5323927" y="3220595"/>
            <a:ext cx="2229320" cy="544106"/>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Hash clustering</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7" name="Rectangle 26"/>
          <p:cNvSpPr/>
          <p:nvPr/>
        </p:nvSpPr>
        <p:spPr bwMode="auto">
          <a:xfrm>
            <a:off x="5323927" y="4112324"/>
            <a:ext cx="2229320" cy="544106"/>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a:t>
            </a: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e novo assembly</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8" name="Rectangle 27"/>
          <p:cNvSpPr/>
          <p:nvPr/>
        </p:nvSpPr>
        <p:spPr bwMode="auto">
          <a:xfrm>
            <a:off x="2029065" y="4112324"/>
            <a:ext cx="2229320" cy="544106"/>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Optimization</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9" name="Rectangle 28"/>
          <p:cNvSpPr/>
          <p:nvPr/>
        </p:nvSpPr>
        <p:spPr bwMode="auto">
          <a:xfrm>
            <a:off x="3676498" y="5004053"/>
            <a:ext cx="2229320" cy="544106"/>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Scaffold assembly</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0" name="Rectangle 29"/>
          <p:cNvSpPr/>
          <p:nvPr/>
        </p:nvSpPr>
        <p:spPr bwMode="auto">
          <a:xfrm>
            <a:off x="3676497" y="5895782"/>
            <a:ext cx="2229320" cy="544106"/>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Call SNPs, </a:t>
            </a:r>
            <a:r>
              <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indels</a:t>
            </a: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 SVs</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2" name="Right Arrow 31"/>
          <p:cNvSpPr/>
          <p:nvPr/>
        </p:nvSpPr>
        <p:spPr bwMode="auto">
          <a:xfrm rot="5400000">
            <a:off x="2482487" y="3061898"/>
            <a:ext cx="1231794"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3" name="Right Arrow 32"/>
          <p:cNvSpPr/>
          <p:nvPr/>
        </p:nvSpPr>
        <p:spPr bwMode="auto">
          <a:xfrm rot="5400000">
            <a:off x="6264776" y="3527307"/>
            <a:ext cx="347622"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4" name="Right Arrow 33"/>
          <p:cNvSpPr/>
          <p:nvPr/>
        </p:nvSpPr>
        <p:spPr bwMode="auto">
          <a:xfrm rot="5400000">
            <a:off x="6264775" y="2619811"/>
            <a:ext cx="347622"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7" name="Right Arrow 36"/>
          <p:cNvSpPr/>
          <p:nvPr/>
        </p:nvSpPr>
        <p:spPr bwMode="auto">
          <a:xfrm rot="5400000">
            <a:off x="5573310" y="4395712"/>
            <a:ext cx="347622"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8" name="Right Arrow 37"/>
          <p:cNvSpPr/>
          <p:nvPr/>
        </p:nvSpPr>
        <p:spPr bwMode="auto">
          <a:xfrm rot="5400000">
            <a:off x="3661383" y="4395712"/>
            <a:ext cx="347622"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9" name="Right Arrow 38"/>
          <p:cNvSpPr/>
          <p:nvPr/>
        </p:nvSpPr>
        <p:spPr bwMode="auto">
          <a:xfrm rot="5400000">
            <a:off x="4617346" y="5287441"/>
            <a:ext cx="347622"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4" name="Right Arrow 43"/>
          <p:cNvSpPr/>
          <p:nvPr/>
        </p:nvSpPr>
        <p:spPr bwMode="auto">
          <a:xfrm rot="5400000">
            <a:off x="787178" y="2090629"/>
            <a:ext cx="1058365"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SNAP</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5" name="Right Arrow 44"/>
          <p:cNvSpPr/>
          <p:nvPr/>
        </p:nvSpPr>
        <p:spPr bwMode="auto">
          <a:xfrm rot="5400000">
            <a:off x="20980" y="3915192"/>
            <a:ext cx="2590760"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FLASH</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1316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SNAP</a:t>
            </a:r>
            <a:endParaRPr lang="en-US" dirty="0"/>
          </a:p>
        </p:txBody>
      </p:sp>
      <p:sp>
        <p:nvSpPr>
          <p:cNvPr id="3" name="Text Placeholder 2"/>
          <p:cNvSpPr>
            <a:spLocks noGrp="1"/>
          </p:cNvSpPr>
          <p:nvPr>
            <p:ph type="body" sz="quarter" idx="10"/>
          </p:nvPr>
        </p:nvSpPr>
        <p:spPr>
          <a:xfrm>
            <a:off x="511555" y="1757637"/>
            <a:ext cx="6934274" cy="221599"/>
          </a:xfrm>
        </p:spPr>
        <p:txBody>
          <a:bodyPr/>
          <a:lstStyle/>
          <a:p>
            <a:r>
              <a:rPr lang="en-US" sz="1600" dirty="0" smtClean="0">
                <a:latin typeface="Segoe UI Mono" pitchFamily="49" charset="0"/>
              </a:rPr>
              <a:t>CCC</a:t>
            </a:r>
            <a:r>
              <a:rPr lang="en-US" sz="1600" u="sng" dirty="0" smtClean="0">
                <a:latin typeface="Segoe UI Mono" pitchFamily="49" charset="0"/>
              </a:rPr>
              <a:t>AGCTCAAA</a:t>
            </a:r>
            <a:r>
              <a:rPr lang="en-US" sz="1600" dirty="0" smtClean="0">
                <a:latin typeface="Segoe UI Mono" pitchFamily="49" charset="0"/>
              </a:rPr>
              <a:t>GGCTGCAGCACGCTTTAACC</a:t>
            </a:r>
            <a:r>
              <a:rPr lang="en-US" sz="1600" u="sng" dirty="0" smtClean="0">
                <a:latin typeface="Segoe UI Mono" pitchFamily="49" charset="0"/>
              </a:rPr>
              <a:t>GAAAGAAT</a:t>
            </a:r>
            <a:r>
              <a:rPr lang="en-US" sz="1600" dirty="0" smtClean="0">
                <a:latin typeface="Segoe UI Mono" pitchFamily="49" charset="0"/>
              </a:rPr>
              <a:t>GCA...GTTT</a:t>
            </a:r>
            <a:r>
              <a:rPr lang="en-US" sz="1600" u="sng" dirty="0" smtClean="0">
                <a:latin typeface="Segoe UI Mono" pitchFamily="49" charset="0"/>
              </a:rPr>
              <a:t>AGCTCAAA</a:t>
            </a:r>
            <a:r>
              <a:rPr lang="en-US" sz="1600" dirty="0" smtClean="0">
                <a:latin typeface="Segoe UI Mono" pitchFamily="49" charset="0"/>
              </a:rPr>
              <a:t>GAG...</a:t>
            </a:r>
            <a:endParaRPr lang="en-US" sz="1600" dirty="0">
              <a:latin typeface="Segoe UI Mono" pitchFamily="49" charset="0"/>
            </a:endParaRPr>
          </a:p>
        </p:txBody>
      </p:sp>
      <p:sp>
        <p:nvSpPr>
          <p:cNvPr id="5" name="Text Placeholder 2"/>
          <p:cNvSpPr txBox="1">
            <a:spLocks/>
          </p:cNvSpPr>
          <p:nvPr/>
        </p:nvSpPr>
        <p:spPr>
          <a:xfrm>
            <a:off x="511555" y="1441501"/>
            <a:ext cx="11149013" cy="22159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solidFill>
                  <a:schemeClr val="accent6"/>
                </a:solidFill>
                <a:latin typeface="+mn-lt"/>
              </a:rPr>
              <a:t>Reference genome </a:t>
            </a:r>
            <a:endParaRPr lang="en-US" sz="1600" dirty="0">
              <a:solidFill>
                <a:schemeClr val="accent6"/>
              </a:solidFill>
              <a:latin typeface="+mn-lt"/>
            </a:endParaRPr>
          </a:p>
        </p:txBody>
      </p:sp>
      <p:sp>
        <p:nvSpPr>
          <p:cNvPr id="13" name="Rectangle 12"/>
          <p:cNvSpPr/>
          <p:nvPr/>
        </p:nvSpPr>
        <p:spPr>
          <a:xfrm>
            <a:off x="991014" y="3149781"/>
            <a:ext cx="1069524" cy="338554"/>
          </a:xfrm>
          <a:prstGeom prst="rect">
            <a:avLst/>
          </a:prstGeom>
          <a:solidFill>
            <a:schemeClr val="accent5"/>
          </a:solidFill>
        </p:spPr>
        <p:txBody>
          <a:bodyPr wrap="none">
            <a:spAutoFit/>
          </a:bodyPr>
          <a:lstStyle/>
          <a:p>
            <a:r>
              <a:rPr lang="en-US" sz="1600" spc="-100" dirty="0" smtClean="0">
                <a:gradFill>
                  <a:gsLst>
                    <a:gs pos="0">
                      <a:schemeClr val="tx1">
                        <a:lumMod val="75000"/>
                        <a:lumOff val="25000"/>
                      </a:schemeClr>
                    </a:gs>
                    <a:gs pos="86000">
                      <a:schemeClr val="tx1">
                        <a:lumMod val="75000"/>
                        <a:lumOff val="25000"/>
                      </a:schemeClr>
                    </a:gs>
                  </a:gsLst>
                  <a:lin ang="5400000" scaled="0"/>
                </a:gradFill>
                <a:latin typeface="Segoe UI Mono" pitchFamily="49" charset="0"/>
              </a:rPr>
              <a:t>AGCTCAAA</a:t>
            </a:r>
            <a:endParaRPr lang="en-US" sz="1600" spc="-100" dirty="0">
              <a:gradFill>
                <a:gsLst>
                  <a:gs pos="0">
                    <a:schemeClr val="tx1">
                      <a:lumMod val="75000"/>
                      <a:lumOff val="25000"/>
                    </a:schemeClr>
                  </a:gs>
                  <a:gs pos="86000">
                    <a:schemeClr val="tx1">
                      <a:lumMod val="75000"/>
                      <a:lumOff val="25000"/>
                    </a:schemeClr>
                  </a:gs>
                </a:gsLst>
                <a:lin ang="5400000" scaled="0"/>
              </a:gradFill>
              <a:latin typeface="Segoe UI Mono" pitchFamily="49" charset="0"/>
            </a:endParaRPr>
          </a:p>
        </p:txBody>
      </p:sp>
      <p:sp>
        <p:nvSpPr>
          <p:cNvPr id="14" name="Rectangle 13"/>
          <p:cNvSpPr/>
          <p:nvPr/>
        </p:nvSpPr>
        <p:spPr>
          <a:xfrm>
            <a:off x="3767879" y="3149781"/>
            <a:ext cx="958917" cy="338554"/>
          </a:xfrm>
          <a:prstGeom prst="rect">
            <a:avLst/>
          </a:prstGeom>
          <a:solidFill>
            <a:schemeClr val="accent5"/>
          </a:solidFill>
        </p:spPr>
        <p:txBody>
          <a:bodyPr wrap="none">
            <a:spAutoFit/>
          </a:bodyPr>
          <a:lstStyle/>
          <a:p>
            <a:r>
              <a:rPr lang="en-US" sz="1600" spc="-100" dirty="0" smtClean="0">
                <a:gradFill>
                  <a:gsLst>
                    <a:gs pos="0">
                      <a:schemeClr val="tx1">
                        <a:lumMod val="75000"/>
                        <a:lumOff val="25000"/>
                      </a:schemeClr>
                    </a:gs>
                    <a:gs pos="86000">
                      <a:schemeClr val="tx1">
                        <a:lumMod val="75000"/>
                        <a:lumOff val="25000"/>
                      </a:schemeClr>
                    </a:gs>
                  </a:gsLst>
                  <a:lin ang="5400000" scaled="0"/>
                </a:gradFill>
                <a:latin typeface="Segoe UI Mono" pitchFamily="49" charset="0"/>
              </a:rPr>
              <a:t>GAAAGAA</a:t>
            </a:r>
            <a:endParaRPr lang="en-US" sz="1600" spc="-100" dirty="0">
              <a:gradFill>
                <a:gsLst>
                  <a:gs pos="0">
                    <a:schemeClr val="tx1">
                      <a:lumMod val="75000"/>
                      <a:lumOff val="25000"/>
                    </a:schemeClr>
                  </a:gs>
                  <a:gs pos="86000">
                    <a:schemeClr val="tx1">
                      <a:lumMod val="75000"/>
                      <a:lumOff val="25000"/>
                    </a:schemeClr>
                  </a:gs>
                </a:gsLst>
                <a:lin ang="5400000" scaled="0"/>
              </a:gradFill>
              <a:latin typeface="Segoe UI Mono" pitchFamily="49" charset="0"/>
            </a:endParaRPr>
          </a:p>
        </p:txBody>
      </p:sp>
      <p:cxnSp>
        <p:nvCxnSpPr>
          <p:cNvPr id="32" name="Straight Arrow Connector 31"/>
          <p:cNvCxnSpPr>
            <a:stCxn id="13" idx="0"/>
          </p:cNvCxnSpPr>
          <p:nvPr/>
        </p:nvCxnSpPr>
        <p:spPr>
          <a:xfrm flipH="1" flipV="1">
            <a:off x="1273629" y="1970314"/>
            <a:ext cx="252147" cy="117946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6" name="Straight Arrow Connector 35"/>
          <p:cNvCxnSpPr>
            <a:stCxn id="14" idx="0"/>
          </p:cNvCxnSpPr>
          <p:nvPr/>
        </p:nvCxnSpPr>
        <p:spPr>
          <a:xfrm flipV="1">
            <a:off x="4247338" y="1970314"/>
            <a:ext cx="172262" cy="117946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7" name="Straight Arrow Connector 36"/>
          <p:cNvCxnSpPr>
            <a:stCxn id="13" idx="0"/>
          </p:cNvCxnSpPr>
          <p:nvPr/>
        </p:nvCxnSpPr>
        <p:spPr>
          <a:xfrm flipV="1">
            <a:off x="1525776" y="1970314"/>
            <a:ext cx="4787938" cy="117946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39" name="Text Placeholder 2"/>
          <p:cNvSpPr txBox="1">
            <a:spLocks/>
          </p:cNvSpPr>
          <p:nvPr/>
        </p:nvSpPr>
        <p:spPr>
          <a:xfrm>
            <a:off x="587755" y="4479045"/>
            <a:ext cx="6934274" cy="22159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latin typeface="Segoe UI Mono" pitchFamily="49" charset="0"/>
              </a:rPr>
              <a:t>CCC</a:t>
            </a:r>
            <a:r>
              <a:rPr lang="en-US" sz="1600" u="sng" dirty="0" smtClean="0">
                <a:latin typeface="Segoe UI Mono" pitchFamily="49" charset="0"/>
              </a:rPr>
              <a:t>AGCTCAAA</a:t>
            </a:r>
            <a:r>
              <a:rPr lang="en-US" sz="1600" dirty="0" smtClean="0">
                <a:latin typeface="Segoe UI Mono" pitchFamily="49" charset="0"/>
              </a:rPr>
              <a:t>GGCTGCAGCACGCTTTAACC</a:t>
            </a:r>
            <a:r>
              <a:rPr lang="en-US" sz="1600" u="sng" dirty="0" smtClean="0">
                <a:latin typeface="Segoe UI Mono" pitchFamily="49" charset="0"/>
              </a:rPr>
              <a:t>GAAAGAAT</a:t>
            </a:r>
            <a:r>
              <a:rPr lang="en-US" sz="1600" dirty="0" smtClean="0">
                <a:latin typeface="Segoe UI Mono" pitchFamily="49" charset="0"/>
              </a:rPr>
              <a:t>GCAG</a:t>
            </a:r>
            <a:endParaRPr lang="en-US" sz="1600" dirty="0">
              <a:latin typeface="Segoe UI Mono" pitchFamily="49" charset="0"/>
            </a:endParaRPr>
          </a:p>
        </p:txBody>
      </p:sp>
      <p:sp>
        <p:nvSpPr>
          <p:cNvPr id="40" name="Text Placeholder 2"/>
          <p:cNvSpPr txBox="1">
            <a:spLocks/>
          </p:cNvSpPr>
          <p:nvPr/>
        </p:nvSpPr>
        <p:spPr>
          <a:xfrm>
            <a:off x="511554" y="4192153"/>
            <a:ext cx="11149013" cy="22159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solidFill>
                  <a:schemeClr val="accent6"/>
                </a:solidFill>
                <a:latin typeface="+mn-lt"/>
              </a:rPr>
              <a:t>Read sequence</a:t>
            </a:r>
            <a:endParaRPr lang="en-US" sz="1600" dirty="0">
              <a:solidFill>
                <a:schemeClr val="accent6"/>
              </a:solidFill>
              <a:latin typeface="+mn-lt"/>
            </a:endParaRPr>
          </a:p>
        </p:txBody>
      </p:sp>
      <p:sp>
        <p:nvSpPr>
          <p:cNvPr id="41" name="Rectangle 40"/>
          <p:cNvSpPr/>
          <p:nvPr/>
        </p:nvSpPr>
        <p:spPr bwMode="auto">
          <a:xfrm>
            <a:off x="511553" y="2560047"/>
            <a:ext cx="6934275" cy="1271724"/>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2" name="Text Placeholder 2"/>
          <p:cNvSpPr txBox="1">
            <a:spLocks/>
          </p:cNvSpPr>
          <p:nvPr/>
        </p:nvSpPr>
        <p:spPr>
          <a:xfrm>
            <a:off x="511553" y="2338448"/>
            <a:ext cx="11149013" cy="22159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solidFill>
                  <a:schemeClr val="accent6"/>
                </a:solidFill>
                <a:latin typeface="+mn-lt"/>
              </a:rPr>
              <a:t>Hash index of seed </a:t>
            </a:r>
            <a:r>
              <a:rPr lang="en-US" sz="1600" dirty="0" smtClean="0">
                <a:solidFill>
                  <a:schemeClr val="accent6"/>
                </a:solidFill>
                <a:latin typeface="+mn-lt"/>
                <a:sym typeface="Wingdings" pitchFamily="2" charset="2"/>
              </a:rPr>
              <a:t> {</a:t>
            </a:r>
            <a:r>
              <a:rPr lang="en-US" sz="1600" dirty="0" smtClean="0">
                <a:solidFill>
                  <a:schemeClr val="accent6"/>
                </a:solidFill>
                <a:latin typeface="+mn-lt"/>
              </a:rPr>
              <a:t>locations}</a:t>
            </a:r>
            <a:endParaRPr lang="en-US" sz="1600" dirty="0">
              <a:solidFill>
                <a:schemeClr val="accent6"/>
              </a:solidFill>
              <a:latin typeface="+mn-lt"/>
            </a:endParaRPr>
          </a:p>
        </p:txBody>
      </p:sp>
      <p:cxnSp>
        <p:nvCxnSpPr>
          <p:cNvPr id="43" name="Straight Arrow Connector 42"/>
          <p:cNvCxnSpPr/>
          <p:nvPr/>
        </p:nvCxnSpPr>
        <p:spPr>
          <a:xfrm flipV="1">
            <a:off x="1399702" y="3488335"/>
            <a:ext cx="126074" cy="92541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47" name="Straight Arrow Connector 46"/>
          <p:cNvCxnSpPr>
            <a:endCxn id="14" idx="2"/>
          </p:cNvCxnSpPr>
          <p:nvPr/>
        </p:nvCxnSpPr>
        <p:spPr>
          <a:xfrm flipH="1" flipV="1">
            <a:off x="4247338" y="3488335"/>
            <a:ext cx="86132" cy="92541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50" name="Text Placeholder 2"/>
          <p:cNvSpPr txBox="1">
            <a:spLocks/>
          </p:cNvSpPr>
          <p:nvPr/>
        </p:nvSpPr>
        <p:spPr>
          <a:xfrm>
            <a:off x="7534883" y="3842333"/>
            <a:ext cx="4125685" cy="1892826"/>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gradFill>
                  <a:gsLst>
                    <a:gs pos="0">
                      <a:schemeClr val="accent6"/>
                    </a:gs>
                    <a:gs pos="86000">
                      <a:schemeClr val="accent6"/>
                    </a:gs>
                  </a:gsLst>
                  <a:lin ang="5400000" scaled="0"/>
                </a:gradFill>
              </a:rPr>
              <a:t>1. Lookup seeds</a:t>
            </a:r>
          </a:p>
          <a:p>
            <a:r>
              <a:rPr lang="en-US" dirty="0" smtClean="0">
                <a:gradFill>
                  <a:gsLst>
                    <a:gs pos="0">
                      <a:schemeClr val="accent6"/>
                    </a:gs>
                    <a:gs pos="86000">
                      <a:schemeClr val="accent6"/>
                    </a:gs>
                  </a:gsLst>
                  <a:lin ang="5400000" scaled="0"/>
                </a:gradFill>
              </a:rPr>
              <a:t>2. Map locations</a:t>
            </a:r>
          </a:p>
          <a:p>
            <a:r>
              <a:rPr lang="en-US" dirty="0" smtClean="0">
                <a:gradFill>
                  <a:gsLst>
                    <a:gs pos="0">
                      <a:schemeClr val="accent6"/>
                    </a:gs>
                    <a:gs pos="86000">
                      <a:schemeClr val="accent6"/>
                    </a:gs>
                  </a:gsLst>
                  <a:lin ang="5400000" scaled="0"/>
                </a:gradFill>
              </a:rPr>
              <a:t>3. Score matches</a:t>
            </a:r>
          </a:p>
        </p:txBody>
      </p:sp>
      <p:sp>
        <p:nvSpPr>
          <p:cNvPr id="17" name="Text Placeholder 2"/>
          <p:cNvSpPr txBox="1">
            <a:spLocks/>
          </p:cNvSpPr>
          <p:nvPr/>
        </p:nvSpPr>
        <p:spPr>
          <a:xfrm>
            <a:off x="511552" y="5617027"/>
            <a:ext cx="11149013" cy="553998"/>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gradFill>
                  <a:gsLst>
                    <a:gs pos="0">
                      <a:schemeClr val="accent6"/>
                    </a:gs>
                    <a:gs pos="86000">
                      <a:schemeClr val="accent6"/>
                    </a:gs>
                  </a:gsLst>
                  <a:lin ang="5400000" scaled="0"/>
                </a:gradFill>
              </a:rPr>
              <a:t>~15 core-hours for 30x coverage </a:t>
            </a:r>
            <a:endParaRPr lang="en-US" sz="1800" dirty="0" smtClean="0"/>
          </a:p>
        </p:txBody>
      </p:sp>
    </p:spTree>
    <p:extLst>
      <p:ext uri="{BB962C8B-B14F-4D97-AF65-F5344CB8AC3E}">
        <p14:creationId xmlns:p14="http://schemas.microsoft.com/office/powerpoint/2010/main" val="396075849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262023" y="2192189"/>
            <a:ext cx="1987497" cy="1088212"/>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Candidate</a:t>
            </a:r>
          </a:p>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Assembly</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519112" y="228600"/>
            <a:ext cx="11149013" cy="747897"/>
          </a:xfrm>
        </p:spPr>
        <p:txBody>
          <a:bodyPr/>
          <a:lstStyle/>
          <a:p>
            <a:r>
              <a:rPr lang="en-US" dirty="0" smtClean="0"/>
              <a:t>FLASH</a:t>
            </a:r>
            <a:endParaRPr lang="en-US" dirty="0"/>
          </a:p>
        </p:txBody>
      </p:sp>
      <p:sp>
        <p:nvSpPr>
          <p:cNvPr id="5" name="Rectangle 4"/>
          <p:cNvSpPr/>
          <p:nvPr/>
        </p:nvSpPr>
        <p:spPr bwMode="auto">
          <a:xfrm>
            <a:off x="1163782" y="2290430"/>
            <a:ext cx="1987497" cy="1088212"/>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Candidate</a:t>
            </a:r>
          </a:p>
          <a:p>
            <a:pPr algn="ctr" defTabSz="914099"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a</a:t>
            </a: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ssembly</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Rectangle 7"/>
          <p:cNvSpPr/>
          <p:nvPr/>
        </p:nvSpPr>
        <p:spPr bwMode="auto">
          <a:xfrm>
            <a:off x="502541" y="3280401"/>
            <a:ext cx="1654989" cy="423194"/>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Coverage</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ectangle 8"/>
          <p:cNvSpPr/>
          <p:nvPr/>
        </p:nvSpPr>
        <p:spPr bwMode="auto">
          <a:xfrm>
            <a:off x="1583195" y="3582682"/>
            <a:ext cx="1654989" cy="423194"/>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Pair distance</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Flowchart: Summing Junction 10"/>
          <p:cNvSpPr/>
          <p:nvPr/>
        </p:nvSpPr>
        <p:spPr bwMode="auto">
          <a:xfrm>
            <a:off x="3521574" y="2736295"/>
            <a:ext cx="823715" cy="823715"/>
          </a:xfrm>
          <a:prstGeom prst="flowChartSummingJunction">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ectangle 11"/>
          <p:cNvSpPr/>
          <p:nvPr/>
        </p:nvSpPr>
        <p:spPr bwMode="auto">
          <a:xfrm>
            <a:off x="4640015" y="1965478"/>
            <a:ext cx="1534076" cy="544106"/>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Alignment</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Rectangle 12"/>
          <p:cNvSpPr/>
          <p:nvPr/>
        </p:nvSpPr>
        <p:spPr bwMode="auto">
          <a:xfrm>
            <a:off x="4640015" y="2609085"/>
            <a:ext cx="1534076" cy="544106"/>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Depth</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Rectangle 13"/>
          <p:cNvSpPr/>
          <p:nvPr/>
        </p:nvSpPr>
        <p:spPr bwMode="auto">
          <a:xfrm>
            <a:off x="4640015" y="3252692"/>
            <a:ext cx="1534076" cy="544106"/>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Separation</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4640015" y="3896298"/>
            <a:ext cx="1534076" cy="544106"/>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Overlap</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ight Arrow 15"/>
          <p:cNvSpPr/>
          <p:nvPr/>
        </p:nvSpPr>
        <p:spPr bwMode="auto">
          <a:xfrm>
            <a:off x="6506598" y="2713622"/>
            <a:ext cx="680132"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Rectangle 16"/>
          <p:cNvSpPr/>
          <p:nvPr/>
        </p:nvSpPr>
        <p:spPr bwMode="auto">
          <a:xfrm>
            <a:off x="7390772" y="2876098"/>
            <a:ext cx="1534076" cy="544106"/>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Likelihood</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1" name="Curved Down Arrow 20"/>
          <p:cNvSpPr/>
          <p:nvPr/>
        </p:nvSpPr>
        <p:spPr bwMode="auto">
          <a:xfrm rot="10800000">
            <a:off x="1745673" y="4376169"/>
            <a:ext cx="6536826" cy="1700330"/>
          </a:xfrm>
          <a:prstGeom prst="curvedDown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Text Placeholder 2"/>
          <p:cNvSpPr txBox="1">
            <a:spLocks/>
          </p:cNvSpPr>
          <p:nvPr/>
        </p:nvSpPr>
        <p:spPr>
          <a:xfrm>
            <a:off x="3331582" y="5298683"/>
            <a:ext cx="3741789" cy="498598"/>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600" dirty="0" smtClean="0">
                <a:solidFill>
                  <a:schemeClr val="accent6"/>
                </a:solidFill>
                <a:latin typeface="+mn-lt"/>
              </a:rPr>
              <a:t>Optimize</a:t>
            </a:r>
            <a:endParaRPr lang="en-US" sz="3600" dirty="0">
              <a:solidFill>
                <a:schemeClr val="accent6"/>
              </a:solidFill>
              <a:latin typeface="+mn-lt"/>
            </a:endParaRPr>
          </a:p>
        </p:txBody>
      </p:sp>
      <p:sp>
        <p:nvSpPr>
          <p:cNvPr id="18" name="Rounded Rectangular Callout 17"/>
          <p:cNvSpPr/>
          <p:nvPr/>
        </p:nvSpPr>
        <p:spPr bwMode="auto">
          <a:xfrm>
            <a:off x="6408357" y="695899"/>
            <a:ext cx="2795277" cy="1089890"/>
          </a:xfrm>
          <a:prstGeom prst="wedgeRoundRectCallout">
            <a:avLst>
              <a:gd name="adj1" fmla="val -54917"/>
              <a:gd name="adj2" fmla="val 105256"/>
              <a:gd name="adj3" fmla="val 16667"/>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SNAP aligner</a:t>
            </a:r>
          </a:p>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Genomic prior knowledge</a:t>
            </a:r>
          </a:p>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Machine learning models</a:t>
            </a:r>
          </a:p>
          <a:p>
            <a:pP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 Placeholder 2"/>
          <p:cNvSpPr txBox="1">
            <a:spLocks/>
          </p:cNvSpPr>
          <p:nvPr/>
        </p:nvSpPr>
        <p:spPr>
          <a:xfrm>
            <a:off x="502541" y="1395918"/>
            <a:ext cx="5671550" cy="498598"/>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600" dirty="0" smtClean="0">
                <a:solidFill>
                  <a:schemeClr val="accent6"/>
                </a:solidFill>
                <a:latin typeface="+mn-lt"/>
              </a:rPr>
              <a:t>Sparse Matrices</a:t>
            </a:r>
            <a:endParaRPr lang="en-US" sz="3600" dirty="0">
              <a:solidFill>
                <a:schemeClr val="accent6"/>
              </a:solidFill>
              <a:latin typeface="+mn-lt"/>
            </a:endParaRPr>
          </a:p>
        </p:txBody>
      </p:sp>
      <p:sp>
        <p:nvSpPr>
          <p:cNvPr id="20" name="Right Arrow 19"/>
          <p:cNvSpPr/>
          <p:nvPr/>
        </p:nvSpPr>
        <p:spPr bwMode="auto">
          <a:xfrm rot="2700000">
            <a:off x="264245" y="1338222"/>
            <a:ext cx="955560" cy="869059"/>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SNAP</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849923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Read alignment</a:t>
            </a:r>
            <a:endParaRPr lang="en-US" dirty="0"/>
          </a:p>
        </p:txBody>
      </p:sp>
      <p:sp>
        <p:nvSpPr>
          <p:cNvPr id="4" name="Rectangle 3"/>
          <p:cNvSpPr/>
          <p:nvPr/>
        </p:nvSpPr>
        <p:spPr bwMode="auto">
          <a:xfrm>
            <a:off x="1262023" y="1534076"/>
            <a:ext cx="2673927" cy="1675142"/>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Candidate</a:t>
            </a:r>
          </a:p>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Assembly</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4"/>
          <p:cNvSpPr/>
          <p:nvPr/>
        </p:nvSpPr>
        <p:spPr bwMode="auto">
          <a:xfrm>
            <a:off x="1151606" y="1643233"/>
            <a:ext cx="2673927" cy="1675142"/>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1041190" y="1752390"/>
            <a:ext cx="2673927" cy="1675142"/>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Candidate</a:t>
            </a:r>
          </a:p>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Assembly</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6"/>
          <p:cNvSpPr/>
          <p:nvPr/>
        </p:nvSpPr>
        <p:spPr bwMode="auto">
          <a:xfrm>
            <a:off x="930774" y="1861546"/>
            <a:ext cx="2673927" cy="1675142"/>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000" spc="-50" dirty="0" smtClean="0">
                <a:gradFill>
                  <a:gsLst>
                    <a:gs pos="0">
                      <a:srgbClr val="FFFFFF"/>
                    </a:gs>
                    <a:gs pos="100000">
                      <a:srgbClr val="FFFFFF"/>
                    </a:gs>
                  </a:gsLst>
                  <a:lin ang="5400000" scaled="0"/>
                </a:gradFill>
                <a:latin typeface="Segoe UI Mono" pitchFamily="49" charset="0"/>
                <a:ea typeface="Segoe UI" pitchFamily="34" charset="0"/>
                <a:cs typeface="Segoe UI" pitchFamily="34" charset="0"/>
              </a:rPr>
              <a:t>1     </a:t>
            </a:r>
          </a:p>
          <a:p>
            <a:pPr algn="ctr" defTabSz="914099" fontAlgn="base">
              <a:spcBef>
                <a:spcPct val="0"/>
              </a:spcBef>
              <a:spcAft>
                <a:spcPct val="0"/>
              </a:spcAft>
            </a:pPr>
            <a:r>
              <a:rPr lang="en-US" sz="1000" spc="-50" dirty="0">
                <a:gradFill>
                  <a:gsLst>
                    <a:gs pos="0">
                      <a:srgbClr val="FFFFFF"/>
                    </a:gs>
                    <a:gs pos="100000">
                      <a:srgbClr val="FFFFFF"/>
                    </a:gs>
                  </a:gsLst>
                  <a:lin ang="5400000" scaled="0"/>
                </a:gradFill>
                <a:latin typeface="Segoe UI Mono" pitchFamily="49" charset="0"/>
                <a:ea typeface="Segoe UI" pitchFamily="34" charset="0"/>
                <a:cs typeface="Segoe UI" pitchFamily="34" charset="0"/>
              </a:rPr>
              <a:t> </a:t>
            </a:r>
            <a:r>
              <a:rPr lang="en-US" sz="1000" spc="-50" dirty="0" smtClean="0">
                <a:gradFill>
                  <a:gsLst>
                    <a:gs pos="0">
                      <a:srgbClr val="FFFFFF"/>
                    </a:gs>
                    <a:gs pos="100000">
                      <a:srgbClr val="FFFFFF"/>
                    </a:gs>
                  </a:gsLst>
                  <a:lin ang="5400000" scaled="0"/>
                </a:gradFill>
                <a:latin typeface="Segoe UI Mono" pitchFamily="49" charset="0"/>
                <a:ea typeface="Segoe UI" pitchFamily="34" charset="0"/>
                <a:cs typeface="Segoe UI" pitchFamily="34" charset="0"/>
              </a:rPr>
              <a:t>           1</a:t>
            </a:r>
          </a:p>
          <a:p>
            <a:pPr algn="ctr" defTabSz="914099" fontAlgn="base">
              <a:spcBef>
                <a:spcPct val="0"/>
              </a:spcBef>
              <a:spcAft>
                <a:spcPct val="0"/>
              </a:spcAft>
            </a:pPr>
            <a:r>
              <a:rPr lang="en-US" sz="1000" spc="-50" dirty="0">
                <a:gradFill>
                  <a:gsLst>
                    <a:gs pos="0">
                      <a:srgbClr val="FFFFFF"/>
                    </a:gs>
                    <a:gs pos="100000">
                      <a:srgbClr val="FFFFFF"/>
                    </a:gs>
                  </a:gsLst>
                  <a:lin ang="5400000" scaled="0"/>
                </a:gradFill>
                <a:latin typeface="Segoe UI Mono" pitchFamily="49" charset="0"/>
                <a:ea typeface="Segoe UI" pitchFamily="34" charset="0"/>
                <a:cs typeface="Segoe UI" pitchFamily="34" charset="0"/>
              </a:rPr>
              <a:t> </a:t>
            </a:r>
            <a:r>
              <a:rPr lang="en-US" sz="1000" spc="-50" dirty="0" smtClean="0">
                <a:gradFill>
                  <a:gsLst>
                    <a:gs pos="0">
                      <a:srgbClr val="FFFFFF"/>
                    </a:gs>
                    <a:gs pos="100000">
                      <a:srgbClr val="FFFFFF"/>
                    </a:gs>
                  </a:gsLst>
                  <a:lin ang="5400000" scaled="0"/>
                </a:gradFill>
                <a:latin typeface="Segoe UI Mono" pitchFamily="49" charset="0"/>
                <a:ea typeface="Segoe UI" pitchFamily="34" charset="0"/>
                <a:cs typeface="Segoe UI" pitchFamily="34" charset="0"/>
              </a:rPr>
              <a:t> 1</a:t>
            </a:r>
            <a:endParaRPr lang="en-US" sz="1000" spc="-50" dirty="0">
              <a:gradFill>
                <a:gsLst>
                  <a:gs pos="0">
                    <a:srgbClr val="FFFFFF"/>
                  </a:gs>
                  <a:gs pos="100000">
                    <a:srgbClr val="FFFFFF"/>
                  </a:gs>
                </a:gsLst>
                <a:lin ang="5400000" scaled="0"/>
              </a:gradFill>
              <a:latin typeface="Segoe UI Mono" pitchFamily="49" charset="0"/>
              <a:ea typeface="Segoe UI" pitchFamily="34" charset="0"/>
              <a:cs typeface="Segoe UI" pitchFamily="34" charset="0"/>
            </a:endParaRPr>
          </a:p>
          <a:p>
            <a:pPr algn="ctr" defTabSz="914099" fontAlgn="base">
              <a:spcBef>
                <a:spcPct val="0"/>
              </a:spcBef>
              <a:spcAft>
                <a:spcPct val="0"/>
              </a:spcAft>
            </a:pPr>
            <a:r>
              <a:rPr lang="en-US" sz="1000" spc="-50" dirty="0">
                <a:gradFill>
                  <a:gsLst>
                    <a:gs pos="0">
                      <a:srgbClr val="FFFFFF"/>
                    </a:gs>
                    <a:gs pos="100000">
                      <a:srgbClr val="FFFFFF"/>
                    </a:gs>
                  </a:gsLst>
                  <a:lin ang="5400000" scaled="0"/>
                </a:gradFill>
                <a:latin typeface="Segoe UI Mono" pitchFamily="49" charset="0"/>
                <a:ea typeface="Segoe UI" pitchFamily="34" charset="0"/>
                <a:cs typeface="Segoe UI" pitchFamily="34" charset="0"/>
              </a:rPr>
              <a:t> </a:t>
            </a:r>
            <a:r>
              <a:rPr lang="en-US" sz="1000" spc="-50" dirty="0" smtClean="0">
                <a:gradFill>
                  <a:gsLst>
                    <a:gs pos="0">
                      <a:srgbClr val="FFFFFF"/>
                    </a:gs>
                    <a:gs pos="100000">
                      <a:srgbClr val="FFFFFF"/>
                    </a:gs>
                  </a:gsLst>
                  <a:lin ang="5400000" scaled="0"/>
                </a:gradFill>
                <a:latin typeface="Segoe UI Mono" pitchFamily="49" charset="0"/>
                <a:ea typeface="Segoe UI" pitchFamily="34" charset="0"/>
                <a:cs typeface="Segoe UI" pitchFamily="34" charset="0"/>
              </a:rPr>
              <a:t>                 1</a:t>
            </a:r>
          </a:p>
        </p:txBody>
      </p:sp>
      <p:sp>
        <p:nvSpPr>
          <p:cNvPr id="9" name="Left-Right Arrow 8"/>
          <p:cNvSpPr/>
          <p:nvPr/>
        </p:nvSpPr>
        <p:spPr bwMode="auto">
          <a:xfrm>
            <a:off x="1596315" y="3665157"/>
            <a:ext cx="1563675" cy="408079"/>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3B </a:t>
            </a:r>
            <a:r>
              <a:rPr lang="en-US" sz="1400"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bp</a:t>
            </a: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 Genome</a:t>
            </a:r>
            <a:endPar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Left-Right Arrow 9"/>
          <p:cNvSpPr/>
          <p:nvPr/>
        </p:nvSpPr>
        <p:spPr bwMode="auto">
          <a:xfrm rot="16200000">
            <a:off x="54159" y="2385921"/>
            <a:ext cx="1148667" cy="408079"/>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1B Reads</a:t>
            </a:r>
            <a:endPar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Left-Right Arrow 10"/>
          <p:cNvSpPr/>
          <p:nvPr/>
        </p:nvSpPr>
        <p:spPr bwMode="auto">
          <a:xfrm rot="18806213">
            <a:off x="3479320" y="3343994"/>
            <a:ext cx="1060176" cy="408079"/>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Strands</a:t>
            </a:r>
            <a:endPar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ectangle 11"/>
          <p:cNvSpPr/>
          <p:nvPr/>
        </p:nvSpPr>
        <p:spPr bwMode="auto">
          <a:xfrm>
            <a:off x="6205577" y="1861546"/>
            <a:ext cx="2673927" cy="1675142"/>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000" spc="-50" dirty="0" smtClean="0">
                <a:gradFill>
                  <a:gsLst>
                    <a:gs pos="0">
                      <a:srgbClr val="FFFFFF"/>
                    </a:gs>
                    <a:gs pos="100000">
                      <a:srgbClr val="FFFFFF"/>
                    </a:gs>
                  </a:gsLst>
                  <a:lin ang="5400000" scaled="0"/>
                </a:gradFill>
                <a:latin typeface="Segoe UI Mono" pitchFamily="49" charset="0"/>
                <a:ea typeface="Segoe UI" pitchFamily="34" charset="0"/>
                <a:cs typeface="Segoe UI" pitchFamily="34" charset="0"/>
              </a:rPr>
              <a:t>0.9     </a:t>
            </a:r>
          </a:p>
          <a:p>
            <a:pPr algn="ctr" defTabSz="914099" fontAlgn="base">
              <a:spcBef>
                <a:spcPct val="0"/>
              </a:spcBef>
              <a:spcAft>
                <a:spcPct val="0"/>
              </a:spcAft>
            </a:pPr>
            <a:r>
              <a:rPr lang="en-US" sz="1000" spc="-50" dirty="0">
                <a:gradFill>
                  <a:gsLst>
                    <a:gs pos="0">
                      <a:srgbClr val="FFFFFF"/>
                    </a:gs>
                    <a:gs pos="100000">
                      <a:srgbClr val="FFFFFF"/>
                    </a:gs>
                  </a:gsLst>
                  <a:lin ang="5400000" scaled="0"/>
                </a:gradFill>
                <a:latin typeface="Segoe UI Mono" pitchFamily="49" charset="0"/>
                <a:ea typeface="Segoe UI" pitchFamily="34" charset="0"/>
                <a:cs typeface="Segoe UI" pitchFamily="34" charset="0"/>
              </a:rPr>
              <a:t> </a:t>
            </a:r>
            <a:r>
              <a:rPr lang="en-US" sz="1000" spc="-50" dirty="0" smtClean="0">
                <a:gradFill>
                  <a:gsLst>
                    <a:gs pos="0">
                      <a:srgbClr val="FFFFFF"/>
                    </a:gs>
                    <a:gs pos="100000">
                      <a:srgbClr val="FFFFFF"/>
                    </a:gs>
                  </a:gsLst>
                  <a:lin ang="5400000" scaled="0"/>
                </a:gradFill>
                <a:latin typeface="Segoe UI Mono" pitchFamily="49" charset="0"/>
                <a:ea typeface="Segoe UI" pitchFamily="34" charset="0"/>
                <a:cs typeface="Segoe UI" pitchFamily="34" charset="0"/>
              </a:rPr>
              <a:t>       0.6    0.7</a:t>
            </a:r>
          </a:p>
          <a:p>
            <a:pPr algn="ctr" defTabSz="914099" fontAlgn="base">
              <a:spcBef>
                <a:spcPct val="0"/>
              </a:spcBef>
              <a:spcAft>
                <a:spcPct val="0"/>
              </a:spcAft>
            </a:pPr>
            <a:r>
              <a:rPr lang="en-US" sz="1000" spc="-50" dirty="0">
                <a:gradFill>
                  <a:gsLst>
                    <a:gs pos="0">
                      <a:srgbClr val="FFFFFF"/>
                    </a:gs>
                    <a:gs pos="100000">
                      <a:srgbClr val="FFFFFF"/>
                    </a:gs>
                  </a:gsLst>
                  <a:lin ang="5400000" scaled="0"/>
                </a:gradFill>
                <a:latin typeface="Segoe UI Mono" pitchFamily="49" charset="0"/>
                <a:ea typeface="Segoe UI" pitchFamily="34" charset="0"/>
                <a:cs typeface="Segoe UI" pitchFamily="34" charset="0"/>
              </a:rPr>
              <a:t> </a:t>
            </a:r>
            <a:r>
              <a:rPr lang="en-US" sz="1000" spc="-50" dirty="0" smtClean="0">
                <a:gradFill>
                  <a:gsLst>
                    <a:gs pos="0">
                      <a:srgbClr val="FFFFFF"/>
                    </a:gs>
                    <a:gs pos="100000">
                      <a:srgbClr val="FFFFFF"/>
                    </a:gs>
                  </a:gsLst>
                  <a:lin ang="5400000" scaled="0"/>
                </a:gradFill>
                <a:latin typeface="Segoe UI Mono" pitchFamily="49" charset="0"/>
                <a:ea typeface="Segoe UI" pitchFamily="34" charset="0"/>
                <a:cs typeface="Segoe UI" pitchFamily="34" charset="0"/>
              </a:rPr>
              <a:t> 0.2</a:t>
            </a:r>
            <a:endParaRPr lang="en-US" sz="1000" spc="-50" dirty="0">
              <a:gradFill>
                <a:gsLst>
                  <a:gs pos="0">
                    <a:srgbClr val="FFFFFF"/>
                  </a:gs>
                  <a:gs pos="100000">
                    <a:srgbClr val="FFFFFF"/>
                  </a:gs>
                </a:gsLst>
                <a:lin ang="5400000" scaled="0"/>
              </a:gradFill>
              <a:latin typeface="Segoe UI Mono" pitchFamily="49" charset="0"/>
              <a:ea typeface="Segoe UI" pitchFamily="34" charset="0"/>
              <a:cs typeface="Segoe UI" pitchFamily="34" charset="0"/>
            </a:endParaRPr>
          </a:p>
          <a:p>
            <a:pPr algn="ctr" defTabSz="914099" fontAlgn="base">
              <a:spcBef>
                <a:spcPct val="0"/>
              </a:spcBef>
              <a:spcAft>
                <a:spcPct val="0"/>
              </a:spcAft>
            </a:pPr>
            <a:r>
              <a:rPr lang="en-US" sz="1000" spc="-50" dirty="0">
                <a:gradFill>
                  <a:gsLst>
                    <a:gs pos="0">
                      <a:srgbClr val="FFFFFF"/>
                    </a:gs>
                    <a:gs pos="100000">
                      <a:srgbClr val="FFFFFF"/>
                    </a:gs>
                  </a:gsLst>
                  <a:lin ang="5400000" scaled="0"/>
                </a:gradFill>
                <a:latin typeface="Segoe UI Mono" pitchFamily="49" charset="0"/>
                <a:ea typeface="Segoe UI" pitchFamily="34" charset="0"/>
                <a:cs typeface="Segoe UI" pitchFamily="34" charset="0"/>
              </a:rPr>
              <a:t> </a:t>
            </a:r>
            <a:r>
              <a:rPr lang="en-US" sz="1000" spc="-50" dirty="0" smtClean="0">
                <a:gradFill>
                  <a:gsLst>
                    <a:gs pos="0">
                      <a:srgbClr val="FFFFFF"/>
                    </a:gs>
                    <a:gs pos="100000">
                      <a:srgbClr val="FFFFFF"/>
                    </a:gs>
                  </a:gsLst>
                  <a:lin ang="5400000" scaled="0"/>
                </a:gradFill>
                <a:latin typeface="Segoe UI Mono" pitchFamily="49" charset="0"/>
                <a:ea typeface="Segoe UI" pitchFamily="34" charset="0"/>
                <a:cs typeface="Segoe UI" pitchFamily="34" charset="0"/>
              </a:rPr>
              <a:t>                 0.8</a:t>
            </a:r>
          </a:p>
        </p:txBody>
      </p:sp>
      <p:sp>
        <p:nvSpPr>
          <p:cNvPr id="13" name="Left-Right Arrow 12"/>
          <p:cNvSpPr/>
          <p:nvPr/>
        </p:nvSpPr>
        <p:spPr bwMode="auto">
          <a:xfrm>
            <a:off x="6760702" y="3665157"/>
            <a:ext cx="1563675" cy="408079"/>
          </a:xfrm>
          <a:prstGeom prst="lef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3B </a:t>
            </a:r>
            <a:r>
              <a:rPr lang="en-US" sz="1400"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bp</a:t>
            </a: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 Genome</a:t>
            </a:r>
            <a:endPar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Left-Right Arrow 13"/>
          <p:cNvSpPr/>
          <p:nvPr/>
        </p:nvSpPr>
        <p:spPr bwMode="auto">
          <a:xfrm rot="16200000">
            <a:off x="5328962" y="2385921"/>
            <a:ext cx="1148667" cy="408079"/>
          </a:xfrm>
          <a:prstGeom prst="lef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1B Reads</a:t>
            </a:r>
            <a:endPar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Flowchart: Summing Junction 14"/>
          <p:cNvSpPr/>
          <p:nvPr/>
        </p:nvSpPr>
        <p:spPr bwMode="auto">
          <a:xfrm>
            <a:off x="4587114" y="2178102"/>
            <a:ext cx="823715" cy="823715"/>
          </a:xfrm>
          <a:prstGeom prst="flowChartSummingJunction">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ectangle 15"/>
          <p:cNvSpPr/>
          <p:nvPr/>
        </p:nvSpPr>
        <p:spPr>
          <a:xfrm>
            <a:off x="930774" y="4393001"/>
            <a:ext cx="3005176" cy="584775"/>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n-US" sz="1600" spc="-100" dirty="0" smtClean="0">
                <a:gradFill>
                  <a:gsLst>
                    <a:gs pos="0">
                      <a:schemeClr val="tx1">
                        <a:lumMod val="75000"/>
                        <a:lumOff val="25000"/>
                      </a:schemeClr>
                    </a:gs>
                    <a:gs pos="86000">
                      <a:schemeClr val="tx1">
                        <a:lumMod val="75000"/>
                        <a:lumOff val="25000"/>
                      </a:schemeClr>
                    </a:gs>
                  </a:gsLst>
                  <a:lin ang="5400000" scaled="0"/>
                </a:gradFill>
              </a:rPr>
              <a:t>RGS = Read-Genome-Strand</a:t>
            </a:r>
          </a:p>
          <a:p>
            <a:pPr algn="ctr"/>
            <a:r>
              <a:rPr lang="en-US" sz="1600" spc="-100" dirty="0">
                <a:gradFill>
                  <a:gsLst>
                    <a:gs pos="0">
                      <a:schemeClr val="tx1">
                        <a:lumMod val="75000"/>
                        <a:lumOff val="25000"/>
                      </a:schemeClr>
                    </a:gs>
                    <a:gs pos="86000">
                      <a:schemeClr val="tx1">
                        <a:lumMod val="75000"/>
                        <a:lumOff val="25000"/>
                      </a:schemeClr>
                    </a:gs>
                  </a:gsLst>
                  <a:lin ang="5400000" scaled="0"/>
                </a:gradFill>
              </a:rPr>
              <a:t>c</a:t>
            </a:r>
            <a:r>
              <a:rPr lang="en-US" sz="1600" spc="-100" dirty="0" smtClean="0">
                <a:gradFill>
                  <a:gsLst>
                    <a:gs pos="0">
                      <a:schemeClr val="tx1">
                        <a:lumMod val="75000"/>
                        <a:lumOff val="25000"/>
                      </a:schemeClr>
                    </a:gs>
                    <a:gs pos="86000">
                      <a:schemeClr val="tx1">
                        <a:lumMod val="75000"/>
                        <a:lumOff val="25000"/>
                      </a:schemeClr>
                    </a:gs>
                  </a:gsLst>
                  <a:lin ang="5400000" scaled="0"/>
                </a:gradFill>
              </a:rPr>
              <a:t>andidate assembly</a:t>
            </a:r>
            <a:endParaRPr lang="en-US" sz="1600" spc="-100" dirty="0">
              <a:gradFill>
                <a:gsLst>
                  <a:gs pos="0">
                    <a:schemeClr val="tx1">
                      <a:lumMod val="75000"/>
                      <a:lumOff val="25000"/>
                    </a:schemeClr>
                  </a:gs>
                  <a:gs pos="86000">
                    <a:schemeClr val="tx1">
                      <a:lumMod val="75000"/>
                      <a:lumOff val="25000"/>
                    </a:schemeClr>
                  </a:gs>
                </a:gsLst>
                <a:lin ang="5400000" scaled="0"/>
              </a:gradFill>
            </a:endParaRPr>
          </a:p>
        </p:txBody>
      </p:sp>
      <p:sp>
        <p:nvSpPr>
          <p:cNvPr id="17" name="Rectangle 16"/>
          <p:cNvSpPr/>
          <p:nvPr/>
        </p:nvSpPr>
        <p:spPr>
          <a:xfrm>
            <a:off x="6205577" y="4393001"/>
            <a:ext cx="2673927" cy="58477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600" spc="-100" dirty="0" smtClean="0">
                <a:gradFill>
                  <a:gsLst>
                    <a:gs pos="0">
                      <a:schemeClr val="tx1">
                        <a:lumMod val="75000"/>
                        <a:lumOff val="25000"/>
                      </a:schemeClr>
                    </a:gs>
                    <a:gs pos="86000">
                      <a:schemeClr val="tx1">
                        <a:lumMod val="75000"/>
                        <a:lumOff val="25000"/>
                      </a:schemeClr>
                    </a:gs>
                  </a:gsLst>
                  <a:lin ang="5400000" scaled="0"/>
                </a:gradFill>
              </a:rPr>
              <a:t>LRG = Likelihood of</a:t>
            </a:r>
          </a:p>
          <a:p>
            <a:pPr algn="ctr"/>
            <a:r>
              <a:rPr lang="en-US" sz="1600" spc="-100" dirty="0" smtClean="0">
                <a:gradFill>
                  <a:gsLst>
                    <a:gs pos="0">
                      <a:schemeClr val="tx1">
                        <a:lumMod val="75000"/>
                        <a:lumOff val="25000"/>
                      </a:schemeClr>
                    </a:gs>
                    <a:gs pos="86000">
                      <a:schemeClr val="tx1">
                        <a:lumMod val="75000"/>
                        <a:lumOff val="25000"/>
                      </a:schemeClr>
                    </a:gs>
                  </a:gsLst>
                  <a:lin ang="5400000" scaled="0"/>
                </a:gradFill>
              </a:rPr>
              <a:t>Read-Genome alignment</a:t>
            </a:r>
            <a:endParaRPr lang="en-US" sz="1600" spc="-100" dirty="0">
              <a:gradFill>
                <a:gsLst>
                  <a:gs pos="0">
                    <a:schemeClr val="tx1">
                      <a:lumMod val="75000"/>
                      <a:lumOff val="25000"/>
                    </a:schemeClr>
                  </a:gs>
                  <a:gs pos="86000">
                    <a:schemeClr val="tx1">
                      <a:lumMod val="75000"/>
                      <a:lumOff val="25000"/>
                    </a:schemeClr>
                  </a:gs>
                </a:gsLst>
                <a:lin ang="5400000" scaled="0"/>
              </a:gradFill>
            </a:endParaRPr>
          </a:p>
        </p:txBody>
      </p:sp>
      <p:sp>
        <p:nvSpPr>
          <p:cNvPr id="3" name="Rounded Rectangular Callout 2"/>
          <p:cNvSpPr/>
          <p:nvPr/>
        </p:nvSpPr>
        <p:spPr bwMode="auto">
          <a:xfrm>
            <a:off x="9030645" y="448802"/>
            <a:ext cx="2682744" cy="1729300"/>
          </a:xfrm>
          <a:prstGeom prst="wedgeRoundRectCallout">
            <a:avLst>
              <a:gd name="adj1" fmla="val -55199"/>
              <a:gd name="adj2" fmla="val 86535"/>
              <a:gd name="adj3" fmla="val 16667"/>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SNAP alignment</a:t>
            </a:r>
          </a:p>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Sequencing error</a:t>
            </a:r>
          </a:p>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Mutation frequency</a:t>
            </a:r>
          </a:p>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Variant databases</a:t>
            </a:r>
          </a:p>
          <a:p>
            <a:pP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645241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Coverage distribution</a:t>
            </a:r>
            <a:endParaRPr lang="en-US" dirty="0"/>
          </a:p>
        </p:txBody>
      </p:sp>
      <p:sp>
        <p:nvSpPr>
          <p:cNvPr id="4" name="Rectangle 3"/>
          <p:cNvSpPr/>
          <p:nvPr/>
        </p:nvSpPr>
        <p:spPr bwMode="auto">
          <a:xfrm>
            <a:off x="1262023" y="2841440"/>
            <a:ext cx="2673927" cy="367777"/>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Assembly</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4"/>
          <p:cNvSpPr/>
          <p:nvPr/>
        </p:nvSpPr>
        <p:spPr bwMode="auto">
          <a:xfrm>
            <a:off x="1151606" y="2950597"/>
            <a:ext cx="2673927" cy="367777"/>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1041190" y="3059754"/>
            <a:ext cx="2673927" cy="367777"/>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Assembly</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6"/>
          <p:cNvSpPr/>
          <p:nvPr/>
        </p:nvSpPr>
        <p:spPr bwMode="auto">
          <a:xfrm>
            <a:off x="930774" y="3168910"/>
            <a:ext cx="2673927" cy="367777"/>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000" spc="-50" dirty="0" smtClean="0">
                <a:gradFill>
                  <a:gsLst>
                    <a:gs pos="0">
                      <a:srgbClr val="FFFFFF"/>
                    </a:gs>
                    <a:gs pos="100000">
                      <a:srgbClr val="FFFFFF"/>
                    </a:gs>
                  </a:gsLst>
                  <a:lin ang="5400000" scaled="0"/>
                </a:gradFill>
                <a:latin typeface="Segoe UI Mono" pitchFamily="49" charset="0"/>
                <a:ea typeface="Segoe UI" pitchFamily="34" charset="0"/>
                <a:cs typeface="Segoe UI" pitchFamily="34" charset="0"/>
              </a:rPr>
              <a:t>22 24 29 35 34</a:t>
            </a:r>
          </a:p>
        </p:txBody>
      </p:sp>
      <p:sp>
        <p:nvSpPr>
          <p:cNvPr id="8" name="Left-Right Arrow 7"/>
          <p:cNvSpPr/>
          <p:nvPr/>
        </p:nvSpPr>
        <p:spPr bwMode="auto">
          <a:xfrm>
            <a:off x="1596315" y="3665157"/>
            <a:ext cx="1563675" cy="408079"/>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3B </a:t>
            </a:r>
            <a:r>
              <a:rPr lang="en-US" sz="1400"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bp</a:t>
            </a: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 Genome</a:t>
            </a:r>
            <a:endPar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Left-Right Arrow 9"/>
          <p:cNvSpPr/>
          <p:nvPr/>
        </p:nvSpPr>
        <p:spPr bwMode="auto">
          <a:xfrm rot="18806213">
            <a:off x="3479320" y="3343994"/>
            <a:ext cx="1060176" cy="408079"/>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Strands</a:t>
            </a:r>
            <a:endPar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Rectangle 10"/>
          <p:cNvSpPr/>
          <p:nvPr/>
        </p:nvSpPr>
        <p:spPr bwMode="auto">
          <a:xfrm>
            <a:off x="6205577" y="3168910"/>
            <a:ext cx="2673927" cy="367778"/>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000" spc="-50" dirty="0" smtClean="0">
                <a:gradFill>
                  <a:gsLst>
                    <a:gs pos="0">
                      <a:srgbClr val="FFFFFF"/>
                    </a:gs>
                    <a:gs pos="100000">
                      <a:srgbClr val="FFFFFF"/>
                    </a:gs>
                  </a:gsLst>
                  <a:lin ang="5400000" scaled="0"/>
                </a:gradFill>
                <a:latin typeface="Segoe UI Mono" pitchFamily="49" charset="0"/>
                <a:ea typeface="Segoe UI" pitchFamily="34" charset="0"/>
                <a:cs typeface="Segoe UI" pitchFamily="34" charset="0"/>
              </a:rPr>
              <a:t>0.1 0.12 0.14 0.12 0.1</a:t>
            </a:r>
          </a:p>
        </p:txBody>
      </p:sp>
      <p:sp>
        <p:nvSpPr>
          <p:cNvPr id="12" name="Left-Right Arrow 11"/>
          <p:cNvSpPr/>
          <p:nvPr/>
        </p:nvSpPr>
        <p:spPr bwMode="auto">
          <a:xfrm>
            <a:off x="6760702" y="3665157"/>
            <a:ext cx="1563675" cy="408079"/>
          </a:xfrm>
          <a:prstGeom prst="lef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Coverage</a:t>
            </a:r>
            <a:endPar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Flowchart: Summing Junction 13"/>
          <p:cNvSpPr/>
          <p:nvPr/>
        </p:nvSpPr>
        <p:spPr bwMode="auto">
          <a:xfrm>
            <a:off x="4745812" y="2940940"/>
            <a:ext cx="823715" cy="823715"/>
          </a:xfrm>
          <a:prstGeom prst="flowChartSummingJunction">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a:xfrm>
            <a:off x="930774" y="4393001"/>
            <a:ext cx="3005176" cy="33855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n-US" sz="1600" spc="-100" dirty="0" smtClean="0">
                <a:gradFill>
                  <a:gsLst>
                    <a:gs pos="0">
                      <a:schemeClr val="tx1">
                        <a:lumMod val="75000"/>
                        <a:lumOff val="25000"/>
                      </a:schemeClr>
                    </a:gs>
                    <a:gs pos="86000">
                      <a:schemeClr val="tx1">
                        <a:lumMod val="75000"/>
                        <a:lumOff val="25000"/>
                      </a:schemeClr>
                    </a:gs>
                  </a:gsLst>
                  <a:lin ang="5400000" scaled="0"/>
                </a:gradFill>
              </a:rPr>
              <a:t>GSC = Genome-Strand Coverage</a:t>
            </a:r>
            <a:endParaRPr lang="en-US" sz="1600" spc="-100" dirty="0">
              <a:gradFill>
                <a:gsLst>
                  <a:gs pos="0">
                    <a:schemeClr val="tx1">
                      <a:lumMod val="75000"/>
                      <a:lumOff val="25000"/>
                    </a:schemeClr>
                  </a:gs>
                  <a:gs pos="86000">
                    <a:schemeClr val="tx1">
                      <a:lumMod val="75000"/>
                      <a:lumOff val="25000"/>
                    </a:schemeClr>
                  </a:gs>
                </a:gsLst>
                <a:lin ang="5400000" scaled="0"/>
              </a:gradFill>
            </a:endParaRPr>
          </a:p>
        </p:txBody>
      </p:sp>
      <p:sp>
        <p:nvSpPr>
          <p:cNvPr id="16" name="Rectangle 15"/>
          <p:cNvSpPr/>
          <p:nvPr/>
        </p:nvSpPr>
        <p:spPr>
          <a:xfrm>
            <a:off x="6205577" y="4393001"/>
            <a:ext cx="2673927" cy="338554"/>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600" spc="-100" dirty="0" smtClean="0">
                <a:gradFill>
                  <a:gsLst>
                    <a:gs pos="0">
                      <a:schemeClr val="tx1">
                        <a:lumMod val="75000"/>
                        <a:lumOff val="25000"/>
                      </a:schemeClr>
                    </a:gs>
                    <a:gs pos="86000">
                      <a:schemeClr val="tx1">
                        <a:lumMod val="75000"/>
                        <a:lumOff val="25000"/>
                      </a:schemeClr>
                    </a:gs>
                  </a:gsLst>
                  <a:lin ang="5400000" scaled="0"/>
                </a:gradFill>
              </a:rPr>
              <a:t>LC = Likelihood of Coverage</a:t>
            </a:r>
            <a:endParaRPr lang="en-US" sz="1600" spc="-100" dirty="0">
              <a:gradFill>
                <a:gsLst>
                  <a:gs pos="0">
                    <a:schemeClr val="tx1">
                      <a:lumMod val="75000"/>
                      <a:lumOff val="25000"/>
                    </a:schemeClr>
                  </a:gs>
                  <a:gs pos="86000">
                    <a:schemeClr val="tx1">
                      <a:lumMod val="75000"/>
                      <a:lumOff val="25000"/>
                    </a:schemeClr>
                  </a:gs>
                </a:gsLst>
                <a:lin ang="5400000" scaled="0"/>
              </a:gradFill>
            </a:endParaRPr>
          </a:p>
        </p:txBody>
      </p:sp>
      <p:sp>
        <p:nvSpPr>
          <p:cNvPr id="17" name="Rectangle 16"/>
          <p:cNvSpPr/>
          <p:nvPr/>
        </p:nvSpPr>
        <p:spPr bwMode="auto">
          <a:xfrm>
            <a:off x="1262022" y="1311142"/>
            <a:ext cx="2673927" cy="367777"/>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Assembly</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 name="Rectangle 17"/>
          <p:cNvSpPr/>
          <p:nvPr/>
        </p:nvSpPr>
        <p:spPr bwMode="auto">
          <a:xfrm>
            <a:off x="1151605" y="1420299"/>
            <a:ext cx="2673927" cy="367777"/>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Rectangle 18"/>
          <p:cNvSpPr/>
          <p:nvPr/>
        </p:nvSpPr>
        <p:spPr bwMode="auto">
          <a:xfrm>
            <a:off x="1041189" y="1529456"/>
            <a:ext cx="2673927" cy="367777"/>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Assembly</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 name="Rectangle 19"/>
          <p:cNvSpPr/>
          <p:nvPr/>
        </p:nvSpPr>
        <p:spPr bwMode="auto">
          <a:xfrm>
            <a:off x="930773" y="1638612"/>
            <a:ext cx="2673927" cy="367777"/>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spc="-50" dirty="0" smtClean="0">
                <a:gradFill>
                  <a:gsLst>
                    <a:gs pos="0">
                      <a:srgbClr val="FFFFFF"/>
                    </a:gs>
                    <a:gs pos="100000">
                      <a:srgbClr val="FFFFFF"/>
                    </a:gs>
                  </a:gsLst>
                  <a:lin ang="5400000" scaled="0"/>
                </a:gradFill>
                <a:ea typeface="Segoe UI" pitchFamily="34" charset="0"/>
                <a:cs typeface="Segoe UI" pitchFamily="34" charset="0"/>
              </a:rPr>
              <a:t>RGS</a:t>
            </a:r>
            <a:endParaRPr lang="en-US" sz="1000"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Down Arrow 20"/>
          <p:cNvSpPr/>
          <p:nvPr/>
        </p:nvSpPr>
        <p:spPr bwMode="auto">
          <a:xfrm>
            <a:off x="1992743" y="2211897"/>
            <a:ext cx="770817" cy="411857"/>
          </a:xfrm>
          <a:prstGeom prst="down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Rounded Rectangular Callout 21"/>
          <p:cNvSpPr/>
          <p:nvPr/>
        </p:nvSpPr>
        <p:spPr bwMode="auto">
          <a:xfrm>
            <a:off x="8531881" y="1311142"/>
            <a:ext cx="2682744" cy="1192120"/>
          </a:xfrm>
          <a:prstGeom prst="wedgeRoundRectCallout">
            <a:avLst>
              <a:gd name="adj1" fmla="val -51537"/>
              <a:gd name="adj2" fmla="val 104285"/>
              <a:gd name="adj3" fmla="val 16667"/>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Sequencer characteristics</a:t>
            </a:r>
          </a:p>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Alignment data</a:t>
            </a:r>
          </a:p>
          <a:p>
            <a:pP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9645292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Hash clustering</a:t>
            </a:r>
            <a:endParaRPr lang="en-US" dirty="0"/>
          </a:p>
        </p:txBody>
      </p:sp>
      <p:sp>
        <p:nvSpPr>
          <p:cNvPr id="3" name="Text Placeholder 2"/>
          <p:cNvSpPr>
            <a:spLocks noGrp="1"/>
          </p:cNvSpPr>
          <p:nvPr>
            <p:ph type="body" sz="quarter" idx="10"/>
          </p:nvPr>
        </p:nvSpPr>
        <p:spPr>
          <a:xfrm>
            <a:off x="519112" y="1447799"/>
            <a:ext cx="11149013" cy="946413"/>
          </a:xfrm>
        </p:spPr>
        <p:txBody>
          <a:bodyPr/>
          <a:lstStyle/>
          <a:p>
            <a:r>
              <a:rPr lang="en-US" dirty="0" smtClean="0">
                <a:gradFill>
                  <a:gsLst>
                    <a:gs pos="0">
                      <a:schemeClr val="accent6"/>
                    </a:gs>
                    <a:gs pos="86000">
                      <a:schemeClr val="accent6"/>
                    </a:gs>
                  </a:gsLst>
                  <a:lin ang="5400000" scaled="0"/>
                </a:gradFill>
              </a:rPr>
              <a:t>Cluster unaligned reads with overlapping bases</a:t>
            </a:r>
            <a:endParaRPr lang="en-US" sz="4000" dirty="0">
              <a:gradFill>
                <a:gsLst>
                  <a:gs pos="0">
                    <a:schemeClr val="accent6"/>
                  </a:gs>
                  <a:gs pos="86000">
                    <a:schemeClr val="accent6"/>
                  </a:gs>
                </a:gsLst>
                <a:lin ang="5400000" scaled="0"/>
              </a:gradFill>
            </a:endParaRPr>
          </a:p>
          <a:p>
            <a:pPr lvl="1"/>
            <a:r>
              <a:rPr lang="en-US" dirty="0" smtClean="0"/>
              <a:t>Starting point for </a:t>
            </a:r>
            <a:r>
              <a:rPr lang="en-US" dirty="0" smtClean="0"/>
              <a:t>assembling </a:t>
            </a:r>
            <a:r>
              <a:rPr lang="en-US" dirty="0" err="1" smtClean="0"/>
              <a:t>contigs</a:t>
            </a:r>
            <a:endParaRPr lang="en-US" dirty="0" smtClean="0"/>
          </a:p>
        </p:txBody>
      </p:sp>
      <p:sp>
        <p:nvSpPr>
          <p:cNvPr id="4" name="Text Placeholder 2"/>
          <p:cNvSpPr txBox="1">
            <a:spLocks/>
          </p:cNvSpPr>
          <p:nvPr/>
        </p:nvSpPr>
        <p:spPr>
          <a:xfrm>
            <a:off x="337385" y="4286913"/>
            <a:ext cx="6032828" cy="22159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mtClean="0">
                <a:latin typeface="Segoe UI Mono" pitchFamily="49" charset="0"/>
              </a:rPr>
              <a:t>CGCAGCTCAAAGGCTGCAGCACGCTTTGAAAGAATGCAGTTTAACCACGAGAAC</a:t>
            </a:r>
            <a:endParaRPr lang="en-US" sz="1600" dirty="0">
              <a:latin typeface="Segoe UI Mono" pitchFamily="49" charset="0"/>
            </a:endParaRPr>
          </a:p>
        </p:txBody>
      </p:sp>
      <p:sp>
        <p:nvSpPr>
          <p:cNvPr id="5" name="Text Placeholder 2"/>
          <p:cNvSpPr txBox="1">
            <a:spLocks/>
          </p:cNvSpPr>
          <p:nvPr/>
        </p:nvSpPr>
        <p:spPr>
          <a:xfrm>
            <a:off x="772813" y="4836959"/>
            <a:ext cx="6032828" cy="22159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latin typeface="Segoe UI Mono" pitchFamily="49" charset="0"/>
              </a:rPr>
              <a:t>GCTCAAAGGCTGCAGCACGCTTTGAAAGAATGCAGTTTAACCACGAGAACTGGA</a:t>
            </a:r>
            <a:endParaRPr lang="en-US" sz="1600" dirty="0">
              <a:latin typeface="Segoe UI Mono" pitchFamily="49" charset="0"/>
            </a:endParaRPr>
          </a:p>
        </p:txBody>
      </p:sp>
      <p:sp>
        <p:nvSpPr>
          <p:cNvPr id="6" name="Left Brace 5"/>
          <p:cNvSpPr/>
          <p:nvPr/>
        </p:nvSpPr>
        <p:spPr>
          <a:xfrm rot="5400000">
            <a:off x="849013" y="3127986"/>
            <a:ext cx="304800" cy="1328057"/>
          </a:xfrm>
          <a:prstGeom prst="leftBrace">
            <a:avLst>
              <a:gd name="adj1" fmla="val 31989"/>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7" name="Left Brace 6"/>
          <p:cNvSpPr/>
          <p:nvPr/>
        </p:nvSpPr>
        <p:spPr>
          <a:xfrm rot="5400000">
            <a:off x="1001413" y="3280386"/>
            <a:ext cx="304800" cy="1328057"/>
          </a:xfrm>
          <a:prstGeom prst="leftBrace">
            <a:avLst>
              <a:gd name="adj1" fmla="val 31989"/>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8" name="Left Brace 7"/>
          <p:cNvSpPr/>
          <p:nvPr/>
        </p:nvSpPr>
        <p:spPr>
          <a:xfrm rot="5400000">
            <a:off x="1262673" y="3487216"/>
            <a:ext cx="304800" cy="1328057"/>
          </a:xfrm>
          <a:prstGeom prst="leftBrace">
            <a:avLst>
              <a:gd name="adj1" fmla="val 31989"/>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9" name="Left Brace 8"/>
          <p:cNvSpPr/>
          <p:nvPr/>
        </p:nvSpPr>
        <p:spPr>
          <a:xfrm rot="5400000">
            <a:off x="1306212" y="3996884"/>
            <a:ext cx="304800" cy="1328057"/>
          </a:xfrm>
          <a:prstGeom prst="leftBrace">
            <a:avLst>
              <a:gd name="adj1" fmla="val 31989"/>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11" name="Straight Arrow Connector 10"/>
          <p:cNvCxnSpPr>
            <a:stCxn id="6" idx="1"/>
            <a:endCxn id="18" idx="3"/>
          </p:cNvCxnSpPr>
          <p:nvPr/>
        </p:nvCxnSpPr>
        <p:spPr>
          <a:xfrm flipV="1">
            <a:off x="1001413" y="2878291"/>
            <a:ext cx="379579" cy="76132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Text Placeholder 2"/>
          <p:cNvSpPr txBox="1">
            <a:spLocks/>
          </p:cNvSpPr>
          <p:nvPr/>
        </p:nvSpPr>
        <p:spPr>
          <a:xfrm>
            <a:off x="2383898" y="6047223"/>
            <a:ext cx="6032828" cy="22159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latin typeface="Segoe UI Mono" pitchFamily="49" charset="0"/>
              </a:rPr>
              <a:t>CCGATCGTTTGAATTAGATGTATTAGAGGTTAGTACCCTAGCCTAGTCGTAAGA</a:t>
            </a:r>
            <a:endParaRPr lang="en-US" sz="1600" dirty="0">
              <a:latin typeface="Segoe UI Mono" pitchFamily="49" charset="0"/>
            </a:endParaRPr>
          </a:p>
        </p:txBody>
      </p:sp>
      <p:sp>
        <p:nvSpPr>
          <p:cNvPr id="13" name="Left Brace 12"/>
          <p:cNvSpPr/>
          <p:nvPr/>
        </p:nvSpPr>
        <p:spPr>
          <a:xfrm rot="5400000">
            <a:off x="2895453" y="4860672"/>
            <a:ext cx="304800" cy="1328057"/>
          </a:xfrm>
          <a:prstGeom prst="leftBrace">
            <a:avLst>
              <a:gd name="adj1" fmla="val 31989"/>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Left Brace 13"/>
          <p:cNvSpPr/>
          <p:nvPr/>
        </p:nvSpPr>
        <p:spPr>
          <a:xfrm rot="5400000">
            <a:off x="3047853" y="5013072"/>
            <a:ext cx="304800" cy="1328057"/>
          </a:xfrm>
          <a:prstGeom prst="leftBrace">
            <a:avLst>
              <a:gd name="adj1" fmla="val 31989"/>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5" name="Left Brace 14"/>
          <p:cNvSpPr/>
          <p:nvPr/>
        </p:nvSpPr>
        <p:spPr>
          <a:xfrm rot="5400000">
            <a:off x="3309113" y="5219902"/>
            <a:ext cx="304800" cy="1328057"/>
          </a:xfrm>
          <a:prstGeom prst="leftBrace">
            <a:avLst>
              <a:gd name="adj1" fmla="val 31989"/>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8" name="Oval 17"/>
          <p:cNvSpPr/>
          <p:nvPr/>
        </p:nvSpPr>
        <p:spPr bwMode="auto">
          <a:xfrm>
            <a:off x="1306066" y="2460172"/>
            <a:ext cx="511629" cy="489857"/>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b="1" spc="-50" dirty="0">
                <a:solidFill>
                  <a:schemeClr val="accent4"/>
                </a:solidFill>
                <a:latin typeface="Segoe UI" pitchFamily="34" charset="0"/>
                <a:ea typeface="Segoe UI" pitchFamily="34" charset="0"/>
                <a:cs typeface="Segoe UI" pitchFamily="34" charset="0"/>
              </a:rPr>
              <a:t>1</a:t>
            </a:r>
          </a:p>
        </p:txBody>
      </p:sp>
      <p:sp>
        <p:nvSpPr>
          <p:cNvPr id="22" name="Oval 21"/>
          <p:cNvSpPr/>
          <p:nvPr/>
        </p:nvSpPr>
        <p:spPr bwMode="auto">
          <a:xfrm>
            <a:off x="2057254" y="2460172"/>
            <a:ext cx="511629" cy="489857"/>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b="1" spc="-50" dirty="0">
                <a:solidFill>
                  <a:schemeClr val="accent4"/>
                </a:solidFill>
                <a:latin typeface="Segoe UI" pitchFamily="34" charset="0"/>
                <a:ea typeface="Segoe UI" pitchFamily="34" charset="0"/>
                <a:cs typeface="Segoe UI" pitchFamily="34" charset="0"/>
              </a:rPr>
              <a:t>1</a:t>
            </a:r>
          </a:p>
        </p:txBody>
      </p:sp>
      <p:sp>
        <p:nvSpPr>
          <p:cNvPr id="23" name="Oval 22"/>
          <p:cNvSpPr/>
          <p:nvPr/>
        </p:nvSpPr>
        <p:spPr bwMode="auto">
          <a:xfrm>
            <a:off x="2792038" y="2460171"/>
            <a:ext cx="511629" cy="489857"/>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b="1" spc="-50" dirty="0" smtClean="0">
                <a:solidFill>
                  <a:schemeClr val="accent4"/>
                </a:solidFill>
                <a:latin typeface="Segoe UI" pitchFamily="34" charset="0"/>
                <a:ea typeface="Segoe UI" pitchFamily="34" charset="0"/>
                <a:cs typeface="Segoe UI" pitchFamily="34" charset="0"/>
              </a:rPr>
              <a:t>2</a:t>
            </a:r>
            <a:endParaRPr lang="en-US" b="1" spc="-50" dirty="0">
              <a:solidFill>
                <a:schemeClr val="accent4"/>
              </a:solidFill>
              <a:latin typeface="Segoe UI" pitchFamily="34" charset="0"/>
              <a:ea typeface="Segoe UI" pitchFamily="34" charset="0"/>
              <a:cs typeface="Segoe UI" pitchFamily="34" charset="0"/>
            </a:endParaRPr>
          </a:p>
        </p:txBody>
      </p:sp>
      <p:sp>
        <p:nvSpPr>
          <p:cNvPr id="24" name="Oval 23"/>
          <p:cNvSpPr/>
          <p:nvPr/>
        </p:nvSpPr>
        <p:spPr bwMode="auto">
          <a:xfrm>
            <a:off x="3526680" y="2460171"/>
            <a:ext cx="511629" cy="489857"/>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b="1" spc="-50" dirty="0" smtClean="0">
                <a:solidFill>
                  <a:schemeClr val="accent4"/>
                </a:solidFill>
                <a:latin typeface="Segoe UI" pitchFamily="34" charset="0"/>
                <a:ea typeface="Segoe UI" pitchFamily="34" charset="0"/>
                <a:cs typeface="Segoe UI" pitchFamily="34" charset="0"/>
              </a:rPr>
              <a:t>3</a:t>
            </a:r>
            <a:endParaRPr lang="en-US" b="1" spc="-50" dirty="0">
              <a:solidFill>
                <a:schemeClr val="accent4"/>
              </a:solidFill>
              <a:latin typeface="Segoe UI" pitchFamily="34" charset="0"/>
              <a:ea typeface="Segoe UI" pitchFamily="34" charset="0"/>
              <a:cs typeface="Segoe UI" pitchFamily="34" charset="0"/>
            </a:endParaRPr>
          </a:p>
        </p:txBody>
      </p:sp>
      <p:cxnSp>
        <p:nvCxnSpPr>
          <p:cNvPr id="25" name="Straight Arrow Connector 24"/>
          <p:cNvCxnSpPr>
            <a:stCxn id="7" idx="1"/>
            <a:endCxn id="22" idx="3"/>
          </p:cNvCxnSpPr>
          <p:nvPr/>
        </p:nvCxnSpPr>
        <p:spPr>
          <a:xfrm flipV="1">
            <a:off x="1153813" y="2878291"/>
            <a:ext cx="978367" cy="91372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8" name="Straight Arrow Connector 27"/>
          <p:cNvCxnSpPr>
            <a:stCxn id="8" idx="1"/>
            <a:endCxn id="23" idx="3"/>
          </p:cNvCxnSpPr>
          <p:nvPr/>
        </p:nvCxnSpPr>
        <p:spPr>
          <a:xfrm flipV="1">
            <a:off x="1415073" y="2878290"/>
            <a:ext cx="1451891" cy="112055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1" name="Straight Arrow Connector 30"/>
          <p:cNvCxnSpPr>
            <a:stCxn id="13" idx="1"/>
            <a:endCxn id="24" idx="4"/>
          </p:cNvCxnSpPr>
          <p:nvPr/>
        </p:nvCxnSpPr>
        <p:spPr>
          <a:xfrm flipV="1">
            <a:off x="3047853" y="2950028"/>
            <a:ext cx="734642" cy="242227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4" name="Straight Arrow Connector 33"/>
          <p:cNvCxnSpPr>
            <a:stCxn id="9" idx="1"/>
            <a:endCxn id="23" idx="3"/>
          </p:cNvCxnSpPr>
          <p:nvPr/>
        </p:nvCxnSpPr>
        <p:spPr>
          <a:xfrm flipV="1">
            <a:off x="1458612" y="2878290"/>
            <a:ext cx="1408352" cy="163022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7" name="Text Placeholder 2"/>
          <p:cNvSpPr txBox="1">
            <a:spLocks/>
          </p:cNvSpPr>
          <p:nvPr/>
        </p:nvSpPr>
        <p:spPr>
          <a:xfrm>
            <a:off x="6963454" y="2191528"/>
            <a:ext cx="4858431" cy="3670236"/>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a:gsLst>
                    <a:gs pos="0">
                      <a:schemeClr val="tx1">
                        <a:lumMod val="75000"/>
                        <a:lumOff val="25000"/>
                      </a:schemeClr>
                    </a:gs>
                    <a:gs pos="86000">
                      <a:schemeClr val="tx1">
                        <a:lumMod val="75000"/>
                        <a:lumOff val="25000"/>
                      </a:schemeClr>
                    </a:gs>
                  </a:gsLst>
                  <a:lin ang="5400000" scaled="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gradFill>
                  <a:gsLst>
                    <a:gs pos="0">
                      <a:schemeClr val="accent6"/>
                    </a:gs>
                    <a:gs pos="86000">
                      <a:schemeClr val="accent6"/>
                    </a:gs>
                  </a:gsLst>
                  <a:lin ang="5400000" scaled="0"/>
                </a:gradFill>
              </a:rPr>
              <a:t>1. Count seeds</a:t>
            </a:r>
          </a:p>
          <a:p>
            <a:r>
              <a:rPr lang="en-US" dirty="0" smtClean="0">
                <a:gradFill>
                  <a:gsLst>
                    <a:gs pos="0">
                      <a:schemeClr val="accent6"/>
                    </a:gs>
                    <a:gs pos="86000">
                      <a:schemeClr val="accent6"/>
                    </a:gs>
                  </a:gsLst>
                  <a:lin ang="5400000" scaled="0"/>
                </a:gradFill>
              </a:rPr>
              <a:t>2. Bucket reads by seed</a:t>
            </a:r>
          </a:p>
          <a:p>
            <a:r>
              <a:rPr lang="en-US" dirty="0" smtClean="0">
                <a:gradFill>
                  <a:gsLst>
                    <a:gs pos="0">
                      <a:schemeClr val="accent6"/>
                    </a:gs>
                    <a:gs pos="86000">
                      <a:schemeClr val="accent6"/>
                    </a:gs>
                  </a:gsLst>
                  <a:lin ang="5400000" scaled="0"/>
                </a:gradFill>
              </a:rPr>
              <a:t>3. Connect </a:t>
            </a:r>
            <a:r>
              <a:rPr lang="en-US" dirty="0" smtClean="0">
                <a:gradFill>
                  <a:gsLst>
                    <a:gs pos="0">
                      <a:schemeClr val="accent6"/>
                    </a:gs>
                    <a:gs pos="86000">
                      <a:schemeClr val="accent6"/>
                    </a:gs>
                  </a:gsLst>
                  <a:lin ang="5400000" scaled="0"/>
                </a:gradFill>
              </a:rPr>
              <a:t>overlapping </a:t>
            </a:r>
            <a:br>
              <a:rPr lang="en-US" dirty="0" smtClean="0">
                <a:gradFill>
                  <a:gsLst>
                    <a:gs pos="0">
                      <a:schemeClr val="accent6"/>
                    </a:gs>
                    <a:gs pos="86000">
                      <a:schemeClr val="accent6"/>
                    </a:gs>
                  </a:gsLst>
                  <a:lin ang="5400000" scaled="0"/>
                </a:gradFill>
              </a:rPr>
            </a:br>
            <a:r>
              <a:rPr lang="en-US" dirty="0" smtClean="0">
                <a:gradFill>
                  <a:gsLst>
                    <a:gs pos="0">
                      <a:schemeClr val="accent6"/>
                    </a:gs>
                    <a:gs pos="86000">
                      <a:schemeClr val="accent6"/>
                    </a:gs>
                  </a:gsLst>
                  <a:lin ang="5400000" scaled="0"/>
                </a:gradFill>
              </a:rPr>
              <a:t>    reads</a:t>
            </a:r>
            <a:endParaRPr lang="en-US" dirty="0" smtClean="0">
              <a:gradFill>
                <a:gsLst>
                  <a:gs pos="0">
                    <a:schemeClr val="accent6"/>
                  </a:gs>
                  <a:gs pos="86000">
                    <a:schemeClr val="accent6"/>
                  </a:gs>
                </a:gsLst>
                <a:lin ang="5400000" scaled="0"/>
              </a:gradFill>
            </a:endParaRPr>
          </a:p>
          <a:p>
            <a:r>
              <a:rPr lang="en-US" dirty="0" smtClean="0">
                <a:gradFill>
                  <a:gsLst>
                    <a:gs pos="0">
                      <a:schemeClr val="accent6"/>
                    </a:gs>
                    <a:gs pos="86000">
                      <a:schemeClr val="accent6"/>
                    </a:gs>
                  </a:gsLst>
                  <a:lin ang="5400000" scaled="0"/>
                </a:gradFill>
              </a:rPr>
              <a:t>4. Cluster connected</a:t>
            </a:r>
            <a:br>
              <a:rPr lang="en-US" dirty="0" smtClean="0">
                <a:gradFill>
                  <a:gsLst>
                    <a:gs pos="0">
                      <a:schemeClr val="accent6"/>
                    </a:gs>
                    <a:gs pos="86000">
                      <a:schemeClr val="accent6"/>
                    </a:gs>
                  </a:gsLst>
                  <a:lin ang="5400000" scaled="0"/>
                </a:gradFill>
              </a:rPr>
            </a:br>
            <a:r>
              <a:rPr lang="en-US" dirty="0" smtClean="0">
                <a:gradFill>
                  <a:gsLst>
                    <a:gs pos="0">
                      <a:schemeClr val="accent6"/>
                    </a:gs>
                    <a:gs pos="86000">
                      <a:schemeClr val="accent6"/>
                    </a:gs>
                  </a:gsLst>
                  <a:lin ang="5400000" scaled="0"/>
                </a:gradFill>
              </a:rPr>
              <a:t>    components</a:t>
            </a:r>
          </a:p>
        </p:txBody>
      </p:sp>
      <p:sp>
        <p:nvSpPr>
          <p:cNvPr id="38" name="Left Brace 37"/>
          <p:cNvSpPr/>
          <p:nvPr/>
        </p:nvSpPr>
        <p:spPr>
          <a:xfrm rot="5400000">
            <a:off x="4223511" y="3480118"/>
            <a:ext cx="304800" cy="1328057"/>
          </a:xfrm>
          <a:prstGeom prst="leftBrace">
            <a:avLst>
              <a:gd name="adj1" fmla="val 31989"/>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39" name="Straight Arrow Connector 38"/>
          <p:cNvCxnSpPr>
            <a:stCxn id="38" idx="1"/>
            <a:endCxn id="24" idx="4"/>
          </p:cNvCxnSpPr>
          <p:nvPr/>
        </p:nvCxnSpPr>
        <p:spPr>
          <a:xfrm flipH="1" flipV="1">
            <a:off x="3782495" y="2950028"/>
            <a:ext cx="593416" cy="1041719"/>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42" name="Left Brace 41"/>
          <p:cNvSpPr/>
          <p:nvPr/>
        </p:nvSpPr>
        <p:spPr>
          <a:xfrm rot="5400000">
            <a:off x="4223510" y="4020531"/>
            <a:ext cx="304800" cy="1328057"/>
          </a:xfrm>
          <a:prstGeom prst="leftBrace">
            <a:avLst>
              <a:gd name="adj1" fmla="val 31989"/>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43" name="Straight Arrow Connector 42"/>
          <p:cNvCxnSpPr>
            <a:stCxn id="42" idx="1"/>
            <a:endCxn id="24" idx="4"/>
          </p:cNvCxnSpPr>
          <p:nvPr/>
        </p:nvCxnSpPr>
        <p:spPr>
          <a:xfrm flipH="1" flipV="1">
            <a:off x="3782495" y="2950028"/>
            <a:ext cx="593415" cy="1582132"/>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7441338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theme/theme1.xml><?xml version="1.0" encoding="utf-8"?>
<a:theme xmlns:a="http://schemas.openxmlformats.org/drawingml/2006/main" name="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c6bb9d19-7926-47a4-9d93-93d54014735c"/>
    <ds:schemaRef ds:uri="http://schemas.openxmlformats.org/package/2006/metadata/core-properties"/>
    <ds:schemaRef ds:uri="http://purl.org/dc/terms/"/>
    <ds:schemaRef ds:uri="http://purl.org/dc/dcmitype/"/>
    <ds:schemaRef ds:uri="http://schemas.microsoft.com/sharepoint/v3"/>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2295e2e7-0eeb-498e-8716-217bb2ee6ee3"/>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2785</TotalTime>
  <Words>529</Words>
  <Application>Microsoft Office PowerPoint</Application>
  <PresentationFormat>Custom</PresentationFormat>
  <Paragraphs>162</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Metro Template Light 16x9</vt:lpstr>
      <vt:lpstr>Metro Template Colored Titles Segoe UI 16x9</vt:lpstr>
      <vt:lpstr>PowerPoint Presentation</vt:lpstr>
      <vt:lpstr>Genomics project </vt:lpstr>
      <vt:lpstr>Genomics pipeline</vt:lpstr>
      <vt:lpstr>Genomics pipeline</vt:lpstr>
      <vt:lpstr>SNAP</vt:lpstr>
      <vt:lpstr>FLASH</vt:lpstr>
      <vt:lpstr>Read alignment</vt:lpstr>
      <vt:lpstr>Coverage distribution</vt:lpstr>
      <vt:lpstr>Hash clustering</vt:lpstr>
      <vt:lpstr>Targeted de novo assembly</vt:lpstr>
      <vt:lpstr>Scaffold assembly</vt:lpstr>
      <vt:lpstr>Next steps? …</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FLASH Planning</dc:title>
  <dc:subject>&lt;Event Name Here&gt;</dc:subject>
  <dc:creator>Ravi Pandya</dc:creator>
  <cp:keywords>&lt;Any Related Keywords&gt;</cp:keywords>
  <dc:description>Template: Saku Uchikawa, Microsoft Corporation
Formatting:
Event Date: 
Event Location: 
Audience Type: Internal</dc:description>
  <cp:lastModifiedBy>Ravi Pandya</cp:lastModifiedBy>
  <cp:revision>124</cp:revision>
  <dcterms:created xsi:type="dcterms:W3CDTF">2012-06-13T17:11:34Z</dcterms:created>
  <dcterms:modified xsi:type="dcterms:W3CDTF">2012-06-28T21:15:56Z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