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657" r:id="rId4"/>
  </p:sldMasterIdLst>
  <p:notesMasterIdLst>
    <p:notesMasterId r:id="rId55"/>
  </p:notesMasterIdLst>
  <p:handoutMasterIdLst>
    <p:handoutMasterId r:id="rId56"/>
  </p:handoutMasterIdLst>
  <p:sldIdLst>
    <p:sldId id="330" r:id="rId5"/>
    <p:sldId id="257" r:id="rId6"/>
    <p:sldId id="333" r:id="rId7"/>
    <p:sldId id="334" r:id="rId8"/>
    <p:sldId id="342" r:id="rId9"/>
    <p:sldId id="259" r:id="rId10"/>
    <p:sldId id="260" r:id="rId11"/>
    <p:sldId id="261" r:id="rId12"/>
    <p:sldId id="262" r:id="rId13"/>
    <p:sldId id="384" r:id="rId14"/>
    <p:sldId id="369" r:id="rId15"/>
    <p:sldId id="372" r:id="rId16"/>
    <p:sldId id="380" r:id="rId17"/>
    <p:sldId id="345" r:id="rId18"/>
    <p:sldId id="361" r:id="rId19"/>
    <p:sldId id="357" r:id="rId20"/>
    <p:sldId id="352" r:id="rId21"/>
    <p:sldId id="386" r:id="rId22"/>
    <p:sldId id="263" r:id="rId23"/>
    <p:sldId id="265" r:id="rId24"/>
    <p:sldId id="266" r:id="rId25"/>
    <p:sldId id="276" r:id="rId26"/>
    <p:sldId id="362" r:id="rId27"/>
    <p:sldId id="367" r:id="rId28"/>
    <p:sldId id="277" r:id="rId29"/>
    <p:sldId id="278" r:id="rId30"/>
    <p:sldId id="279" r:id="rId31"/>
    <p:sldId id="281" r:id="rId32"/>
    <p:sldId id="282" r:id="rId33"/>
    <p:sldId id="285" r:id="rId34"/>
    <p:sldId id="375" r:id="rId35"/>
    <p:sldId id="377" r:id="rId36"/>
    <p:sldId id="378" r:id="rId37"/>
    <p:sldId id="374" r:id="rId38"/>
    <p:sldId id="286" r:id="rId39"/>
    <p:sldId id="287" r:id="rId40"/>
    <p:sldId id="288" r:id="rId41"/>
    <p:sldId id="289" r:id="rId42"/>
    <p:sldId id="290" r:id="rId43"/>
    <p:sldId id="364" r:id="rId44"/>
    <p:sldId id="363" r:id="rId45"/>
    <p:sldId id="382" r:id="rId46"/>
    <p:sldId id="291" r:id="rId47"/>
    <p:sldId id="292" r:id="rId48"/>
    <p:sldId id="383" r:id="rId49"/>
    <p:sldId id="328" r:id="rId50"/>
    <p:sldId id="329" r:id="rId51"/>
    <p:sldId id="331" r:id="rId52"/>
    <p:sldId id="351" r:id="rId53"/>
    <p:sldId id="359" r:id="rId54"/>
  </p:sldIdLst>
  <p:sldSz cx="9144000" cy="6858000" type="screen4x3"/>
  <p:notesSz cx="7315200" cy="9601200"/>
  <p:embeddedFontLst>
    <p:embeddedFont>
      <p:font typeface="MS PGothic" panose="020B0600070205080204" pitchFamily="34" charset="-128"/>
      <p:regular r:id="rId57"/>
    </p:embeddedFont>
    <p:embeddedFont>
      <p:font typeface="Verdana" panose="020B0604030504040204" pitchFamily="3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
      <p:font typeface="MS PGothic" panose="020B0600070205080204" pitchFamily="34" charset="-128"/>
      <p:regular r:id="rId57"/>
    </p:embeddedFont>
    <p:embeddedFont>
      <p:font typeface="Trebuchet MS" panose="020B0603020202020204" pitchFamily="34" charset="0"/>
      <p:regular r:id="rId66"/>
      <p:bold r:id="rId67"/>
      <p:italic r:id="rId68"/>
      <p:boldItalic r:id="rId69"/>
    </p:embeddedFont>
    <p:embeddedFont>
      <p:font typeface="Candara" panose="020E0502030303020204" pitchFamily="34" charset="0"/>
      <p:regular r:id="rId70"/>
      <p:bold r:id="rId71"/>
      <p:italic r:id="rId72"/>
      <p:boldItalic r:id="rId73"/>
    </p:embeddedFont>
  </p:embeddedFont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41">
          <p15:clr>
            <a:srgbClr val="A4A3A4"/>
          </p15:clr>
        </p15:guide>
        <p15:guide id="2" pos="13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6857" autoAdjust="0"/>
  </p:normalViewPr>
  <p:slideViewPr>
    <p:cSldViewPr snapToGrid="0">
      <p:cViewPr varScale="1">
        <p:scale>
          <a:sx n="58" d="100"/>
          <a:sy n="58" d="100"/>
        </p:scale>
        <p:origin x="1492" y="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636" y="252"/>
      </p:cViewPr>
      <p:guideLst>
        <p:guide orient="horz" pos="2741"/>
        <p:guide pos="136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font" Target="fonts/font12.fntdata"/><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font" Target="fonts/font15.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3" tIns="48332" rIns="96663" bIns="48332"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3" tIns="48332" rIns="96663" bIns="48332" rtlCol="0"/>
          <a:lstStyle>
            <a:lvl1pPr algn="r" fontAlgn="auto">
              <a:spcBef>
                <a:spcPts val="0"/>
              </a:spcBef>
              <a:spcAft>
                <a:spcPts val="0"/>
              </a:spcAft>
              <a:defRPr sz="1300">
                <a:latin typeface="+mn-lt"/>
                <a:cs typeface="+mn-cs"/>
              </a:defRPr>
            </a:lvl1pPr>
          </a:lstStyle>
          <a:p>
            <a:pPr>
              <a:defRPr/>
            </a:pPr>
            <a:fld id="{2DDEC8CB-B2D6-4C65-88E9-E6CB8FCECBFF}" type="datetimeFigureOut">
              <a:rPr lang="en-US"/>
              <a:pPr>
                <a:defRPr/>
              </a:pPr>
              <a:t>2/15/2018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3" tIns="48332" rIns="96663" bIns="48332" rtlCol="0" anchor="b"/>
          <a:lstStyle>
            <a:lvl1pPr algn="l" fontAlgn="auto">
              <a:spcBef>
                <a:spcPts val="0"/>
              </a:spcBef>
              <a:spcAft>
                <a:spcPts val="0"/>
              </a:spcAft>
              <a:defRPr sz="13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3" tIns="48332" rIns="96663" bIns="48332" rtlCol="0" anchor="b"/>
          <a:lstStyle>
            <a:lvl1pPr algn="r" fontAlgn="auto">
              <a:spcBef>
                <a:spcPts val="0"/>
              </a:spcBef>
              <a:spcAft>
                <a:spcPts val="0"/>
              </a:spcAft>
              <a:defRPr sz="1300">
                <a:latin typeface="+mn-lt"/>
                <a:cs typeface="+mn-cs"/>
              </a:defRPr>
            </a:lvl1pPr>
          </a:lstStyle>
          <a:p>
            <a:pPr>
              <a:defRPr/>
            </a:pPr>
            <a:fld id="{03552E4B-3E56-4B4A-9DAB-458E0A32A4FC}" type="slidenum">
              <a:rPr lang="en-US"/>
              <a:pPr>
                <a:defRPr/>
              </a:pPr>
              <a:t>‹#›</a:t>
            </a:fld>
            <a:endParaRPr lang="en-US"/>
          </a:p>
        </p:txBody>
      </p:sp>
    </p:spTree>
    <p:extLst>
      <p:ext uri="{BB962C8B-B14F-4D97-AF65-F5344CB8AC3E}">
        <p14:creationId xmlns:p14="http://schemas.microsoft.com/office/powerpoint/2010/main" val="15682881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19138"/>
            <a:ext cx="4802188" cy="3600450"/>
          </a:xfrm>
          <a:prstGeom prst="rect">
            <a:avLst/>
          </a:prstGeom>
          <a:noFill/>
          <a:ln w="12700">
            <a:solidFill>
              <a:prstClr val="black"/>
            </a:solidFill>
          </a:ln>
        </p:spPr>
        <p:txBody>
          <a:bodyPr vert="horz" lIns="96663" tIns="48332" rIns="96663" bIns="48332" rtlCol="0" anchor="ctr"/>
          <a:lstStyle/>
          <a:p>
            <a:pPr lvl="0"/>
            <a:r>
              <a:rPr lang="en-US" noProof="0" dirty="0"/>
              <a:t>    </a:t>
            </a:r>
          </a:p>
        </p:txBody>
      </p:sp>
      <p:sp>
        <p:nvSpPr>
          <p:cNvPr id="5" name="Notes Placeholder 4"/>
          <p:cNvSpPr>
            <a:spLocks noGrp="1"/>
          </p:cNvSpPr>
          <p:nvPr>
            <p:ph type="body" sz="quarter" idx="3"/>
          </p:nvPr>
        </p:nvSpPr>
        <p:spPr>
          <a:xfrm>
            <a:off x="2175935" y="4447223"/>
            <a:ext cx="4892039" cy="4320540"/>
          </a:xfrm>
          <a:prstGeom prst="rect">
            <a:avLst/>
          </a:prstGeom>
        </p:spPr>
        <p:txBody>
          <a:bodyPr vert="horz" lIns="96663" tIns="48332" rIns="96663" bIns="48332"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6564" name="Line 8"/>
          <p:cNvSpPr>
            <a:spLocks noChangeShapeType="1"/>
          </p:cNvSpPr>
          <p:nvPr/>
        </p:nvSpPr>
        <p:spPr bwMode="auto">
          <a:xfrm>
            <a:off x="1871135" y="621745"/>
            <a:ext cx="0" cy="8401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6663" tIns="48332" rIns="96663" bIns="48332"/>
          <a:lstStyle/>
          <a:p>
            <a:endParaRPr lang="en-US"/>
          </a:p>
        </p:txBody>
      </p:sp>
      <p:sp>
        <p:nvSpPr>
          <p:cNvPr id="89093" name="Text Box 9"/>
          <p:cNvSpPr txBox="1">
            <a:spLocks noChangeArrowheads="1"/>
          </p:cNvSpPr>
          <p:nvPr/>
        </p:nvSpPr>
        <p:spPr bwMode="auto">
          <a:xfrm>
            <a:off x="162560" y="753428"/>
            <a:ext cx="1706880" cy="29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defRPr/>
            </a:pPr>
            <a:r>
              <a:rPr lang="en-US" sz="1300" b="1">
                <a:latin typeface="Arial" pitchFamily="34" charset="0"/>
              </a:rPr>
              <a:t>Instructor Notes:</a:t>
            </a:r>
          </a:p>
        </p:txBody>
      </p:sp>
      <p:sp>
        <p:nvSpPr>
          <p:cNvPr id="69638" name="Rectangle 14"/>
          <p:cNvSpPr>
            <a:spLocks noChangeArrowheads="1"/>
          </p:cNvSpPr>
          <p:nvPr/>
        </p:nvSpPr>
        <p:spPr bwMode="auto">
          <a:xfrm>
            <a:off x="257388" y="160020"/>
            <a:ext cx="6934201" cy="32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27" tIns="48863" rIns="97727" bIns="48863"/>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100" dirty="0">
                <a:latin typeface="Arial" panose="020B0604020202020204" pitchFamily="34" charset="0"/>
                <a:ea typeface="MS PGothic" pitchFamily="34" charset="-128"/>
                <a:cs typeface="Arial" panose="020B0604020202020204" pitchFamily="34" charset="0"/>
              </a:rPr>
              <a:t>Programming Foundation With Pseudocode                Introduction to program development with pseudocode </a:t>
            </a:r>
            <a:r>
              <a:rPr lang="en-US" altLang="en-US" sz="1100" dirty="0">
                <a:latin typeface="Arial" pitchFamily="34" charset="0"/>
                <a:cs typeface="Arial" panose="020B0604020202020204" pitchFamily="34" charset="0"/>
              </a:rPr>
              <a:t>		</a:t>
            </a:r>
          </a:p>
        </p:txBody>
      </p:sp>
      <p:sp>
        <p:nvSpPr>
          <p:cNvPr id="69639" name="Rectangle 14"/>
          <p:cNvSpPr>
            <a:spLocks noChangeArrowheads="1"/>
          </p:cNvSpPr>
          <p:nvPr/>
        </p:nvSpPr>
        <p:spPr bwMode="auto">
          <a:xfrm>
            <a:off x="4124960" y="8957550"/>
            <a:ext cx="2946400" cy="236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27" tIns="48863" rIns="97727" bIns="48863"/>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100" dirty="0">
                <a:latin typeface="Arial" pitchFamily="34" charset="0"/>
                <a:cs typeface="Arial" panose="020B0604020202020204" pitchFamily="34" charset="0"/>
              </a:rPr>
              <a:t>		 Page 01-</a:t>
            </a:r>
            <a:fld id="{CCFBFAC2-2B51-4301-AB56-2B5BC657213B}" type="slidenum">
              <a:rPr lang="en-US" altLang="en-US" sz="1100" smtClean="0">
                <a:latin typeface="Arial" pitchFamily="34" charset="0"/>
                <a:cs typeface="Arial" panose="020B0604020202020204" pitchFamily="34" charset="0"/>
              </a:rPr>
              <a:pPr eaLnBrk="1" hangingPunct="1">
                <a:defRPr/>
              </a:pPr>
              <a:t>‹#›</a:t>
            </a:fld>
            <a:r>
              <a:rPr lang="en-US" altLang="en-US" sz="1100" dirty="0">
                <a:latin typeface="Arial" pitchFamily="34" charset="0"/>
                <a:cs typeface="Arial" panose="020B0604020202020204" pitchFamily="34" charset="0"/>
              </a:rPr>
              <a:t> </a:t>
            </a:r>
          </a:p>
          <a:p>
            <a:pPr eaLnBrk="1" hangingPunct="1">
              <a:defRPr/>
            </a:pPr>
            <a:r>
              <a:rPr lang="en-US" altLang="en-US" sz="1100" dirty="0">
                <a:latin typeface="Arial" pitchFamily="34" charset="0"/>
                <a:cs typeface="Arial" panose="020B0604020202020204" pitchFamily="34" charset="0"/>
              </a:rPr>
              <a:t>  </a:t>
            </a:r>
          </a:p>
        </p:txBody>
      </p:sp>
    </p:spTree>
    <p:extLst>
      <p:ext uri="{BB962C8B-B14F-4D97-AF65-F5344CB8AC3E}">
        <p14:creationId xmlns:p14="http://schemas.microsoft.com/office/powerpoint/2010/main" val="332277071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67588" name="Text Box 9"/>
          <p:cNvSpPr txBox="1">
            <a:spLocks noChangeArrowheads="1"/>
          </p:cNvSpPr>
          <p:nvPr/>
        </p:nvSpPr>
        <p:spPr bwMode="auto">
          <a:xfrm>
            <a:off x="152400" y="1190150"/>
            <a:ext cx="1706880" cy="25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50000"/>
              </a:spcBef>
            </a:pPr>
            <a:r>
              <a:rPr lang="en-US" altLang="en-US">
                <a:latin typeface="Arial" pitchFamily="34" charset="0"/>
              </a:rPr>
              <a:t>Add instructor notes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2184400" y="4475560"/>
            <a:ext cx="4876800" cy="47389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spcBef>
                <a:spcPct val="0"/>
              </a:spcBef>
              <a:defRPr/>
            </a:pPr>
            <a:r>
              <a:rPr lang="en-US" altLang="en-US" b="1" dirty="0"/>
              <a:t>Waterfall Model:  </a:t>
            </a:r>
            <a:r>
              <a:rPr lang="en-US" altLang="en-US" dirty="0"/>
              <a:t>The waterfall model is a sequential software development model  in which development is seen as flowing steadily downwards (like a waterfall) through the phases of requirements analysis, design, coding, testing (validation), deployment, and maintenance. </a:t>
            </a:r>
          </a:p>
          <a:p>
            <a:pPr eaLnBrk="1" hangingPunct="1">
              <a:spcBef>
                <a:spcPct val="0"/>
              </a:spcBef>
              <a:defRPr/>
            </a:pPr>
            <a:endParaRPr lang="en-US" altLang="en-US" dirty="0"/>
          </a:p>
          <a:p>
            <a:pPr eaLnBrk="1" hangingPunct="1">
              <a:spcBef>
                <a:spcPct val="0"/>
              </a:spcBef>
              <a:defRPr/>
            </a:pPr>
            <a:r>
              <a:rPr lang="en-US" altLang="en-US" b="1" dirty="0"/>
              <a:t>SDLC  process of Waterfall Model: </a:t>
            </a:r>
          </a:p>
          <a:p>
            <a:pPr eaLnBrk="1" hangingPunct="1">
              <a:spcBef>
                <a:spcPct val="0"/>
              </a:spcBef>
              <a:defRPr/>
            </a:pPr>
            <a:endParaRPr lang="en-US" altLang="en-US" b="1" dirty="0"/>
          </a:p>
          <a:p>
            <a:pPr marL="181243" indent="-181243" eaLnBrk="1" hangingPunct="1">
              <a:spcBef>
                <a:spcPct val="0"/>
              </a:spcBef>
              <a:buFont typeface="Arial" panose="020B0604020202020204" pitchFamily="34" charset="0"/>
              <a:buChar char="•"/>
              <a:defRPr/>
            </a:pPr>
            <a:r>
              <a:rPr lang="en-US" altLang="en-US" b="1" dirty="0"/>
              <a:t>Requirement Analysis : </a:t>
            </a:r>
            <a:r>
              <a:rPr lang="en-US" altLang="en-US" dirty="0"/>
              <a:t>Identify</a:t>
            </a:r>
            <a:r>
              <a:rPr lang="en-US" altLang="en-US" b="1" dirty="0"/>
              <a:t> </a:t>
            </a:r>
            <a:r>
              <a:rPr lang="en-US" altLang="en-US" dirty="0"/>
              <a:t> all the requirements. After requirement gathering, analyze the requirements for identifying their validity and the possibility of incorporating the requirements in the system to be developed.</a:t>
            </a:r>
            <a:endParaRPr lang="en-US" altLang="en-US" b="1" dirty="0"/>
          </a:p>
          <a:p>
            <a:pPr marL="181243" indent="-181243" eaLnBrk="1" hangingPunct="1">
              <a:spcBef>
                <a:spcPct val="0"/>
              </a:spcBef>
              <a:buFont typeface="Arial" panose="020B0604020202020204" pitchFamily="34" charset="0"/>
              <a:buChar char="•"/>
              <a:defRPr/>
            </a:pPr>
            <a:r>
              <a:rPr lang="en-US" altLang="en-US" b="1" dirty="0"/>
              <a:t>Design:  </a:t>
            </a:r>
            <a:r>
              <a:rPr lang="en-US" altLang="en-US" dirty="0"/>
              <a:t>It is a process of  creating a detailed  specification for  a  software module . It  involves algorithmic design and other implementation specific approaches for a s/w component such as modularity , control hierarchy,, data structures etc. Designers/Technical leads ,senior developers , architects are involved in this phase </a:t>
            </a:r>
            <a:endParaRPr lang="en-US" altLang="en-US" b="1" dirty="0"/>
          </a:p>
          <a:p>
            <a:pPr marL="181243" indent="-181243" eaLnBrk="1" hangingPunct="1">
              <a:spcBef>
                <a:spcPct val="0"/>
              </a:spcBef>
              <a:buFont typeface="Arial" panose="020B0604020202020204" pitchFamily="34" charset="0"/>
              <a:buChar char="•"/>
              <a:defRPr/>
            </a:pPr>
            <a:r>
              <a:rPr lang="en-US" altLang="en-US" b="1" dirty="0"/>
              <a:t>Coding : </a:t>
            </a:r>
            <a:r>
              <a:rPr lang="en-US" altLang="en-US" dirty="0"/>
              <a:t>Main objective of this phase is to translate the software design into code , each component  identified in design is implemented as a program module following coding guidelines </a:t>
            </a:r>
            <a:endParaRPr lang="en-US" altLang="en-US" b="1" dirty="0"/>
          </a:p>
          <a:p>
            <a:pPr marL="181243" indent="-181243" eaLnBrk="1" hangingPunct="1">
              <a:spcBef>
                <a:spcPct val="0"/>
              </a:spcBef>
              <a:buFont typeface="Arial" panose="020B0604020202020204" pitchFamily="34" charset="0"/>
              <a:buChar char="•"/>
              <a:defRPr/>
            </a:pPr>
            <a:r>
              <a:rPr lang="en-US" altLang="en-US" b="1" dirty="0"/>
              <a:t>Testing : </a:t>
            </a:r>
            <a:r>
              <a:rPr lang="en-US" altLang="en-US" dirty="0"/>
              <a:t>Process of </a:t>
            </a:r>
            <a:r>
              <a:rPr lang="en-GB" altLang="en-US" dirty="0"/>
              <a:t>checking what’s been developed against the requirement.</a:t>
            </a:r>
            <a:endParaRPr lang="en-US" altLang="en-US" b="1" dirty="0"/>
          </a:p>
          <a:p>
            <a:pPr marL="181243" indent="-181243" eaLnBrk="1" hangingPunct="1">
              <a:spcBef>
                <a:spcPct val="0"/>
              </a:spcBef>
              <a:buFont typeface="Arial" panose="020B0604020202020204" pitchFamily="34" charset="0"/>
              <a:buChar char="•"/>
              <a:defRPr/>
            </a:pPr>
            <a:r>
              <a:rPr lang="en-US" altLang="en-US" b="1" dirty="0"/>
              <a:t>Deployment : </a:t>
            </a:r>
            <a:r>
              <a:rPr lang="en-US" altLang="en-US" dirty="0"/>
              <a:t>Process of bringing </a:t>
            </a:r>
            <a:r>
              <a:rPr lang="en-GB" altLang="en-US" dirty="0"/>
              <a:t>the system into production environment</a:t>
            </a:r>
            <a:endParaRPr lang="en-US" altLang="en-US" b="1" dirty="0"/>
          </a:p>
          <a:p>
            <a:pPr marL="181243" indent="-181243" eaLnBrk="1" hangingPunct="1">
              <a:spcBef>
                <a:spcPct val="0"/>
              </a:spcBef>
              <a:buFont typeface="Arial" panose="020B0604020202020204" pitchFamily="34" charset="0"/>
              <a:buChar char="•"/>
              <a:defRPr/>
            </a:pPr>
            <a:r>
              <a:rPr lang="en-US" altLang="en-US" b="1" dirty="0"/>
              <a:t>Maintenance : </a:t>
            </a:r>
            <a:r>
              <a:rPr lang="en-US" altLang="en-US" dirty="0"/>
              <a:t>The maintenance phase involves making changes to hardware, software, and documentation to support its operational effectiveness. </a:t>
            </a:r>
            <a:endParaRPr lang="en-US" altLang="en-US"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xfrm>
            <a:off x="2235200" y="4475560"/>
            <a:ext cx="4876800" cy="455223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a:defRPr/>
            </a:pPr>
            <a:r>
              <a:rPr lang="en-US" altLang="en-US" b="1" dirty="0"/>
              <a:t>Analyze the requirement:</a:t>
            </a:r>
          </a:p>
          <a:p>
            <a:pPr marL="181243" indent="-181243">
              <a:buFont typeface="Arial" panose="020B0604020202020204" pitchFamily="34" charset="0"/>
              <a:buChar char="•"/>
              <a:defRPr/>
            </a:pPr>
            <a:r>
              <a:rPr lang="en-US" altLang="en-US" b="1" dirty="0"/>
              <a:t>Understand the Problem:</a:t>
            </a:r>
          </a:p>
          <a:p>
            <a:pPr marL="664558" lvl="1" indent="-181243">
              <a:buFont typeface="Arial" panose="020B0604020202020204" pitchFamily="34" charset="0"/>
              <a:buChar char="•"/>
              <a:defRPr/>
            </a:pPr>
            <a:r>
              <a:rPr lang="en-US" altLang="en-US" dirty="0"/>
              <a:t>Interpret the problem in your own words</a:t>
            </a:r>
          </a:p>
          <a:p>
            <a:pPr marL="664558" lvl="1" indent="-181243">
              <a:buFont typeface="Arial" panose="020B0604020202020204" pitchFamily="34" charset="0"/>
              <a:buChar char="•"/>
              <a:defRPr/>
            </a:pPr>
            <a:r>
              <a:rPr lang="en-US" altLang="en-US" dirty="0"/>
              <a:t>Determine the outputs required</a:t>
            </a:r>
          </a:p>
          <a:p>
            <a:pPr marL="664558" lvl="1" indent="-181243">
              <a:buFont typeface="Arial" panose="020B0604020202020204" pitchFamily="34" charset="0"/>
              <a:buChar char="•"/>
              <a:defRPr/>
            </a:pPr>
            <a:r>
              <a:rPr lang="en-US" altLang="en-US" dirty="0"/>
              <a:t>Identify the inputs required to obtain the desired output</a:t>
            </a:r>
          </a:p>
          <a:p>
            <a:pPr marL="664558" lvl="1" indent="-181243">
              <a:buFont typeface="Arial" panose="020B0604020202020204" pitchFamily="34" charset="0"/>
              <a:buChar char="•"/>
              <a:defRPr/>
            </a:pPr>
            <a:r>
              <a:rPr lang="en-US" altLang="en-US" dirty="0"/>
              <a:t>List out the clarifications required</a:t>
            </a:r>
          </a:p>
          <a:p>
            <a:pPr marL="664558" lvl="1" indent="-181243">
              <a:buFont typeface="Arial" panose="020B0604020202020204" pitchFamily="34" charset="0"/>
              <a:buChar char="•"/>
              <a:defRPr/>
            </a:pPr>
            <a:r>
              <a:rPr lang="en-US" altLang="en-US" dirty="0"/>
              <a:t>List the assumptions made</a:t>
            </a:r>
          </a:p>
          <a:p>
            <a:pPr marL="664558" lvl="1" indent="-181243">
              <a:buFont typeface="Arial" panose="020B0604020202020204" pitchFamily="34" charset="0"/>
              <a:buChar char="•"/>
              <a:defRPr/>
            </a:pPr>
            <a:r>
              <a:rPr lang="en-US" altLang="en-US" dirty="0"/>
              <a:t>List the constraints / limitations</a:t>
            </a:r>
            <a:endParaRPr lang="en-US" altLang="en-US" b="1" dirty="0"/>
          </a:p>
          <a:p>
            <a:pPr marL="181243" indent="-181243">
              <a:buFont typeface="Arial" panose="020B0604020202020204" pitchFamily="34" charset="0"/>
              <a:buChar char="•"/>
              <a:defRPr/>
            </a:pPr>
            <a:r>
              <a:rPr lang="en-US" altLang="en-US" b="1" dirty="0"/>
              <a:t>Gather Correct Information: </a:t>
            </a:r>
            <a:r>
              <a:rPr lang="en-US" altLang="en-US" dirty="0"/>
              <a:t>Gather the required information from the concern stakeholders by communicating with them.</a:t>
            </a:r>
          </a:p>
          <a:p>
            <a:pPr marL="181243" indent="-181243">
              <a:buFont typeface="Arial" panose="020B0604020202020204" pitchFamily="34" charset="0"/>
              <a:buChar char="•"/>
              <a:defRPr/>
            </a:pPr>
            <a:r>
              <a:rPr lang="en-US" altLang="en-US" b="1" dirty="0"/>
              <a:t>Importance of proper communication: </a:t>
            </a:r>
            <a:r>
              <a:rPr lang="en-US" altLang="en-US" dirty="0"/>
              <a:t>User talks in language of business, and Programmer talks in the language of technology.  Since there is a big gap between these languages, understanding the requirements properly is very important.  This is possible through proper communication. The communication exercise is as follows:</a:t>
            </a:r>
          </a:p>
          <a:p>
            <a:pPr marL="664558" lvl="1" indent="-181243">
              <a:buFont typeface="Arial" panose="020B0604020202020204" pitchFamily="34" charset="0"/>
              <a:buChar char="•"/>
              <a:defRPr/>
            </a:pPr>
            <a:r>
              <a:rPr lang="en-US" altLang="en-US" dirty="0"/>
              <a:t>Consider income tax calculation logic is written by you. If you want to check whether the Income Tax calculation written in the program, is correct as per the current Tax laws?  Where can you get this information? </a:t>
            </a:r>
          </a:p>
          <a:p>
            <a:pPr marL="664558" lvl="1" indent="-181243">
              <a:buFont typeface="Arial" panose="020B0604020202020204" pitchFamily="34" charset="0"/>
              <a:buChar char="•"/>
              <a:defRPr/>
            </a:pPr>
            <a:r>
              <a:rPr lang="en-US" altLang="en-US" dirty="0"/>
              <a:t>Draft an email to the relevant stakeholders, requesting for the required information.</a:t>
            </a:r>
          </a:p>
          <a:p>
            <a:pPr>
              <a:defRPr/>
            </a:pPr>
            <a:endParaRPr lang="en-US" altLang="en-US" dirty="0"/>
          </a:p>
          <a:p>
            <a:pPr>
              <a:defRPr/>
            </a:pPr>
            <a:endParaRPr lang="en-US"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xfrm>
            <a:off x="2235200" y="4475560"/>
            <a:ext cx="4876800" cy="422719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a:defRPr/>
            </a:pPr>
            <a:r>
              <a:rPr lang="en-US" altLang="en-US" b="1" dirty="0"/>
              <a:t>Case Study:  </a:t>
            </a:r>
            <a:r>
              <a:rPr lang="en-US" altLang="en-US" dirty="0"/>
              <a:t>The ATM application aims at performing ATM transactions and balance enquiry of an existing account holder in a user friendly way</a:t>
            </a:r>
          </a:p>
          <a:p>
            <a:pPr>
              <a:defRPr/>
            </a:pPr>
            <a:r>
              <a:rPr lang="en-US" altLang="en-US" dirty="0"/>
              <a:t>Following is a list of functionalities of the system. Wherever, the description of functionality is not adequate; you can make appropriate assumptions and proceed.</a:t>
            </a:r>
          </a:p>
          <a:p>
            <a:pPr marL="181243" indent="-181243">
              <a:buFont typeface="Arial" panose="020B0604020202020204" pitchFamily="34" charset="0"/>
              <a:buChar char="•"/>
              <a:defRPr/>
            </a:pPr>
            <a:r>
              <a:rPr lang="en-US" altLang="en-US" dirty="0"/>
              <a:t> The user is requested for the card number and his personal pin number for authentication purpose. </a:t>
            </a:r>
          </a:p>
          <a:p>
            <a:pPr marL="181243" indent="-181243">
              <a:buFont typeface="Arial" panose="020B0604020202020204" pitchFamily="34" charset="0"/>
              <a:buChar char="•"/>
              <a:defRPr/>
            </a:pPr>
            <a:r>
              <a:rPr lang="en-US" altLang="en-US" dirty="0"/>
              <a:t>After authenticating the user, the application requests the user to choose any one of the following options:</a:t>
            </a:r>
          </a:p>
          <a:p>
            <a:pPr marL="664558" lvl="1" indent="-181243">
              <a:buFontTx/>
              <a:buChar char="•"/>
              <a:defRPr/>
            </a:pPr>
            <a:r>
              <a:rPr lang="en-US" altLang="en-US" dirty="0"/>
              <a:t>BALANCE ENQUIRY</a:t>
            </a:r>
          </a:p>
          <a:p>
            <a:pPr marL="664558" lvl="1" indent="-181243">
              <a:buFontTx/>
              <a:buChar char="•"/>
              <a:defRPr/>
            </a:pPr>
            <a:r>
              <a:rPr lang="en-US" altLang="en-US" dirty="0"/>
              <a:t>CASH WITHDRAWL</a:t>
            </a:r>
          </a:p>
          <a:p>
            <a:pPr marL="664558" lvl="1" indent="-181243">
              <a:buFontTx/>
              <a:buChar char="•"/>
              <a:defRPr/>
            </a:pPr>
            <a:r>
              <a:rPr lang="en-US" altLang="en-US" dirty="0"/>
              <a:t>MINI STATEMENT</a:t>
            </a:r>
          </a:p>
          <a:p>
            <a:pPr marL="664558" lvl="1" indent="-181243">
              <a:buFontTx/>
              <a:buChar char="•"/>
              <a:defRPr/>
            </a:pPr>
            <a:r>
              <a:rPr lang="en-US" altLang="en-US" dirty="0"/>
              <a:t>QUIT.</a:t>
            </a:r>
          </a:p>
          <a:p>
            <a:pPr marL="181243" indent="-181243">
              <a:buFont typeface="Arial" panose="020B0604020202020204" pitchFamily="34" charset="0"/>
              <a:buChar char="•"/>
              <a:defRPr/>
            </a:pPr>
            <a:r>
              <a:rPr lang="en-US" altLang="en-US" dirty="0"/>
              <a:t>When the user chooses one of the above options, say ‘1’, the balance of the user is retrieved and displayed. The application further requests the user whether he/she wants the report to be generated and responds accordingly.</a:t>
            </a:r>
          </a:p>
          <a:p>
            <a:pPr marL="181243" indent="-181243">
              <a:buFont typeface="Arial" panose="020B0604020202020204" pitchFamily="34" charset="0"/>
              <a:buChar char="•"/>
              <a:defRPr/>
            </a:pPr>
            <a:r>
              <a:rPr lang="en-US" altLang="en-US" dirty="0"/>
              <a:t>When the user chooses ‘2’, transaction is performed based on the request of the user with the help of the transaction file. Thus after the transaction is complete the user’s account is updated.</a:t>
            </a:r>
            <a:endParaRPr lang="en-US" altLang="en-US" b="1" dirty="0"/>
          </a:p>
          <a:p>
            <a:pPr>
              <a:defRPr/>
            </a:pPr>
            <a:endParaRPr lang="en-US" altLang="en-US"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xfrm>
            <a:off x="2194560" y="4475560"/>
            <a:ext cx="4876800" cy="448722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defRPr/>
            </a:pPr>
            <a:r>
              <a:rPr lang="en-US" altLang="en-US" dirty="0"/>
              <a:t>Case Study – ATM (Contd..)</a:t>
            </a:r>
          </a:p>
          <a:p>
            <a:pPr marL="181243" indent="-181243">
              <a:buFont typeface="Arial" panose="020B0604020202020204" pitchFamily="34" charset="0"/>
              <a:buChar char="•"/>
              <a:defRPr/>
            </a:pPr>
            <a:r>
              <a:rPr lang="en-US" altLang="en-US" dirty="0"/>
              <a:t>When user wants to generate a record for his/her last 5 DAYS transaction, mini statement is opted where details retrieved from Transaction History File.</a:t>
            </a:r>
          </a:p>
          <a:p>
            <a:pPr>
              <a:defRPr/>
            </a:pPr>
            <a:r>
              <a:rPr lang="en-US" altLang="en-US" dirty="0"/>
              <a:t>Updating balance is done when recharge is successful in Master and Transaction File.  Thus, the application requests the user for further processing and responds based on the input from the user.</a:t>
            </a:r>
          </a:p>
          <a:p>
            <a:pPr eaLnBrk="1" hangingPunct="1">
              <a:spcBef>
                <a:spcPts val="1269"/>
              </a:spcBef>
              <a:defRPr/>
            </a:pPr>
            <a:r>
              <a:rPr lang="en-US" altLang="en-US" b="1" dirty="0"/>
              <a:t>Case Study 1: </a:t>
            </a:r>
            <a:r>
              <a:rPr lang="en-US" altLang="en-US" dirty="0"/>
              <a:t>In a firm there are 10 salespeople and incentive is paid on the portion of sales that exceeds two thirds of the average sales of the group. List the salesperson receiving incentives along with their incentive amount. Incentive amount is 20% the amount of sales that exceeds the two thirds of the average.</a:t>
            </a:r>
          </a:p>
          <a:p>
            <a:pPr eaLnBrk="1" hangingPunct="1">
              <a:spcBef>
                <a:spcPts val="1269"/>
              </a:spcBef>
              <a:defRPr/>
            </a:pPr>
            <a:r>
              <a:rPr lang="en-US" altLang="en-US" b="1" dirty="0"/>
              <a:t>Case Study 2: </a:t>
            </a:r>
            <a:r>
              <a:rPr lang="en-US" dirty="0"/>
              <a:t>All candidates have to take three tests. Selection for the interview round is done based on the scores of all the three tests. The individual score in each test has to be greater that 75 and the average  score across the three tests should be a minimum of 80. An interview call letter is to be sent to candidates who have been selected and a reject letter is to be sent to the others. </a:t>
            </a:r>
            <a:r>
              <a:rPr lang="en-US" altLang="en-US" dirty="0"/>
              <a:t>The interview stage involves two rounds:</a:t>
            </a:r>
          </a:p>
          <a:p>
            <a:pPr lvl="1" eaLnBrk="1" hangingPunct="1">
              <a:spcBef>
                <a:spcPts val="0"/>
              </a:spcBef>
              <a:buFont typeface="Wingdings" pitchFamily="2" charset="2"/>
              <a:buChar char="Ø"/>
              <a:defRPr/>
            </a:pPr>
            <a:r>
              <a:rPr lang="en-US" altLang="en-US" i="1" dirty="0"/>
              <a:t>Round 1: </a:t>
            </a:r>
            <a:r>
              <a:rPr lang="en-US" altLang="en-US" dirty="0"/>
              <a:t>qualifying criterion: rating of greater than five on a scale of 1 to 10</a:t>
            </a:r>
          </a:p>
          <a:p>
            <a:pPr lvl="1" eaLnBrk="1" hangingPunct="1">
              <a:spcBef>
                <a:spcPts val="0"/>
              </a:spcBef>
              <a:buFont typeface="Wingdings" pitchFamily="2" charset="2"/>
              <a:buChar char="Ø"/>
              <a:defRPr/>
            </a:pPr>
            <a:r>
              <a:rPr lang="en-US" altLang="en-US" i="1" dirty="0"/>
              <a:t>Round 2: </a:t>
            </a:r>
            <a:r>
              <a:rPr lang="en-US" altLang="en-US" dirty="0"/>
              <a:t>qualifying criterion: rating of greater than seven on a scale of 1 to 10Candidates go through both rounds of interview. </a:t>
            </a:r>
          </a:p>
          <a:p>
            <a:pPr eaLnBrk="1" hangingPunct="1">
              <a:spcBef>
                <a:spcPts val="1269"/>
              </a:spcBef>
              <a:defRPr/>
            </a:pPr>
            <a:r>
              <a:rPr lang="en-US" altLang="en-US" dirty="0"/>
              <a:t>Selected candidates are sent offer letters and the rest are sent reject letters. </a:t>
            </a:r>
          </a:p>
          <a:p>
            <a:pPr eaLnBrk="1" hangingPunct="1">
              <a:spcBef>
                <a:spcPts val="1269"/>
              </a:spcBef>
              <a:defRPr/>
            </a:pPr>
            <a:r>
              <a:rPr lang="en-US" altLang="en-US" dirty="0"/>
              <a:t>Represent the logic for finding the number of candidates who have been sent interview call letters, who have been sent reject letters and who have been sent offer letters.</a:t>
            </a:r>
          </a:p>
          <a:p>
            <a:pPr marL="422901" lvl="1" eaLnBrk="1" hangingPunct="1">
              <a:lnSpc>
                <a:spcPct val="90000"/>
              </a:lnSpc>
              <a:defRPr/>
            </a:pPr>
            <a:endParaRPr lang="en-US" dirty="0"/>
          </a:p>
          <a:p>
            <a:pPr eaLnBrk="1" hangingPunct="1">
              <a:lnSpc>
                <a:spcPct val="90000"/>
              </a:lnSpc>
              <a:defRPr/>
            </a:pPr>
            <a:endParaRPr lang="en-US" altLang="en-US" sz="900" b="1" dirty="0"/>
          </a:p>
          <a:p>
            <a:pPr>
              <a:defRPr/>
            </a:pPr>
            <a:endParaRPr lang="en-US" altLang="en-US" sz="900" b="1" dirty="0"/>
          </a:p>
          <a:p>
            <a:pPr>
              <a:defRPr/>
            </a:pPr>
            <a:endParaRPr lang="en-US" altLang="en-US" sz="900" b="1" dirty="0"/>
          </a:p>
        </p:txBody>
      </p:sp>
      <p:sp>
        <p:nvSpPr>
          <p:cNvPr id="79876" name="Text Box 9"/>
          <p:cNvSpPr txBox="1">
            <a:spLocks noChangeArrowheads="1"/>
          </p:cNvSpPr>
          <p:nvPr/>
        </p:nvSpPr>
        <p:spPr bwMode="auto">
          <a:xfrm>
            <a:off x="152400" y="1190150"/>
            <a:ext cx="1706880" cy="10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50000"/>
              </a:spcBef>
            </a:pPr>
            <a:r>
              <a:rPr lang="en-US" altLang="en-US">
                <a:latin typeface="Arial" pitchFamily="34" charset="0"/>
              </a:rPr>
              <a:t>Ask participants to form a team of 4 to 5 members and ask them to discuss among themselves to understand the different constructs to be used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9"/>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20"/>
          <p:cNvSpPr>
            <a:spLocks noGrp="1" noChangeArrowheads="1"/>
          </p:cNvSpPr>
          <p:nvPr>
            <p:ph type="body" idx="1"/>
          </p:nvPr>
        </p:nvSpPr>
        <p:spPr bwMode="auto">
          <a:xfrm>
            <a:off x="2165775" y="4463892"/>
            <a:ext cx="4892039" cy="483727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r>
              <a:rPr lang="en-US" altLang="en-US" b="1" dirty="0"/>
              <a:t>Flowchart:  </a:t>
            </a:r>
            <a:r>
              <a:rPr lang="en-US" altLang="en-US" dirty="0"/>
              <a:t>A flow chart, or flow diagram, is a graphical representation of a process or system that details the sequencing of steps required to create output. A typical flow chart uses a set of basic symbols to represent various functions, and shows the sequence and </a:t>
            </a:r>
            <a:r>
              <a:rPr lang="en-US" altLang="en-US" i="1" dirty="0"/>
              <a:t>interconnections</a:t>
            </a:r>
            <a:r>
              <a:rPr lang="en-US" altLang="en-US" dirty="0"/>
              <a:t> of functions with lines and arrows. Ex: Flow chart to calculate difference b/w two numbers:</a:t>
            </a:r>
            <a:endParaRPr lang="en-US" altLang="en-US" b="1"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r>
              <a:rPr lang="en-US" altLang="en-US" b="1" dirty="0"/>
              <a:t>Algorithm: </a:t>
            </a:r>
            <a:r>
              <a:rPr lang="en-US" altLang="en-US" dirty="0">
                <a:ea typeface="MS PGothic" pitchFamily="34" charset="-128"/>
              </a:rPr>
              <a:t>An algorithm is a set of instructions for solving a problem.  It is a basic technique of how to do a specific task. It takes input, processes it according to a set of instructions, and generates output. An algorithm must provide correct output for every possible input condition. An algorithm must have a definite end point so that when the input has been processed and the desired output achieved, the process stops.</a:t>
            </a:r>
          </a:p>
          <a:p>
            <a:pPr eaLnBrk="1" hangingPunct="1">
              <a:spcBef>
                <a:spcPct val="0"/>
              </a:spcBef>
            </a:pPr>
            <a:r>
              <a:rPr lang="en-US" altLang="en-US" dirty="0"/>
              <a:t>Example: Algorithm to calculate the difference between two numbers</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p:txBody>
      </p:sp>
      <p:grpSp>
        <p:nvGrpSpPr>
          <p:cNvPr id="80900" name="Group 7"/>
          <p:cNvGrpSpPr>
            <a:grpSpLocks/>
          </p:cNvGrpSpPr>
          <p:nvPr/>
        </p:nvGrpSpPr>
        <p:grpSpPr bwMode="auto">
          <a:xfrm>
            <a:off x="3501814" y="5351384"/>
            <a:ext cx="2067561" cy="1651872"/>
            <a:chOff x="1296" y="3744"/>
            <a:chExt cx="1248" cy="1728"/>
          </a:xfrm>
        </p:grpSpPr>
        <p:sp>
          <p:nvSpPr>
            <p:cNvPr id="80903" name="Oval 8"/>
            <p:cNvSpPr>
              <a:spLocks noChangeArrowheads="1"/>
            </p:cNvSpPr>
            <p:nvPr/>
          </p:nvSpPr>
          <p:spPr bwMode="auto">
            <a:xfrm>
              <a:off x="1680" y="3744"/>
              <a:ext cx="480"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ctr" eaLnBrk="1" hangingPunct="1">
                <a:spcBef>
                  <a:spcPct val="0"/>
                </a:spcBef>
              </a:pPr>
              <a:r>
                <a:rPr lang="en-US" altLang="en-US" b="1" dirty="0">
                  <a:latin typeface="Trebuchet MS" pitchFamily="34" charset="0"/>
                </a:rPr>
                <a:t>START</a:t>
              </a:r>
            </a:p>
          </p:txBody>
        </p:sp>
        <p:sp>
          <p:nvSpPr>
            <p:cNvPr id="80904" name="AutoShape 9"/>
            <p:cNvSpPr>
              <a:spLocks noChangeArrowheads="1"/>
            </p:cNvSpPr>
            <p:nvPr/>
          </p:nvSpPr>
          <p:spPr bwMode="auto">
            <a:xfrm>
              <a:off x="1536" y="4032"/>
              <a:ext cx="768" cy="144"/>
            </a:xfrm>
            <a:prstGeom prst="parallelogram">
              <a:avLst>
                <a:gd name="adj" fmla="val 1333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ctr" eaLnBrk="1" hangingPunct="1">
                <a:spcBef>
                  <a:spcPct val="0"/>
                </a:spcBef>
              </a:pPr>
              <a:r>
                <a:rPr lang="en-US" altLang="en-US" b="1">
                  <a:latin typeface="Trebuchet MS" pitchFamily="34" charset="0"/>
                </a:rPr>
                <a:t>READ A</a:t>
              </a:r>
            </a:p>
          </p:txBody>
        </p:sp>
        <p:sp>
          <p:nvSpPr>
            <p:cNvPr id="80905" name="AutoShape 10"/>
            <p:cNvSpPr>
              <a:spLocks noChangeArrowheads="1"/>
            </p:cNvSpPr>
            <p:nvPr/>
          </p:nvSpPr>
          <p:spPr bwMode="auto">
            <a:xfrm>
              <a:off x="1488" y="4368"/>
              <a:ext cx="816" cy="144"/>
            </a:xfrm>
            <a:prstGeom prst="parallelogram">
              <a:avLst>
                <a:gd name="adj" fmla="val 141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ctr" eaLnBrk="1" hangingPunct="1">
                <a:spcBef>
                  <a:spcPct val="0"/>
                </a:spcBef>
              </a:pPr>
              <a:r>
                <a:rPr lang="en-US" altLang="en-US" b="1">
                  <a:latin typeface="Trebuchet MS" pitchFamily="34" charset="0"/>
                </a:rPr>
                <a:t>READ B</a:t>
              </a:r>
            </a:p>
          </p:txBody>
        </p:sp>
        <p:sp>
          <p:nvSpPr>
            <p:cNvPr id="80906" name="Rectangle 11"/>
            <p:cNvSpPr>
              <a:spLocks noChangeArrowheads="1"/>
            </p:cNvSpPr>
            <p:nvPr/>
          </p:nvSpPr>
          <p:spPr bwMode="auto">
            <a:xfrm>
              <a:off x="1296" y="4704"/>
              <a:ext cx="124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ctr" eaLnBrk="1" hangingPunct="1">
                <a:spcBef>
                  <a:spcPct val="0"/>
                </a:spcBef>
              </a:pPr>
              <a:r>
                <a:rPr lang="en-US" altLang="en-US" b="1">
                  <a:latin typeface="Trebuchet MS" pitchFamily="34" charset="0"/>
                </a:rPr>
                <a:t>DIFF = A - B</a:t>
              </a:r>
            </a:p>
          </p:txBody>
        </p:sp>
        <p:sp>
          <p:nvSpPr>
            <p:cNvPr id="80907" name="AutoShape 12"/>
            <p:cNvSpPr>
              <a:spLocks noChangeArrowheads="1"/>
            </p:cNvSpPr>
            <p:nvPr/>
          </p:nvSpPr>
          <p:spPr bwMode="auto">
            <a:xfrm>
              <a:off x="1488" y="5040"/>
              <a:ext cx="816" cy="144"/>
            </a:xfrm>
            <a:prstGeom prst="parallelogram">
              <a:avLst>
                <a:gd name="adj" fmla="val 141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ctr" eaLnBrk="1" hangingPunct="1">
                <a:spcBef>
                  <a:spcPct val="0"/>
                </a:spcBef>
              </a:pPr>
              <a:r>
                <a:rPr lang="en-US" altLang="en-US" b="1">
                  <a:latin typeface="Trebuchet MS" pitchFamily="34" charset="0"/>
                </a:rPr>
                <a:t>PRINT DIFF</a:t>
              </a:r>
            </a:p>
          </p:txBody>
        </p:sp>
        <p:sp>
          <p:nvSpPr>
            <p:cNvPr id="80908" name="Oval 13"/>
            <p:cNvSpPr>
              <a:spLocks noChangeArrowheads="1"/>
            </p:cNvSpPr>
            <p:nvPr/>
          </p:nvSpPr>
          <p:spPr bwMode="auto">
            <a:xfrm>
              <a:off x="1680" y="5328"/>
              <a:ext cx="480" cy="14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ctr" eaLnBrk="1" hangingPunct="1">
                <a:spcBef>
                  <a:spcPct val="0"/>
                </a:spcBef>
              </a:pPr>
              <a:r>
                <a:rPr lang="en-US" altLang="en-US" b="1">
                  <a:latin typeface="Trebuchet MS" pitchFamily="34" charset="0"/>
                </a:rPr>
                <a:t>STOP</a:t>
              </a:r>
            </a:p>
          </p:txBody>
        </p:sp>
        <p:sp>
          <p:nvSpPr>
            <p:cNvPr id="80909" name="Line 14"/>
            <p:cNvSpPr>
              <a:spLocks noChangeShapeType="1"/>
            </p:cNvSpPr>
            <p:nvPr/>
          </p:nvSpPr>
          <p:spPr bwMode="auto">
            <a:xfrm>
              <a:off x="1920" y="38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0" name="Line 15"/>
            <p:cNvSpPr>
              <a:spLocks noChangeShapeType="1"/>
            </p:cNvSpPr>
            <p:nvPr/>
          </p:nvSpPr>
          <p:spPr bwMode="auto">
            <a:xfrm>
              <a:off x="1920" y="417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1" name="Line 16"/>
            <p:cNvSpPr>
              <a:spLocks noChangeShapeType="1"/>
            </p:cNvSpPr>
            <p:nvPr/>
          </p:nvSpPr>
          <p:spPr bwMode="auto">
            <a:xfrm>
              <a:off x="1920" y="451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2" name="Line 17"/>
            <p:cNvSpPr>
              <a:spLocks noChangeShapeType="1"/>
            </p:cNvSpPr>
            <p:nvPr/>
          </p:nvSpPr>
          <p:spPr bwMode="auto">
            <a:xfrm>
              <a:off x="1920" y="489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913" name="Line 18"/>
            <p:cNvSpPr>
              <a:spLocks noChangeShapeType="1"/>
            </p:cNvSpPr>
            <p:nvPr/>
          </p:nvSpPr>
          <p:spPr bwMode="auto">
            <a:xfrm>
              <a:off x="1920" y="518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 name="TextBox 2"/>
          <p:cNvSpPr txBox="1"/>
          <p:nvPr/>
        </p:nvSpPr>
        <p:spPr>
          <a:xfrm>
            <a:off x="2909146" y="8276512"/>
            <a:ext cx="3202095" cy="651606"/>
          </a:xfrm>
          <a:prstGeom prst="rect">
            <a:avLst/>
          </a:prstGeom>
          <a:noFill/>
          <a:ln w="6350">
            <a:solidFill>
              <a:schemeClr val="tx1"/>
            </a:solidFill>
          </a:ln>
        </p:spPr>
        <p:style>
          <a:lnRef idx="2">
            <a:schemeClr val="accent1"/>
          </a:lnRef>
          <a:fillRef idx="1">
            <a:schemeClr val="lt1"/>
          </a:fillRef>
          <a:effectRef idx="0">
            <a:schemeClr val="accent1"/>
          </a:effectRef>
          <a:fontRef idx="minor">
            <a:schemeClr val="dk1"/>
          </a:fontRef>
        </p:style>
        <p:txBody>
          <a:bodyPr lIns="96663" tIns="48332" rIns="96663" bIns="48332">
            <a:spAutoFit/>
          </a:bodyPr>
          <a:lstStyle/>
          <a:p>
            <a:pPr>
              <a:defRPr/>
            </a:pPr>
            <a:r>
              <a:rPr lang="en-US" sz="1200" dirty="0">
                <a:latin typeface="Candara" panose="020E0502030303020204" pitchFamily="34" charset="0"/>
              </a:rPr>
              <a:t>Accept two numbers as num1 and num2</a:t>
            </a:r>
          </a:p>
          <a:p>
            <a:pPr>
              <a:defRPr/>
            </a:pPr>
            <a:r>
              <a:rPr lang="en-US" sz="1200" dirty="0">
                <a:latin typeface="Candara" panose="020E0502030303020204" pitchFamily="34" charset="0"/>
              </a:rPr>
              <a:t>Find the difference between num1 and num2</a:t>
            </a:r>
          </a:p>
          <a:p>
            <a:pPr>
              <a:defRPr/>
            </a:pPr>
            <a:r>
              <a:rPr lang="en-US" sz="1200" dirty="0">
                <a:latin typeface="Candara" panose="020E0502030303020204" pitchFamily="34" charset="0"/>
              </a:rPr>
              <a:t>PRINT DIFFERENCE</a:t>
            </a:r>
            <a:endParaRPr lang="en-US" altLang="en-US" sz="1200" dirty="0">
              <a:latin typeface="Candara" panose="020E0502030303020204" pitchFamily="34" charset="0"/>
            </a:endParaRPr>
          </a:p>
        </p:txBody>
      </p:sp>
      <p:sp>
        <p:nvSpPr>
          <p:cNvPr id="80902" name="TextBox 3"/>
          <p:cNvSpPr txBox="1">
            <a:spLocks noChangeArrowheads="1"/>
          </p:cNvSpPr>
          <p:nvPr/>
        </p:nvSpPr>
        <p:spPr bwMode="auto">
          <a:xfrm>
            <a:off x="328506" y="1550194"/>
            <a:ext cx="1434255" cy="86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t>Explain about flowchart and Algorithm. Pseudocode need to be discussed later.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9"/>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20"/>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Test case</a:t>
            </a:r>
          </a:p>
          <a:p>
            <a:pPr eaLnBrk="1" hangingPunct="1">
              <a:spcBef>
                <a:spcPct val="0"/>
              </a:spcBef>
            </a:pPr>
            <a:r>
              <a:rPr lang="en-US" altLang="en-US" dirty="0"/>
              <a:t>“A set of test inputs, execution conditions, and expected results developed for a particular objective, such as to exercise a particular program path or to verify compliance with a specific requirement.”</a:t>
            </a:r>
          </a:p>
          <a:p>
            <a:pPr eaLnBrk="1" hangingPunct="1">
              <a:spcBef>
                <a:spcPct val="0"/>
              </a:spcBef>
            </a:pPr>
            <a:r>
              <a:rPr lang="en-US" altLang="en-US" dirty="0"/>
              <a:t>See the sample test cases given below for checking valid date.</a:t>
            </a:r>
          </a:p>
          <a:p>
            <a:pPr eaLnBrk="1" hangingPunct="1">
              <a:spcBef>
                <a:spcPct val="0"/>
              </a:spcBef>
            </a:pPr>
            <a:endParaRPr lang="en-US" altLang="en-US" dirty="0"/>
          </a:p>
        </p:txBody>
      </p:sp>
      <p:graphicFrame>
        <p:nvGraphicFramePr>
          <p:cNvPr id="17" name="Group 46"/>
          <p:cNvGraphicFramePr>
            <a:graphicFrameLocks noGrp="1"/>
          </p:cNvGraphicFramePr>
          <p:nvPr>
            <p:extLst>
              <p:ext uri="{D42A27DB-BD31-4B8C-83A1-F6EECF244321}">
                <p14:modId xmlns:p14="http://schemas.microsoft.com/office/powerpoint/2010/main" val="2133511258"/>
              </p:ext>
            </p:extLst>
          </p:nvPr>
        </p:nvGraphicFramePr>
        <p:xfrm>
          <a:off x="2170854" y="5469495"/>
          <a:ext cx="4820919" cy="3362504"/>
        </p:xfrm>
        <a:graphic>
          <a:graphicData uri="http://schemas.openxmlformats.org/drawingml/2006/table">
            <a:tbl>
              <a:tblPr/>
              <a:tblGrid>
                <a:gridCol w="526625">
                  <a:extLst>
                    <a:ext uri="{9D8B030D-6E8A-4147-A177-3AD203B41FA5}">
                      <a16:colId xmlns:a16="http://schemas.microsoft.com/office/drawing/2014/main" val="20000"/>
                    </a:ext>
                  </a:extLst>
                </a:gridCol>
                <a:gridCol w="838201">
                  <a:extLst>
                    <a:ext uri="{9D8B030D-6E8A-4147-A177-3AD203B41FA5}">
                      <a16:colId xmlns:a16="http://schemas.microsoft.com/office/drawing/2014/main" val="20001"/>
                    </a:ext>
                  </a:extLst>
                </a:gridCol>
                <a:gridCol w="1032934">
                  <a:extLst>
                    <a:ext uri="{9D8B030D-6E8A-4147-A177-3AD203B41FA5}">
                      <a16:colId xmlns:a16="http://schemas.microsoft.com/office/drawing/2014/main" val="20002"/>
                    </a:ext>
                  </a:extLst>
                </a:gridCol>
                <a:gridCol w="646854">
                  <a:extLst>
                    <a:ext uri="{9D8B030D-6E8A-4147-A177-3AD203B41FA5}">
                      <a16:colId xmlns:a16="http://schemas.microsoft.com/office/drawing/2014/main" val="20003"/>
                    </a:ext>
                  </a:extLst>
                </a:gridCol>
                <a:gridCol w="1776305">
                  <a:extLst>
                    <a:ext uri="{9D8B030D-6E8A-4147-A177-3AD203B41FA5}">
                      <a16:colId xmlns:a16="http://schemas.microsoft.com/office/drawing/2014/main" val="20004"/>
                    </a:ext>
                  </a:extLst>
                </a:gridCol>
              </a:tblGrid>
              <a:tr h="5091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Test Case ID</a:t>
                      </a:r>
                      <a:endPar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Arial" charset="0"/>
                      </a:endParaRP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Test Condition / Scenario</a:t>
                      </a:r>
                      <a:endPar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Arial" charset="0"/>
                      </a:endParaRP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Test Steps</a:t>
                      </a:r>
                      <a:endParaRPr kumimoji="0" lang="en-US" sz="1000" b="0" i="0" u="none" strike="noStrike" cap="none" normalizeH="0" baseline="0">
                        <a:ln>
                          <a:noFill/>
                        </a:ln>
                        <a:solidFill>
                          <a:schemeClr val="tx1"/>
                        </a:solidFill>
                        <a:effectLst/>
                        <a:latin typeface="Candara" pitchFamily="34" charset="0"/>
                        <a:ea typeface="ＭＳ Ｐゴシック" pitchFamily="34" charset="-128"/>
                        <a:cs typeface="Arial" charset="0"/>
                      </a:endParaRP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Input/Test Data</a:t>
                      </a:r>
                      <a:endParaRPr kumimoji="0" lang="en-US" sz="1000" b="0" i="0" u="none" strike="noStrike" cap="none" normalizeH="0" baseline="0">
                        <a:ln>
                          <a:noFill/>
                        </a:ln>
                        <a:solidFill>
                          <a:schemeClr val="tx1"/>
                        </a:solidFill>
                        <a:effectLst/>
                        <a:latin typeface="Candara" pitchFamily="34" charset="0"/>
                        <a:ea typeface="ＭＳ Ｐゴシック" pitchFamily="34" charset="-128"/>
                        <a:cs typeface="Arial" charset="0"/>
                      </a:endParaRPr>
                    </a:p>
                  </a:txBody>
                  <a:tcPr marL="97536" marR="97536" marT="48007" marB="48007"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Expected Result</a:t>
                      </a:r>
                      <a:endParaRPr kumimoji="0" lang="en-US" sz="1000" b="0" i="0" u="none" strike="noStrike" cap="none" normalizeH="0" baseline="0">
                        <a:ln>
                          <a:noFill/>
                        </a:ln>
                        <a:solidFill>
                          <a:schemeClr val="tx1"/>
                        </a:solidFill>
                        <a:effectLst/>
                        <a:latin typeface="Candara" pitchFamily="34" charset="0"/>
                        <a:ea typeface="ＭＳ Ｐゴシック" pitchFamily="34" charset="-128"/>
                        <a:cs typeface="Arial" charset="0"/>
                      </a:endParaRP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5091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TC_1</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To check the valid Date </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Enter date</a:t>
                      </a:r>
                    </a:p>
                  </a:txBody>
                  <a:tcPr marL="97536" marR="97536" marT="48007" marB="48007"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10/04/2005</a:t>
                      </a:r>
                    </a:p>
                  </a:txBody>
                  <a:tcPr marL="97536" marR="97536" marT="48007" marB="48007"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Date should be accepted.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endParaRPr>
                    </a:p>
                  </a:txBody>
                  <a:tcPr marL="97536" marR="97536" marT="48007" marB="48007"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872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TC_2</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To Check the Date when days are entered as Alphabets</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Enter day as alphabets.</a:t>
                      </a:r>
                      <a:br>
                        <a:rPr kumimoji="0" lang="en-US" sz="1000" b="0"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br>
                      <a:r>
                        <a:rPr kumimoji="0" lang="en-US" sz="1000" b="0"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Enter valid month &amp; year</a:t>
                      </a:r>
                    </a:p>
                  </a:txBody>
                  <a:tcPr marL="97536" marR="97536" marT="48007" marB="48007"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Ten/04/2005</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“Enter Valid date”</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973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TC_3</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To Check the Date when days are entered as Special Characters</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Enter day as special char.</a:t>
                      </a:r>
                      <a:b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br>
                      <a: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Enter valid month &amp; year</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Candara" pitchFamily="34" charset="0"/>
                          <a:ea typeface="ＭＳ Ｐゴシック" pitchFamily="34" charset="-128"/>
                          <a:cs typeface="Times New Roman" pitchFamily="18" charset="0"/>
                        </a:rPr>
                        <a:t>!)/04/2005</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Candara" pitchFamily="34" charset="0"/>
                          <a:ea typeface="ＭＳ Ｐゴシック" pitchFamily="34" charset="-128"/>
                          <a:cs typeface="Times New Roman" pitchFamily="18" charset="0"/>
                        </a:rPr>
                        <a:t>“Enter valid date”</a:t>
                      </a:r>
                    </a:p>
                  </a:txBody>
                  <a:tcPr marL="97536" marR="97536" marT="48007" marB="480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1960" name="Text Box 4"/>
          <p:cNvSpPr txBox="1">
            <a:spLocks noChangeArrowheads="1"/>
          </p:cNvSpPr>
          <p:nvPr/>
        </p:nvSpPr>
        <p:spPr bwMode="auto">
          <a:xfrm>
            <a:off x="162560" y="1360171"/>
            <a:ext cx="1788160" cy="117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buFontTx/>
              <a:buChar char="•"/>
            </a:pPr>
            <a:r>
              <a:rPr lang="en-US" altLang="en-US">
                <a:latin typeface="Trebuchet MS" pitchFamily="34" charset="0"/>
                <a:ea typeface="MS PGothic" pitchFamily="34" charset="-128"/>
              </a:rPr>
              <a:t>Explain What do you mean by test case</a:t>
            </a:r>
          </a:p>
          <a:p>
            <a:pPr eaLnBrk="1" hangingPunct="1">
              <a:spcBef>
                <a:spcPct val="0"/>
              </a:spcBef>
              <a:buFontTx/>
              <a:buChar char="•"/>
            </a:pPr>
            <a:r>
              <a:rPr lang="en-US" altLang="en-US">
                <a:latin typeface="Trebuchet MS" pitchFamily="34" charset="0"/>
                <a:ea typeface="MS PGothic" pitchFamily="34" charset="-128"/>
              </a:rPr>
              <a:t>Give one example</a:t>
            </a:r>
          </a:p>
          <a:p>
            <a:pPr eaLnBrk="1" hangingPunct="1">
              <a:spcBef>
                <a:spcPct val="0"/>
              </a:spcBef>
              <a:buFontTx/>
              <a:buChar char="•"/>
            </a:pPr>
            <a:r>
              <a:rPr lang="en-US" altLang="en-US">
                <a:latin typeface="Trebuchet MS" pitchFamily="34" charset="0"/>
                <a:ea typeface="MS PGothic" pitchFamily="34" charset="-128"/>
              </a:rPr>
              <a:t>Inform participants that testing will be seen later in detail</a:t>
            </a:r>
          </a:p>
          <a:p>
            <a:pPr eaLnBrk="1" hangingPunct="1">
              <a:spcBef>
                <a:spcPct val="0"/>
              </a:spcBef>
            </a:pPr>
            <a:endParaRPr lang="en-US" altLang="en-US">
              <a:latin typeface="Trebuchet MS" pitchFamily="34" charset="0"/>
              <a:ea typeface="MS PGothic"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4"/>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45"/>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r>
              <a:rPr lang="en-US" altLang="en-US" b="1" dirty="0">
                <a:ea typeface="MS PGothic" pitchFamily="34" charset="-128"/>
              </a:rPr>
              <a:t>Compiling the code:</a:t>
            </a:r>
          </a:p>
          <a:p>
            <a:pPr marL="664558" lvl="1" indent="-181243" eaLnBrk="1" hangingPunct="1">
              <a:buFontTx/>
              <a:buChar char="•"/>
            </a:pPr>
            <a:r>
              <a:rPr lang="en-US" altLang="en-US" dirty="0">
                <a:ea typeface="MS PGothic" pitchFamily="34" charset="-128"/>
              </a:rPr>
              <a:t>Computers can execute machine language code only. </a:t>
            </a:r>
          </a:p>
          <a:p>
            <a:pPr marL="664558" lvl="1" indent="-181243" eaLnBrk="1" hangingPunct="1">
              <a:buFontTx/>
              <a:buChar char="•"/>
            </a:pPr>
            <a:r>
              <a:rPr lang="en-US" altLang="en-US" dirty="0">
                <a:ea typeface="MS PGothic" pitchFamily="34" charset="-128"/>
              </a:rPr>
              <a:t>The process of translating higher-level programming language code into machine language code is called compiling the program.</a:t>
            </a:r>
            <a:br>
              <a:rPr lang="en-US" altLang="en-US" dirty="0">
                <a:ea typeface="MS PGothic" pitchFamily="34" charset="-128"/>
              </a:rPr>
            </a:br>
            <a:r>
              <a:rPr lang="en-US" altLang="en-US" dirty="0">
                <a:ea typeface="MS PGothic" pitchFamily="34" charset="-128"/>
              </a:rPr>
              <a:t>Special programs, called compilers and interpreters, perform this task. </a:t>
            </a:r>
          </a:p>
          <a:p>
            <a:pPr marL="664558" lvl="1" indent="-181243" eaLnBrk="1" hangingPunct="1">
              <a:buFontTx/>
              <a:buChar char="•"/>
            </a:pPr>
            <a:r>
              <a:rPr lang="en-US" altLang="en-US" dirty="0">
                <a:ea typeface="MS PGothic" pitchFamily="34" charset="-128"/>
              </a:rPr>
              <a:t>Code that has errors in it cannot be compiled. The compiler will flag the error, and the programmer must fix the error before trying to compile the code again</a:t>
            </a:r>
            <a:endParaRPr lang="en-US" altLang="en-US" b="1" dirty="0">
              <a:ea typeface="MS PGothic" pitchFamily="34" charset="-128"/>
            </a:endParaRPr>
          </a:p>
          <a:p>
            <a:pPr eaLnBrk="1" hangingPunct="1"/>
            <a:r>
              <a:rPr lang="en-US" altLang="en-US" b="1" dirty="0">
                <a:ea typeface="MS PGothic" pitchFamily="34" charset="-128"/>
              </a:rPr>
              <a:t>Execute the program and verify the output:</a:t>
            </a:r>
          </a:p>
          <a:p>
            <a:pPr marL="664558" lvl="1" indent="-181243" eaLnBrk="1" hangingPunct="1">
              <a:buFontTx/>
              <a:buChar char="•"/>
            </a:pPr>
            <a:r>
              <a:rPr lang="en-US" altLang="en-US" dirty="0">
                <a:ea typeface="MS PGothic" pitchFamily="34" charset="-128"/>
              </a:rPr>
              <a:t>Once a program is compiled, it can be executed. </a:t>
            </a:r>
          </a:p>
          <a:p>
            <a:pPr marL="664558" lvl="1" indent="-181243" eaLnBrk="1" hangingPunct="1">
              <a:buFontTx/>
              <a:buChar char="•"/>
            </a:pPr>
            <a:r>
              <a:rPr lang="en-US" altLang="en-US" dirty="0">
                <a:ea typeface="MS PGothic" pitchFamily="34" charset="-128"/>
              </a:rPr>
              <a:t>The programmer checks the program's output to ensure that it is correct</a:t>
            </a:r>
          </a:p>
          <a:p>
            <a:pPr marL="664558" lvl="1" indent="-181243" eaLnBrk="1" hangingPunct="1">
              <a:buFontTx/>
              <a:buChar char="•"/>
            </a:pPr>
            <a:r>
              <a:rPr lang="en-US" altLang="en-US" dirty="0">
                <a:ea typeface="MS PGothic" pitchFamily="34" charset="-128"/>
              </a:rPr>
              <a:t>Logic of the program can be checked by using sample inputs and comparing the output obtained with the expected output identified during creation of test cases.</a:t>
            </a:r>
          </a:p>
          <a:p>
            <a:pPr eaLnBrk="1" hangingPunct="1"/>
            <a:endParaRPr lang="en-US" altLang="en-US" b="1" dirty="0">
              <a:ea typeface="MS PGothic" pitchFamily="34" charset="-128"/>
            </a:endParaRPr>
          </a:p>
        </p:txBody>
      </p:sp>
      <p:sp>
        <p:nvSpPr>
          <p:cNvPr id="82948" name="Rectangle 46"/>
          <p:cNvSpPr>
            <a:spLocks noChangeArrowheads="1"/>
          </p:cNvSpPr>
          <p:nvPr/>
        </p:nvSpPr>
        <p:spPr bwMode="auto">
          <a:xfrm>
            <a:off x="1" y="8657972"/>
            <a:ext cx="195268" cy="37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58" tIns="48329" rIns="96658" bIns="48329" anchor="ctr">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endParaRPr lang="en-US" altLang="en-US" sz="180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8"/>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Self review is a process done by the author himself with the aid of tools like checklist, review guidelines, etc..</a:t>
            </a:r>
          </a:p>
          <a:p>
            <a:pPr eaLnBrk="1" hangingPunct="1">
              <a:spcBef>
                <a:spcPct val="0"/>
              </a:spcBef>
            </a:pPr>
            <a:endParaRPr lang="en-US" altLang="en-US" dirty="0"/>
          </a:p>
          <a:p>
            <a:pPr eaLnBrk="1" hangingPunct="1">
              <a:spcBef>
                <a:spcPct val="0"/>
              </a:spcBef>
            </a:pPr>
            <a:r>
              <a:rPr lang="en-US" altLang="en-US" dirty="0"/>
              <a:t>Checklist is a tool with which review can be performed. Checklist is available as an excel document used to verify  that all the requirements mentioned in requirement specification is covered and best practices, coding standards are followed.</a:t>
            </a:r>
          </a:p>
        </p:txBody>
      </p:sp>
      <p:sp>
        <p:nvSpPr>
          <p:cNvPr id="83972" name="Text Box 4"/>
          <p:cNvSpPr txBox="1">
            <a:spLocks noChangeArrowheads="1"/>
          </p:cNvSpPr>
          <p:nvPr/>
        </p:nvSpPr>
        <p:spPr bwMode="auto">
          <a:xfrm>
            <a:off x="162560" y="1360171"/>
            <a:ext cx="1788160" cy="71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buFontTx/>
              <a:buChar char="•"/>
            </a:pPr>
            <a:r>
              <a:rPr lang="en-US" altLang="en-US">
                <a:latin typeface="Trebuchet MS" pitchFamily="34" charset="0"/>
                <a:ea typeface="MS PGothic" pitchFamily="34" charset="-128"/>
              </a:rPr>
              <a:t>Explain importance of self review and use of check list.</a:t>
            </a:r>
          </a:p>
          <a:p>
            <a:pPr eaLnBrk="1" hangingPunct="1">
              <a:spcBef>
                <a:spcPct val="0"/>
              </a:spcBef>
            </a:pPr>
            <a:endParaRPr lang="en-US" altLang="en-US">
              <a:latin typeface="Trebuchet MS" pitchFamily="34" charset="0"/>
              <a:ea typeface="MS PGothic"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7"/>
          <p:cNvSpPr>
            <a:spLocks noGrp="1" noChangeArrowheads="1"/>
          </p:cNvSpPr>
          <p:nvPr>
            <p:ph type="body" idx="1"/>
          </p:nvPr>
        </p:nvSpPr>
        <p:spPr bwMode="auto">
          <a:xfrm>
            <a:off x="2175935" y="4475560"/>
            <a:ext cx="4892039" cy="42922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lvl="1" eaLnBrk="1" hangingPunct="1">
              <a:spcBef>
                <a:spcPct val="0"/>
              </a:spcBef>
              <a:defRPr/>
            </a:pPr>
            <a:r>
              <a:rPr lang="en-US" altLang="en-US" b="1" dirty="0"/>
              <a:t>Different types of testing: </a:t>
            </a:r>
          </a:p>
          <a:p>
            <a:pPr marL="0" lvl="1" eaLnBrk="1" hangingPunct="1">
              <a:spcBef>
                <a:spcPct val="0"/>
              </a:spcBef>
              <a:defRPr/>
            </a:pPr>
            <a:endParaRPr lang="en-US" altLang="en-US" b="1" dirty="0"/>
          </a:p>
          <a:p>
            <a:pPr marL="181243" lvl="1" indent="-181243" eaLnBrk="1" hangingPunct="1">
              <a:spcBef>
                <a:spcPct val="0"/>
              </a:spcBef>
              <a:buFont typeface="Arial" panose="020B0604020202020204" pitchFamily="34" charset="0"/>
              <a:buChar char="•"/>
              <a:defRPr/>
            </a:pPr>
            <a:r>
              <a:rPr lang="en-US" altLang="en-US" b="1" dirty="0"/>
              <a:t>Black Box testing </a:t>
            </a:r>
            <a:r>
              <a:rPr lang="en-US" altLang="en-US" dirty="0"/>
              <a:t>is a software testing method focused on testing whether the input is properly accepted, and output is correctly produced in an application. For an Example, if you want to validate the given input, then use black box testing.</a:t>
            </a:r>
          </a:p>
          <a:p>
            <a:pPr marL="0" lvl="1" eaLnBrk="1" hangingPunct="1">
              <a:spcBef>
                <a:spcPct val="0"/>
              </a:spcBef>
              <a:defRPr/>
            </a:pPr>
            <a:endParaRPr lang="en-US" altLang="en-US" dirty="0"/>
          </a:p>
          <a:p>
            <a:pPr marL="181243" lvl="1" indent="-181243" eaLnBrk="1" hangingPunct="1">
              <a:spcBef>
                <a:spcPct val="0"/>
              </a:spcBef>
              <a:buFont typeface="Arial" panose="020B0604020202020204" pitchFamily="34" charset="0"/>
              <a:buChar char="•"/>
              <a:defRPr/>
            </a:pPr>
            <a:r>
              <a:rPr lang="en-US" altLang="en-US" b="1" dirty="0"/>
              <a:t>White Box testing </a:t>
            </a:r>
            <a:r>
              <a:rPr lang="en-US" altLang="en-US" dirty="0"/>
              <a:t>is also a software testing method focused on testing the internal structure of the code. For an example, any unreachable path is identifiable using white box testing.</a:t>
            </a:r>
          </a:p>
          <a:p>
            <a:pPr eaLnBrk="1" hangingPunct="1">
              <a:spcBef>
                <a:spcPct val="0"/>
              </a:spcBef>
              <a:defRPr/>
            </a:pPr>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xfrm>
            <a:off x="2166938"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xfrm>
            <a:off x="2194560" y="4475560"/>
            <a:ext cx="4876800" cy="44872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199703" indent="-199703" eaLnBrk="1" hangingPunct="1">
              <a:spcBef>
                <a:spcPct val="0"/>
              </a:spcBef>
            </a:pPr>
            <a:r>
              <a:rPr lang="en-US" altLang="en-US" dirty="0"/>
              <a:t>If any of the task is assigned to a programmer then to complete it in time follow the task life cycle.</a:t>
            </a:r>
          </a:p>
          <a:p>
            <a:pPr marL="199703" indent="-199703" eaLnBrk="1" hangingPunct="1">
              <a:spcBef>
                <a:spcPct val="0"/>
              </a:spcBef>
              <a:buFontTx/>
              <a:buAutoNum type="arabicPeriod"/>
            </a:pPr>
            <a:r>
              <a:rPr lang="en-US" altLang="en-US" dirty="0"/>
              <a:t>The task life cycle means, divide the task in to smaller activities which should be performed in the sequence to complete the task.</a:t>
            </a:r>
          </a:p>
          <a:p>
            <a:pPr marL="199703" indent="-199703" eaLnBrk="1" hangingPunct="1">
              <a:spcBef>
                <a:spcPct val="0"/>
              </a:spcBef>
              <a:buFontTx/>
              <a:buAutoNum type="arabicPeriod"/>
            </a:pPr>
            <a:r>
              <a:rPr lang="en-US" altLang="en-US" dirty="0"/>
              <a:t>Decide the time lines for every activity and prepare a micro schedule for the activity</a:t>
            </a:r>
          </a:p>
          <a:p>
            <a:pPr marL="199703" indent="-199703" eaLnBrk="1" hangingPunct="1">
              <a:spcBef>
                <a:spcPct val="0"/>
              </a:spcBef>
              <a:buFontTx/>
              <a:buAutoNum type="arabicPeriod"/>
            </a:pPr>
            <a:r>
              <a:rPr lang="en-US" altLang="en-US" dirty="0"/>
              <a:t>Monitor the accomplishment for every activity against the schedule prepared in the previous step. So that we can take care of timely completion of the task. It will also help to improve our ability to estimate the timelines to complete the task.</a:t>
            </a:r>
          </a:p>
          <a:p>
            <a:pPr marL="199703" indent="-199703" eaLnBrk="1" hangingPunct="1">
              <a:spcBef>
                <a:spcPct val="0"/>
              </a:spcBef>
            </a:pPr>
            <a:r>
              <a:rPr lang="en-US" altLang="en-US" dirty="0"/>
              <a:t>Task life cycle will be different for different project or different task type</a:t>
            </a:r>
          </a:p>
          <a:p>
            <a:pPr marL="199703" indent="-199703" eaLnBrk="1" hangingPunct="1">
              <a:spcBef>
                <a:spcPct val="0"/>
              </a:spcBef>
            </a:pPr>
            <a:r>
              <a:rPr lang="en-US" altLang="en-US" dirty="0"/>
              <a:t>And hence programmer should first understand each step in the life cycle. Estimate the time required for each step and monitor the task completion against the plan.</a:t>
            </a:r>
          </a:p>
          <a:p>
            <a:pPr marL="199703" indent="-199703" eaLnBrk="1" hangingPunct="1">
              <a:spcBef>
                <a:spcPct val="0"/>
              </a:spcBef>
            </a:pPr>
            <a:endParaRPr lang="en-US" altLang="en-US" dirty="0"/>
          </a:p>
          <a:p>
            <a:pPr marL="199703" indent="-199703" eaLnBrk="1" hangingPunct="1">
              <a:spcBef>
                <a:spcPct val="0"/>
              </a:spcBef>
            </a:pPr>
            <a:r>
              <a:rPr lang="en-US" altLang="en-US" dirty="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8612" name="Text Box 5"/>
          <p:cNvSpPr txBox="1">
            <a:spLocks noChangeArrowheads="1"/>
          </p:cNvSpPr>
          <p:nvPr/>
        </p:nvSpPr>
        <p:spPr bwMode="auto">
          <a:xfrm>
            <a:off x="162560" y="1360171"/>
            <a:ext cx="1788160" cy="25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2194560" y="4475560"/>
            <a:ext cx="4876800" cy="44872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We need to submit above mentioned deliverables.</a:t>
            </a:r>
          </a:p>
          <a:p>
            <a:pPr eaLnBrk="1" hangingPunct="1">
              <a:spcBef>
                <a:spcPct val="0"/>
              </a:spcBef>
            </a:pPr>
            <a:r>
              <a:rPr lang="en-US" altLang="en-US" dirty="0"/>
              <a:t>In defect data we need to log the defect and also mention the closure of it.</a:t>
            </a:r>
          </a:p>
          <a:p>
            <a:pPr eaLnBrk="1" hangingPunct="1">
              <a:spcBef>
                <a:spcPct val="0"/>
              </a:spcBef>
            </a:pPr>
            <a:r>
              <a:rPr lang="en-US" altLang="en-US" dirty="0"/>
              <a:t>Submit the code to configuration management (Check-in in the Source Code Control system).  Once the integration test is pass then close the task in PMS (Project Management system). </a:t>
            </a:r>
            <a:r>
              <a:rPr lang="en-US" altLang="en-US" dirty="0" err="1"/>
              <a:t>i.e</a:t>
            </a:r>
            <a:r>
              <a:rPr lang="en-US" altLang="en-US" dirty="0"/>
              <a:t> we are ready to work on another task.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noChangeArrowheads="1"/>
          </p:cNvSpPr>
          <p:nvPr>
            <p:ph type="body" idx="1"/>
          </p:nvPr>
        </p:nvSpPr>
        <p:spPr bwMode="auto">
          <a:xfrm>
            <a:off x="2194561" y="4475561"/>
            <a:ext cx="4849706" cy="426386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r>
              <a:rPr lang="en-US" altLang="en-US" b="1" dirty="0"/>
              <a:t>Student Syndrome:</a:t>
            </a:r>
          </a:p>
          <a:p>
            <a:pPr eaLnBrk="1" hangingPunct="1">
              <a:spcBef>
                <a:spcPct val="0"/>
              </a:spcBef>
              <a:defRPr/>
            </a:pPr>
            <a:endParaRPr lang="en-US" altLang="en-US" b="1" dirty="0"/>
          </a:p>
          <a:p>
            <a:pPr marL="236623" indent="-236623" eaLnBrk="1" hangingPunct="1">
              <a:spcBef>
                <a:spcPct val="0"/>
              </a:spcBef>
              <a:buFontTx/>
              <a:buChar char="•"/>
              <a:defRPr/>
            </a:pPr>
            <a:r>
              <a:rPr lang="en-US" altLang="en-US" dirty="0"/>
              <a:t>In the above graph. If you observe people are working with less efforts than expected in the beginning  and near the dead line people are slogging to complete the work in time.</a:t>
            </a:r>
          </a:p>
          <a:p>
            <a:pPr marL="236623" indent="-236623" eaLnBrk="1" hangingPunct="1">
              <a:spcBef>
                <a:spcPct val="0"/>
              </a:spcBef>
              <a:buFontTx/>
              <a:buChar char="•"/>
              <a:defRPr/>
            </a:pPr>
            <a:r>
              <a:rPr lang="en-US" altLang="en-US" dirty="0"/>
              <a:t>This is similar to how a student prepare for the exams for day and night just few days before the exam.</a:t>
            </a:r>
          </a:p>
          <a:p>
            <a:pPr marL="236623" indent="-236623" eaLnBrk="1" hangingPunct="1">
              <a:spcBef>
                <a:spcPct val="0"/>
              </a:spcBef>
              <a:buFontTx/>
              <a:buChar char="•"/>
              <a:defRPr/>
            </a:pPr>
            <a:r>
              <a:rPr lang="en-US" altLang="en-US" dirty="0"/>
              <a:t>Avoid student syndromes. While working in project.</a:t>
            </a:r>
          </a:p>
          <a:p>
            <a:pPr marL="236623" indent="-236623" eaLnBrk="1" hangingPunct="1">
              <a:spcBef>
                <a:spcPct val="0"/>
              </a:spcBef>
              <a:buFontTx/>
              <a:buChar char="•"/>
              <a:defRPr/>
            </a:pPr>
            <a:r>
              <a:rPr lang="en-US" altLang="en-US" dirty="0"/>
              <a:t>Parkinson’s Law: </a:t>
            </a:r>
          </a:p>
          <a:p>
            <a:pPr marL="726651" lvl="1" indent="-243336" eaLnBrk="1" hangingPunct="1">
              <a:spcBef>
                <a:spcPct val="0"/>
              </a:spcBef>
              <a:buFont typeface="Wingdings" pitchFamily="2" charset="2"/>
              <a:buChar char="Ø"/>
              <a:defRPr/>
            </a:pPr>
            <a:r>
              <a:rPr lang="en-US" altLang="en-US" dirty="0"/>
              <a:t>“Work expands to fill (and often exceed) the available time.”</a:t>
            </a:r>
          </a:p>
          <a:p>
            <a:pPr marL="236623" indent="-236623" eaLnBrk="1" hangingPunct="1">
              <a:spcBef>
                <a:spcPct val="0"/>
              </a:spcBef>
              <a:buFontTx/>
              <a:buChar char="•"/>
              <a:defRPr/>
            </a:pPr>
            <a:r>
              <a:rPr lang="en-US" altLang="en-US" dirty="0"/>
              <a:t>Murphy’s Law: </a:t>
            </a:r>
          </a:p>
          <a:p>
            <a:pPr marL="726651" lvl="1" indent="-243336" eaLnBrk="1" hangingPunct="1">
              <a:spcBef>
                <a:spcPct val="0"/>
              </a:spcBef>
              <a:buFont typeface="Wingdings" pitchFamily="2" charset="2"/>
              <a:buChar char="Ø"/>
              <a:defRPr/>
            </a:pPr>
            <a:r>
              <a:rPr lang="en-US" altLang="en-US" dirty="0"/>
              <a:t>“If anything can go wrong, it will!”</a:t>
            </a:r>
          </a:p>
          <a:p>
            <a:pPr marL="726651" lvl="1" indent="-243336" eaLnBrk="1" hangingPunct="1">
              <a:spcBef>
                <a:spcPct val="0"/>
              </a:spcBef>
              <a:defRPr/>
            </a:pPr>
            <a:endParaRPr lang="en-US" altLang="en-US" dirty="0"/>
          </a:p>
          <a:p>
            <a:pPr marL="236623" indent="-236623" eaLnBrk="1" hangingPunct="1">
              <a:spcBef>
                <a:spcPct val="0"/>
              </a:spcBef>
              <a:defRPr/>
            </a:pPr>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8"/>
          <p:cNvSpPr>
            <a:spLocks noGrp="1" noChangeArrowheads="1"/>
          </p:cNvSpPr>
          <p:nvPr>
            <p:ph type="body" idx="1"/>
          </p:nvPr>
        </p:nvSpPr>
        <p:spPr bwMode="auto">
          <a:xfrm>
            <a:off x="2175935" y="4475560"/>
            <a:ext cx="4892039" cy="42922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a:defRPr/>
            </a:pPr>
            <a:r>
              <a:rPr lang="en-US" altLang="en-US" dirty="0"/>
              <a:t>What is Pseudocode?</a:t>
            </a:r>
          </a:p>
          <a:p>
            <a:pPr marL="181243" indent="-181243">
              <a:buFont typeface="Arial" panose="020B0604020202020204" pitchFamily="34" charset="0"/>
              <a:buChar char="•"/>
              <a:defRPr/>
            </a:pPr>
            <a:r>
              <a:rPr lang="en-US" altLang="en-US" dirty="0"/>
              <a:t>Pseudocode is a natural language description of what a computer program must do rather than in a programming language.</a:t>
            </a:r>
          </a:p>
          <a:p>
            <a:pPr marL="181243" indent="-181243">
              <a:buFont typeface="Arial" panose="020B0604020202020204" pitchFamily="34" charset="0"/>
              <a:buChar char="•"/>
              <a:defRPr/>
            </a:pPr>
            <a:r>
              <a:rPr lang="en-US" altLang="en-US" dirty="0"/>
              <a:t>It allows the developer to focus on the logic of the code without being distracted by details of programming language syntax.</a:t>
            </a:r>
          </a:p>
          <a:p>
            <a:pPr marL="181243" indent="-181243">
              <a:buFont typeface="Arial" panose="020B0604020202020204" pitchFamily="34" charset="0"/>
              <a:buChar char="•"/>
              <a:defRPr/>
            </a:pPr>
            <a:r>
              <a:rPr lang="en-US" altLang="en-US" dirty="0"/>
              <a:t>At the same time, the </a:t>
            </a:r>
            <a:r>
              <a:rPr lang="en-US" altLang="en-US" dirty="0" err="1"/>
              <a:t>pseudocode</a:t>
            </a:r>
            <a:r>
              <a:rPr lang="en-US" altLang="en-US" dirty="0"/>
              <a:t> needs to be complete.  It describe the entire logic of the task so that implementation becomes easier for translating the task line by line into source code. </a:t>
            </a:r>
          </a:p>
          <a:p>
            <a:pPr marL="181243" indent="-181243">
              <a:buFont typeface="Arial" panose="020B0604020202020204" pitchFamily="34" charset="0"/>
              <a:buChar char="•"/>
              <a:defRPr/>
            </a:pPr>
            <a:r>
              <a:rPr lang="en-US" altLang="en-US" dirty="0"/>
              <a:t>The </a:t>
            </a:r>
            <a:r>
              <a:rPr lang="en-US" altLang="en-US" dirty="0" err="1"/>
              <a:t>pseudocode</a:t>
            </a:r>
            <a:r>
              <a:rPr lang="en-US" altLang="en-US" dirty="0"/>
              <a:t> describes the logic of the program and acts as a blueprint for the source code to be written by the programmer.</a:t>
            </a:r>
          </a:p>
          <a:p>
            <a:pPr>
              <a:defRPr/>
            </a:pPr>
            <a:r>
              <a:rPr lang="en-US" altLang="en-US" b="1" dirty="0" err="1"/>
              <a:t>PseudoCode</a:t>
            </a:r>
            <a:r>
              <a:rPr lang="en-US" altLang="en-US" b="1" dirty="0"/>
              <a:t> for Finding Whether a number is odd or even:</a:t>
            </a:r>
          </a:p>
          <a:p>
            <a:pPr>
              <a:defRPr/>
            </a:pPr>
            <a:endParaRPr lang="en-US" altLang="en-US" b="1" dirty="0"/>
          </a:p>
          <a:p>
            <a:pPr>
              <a:defRPr/>
            </a:pPr>
            <a:endParaRPr lang="en-US" altLang="en-US" b="1" dirty="0"/>
          </a:p>
          <a:p>
            <a:pPr>
              <a:defRPr/>
            </a:pPr>
            <a:endParaRPr lang="en-US" altLang="en-US" b="1" dirty="0"/>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r>
              <a:rPr lang="en-US" altLang="en-US" dirty="0"/>
              <a:t>PROMPT is a Pseudocode  keyword  used to take inputs from the keyboard and store in a variable</a:t>
            </a:r>
          </a:p>
          <a:p>
            <a:pPr eaLnBrk="1" hangingPunct="1">
              <a:spcBef>
                <a:spcPct val="0"/>
              </a:spcBef>
              <a:defRPr/>
            </a:pPr>
            <a:endParaRPr lang="en-US" altLang="en-US" dirty="0"/>
          </a:p>
        </p:txBody>
      </p:sp>
      <p:sp>
        <p:nvSpPr>
          <p:cNvPr id="90116" name="TextBox 1"/>
          <p:cNvSpPr txBox="1">
            <a:spLocks noChangeArrowheads="1"/>
          </p:cNvSpPr>
          <p:nvPr/>
        </p:nvSpPr>
        <p:spPr bwMode="auto">
          <a:xfrm>
            <a:off x="2804161" y="6569155"/>
            <a:ext cx="3470149" cy="1328714"/>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Arial" panose="020B0604020202020204" pitchFamily="34" charset="0"/>
              </a:rPr>
              <a:t>BEGIN</a:t>
            </a:r>
          </a:p>
          <a:p>
            <a:pPr eaLnBrk="1" hangingPunct="1">
              <a:spcBef>
                <a:spcPct val="0"/>
              </a:spcBef>
            </a:pPr>
            <a:r>
              <a:rPr lang="en-US" altLang="en-US">
                <a:latin typeface="Arial" panose="020B0604020202020204" pitchFamily="34" charset="0"/>
              </a:rPr>
              <a:t>           PROMPT "Enter the number" AND STORE IN num</a:t>
            </a:r>
          </a:p>
          <a:p>
            <a:pPr eaLnBrk="1" hangingPunct="1">
              <a:spcBef>
                <a:spcPct val="0"/>
              </a:spcBef>
            </a:pPr>
            <a:r>
              <a:rPr lang="en-US" altLang="en-US">
                <a:latin typeface="Arial" panose="020B0604020202020204" pitchFamily="34" charset="0"/>
              </a:rPr>
              <a:t>           IF (num MOD 2 == 0) THEN </a:t>
            </a:r>
          </a:p>
          <a:p>
            <a:pPr eaLnBrk="1" hangingPunct="1">
              <a:spcBef>
                <a:spcPct val="0"/>
              </a:spcBef>
            </a:pPr>
            <a:r>
              <a:rPr lang="en-US" altLang="en-US">
                <a:latin typeface="Arial" panose="020B0604020202020204" pitchFamily="34" charset="0"/>
              </a:rPr>
              <a:t>	DISPLAY "Even Number"</a:t>
            </a:r>
          </a:p>
          <a:p>
            <a:pPr eaLnBrk="1" hangingPunct="1">
              <a:spcBef>
                <a:spcPct val="0"/>
              </a:spcBef>
            </a:pPr>
            <a:r>
              <a:rPr lang="en-US" altLang="en-US">
                <a:latin typeface="Arial" panose="020B0604020202020204" pitchFamily="34" charset="0"/>
              </a:rPr>
              <a:t>           ELSE</a:t>
            </a:r>
          </a:p>
          <a:p>
            <a:pPr eaLnBrk="1" hangingPunct="1">
              <a:spcBef>
                <a:spcPct val="0"/>
              </a:spcBef>
            </a:pPr>
            <a:r>
              <a:rPr lang="en-US" altLang="en-US">
                <a:latin typeface="Arial" panose="020B0604020202020204" pitchFamily="34" charset="0"/>
              </a:rPr>
              <a:t>	DISPLAY "Odd Number”</a:t>
            </a:r>
          </a:p>
          <a:p>
            <a:pPr eaLnBrk="1" hangingPunct="1">
              <a:spcBef>
                <a:spcPct val="0"/>
              </a:spcBef>
            </a:pPr>
            <a:r>
              <a:rPr lang="en-US" altLang="en-US">
                <a:latin typeface="Arial" panose="020B0604020202020204" pitchFamily="34" charset="0"/>
              </a:rPr>
              <a:t>           ENDIF</a:t>
            </a:r>
          </a:p>
          <a:p>
            <a:pPr eaLnBrk="1" hangingPunct="1">
              <a:spcBef>
                <a:spcPct val="0"/>
              </a:spcBef>
            </a:pPr>
            <a:r>
              <a:rPr lang="en-US" altLang="en-US">
                <a:latin typeface="Arial" panose="020B0604020202020204" pitchFamily="34" charset="0"/>
              </a:rPr>
              <a:t>END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8"/>
          <p:cNvSpPr>
            <a:spLocks noGrp="1" noChangeArrowheads="1"/>
          </p:cNvSpPr>
          <p:nvPr>
            <p:ph type="body" idx="1"/>
          </p:nvPr>
        </p:nvSpPr>
        <p:spPr bwMode="auto">
          <a:xfrm>
            <a:off x="2175935" y="4475560"/>
            <a:ext cx="4892039" cy="42922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r>
              <a:rPr lang="en-US" altLang="en-US" dirty="0"/>
              <a:t>Why Pseudocode ?</a:t>
            </a:r>
          </a:p>
          <a:p>
            <a:pPr marL="181243" indent="-181243">
              <a:buFont typeface="Arial" panose="020B0604020202020204" pitchFamily="34" charset="0"/>
              <a:buChar char="•"/>
              <a:defRPr/>
            </a:pPr>
            <a:r>
              <a:rPr lang="en-US" altLang="en-US" dirty="0"/>
              <a:t>Easy and Efficient Coding – Easy to solve the task by focusing only on logic of the code with  pseudo code rather than any other programming language.</a:t>
            </a:r>
          </a:p>
          <a:p>
            <a:pPr marL="181243" indent="-181243">
              <a:buFont typeface="Arial" panose="020B0604020202020204" pitchFamily="34" charset="0"/>
              <a:buChar char="•"/>
              <a:defRPr/>
            </a:pPr>
            <a:r>
              <a:rPr lang="en-US" altLang="en-US" dirty="0"/>
              <a:t>Increase the Quality of program – Easy way for Analyst to ensure the code matches with design specifications. Once it is matched, then they can easily convert the pseudocode into project specific Language. Thus it helps to ensure requirements are met and that program code meets good software development practice.</a:t>
            </a:r>
          </a:p>
          <a:p>
            <a:pPr marL="181243" indent="-181243">
              <a:buFont typeface="Arial" panose="020B0604020202020204" pitchFamily="34" charset="0"/>
              <a:buChar char="•"/>
              <a:defRPr/>
            </a:pPr>
            <a:r>
              <a:rPr lang="en-US" altLang="en-US" dirty="0"/>
              <a:t>Less Cost activity. Since Catching Logical errors is less tedious than catching them in development process.</a:t>
            </a:r>
          </a:p>
          <a:p>
            <a:pPr eaLnBrk="1" hangingPunct="1">
              <a:spcBef>
                <a:spcPct val="0"/>
              </a:spcBef>
              <a:defRPr/>
            </a:pPr>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8"/>
          <p:cNvSpPr>
            <a:spLocks noGrp="1" noChangeArrowheads="1"/>
          </p:cNvSpPr>
          <p:nvPr>
            <p:ph type="body" idx="1"/>
          </p:nvPr>
        </p:nvSpPr>
        <p:spPr bwMode="auto">
          <a:xfrm>
            <a:off x="2175935" y="4475560"/>
            <a:ext cx="4892039" cy="42922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r>
              <a:rPr lang="en-US" altLang="en-US" dirty="0"/>
              <a:t>Rules to be followed While writing pseudo Code:</a:t>
            </a:r>
          </a:p>
          <a:p>
            <a:pPr marL="181243" indent="-181243">
              <a:buFont typeface="Arial" panose="020B0604020202020204" pitchFamily="34" charset="0"/>
              <a:buChar char="•"/>
              <a:defRPr/>
            </a:pPr>
            <a:r>
              <a:rPr lang="en-US" altLang="en-US" dirty="0"/>
              <a:t> All statements are written as sentence. Use Words and Phrases which are in line with basic computer operations.</a:t>
            </a:r>
          </a:p>
          <a:p>
            <a:pPr marL="181243" indent="-181243">
              <a:buFont typeface="Arial" panose="020B0604020202020204" pitchFamily="34" charset="0"/>
              <a:buChar char="•"/>
              <a:defRPr/>
            </a:pPr>
            <a:r>
              <a:rPr lang="en-US" altLang="en-US" dirty="0"/>
              <a:t> No variable declarations. Use unique variable names but there is no need to declare them before they are used.</a:t>
            </a:r>
          </a:p>
          <a:p>
            <a:pPr marL="181243" indent="-181243">
              <a:buFont typeface="Arial" panose="020B0604020202020204" pitchFamily="34" charset="0"/>
              <a:buChar char="•"/>
              <a:defRPr/>
            </a:pPr>
            <a:r>
              <a:rPr lang="en-US" altLang="en-US" dirty="0"/>
              <a:t> There is no universal "standard" Code for writing Pseudo Code. But for understandable by others in the project follow the common coding standards specific to the project.</a:t>
            </a:r>
          </a:p>
          <a:p>
            <a:pPr marL="181243" indent="-181243">
              <a:buFont typeface="Arial" panose="020B0604020202020204" pitchFamily="34" charset="0"/>
              <a:buChar char="•"/>
              <a:defRPr/>
            </a:pPr>
            <a:r>
              <a:rPr lang="en-US" altLang="en-US" dirty="0"/>
              <a:t> Some of the Common Coding Notations are</a:t>
            </a:r>
          </a:p>
        </p:txBody>
      </p:sp>
      <p:graphicFrame>
        <p:nvGraphicFramePr>
          <p:cNvPr id="5" name="Group 245"/>
          <p:cNvGraphicFramePr>
            <a:graphicFrameLocks noGrp="1"/>
          </p:cNvGraphicFramePr>
          <p:nvPr>
            <p:extLst>
              <p:ext uri="{D42A27DB-BD31-4B8C-83A1-F6EECF244321}">
                <p14:modId xmlns:p14="http://schemas.microsoft.com/office/powerpoint/2010/main" val="2124032731"/>
              </p:ext>
            </p:extLst>
          </p:nvPr>
        </p:nvGraphicFramePr>
        <p:xfrm>
          <a:off x="2448560" y="6285548"/>
          <a:ext cx="4389120" cy="2243077"/>
        </p:xfrm>
        <a:graphic>
          <a:graphicData uri="http://schemas.openxmlformats.org/drawingml/2006/table">
            <a:tbl>
              <a:tblPr/>
              <a:tblGrid>
                <a:gridCol w="1424095">
                  <a:extLst>
                    <a:ext uri="{9D8B030D-6E8A-4147-A177-3AD203B41FA5}">
                      <a16:colId xmlns:a16="http://schemas.microsoft.com/office/drawing/2014/main" val="20000"/>
                    </a:ext>
                  </a:extLst>
                </a:gridCol>
                <a:gridCol w="2965025">
                  <a:extLst>
                    <a:ext uri="{9D8B030D-6E8A-4147-A177-3AD203B41FA5}">
                      <a16:colId xmlns:a16="http://schemas.microsoft.com/office/drawing/2014/main" val="20001"/>
                    </a:ext>
                  </a:extLst>
                </a:gridCol>
              </a:tblGrid>
              <a:tr h="4480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Pseudocode Keyword</a:t>
                      </a:r>
                      <a:endPar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endParaRP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Function / Operation</a:t>
                      </a:r>
                      <a:endPar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endParaRP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2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DISPLAY/PRINT</a:t>
                      </a:r>
                      <a:endPar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endParaRP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Output to screen </a:t>
                      </a: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8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PROMPT/ACCEPT</a:t>
                      </a:r>
                      <a:endPar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endParaRP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Display a prompt and store into a variable</a:t>
                      </a: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2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EQUALS or =</a:t>
                      </a:r>
                      <a:endPar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endParaRP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Assignment operation</a:t>
                      </a: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2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READ</a:t>
                      </a:r>
                      <a:endPar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endParaRP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Read from data source (File)</a:t>
                      </a: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2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WRITE</a:t>
                      </a:r>
                      <a:endPar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endParaRP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ndara" panose="020E0502030303020204" pitchFamily="34" charset="0"/>
                          <a:ea typeface="Times New Roman" pitchFamily="18" charset="0"/>
                          <a:cs typeface="Arial" pitchFamily="34" charset="0"/>
                        </a:rPr>
                        <a:t>Write to data source (File)</a:t>
                      </a: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20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Candara" panose="020E0502030303020204" pitchFamily="34" charset="0"/>
                        </a:rPr>
                        <a:t>INITIALIZE/SET</a:t>
                      </a: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ndara" panose="020E0502030303020204" pitchFamily="34" charset="0"/>
                        </a:rPr>
                        <a:t>Give data an initial value</a:t>
                      </a:r>
                    </a:p>
                  </a:txBody>
                  <a:tcPr marL="97536" marR="97536" marT="47991" marB="47991"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7"/>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b="1"/>
              <a:t>Pseudocode Example with best practices:</a:t>
            </a:r>
          </a:p>
        </p:txBody>
      </p:sp>
      <p:sp>
        <p:nvSpPr>
          <p:cNvPr id="93188" name="TextBox 1"/>
          <p:cNvSpPr txBox="1">
            <a:spLocks noChangeArrowheads="1"/>
          </p:cNvSpPr>
          <p:nvPr/>
        </p:nvSpPr>
        <p:spPr bwMode="auto">
          <a:xfrm>
            <a:off x="2804161" y="4970622"/>
            <a:ext cx="3787544" cy="194426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sz="1200"/>
              <a:t>BEGIN</a:t>
            </a:r>
          </a:p>
          <a:p>
            <a:pPr eaLnBrk="1" hangingPunct="1">
              <a:spcBef>
                <a:spcPct val="0"/>
              </a:spcBef>
            </a:pPr>
            <a:r>
              <a:rPr lang="en-US" altLang="en-US" sz="1200"/>
              <a:t>          DECLARE num AS INTEGER</a:t>
            </a:r>
          </a:p>
          <a:p>
            <a:pPr eaLnBrk="1" hangingPunct="1">
              <a:spcBef>
                <a:spcPct val="0"/>
              </a:spcBef>
            </a:pPr>
            <a:r>
              <a:rPr lang="en-US" altLang="en-US" sz="1200"/>
              <a:t>           INITIALIZE num TO 0</a:t>
            </a:r>
          </a:p>
          <a:p>
            <a:pPr eaLnBrk="1" hangingPunct="1">
              <a:spcBef>
                <a:spcPct val="0"/>
              </a:spcBef>
            </a:pPr>
            <a:r>
              <a:rPr lang="en-US" altLang="en-US" sz="1200"/>
              <a:t>           PROMPT “Enter the number” AND STORE IN num</a:t>
            </a:r>
          </a:p>
          <a:p>
            <a:pPr eaLnBrk="1" hangingPunct="1">
              <a:spcBef>
                <a:spcPct val="0"/>
              </a:spcBef>
            </a:pPr>
            <a:r>
              <a:rPr lang="en-US" altLang="en-US" sz="1200"/>
              <a:t>           IF(num &gt; 0) THEN</a:t>
            </a:r>
          </a:p>
          <a:p>
            <a:pPr eaLnBrk="1" hangingPunct="1">
              <a:spcBef>
                <a:spcPct val="0"/>
              </a:spcBef>
            </a:pPr>
            <a:r>
              <a:rPr lang="en-US" altLang="en-US" sz="1200"/>
              <a:t>	DISPLAY “Positive Number"</a:t>
            </a:r>
          </a:p>
          <a:p>
            <a:pPr eaLnBrk="1" hangingPunct="1">
              <a:spcBef>
                <a:spcPct val="0"/>
              </a:spcBef>
            </a:pPr>
            <a:r>
              <a:rPr lang="en-US" altLang="en-US" sz="1200"/>
              <a:t>           ELSE</a:t>
            </a:r>
          </a:p>
          <a:p>
            <a:pPr eaLnBrk="1" hangingPunct="1">
              <a:spcBef>
                <a:spcPct val="0"/>
              </a:spcBef>
            </a:pPr>
            <a:r>
              <a:rPr lang="en-US" altLang="en-US" sz="1200"/>
              <a:t>	DISPLAY “NegativeNumber”</a:t>
            </a:r>
          </a:p>
          <a:p>
            <a:pPr eaLnBrk="1" hangingPunct="1">
              <a:spcBef>
                <a:spcPct val="0"/>
              </a:spcBef>
            </a:pPr>
            <a:r>
              <a:rPr lang="en-US" altLang="en-US" sz="1200"/>
              <a:t>           ENDIF</a:t>
            </a:r>
          </a:p>
          <a:p>
            <a:pPr eaLnBrk="1" hangingPunct="1">
              <a:spcBef>
                <a:spcPct val="0"/>
              </a:spcBef>
            </a:pPr>
            <a:r>
              <a:rPr lang="en-US" altLang="en-US" sz="1200"/>
              <a:t>END</a:t>
            </a:r>
            <a:endParaRPr lang="en-US" altLang="en-US" sz="1200">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7"/>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The above </a:t>
            </a:r>
            <a:r>
              <a:rPr lang="en-US" altLang="en-US" dirty="0" err="1"/>
              <a:t>pseudocode</a:t>
            </a:r>
            <a:r>
              <a:rPr lang="en-US" altLang="en-US" dirty="0"/>
              <a:t> is used to calculate interest for a given amount based on fixed interest rate. This process will be repeatedly executed for 10 times.</a:t>
            </a:r>
          </a:p>
          <a:p>
            <a:pPr eaLnBrk="1" hangingPunct="1">
              <a:spcBef>
                <a:spcPct val="0"/>
              </a:spcBef>
            </a:pPr>
            <a:endParaRPr lang="en-US" altLang="en-US" dirty="0"/>
          </a:p>
          <a:p>
            <a:pPr eaLnBrk="1" hangingPunct="1">
              <a:spcBef>
                <a:spcPct val="0"/>
              </a:spcBef>
            </a:pPr>
            <a:r>
              <a:rPr lang="en-US" altLang="en-US" dirty="0"/>
              <a:t>Fixed Interest Rate is 0.5.</a:t>
            </a:r>
          </a:p>
          <a:p>
            <a:pPr eaLnBrk="1" hangingPunct="1">
              <a:spcBef>
                <a:spcPct val="0"/>
              </a:spcBef>
            </a:pPr>
            <a:endParaRPr lang="en-US" altLang="en-US" dirty="0"/>
          </a:p>
          <a:p>
            <a:pPr eaLnBrk="1" hangingPunct="1">
              <a:spcBef>
                <a:spcPct val="0"/>
              </a:spcBef>
            </a:pPr>
            <a:r>
              <a:rPr lang="en-US" altLang="en-US" dirty="0"/>
              <a:t>Formulae used to calculate interest is Amount * Fixed Interest Rate.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4145280" y="9121140"/>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nchor="b"/>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r" eaLnBrk="1" hangingPunct="1">
              <a:spcBef>
                <a:spcPct val="0"/>
              </a:spcBef>
            </a:pPr>
            <a:endParaRPr lang="en-US" altLang="en-US">
              <a:latin typeface="Arial" pitchFamily="34" charset="0"/>
              <a:ea typeface="MS PGothic" pitchFamily="34" charset="-128"/>
            </a:endParaRPr>
          </a:p>
        </p:txBody>
      </p:sp>
      <p:sp>
        <p:nvSpPr>
          <p:cNvPr id="95235"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8"/>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Variable:</a:t>
            </a:r>
          </a:p>
          <a:p>
            <a:pPr eaLnBrk="1" hangingPunct="1">
              <a:spcBef>
                <a:spcPct val="0"/>
              </a:spcBef>
            </a:pPr>
            <a:endParaRPr lang="en-US" altLang="en-US" dirty="0"/>
          </a:p>
          <a:p>
            <a:pPr eaLnBrk="1" hangingPunct="1">
              <a:spcBef>
                <a:spcPct val="0"/>
              </a:spcBef>
            </a:pPr>
            <a:r>
              <a:rPr lang="en-US" altLang="en-US" dirty="0"/>
              <a:t>Variable's value can be changed at any point in a program.</a:t>
            </a:r>
          </a:p>
          <a:p>
            <a:pPr eaLnBrk="1" hangingPunct="1">
              <a:spcBef>
                <a:spcPct val="0"/>
              </a:spcBef>
            </a:pPr>
            <a:r>
              <a:rPr lang="en-US" altLang="en-US" dirty="0"/>
              <a:t>Each new value must be of the initial type. </a:t>
            </a:r>
          </a:p>
          <a:p>
            <a:pPr eaLnBrk="1" hangingPunct="1">
              <a:spcBef>
                <a:spcPct val="0"/>
              </a:spcBef>
            </a:pPr>
            <a:r>
              <a:rPr lang="en-US" altLang="en-US" dirty="0"/>
              <a:t>Variable describes data that may change while the program is running</a:t>
            </a:r>
          </a:p>
          <a:p>
            <a:pPr eaLnBrk="1" hangingPunct="1">
              <a:spcBef>
                <a:spcPct val="0"/>
              </a:spcBef>
            </a:pPr>
            <a:endParaRPr lang="en-US" altLang="en-US" dirty="0"/>
          </a:p>
          <a:p>
            <a:pPr eaLnBrk="1" hangingPunct="1">
              <a:spcBef>
                <a:spcPct val="0"/>
              </a:spcBef>
            </a:pPr>
            <a:r>
              <a:rPr lang="en-US" altLang="en-US" dirty="0"/>
              <a:t>Constants:</a:t>
            </a:r>
          </a:p>
          <a:p>
            <a:pPr eaLnBrk="1" hangingPunct="1">
              <a:spcBef>
                <a:spcPct val="0"/>
              </a:spcBef>
            </a:pPr>
            <a:r>
              <a:rPr lang="en-US" altLang="en-US" dirty="0"/>
              <a:t>Constant describes data that is set before the program is used and will remain the same while the program is running</a:t>
            </a:r>
          </a:p>
          <a:p>
            <a:pPr eaLnBrk="1" hangingPunct="1">
              <a:spcBef>
                <a:spcPct val="0"/>
              </a:spcBef>
            </a:pPr>
            <a:r>
              <a:rPr lang="en-US" altLang="en-US" dirty="0"/>
              <a:t>For example, the mathematical symbols pi and e have well-defined values, which are invariant</a:t>
            </a:r>
          </a:p>
          <a:p>
            <a:pPr eaLnBrk="1" hangingPunct="1">
              <a:spcBef>
                <a:spcPct val="0"/>
              </a:spcBef>
            </a:pPr>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7"/>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90000"/>
              </a:lnSpc>
              <a:spcBef>
                <a:spcPct val="0"/>
              </a:spcBef>
            </a:pPr>
            <a:r>
              <a:rPr lang="en-US" altLang="en-US"/>
              <a:t>Character</a:t>
            </a:r>
          </a:p>
          <a:p>
            <a:pPr eaLnBrk="1" hangingPunct="1">
              <a:lnSpc>
                <a:spcPct val="90000"/>
              </a:lnSpc>
              <a:spcBef>
                <a:spcPct val="0"/>
              </a:spcBef>
            </a:pPr>
            <a:r>
              <a:rPr lang="en-US" altLang="en-US"/>
              <a:t>The char data type represents single characters, such as ‘m’.</a:t>
            </a:r>
          </a:p>
          <a:p>
            <a:pPr eaLnBrk="1" hangingPunct="1">
              <a:lnSpc>
                <a:spcPct val="90000"/>
              </a:lnSpc>
              <a:spcBef>
                <a:spcPct val="0"/>
              </a:spcBef>
            </a:pPr>
            <a:r>
              <a:rPr lang="en-US" altLang="en-US"/>
              <a:t>A variable made up of a number of characters is called a string.</a:t>
            </a:r>
            <a:br>
              <a:rPr lang="en-US" altLang="en-US"/>
            </a:br>
            <a:r>
              <a:rPr lang="en-US" altLang="en-US"/>
              <a:t>Integers</a:t>
            </a:r>
          </a:p>
          <a:p>
            <a:pPr eaLnBrk="1" hangingPunct="1">
              <a:lnSpc>
                <a:spcPct val="90000"/>
              </a:lnSpc>
              <a:spcBef>
                <a:spcPct val="0"/>
              </a:spcBef>
            </a:pPr>
            <a:r>
              <a:rPr lang="en-US" altLang="en-US"/>
              <a:t>Integers are positive and negative whole numbers</a:t>
            </a:r>
          </a:p>
          <a:p>
            <a:pPr eaLnBrk="1" hangingPunct="1">
              <a:lnSpc>
                <a:spcPct val="90000"/>
              </a:lnSpc>
              <a:spcBef>
                <a:spcPct val="0"/>
              </a:spcBef>
            </a:pPr>
            <a:r>
              <a:rPr lang="en-US" altLang="en-US"/>
              <a:t>There are different sizes of integers available, including</a:t>
            </a:r>
          </a:p>
          <a:p>
            <a:pPr lvl="1" eaLnBrk="1" hangingPunct="1">
              <a:lnSpc>
                <a:spcPct val="90000"/>
              </a:lnSpc>
              <a:spcBef>
                <a:spcPct val="0"/>
              </a:spcBef>
            </a:pPr>
            <a:r>
              <a:rPr lang="en-US" altLang="en-US"/>
              <a:t>Short integers and</a:t>
            </a:r>
          </a:p>
          <a:p>
            <a:pPr lvl="1" eaLnBrk="1" hangingPunct="1">
              <a:lnSpc>
                <a:spcPct val="90000"/>
              </a:lnSpc>
              <a:spcBef>
                <a:spcPct val="0"/>
              </a:spcBef>
            </a:pPr>
            <a:r>
              <a:rPr lang="en-US" altLang="en-US"/>
              <a:t>Long integers</a:t>
            </a:r>
          </a:p>
          <a:p>
            <a:pPr eaLnBrk="1" hangingPunct="1">
              <a:lnSpc>
                <a:spcPct val="90000"/>
              </a:lnSpc>
              <a:spcBef>
                <a:spcPct val="0"/>
              </a:spcBef>
            </a:pPr>
            <a:r>
              <a:rPr lang="en-US" altLang="en-US"/>
              <a:t>Real</a:t>
            </a:r>
          </a:p>
          <a:p>
            <a:pPr eaLnBrk="1" hangingPunct="1">
              <a:lnSpc>
                <a:spcPct val="90000"/>
              </a:lnSpc>
              <a:spcBef>
                <a:spcPct val="0"/>
              </a:spcBef>
            </a:pPr>
            <a:r>
              <a:rPr lang="en-US" altLang="en-US"/>
              <a:t>Real data are numbers with a fractional part, for example 8.65 and -0.03</a:t>
            </a:r>
          </a:p>
          <a:p>
            <a:pPr eaLnBrk="1" hangingPunct="1">
              <a:lnSpc>
                <a:spcPct val="90000"/>
              </a:lnSpc>
              <a:spcBef>
                <a:spcPct val="0"/>
              </a:spcBef>
            </a:pPr>
            <a:r>
              <a:rPr lang="en-US" altLang="en-US"/>
              <a:t>They also include numbers that have no fractional part but are expressed as a whole number with a decimal point, such as 4.0 or -1.0</a:t>
            </a:r>
          </a:p>
          <a:p>
            <a:pPr eaLnBrk="1" hangingPunct="1">
              <a:lnSpc>
                <a:spcPct val="90000"/>
              </a:lnSpc>
              <a:spcBef>
                <a:spcPct val="0"/>
              </a:spcBef>
            </a:pPr>
            <a:r>
              <a:rPr lang="en-US" altLang="en-US"/>
              <a:t>Boolean</a:t>
            </a:r>
          </a:p>
          <a:p>
            <a:pPr eaLnBrk="1" hangingPunct="1">
              <a:lnSpc>
                <a:spcPct val="90000"/>
              </a:lnSpc>
              <a:spcBef>
                <a:spcPct val="0"/>
              </a:spcBef>
            </a:pPr>
            <a:r>
              <a:rPr lang="en-US" altLang="en-US"/>
              <a:t>Boolean values are logical values and can be either true or false.</a:t>
            </a:r>
            <a:br>
              <a:rPr lang="en-US" altLang="en-US"/>
            </a:br>
            <a:endParaRPr lang="en-US" altLang="en-US"/>
          </a:p>
          <a:p>
            <a:pPr eaLnBrk="1" hangingPunct="1">
              <a:lnSpc>
                <a:spcPct val="90000"/>
              </a:lnSpc>
              <a:spcBef>
                <a:spcPct val="0"/>
              </a:spcBef>
            </a:pPr>
            <a:r>
              <a:rPr lang="en-US" altLang="en-US"/>
              <a:t>Pointer Data type is integer type </a:t>
            </a:r>
          </a:p>
          <a:p>
            <a:pPr eaLnBrk="1" hangingPunct="1">
              <a:lnSpc>
                <a:spcPct val="90000"/>
              </a:lnSpc>
              <a:spcBef>
                <a:spcPct val="0"/>
              </a:spcBef>
            </a:pPr>
            <a:r>
              <a:rPr lang="en-US" altLang="en-US"/>
              <a:t>Named Constants are also integers </a:t>
            </a:r>
          </a:p>
          <a:p>
            <a:pPr eaLnBrk="1" hangingPunct="1">
              <a:lnSpc>
                <a:spcPct val="90000"/>
              </a:lnSpc>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12"/>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a:t>“Structured data” refers to data that’s built up from other types.  Use them to clarify relationships between related items</a:t>
            </a:r>
          </a:p>
          <a:p>
            <a:pPr eaLnBrk="1" hangingPunct="1">
              <a:spcBef>
                <a:spcPct val="0"/>
              </a:spcBef>
            </a:pPr>
            <a:r>
              <a:rPr lang="en-US" altLang="en-US"/>
              <a:t>Example :</a:t>
            </a:r>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r>
              <a:rPr lang="en-US" altLang="en-US"/>
              <a:t>Why to create user defined datatypes?</a:t>
            </a:r>
          </a:p>
          <a:p>
            <a:pPr eaLnBrk="1" hangingPunct="1">
              <a:lnSpc>
                <a:spcPct val="110000"/>
              </a:lnSpc>
              <a:spcBef>
                <a:spcPct val="0"/>
              </a:spcBef>
              <a:buFont typeface="Wingdings" pitchFamily="2" charset="2"/>
              <a:buChar char="Ø"/>
            </a:pPr>
            <a:r>
              <a:rPr lang="en-US" altLang="en-US">
                <a:solidFill>
                  <a:srgbClr val="000000"/>
                </a:solidFill>
              </a:rPr>
              <a:t>To increase reliability</a:t>
            </a:r>
          </a:p>
          <a:p>
            <a:pPr lvl="1" eaLnBrk="1" hangingPunct="1">
              <a:lnSpc>
                <a:spcPct val="110000"/>
              </a:lnSpc>
              <a:spcBef>
                <a:spcPct val="0"/>
              </a:spcBef>
            </a:pPr>
            <a:r>
              <a:rPr lang="en-US" altLang="en-US">
                <a:solidFill>
                  <a:srgbClr val="000000"/>
                </a:solidFill>
                <a:ea typeface="MS PGothic" pitchFamily="34" charset="-128"/>
              </a:rPr>
              <a:t>One could specify the range of values that a variable of a User Defined data type can take. </a:t>
            </a:r>
          </a:p>
          <a:p>
            <a:pPr eaLnBrk="1" hangingPunct="1">
              <a:lnSpc>
                <a:spcPct val="110000"/>
              </a:lnSpc>
              <a:spcBef>
                <a:spcPct val="0"/>
              </a:spcBef>
              <a:buFont typeface="Wingdings" pitchFamily="2" charset="2"/>
              <a:buChar char="Ø"/>
            </a:pPr>
            <a:r>
              <a:rPr lang="en-US" altLang="en-US">
                <a:solidFill>
                  <a:srgbClr val="000000"/>
                </a:solidFill>
              </a:rPr>
              <a:t> To make up for language weakness </a:t>
            </a:r>
          </a:p>
          <a:p>
            <a:pPr lvl="1" eaLnBrk="1" hangingPunct="1">
              <a:lnSpc>
                <a:spcPct val="110000"/>
              </a:lnSpc>
              <a:spcBef>
                <a:spcPct val="0"/>
              </a:spcBef>
            </a:pPr>
            <a:r>
              <a:rPr lang="en-US" altLang="en-US">
                <a:solidFill>
                  <a:srgbClr val="000000"/>
                </a:solidFill>
                <a:ea typeface="MS PGothic" pitchFamily="34" charset="-128"/>
              </a:rPr>
              <a:t>If a language does not support a type the user wants, it is possible to create it yourself.  </a:t>
            </a:r>
          </a:p>
          <a:p>
            <a:pPr lvl="1" eaLnBrk="1" hangingPunct="1">
              <a:lnSpc>
                <a:spcPct val="110000"/>
              </a:lnSpc>
              <a:spcBef>
                <a:spcPct val="0"/>
              </a:spcBef>
            </a:pPr>
            <a:r>
              <a:rPr lang="en-US" altLang="en-US">
                <a:solidFill>
                  <a:srgbClr val="000000"/>
                </a:solidFill>
                <a:ea typeface="MS PGothic" pitchFamily="34" charset="-128"/>
              </a:rPr>
              <a:t>Example, a student in ‘C</a:t>
            </a:r>
            <a:endParaRPr lang="en-US" altLang="en-US"/>
          </a:p>
          <a:p>
            <a:pPr eaLnBrk="1" hangingPunct="1">
              <a:spcBef>
                <a:spcPct val="0"/>
              </a:spcBef>
            </a:pPr>
            <a:endParaRPr lang="en-US" altLang="en-US"/>
          </a:p>
        </p:txBody>
      </p:sp>
      <p:grpSp>
        <p:nvGrpSpPr>
          <p:cNvPr id="97284" name="Group 6"/>
          <p:cNvGrpSpPr>
            <a:grpSpLocks/>
          </p:cNvGrpSpPr>
          <p:nvPr/>
        </p:nvGrpSpPr>
        <p:grpSpPr bwMode="auto">
          <a:xfrm>
            <a:off x="2113280" y="5005627"/>
            <a:ext cx="5039360" cy="1448513"/>
            <a:chOff x="1357" y="3216"/>
            <a:chExt cx="2867" cy="960"/>
          </a:xfrm>
        </p:grpSpPr>
        <p:grpSp>
          <p:nvGrpSpPr>
            <p:cNvPr id="97286" name="Group 4"/>
            <p:cNvGrpSpPr>
              <a:grpSpLocks/>
            </p:cNvGrpSpPr>
            <p:nvPr/>
          </p:nvGrpSpPr>
          <p:grpSpPr bwMode="auto">
            <a:xfrm>
              <a:off x="1357" y="3216"/>
              <a:ext cx="2867" cy="960"/>
              <a:chOff x="589" y="4464"/>
              <a:chExt cx="3719" cy="960"/>
            </a:xfrm>
          </p:grpSpPr>
          <p:sp>
            <p:nvSpPr>
              <p:cNvPr id="97288" name="AutoShape 5"/>
              <p:cNvSpPr>
                <a:spLocks noChangeArrowheads="1"/>
              </p:cNvSpPr>
              <p:nvPr/>
            </p:nvSpPr>
            <p:spPr bwMode="auto">
              <a:xfrm>
                <a:off x="2112" y="4464"/>
                <a:ext cx="2196" cy="81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896938"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lvl="2" eaLnBrk="1" hangingPunct="1">
                  <a:spcBef>
                    <a:spcPct val="0"/>
                  </a:spcBef>
                </a:pPr>
                <a:endParaRPr lang="en-US" altLang="en-US"/>
              </a:p>
              <a:p>
                <a:pPr lvl="2" eaLnBrk="1" hangingPunct="1">
                  <a:spcBef>
                    <a:spcPct val="0"/>
                  </a:spcBef>
                </a:pPr>
                <a:endParaRPr lang="en-US" altLang="en-US"/>
              </a:p>
              <a:p>
                <a:pPr eaLnBrk="1" hangingPunct="1">
                  <a:spcBef>
                    <a:spcPct val="0"/>
                  </a:spcBef>
                </a:pPr>
                <a:r>
                  <a:rPr lang="en-US" altLang="en-US"/>
                  <a:t>Employee.Name  = InputName;</a:t>
                </a:r>
              </a:p>
              <a:p>
                <a:pPr eaLnBrk="1" hangingPunct="1">
                  <a:spcBef>
                    <a:spcPct val="0"/>
                  </a:spcBef>
                </a:pPr>
                <a:r>
                  <a:rPr lang="en-US" altLang="en-US"/>
                  <a:t>Employee.Address = InputAddress;</a:t>
                </a:r>
              </a:p>
              <a:p>
                <a:pPr eaLnBrk="1" hangingPunct="1">
                  <a:spcBef>
                    <a:spcPct val="0"/>
                  </a:spcBef>
                </a:pPr>
                <a:r>
                  <a:rPr lang="en-US" altLang="en-US"/>
                  <a:t>Employee.Phone = InputPhone;</a:t>
                </a:r>
              </a:p>
              <a:p>
                <a:pPr eaLnBrk="1" hangingPunct="1">
                  <a:spcBef>
                    <a:spcPct val="0"/>
                  </a:spcBef>
                </a:pPr>
                <a:r>
                  <a:rPr lang="en-US" altLang="en-US"/>
                  <a:t>Supervisor.Title = InputTitle;</a:t>
                </a:r>
              </a:p>
              <a:p>
                <a:pPr eaLnBrk="1" hangingPunct="1">
                  <a:spcBef>
                    <a:spcPct val="0"/>
                  </a:spcBef>
                </a:pPr>
                <a:r>
                  <a:rPr lang="en-US" altLang="en-US"/>
                  <a:t>Supervisor.Department  = InputDepartment;</a:t>
                </a:r>
              </a:p>
              <a:p>
                <a:pPr eaLnBrk="1" hangingPunct="1">
                  <a:spcBef>
                    <a:spcPct val="0"/>
                  </a:spcBef>
                </a:pPr>
                <a:r>
                  <a:rPr lang="en-US" altLang="en-US"/>
                  <a:t>Supervisor.Bonus = InputBonus;</a:t>
                </a:r>
              </a:p>
              <a:p>
                <a:pPr eaLnBrk="1" hangingPunct="1">
                  <a:spcBef>
                    <a:spcPct val="0"/>
                  </a:spcBef>
                </a:pPr>
                <a:endParaRPr lang="en-US" altLang="en-US"/>
              </a:p>
              <a:p>
                <a:pPr eaLnBrk="1" hangingPunct="1">
                  <a:spcBef>
                    <a:spcPct val="0"/>
                  </a:spcBef>
                </a:pPr>
                <a:endParaRPr lang="en-US" altLang="en-US" b="1"/>
              </a:p>
            </p:txBody>
          </p:sp>
          <p:sp>
            <p:nvSpPr>
              <p:cNvPr id="97289" name="AutoShape 6"/>
              <p:cNvSpPr>
                <a:spLocks noChangeArrowheads="1"/>
              </p:cNvSpPr>
              <p:nvPr/>
            </p:nvSpPr>
            <p:spPr bwMode="auto">
              <a:xfrm>
                <a:off x="589" y="4464"/>
                <a:ext cx="1523" cy="96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endParaRPr lang="en-US" altLang="en-US" b="1"/>
              </a:p>
            </p:txBody>
          </p:sp>
        </p:grpSp>
        <p:sp>
          <p:nvSpPr>
            <p:cNvPr id="97287" name="Rectangle 11"/>
            <p:cNvSpPr>
              <a:spLocks noChangeArrowheads="1"/>
            </p:cNvSpPr>
            <p:nvPr/>
          </p:nvSpPr>
          <p:spPr bwMode="auto">
            <a:xfrm>
              <a:off x="1411" y="3304"/>
              <a:ext cx="122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spAutoFit/>
            </a:bodyP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t>Name   =  InputName;</a:t>
              </a:r>
            </a:p>
            <a:p>
              <a:pPr eaLnBrk="1" hangingPunct="1">
                <a:spcBef>
                  <a:spcPct val="0"/>
                </a:spcBef>
              </a:pPr>
              <a:r>
                <a:rPr lang="en-US" altLang="en-US"/>
                <a:t>Address =  InputAdress;</a:t>
              </a:r>
            </a:p>
            <a:p>
              <a:pPr eaLnBrk="1" hangingPunct="1">
                <a:spcBef>
                  <a:spcPct val="0"/>
                </a:spcBef>
              </a:pPr>
              <a:r>
                <a:rPr lang="en-US" altLang="en-US"/>
                <a:t>Phone = InputPhone;</a:t>
              </a:r>
            </a:p>
            <a:p>
              <a:pPr eaLnBrk="1" hangingPunct="1">
                <a:spcBef>
                  <a:spcPct val="0"/>
                </a:spcBef>
              </a:pPr>
              <a:r>
                <a:rPr lang="en-US" altLang="en-US"/>
                <a:t>Title = InputTitle;</a:t>
              </a:r>
            </a:p>
            <a:p>
              <a:pPr eaLnBrk="1" hangingPunct="1">
                <a:spcBef>
                  <a:spcPct val="0"/>
                </a:spcBef>
              </a:pPr>
              <a:r>
                <a:rPr lang="en-US" altLang="en-US"/>
                <a:t>Department = InputDepartment</a:t>
              </a:r>
            </a:p>
            <a:p>
              <a:pPr eaLnBrk="1" hangingPunct="1">
                <a:spcBef>
                  <a:spcPct val="0"/>
                </a:spcBef>
              </a:pPr>
              <a:r>
                <a:rPr lang="en-US" altLang="en-US"/>
                <a:t>Bonus = InputBonus</a:t>
              </a:r>
            </a:p>
          </p:txBody>
        </p:sp>
      </p:grpSp>
      <p:sp>
        <p:nvSpPr>
          <p:cNvPr id="97285" name="Text Box 4"/>
          <p:cNvSpPr txBox="1">
            <a:spLocks noChangeArrowheads="1"/>
          </p:cNvSpPr>
          <p:nvPr/>
        </p:nvSpPr>
        <p:spPr bwMode="auto">
          <a:xfrm>
            <a:off x="162560" y="1360171"/>
            <a:ext cx="1788160" cy="55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buFontTx/>
              <a:buChar char="•"/>
            </a:pPr>
            <a:r>
              <a:rPr lang="en-US" altLang="en-US">
                <a:latin typeface="Trebuchet MS" pitchFamily="34" charset="0"/>
                <a:ea typeface="MS PGothic" pitchFamily="34" charset="-128"/>
              </a:rPr>
              <a:t>Record and arrays will be discussed in detail later</a:t>
            </a:r>
          </a:p>
          <a:p>
            <a:pPr eaLnBrk="1" hangingPunct="1">
              <a:spcBef>
                <a:spcPct val="0"/>
              </a:spcBef>
            </a:pPr>
            <a:endParaRPr lang="en-US" altLang="en-US">
              <a:latin typeface="Trebuchet MS" pitchFamily="34" charset="0"/>
              <a:ea typeface="MS PGothic"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7"/>
          <p:cNvSpPr>
            <a:spLocks noGrp="1" noChangeArrowheads="1"/>
          </p:cNvSpPr>
          <p:nvPr>
            <p:ph type="body" idx="1"/>
          </p:nvPr>
        </p:nvSpPr>
        <p:spPr/>
        <p:txBody>
          <a:bodyPr/>
          <a:lstStyle/>
          <a:p>
            <a:r>
              <a:rPr lang="en-US" altLang="en-US"/>
              <a:t>What is a Program?</a:t>
            </a:r>
          </a:p>
          <a:p>
            <a:r>
              <a:rPr lang="en-US" altLang="en-US"/>
              <a:t>	Set of instructions for a computer to perform a specific task. Programs can be written in one or more programming language.</a:t>
            </a:r>
          </a:p>
          <a:p>
            <a:endParaRPr lang="en-US" altLang="en-US"/>
          </a:p>
          <a:p>
            <a:r>
              <a:rPr lang="en-US" altLang="en-US"/>
              <a:t>Example: Program to receive employee details as an input, then calculate and display  the gross  and net salary of an employee.</a:t>
            </a:r>
          </a:p>
          <a:p>
            <a:endParaRPr lang="en-US" altLang="en-US"/>
          </a:p>
          <a:p>
            <a:r>
              <a:rPr lang="en-US" altLang="en-US"/>
              <a:t>What is Programming Language?</a:t>
            </a:r>
          </a:p>
          <a:p>
            <a:pPr lvl="1"/>
            <a:r>
              <a:rPr lang="en-US" altLang="en-US"/>
              <a:t>Used to feed instructions to the computer </a:t>
            </a:r>
          </a:p>
          <a:p>
            <a:pPr lvl="1"/>
            <a:r>
              <a:rPr lang="en-US" altLang="en-US"/>
              <a:t>Can be categorized as Machine language, Assembly language, Compiled Languages, Interpreted Languages, Object Oriented Languages … etc  </a:t>
            </a:r>
          </a:p>
          <a:p>
            <a:pPr lvl="1"/>
            <a:r>
              <a:rPr lang="en-US" altLang="en-US"/>
              <a:t>Languages which are more simpler, easier are referred as High-Level Languages</a:t>
            </a:r>
          </a:p>
          <a:p>
            <a:pPr lvl="1"/>
            <a:r>
              <a:rPr lang="en-US" altLang="en-US"/>
              <a:t>Low level languages provides little or no abstraction to the internal working of microprocessor </a:t>
            </a:r>
          </a:p>
          <a:p>
            <a:endParaRPr lang="en-US" altLang="en-US"/>
          </a:p>
          <a:p>
            <a:endParaRPr lang="en-US" alt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noChangeArrowheads="1"/>
          </p:cNvSpPr>
          <p:nvPr/>
        </p:nvSpPr>
        <p:spPr bwMode="auto">
          <a:xfrm>
            <a:off x="4145280" y="9121140"/>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nchor="b"/>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r" eaLnBrk="1" hangingPunct="1">
              <a:spcBef>
                <a:spcPct val="0"/>
              </a:spcBef>
            </a:pPr>
            <a:endParaRPr lang="en-US" altLang="en-US">
              <a:latin typeface="Arial" pitchFamily="34" charset="0"/>
              <a:ea typeface="MS PGothic" pitchFamily="34" charset="-128"/>
            </a:endParaRPr>
          </a:p>
        </p:txBody>
      </p:sp>
      <p:sp>
        <p:nvSpPr>
          <p:cNvPr id="98307"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9"/>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a:t>Operators and operands, Expression </a:t>
            </a:r>
          </a:p>
          <a:p>
            <a:pPr eaLnBrk="1" hangingPunct="1">
              <a:spcBef>
                <a:spcPct val="0"/>
              </a:spcBef>
            </a:pPr>
            <a:r>
              <a:rPr lang="en-US" altLang="en-US"/>
              <a:t>An operator is a symbol that represents a specific action that must be performed on data</a:t>
            </a:r>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a:p>
            <a:pPr algn="just" eaLnBrk="1" hangingPunct="1">
              <a:spcBef>
                <a:spcPct val="0"/>
              </a:spcBef>
            </a:pPr>
            <a:endParaRPr lang="en-GB" altLang="en-US"/>
          </a:p>
          <a:p>
            <a:pPr algn="just" eaLnBrk="1" hangingPunct="1">
              <a:spcBef>
                <a:spcPct val="0"/>
              </a:spcBef>
            </a:pPr>
            <a:r>
              <a:rPr lang="en-GB" altLang="en-US"/>
              <a:t>Operators have rules of precedence and associativity that are used to determine how expressions are evaluated. </a:t>
            </a:r>
          </a:p>
          <a:p>
            <a:pPr algn="just" eaLnBrk="1" hangingPunct="1">
              <a:spcBef>
                <a:spcPct val="0"/>
              </a:spcBef>
            </a:pPr>
            <a:r>
              <a:rPr lang="en-GB" altLang="en-US"/>
              <a:t>Expressions</a:t>
            </a:r>
            <a:r>
              <a:rPr lang="en-GB" altLang="en-US" b="1"/>
              <a:t>:</a:t>
            </a:r>
          </a:p>
          <a:p>
            <a:pPr algn="just" eaLnBrk="1" hangingPunct="1">
              <a:spcBef>
                <a:spcPct val="0"/>
              </a:spcBef>
            </a:pPr>
            <a:r>
              <a:rPr lang="en-GB" altLang="en-US"/>
              <a:t>An Expression is a combination of constants and variables together with the operators. </a:t>
            </a:r>
          </a:p>
          <a:p>
            <a:pPr algn="just" eaLnBrk="1" hangingPunct="1">
              <a:spcBef>
                <a:spcPct val="0"/>
              </a:spcBef>
            </a:pPr>
            <a:r>
              <a:rPr lang="en-GB" altLang="en-US"/>
              <a:t>Constants and variables by themselves are also considered as expressions.  An expression that involves only constants is called a </a:t>
            </a:r>
            <a:r>
              <a:rPr lang="en-GB" altLang="en-US" b="1"/>
              <a:t>Constant Expression</a:t>
            </a:r>
            <a:r>
              <a:rPr lang="en-GB" altLang="en-US"/>
              <a:t>.</a:t>
            </a:r>
          </a:p>
          <a:p>
            <a:pPr algn="just" eaLnBrk="1" hangingPunct="1">
              <a:spcBef>
                <a:spcPct val="0"/>
              </a:spcBef>
            </a:pPr>
            <a:r>
              <a:rPr lang="en-GB" altLang="en-US" b="1"/>
              <a:t>Note:</a:t>
            </a:r>
            <a:r>
              <a:rPr lang="en-GB" altLang="en-US"/>
              <a:t> Balanced parentheses can be used in combining constants and variables.</a:t>
            </a:r>
            <a:r>
              <a:rPr lang="en-US" altLang="en-US"/>
              <a:t> </a:t>
            </a:r>
          </a:p>
          <a:p>
            <a:pPr algn="just" eaLnBrk="1" hangingPunct="1">
              <a:spcBef>
                <a:spcPct val="0"/>
              </a:spcBef>
            </a:pPr>
            <a:r>
              <a:rPr lang="en-US" altLang="en-US"/>
              <a:t>Operators have been classified into categories based on the operation that they perform. Refer the slide for the different categories.</a:t>
            </a:r>
          </a:p>
          <a:p>
            <a:pPr lvl="1" eaLnBrk="1" hangingPunct="1">
              <a:spcBef>
                <a:spcPct val="0"/>
              </a:spcBef>
            </a:pPr>
            <a:endParaRPr lang="en-US" altLang="en-US"/>
          </a:p>
          <a:p>
            <a:pPr eaLnBrk="1" hangingPunct="1">
              <a:spcBef>
                <a:spcPct val="0"/>
              </a:spcBef>
            </a:pPr>
            <a:endParaRPr lang="en-US" altLang="en-US"/>
          </a:p>
        </p:txBody>
      </p:sp>
      <p:sp>
        <p:nvSpPr>
          <p:cNvPr id="98309" name="AutoShape 6"/>
          <p:cNvSpPr>
            <a:spLocks noChangeArrowheads="1"/>
          </p:cNvSpPr>
          <p:nvPr/>
        </p:nvSpPr>
        <p:spPr bwMode="auto">
          <a:xfrm>
            <a:off x="2275840" y="5112307"/>
            <a:ext cx="4531360" cy="47672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4855" tIns="47428" rIns="94855" bIns="47428" anchor="ctr"/>
          <a:lstStyle>
            <a:lvl1pPr defTabSz="896938" eaLnBrk="0" hangingPunct="0">
              <a:spcBef>
                <a:spcPct val="30000"/>
              </a:spcBef>
              <a:defRPr sz="1000">
                <a:solidFill>
                  <a:schemeClr val="tx1"/>
                </a:solidFill>
                <a:latin typeface="Candara" pitchFamily="34" charset="0"/>
                <a:cs typeface="Arial" pitchFamily="34" charset="0"/>
              </a:defRPr>
            </a:lvl1pPr>
            <a:lvl2pPr marL="449263"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endParaRPr lang="en-US" altLang="en-US" sz="1200"/>
          </a:p>
          <a:p>
            <a:pPr eaLnBrk="1" hangingPunct="1">
              <a:spcBef>
                <a:spcPct val="0"/>
              </a:spcBef>
            </a:pPr>
            <a:r>
              <a:rPr lang="en-US" altLang="en-US" sz="1200"/>
              <a:t>Ex:In the expression </a:t>
            </a:r>
            <a:r>
              <a:rPr lang="en-US" altLang="en-US" sz="1200" i="1"/>
              <a:t>sum=num1+num2</a:t>
            </a:r>
          </a:p>
          <a:p>
            <a:pPr lvl="1" eaLnBrk="1" hangingPunct="1">
              <a:spcBef>
                <a:spcPct val="0"/>
              </a:spcBef>
            </a:pPr>
            <a:r>
              <a:rPr lang="en-US" altLang="en-US" sz="1200"/>
              <a:t>sum,num1 and num2 are the </a:t>
            </a:r>
            <a:r>
              <a:rPr lang="en-US" altLang="en-US" sz="1200" i="1"/>
              <a:t>operands</a:t>
            </a:r>
            <a:r>
              <a:rPr lang="en-US" altLang="en-US" sz="1200"/>
              <a:t> and  + is the </a:t>
            </a:r>
            <a:r>
              <a:rPr lang="en-US" altLang="en-US" sz="1200" i="1"/>
              <a:t>operator</a:t>
            </a:r>
          </a:p>
          <a:p>
            <a:pPr eaLnBrk="1" hangingPunct="1">
              <a:spcBef>
                <a:spcPct val="0"/>
              </a:spcBef>
            </a:pPr>
            <a:endParaRPr lang="en-US" altLang="en-US" b="1"/>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Grp="1" noRot="1" noChangeAspect="1" noChangeArrowheads="1" noTextEdit="1"/>
          </p:cNvSpPr>
          <p:nvPr>
            <p:ph type="sldImg"/>
          </p:nvPr>
        </p:nvSpPr>
        <p:spPr bwMode="auto">
          <a:xfrm>
            <a:off x="2159000" y="693738"/>
            <a:ext cx="4876800" cy="3657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5"/>
          <p:cNvSpPr>
            <a:spLocks noGrp="1" noChangeArrowheads="1"/>
          </p:cNvSpPr>
          <p:nvPr>
            <p:ph type="body" idx="1"/>
          </p:nvPr>
        </p:nvSpPr>
        <p:spPr bwMode="auto">
          <a:xfrm>
            <a:off x="2175935" y="4475562"/>
            <a:ext cx="4892039" cy="44755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GB" altLang="en-US" u="sng"/>
              <a:t>Types of Operators: Arithmetic Operators:</a:t>
            </a:r>
          </a:p>
          <a:p>
            <a:pPr algn="just" eaLnBrk="1" hangingPunct="1">
              <a:spcBef>
                <a:spcPct val="0"/>
              </a:spcBef>
            </a:pPr>
            <a:r>
              <a:rPr lang="en-GB" altLang="en-US"/>
              <a:t>There are five types of arithmetic operators that are used for arithmetic calculations such as, addition, subtraction, multiplication and division.</a:t>
            </a:r>
          </a:p>
          <a:p>
            <a:pPr algn="just" eaLnBrk="1" hangingPunct="1">
              <a:spcBef>
                <a:spcPct val="0"/>
              </a:spcBef>
            </a:pPr>
            <a:r>
              <a:rPr lang="en-GB" altLang="en-US"/>
              <a:t>These five operators are binary operators that is, they require two operands.  </a:t>
            </a:r>
          </a:p>
          <a:p>
            <a:pPr algn="just" eaLnBrk="1" hangingPunct="1">
              <a:spcBef>
                <a:spcPct val="0"/>
              </a:spcBef>
            </a:pPr>
            <a:r>
              <a:rPr lang="en-GB" altLang="en-US"/>
              <a:t>Each of these operators work with values of type integers, Real and character.</a:t>
            </a:r>
          </a:p>
          <a:p>
            <a:pPr algn="just" eaLnBrk="1" hangingPunct="1">
              <a:spcBef>
                <a:spcPct val="0"/>
              </a:spcBef>
            </a:pPr>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Rot="1" noChangeAspect="1" noChangeArrowheads="1" noTextEdit="1"/>
          </p:cNvSpPr>
          <p:nvPr>
            <p:ph type="sldImg"/>
          </p:nvPr>
        </p:nvSpPr>
        <p:spPr bwMode="auto">
          <a:xfrm>
            <a:off x="2159000" y="693738"/>
            <a:ext cx="4876800" cy="3657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5"/>
          <p:cNvSpPr>
            <a:spLocks noGrp="1" noChangeArrowheads="1"/>
          </p:cNvSpPr>
          <p:nvPr>
            <p:ph type="body" idx="1"/>
          </p:nvPr>
        </p:nvSpPr>
        <p:spPr bwMode="auto">
          <a:xfrm>
            <a:off x="2175935" y="4475561"/>
            <a:ext cx="4892039" cy="44505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gn="just" eaLnBrk="1" hangingPunct="1">
              <a:spcBef>
                <a:spcPct val="0"/>
              </a:spcBef>
            </a:pPr>
            <a:r>
              <a:rPr lang="en-GB" altLang="en-US" u="sng"/>
              <a:t>Types of Operators: Relational Operators:</a:t>
            </a:r>
          </a:p>
          <a:p>
            <a:pPr algn="just" eaLnBrk="1" hangingPunct="1">
              <a:spcBef>
                <a:spcPct val="0"/>
              </a:spcBef>
            </a:pPr>
            <a:r>
              <a:rPr lang="en-GB" altLang="en-US"/>
              <a:t>Relational Operators are used to compare two operands to check whether they are equal, unequal or one is less than or greater than the other.</a:t>
            </a:r>
          </a:p>
          <a:p>
            <a:pPr algn="just" eaLnBrk="1" hangingPunct="1">
              <a:spcBef>
                <a:spcPct val="0"/>
              </a:spcBef>
            </a:pPr>
            <a:r>
              <a:rPr lang="en-GB" altLang="en-US"/>
              <a:t>There are six relational operators for comparing the values of two expressions and the expression so formed is called a Relational Expression.</a:t>
            </a:r>
          </a:p>
          <a:p>
            <a:pPr algn="just" eaLnBrk="1" hangingPunct="1">
              <a:spcBef>
                <a:spcPct val="0"/>
              </a:spcBef>
            </a:pPr>
            <a:r>
              <a:rPr lang="en-GB" altLang="en-US"/>
              <a:t>Table provided in the slide shows relational operators and how they can be used to compare expressions expr1 and expr2.</a:t>
            </a:r>
          </a:p>
          <a:p>
            <a:pPr eaLnBrk="1" hangingPunct="1">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p:cNvSpPr>
            <a:spLocks noGrp="1" noRot="1" noChangeAspect="1" noChangeArrowheads="1" noTextEdit="1"/>
          </p:cNvSpPr>
          <p:nvPr>
            <p:ph type="sldImg"/>
          </p:nvPr>
        </p:nvSpPr>
        <p:spPr bwMode="auto">
          <a:xfrm>
            <a:off x="2163763" y="708025"/>
            <a:ext cx="4857750" cy="36433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5"/>
          <p:cNvSpPr>
            <a:spLocks noGrp="1" noChangeArrowheads="1"/>
          </p:cNvSpPr>
          <p:nvPr>
            <p:ph type="body" idx="1"/>
          </p:nvPr>
        </p:nvSpPr>
        <p:spPr bwMode="auto">
          <a:xfrm>
            <a:off x="2175935" y="4475561"/>
            <a:ext cx="4892039" cy="44505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GB" altLang="en-US" u="sng"/>
              <a:t>Types of Operators: Logical Operators</a:t>
            </a:r>
            <a:r>
              <a:rPr lang="en-GB" altLang="en-US"/>
              <a:t>:</a:t>
            </a:r>
          </a:p>
          <a:p>
            <a:pPr algn="just" eaLnBrk="1" hangingPunct="1">
              <a:spcBef>
                <a:spcPct val="0"/>
              </a:spcBef>
            </a:pPr>
            <a:r>
              <a:rPr lang="en-GB" altLang="en-US"/>
              <a:t>There are three logical operators for combining expressions into logical expressions.</a:t>
            </a:r>
          </a:p>
          <a:p>
            <a:pPr algn="just" eaLnBrk="1" hangingPunct="1">
              <a:spcBef>
                <a:spcPct val="0"/>
              </a:spcBef>
            </a:pPr>
            <a:r>
              <a:rPr lang="en-GB" altLang="en-US"/>
              <a:t>Table in the slide shows available logical operators </a:t>
            </a:r>
          </a:p>
          <a:p>
            <a:pPr algn="just" eaLnBrk="1" hangingPunct="1">
              <a:spcBef>
                <a:spcPct val="0"/>
              </a:spcBef>
            </a:pPr>
            <a:endParaRPr lang="en-GB" altLang="en-US"/>
          </a:p>
          <a:p>
            <a:pPr algn="just" eaLnBrk="1" hangingPunct="1">
              <a:spcBef>
                <a:spcPct val="0"/>
              </a:spcBef>
            </a:pPr>
            <a:r>
              <a:rPr lang="en-GB" altLang="en-US"/>
              <a:t>The logical operators </a:t>
            </a:r>
            <a:r>
              <a:rPr lang="en-GB" altLang="en-US" b="1"/>
              <a:t>&amp;&amp;</a:t>
            </a:r>
            <a:r>
              <a:rPr lang="en-GB" altLang="en-US"/>
              <a:t> and </a:t>
            </a:r>
            <a:r>
              <a:rPr lang="en-GB" altLang="en-US" b="1"/>
              <a:t>||</a:t>
            </a:r>
            <a:r>
              <a:rPr lang="en-GB" altLang="en-US"/>
              <a:t> are binary operators, and ! is a unary operator.</a:t>
            </a:r>
          </a:p>
          <a:p>
            <a:pPr algn="just" eaLnBrk="1" hangingPunct="1">
              <a:spcBef>
                <a:spcPct val="0"/>
              </a:spcBef>
            </a:pPr>
            <a:r>
              <a:rPr lang="en-GB" altLang="en-US"/>
              <a:t>The value of a logical expression is either ‘1’ or ‘0’, depending upon the logical values of the operands. The operands may be of any arithmetic type. The result is always an integer.</a:t>
            </a:r>
          </a:p>
          <a:p>
            <a:pPr algn="just" eaLnBrk="1" hangingPunct="1">
              <a:spcBef>
                <a:spcPct val="0"/>
              </a:spcBef>
            </a:pPr>
            <a:endParaRPr lang="en-GB" altLang="en-US"/>
          </a:p>
          <a:p>
            <a:pPr algn="just" eaLnBrk="1" hangingPunct="1">
              <a:spcBef>
                <a:spcPct val="0"/>
              </a:spcBef>
            </a:pPr>
            <a:r>
              <a:rPr lang="en-GB" altLang="en-US" b="1"/>
              <a:t>Logical AND Operator(&amp;&amp;):</a:t>
            </a:r>
          </a:p>
          <a:p>
            <a:pPr algn="just" eaLnBrk="1" hangingPunct="1">
              <a:spcBef>
                <a:spcPct val="0"/>
              </a:spcBef>
            </a:pPr>
            <a:r>
              <a:rPr lang="en-GB" altLang="en-US"/>
              <a:t>The  &amp;&amp; operator combines two expressions into a logical expression and has the following operator formation:</a:t>
            </a:r>
          </a:p>
          <a:p>
            <a:pPr algn="just" eaLnBrk="1" hangingPunct="1">
              <a:spcBef>
                <a:spcPct val="0"/>
              </a:spcBef>
            </a:pPr>
            <a:r>
              <a:rPr lang="en-GB" altLang="en-US" b="1"/>
              <a:t>	</a:t>
            </a:r>
          </a:p>
          <a:p>
            <a:pPr algn="just" eaLnBrk="1" hangingPunct="1">
              <a:spcBef>
                <a:spcPct val="0"/>
              </a:spcBef>
            </a:pPr>
            <a:r>
              <a:rPr lang="en-GB" altLang="en-US" b="1"/>
              <a:t>	expr1 &amp;&amp; expr2</a:t>
            </a:r>
          </a:p>
          <a:p>
            <a:pPr algn="just" eaLnBrk="1" hangingPunct="1">
              <a:spcBef>
                <a:spcPct val="0"/>
              </a:spcBef>
            </a:pPr>
            <a:endParaRPr lang="en-GB" altLang="en-US" b="1"/>
          </a:p>
          <a:p>
            <a:pPr algn="just" eaLnBrk="1" hangingPunct="1">
              <a:spcBef>
                <a:spcPct val="0"/>
              </a:spcBef>
            </a:pPr>
            <a:r>
              <a:rPr lang="en-GB" altLang="en-US"/>
              <a:t>An expression of this form is evaluated by first evaluating the left operand.  If its value is 0 (false), then right operand is not evaluated and the resulting value is 0 (false).</a:t>
            </a:r>
          </a:p>
          <a:p>
            <a:pPr algn="just" eaLnBrk="1" hangingPunct="1">
              <a:spcBef>
                <a:spcPct val="0"/>
              </a:spcBef>
            </a:pPr>
            <a:endParaRPr lang="en-GB" altLang="en-US"/>
          </a:p>
          <a:p>
            <a:pPr algn="just" eaLnBrk="1" hangingPunct="1">
              <a:spcBef>
                <a:spcPct val="0"/>
              </a:spcBef>
            </a:pPr>
            <a:r>
              <a:rPr lang="en-GB" altLang="en-US"/>
              <a:t>If the value of left operand is nonzero (true), the right operand gets evaluated.  The resulting value is 1 (true) if the right operand has nonzero value (true) and 0 (false) otherwise.</a:t>
            </a:r>
          </a:p>
          <a:p>
            <a:pPr eaLnBrk="1" hangingPunct="1">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Grp="1" noRot="1" noChangeAspect="1" noChangeArrowheads="1" noTextEdit="1"/>
          </p:cNvSpPr>
          <p:nvPr>
            <p:ph type="sldImg"/>
          </p:nvPr>
        </p:nvSpPr>
        <p:spPr bwMode="auto">
          <a:xfrm>
            <a:off x="2154238" y="682625"/>
            <a:ext cx="4892675" cy="36687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6"/>
          <p:cNvSpPr>
            <a:spLocks noGrp="1" noChangeArrowheads="1"/>
          </p:cNvSpPr>
          <p:nvPr>
            <p:ph type="body" idx="1"/>
          </p:nvPr>
        </p:nvSpPr>
        <p:spPr bwMode="auto">
          <a:xfrm>
            <a:off x="2175935" y="4475561"/>
            <a:ext cx="4892039" cy="44505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GB" altLang="en-US" u="sng"/>
              <a:t>Types of Operators: Ternary Operators:</a:t>
            </a:r>
          </a:p>
          <a:p>
            <a:pPr eaLnBrk="1" hangingPunct="1">
              <a:spcBef>
                <a:spcPct val="0"/>
              </a:spcBef>
            </a:pPr>
            <a:r>
              <a:rPr lang="en-GB" altLang="en-US"/>
              <a:t>Simple condition operations can be carried out using the conditional operator (? :).  The conditional operator is a ternary operator that is, it takes three arguments.  It has following operator formation:</a:t>
            </a:r>
          </a:p>
          <a:p>
            <a:pPr eaLnBrk="1" hangingPunct="1">
              <a:spcBef>
                <a:spcPct val="0"/>
              </a:spcBef>
            </a:pPr>
            <a:endParaRPr lang="en-GB" altLang="en-US"/>
          </a:p>
          <a:p>
            <a:pPr eaLnBrk="1" hangingPunct="1">
              <a:spcBef>
                <a:spcPct val="0"/>
              </a:spcBef>
            </a:pPr>
            <a:r>
              <a:rPr lang="en-GB" altLang="en-US"/>
              <a:t>	</a:t>
            </a:r>
            <a:r>
              <a:rPr lang="en-GB" altLang="en-US" b="1"/>
              <a:t>expression1 ? expression2 : expression3</a:t>
            </a:r>
          </a:p>
          <a:p>
            <a:pPr eaLnBrk="1" hangingPunct="1">
              <a:spcBef>
                <a:spcPct val="0"/>
              </a:spcBef>
            </a:pPr>
            <a:endParaRPr lang="en-GB" altLang="en-US" b="1"/>
          </a:p>
          <a:p>
            <a:pPr eaLnBrk="1" hangingPunct="1">
              <a:spcBef>
                <a:spcPct val="0"/>
              </a:spcBef>
            </a:pPr>
            <a:r>
              <a:rPr lang="en-GB" altLang="en-US"/>
              <a:t>Where ? and : are the two symbols that denote this operator.  A conditional expression is evaluated by first evaluating expression1.  If the resulting value is true, then expression2 is evaluated and the value of the expression2 becomes the result of the conditional expression.  Otherwise, expression3 is evaluated and its value becomes the result.</a:t>
            </a:r>
          </a:p>
          <a:p>
            <a:pPr eaLnBrk="1" hangingPunct="1">
              <a:spcBef>
                <a:spcPct val="0"/>
              </a:spcBef>
            </a:pPr>
            <a:endParaRPr lang="en-GB" altLang="en-US"/>
          </a:p>
          <a:p>
            <a:pPr eaLnBrk="1" hangingPunct="1">
              <a:spcBef>
                <a:spcPct val="0"/>
              </a:spcBef>
            </a:pPr>
            <a:r>
              <a:rPr lang="en-GB" altLang="en-US"/>
              <a:t>This is used to assign one of the two values to a variable depending upon some condition.</a:t>
            </a:r>
          </a:p>
          <a:p>
            <a:pPr eaLnBrk="1" hangingPunct="1">
              <a:spcBef>
                <a:spcPct val="0"/>
              </a:spcBef>
            </a:pPr>
            <a:endParaRPr lang="en-GB" altLang="en-US"/>
          </a:p>
          <a:p>
            <a:pPr eaLnBrk="1" hangingPunct="1">
              <a:spcBef>
                <a:spcPct val="0"/>
              </a:spcBef>
            </a:pPr>
            <a:r>
              <a:rPr lang="en-GB" altLang="en-US"/>
              <a:t>For example: </a:t>
            </a:r>
          </a:p>
          <a:p>
            <a:pPr eaLnBrk="1" hangingPunct="1">
              <a:spcBef>
                <a:spcPct val="0"/>
              </a:spcBef>
            </a:pPr>
            <a:r>
              <a:rPr lang="en-GB" altLang="en-US" b="1"/>
              <a:t>	big = num1 &gt; num2 ? num1 : num2 ; </a:t>
            </a:r>
          </a:p>
          <a:p>
            <a:pPr eaLnBrk="1" hangingPunct="1">
              <a:spcBef>
                <a:spcPct val="0"/>
              </a:spcBef>
            </a:pPr>
            <a:endParaRPr lang="en-GB" altLang="en-US" b="1"/>
          </a:p>
          <a:p>
            <a:pPr eaLnBrk="1" hangingPunct="1">
              <a:spcBef>
                <a:spcPct val="0"/>
              </a:spcBef>
            </a:pPr>
            <a:r>
              <a:rPr lang="en-GB" altLang="en-US"/>
              <a:t>assigns value of num1 to big if num1 is greater than num2, else assigns the value of num2 to big.</a:t>
            </a:r>
          </a:p>
          <a:p>
            <a:pPr eaLnBrk="1" hangingPunct="1">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4145280" y="9121140"/>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nchor="b"/>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r" eaLnBrk="1" hangingPunct="1">
              <a:spcBef>
                <a:spcPct val="0"/>
              </a:spcBef>
            </a:pPr>
            <a:endParaRPr lang="en-US" altLang="en-US">
              <a:latin typeface="Arial" pitchFamily="34" charset="0"/>
              <a:ea typeface="MS PGothic" pitchFamily="34" charset="-128"/>
            </a:endParaRPr>
          </a:p>
        </p:txBody>
      </p:sp>
      <p:sp>
        <p:nvSpPr>
          <p:cNvPr id="103427" name="Text Box 4"/>
          <p:cNvSpPr txBox="1">
            <a:spLocks noChangeArrowheads="1"/>
          </p:cNvSpPr>
          <p:nvPr/>
        </p:nvSpPr>
        <p:spPr bwMode="auto">
          <a:xfrm>
            <a:off x="3737188" y="7004210"/>
            <a:ext cx="1908385" cy="480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5" tIns="47428" rIns="94855" bIns="47428">
            <a:spAutoFit/>
          </a:bodyP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50000"/>
              </a:spcBef>
            </a:pPr>
            <a:endParaRPr lang="en-US" altLang="en-US" sz="2500" b="1">
              <a:latin typeface="Arial" pitchFamily="34" charset="0"/>
              <a:ea typeface="MS PGothic" pitchFamily="34" charset="-128"/>
            </a:endParaRPr>
          </a:p>
        </p:txBody>
      </p:sp>
      <p:sp>
        <p:nvSpPr>
          <p:cNvPr id="103428" name="Rectangle 8"/>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9" name="Rectangle 9"/>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8"/>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Pseudocode given in the slide is used to find the difference between two numbers. In the above </a:t>
            </a:r>
            <a:r>
              <a:rPr lang="en-US" altLang="en-US" dirty="0" err="1"/>
              <a:t>pseudocode</a:t>
            </a:r>
            <a:r>
              <a:rPr lang="en-US" altLang="en-US" dirty="0"/>
              <a:t>, each instruction will be executed sequentially.</a:t>
            </a:r>
          </a:p>
        </p:txBody>
      </p:sp>
      <p:sp>
        <p:nvSpPr>
          <p:cNvPr id="104452" name="Slide Number Placeholder 5"/>
          <p:cNvSpPr txBox="1">
            <a:spLocks noGrp="1"/>
          </p:cNvSpPr>
          <p:nvPr/>
        </p:nvSpPr>
        <p:spPr bwMode="auto">
          <a:xfrm>
            <a:off x="4145280" y="9121140"/>
            <a:ext cx="3169920" cy="48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nchor="b"/>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algn="r" eaLnBrk="1" hangingPunct="1">
              <a:spcBef>
                <a:spcPct val="0"/>
              </a:spcBef>
            </a:pPr>
            <a:endParaRPr lang="en-US" altLang="en-US">
              <a:latin typeface="Arial" pitchFamily="34" charset="0"/>
              <a:ea typeface="MS PGothic"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9"/>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10"/>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b="1" dirty="0"/>
              <a:t>Control Constructs – Looping Statements</a:t>
            </a:r>
          </a:p>
          <a:p>
            <a:pPr eaLnBrk="1" hangingPunct="1">
              <a:spcBef>
                <a:spcPct val="0"/>
              </a:spcBef>
            </a:pPr>
            <a:endParaRPr lang="en-US" altLang="en-US" dirty="0"/>
          </a:p>
          <a:p>
            <a:pPr eaLnBrk="1" hangingPunct="1">
              <a:spcBef>
                <a:spcPct val="0"/>
              </a:spcBef>
            </a:pPr>
            <a:r>
              <a:rPr lang="en-US" altLang="en-US" dirty="0"/>
              <a:t>Do Until Loop: Set of statements inside the block is executed and then the condition is checked. Executed till the condition is true. Block will be executed at least once irrespective of the condition</a:t>
            </a:r>
          </a:p>
          <a:p>
            <a:pPr eaLnBrk="1" hangingPunct="1">
              <a:spcBef>
                <a:spcPct val="0"/>
              </a:spcBef>
            </a:pPr>
            <a:r>
              <a:rPr lang="en-US" altLang="en-US" dirty="0"/>
              <a:t>Example:	</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r>
              <a:rPr lang="en-US" altLang="en-US" dirty="0"/>
              <a:t>For </a:t>
            </a:r>
            <a:r>
              <a:rPr lang="en-US" altLang="en-US" dirty="0" err="1"/>
              <a:t>Loop:Consists</a:t>
            </a:r>
            <a:r>
              <a:rPr lang="en-US" altLang="en-US" dirty="0"/>
              <a:t> of set of statements that are executed for a fixed number of iterations  Must specify a starting value, ending value and incrementing value</a:t>
            </a:r>
          </a:p>
          <a:p>
            <a:pPr eaLnBrk="1" hangingPunct="1">
              <a:spcBef>
                <a:spcPct val="0"/>
              </a:spcBef>
            </a:pPr>
            <a:r>
              <a:rPr lang="en-US" altLang="en-US" dirty="0"/>
              <a:t>Example:</a:t>
            </a:r>
          </a:p>
          <a:p>
            <a:pPr eaLnBrk="1" hangingPunct="1">
              <a:spcBef>
                <a:spcPct val="0"/>
              </a:spcBef>
            </a:pPr>
            <a:endParaRPr lang="en-US" altLang="en-US" dirty="0"/>
          </a:p>
        </p:txBody>
      </p:sp>
      <p:grpSp>
        <p:nvGrpSpPr>
          <p:cNvPr id="106500" name="Group 8"/>
          <p:cNvGrpSpPr>
            <a:grpSpLocks/>
          </p:cNvGrpSpPr>
          <p:nvPr/>
        </p:nvGrpSpPr>
        <p:grpSpPr bwMode="auto">
          <a:xfrm>
            <a:off x="3224108" y="5316855"/>
            <a:ext cx="2890521" cy="3143624"/>
            <a:chOff x="1851" y="3304"/>
            <a:chExt cx="1707" cy="1885"/>
          </a:xfrm>
        </p:grpSpPr>
        <p:sp>
          <p:nvSpPr>
            <p:cNvPr id="106501" name="AutoShape 6"/>
            <p:cNvSpPr>
              <a:spLocks noChangeArrowheads="1"/>
            </p:cNvSpPr>
            <p:nvPr/>
          </p:nvSpPr>
          <p:spPr bwMode="auto">
            <a:xfrm>
              <a:off x="1851" y="3304"/>
              <a:ext cx="1595" cy="72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r>
                <a:rPr lang="en-US" altLang="en-US"/>
                <a:t>seats_allocated = 0</a:t>
              </a:r>
              <a:br>
                <a:rPr lang="en-US" altLang="en-US"/>
              </a:br>
              <a:r>
                <a:rPr lang="en-US" altLang="en-US"/>
                <a:t> DO</a:t>
              </a:r>
              <a:br>
                <a:rPr lang="en-US" altLang="en-US"/>
              </a:br>
              <a:r>
                <a:rPr lang="en-US" altLang="en-US"/>
                <a:t>   GET booking</a:t>
              </a:r>
              <a:br>
                <a:rPr lang="en-US" altLang="en-US"/>
              </a:br>
              <a:r>
                <a:rPr lang="en-US" altLang="en-US"/>
                <a:t>   PRINT ticket</a:t>
              </a:r>
              <a:br>
                <a:rPr lang="en-US" altLang="en-US"/>
              </a:br>
              <a:r>
                <a:rPr lang="en-US" altLang="en-US"/>
                <a:t>   ADD 1 to seats_allocated</a:t>
              </a:r>
              <a:br>
                <a:rPr lang="en-US" altLang="en-US"/>
              </a:br>
              <a:r>
                <a:rPr lang="en-US" altLang="en-US"/>
                <a:t>UNTIL (seats_allocated &lt; 60)</a:t>
              </a:r>
            </a:p>
          </p:txBody>
        </p:sp>
        <p:sp>
          <p:nvSpPr>
            <p:cNvPr id="106502" name="AutoShape 7"/>
            <p:cNvSpPr>
              <a:spLocks noChangeArrowheads="1"/>
            </p:cNvSpPr>
            <p:nvPr/>
          </p:nvSpPr>
          <p:spPr bwMode="auto">
            <a:xfrm>
              <a:off x="1915" y="4433"/>
              <a:ext cx="1643" cy="75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9730" tIns="44865" rIns="89730" bIns="44865" anchor="ctr"/>
            <a:lstStyle>
              <a:lvl1pPr defTabSz="896938" eaLnBrk="0" hangingPunct="0">
                <a:spcBef>
                  <a:spcPct val="30000"/>
                </a:spcBef>
                <a:defRPr sz="1000">
                  <a:solidFill>
                    <a:schemeClr val="tx1"/>
                  </a:solidFill>
                  <a:latin typeface="Candara" pitchFamily="34" charset="0"/>
                  <a:cs typeface="Arial" pitchFamily="34" charset="0"/>
                </a:defRPr>
              </a:lvl1pPr>
              <a:lvl2pPr marL="742950" indent="-285750" defTabSz="896938" eaLnBrk="0" hangingPunct="0">
                <a:spcBef>
                  <a:spcPct val="30000"/>
                </a:spcBef>
                <a:defRPr sz="1000">
                  <a:solidFill>
                    <a:schemeClr val="tx1"/>
                  </a:solidFill>
                  <a:latin typeface="Candara" pitchFamily="34" charset="0"/>
                  <a:cs typeface="Arial" pitchFamily="34" charset="0"/>
                </a:defRPr>
              </a:lvl2pPr>
              <a:lvl3pPr marL="1143000" indent="-228600" defTabSz="896938" eaLnBrk="0" hangingPunct="0">
                <a:spcBef>
                  <a:spcPct val="30000"/>
                </a:spcBef>
                <a:defRPr sz="1000">
                  <a:solidFill>
                    <a:schemeClr val="tx1"/>
                  </a:solidFill>
                  <a:latin typeface="Candara" pitchFamily="34" charset="0"/>
                  <a:cs typeface="Arial" pitchFamily="34" charset="0"/>
                </a:defRPr>
              </a:lvl3pPr>
              <a:lvl4pPr marL="1600200" indent="-228600" defTabSz="896938" eaLnBrk="0" hangingPunct="0">
                <a:spcBef>
                  <a:spcPct val="30000"/>
                </a:spcBef>
                <a:defRPr sz="1000">
                  <a:solidFill>
                    <a:schemeClr val="tx1"/>
                  </a:solidFill>
                  <a:latin typeface="Candara" pitchFamily="34" charset="0"/>
                  <a:cs typeface="Arial" pitchFamily="34" charset="0"/>
                </a:defRPr>
              </a:lvl4pPr>
              <a:lvl5pPr marL="2057400" indent="-228600" defTabSz="896938" eaLnBrk="0" hangingPunct="0">
                <a:spcBef>
                  <a:spcPct val="30000"/>
                </a:spcBef>
                <a:defRPr sz="1000">
                  <a:solidFill>
                    <a:schemeClr val="tx1"/>
                  </a:solidFill>
                  <a:latin typeface="Candara" pitchFamily="34" charset="0"/>
                  <a:cs typeface="Arial" pitchFamily="34" charset="0"/>
                </a:defRPr>
              </a:lvl5pPr>
              <a:lvl6pPr marL="25146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defTabSz="896938"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t>FOR seats_allocated  = 1  to 25</a:t>
              </a:r>
            </a:p>
            <a:p>
              <a:pPr eaLnBrk="1" hangingPunct="1">
                <a:spcBef>
                  <a:spcPct val="0"/>
                </a:spcBef>
              </a:pPr>
              <a:r>
                <a:rPr lang="en-US" altLang="en-US"/>
                <a:t>    Get booking</a:t>
              </a:r>
            </a:p>
            <a:p>
              <a:pPr eaLnBrk="1" hangingPunct="1">
                <a:spcBef>
                  <a:spcPct val="0"/>
                </a:spcBef>
              </a:pPr>
              <a:r>
                <a:rPr lang="en-US" altLang="en-US"/>
                <a:t>    PRINT ticket </a:t>
              </a:r>
            </a:p>
            <a:p>
              <a:pPr eaLnBrk="1" hangingPunct="1">
                <a:spcBef>
                  <a:spcPct val="0"/>
                </a:spcBef>
              </a:pPr>
              <a:r>
                <a:rPr lang="en-US" altLang="en-US"/>
                <a:t>END FOR</a:t>
              </a:r>
            </a:p>
          </p:txBody>
        </p:sp>
      </p:gr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8"/>
          <p:cNvSpPr>
            <a:spLocks noGrp="1" noChangeArrowheads="1"/>
          </p:cNvSpPr>
          <p:nvPr>
            <p:ph type="body" idx="1"/>
          </p:nvPr>
        </p:nvSpPr>
        <p:spPr bwMode="auto">
          <a:xfrm>
            <a:off x="2175935" y="4475560"/>
            <a:ext cx="4892039" cy="42922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90000"/>
              </a:lnSpc>
              <a:spcBef>
                <a:spcPct val="0"/>
              </a:spcBef>
              <a:defRPr/>
            </a:pPr>
            <a:r>
              <a:rPr lang="en-US" altLang="en-US" b="1" dirty="0">
                <a:cs typeface="Arial" charset="0"/>
              </a:rPr>
              <a:t>Control Constructs – Looping Statements (contd..)</a:t>
            </a: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r>
              <a:rPr lang="en-US" altLang="en-US" dirty="0">
                <a:cs typeface="Arial" charset="0"/>
              </a:rPr>
              <a:t>Example: Cycle and exit statement(check no is odd or even until user wants to stop)</a:t>
            </a: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endParaRPr lang="en-US" altLang="en-US" dirty="0">
              <a:cs typeface="Arial" charset="0"/>
            </a:endParaRPr>
          </a:p>
          <a:p>
            <a:pPr eaLnBrk="1" hangingPunct="1">
              <a:lnSpc>
                <a:spcPct val="90000"/>
              </a:lnSpc>
              <a:spcBef>
                <a:spcPct val="0"/>
              </a:spcBef>
              <a:defRPr/>
            </a:pPr>
            <a:r>
              <a:rPr lang="en-US" altLang="en-US" dirty="0">
                <a:cs typeface="Arial" charset="0"/>
              </a:rPr>
              <a:t>In above example cycle statement will transfer the control to the beginning of the while loop.  Exit statement will transfer the control out of while loop.</a:t>
            </a:r>
          </a:p>
          <a:p>
            <a:pPr eaLnBrk="1" hangingPunct="1">
              <a:lnSpc>
                <a:spcPct val="90000"/>
              </a:lnSpc>
              <a:spcBef>
                <a:spcPct val="0"/>
              </a:spcBef>
              <a:defRPr/>
            </a:pPr>
            <a:endParaRPr lang="en-US" altLang="en-US" dirty="0">
              <a:cs typeface="Arial" charset="0"/>
            </a:endParaRPr>
          </a:p>
        </p:txBody>
      </p:sp>
      <p:sp>
        <p:nvSpPr>
          <p:cNvPr id="107524" name="AutoShape 8"/>
          <p:cNvSpPr>
            <a:spLocks noChangeArrowheads="1"/>
          </p:cNvSpPr>
          <p:nvPr/>
        </p:nvSpPr>
        <p:spPr bwMode="auto">
          <a:xfrm>
            <a:off x="2438400" y="5106353"/>
            <a:ext cx="4470400" cy="30403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6663" tIns="48332" rIns="96663" bIns="48332" anchor="ct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sz="1800"/>
              <a:t> </a:t>
            </a:r>
            <a:r>
              <a:rPr lang="en-US" altLang="en-US"/>
              <a:t>BEGIN</a:t>
            </a:r>
          </a:p>
          <a:p>
            <a:pPr eaLnBrk="1" hangingPunct="1">
              <a:spcBef>
                <a:spcPct val="0"/>
              </a:spcBef>
            </a:pPr>
            <a:r>
              <a:rPr lang="en-US" altLang="en-US"/>
              <a:t>       WHILE(TRUE)</a:t>
            </a:r>
          </a:p>
          <a:p>
            <a:pPr eaLnBrk="1" hangingPunct="1">
              <a:spcBef>
                <a:spcPct val="0"/>
              </a:spcBef>
            </a:pPr>
            <a:r>
              <a:rPr lang="en-US" altLang="en-US"/>
              <a:t>             PRINT "Enter a NUMBER"</a:t>
            </a:r>
          </a:p>
          <a:p>
            <a:pPr eaLnBrk="1" hangingPunct="1">
              <a:spcBef>
                <a:spcPct val="0"/>
              </a:spcBef>
            </a:pPr>
            <a:r>
              <a:rPr lang="en-US" altLang="en-US"/>
              <a:t>             ACCEPT num</a:t>
            </a:r>
          </a:p>
          <a:p>
            <a:pPr eaLnBrk="1" hangingPunct="1">
              <a:spcBef>
                <a:spcPct val="0"/>
              </a:spcBef>
            </a:pPr>
            <a:r>
              <a:rPr lang="en-US" altLang="en-US"/>
              <a:t>             IF (REMAINDER of num/2 = 0) THEN</a:t>
            </a:r>
          </a:p>
          <a:p>
            <a:pPr eaLnBrk="1" hangingPunct="1">
              <a:spcBef>
                <a:spcPct val="0"/>
              </a:spcBef>
            </a:pPr>
            <a:r>
              <a:rPr lang="en-US" altLang="en-US"/>
              <a:t>                           PRINT "Number is EVEN"</a:t>
            </a:r>
          </a:p>
          <a:p>
            <a:pPr eaLnBrk="1" hangingPunct="1">
              <a:spcBef>
                <a:spcPct val="0"/>
              </a:spcBef>
            </a:pPr>
            <a:r>
              <a:rPr lang="en-US" altLang="en-US"/>
              <a:t>             ELSE</a:t>
            </a:r>
          </a:p>
          <a:p>
            <a:pPr eaLnBrk="1" hangingPunct="1">
              <a:spcBef>
                <a:spcPct val="0"/>
              </a:spcBef>
            </a:pPr>
            <a:r>
              <a:rPr lang="en-US" altLang="en-US"/>
              <a:t>                           PRINT "Number is ODD“</a:t>
            </a:r>
          </a:p>
          <a:p>
            <a:pPr eaLnBrk="1" hangingPunct="1">
              <a:spcBef>
                <a:spcPct val="0"/>
              </a:spcBef>
            </a:pPr>
            <a:r>
              <a:rPr lang="en-US" altLang="en-US"/>
              <a:t>             END IF</a:t>
            </a:r>
          </a:p>
          <a:p>
            <a:pPr eaLnBrk="1" hangingPunct="1">
              <a:spcBef>
                <a:spcPct val="0"/>
              </a:spcBef>
            </a:pPr>
            <a:r>
              <a:rPr lang="en-US" altLang="en-US"/>
              <a:t>              PRINT "Enter u'r Choice , Continue with another number?[Y/N]"</a:t>
            </a:r>
          </a:p>
          <a:p>
            <a:pPr eaLnBrk="1" hangingPunct="1">
              <a:spcBef>
                <a:spcPct val="0"/>
              </a:spcBef>
            </a:pPr>
            <a:r>
              <a:rPr lang="en-US" altLang="en-US"/>
              <a:t>              ACCEPT choice</a:t>
            </a:r>
          </a:p>
          <a:p>
            <a:pPr eaLnBrk="1" hangingPunct="1">
              <a:spcBef>
                <a:spcPct val="0"/>
              </a:spcBef>
            </a:pPr>
            <a:r>
              <a:rPr lang="en-US" altLang="en-US"/>
              <a:t>               IF(choice='Y') THEN</a:t>
            </a:r>
          </a:p>
          <a:p>
            <a:pPr eaLnBrk="1" hangingPunct="1">
              <a:spcBef>
                <a:spcPct val="0"/>
              </a:spcBef>
            </a:pPr>
            <a:r>
              <a:rPr lang="en-US" altLang="en-US"/>
              <a:t>	cycle</a:t>
            </a:r>
          </a:p>
          <a:p>
            <a:pPr eaLnBrk="1" hangingPunct="1">
              <a:spcBef>
                <a:spcPct val="0"/>
              </a:spcBef>
            </a:pPr>
            <a:r>
              <a:rPr lang="en-US" altLang="en-US"/>
              <a:t>               ELSE  </a:t>
            </a:r>
          </a:p>
          <a:p>
            <a:pPr eaLnBrk="1" hangingPunct="1">
              <a:spcBef>
                <a:spcPct val="0"/>
              </a:spcBef>
            </a:pPr>
            <a:r>
              <a:rPr lang="en-US" altLang="en-US"/>
              <a:t>	exit </a:t>
            </a:r>
          </a:p>
          <a:p>
            <a:pPr eaLnBrk="1" hangingPunct="1">
              <a:spcBef>
                <a:spcPct val="0"/>
              </a:spcBef>
            </a:pPr>
            <a:r>
              <a:rPr lang="en-US" altLang="en-US"/>
              <a:t>        END WHILE </a:t>
            </a:r>
          </a:p>
          <a:p>
            <a:pPr eaLnBrk="1" hangingPunct="1">
              <a:spcBef>
                <a:spcPct val="0"/>
              </a:spcBef>
            </a:pPr>
            <a:r>
              <a:rPr lang="en-US" altLang="en-US"/>
              <a:t> END</a:t>
            </a:r>
          </a:p>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b="1" dirty="0"/>
              <a:t>Program: </a:t>
            </a:r>
          </a:p>
          <a:p>
            <a:pPr eaLnBrk="1" hangingPunct="1">
              <a:spcBef>
                <a:spcPct val="0"/>
              </a:spcBef>
            </a:pPr>
            <a:r>
              <a:rPr lang="en-US" altLang="en-US" dirty="0"/>
              <a:t>               Set of ordered instructions that enable a computer to carry out a specific task. A collection of instructions that tell the computer what to do.</a:t>
            </a:r>
            <a:br>
              <a:rPr lang="en-US" altLang="en-US" dirty="0"/>
            </a:br>
            <a:br>
              <a:rPr lang="en-US" altLang="en-US" dirty="0"/>
            </a:br>
            <a:r>
              <a:rPr lang="en-US" altLang="en-US" dirty="0"/>
              <a:t>Ex:  Program to find a prime number, Program to print employee pay slip etc..</a:t>
            </a:r>
          </a:p>
          <a:p>
            <a:pPr eaLnBrk="1" hangingPunct="1">
              <a:spcBef>
                <a:spcPct val="0"/>
              </a:spcBef>
            </a:pPr>
            <a:endParaRPr lang="en-US" altLang="en-US" dirty="0"/>
          </a:p>
          <a:p>
            <a:pPr eaLnBrk="1" hangingPunct="1">
              <a:spcBef>
                <a:spcPct val="0"/>
              </a:spcBef>
            </a:pPr>
            <a:r>
              <a:rPr lang="en-US" altLang="en-US" b="1" dirty="0"/>
              <a:t>Application :</a:t>
            </a:r>
          </a:p>
          <a:p>
            <a:pPr eaLnBrk="1" hangingPunct="1">
              <a:spcBef>
                <a:spcPct val="0"/>
              </a:spcBef>
            </a:pPr>
            <a:r>
              <a:rPr lang="en-US" altLang="en-US" b="1" dirty="0"/>
              <a:t>               </a:t>
            </a:r>
            <a:r>
              <a:rPr lang="en-US" altLang="en-US" dirty="0"/>
              <a:t>Any program designed to perform a specific function</a:t>
            </a:r>
          </a:p>
          <a:p>
            <a:pPr eaLnBrk="1" hangingPunct="1">
              <a:spcBef>
                <a:spcPct val="0"/>
              </a:spcBef>
            </a:pPr>
            <a:endParaRPr lang="en-US" altLang="en-US" dirty="0"/>
          </a:p>
          <a:p>
            <a:pPr eaLnBrk="1" hangingPunct="1">
              <a:spcBef>
                <a:spcPct val="0"/>
              </a:spcBef>
            </a:pPr>
            <a:r>
              <a:rPr lang="en-US" altLang="en-US" dirty="0"/>
              <a:t>Ex : Notepad, M S Paint  </a:t>
            </a:r>
            <a:r>
              <a:rPr lang="en-US" altLang="en-US" dirty="0" err="1"/>
              <a:t>etc</a:t>
            </a:r>
            <a:endParaRPr lang="en-US" altLang="en-US" dirty="0"/>
          </a:p>
          <a:p>
            <a:pPr eaLnBrk="1" hangingPunct="1">
              <a:spcBef>
                <a:spcPct val="0"/>
              </a:spcBef>
            </a:pPr>
            <a:endParaRPr lang="en-US" altLang="en-US" dirty="0"/>
          </a:p>
          <a:p>
            <a:pPr eaLnBrk="1" hangingPunct="1">
              <a:spcBef>
                <a:spcPct val="0"/>
              </a:spcBef>
            </a:pPr>
            <a:r>
              <a:rPr lang="en-US" altLang="en-US" b="1" dirty="0"/>
              <a:t>Software: </a:t>
            </a:r>
          </a:p>
          <a:p>
            <a:pPr eaLnBrk="1" hangingPunct="1">
              <a:spcBef>
                <a:spcPct val="0"/>
              </a:spcBef>
            </a:pPr>
            <a:r>
              <a:rPr lang="en-US" altLang="en-US" b="1" dirty="0"/>
              <a:t>               </a:t>
            </a:r>
            <a:r>
              <a:rPr lang="en-US" altLang="en-US" dirty="0"/>
              <a:t>A set of programs and associated documentation concerned with a specific operation stored electronically </a:t>
            </a:r>
          </a:p>
          <a:p>
            <a:pPr eaLnBrk="1" hangingPunct="1">
              <a:spcBef>
                <a:spcPct val="0"/>
              </a:spcBef>
            </a:pPr>
            <a:endParaRPr lang="en-US" altLang="en-US" dirty="0"/>
          </a:p>
          <a:p>
            <a:pPr eaLnBrk="1" hangingPunct="1">
              <a:spcBef>
                <a:spcPct val="0"/>
              </a:spcBef>
            </a:pPr>
            <a:r>
              <a:rPr lang="en-US" altLang="en-US" dirty="0"/>
              <a:t>Ex : Microsoft Office, Oracle </a:t>
            </a:r>
            <a:r>
              <a:rPr lang="en-US" altLang="en-US" dirty="0" err="1"/>
              <a:t>etc</a:t>
            </a:r>
            <a:endParaRPr lang="en-US" altLang="en-US" dirty="0"/>
          </a:p>
          <a:p>
            <a:pPr eaLnBrk="1" hangingPunct="1">
              <a:spcBef>
                <a:spcPct val="0"/>
              </a:spcBef>
            </a:pPr>
            <a:r>
              <a:rPr lang="en-US" altLang="en-US" dirty="0"/>
              <a:t> </a:t>
            </a:r>
          </a:p>
          <a:p>
            <a:pPr eaLnBrk="1" hangingPunct="1">
              <a:spcBef>
                <a:spcPct val="0"/>
              </a:spcBef>
            </a:pPr>
            <a:r>
              <a:rPr lang="en-US" altLang="en-US" dirty="0"/>
              <a:t> </a:t>
            </a:r>
          </a:p>
          <a:p>
            <a:pPr eaLnBrk="1" hangingPunct="1">
              <a:spcBef>
                <a:spcPct val="0"/>
              </a:spcBef>
            </a:pPr>
            <a:endParaRPr lang="en-US" altLang="en-US" dirty="0"/>
          </a:p>
          <a:p>
            <a:pPr eaLnBrk="1" hangingPunct="1">
              <a:spcBef>
                <a:spcPct val="0"/>
              </a:spcBef>
            </a:pPr>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8"/>
          <p:cNvSpPr>
            <a:spLocks noGrp="1" noChangeArrowheads="1"/>
          </p:cNvSpPr>
          <p:nvPr>
            <p:ph type="body" idx="1"/>
          </p:nvPr>
        </p:nvSpPr>
        <p:spPr bwMode="auto">
          <a:xfrm>
            <a:off x="2175935" y="4475561"/>
            <a:ext cx="4892039" cy="46022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eaLnBrk="1" hangingPunct="1">
              <a:spcBef>
                <a:spcPct val="0"/>
              </a:spcBef>
            </a:pPr>
            <a:r>
              <a:rPr lang="en-US" altLang="en-US" dirty="0"/>
              <a:t>Consider Pseudocode has to be written for accepting a number from user and need to identify whether the given number is falling under any of the below mentioned category</a:t>
            </a:r>
          </a:p>
          <a:p>
            <a:pPr marL="664558" lvl="1" indent="-181243" eaLnBrk="1" hangingPunct="1">
              <a:spcBef>
                <a:spcPct val="0"/>
              </a:spcBef>
              <a:buFontTx/>
              <a:buChar char="•"/>
            </a:pPr>
            <a:r>
              <a:rPr lang="en-US" altLang="en-US" dirty="0"/>
              <a:t>zero</a:t>
            </a:r>
          </a:p>
          <a:p>
            <a:pPr marL="664558" lvl="1" indent="-181243" eaLnBrk="1" hangingPunct="1">
              <a:spcBef>
                <a:spcPct val="0"/>
              </a:spcBef>
              <a:buFontTx/>
              <a:buChar char="•"/>
            </a:pPr>
            <a:r>
              <a:rPr lang="en-US" altLang="en-US" dirty="0"/>
              <a:t>negative</a:t>
            </a:r>
          </a:p>
          <a:p>
            <a:pPr marL="664558" lvl="1" indent="-181243" eaLnBrk="1" hangingPunct="1">
              <a:spcBef>
                <a:spcPct val="0"/>
              </a:spcBef>
              <a:buFontTx/>
              <a:buChar char="•"/>
            </a:pPr>
            <a:r>
              <a:rPr lang="en-US" altLang="en-US" dirty="0"/>
              <a:t>Positive</a:t>
            </a:r>
          </a:p>
          <a:p>
            <a:pPr eaLnBrk="1" hangingPunct="1">
              <a:spcBef>
                <a:spcPct val="0"/>
              </a:spcBef>
            </a:pPr>
            <a:r>
              <a:rPr lang="en-US" altLang="en-US" dirty="0"/>
              <a:t>Think which condition statement is more suitable for this?</a:t>
            </a:r>
          </a:p>
          <a:p>
            <a:pPr eaLnBrk="1" hangingPunct="1">
              <a:spcBef>
                <a:spcPct val="0"/>
              </a:spcBef>
            </a:pPr>
            <a:endParaRPr lang="en-US" altLang="en-US" dirty="0"/>
          </a:p>
          <a:p>
            <a:pPr eaLnBrk="1" hangingPunct="1">
              <a:spcBef>
                <a:spcPct val="0"/>
              </a:spcBef>
            </a:pPr>
            <a:r>
              <a:rPr lang="en-US" altLang="en-US" dirty="0"/>
              <a:t>Answer: As the given number has to be compared against minimum 2 conditions, IF-ELSEIF-ELSE is more suitable</a:t>
            </a:r>
          </a:p>
          <a:p>
            <a:pPr eaLnBrk="1" hangingPunct="1">
              <a:spcBef>
                <a:spcPct val="0"/>
              </a:spcBef>
            </a:pPr>
            <a:endParaRPr lang="en-US" altLang="en-US" dirty="0"/>
          </a:p>
          <a:p>
            <a:pPr eaLnBrk="1" hangingPunct="1">
              <a:spcBef>
                <a:spcPct val="0"/>
              </a:spcBef>
            </a:pPr>
            <a:r>
              <a:rPr lang="en-US" altLang="en-US" b="1" dirty="0"/>
              <a:t>Pseudocode:</a:t>
            </a:r>
          </a:p>
          <a:p>
            <a:pPr eaLnBrk="1" hangingPunct="1">
              <a:lnSpc>
                <a:spcPct val="150000"/>
              </a:lnSpc>
              <a:spcBef>
                <a:spcPts val="317"/>
              </a:spcBef>
            </a:pPr>
            <a:r>
              <a:rPr lang="en-US" altLang="en-US" dirty="0"/>
              <a:t>BEGIN</a:t>
            </a:r>
          </a:p>
          <a:p>
            <a:pPr eaLnBrk="1" hangingPunct="1">
              <a:spcBef>
                <a:spcPts val="317"/>
              </a:spcBef>
            </a:pPr>
            <a:r>
              <a:rPr lang="en-US" altLang="en-US" dirty="0"/>
              <a:t>	DECLARE </a:t>
            </a:r>
            <a:r>
              <a:rPr lang="en-US" altLang="en-US" dirty="0" err="1"/>
              <a:t>num</a:t>
            </a:r>
            <a:r>
              <a:rPr lang="en-US" altLang="en-US" dirty="0"/>
              <a:t> AS INTEGER</a:t>
            </a:r>
          </a:p>
          <a:p>
            <a:pPr eaLnBrk="1" hangingPunct="1">
              <a:spcBef>
                <a:spcPts val="317"/>
              </a:spcBef>
            </a:pPr>
            <a:r>
              <a:rPr lang="en-US" altLang="en-US" dirty="0"/>
              <a:t>	PROMPT “Enter a number” AND STORE IN </a:t>
            </a:r>
            <a:r>
              <a:rPr lang="en-US" altLang="en-US" dirty="0" err="1"/>
              <a:t>num</a:t>
            </a:r>
            <a:endParaRPr lang="en-US" altLang="en-US" dirty="0"/>
          </a:p>
          <a:p>
            <a:pPr eaLnBrk="1" hangingPunct="1">
              <a:spcBef>
                <a:spcPts val="317"/>
              </a:spcBef>
            </a:pPr>
            <a:r>
              <a:rPr lang="en-US" altLang="en-US" dirty="0"/>
              <a:t>	IF ( </a:t>
            </a:r>
            <a:r>
              <a:rPr lang="en-US" altLang="en-US" dirty="0" err="1"/>
              <a:t>num</a:t>
            </a:r>
            <a:r>
              <a:rPr lang="en-US" altLang="en-US" dirty="0"/>
              <a:t>== 0 )THEN</a:t>
            </a:r>
          </a:p>
          <a:p>
            <a:pPr eaLnBrk="1" hangingPunct="1">
              <a:spcBef>
                <a:spcPts val="317"/>
              </a:spcBef>
            </a:pPr>
            <a:r>
              <a:rPr lang="en-US" altLang="en-US" dirty="0"/>
              <a:t>		 PRINT "The value you entered was zero.“</a:t>
            </a:r>
          </a:p>
          <a:p>
            <a:pPr eaLnBrk="1" hangingPunct="1">
              <a:spcBef>
                <a:spcPts val="317"/>
              </a:spcBef>
            </a:pPr>
            <a:r>
              <a:rPr lang="en-US" altLang="en-US" dirty="0"/>
              <a:t>	ELSE IF ( </a:t>
            </a:r>
            <a:r>
              <a:rPr lang="en-US" altLang="en-US" dirty="0" err="1"/>
              <a:t>num</a:t>
            </a:r>
            <a:r>
              <a:rPr lang="en-US" altLang="en-US" dirty="0"/>
              <a:t>&lt; 0 ) THEN</a:t>
            </a:r>
          </a:p>
          <a:p>
            <a:pPr eaLnBrk="1" hangingPunct="1">
              <a:spcBef>
                <a:spcPts val="317"/>
              </a:spcBef>
            </a:pPr>
            <a:r>
              <a:rPr lang="en-US" altLang="en-US" dirty="0"/>
              <a:t>		PRINT  "The value is negative.“</a:t>
            </a:r>
          </a:p>
          <a:p>
            <a:pPr eaLnBrk="1" hangingPunct="1">
              <a:spcBef>
                <a:spcPts val="317"/>
              </a:spcBef>
            </a:pPr>
            <a:r>
              <a:rPr lang="en-US" altLang="en-US" dirty="0"/>
              <a:t>	ELSE</a:t>
            </a:r>
          </a:p>
          <a:p>
            <a:pPr eaLnBrk="1" hangingPunct="1">
              <a:spcBef>
                <a:spcPts val="317"/>
              </a:spcBef>
            </a:pPr>
            <a:r>
              <a:rPr lang="en-US" altLang="en-US" dirty="0"/>
              <a:t>		PRINT  "The value is positive.“</a:t>
            </a:r>
          </a:p>
          <a:p>
            <a:pPr eaLnBrk="1" hangingPunct="1">
              <a:spcBef>
                <a:spcPts val="317"/>
              </a:spcBef>
            </a:pPr>
            <a:r>
              <a:rPr lang="en-US" altLang="en-US" dirty="0"/>
              <a:t>	END IF</a:t>
            </a:r>
          </a:p>
          <a:p>
            <a:pPr eaLnBrk="1" hangingPunct="1">
              <a:spcBef>
                <a:spcPts val="317"/>
              </a:spcBef>
            </a:pPr>
            <a:r>
              <a:rPr lang="en-US" altLang="en-US" dirty="0"/>
              <a:t>END</a:t>
            </a:r>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endParaRPr lang="en-US" altLang="en-US" dirty="0"/>
          </a:p>
          <a:p>
            <a:pPr eaLnBrk="1" hangingPunct="1">
              <a:spcBef>
                <a:spcPct val="0"/>
              </a:spcBef>
            </a:pPr>
            <a:r>
              <a:rPr lang="en-US" altLang="en-US" dirty="0"/>
              <a:t>I</a:t>
            </a:r>
          </a:p>
        </p:txBody>
      </p:sp>
      <p:sp>
        <p:nvSpPr>
          <p:cNvPr id="108548" name="Text Box 4"/>
          <p:cNvSpPr txBox="1">
            <a:spLocks noChangeArrowheads="1"/>
          </p:cNvSpPr>
          <p:nvPr/>
        </p:nvSpPr>
        <p:spPr bwMode="auto">
          <a:xfrm>
            <a:off x="162560" y="1360171"/>
            <a:ext cx="1788160" cy="1020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Explain the scenario when particular conditional statement has to be used.</a:t>
            </a:r>
          </a:p>
          <a:p>
            <a:pPr eaLnBrk="1" hangingPunct="1">
              <a:spcBef>
                <a:spcPct val="0"/>
              </a:spcBef>
            </a:pPr>
            <a:r>
              <a:rPr lang="en-US" altLang="en-US">
                <a:latin typeface="Trebuchet MS" pitchFamily="34" charset="0"/>
                <a:ea typeface="MS PGothic" pitchFamily="34" charset="-128"/>
              </a:rPr>
              <a:t>Also Explain the example given in notes page.</a:t>
            </a:r>
          </a:p>
          <a:p>
            <a:pPr eaLnBrk="1" hangingPunct="1">
              <a:spcBef>
                <a:spcPct val="0"/>
              </a:spcBef>
            </a:pPr>
            <a:endParaRPr lang="en-US" altLang="en-US">
              <a:latin typeface="Trebuchet MS" pitchFamily="34" charset="0"/>
              <a:ea typeface="MS PGothic"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8"/>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120000"/>
              </a:lnSpc>
              <a:spcBef>
                <a:spcPct val="0"/>
              </a:spcBef>
            </a:pPr>
            <a:r>
              <a:rPr lang="en-US" altLang="en-US"/>
              <a:t>Consider Pseudocode has to be written for finding sum of n numbers  by accepting “n” value from the user.  For an Example,  if given “n” value is  5, then  sum of value is 15(1+2+3+4+5 ).</a:t>
            </a:r>
          </a:p>
          <a:p>
            <a:pPr eaLnBrk="1" hangingPunct="1">
              <a:lnSpc>
                <a:spcPct val="120000"/>
              </a:lnSpc>
              <a:spcBef>
                <a:spcPct val="0"/>
              </a:spcBef>
            </a:pPr>
            <a:endParaRPr lang="en-US" altLang="en-US"/>
          </a:p>
          <a:p>
            <a:pPr eaLnBrk="1" hangingPunct="1">
              <a:lnSpc>
                <a:spcPct val="120000"/>
              </a:lnSpc>
              <a:spcBef>
                <a:spcPct val="0"/>
              </a:spcBef>
            </a:pPr>
            <a:r>
              <a:rPr lang="en-US" altLang="en-US"/>
              <a:t>Think which looping statement is more suitable for this scenario?</a:t>
            </a:r>
          </a:p>
          <a:p>
            <a:pPr eaLnBrk="1" hangingPunct="1">
              <a:lnSpc>
                <a:spcPct val="90000"/>
              </a:lnSpc>
              <a:spcBef>
                <a:spcPct val="0"/>
              </a:spcBef>
            </a:pPr>
            <a:endParaRPr lang="en-US" altLang="en-US"/>
          </a:p>
          <a:p>
            <a:pPr eaLnBrk="1" hangingPunct="1">
              <a:lnSpc>
                <a:spcPct val="90000"/>
              </a:lnSpc>
              <a:spcBef>
                <a:spcPct val="0"/>
              </a:spcBef>
            </a:pPr>
            <a:r>
              <a:rPr lang="en-US" altLang="en-US"/>
              <a:t>Answer: As the given number has to be used as upper limit for process to be executed repeatedly, use for loop to describe lower limit and upper limit.</a:t>
            </a:r>
          </a:p>
          <a:p>
            <a:pPr eaLnBrk="1" hangingPunct="1">
              <a:lnSpc>
                <a:spcPct val="90000"/>
              </a:lnSpc>
              <a:spcBef>
                <a:spcPct val="0"/>
              </a:spcBef>
            </a:pPr>
            <a:endParaRPr lang="en-US" altLang="en-US"/>
          </a:p>
          <a:p>
            <a:pPr eaLnBrk="1" hangingPunct="1">
              <a:lnSpc>
                <a:spcPct val="90000"/>
              </a:lnSpc>
              <a:spcBef>
                <a:spcPct val="0"/>
              </a:spcBef>
            </a:pPr>
            <a:r>
              <a:rPr lang="en-US" altLang="en-US" b="1"/>
              <a:t>Pseudocode:</a:t>
            </a:r>
          </a:p>
          <a:p>
            <a:pPr eaLnBrk="1" hangingPunct="1">
              <a:lnSpc>
                <a:spcPct val="150000"/>
              </a:lnSpc>
              <a:spcBef>
                <a:spcPct val="0"/>
              </a:spcBef>
            </a:pPr>
            <a:r>
              <a:rPr lang="en-US" altLang="en-US"/>
              <a:t>BEGIN</a:t>
            </a:r>
          </a:p>
          <a:p>
            <a:pPr eaLnBrk="1" hangingPunct="1">
              <a:lnSpc>
                <a:spcPct val="150000"/>
              </a:lnSpc>
              <a:spcBef>
                <a:spcPct val="0"/>
              </a:spcBef>
            </a:pPr>
            <a:r>
              <a:rPr lang="en-US" altLang="en-US"/>
              <a:t>	DECLARE num, count, sum AS INTEGER</a:t>
            </a:r>
          </a:p>
          <a:p>
            <a:pPr eaLnBrk="1" hangingPunct="1">
              <a:lnSpc>
                <a:spcPct val="150000"/>
              </a:lnSpc>
              <a:spcBef>
                <a:spcPct val="0"/>
              </a:spcBef>
            </a:pPr>
            <a:r>
              <a:rPr lang="en-US" altLang="en-US"/>
              <a:t>	PROMPT "Enter the value of n" AND STORE IN num</a:t>
            </a:r>
          </a:p>
          <a:p>
            <a:pPr eaLnBrk="1" hangingPunct="1">
              <a:lnSpc>
                <a:spcPct val="150000"/>
              </a:lnSpc>
              <a:spcBef>
                <a:spcPct val="0"/>
              </a:spcBef>
            </a:pPr>
            <a:r>
              <a:rPr lang="en-US" altLang="en-US"/>
              <a:t>	FOR COUNT = 1 TO num</a:t>
            </a:r>
          </a:p>
          <a:p>
            <a:pPr eaLnBrk="1" hangingPunct="1">
              <a:lnSpc>
                <a:spcPct val="150000"/>
              </a:lnSpc>
              <a:spcBef>
                <a:spcPct val="0"/>
              </a:spcBef>
            </a:pPr>
            <a:r>
              <a:rPr lang="en-US" altLang="en-US"/>
              <a:t>		sum+=count;</a:t>
            </a:r>
          </a:p>
          <a:p>
            <a:pPr eaLnBrk="1" hangingPunct="1">
              <a:lnSpc>
                <a:spcPct val="150000"/>
              </a:lnSpc>
              <a:spcBef>
                <a:spcPct val="0"/>
              </a:spcBef>
            </a:pPr>
            <a:r>
              <a:rPr lang="en-US" altLang="en-US"/>
              <a:t>	END FOR</a:t>
            </a:r>
          </a:p>
          <a:p>
            <a:pPr eaLnBrk="1" hangingPunct="1">
              <a:lnSpc>
                <a:spcPct val="150000"/>
              </a:lnSpc>
              <a:spcBef>
                <a:spcPct val="0"/>
              </a:spcBef>
            </a:pPr>
            <a:r>
              <a:rPr lang="en-US" altLang="en-US"/>
              <a:t>	PRINT "Sum is " + sum</a:t>
            </a:r>
          </a:p>
          <a:p>
            <a:pPr eaLnBrk="1" hangingPunct="1">
              <a:lnSpc>
                <a:spcPct val="150000"/>
              </a:lnSpc>
              <a:spcBef>
                <a:spcPct val="0"/>
              </a:spcBef>
            </a:pPr>
            <a:r>
              <a:rPr lang="en-US" altLang="en-US"/>
              <a:t>END</a:t>
            </a:r>
          </a:p>
          <a:p>
            <a:pPr eaLnBrk="1" hangingPunct="1">
              <a:lnSpc>
                <a:spcPct val="90000"/>
              </a:lnSpc>
              <a:spcBef>
                <a:spcPct val="0"/>
              </a:spcBef>
            </a:pPr>
            <a:endParaRPr lang="en-US" altLang="en-US"/>
          </a:p>
        </p:txBody>
      </p:sp>
      <p:sp>
        <p:nvSpPr>
          <p:cNvPr id="109572" name="Text Box 4"/>
          <p:cNvSpPr txBox="1">
            <a:spLocks noChangeArrowheads="1"/>
          </p:cNvSpPr>
          <p:nvPr/>
        </p:nvSpPr>
        <p:spPr bwMode="auto">
          <a:xfrm>
            <a:off x="162560" y="1360171"/>
            <a:ext cx="1788160" cy="1020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8" tIns="48329" rIns="96658" bIns="48329">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Explain the scenario when particular looping statement has to be used.</a:t>
            </a:r>
          </a:p>
          <a:p>
            <a:pPr eaLnBrk="1" hangingPunct="1">
              <a:spcBef>
                <a:spcPct val="0"/>
              </a:spcBef>
            </a:pPr>
            <a:r>
              <a:rPr lang="en-US" altLang="en-US">
                <a:latin typeface="Trebuchet MS" pitchFamily="34" charset="0"/>
                <a:ea typeface="MS PGothic" pitchFamily="34" charset="-128"/>
              </a:rPr>
              <a:t>Also Explain the example given in notes page.</a:t>
            </a:r>
          </a:p>
          <a:p>
            <a:pPr eaLnBrk="1" hangingPunct="1">
              <a:spcBef>
                <a:spcPct val="0"/>
              </a:spcBef>
            </a:pPr>
            <a:endParaRPr lang="en-US" altLang="en-US">
              <a:latin typeface="Trebuchet MS" pitchFamily="34" charset="0"/>
              <a:ea typeface="MS PGothic"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2127250" y="593725"/>
            <a:ext cx="5011738" cy="3757613"/>
          </a:xfr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1"/>
          <p:cNvSpPr>
            <a:spLocks noGrp="1"/>
          </p:cNvSpPr>
          <p:nvPr>
            <p:ph type="body" idx="1"/>
          </p:nvPr>
        </p:nvSpPr>
        <p:spPr bwMode="auto">
          <a:xfrm>
            <a:off x="2175935" y="4475560"/>
            <a:ext cx="4892039" cy="42922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en-US" sz="1200" dirty="0"/>
              <a:t>Faculty will be sharing the below mentioned files. Refer the same to understand the usage of variables, operators and control constructs</a:t>
            </a:r>
          </a:p>
          <a:p>
            <a:pPr marL="181243" indent="-181243">
              <a:buFont typeface="Arial" panose="020B0604020202020204" pitchFamily="34" charset="0"/>
              <a:buChar char="•"/>
              <a:defRPr/>
            </a:pPr>
            <a:r>
              <a:rPr lang="en-US" altLang="en-US" sz="1200" dirty="0"/>
              <a:t>ArithmeticOperators.txt</a:t>
            </a:r>
          </a:p>
          <a:p>
            <a:pPr marL="181243" indent="-181243">
              <a:buFont typeface="Arial" panose="020B0604020202020204" pitchFamily="34" charset="0"/>
              <a:buChar char="•"/>
              <a:defRPr/>
            </a:pPr>
            <a:r>
              <a:rPr lang="en-US" altLang="en-US" sz="1200" dirty="0"/>
              <a:t>TernaryOperators.txt</a:t>
            </a:r>
          </a:p>
          <a:p>
            <a:pPr marL="181243" indent="-181243">
              <a:buFont typeface="Arial" panose="020B0604020202020204" pitchFamily="34" charset="0"/>
              <a:buChar char="•"/>
              <a:defRPr/>
            </a:pPr>
            <a:r>
              <a:rPr lang="en-US" altLang="en-US" sz="1200" dirty="0"/>
              <a:t>IF-ELSEIF-ELSE.txt</a:t>
            </a:r>
          </a:p>
          <a:p>
            <a:pPr marL="181243" indent="-181243">
              <a:buFont typeface="Arial" panose="020B0604020202020204" pitchFamily="34" charset="0"/>
              <a:buChar char="•"/>
              <a:defRPr/>
            </a:pPr>
            <a:r>
              <a:rPr lang="en-US" altLang="en-US" sz="1200" dirty="0"/>
              <a:t>LogicalOperators.txt</a:t>
            </a:r>
          </a:p>
          <a:p>
            <a:pPr marL="181243" indent="-181243">
              <a:buFont typeface="Arial" panose="020B0604020202020204" pitchFamily="34" charset="0"/>
              <a:buChar char="•"/>
              <a:defRPr/>
            </a:pPr>
            <a:r>
              <a:rPr lang="en-US" altLang="en-US" sz="1200" dirty="0"/>
              <a:t>DoUntil.txt</a:t>
            </a:r>
          </a:p>
          <a:p>
            <a:pPr marL="181243" indent="-181243">
              <a:buFont typeface="Arial" panose="020B0604020202020204" pitchFamily="34" charset="0"/>
              <a:buChar char="•"/>
              <a:defRPr/>
            </a:pPr>
            <a:r>
              <a:rPr lang="en-US" altLang="en-US" sz="1200" dirty="0"/>
              <a:t>WHILE-CYCLE-EXIT.txt</a:t>
            </a:r>
          </a:p>
          <a:p>
            <a:pPr marL="181243" indent="-181243">
              <a:buFont typeface="Arial" panose="020B0604020202020204" pitchFamily="34" charset="0"/>
              <a:buChar char="•"/>
              <a:defRPr/>
            </a:pPr>
            <a:r>
              <a:rPr lang="en-US" altLang="en-US" sz="1200" dirty="0"/>
              <a:t>ForLoop.txt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7"/>
          <p:cNvSpPr>
            <a:spLocks noGrp="1" noChangeArrowheads="1"/>
          </p:cNvSpPr>
          <p:nvPr>
            <p:ph type="body" idx="1"/>
          </p:nvPr>
        </p:nvSpPr>
        <p:spPr bwMode="auto">
          <a:xfrm>
            <a:off x="2175935" y="4475560"/>
            <a:ext cx="4892039" cy="429220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defRPr/>
            </a:pPr>
            <a:r>
              <a:rPr lang="en-US" altLang="en-US" dirty="0"/>
              <a:t>When to go far an Array?</a:t>
            </a:r>
          </a:p>
          <a:p>
            <a:pPr marL="181243" indent="-181243" eaLnBrk="1" hangingPunct="1">
              <a:spcBef>
                <a:spcPct val="0"/>
              </a:spcBef>
              <a:buFont typeface="Arial" panose="020B0604020202020204" pitchFamily="34" charset="0"/>
              <a:buChar char="•"/>
              <a:defRPr/>
            </a:pPr>
            <a:r>
              <a:rPr lang="en-US" altLang="en-US" dirty="0"/>
              <a:t>When there is a  finite set of logically related information that needs similar processing </a:t>
            </a:r>
          </a:p>
          <a:p>
            <a:pPr marL="181243" indent="-181243" eaLnBrk="1" hangingPunct="1">
              <a:spcBef>
                <a:spcPct val="0"/>
              </a:spcBef>
              <a:buFont typeface="Arial" panose="020B0604020202020204" pitchFamily="34" charset="0"/>
              <a:buChar char="•"/>
              <a:defRPr/>
            </a:pPr>
            <a:r>
              <a:rPr lang="en-US" altLang="en-US" dirty="0"/>
              <a:t>For example calculating the grade of all students of a particular class</a:t>
            </a:r>
          </a:p>
          <a:p>
            <a:pPr marL="181243" indent="-181243" eaLnBrk="1" hangingPunct="1">
              <a:spcBef>
                <a:spcPct val="0"/>
              </a:spcBef>
              <a:buFont typeface="Arial" panose="020B0604020202020204" pitchFamily="34" charset="0"/>
              <a:buChar char="•"/>
              <a:defRPr/>
            </a:pPr>
            <a:r>
              <a:rPr lang="en-US" altLang="en-US" dirty="0"/>
              <a:t>All data's are similar and of one data type</a:t>
            </a:r>
          </a:p>
          <a:p>
            <a:pPr eaLnBrk="1" hangingPunct="1">
              <a:spcBef>
                <a:spcPct val="0"/>
              </a:spcBef>
              <a:defRPr/>
            </a:pPr>
            <a:endParaRPr lang="en-US" altLang="en-US" dirty="0"/>
          </a:p>
          <a:p>
            <a:pPr eaLnBrk="1" hangingPunct="1">
              <a:spcBef>
                <a:spcPct val="0"/>
              </a:spcBef>
              <a:defRPr/>
            </a:pPr>
            <a:r>
              <a:rPr lang="en-US" altLang="en-US" dirty="0"/>
              <a:t>Operations on an array: </a:t>
            </a:r>
          </a:p>
          <a:p>
            <a:pPr eaLnBrk="1" hangingPunct="1">
              <a:spcBef>
                <a:spcPct val="0"/>
              </a:spcBef>
              <a:defRPr/>
            </a:pPr>
            <a:r>
              <a:rPr lang="en-US" altLang="en-US" dirty="0"/>
              <a:t>  The frequent operations which we perform on an array are</a:t>
            </a:r>
          </a:p>
          <a:p>
            <a:pPr marL="664558" lvl="1" indent="-181243" eaLnBrk="1" hangingPunct="1">
              <a:spcBef>
                <a:spcPct val="0"/>
              </a:spcBef>
              <a:buFont typeface="Arial" panose="020B0604020202020204" pitchFamily="34" charset="0"/>
              <a:buChar char="•"/>
              <a:defRPr/>
            </a:pPr>
            <a:r>
              <a:rPr lang="en-US" altLang="en-US" dirty="0"/>
              <a:t>Searching: searching the array for particular element</a:t>
            </a:r>
          </a:p>
          <a:p>
            <a:pPr marL="664558" lvl="1" indent="-181243" eaLnBrk="1" hangingPunct="1">
              <a:spcBef>
                <a:spcPct val="0"/>
              </a:spcBef>
              <a:buFont typeface="Arial" panose="020B0604020202020204" pitchFamily="34" charset="0"/>
              <a:buChar char="•"/>
              <a:defRPr/>
            </a:pPr>
            <a:r>
              <a:rPr lang="en-US" altLang="en-US" dirty="0"/>
              <a:t>Sorting     : arranging data in particular order      </a:t>
            </a:r>
            <a:br>
              <a:rPr lang="en-US" altLang="en-US" dirty="0"/>
            </a:br>
            <a:r>
              <a:rPr lang="en-US" altLang="en-US" dirty="0"/>
              <a:t>   (ascending/descending)</a:t>
            </a:r>
          </a:p>
          <a:p>
            <a:pPr eaLnBrk="1" hangingPunct="1">
              <a:spcBef>
                <a:spcPct val="0"/>
              </a:spcBef>
              <a:defRPr/>
            </a:pPr>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7"/>
          <p:cNvSpPr>
            <a:spLocks noGrp="1" noChangeArrowheads="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r>
              <a:rPr lang="en-US" altLang="en-US" dirty="0"/>
              <a:t>The above pseudocode logic is used to accept 10 numbers from user and find the largest number among 10 numbers. For storing the accepted 10 numbers of same type, array is used in this pseudocode.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4"/>
          <p:cNvSpPr>
            <a:spLocks noGrp="1"/>
          </p:cNvSpPr>
          <p:nvPr>
            <p:ph type="body" idx="1"/>
          </p:nvPr>
        </p:nvSpPr>
        <p:spPr bwMode="auto">
          <a:xfrm>
            <a:off x="2175935" y="4475560"/>
            <a:ext cx="4892039" cy="429220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IN" altLang="en-US"/>
              <a:t>Write pseudocode for all the assignments mentioned in Lab 1 for practicing on the usage of variables, operators, control constructs and arrays.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9"/>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10"/>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6500" name="Text Box 4"/>
          <p:cNvSpPr txBox="1">
            <a:spLocks noChangeArrowheads="1"/>
          </p:cNvSpPr>
          <p:nvPr/>
        </p:nvSpPr>
        <p:spPr bwMode="auto">
          <a:xfrm>
            <a:off x="162560" y="1360170"/>
            <a:ext cx="1788160" cy="605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indent="0" eaLnBrk="1" hangingPunct="1">
              <a:defRPr/>
            </a:pPr>
            <a:r>
              <a:rPr lang="en-US" sz="1100" dirty="0">
                <a:latin typeface="Trebuchet MS" pitchFamily="34" charset="0"/>
                <a:ea typeface="MS PGothic" pitchFamily="34" charset="-128"/>
              </a:rPr>
              <a:t>Question 1 : B</a:t>
            </a:r>
          </a:p>
          <a:p>
            <a:pPr marL="0" indent="0" eaLnBrk="1" hangingPunct="1">
              <a:defRPr/>
            </a:pPr>
            <a:r>
              <a:rPr lang="en-US" sz="1100" dirty="0">
                <a:latin typeface="Trebuchet MS" pitchFamily="34" charset="0"/>
                <a:ea typeface="MS PGothic" pitchFamily="34" charset="-128"/>
              </a:rPr>
              <a:t>Question 2 : B</a:t>
            </a:r>
          </a:p>
          <a:p>
            <a:pPr eaLnBrk="1" hangingPunct="1">
              <a:defRPr/>
            </a:pPr>
            <a:endParaRPr lang="en-US" sz="1100" dirty="0">
              <a:latin typeface="Trebuchet MS" pitchFamily="34" charset="0"/>
              <a:ea typeface="MS PGothic"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6740" name="Text Box 4"/>
          <p:cNvSpPr txBox="1">
            <a:spLocks noChangeArrowheads="1"/>
          </p:cNvSpPr>
          <p:nvPr/>
        </p:nvSpPr>
        <p:spPr bwMode="auto">
          <a:xfrm>
            <a:off x="162560" y="1360171"/>
            <a:ext cx="1788160" cy="40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3: A</a:t>
            </a:r>
          </a:p>
          <a:p>
            <a:pPr eaLnBrk="1" hangingPunct="1">
              <a:spcBef>
                <a:spcPct val="0"/>
              </a:spcBef>
            </a:pPr>
            <a:r>
              <a:rPr lang="en-US" altLang="en-US">
                <a:latin typeface="Trebuchet MS" pitchFamily="34" charset="0"/>
                <a:ea typeface="MS PGothic" pitchFamily="34" charset="-128"/>
              </a:rPr>
              <a:t>Question 4:  A,B</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7764" name="Text Box 4"/>
          <p:cNvSpPr txBox="1">
            <a:spLocks noChangeArrowheads="1"/>
          </p:cNvSpPr>
          <p:nvPr/>
        </p:nvSpPr>
        <p:spPr bwMode="auto">
          <a:xfrm>
            <a:off x="162560" y="1360171"/>
            <a:ext cx="1788160" cy="25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dirty="0">
                <a:latin typeface="Trebuchet MS" pitchFamily="34" charset="0"/>
                <a:ea typeface="MS PGothic" pitchFamily="34" charset="-128"/>
              </a:rPr>
              <a:t>Question 5 : A,C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xfrm>
            <a:off x="2194560" y="4475560"/>
            <a:ext cx="4876800" cy="44872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236623" indent="-236623" eaLnBrk="1" hangingPunct="1">
              <a:lnSpc>
                <a:spcPct val="150000"/>
              </a:lnSpc>
              <a:spcBef>
                <a:spcPct val="0"/>
              </a:spcBef>
              <a:buFontTx/>
              <a:buChar char="•"/>
            </a:pPr>
            <a:r>
              <a:rPr lang="en-US" altLang="en-US" dirty="0"/>
              <a:t>Consider the scenario of a College:</a:t>
            </a:r>
          </a:p>
          <a:p>
            <a:pPr marL="726651" lvl="1" indent="-243336" eaLnBrk="1" hangingPunct="1">
              <a:lnSpc>
                <a:spcPct val="150000"/>
              </a:lnSpc>
              <a:spcBef>
                <a:spcPct val="0"/>
              </a:spcBef>
              <a:buFontTx/>
              <a:buChar char="•"/>
            </a:pPr>
            <a:r>
              <a:rPr lang="en-US" altLang="en-US" dirty="0"/>
              <a:t>Throw away programs</a:t>
            </a:r>
          </a:p>
          <a:p>
            <a:pPr marL="1147874" lvl="2" indent="-181243" eaLnBrk="1" hangingPunct="1">
              <a:lnSpc>
                <a:spcPct val="150000"/>
              </a:lnSpc>
              <a:spcBef>
                <a:spcPct val="0"/>
              </a:spcBef>
              <a:buFontTx/>
              <a:buChar char="•"/>
            </a:pPr>
            <a:r>
              <a:rPr lang="en-US" altLang="en-US" dirty="0"/>
              <a:t>These programs are not used by any one later</a:t>
            </a:r>
          </a:p>
          <a:p>
            <a:pPr marL="726651" lvl="1" indent="-243336" eaLnBrk="1" hangingPunct="1">
              <a:lnSpc>
                <a:spcPct val="150000"/>
              </a:lnSpc>
              <a:spcBef>
                <a:spcPct val="0"/>
              </a:spcBef>
              <a:buFontTx/>
              <a:buChar char="•"/>
            </a:pPr>
            <a:r>
              <a:rPr lang="en-US" altLang="en-US" dirty="0"/>
              <a:t>Same Users / Developers</a:t>
            </a:r>
          </a:p>
          <a:p>
            <a:pPr marL="726651" lvl="1" indent="-243336" eaLnBrk="1" hangingPunct="1">
              <a:lnSpc>
                <a:spcPct val="150000"/>
              </a:lnSpc>
              <a:spcBef>
                <a:spcPct val="0"/>
              </a:spcBef>
              <a:buFontTx/>
              <a:buChar char="•"/>
            </a:pPr>
            <a:r>
              <a:rPr lang="en-US" altLang="en-US" dirty="0"/>
              <a:t>Small assignments: 1-2 person teams</a:t>
            </a:r>
          </a:p>
          <a:p>
            <a:pPr marL="726651" lvl="1" indent="-243336" eaLnBrk="1" hangingPunct="1">
              <a:lnSpc>
                <a:spcPct val="150000"/>
              </a:lnSpc>
              <a:spcBef>
                <a:spcPct val="0"/>
              </a:spcBef>
              <a:buFontTx/>
              <a:buChar char="•"/>
            </a:pPr>
            <a:r>
              <a:rPr lang="en-US" altLang="en-US" dirty="0"/>
              <a:t>No commercial angle</a:t>
            </a:r>
          </a:p>
          <a:p>
            <a:pPr marL="726651" lvl="1" indent="-243336" eaLnBrk="1" hangingPunct="1">
              <a:lnSpc>
                <a:spcPct val="150000"/>
              </a:lnSpc>
              <a:spcBef>
                <a:spcPct val="0"/>
              </a:spcBef>
              <a:buFontTx/>
              <a:buChar char="•"/>
            </a:pPr>
            <a:r>
              <a:rPr lang="en-US" altLang="en-US" dirty="0"/>
              <a:t>Familiar application domain</a:t>
            </a:r>
          </a:p>
          <a:p>
            <a:pPr marL="726651" lvl="1" indent="-243336" eaLnBrk="1" hangingPunct="1">
              <a:lnSpc>
                <a:spcPct val="150000"/>
              </a:lnSpc>
              <a:spcBef>
                <a:spcPct val="0"/>
              </a:spcBef>
              <a:buFontTx/>
              <a:buChar char="•"/>
            </a:pPr>
            <a:r>
              <a:rPr lang="en-US" altLang="en-US" dirty="0"/>
              <a:t>Low criticality</a:t>
            </a:r>
          </a:p>
          <a:p>
            <a:pPr marL="726651" lvl="1" indent="-243336" eaLnBrk="1" hangingPunct="1">
              <a:lnSpc>
                <a:spcPct val="150000"/>
              </a:lnSpc>
              <a:spcBef>
                <a:spcPct val="0"/>
              </a:spcBef>
              <a:buFontTx/>
              <a:buChar char="•"/>
            </a:pPr>
            <a:r>
              <a:rPr lang="en-US" altLang="en-US" dirty="0"/>
              <a:t>Traditional single-machine architecture</a:t>
            </a:r>
          </a:p>
        </p:txBody>
      </p:sp>
      <p:sp>
        <p:nvSpPr>
          <p:cNvPr id="71684" name="TextBox 1"/>
          <p:cNvSpPr txBox="1">
            <a:spLocks noChangeArrowheads="1"/>
          </p:cNvSpPr>
          <p:nvPr/>
        </p:nvSpPr>
        <p:spPr bwMode="auto">
          <a:xfrm>
            <a:off x="413174" y="1575198"/>
            <a:ext cx="1463040" cy="55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spcBef>
                <a:spcPct val="30000"/>
              </a:spcBef>
              <a:defRPr sz="1000">
                <a:solidFill>
                  <a:schemeClr val="tx1"/>
                </a:solidFill>
                <a:latin typeface="Candara" pitchFamily="34" charset="0"/>
                <a:cs typeface="Arial" pitchFamily="34" charset="0"/>
              </a:defRPr>
            </a:lvl1pPr>
            <a:lvl2pPr marL="742950" indent="-285750" eaLnBrk="0" hangingPunct="0">
              <a:spcBef>
                <a:spcPct val="30000"/>
              </a:spcBef>
              <a:defRPr sz="1000">
                <a:solidFill>
                  <a:schemeClr val="tx1"/>
                </a:solidFill>
                <a:latin typeface="Candara" pitchFamily="34" charset="0"/>
                <a:cs typeface="Arial" pitchFamily="34" charset="0"/>
              </a:defRPr>
            </a:lvl2pPr>
            <a:lvl3pPr marL="1143000" indent="-228600" eaLnBrk="0" hangingPunct="0">
              <a:spcBef>
                <a:spcPct val="30000"/>
              </a:spcBef>
              <a:defRPr sz="1000">
                <a:solidFill>
                  <a:schemeClr val="tx1"/>
                </a:solidFill>
                <a:latin typeface="Candara" pitchFamily="34" charset="0"/>
                <a:cs typeface="Arial" pitchFamily="34" charset="0"/>
              </a:defRPr>
            </a:lvl3pPr>
            <a:lvl4pPr marL="1600200" indent="-228600" eaLnBrk="0" hangingPunct="0">
              <a:spcBef>
                <a:spcPct val="30000"/>
              </a:spcBef>
              <a:defRPr sz="1000">
                <a:solidFill>
                  <a:schemeClr val="tx1"/>
                </a:solidFill>
                <a:latin typeface="Candara" pitchFamily="34" charset="0"/>
                <a:cs typeface="Arial" pitchFamily="34" charset="0"/>
              </a:defRPr>
            </a:lvl4pPr>
            <a:lvl5pPr marL="2057400" indent="-228600" eaLnBrk="0" hangingPunct="0">
              <a:spcBef>
                <a:spcPct val="30000"/>
              </a:spcBef>
              <a:defRPr sz="1000">
                <a:solidFill>
                  <a:schemeClr val="tx1"/>
                </a:solidFill>
                <a:latin typeface="Candara"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Candara"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Candara"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Candara"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Candara" pitchFamily="34" charset="0"/>
                <a:cs typeface="Arial" pitchFamily="34" charset="0"/>
              </a:defRPr>
            </a:lvl9pPr>
          </a:lstStyle>
          <a:p>
            <a:pPr eaLnBrk="1" hangingPunct="1">
              <a:spcBef>
                <a:spcPct val="0"/>
              </a:spcBef>
            </a:pPr>
            <a:r>
              <a:rPr lang="en-US" altLang="en-US">
                <a:latin typeface="Calibri" pitchFamily="34" charset="0"/>
              </a:rPr>
              <a:t>Discuss the comparison of Industry versus college programs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0596" name="Text Box 4"/>
          <p:cNvSpPr txBox="1">
            <a:spLocks noChangeArrowheads="1"/>
          </p:cNvSpPr>
          <p:nvPr/>
        </p:nvSpPr>
        <p:spPr bwMode="auto">
          <a:xfrm>
            <a:off x="162560" y="1360170"/>
            <a:ext cx="1788160" cy="111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3" tIns="48332" rIns="96663" bIns="48332">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sz="1100" dirty="0">
                <a:latin typeface="Trebuchet MS" pitchFamily="34" charset="0"/>
                <a:ea typeface="MS PGothic" pitchFamily="34" charset="-128"/>
              </a:rPr>
              <a:t>Question 6 : </a:t>
            </a:r>
          </a:p>
          <a:p>
            <a:pPr marL="241658" indent="-241658" eaLnBrk="1" hangingPunct="1">
              <a:buFontTx/>
              <a:buAutoNum type="arabicPeriod"/>
              <a:defRPr/>
            </a:pPr>
            <a:r>
              <a:rPr lang="en-US" sz="1100" dirty="0">
                <a:latin typeface="Trebuchet MS" pitchFamily="34" charset="0"/>
                <a:ea typeface="MS PGothic" pitchFamily="34" charset="-128"/>
              </a:rPr>
              <a:t>C</a:t>
            </a:r>
          </a:p>
          <a:p>
            <a:pPr marL="241658" indent="-241658" eaLnBrk="1" hangingPunct="1">
              <a:buFontTx/>
              <a:buAutoNum type="arabicPeriod"/>
              <a:defRPr/>
            </a:pPr>
            <a:r>
              <a:rPr lang="en-US" sz="1100" dirty="0">
                <a:latin typeface="Trebuchet MS" pitchFamily="34" charset="0"/>
                <a:ea typeface="MS PGothic" pitchFamily="34" charset="-128"/>
              </a:rPr>
              <a:t>A</a:t>
            </a:r>
          </a:p>
          <a:p>
            <a:pPr marL="241658" indent="-241658" eaLnBrk="1" hangingPunct="1">
              <a:buFontTx/>
              <a:buAutoNum type="arabicPeriod"/>
              <a:defRPr/>
            </a:pPr>
            <a:r>
              <a:rPr lang="en-US" sz="1100" dirty="0">
                <a:latin typeface="Trebuchet MS" pitchFamily="34" charset="0"/>
                <a:ea typeface="MS PGothic" pitchFamily="34" charset="-128"/>
              </a:rPr>
              <a:t>B</a:t>
            </a:r>
          </a:p>
          <a:p>
            <a:pPr marL="241658" indent="-241658" eaLnBrk="1" hangingPunct="1">
              <a:buFontTx/>
              <a:buAutoNum type="arabicPeriod"/>
              <a:defRPr/>
            </a:pPr>
            <a:endParaRPr lang="en-US" sz="1100" dirty="0">
              <a:latin typeface="Trebuchet MS" pitchFamily="34" charset="0"/>
              <a:ea typeface="MS PGothic" pitchFamily="34" charset="-128"/>
            </a:endParaRPr>
          </a:p>
          <a:p>
            <a:pPr marL="241658" indent="-241658" eaLnBrk="1" hangingPunct="1">
              <a:buFontTx/>
              <a:buAutoNum type="arabicPeriod"/>
              <a:defRPr/>
            </a:pPr>
            <a:endParaRPr lang="en-US" sz="1100" dirty="0">
              <a:latin typeface="Trebuchet MS" pitchFamily="34" charset="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2204720" y="4475560"/>
            <a:ext cx="4876800" cy="465224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lnSpc>
                <a:spcPct val="150000"/>
              </a:lnSpc>
              <a:spcBef>
                <a:spcPct val="0"/>
              </a:spcBef>
              <a:defRPr/>
            </a:pPr>
            <a:r>
              <a:rPr lang="en-US" altLang="en-US" dirty="0"/>
              <a:t>Industry level programs should be</a:t>
            </a:r>
          </a:p>
          <a:p>
            <a:pPr marL="181243" indent="-181243" eaLnBrk="1" hangingPunct="1">
              <a:spcBef>
                <a:spcPts val="634"/>
              </a:spcBef>
              <a:buFont typeface="Arial" panose="020B0604020202020204" pitchFamily="34" charset="0"/>
              <a:buChar char="•"/>
              <a:defRPr/>
            </a:pPr>
            <a:r>
              <a:rPr lang="en-US" altLang="en-US" dirty="0"/>
              <a:t>Readable : Easy to read  and understand the code at any time since lifetime of projects will be longer  in terms of years. </a:t>
            </a:r>
          </a:p>
          <a:p>
            <a:pPr marL="181243" indent="-181243" eaLnBrk="1" hangingPunct="1">
              <a:spcBef>
                <a:spcPts val="634"/>
              </a:spcBef>
              <a:buFont typeface="Arial" panose="020B0604020202020204" pitchFamily="34" charset="0"/>
              <a:buChar char="•"/>
              <a:defRPr/>
            </a:pPr>
            <a:r>
              <a:rPr lang="en-US" altLang="en-US" dirty="0"/>
              <a:t>Maintainable : If the program is easy to understand and If it is easy to modify then the program is called as maintainable</a:t>
            </a:r>
          </a:p>
          <a:p>
            <a:pPr marL="181243" indent="-181243" eaLnBrk="1" hangingPunct="1">
              <a:spcBef>
                <a:spcPts val="634"/>
              </a:spcBef>
              <a:buFont typeface="Arial" panose="020B0604020202020204" pitchFamily="34" charset="0"/>
              <a:buChar char="•"/>
              <a:defRPr/>
            </a:pPr>
            <a:r>
              <a:rPr lang="en-US" altLang="en-US" dirty="0"/>
              <a:t>Modular :  A small unit of code for a single purpose</a:t>
            </a:r>
          </a:p>
          <a:p>
            <a:pPr marL="181243" indent="-181243" eaLnBrk="1" hangingPunct="1">
              <a:spcBef>
                <a:spcPts val="634"/>
              </a:spcBef>
              <a:buFont typeface="Arial" panose="020B0604020202020204" pitchFamily="34" charset="0"/>
              <a:buChar char="•"/>
              <a:defRPr/>
            </a:pPr>
            <a:r>
              <a:rPr lang="en-US" altLang="en-US" dirty="0"/>
              <a:t>Reliable : </a:t>
            </a:r>
            <a:r>
              <a:rPr lang="en-US" dirty="0"/>
              <a:t>Reliability describes about the ability of a system will work perfectly as stated without failure or error</a:t>
            </a:r>
            <a:endParaRPr lang="en-US" altLang="en-US" dirty="0"/>
          </a:p>
          <a:p>
            <a:pPr marL="181243" indent="-181243" eaLnBrk="1" hangingPunct="1">
              <a:spcBef>
                <a:spcPts val="634"/>
              </a:spcBef>
              <a:buFont typeface="Arial" panose="020B0604020202020204" pitchFamily="34" charset="0"/>
              <a:buChar char="•"/>
              <a:defRPr/>
            </a:pPr>
            <a:r>
              <a:rPr lang="en-US" altLang="en-US" dirty="0"/>
              <a:t>Robust :</a:t>
            </a:r>
            <a:r>
              <a:rPr lang="en-US" dirty="0"/>
              <a:t> The ability of a system to continue operating despite abnormalities in input, calculations, etc.</a:t>
            </a:r>
            <a:endParaRPr lang="en-US" altLang="en-US" dirty="0"/>
          </a:p>
          <a:p>
            <a:pPr marL="181243" indent="-181243" eaLnBrk="1" hangingPunct="1">
              <a:spcBef>
                <a:spcPts val="634"/>
              </a:spcBef>
              <a:buFont typeface="Arial" panose="020B0604020202020204" pitchFamily="34" charset="0"/>
              <a:buChar char="•"/>
              <a:defRPr/>
            </a:pPr>
            <a:r>
              <a:rPr lang="en-US" altLang="en-US" dirty="0"/>
              <a:t>Efficient : A task which gets done in the specified time with desired quality</a:t>
            </a:r>
          </a:p>
          <a:p>
            <a:pPr marL="181243" indent="-181243" eaLnBrk="1" hangingPunct="1">
              <a:spcBef>
                <a:spcPts val="634"/>
              </a:spcBef>
              <a:buFont typeface="Arial" panose="020B0604020202020204" pitchFamily="34" charset="0"/>
              <a:buChar char="•"/>
              <a:defRPr/>
            </a:pPr>
            <a:r>
              <a:rPr lang="en-US" altLang="en-US" dirty="0"/>
              <a:t>Easy to use: Program which is easy to use by the end users</a:t>
            </a:r>
          </a:p>
          <a:p>
            <a:pPr marL="181243" indent="-181243" eaLnBrk="1" hangingPunct="1">
              <a:spcBef>
                <a:spcPts val="634"/>
              </a:spcBef>
              <a:buFont typeface="Arial" panose="020B0604020202020204" pitchFamily="34" charset="0"/>
              <a:buChar char="•"/>
              <a:defRPr/>
            </a:pPr>
            <a:r>
              <a:rPr lang="en-US" altLang="en-US" dirty="0"/>
              <a:t>Flexible </a:t>
            </a:r>
          </a:p>
          <a:p>
            <a:pPr marL="181243" indent="-181243" eaLnBrk="1" hangingPunct="1">
              <a:spcBef>
                <a:spcPts val="634"/>
              </a:spcBef>
              <a:buFont typeface="Arial" panose="020B0604020202020204" pitchFamily="34" charset="0"/>
              <a:buChar char="•"/>
              <a:defRPr/>
            </a:pPr>
            <a:r>
              <a:rPr lang="en-US" altLang="en-US" dirty="0"/>
              <a:t>Extendable : If the additional features of a program is possible to be included without any side effects, then the program is called as extendable.</a:t>
            </a:r>
          </a:p>
          <a:p>
            <a:pPr marL="181243" indent="-181243" eaLnBrk="1" hangingPunct="1">
              <a:spcBef>
                <a:spcPts val="634"/>
              </a:spcBef>
              <a:buFont typeface="Arial" panose="020B0604020202020204" pitchFamily="34" charset="0"/>
              <a:buChar char="•"/>
              <a:defRPr/>
            </a:pPr>
            <a:r>
              <a:rPr lang="en-US" altLang="en-US" dirty="0"/>
              <a:t>Reusable : If the task written in program is called multiple times, then the program is reusable. </a:t>
            </a:r>
          </a:p>
          <a:p>
            <a:pPr marL="181243" indent="-181243" eaLnBrk="1" hangingPunct="1">
              <a:spcBef>
                <a:spcPct val="0"/>
              </a:spcBef>
              <a:buFont typeface="Arial" panose="020B0604020202020204" pitchFamily="34" charset="0"/>
              <a:buChar char="•"/>
              <a:defRPr/>
            </a:pPr>
            <a:endParaRPr lang="en-US" altLang="en-US" dirty="0"/>
          </a:p>
          <a:p>
            <a:pPr eaLnBrk="1" hangingPunct="1">
              <a:spcBef>
                <a:spcPct val="0"/>
              </a:spcBef>
              <a:defRPr/>
            </a:pPr>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xfrm>
            <a:off x="2194560" y="4575573"/>
            <a:ext cx="4876800" cy="43872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2159000" y="693738"/>
            <a:ext cx="4876800" cy="36576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2194560" y="4475560"/>
            <a:ext cx="4876800" cy="448722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lnSpc>
                <a:spcPct val="150000"/>
              </a:lnSpc>
              <a:spcBef>
                <a:spcPct val="0"/>
              </a:spcBef>
              <a:defRPr/>
            </a:pPr>
            <a:r>
              <a:rPr lang="en-US" altLang="en-US" dirty="0"/>
              <a:t>A person  require much more technical knowledge for writing industry level applications as compared to writing programs in the college.</a:t>
            </a:r>
          </a:p>
          <a:p>
            <a:pPr eaLnBrk="1" hangingPunct="1">
              <a:lnSpc>
                <a:spcPct val="150000"/>
              </a:lnSpc>
              <a:spcBef>
                <a:spcPct val="0"/>
              </a:spcBef>
              <a:defRPr/>
            </a:pPr>
            <a:r>
              <a:rPr lang="en-US" altLang="en-US" dirty="0"/>
              <a:t>In college having good technical knowledge for a particular technology is enough to write program but in industry along with technical knowledge you require some other knowledge like </a:t>
            </a:r>
          </a:p>
          <a:p>
            <a:pPr marL="181243" indent="-181243" eaLnBrk="1" hangingPunct="1">
              <a:lnSpc>
                <a:spcPct val="150000"/>
              </a:lnSpc>
              <a:spcBef>
                <a:spcPct val="0"/>
              </a:spcBef>
              <a:buFont typeface="Arial" panose="020B0604020202020204" pitchFamily="34" charset="0"/>
              <a:buChar char="•"/>
              <a:defRPr/>
            </a:pPr>
            <a:r>
              <a:rPr lang="en-US" altLang="en-US" dirty="0"/>
              <a:t>What are good programming practices? </a:t>
            </a:r>
          </a:p>
          <a:p>
            <a:pPr marL="181243" indent="-181243" eaLnBrk="1" hangingPunct="1">
              <a:lnSpc>
                <a:spcPct val="150000"/>
              </a:lnSpc>
              <a:spcBef>
                <a:spcPct val="0"/>
              </a:spcBef>
              <a:buFont typeface="Arial" panose="020B0604020202020204" pitchFamily="34" charset="0"/>
              <a:buChar char="•"/>
              <a:defRPr/>
            </a:pPr>
            <a:r>
              <a:rPr lang="en-US" altLang="en-US" dirty="0"/>
              <a:t>How to write test cases?</a:t>
            </a:r>
          </a:p>
          <a:p>
            <a:pPr marL="181243" indent="-181243" eaLnBrk="1" hangingPunct="1">
              <a:lnSpc>
                <a:spcPct val="150000"/>
              </a:lnSpc>
              <a:spcBef>
                <a:spcPct val="0"/>
              </a:spcBef>
              <a:buFont typeface="Arial" panose="020B0604020202020204" pitchFamily="34" charset="0"/>
              <a:buChar char="•"/>
              <a:defRPr/>
            </a:pPr>
            <a:r>
              <a:rPr lang="en-US" altLang="en-US" dirty="0"/>
              <a:t>You also should have domain knowledge.</a:t>
            </a:r>
          </a:p>
          <a:p>
            <a:pPr marL="181243" indent="-181243" eaLnBrk="1" hangingPunct="1">
              <a:lnSpc>
                <a:spcPct val="150000"/>
              </a:lnSpc>
              <a:spcBef>
                <a:spcPct val="0"/>
              </a:spcBef>
              <a:buFont typeface="Arial" panose="020B0604020202020204" pitchFamily="34" charset="0"/>
              <a:buChar char="•"/>
              <a:defRPr/>
            </a:pPr>
            <a:r>
              <a:rPr lang="en-US" altLang="en-US" dirty="0"/>
              <a:t>As we need to work in a team in industry,  you also need to improve your communication knowledge. You should be dependable and flexible.</a:t>
            </a:r>
          </a:p>
          <a:p>
            <a:pPr marL="181243" indent="-181243" eaLnBrk="1" hangingPunct="1">
              <a:lnSpc>
                <a:spcPct val="150000"/>
              </a:lnSpc>
              <a:spcBef>
                <a:spcPct val="0"/>
              </a:spcBef>
              <a:buFont typeface="Arial" panose="020B0604020202020204" pitchFamily="34" charset="0"/>
              <a:buChar char="•"/>
              <a:defRPr/>
            </a:pPr>
            <a:r>
              <a:rPr lang="en-US" altLang="en-US" dirty="0"/>
              <a:t>To reach at managerial level, you need to acquire people management skill, Project management skill over a period of time along with the technical skills</a:t>
            </a:r>
          </a:p>
          <a:p>
            <a:pPr eaLnBrk="1" hangingPunct="1">
              <a:spcBef>
                <a:spcPct val="0"/>
              </a:spcBef>
              <a:defRPr/>
            </a:pPr>
            <a:endParaRPr lang="en-US" altLang="en-US" dirty="0"/>
          </a:p>
          <a:p>
            <a:pPr eaLnBrk="1" hangingPunct="1">
              <a:spcBef>
                <a:spcPct val="0"/>
              </a:spcBef>
              <a:defRPr/>
            </a:pPr>
            <a:endParaRPr lang="en-US" altLang="en-US" dirty="0"/>
          </a:p>
          <a:p>
            <a:pPr eaLnBrk="1" hangingPunct="1">
              <a:spcBef>
                <a:spcPct val="0"/>
              </a:spcBef>
              <a:defRPr/>
            </a:pPr>
            <a:r>
              <a:rPr lang="en-US" altLang="en-US" dirty="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2171700" y="731838"/>
            <a:ext cx="4826000" cy="36195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xfrm>
            <a:off x="2214880" y="4475561"/>
            <a:ext cx="4876800" cy="486394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spcBef>
                <a:spcPct val="0"/>
              </a:spcBef>
              <a:defRPr/>
            </a:pPr>
            <a:r>
              <a:rPr lang="en-US" altLang="en-US" dirty="0"/>
              <a:t>In an industry there are various types of projects like </a:t>
            </a:r>
          </a:p>
          <a:p>
            <a:pPr marL="181243" indent="-181243" eaLnBrk="1" hangingPunct="1">
              <a:spcBef>
                <a:spcPct val="0"/>
              </a:spcBef>
              <a:buFont typeface="Arial" panose="020B0604020202020204" pitchFamily="34" charset="0"/>
              <a:buChar char="•"/>
              <a:defRPr/>
            </a:pPr>
            <a:r>
              <a:rPr lang="en-US" altLang="en-US" b="1" dirty="0"/>
              <a:t>Development Projects: </a:t>
            </a:r>
            <a:r>
              <a:rPr lang="en-US" altLang="en-US" dirty="0"/>
              <a:t> In these projects we may use different types of life cycles like Waterfall model, Agile, RUP (Rational Unified Process) you need to be familiar with these terms</a:t>
            </a:r>
          </a:p>
          <a:p>
            <a:pPr eaLnBrk="1" hangingPunct="1">
              <a:spcBef>
                <a:spcPct val="0"/>
              </a:spcBef>
              <a:defRPr/>
            </a:pPr>
            <a:endParaRPr lang="en-US" altLang="en-US" dirty="0"/>
          </a:p>
          <a:p>
            <a:pPr marL="181243" indent="-181243" eaLnBrk="1" hangingPunct="1">
              <a:spcBef>
                <a:spcPct val="0"/>
              </a:spcBef>
              <a:buFont typeface="Arial" panose="020B0604020202020204" pitchFamily="34" charset="0"/>
              <a:buChar char="•"/>
              <a:defRPr/>
            </a:pPr>
            <a:r>
              <a:rPr lang="en-US" altLang="en-US" b="1" dirty="0"/>
              <a:t>Conversion Projects</a:t>
            </a:r>
          </a:p>
          <a:p>
            <a:pPr marL="664558" lvl="1" indent="-181243" eaLnBrk="1" hangingPunct="1">
              <a:spcBef>
                <a:spcPct val="0"/>
              </a:spcBef>
              <a:buFont typeface="Arial" panose="020B0604020202020204" pitchFamily="34" charset="0"/>
              <a:buChar char="•"/>
              <a:defRPr/>
            </a:pPr>
            <a:r>
              <a:rPr lang="en-US" altLang="en-US" dirty="0"/>
              <a:t>Migration - It refers to projects like upgrading a software to different version of the OS or DBMS systems</a:t>
            </a:r>
          </a:p>
          <a:p>
            <a:pPr marL="664558" lvl="1" indent="-181243" eaLnBrk="1" hangingPunct="1">
              <a:spcBef>
                <a:spcPct val="0"/>
              </a:spcBef>
              <a:buFont typeface="Arial" panose="020B0604020202020204" pitchFamily="34" charset="0"/>
              <a:buChar char="•"/>
              <a:defRPr/>
            </a:pPr>
            <a:r>
              <a:rPr lang="en-US" altLang="en-US" dirty="0"/>
              <a:t>Porting – If there is major change in the system like, Hardware Platform has changed.</a:t>
            </a:r>
          </a:p>
          <a:p>
            <a:pPr marL="181243" indent="-181243" eaLnBrk="1" hangingPunct="1">
              <a:spcBef>
                <a:spcPct val="0"/>
              </a:spcBef>
              <a:buFont typeface="Arial" panose="020B0604020202020204" pitchFamily="34" charset="0"/>
              <a:buChar char="•"/>
              <a:defRPr/>
            </a:pPr>
            <a:r>
              <a:rPr lang="en-US" altLang="en-US" b="1" dirty="0"/>
              <a:t>Maintenance projects</a:t>
            </a:r>
          </a:p>
          <a:p>
            <a:pPr marL="664558" lvl="1" indent="-181243" eaLnBrk="1" hangingPunct="1">
              <a:spcBef>
                <a:spcPct val="0"/>
              </a:spcBef>
              <a:buFont typeface="Arial" panose="020B0604020202020204" pitchFamily="34" charset="0"/>
              <a:buChar char="•"/>
              <a:defRPr/>
            </a:pPr>
            <a:r>
              <a:rPr lang="en-US" altLang="en-US" dirty="0"/>
              <a:t>Bug fix – If there is an unwanted behavior exists in an existing system due to bug(Problem), then fix the bug by doing changes.</a:t>
            </a:r>
          </a:p>
          <a:p>
            <a:pPr marL="664558" lvl="1" indent="-181243" eaLnBrk="1" hangingPunct="1">
              <a:spcBef>
                <a:spcPct val="0"/>
              </a:spcBef>
              <a:buFont typeface="Arial" panose="020B0604020202020204" pitchFamily="34" charset="0"/>
              <a:buChar char="•"/>
              <a:defRPr/>
            </a:pPr>
            <a:r>
              <a:rPr lang="en-US" altLang="en-US" dirty="0"/>
              <a:t>Change request – If there are any  changes in the functionality are requested from customer such projects are called as changed request type of project.</a:t>
            </a:r>
          </a:p>
          <a:p>
            <a:pPr marL="664558" lvl="1" indent="-181243" eaLnBrk="1" hangingPunct="1">
              <a:spcBef>
                <a:spcPct val="0"/>
              </a:spcBef>
              <a:buFont typeface="Arial" panose="020B0604020202020204" pitchFamily="34" charset="0"/>
              <a:buChar char="•"/>
              <a:defRPr/>
            </a:pPr>
            <a:r>
              <a:rPr lang="en-US" altLang="en-US" dirty="0"/>
              <a:t>Release base – Products for which periodically the new release of the product is made</a:t>
            </a:r>
          </a:p>
          <a:p>
            <a:pPr marL="181243" indent="-181243" eaLnBrk="1" hangingPunct="1">
              <a:spcBef>
                <a:spcPct val="0"/>
              </a:spcBef>
              <a:buFont typeface="Arial" panose="020B0604020202020204" pitchFamily="34" charset="0"/>
              <a:buChar char="•"/>
              <a:defRPr/>
            </a:pPr>
            <a:r>
              <a:rPr lang="en-US" altLang="en-US" b="1" dirty="0"/>
              <a:t>Internationalization :  </a:t>
            </a:r>
            <a:r>
              <a:rPr lang="en-US" altLang="en-US" dirty="0"/>
              <a:t>Normally most of the applications display messages to user in English but in some cases we may need to change the application to display messages in local language based on the location where we are using it.  In such type of projects we need to change the code accordingly. If we have hard coded the messages in the applications then maintenance will be the tedious activity. Hence the good solution for it is store the messages in a file in the form of literal strings and use these files for displaying messages.</a:t>
            </a:r>
          </a:p>
          <a:p>
            <a:pPr eaLnBrk="1" hangingPunct="1">
              <a:lnSpc>
                <a:spcPct val="90000"/>
              </a:lnSpc>
              <a:spcBef>
                <a:spcPct val="0"/>
              </a:spcBef>
              <a:defRPr/>
            </a:pPr>
            <a:endParaRPr lang="en-US" altLang="en-US" dirty="0"/>
          </a:p>
          <a:p>
            <a:pPr eaLnBrk="1" hangingPunct="1">
              <a:lnSpc>
                <a:spcPct val="90000"/>
              </a:lnSpc>
              <a:spcBef>
                <a:spcPct val="0"/>
              </a:spcBef>
              <a:defRPr/>
            </a:pPr>
            <a:endParaRPr lang="en-US" altLang="en-US" dirty="0"/>
          </a:p>
          <a:p>
            <a:pPr eaLnBrk="1" hangingPunct="1">
              <a:lnSpc>
                <a:spcPct val="90000"/>
              </a:lnSpc>
              <a:spcBef>
                <a:spcPct val="0"/>
              </a:spcBef>
              <a:defRPr/>
            </a:pPr>
            <a:endParaRPr lang="en-US" altLang="en-US" b="1" dirty="0"/>
          </a:p>
          <a:p>
            <a:pPr eaLnBrk="1" hangingPunct="1">
              <a:lnSpc>
                <a:spcPct val="90000"/>
              </a:lnSpc>
              <a:spcBef>
                <a:spcPct val="0"/>
              </a:spcBef>
              <a:defRPr/>
            </a:pPr>
            <a:endParaRPr lang="en-US" altLang="en-US" b="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sv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capgemini.com/optimize-your-business-and-it-operations" TargetMode="External"/><Relationship Id="rId4" Type="http://schemas.openxmlformats.org/officeDocument/2006/relationships/image" Target="../media/image19.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799076073"/>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0655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43604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with Filled Background">
    <p:spTree>
      <p:nvGrpSpPr>
        <p:cNvPr id="1" name=""/>
        <p:cNvGrpSpPr/>
        <p:nvPr/>
      </p:nvGrpSpPr>
      <p:grpSpPr>
        <a:xfrm>
          <a:off x="0" y="0"/>
          <a:ext cx="0" cy="0"/>
          <a:chOff x="0" y="0"/>
          <a:chExt cx="0" cy="0"/>
        </a:xfrm>
      </p:grpSpPr>
      <p:sp>
        <p:nvSpPr>
          <p:cNvPr id="2" name="Rectangle 1"/>
          <p:cNvSpPr/>
          <p:nvPr userDrawn="1"/>
        </p:nvSpPr>
        <p:spPr>
          <a:xfrm>
            <a:off x="0" y="0"/>
            <a:ext cx="332986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10">
            <a:extLst>
              <a:ext uri="{FF2B5EF4-FFF2-40B4-BE49-F238E27FC236}">
                <a16:creationId xmlns:a16="http://schemas.microsoft.com/office/drawing/2014/main" id="{709E13E3-3323-4A67-80E2-F9198122983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839" r="32420"/>
          <a:stretch/>
        </p:blipFill>
        <p:spPr>
          <a:xfrm>
            <a:off x="3190342" y="-2148"/>
            <a:ext cx="5953658" cy="6898276"/>
          </a:xfrm>
          <a:prstGeom prst="rect">
            <a:avLst/>
          </a:prstGeom>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305991" y="3068960"/>
            <a:ext cx="5022093" cy="3375382"/>
          </a:xfrm>
          <a:prstGeom prst="rect">
            <a:avLst/>
          </a:prstGeom>
        </p:spPr>
        <p:txBody>
          <a:bodyPr>
            <a:noAutofit/>
          </a:bodyPr>
          <a:lstStyle>
            <a:lvl1pPr>
              <a:lnSpc>
                <a:spcPts val="1500"/>
              </a:lnSpc>
              <a:spcAft>
                <a:spcPts val="1350"/>
              </a:spcAft>
              <a:defRPr sz="1200">
                <a:solidFill>
                  <a:schemeClr val="bg1"/>
                </a:solidFill>
              </a:defRPr>
            </a:lvl1pPr>
            <a:lvl2pPr>
              <a:lnSpc>
                <a:spcPct val="100000"/>
              </a:lnSpc>
              <a:defRPr sz="900"/>
            </a:lvl2pPr>
            <a:lvl3pPr>
              <a:lnSpc>
                <a:spcPct val="100000"/>
              </a:lnSpc>
              <a:defRPr sz="900"/>
            </a:lvl3pPr>
            <a:lvl4pPr>
              <a:lnSpc>
                <a:spcPct val="100000"/>
              </a:lnSpc>
              <a:defRPr sz="900"/>
            </a:lvl4pPr>
            <a:lvl5pPr>
              <a:lnSpc>
                <a:spcPct val="100000"/>
              </a:lnSpc>
              <a:defRPr sz="9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305992" y="2002973"/>
            <a:ext cx="7533476"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2250"/>
              </a:lnSpc>
            </a:pPr>
            <a:r>
              <a:rPr lang="en-US" dirty="0"/>
              <a:t>Click to insert title</a:t>
            </a:r>
            <a:endParaRPr lang="pt-PT" dirty="0"/>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8745357" y="6555758"/>
            <a:ext cx="274434" cy="184666"/>
          </a:xfrm>
          <a:prstGeom prst="rect">
            <a:avLst/>
          </a:prstGeom>
        </p:spPr>
        <p:txBody>
          <a:bodyPr wrap="none">
            <a:spAutoFit/>
          </a:bodyPr>
          <a:lstStyle/>
          <a:p>
            <a:pPr algn="r"/>
            <a:fld id="{0502E5A9-B53C-401E-A0E0-4A359BB0A9E5}" type="slidenum">
              <a:rPr lang="en-US" sz="600" smtClean="0">
                <a:solidFill>
                  <a:schemeClr val="bg1"/>
                </a:solidFill>
                <a:cs typeface="Arial" panose="020B0604020202020204" pitchFamily="34" charset="0"/>
              </a:rPr>
              <a:t>‹#›</a:t>
            </a:fld>
            <a:endParaRPr lang="en-US" sz="600" dirty="0">
              <a:solidFill>
                <a:schemeClr val="bg1"/>
              </a:solidFill>
              <a:cs typeface="Arial" panose="020B0604020202020204" pitchFamily="34" charset="0"/>
            </a:endParaRPr>
          </a:p>
        </p:txBody>
      </p:sp>
      <p:sp>
        <p:nvSpPr>
          <p:cNvPr id="7"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1"/>
                </a:solidFill>
                <a:cs typeface="Arial" panose="020B0604020202020204" pitchFamily="34" charset="0"/>
              </a:rPr>
              <a:t>© 2017 Capgemini. All rights reserved.</a:t>
            </a:r>
          </a:p>
        </p:txBody>
      </p:sp>
      <p:cxnSp>
        <p:nvCxnSpPr>
          <p:cNvPr id="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chemeClr val="bg1"/>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706636161"/>
      </p:ext>
    </p:extLst>
  </p:cSld>
  <p:clrMapOvr>
    <a:masterClrMapping/>
  </p:clrMapOvr>
  <p:extLst mod="1">
    <p:ext uri="{DCECCB84-F9BA-43D5-87BE-67443E8EF086}">
      <p15:sldGuideLst xmlns:p15="http://schemas.microsoft.com/office/powerpoint/2012/main">
        <p15:guide id="1" orient="horz" pos="255">
          <p15:clr>
            <a:srgbClr val="FBAE40"/>
          </p15:clr>
        </p15:guide>
        <p15:guide id="2" pos="257">
          <p15:clr>
            <a:srgbClr val="FBAE40"/>
          </p15:clr>
        </p15:guide>
        <p15:guide id="3" pos="687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 bullets with highlights">
    <p:spTree>
      <p:nvGrpSpPr>
        <p:cNvPr id="1" name=""/>
        <p:cNvGrpSpPr/>
        <p:nvPr/>
      </p:nvGrpSpPr>
      <p:grpSpPr>
        <a:xfrm>
          <a:off x="0" y="0"/>
          <a:ext cx="0" cy="0"/>
          <a:chOff x="0" y="0"/>
          <a:chExt cx="0" cy="0"/>
        </a:xfrm>
      </p:grpSpPr>
      <p:sp>
        <p:nvSpPr>
          <p:cNvPr id="41" name="Oval 20">
            <a:extLst>
              <a:ext uri="{FF2B5EF4-FFF2-40B4-BE49-F238E27FC236}">
                <a16:creationId xmlns:a16="http://schemas.microsoft.com/office/drawing/2014/main" id="{ADB39E78-E9B7-40CD-9999-E8302C610DC2}"/>
              </a:ext>
            </a:extLst>
          </p:cNvPr>
          <p:cNvSpPr/>
          <p:nvPr userDrawn="1"/>
        </p:nvSpPr>
        <p:spPr>
          <a:xfrm>
            <a:off x="4172696" y="4734096"/>
            <a:ext cx="903011"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80DEC651-0810-4FD4-A2CA-C54974433D45}"/>
              </a:ext>
            </a:extLst>
          </p:cNvPr>
          <p:cNvSpPr/>
          <p:nvPr userDrawn="1"/>
        </p:nvSpPr>
        <p:spPr>
          <a:xfrm>
            <a:off x="4172697" y="2944150"/>
            <a:ext cx="903011"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id="{4F0142AD-298C-4A60-9F24-035D4F3F07D0}"/>
              </a:ext>
            </a:extLst>
          </p:cNvPr>
          <p:cNvSpPr/>
          <p:nvPr userDrawn="1"/>
        </p:nvSpPr>
        <p:spPr>
          <a:xfrm>
            <a:off x="4137110" y="1186057"/>
            <a:ext cx="903011"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a:extLst>
              <a:ext uri="{FF2B5EF4-FFF2-40B4-BE49-F238E27FC236}">
                <a16:creationId xmlns:a16="http://schemas.microsoft.com/office/drawing/2014/main" id="{9455EBB8-DB3C-45D2-B02F-0B36A58E555B}"/>
              </a:ext>
            </a:extLst>
          </p:cNvPr>
          <p:cNvSpPr/>
          <p:nvPr userDrawn="1"/>
        </p:nvSpPr>
        <p:spPr>
          <a:xfrm>
            <a:off x="0" y="0"/>
            <a:ext cx="3561974"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969671" y="-447427"/>
            <a:ext cx="4694967" cy="3313930"/>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4"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4285407" y="1525458"/>
            <a:ext cx="647447" cy="482705"/>
          </a:xfrm>
          <a:prstGeom prst="rect">
            <a:avLst/>
          </a:prstGeom>
          <a:noFill/>
        </p:spPr>
        <p:txBody>
          <a:bodyPr anchor="ctr">
            <a:noAutofit/>
          </a:bodyPr>
          <a:lstStyle>
            <a:lvl1pPr algn="ctr">
              <a:lnSpc>
                <a:spcPts val="2250"/>
              </a:lnSpc>
              <a:defRPr sz="1950" b="0">
                <a:solidFill>
                  <a:srgbClr val="2C004B"/>
                </a:solidFill>
              </a:defRPr>
            </a:lvl1pPr>
            <a:lvl2pPr>
              <a:defRPr sz="1050"/>
            </a:lvl2pPr>
            <a:lvl3pPr>
              <a:defRPr sz="900"/>
            </a:lvl3pPr>
            <a:lvl4pPr>
              <a:defRPr sz="825"/>
            </a:lvl4pPr>
            <a:lvl5pPr>
              <a:defRPr sz="825"/>
            </a:lvl5pPr>
          </a:lstStyle>
          <a:p>
            <a:pPr lvl="0"/>
            <a:r>
              <a:rPr lang="en-US" dirty="0"/>
              <a:t>Nº</a:t>
            </a:r>
          </a:p>
        </p:txBody>
      </p:sp>
      <p:sp>
        <p:nvSpPr>
          <p:cNvPr id="25"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4285407" y="3284121"/>
            <a:ext cx="647447" cy="482705"/>
          </a:xfrm>
          <a:prstGeom prst="rect">
            <a:avLst/>
          </a:prstGeom>
          <a:noFill/>
        </p:spPr>
        <p:txBody>
          <a:bodyPr anchor="ctr">
            <a:noAutofit/>
          </a:bodyPr>
          <a:lstStyle>
            <a:lvl1pPr algn="ctr">
              <a:lnSpc>
                <a:spcPts val="2250"/>
              </a:lnSpc>
              <a:defRPr sz="1950" b="0">
                <a:solidFill>
                  <a:srgbClr val="2C004B"/>
                </a:solidFill>
              </a:defRPr>
            </a:lvl1pPr>
            <a:lvl2pPr>
              <a:defRPr sz="1050"/>
            </a:lvl2pPr>
            <a:lvl3pPr>
              <a:defRPr sz="900"/>
            </a:lvl3pPr>
            <a:lvl4pPr>
              <a:defRPr sz="825"/>
            </a:lvl4pPr>
            <a:lvl5pPr>
              <a:defRPr sz="825"/>
            </a:lvl5pPr>
          </a:lstStyle>
          <a:p>
            <a:pPr lvl="0"/>
            <a:r>
              <a:rPr lang="en-US" dirty="0"/>
              <a:t>Nº</a:t>
            </a:r>
          </a:p>
        </p:txBody>
      </p:sp>
      <p:sp>
        <p:nvSpPr>
          <p:cNvPr id="26"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4285407" y="5061943"/>
            <a:ext cx="647447" cy="482705"/>
          </a:xfrm>
          <a:prstGeom prst="rect">
            <a:avLst/>
          </a:prstGeom>
          <a:noFill/>
        </p:spPr>
        <p:txBody>
          <a:bodyPr anchor="ctr">
            <a:noAutofit/>
          </a:bodyPr>
          <a:lstStyle>
            <a:lvl1pPr algn="ctr">
              <a:lnSpc>
                <a:spcPts val="2250"/>
              </a:lnSpc>
              <a:defRPr sz="1950" b="0">
                <a:solidFill>
                  <a:srgbClr val="2C004B"/>
                </a:solidFill>
              </a:defRPr>
            </a:lvl1pPr>
            <a:lvl2pPr>
              <a:defRPr sz="1050"/>
            </a:lvl2pPr>
            <a:lvl3pPr>
              <a:defRPr sz="900"/>
            </a:lvl3pPr>
            <a:lvl4pPr>
              <a:defRPr sz="825"/>
            </a:lvl4pPr>
            <a:lvl5pPr>
              <a:defRPr sz="825"/>
            </a:lvl5pPr>
          </a:lstStyle>
          <a:p>
            <a:pPr lvl="0"/>
            <a:r>
              <a:rPr lang="en-US" dirty="0"/>
              <a:t>Nº</a:t>
            </a:r>
          </a:p>
        </p:txBody>
      </p:sp>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320037" y="3367132"/>
            <a:ext cx="2753120" cy="2993216"/>
          </a:xfrm>
          <a:prstGeom prst="rect">
            <a:avLst/>
          </a:prstGeom>
        </p:spPr>
        <p:txBody>
          <a:bodyPr>
            <a:noAutofit/>
          </a:bodyPr>
          <a:lstStyle>
            <a:lvl1pPr>
              <a:lnSpc>
                <a:spcPts val="1650"/>
              </a:lnSpc>
              <a:defRPr sz="1350"/>
            </a:lvl1pPr>
            <a:lvl2pPr>
              <a:lnSpc>
                <a:spcPts val="1350"/>
              </a:lnSpc>
              <a:buClr>
                <a:schemeClr val="accent3"/>
              </a:buClr>
              <a:defRPr sz="1200"/>
            </a:lvl2pPr>
            <a:lvl3pPr>
              <a:lnSpc>
                <a:spcPts val="1200"/>
              </a:lnSpc>
              <a:buClr>
                <a:schemeClr val="accent3"/>
              </a:buClr>
              <a:defRPr sz="1050"/>
            </a:lvl3pPr>
            <a:lvl4pPr>
              <a:lnSpc>
                <a:spcPts val="1050"/>
              </a:lnSpc>
              <a:buClr>
                <a:schemeClr val="accent3"/>
              </a:buClr>
              <a:defRPr sz="900"/>
            </a:lvl4pPr>
            <a:lvl5pPr>
              <a:lnSpc>
                <a:spcPct val="100000"/>
              </a:lnSpc>
              <a:defRPr sz="9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1997757"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225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5188417" y="825195"/>
            <a:ext cx="3649592" cy="412363"/>
          </a:xfrm>
          <a:prstGeom prst="rect">
            <a:avLst/>
          </a:prstGeom>
          <a:noFill/>
        </p:spPr>
        <p:txBody>
          <a:bodyPr anchor="ctr">
            <a:noAutofit/>
          </a:bodyPr>
          <a:lstStyle>
            <a:lvl1pPr algn="l">
              <a:defRPr sz="1350" b="0">
                <a:solidFill>
                  <a:schemeClr val="tx2"/>
                </a:solidFill>
              </a:defRPr>
            </a:lvl1pPr>
            <a:lvl2pPr>
              <a:defRPr sz="1050"/>
            </a:lvl2pPr>
            <a:lvl3pPr>
              <a:defRPr sz="900"/>
            </a:lvl3pPr>
            <a:lvl4pPr>
              <a:defRPr sz="825"/>
            </a:lvl4pPr>
            <a:lvl5pPr>
              <a:defRPr sz="825"/>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5188417" y="1268414"/>
            <a:ext cx="3649592" cy="996793"/>
          </a:xfrm>
          <a:prstGeom prst="rect">
            <a:avLst/>
          </a:prstGeom>
        </p:spPr>
        <p:txBody>
          <a:bodyPr>
            <a:noAutofit/>
          </a:bodyPr>
          <a:lstStyle>
            <a:lvl1pPr>
              <a:lnSpc>
                <a:spcPts val="1200"/>
              </a:lnSpc>
              <a:defRPr sz="1050">
                <a:solidFill>
                  <a:schemeClr val="tx1"/>
                </a:solidFill>
              </a:defRPr>
            </a:lvl1pPr>
            <a:lvl2pPr marL="129779" indent="-126206">
              <a:lnSpc>
                <a:spcPts val="1050"/>
              </a:lnSpc>
              <a:buClr>
                <a:schemeClr val="accent3"/>
              </a:buClr>
              <a:defRPr sz="900">
                <a:solidFill>
                  <a:schemeClr val="tx1"/>
                </a:solidFill>
              </a:defRPr>
            </a:lvl2pPr>
            <a:lvl3pPr marL="260747" indent="-130969">
              <a:lnSpc>
                <a:spcPts val="1050"/>
              </a:lnSpc>
              <a:buClr>
                <a:schemeClr val="accent3"/>
              </a:buClr>
              <a:defRPr sz="900">
                <a:solidFill>
                  <a:schemeClr val="tx1"/>
                </a:solidFill>
              </a:defRPr>
            </a:lvl3pPr>
            <a:lvl4pPr marL="382191" indent="-121444">
              <a:lnSpc>
                <a:spcPts val="900"/>
              </a:lnSpc>
              <a:buClr>
                <a:schemeClr val="accent3"/>
              </a:buClr>
              <a:defRPr sz="825">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5188417" y="2583859"/>
            <a:ext cx="3649592" cy="412363"/>
          </a:xfrm>
          <a:prstGeom prst="rect">
            <a:avLst/>
          </a:prstGeom>
          <a:noFill/>
        </p:spPr>
        <p:txBody>
          <a:bodyPr anchor="ctr">
            <a:noAutofit/>
          </a:bodyPr>
          <a:lstStyle>
            <a:lvl1pPr algn="l">
              <a:defRPr sz="1350" b="0">
                <a:solidFill>
                  <a:schemeClr val="tx2"/>
                </a:solidFill>
              </a:defRPr>
            </a:lvl1pPr>
            <a:lvl2pPr>
              <a:defRPr sz="1050"/>
            </a:lvl2pPr>
            <a:lvl3pPr>
              <a:defRPr sz="900"/>
            </a:lvl3pPr>
            <a:lvl4pPr>
              <a:defRPr sz="825"/>
            </a:lvl4pPr>
            <a:lvl5pPr>
              <a:defRPr sz="825"/>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5188417" y="3027077"/>
            <a:ext cx="3649592" cy="996793"/>
          </a:xfrm>
          <a:prstGeom prst="rect">
            <a:avLst/>
          </a:prstGeom>
        </p:spPr>
        <p:txBody>
          <a:bodyPr>
            <a:noAutofit/>
          </a:bodyPr>
          <a:lstStyle>
            <a:lvl1pPr>
              <a:lnSpc>
                <a:spcPts val="1200"/>
              </a:lnSpc>
              <a:defRPr sz="1050">
                <a:solidFill>
                  <a:schemeClr val="tx1"/>
                </a:solidFill>
              </a:defRPr>
            </a:lvl1pPr>
            <a:lvl2pPr marL="129779" indent="-126206">
              <a:lnSpc>
                <a:spcPts val="1050"/>
              </a:lnSpc>
              <a:buClr>
                <a:schemeClr val="accent3"/>
              </a:buClr>
              <a:defRPr sz="900">
                <a:solidFill>
                  <a:schemeClr val="tx1"/>
                </a:solidFill>
              </a:defRPr>
            </a:lvl2pPr>
            <a:lvl3pPr marL="260747" indent="-130969">
              <a:lnSpc>
                <a:spcPts val="1050"/>
              </a:lnSpc>
              <a:buClr>
                <a:schemeClr val="accent3"/>
              </a:buClr>
              <a:defRPr sz="900">
                <a:solidFill>
                  <a:schemeClr val="tx1"/>
                </a:solidFill>
              </a:defRPr>
            </a:lvl3pPr>
            <a:lvl4pPr marL="382191" indent="-121444">
              <a:lnSpc>
                <a:spcPts val="900"/>
              </a:lnSpc>
              <a:buClr>
                <a:schemeClr val="accent3"/>
              </a:buClr>
              <a:defRPr sz="825">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5188417" y="4361681"/>
            <a:ext cx="3649592" cy="412363"/>
          </a:xfrm>
          <a:prstGeom prst="rect">
            <a:avLst/>
          </a:prstGeom>
          <a:noFill/>
        </p:spPr>
        <p:txBody>
          <a:bodyPr anchor="ctr">
            <a:noAutofit/>
          </a:bodyPr>
          <a:lstStyle>
            <a:lvl1pPr algn="l">
              <a:defRPr sz="1350" b="0">
                <a:solidFill>
                  <a:schemeClr val="tx2"/>
                </a:solidFill>
              </a:defRPr>
            </a:lvl1pPr>
            <a:lvl2pPr>
              <a:defRPr sz="1050"/>
            </a:lvl2pPr>
            <a:lvl3pPr>
              <a:defRPr sz="900"/>
            </a:lvl3pPr>
            <a:lvl4pPr>
              <a:defRPr sz="825"/>
            </a:lvl4pPr>
            <a:lvl5pPr>
              <a:defRPr sz="825"/>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5188417" y="4804899"/>
            <a:ext cx="3649592" cy="996793"/>
          </a:xfrm>
          <a:prstGeom prst="rect">
            <a:avLst/>
          </a:prstGeom>
        </p:spPr>
        <p:txBody>
          <a:bodyPr>
            <a:noAutofit/>
          </a:bodyPr>
          <a:lstStyle>
            <a:lvl1pPr>
              <a:lnSpc>
                <a:spcPts val="1200"/>
              </a:lnSpc>
              <a:defRPr sz="1050">
                <a:solidFill>
                  <a:schemeClr val="tx1"/>
                </a:solidFill>
              </a:defRPr>
            </a:lvl1pPr>
            <a:lvl2pPr marL="129779" indent="-126206">
              <a:lnSpc>
                <a:spcPts val="1050"/>
              </a:lnSpc>
              <a:buClr>
                <a:schemeClr val="accent3"/>
              </a:buClr>
              <a:defRPr sz="900">
                <a:solidFill>
                  <a:schemeClr val="tx1"/>
                </a:solidFill>
              </a:defRPr>
            </a:lvl2pPr>
            <a:lvl3pPr marL="260747" indent="-130969">
              <a:lnSpc>
                <a:spcPts val="1050"/>
              </a:lnSpc>
              <a:buClr>
                <a:schemeClr val="accent3"/>
              </a:buClr>
              <a:defRPr sz="900">
                <a:solidFill>
                  <a:schemeClr val="tx1"/>
                </a:solidFill>
              </a:defRPr>
            </a:lvl3pPr>
            <a:lvl4pPr marL="382191" indent="-121444">
              <a:lnSpc>
                <a:spcPts val="900"/>
              </a:lnSpc>
              <a:buClr>
                <a:schemeClr val="accent3"/>
              </a:buClr>
              <a:defRPr sz="825">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8745357" y="6555758"/>
            <a:ext cx="27443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7170245"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01387126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4162591" y="732975"/>
            <a:ext cx="4981409"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1533525" y="3913792"/>
            <a:ext cx="2245829" cy="894840"/>
          </a:xfrm>
          <a:prstGeom prst="rect">
            <a:avLst/>
          </a:prstGeom>
        </p:spPr>
        <p:txBody>
          <a:bodyPr anchor="ctr">
            <a:noAutofit/>
          </a:bodyPr>
          <a:lstStyle>
            <a:lvl1pPr>
              <a:lnSpc>
                <a:spcPts val="1200"/>
              </a:lnSpc>
              <a:defRPr sz="1050"/>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1533525" y="5111406"/>
            <a:ext cx="2245829" cy="894840"/>
          </a:xfrm>
          <a:prstGeom prst="rect">
            <a:avLst/>
          </a:prstGeom>
        </p:spPr>
        <p:txBody>
          <a:bodyPr anchor="ctr">
            <a:noAutofit/>
          </a:bodyPr>
          <a:lstStyle>
            <a:lvl1pPr>
              <a:lnSpc>
                <a:spcPts val="1200"/>
              </a:lnSpc>
              <a:defRPr sz="1050"/>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305991" y="1413990"/>
            <a:ext cx="4723421" cy="894840"/>
          </a:xfrm>
          <a:prstGeom prst="rect">
            <a:avLst/>
          </a:prstGeom>
        </p:spPr>
        <p:txBody>
          <a:bodyPr>
            <a:noAutofit/>
          </a:bodyPr>
          <a:lstStyle>
            <a:lvl1pPr>
              <a:lnSpc>
                <a:spcPts val="1650"/>
              </a:lnSpc>
              <a:defRPr sz="1350"/>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1533525" y="2611604"/>
            <a:ext cx="2245829" cy="894840"/>
          </a:xfrm>
          <a:prstGeom prst="rect">
            <a:avLst/>
          </a:prstGeom>
        </p:spPr>
        <p:txBody>
          <a:bodyPr anchor="ctr">
            <a:noAutofit/>
          </a:bodyPr>
          <a:lstStyle>
            <a:lvl1pPr>
              <a:lnSpc>
                <a:spcPts val="1200"/>
              </a:lnSpc>
              <a:defRPr sz="1050"/>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5544108" y="5276722"/>
            <a:ext cx="3293902" cy="729525"/>
          </a:xfrm>
          <a:prstGeom prst="rect">
            <a:avLst/>
          </a:prstGeom>
        </p:spPr>
        <p:txBody>
          <a:bodyPr>
            <a:noAutofit/>
          </a:bodyPr>
          <a:lstStyle>
            <a:lvl1pPr algn="r">
              <a:lnSpc>
                <a:spcPts val="1350"/>
              </a:lnSpc>
              <a:defRPr sz="1200">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105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5544108" y="4140765"/>
            <a:ext cx="3293902" cy="974725"/>
          </a:xfrm>
          <a:prstGeom prst="rect">
            <a:avLst/>
          </a:prstGeom>
        </p:spPr>
        <p:txBody>
          <a:bodyPr anchor="b">
            <a:noAutofit/>
          </a:bodyPr>
          <a:lstStyle>
            <a:lvl1pPr algn="r">
              <a:lnSpc>
                <a:spcPts val="2250"/>
              </a:lnSpc>
              <a:defRPr sz="195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2250"/>
              </a:lnSpc>
            </a:pPr>
            <a:r>
              <a:rPr lang="en-US" dirty="0"/>
              <a:t>Click to add title</a:t>
            </a:r>
            <a:endParaRPr lang="pt-PT" dirty="0"/>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8745357" y="6555758"/>
            <a:ext cx="274434" cy="184666"/>
          </a:xfrm>
          <a:prstGeom prst="rect">
            <a:avLst/>
          </a:prstGeom>
        </p:spPr>
        <p:txBody>
          <a:bodyPr wrap="none">
            <a:spAutoFit/>
          </a:bodyPr>
          <a:lstStyle/>
          <a:p>
            <a:pPr algn="r"/>
            <a:fld id="{0502E5A9-B53C-401E-A0E0-4A359BB0A9E5}" type="slidenum">
              <a:rPr lang="en-US" sz="600" smtClean="0">
                <a:solidFill>
                  <a:schemeClr val="bg1"/>
                </a:solidFill>
                <a:cs typeface="Arial" panose="020B0604020202020204" pitchFamily="34" charset="0"/>
              </a:rPr>
              <a:t>‹#›</a:t>
            </a:fld>
            <a:endParaRPr lang="en-US" sz="600" dirty="0">
              <a:solidFill>
                <a:schemeClr val="bg1"/>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93948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and Text2 (fix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D2F289-295A-4712-B3F5-6C1E821AF1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 y="0"/>
            <a:ext cx="9141714" cy="6858000"/>
          </a:xfrm>
          <a:prstGeom prst="rect">
            <a:avLst/>
          </a:prstGeom>
        </p:spPr>
      </p:pic>
      <p:pic>
        <p:nvPicPr>
          <p:cNvPr id="9" name="Graphic 8">
            <a:extLst>
              <a:ext uri="{FF2B5EF4-FFF2-40B4-BE49-F238E27FC236}">
                <a16:creationId xmlns:a16="http://schemas.microsoft.com/office/drawing/2014/main" id="{BEB011C7-5067-4A7D-A5A2-FB9132A5D7A3}"/>
              </a:ext>
            </a:extLst>
          </p:cNvPr>
          <p:cNvPicPr>
            <a:picLocks noChangeAspect="1"/>
          </p:cNvPicPr>
          <p:nvPr userDrawn="1"/>
        </p:nvPicPr>
        <p:blipFill>
          <a:blip r:embed="rId3">
            <a:extLst>
              <a:ext uri="{96DAC541-7B7A-43D3-8B79-37D633B846F1}">
                <asvg:svgBlip xmlns:asvg="http://schemas.microsoft.com/office/drawing/2016/SVG/main" r:embed="rId4"/>
              </a:ext>
            </a:extLst>
          </a:blip>
          <a:srcRect t="45009" r="3903"/>
          <a:stretch>
            <a:fillRect/>
          </a:stretch>
        </p:blipFill>
        <p:spPr>
          <a:xfrm rot="20633129">
            <a:off x="4967593" y="-854950"/>
            <a:ext cx="4284024" cy="3331781"/>
          </a:xfrm>
          <a:custGeom>
            <a:avLst/>
            <a:gdLst>
              <a:gd name="connsiteX0" fmla="*/ 0 w 6455155"/>
              <a:gd name="connsiteY0" fmla="*/ 0 h 3765238"/>
              <a:gd name="connsiteX1" fmla="*/ 6455155 w 6455155"/>
              <a:gd name="connsiteY1" fmla="*/ 1864957 h 3765238"/>
              <a:gd name="connsiteX2" fmla="*/ 5906145 w 6455155"/>
              <a:gd name="connsiteY2" fmla="*/ 3765238 h 3765238"/>
              <a:gd name="connsiteX3" fmla="*/ 2661149 w 6455155"/>
              <a:gd name="connsiteY3" fmla="*/ 3765238 h 3765238"/>
              <a:gd name="connsiteX4" fmla="*/ 0 w 6455155"/>
              <a:gd name="connsiteY4" fmla="*/ 2996406 h 3765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155" h="3765238">
                <a:moveTo>
                  <a:pt x="0" y="0"/>
                </a:moveTo>
                <a:lnTo>
                  <a:pt x="6455155" y="1864957"/>
                </a:lnTo>
                <a:lnTo>
                  <a:pt x="5906145" y="3765238"/>
                </a:lnTo>
                <a:lnTo>
                  <a:pt x="2661149" y="3765238"/>
                </a:lnTo>
                <a:lnTo>
                  <a:pt x="0" y="2996406"/>
                </a:lnTo>
                <a:close/>
              </a:path>
            </a:pathLst>
          </a:custGeom>
        </p:spPr>
      </p:pic>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5784410" y="251440"/>
            <a:ext cx="2695563" cy="953247"/>
          </a:xfrm>
          <a:prstGeom prst="rect">
            <a:avLst/>
          </a:prstGeom>
        </p:spPr>
        <p:txBody>
          <a:bodyPr>
            <a:noAutofit/>
          </a:bodyPr>
          <a:lstStyle>
            <a:lvl1pPr>
              <a:lnSpc>
                <a:spcPct val="100000"/>
              </a:lnSpc>
              <a:defRPr sz="1200" b="1">
                <a:solidFill>
                  <a:schemeClr val="bg1"/>
                </a:solidFill>
              </a:defRPr>
            </a:lvl1pPr>
            <a:lvl2pPr>
              <a:lnSpc>
                <a:spcPct val="100000"/>
              </a:lnSpc>
              <a:defRPr sz="1050"/>
            </a:lvl2pPr>
            <a:lvl3pPr>
              <a:lnSpc>
                <a:spcPct val="100000"/>
              </a:lnSpc>
              <a:defRPr sz="1050"/>
            </a:lvl3pPr>
            <a:lvl4pPr>
              <a:lnSpc>
                <a:spcPct val="100000"/>
              </a:lnSpc>
              <a:defRPr sz="1050"/>
            </a:lvl4pPr>
            <a:lvl5pPr>
              <a:lnSpc>
                <a:spcPct val="100000"/>
              </a:lnSpc>
              <a:defRPr sz="900"/>
            </a:lvl5pPr>
          </a:lstStyle>
          <a:p>
            <a:pPr lvl="0"/>
            <a:r>
              <a:rPr lang="en-US" dirty="0"/>
              <a:t>Click to insert text</a:t>
            </a:r>
          </a:p>
        </p:txBody>
      </p:sp>
      <p:sp>
        <p:nvSpPr>
          <p:cNvPr id="8" name="Retângulo 43">
            <a:extLst>
              <a:ext uri="{FF2B5EF4-FFF2-40B4-BE49-F238E27FC236}">
                <a16:creationId xmlns:a16="http://schemas.microsoft.com/office/drawing/2014/main" id="{25FC8637-25BD-4C09-AF25-56B4243DAB3D}"/>
              </a:ext>
            </a:extLst>
          </p:cNvPr>
          <p:cNvSpPr/>
          <p:nvPr userDrawn="1"/>
        </p:nvSpPr>
        <p:spPr>
          <a:xfrm>
            <a:off x="8745357" y="6555758"/>
            <a:ext cx="27443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5"/>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5"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5238117"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2256227" cy="5011014"/>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18"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3194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20078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78683528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6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996691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9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48076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0B798312-4878-4B70-9005-A0F151F863D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66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7A5C71FC-A6AD-4776-A939-FD5975E3954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8545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93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
        <p:nvSpPr>
          <p:cNvPr id="6" name="Retângulo 43">
            <a:extLst>
              <a:ext uri="{FF2B5EF4-FFF2-40B4-BE49-F238E27FC236}">
                <a16:creationId xmlns:a16="http://schemas.microsoft.com/office/drawing/2014/main" id="{EF972E25-6D3B-4324-9034-62400B435854}"/>
              </a:ext>
            </a:extLst>
          </p:cNvPr>
          <p:cNvSpPr/>
          <p:nvPr userDrawn="1"/>
        </p:nvSpPr>
        <p:spPr>
          <a:xfrm>
            <a:off x="8745357" y="6555758"/>
            <a:ext cx="27443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id="{DD566714-4CC5-49E5-A7F0-F646621183A6}"/>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2"/>
            <a:extLst>
              <a:ext uri="{FF2B5EF4-FFF2-40B4-BE49-F238E27FC236}">
                <a16:creationId xmlns:a16="http://schemas.microsoft.com/office/drawing/2014/main" id="{1ADE486A-02C5-425E-A89F-CFE2EE2BD45B}"/>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id="{C30395AA-1143-4BCD-AF92-D88603FE2EBD}"/>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0056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817109379"/>
      </p:ext>
    </p:extLst>
  </p:cSld>
  <p:clrMap bg1="lt1" tx1="dk1" bg2="lt2" tx2="dk2" accent1="accent1" accent2="accent2" accent3="accent3" accent4="accent4" accent5="accent5" accent6="accent6" hlink="hlink" folHlink="folHlink"/>
  <p:sldLayoutIdLst>
    <p:sldLayoutId id="2147484658" r:id="rId1"/>
    <p:sldLayoutId id="2147484659" r:id="rId2"/>
    <p:sldLayoutId id="2147484660" r:id="rId3"/>
    <p:sldLayoutId id="2147484661" r:id="rId4"/>
    <p:sldLayoutId id="2147484662" r:id="rId5"/>
    <p:sldLayoutId id="2147484663" r:id="rId6"/>
    <p:sldLayoutId id="2147484664" r:id="rId7"/>
    <p:sldLayoutId id="2147484665" r:id="rId8"/>
    <p:sldLayoutId id="2147484666" r:id="rId9"/>
    <p:sldLayoutId id="2147484667" r:id="rId10"/>
    <p:sldLayoutId id="2147484668" r:id="rId11"/>
    <p:sldLayoutId id="2147484669" r:id="rId12"/>
    <p:sldLayoutId id="2147484670" r:id="rId13"/>
    <p:sldLayoutId id="2147484671" r:id="rId14"/>
    <p:sldLayoutId id="2147484675"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a:t>Programming Foundation With Pseudocode</a:t>
            </a:r>
          </a:p>
        </p:txBody>
      </p:sp>
      <p:sp>
        <p:nvSpPr>
          <p:cNvPr id="6" name="Subtitle 5"/>
          <p:cNvSpPr>
            <a:spLocks noGrp="1"/>
          </p:cNvSpPr>
          <p:nvPr>
            <p:ph type="subTitle" idx="1"/>
          </p:nvPr>
        </p:nvSpPr>
        <p:spPr/>
        <p:txBody>
          <a:bodyPr>
            <a:normAutofit/>
          </a:bodyPr>
          <a:lstStyle/>
          <a:p>
            <a:r>
              <a:rPr lang="en-US" dirty="0"/>
              <a:t>Lesson 1: Introduction to Program development with </a:t>
            </a:r>
            <a:r>
              <a:rPr lang="en-US" dirty="0" err="1"/>
              <a:t>pseudocode</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SDLC process of waterfall model</a:t>
            </a:r>
            <a:br>
              <a:rPr lang="en-US" dirty="0"/>
            </a:br>
            <a:r>
              <a:rPr lang="en-US" dirty="0"/>
              <a:t>SDLC process of waterfall model</a:t>
            </a:r>
          </a:p>
        </p:txBody>
      </p:sp>
      <p:grpSp>
        <p:nvGrpSpPr>
          <p:cNvPr id="19" name="Group 6"/>
          <p:cNvGrpSpPr>
            <a:grpSpLocks/>
          </p:cNvGrpSpPr>
          <p:nvPr/>
        </p:nvGrpSpPr>
        <p:grpSpPr bwMode="auto">
          <a:xfrm>
            <a:off x="869950" y="1235075"/>
            <a:ext cx="6583680" cy="4937760"/>
            <a:chOff x="565265" y="1147155"/>
            <a:chExt cx="6858008" cy="5464233"/>
          </a:xfrm>
        </p:grpSpPr>
        <p:sp>
          <p:nvSpPr>
            <p:cNvPr id="20" name="Rounded Rectangle 19"/>
            <p:cNvSpPr/>
            <p:nvPr/>
          </p:nvSpPr>
          <p:spPr>
            <a:xfrm>
              <a:off x="565265" y="1147155"/>
              <a:ext cx="1728790" cy="647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Requirement Analysis</a:t>
              </a:r>
            </a:p>
          </p:txBody>
        </p:sp>
        <p:sp>
          <p:nvSpPr>
            <p:cNvPr id="21" name="Rounded Rectangle 20"/>
            <p:cNvSpPr/>
            <p:nvPr/>
          </p:nvSpPr>
          <p:spPr>
            <a:xfrm>
              <a:off x="2294055" y="3042650"/>
              <a:ext cx="1728789" cy="647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Coding</a:t>
              </a:r>
            </a:p>
          </p:txBody>
        </p:sp>
        <p:sp>
          <p:nvSpPr>
            <p:cNvPr id="22" name="Rounded Rectangle 21"/>
            <p:cNvSpPr/>
            <p:nvPr/>
          </p:nvSpPr>
          <p:spPr>
            <a:xfrm>
              <a:off x="3159243" y="4047549"/>
              <a:ext cx="1728790" cy="649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Testing</a:t>
              </a:r>
            </a:p>
          </p:txBody>
        </p:sp>
        <p:sp>
          <p:nvSpPr>
            <p:cNvPr id="23" name="Rounded Rectangle 22"/>
            <p:cNvSpPr/>
            <p:nvPr/>
          </p:nvSpPr>
          <p:spPr>
            <a:xfrm>
              <a:off x="4022844" y="5028634"/>
              <a:ext cx="1728790" cy="649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Deployment</a:t>
              </a:r>
            </a:p>
          </p:txBody>
        </p:sp>
        <p:sp>
          <p:nvSpPr>
            <p:cNvPr id="24" name="Rounded Rectangle 23"/>
            <p:cNvSpPr/>
            <p:nvPr/>
          </p:nvSpPr>
          <p:spPr>
            <a:xfrm>
              <a:off x="1430454" y="2080615"/>
              <a:ext cx="1728789" cy="6492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Design</a:t>
              </a:r>
            </a:p>
          </p:txBody>
        </p:sp>
        <p:sp>
          <p:nvSpPr>
            <p:cNvPr id="25" name="Rounded Rectangle 24"/>
            <p:cNvSpPr/>
            <p:nvPr/>
          </p:nvSpPr>
          <p:spPr>
            <a:xfrm>
              <a:off x="5694484" y="5963681"/>
              <a:ext cx="1728789" cy="647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Maintenance</a:t>
              </a:r>
            </a:p>
          </p:txBody>
        </p:sp>
        <p:sp>
          <p:nvSpPr>
            <p:cNvPr id="26" name="Down Arrow 25"/>
            <p:cNvSpPr/>
            <p:nvPr/>
          </p:nvSpPr>
          <p:spPr>
            <a:xfrm>
              <a:off x="2227380" y="1788512"/>
              <a:ext cx="46037" cy="285753"/>
            </a:xfrm>
            <a:prstGeom prst="downArrow">
              <a:avLst/>
            </a:prstGeom>
            <a:solidFill>
              <a:schemeClr val="bg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27" name="Down Arrow 26"/>
            <p:cNvSpPr/>
            <p:nvPr/>
          </p:nvSpPr>
          <p:spPr>
            <a:xfrm>
              <a:off x="3113206" y="2731497"/>
              <a:ext cx="46037" cy="285753"/>
            </a:xfrm>
            <a:prstGeom prst="downArrow">
              <a:avLst/>
            </a:prstGeom>
            <a:solidFill>
              <a:schemeClr val="bg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28" name="Down Arrow 27"/>
            <p:cNvSpPr/>
            <p:nvPr/>
          </p:nvSpPr>
          <p:spPr>
            <a:xfrm>
              <a:off x="3978394" y="3718932"/>
              <a:ext cx="44450" cy="285753"/>
            </a:xfrm>
            <a:prstGeom prst="downArrow">
              <a:avLst/>
            </a:prstGeom>
            <a:solidFill>
              <a:schemeClr val="bg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29" name="Down Arrow 28"/>
            <p:cNvSpPr/>
            <p:nvPr/>
          </p:nvSpPr>
          <p:spPr>
            <a:xfrm>
              <a:off x="4795958" y="4695256"/>
              <a:ext cx="46037" cy="285753"/>
            </a:xfrm>
            <a:prstGeom prst="downArrow">
              <a:avLst/>
            </a:prstGeom>
            <a:solidFill>
              <a:schemeClr val="bg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30" name="Down Arrow 29"/>
            <p:cNvSpPr/>
            <p:nvPr/>
          </p:nvSpPr>
          <p:spPr>
            <a:xfrm>
              <a:off x="5694484" y="5677928"/>
              <a:ext cx="46037" cy="285753"/>
            </a:xfrm>
            <a:prstGeom prst="downArrow">
              <a:avLst/>
            </a:prstGeom>
            <a:solidFill>
              <a:schemeClr val="bg1">
                <a:alpha val="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grpSp>
    </p:spTree>
    <p:extLst>
      <p:ext uri="{BB962C8B-B14F-4D97-AF65-F5344CB8AC3E}">
        <p14:creationId xmlns:p14="http://schemas.microsoft.com/office/powerpoint/2010/main" val="122671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SDLC process of waterfall model</a:t>
            </a:r>
            <a:br>
              <a:rPr lang="en-US" sz="1200" dirty="0"/>
            </a:br>
            <a:r>
              <a:rPr lang="en-US" dirty="0"/>
              <a:t>Requirement Analysis Phase</a:t>
            </a:r>
          </a:p>
        </p:txBody>
      </p:sp>
      <p:sp>
        <p:nvSpPr>
          <p:cNvPr id="4" name="Content Placeholder 3"/>
          <p:cNvSpPr>
            <a:spLocks noGrp="1"/>
          </p:cNvSpPr>
          <p:nvPr>
            <p:ph idx="1"/>
          </p:nvPr>
        </p:nvSpPr>
        <p:spPr/>
        <p:txBody>
          <a:bodyPr/>
          <a:lstStyle/>
          <a:p>
            <a:r>
              <a:rPr lang="en-US" dirty="0"/>
              <a:t>Analyze the requirement</a:t>
            </a:r>
          </a:p>
          <a:p>
            <a:pPr lvl="1"/>
            <a:r>
              <a:rPr lang="en-US" dirty="0"/>
              <a:t>Understand the problem</a:t>
            </a:r>
          </a:p>
          <a:p>
            <a:pPr lvl="1"/>
            <a:r>
              <a:rPr lang="en-US" dirty="0"/>
              <a:t>Gather correct information</a:t>
            </a:r>
          </a:p>
          <a:p>
            <a:pPr lvl="2"/>
            <a:r>
              <a:rPr lang="en-US" dirty="0"/>
              <a:t>Talk to the relevant stakeholders asking for the required information</a:t>
            </a:r>
          </a:p>
          <a:p>
            <a:r>
              <a:rPr lang="en-US" dirty="0"/>
              <a:t>Importance of communication</a:t>
            </a:r>
          </a:p>
          <a:p>
            <a:pPr lvl="1"/>
            <a:r>
              <a:rPr lang="en-US" dirty="0"/>
              <a:t>Communicate properly.  This is important.</a:t>
            </a:r>
          </a:p>
          <a:p>
            <a:pPr lvl="1"/>
            <a:r>
              <a:rPr lang="en-US" dirty="0"/>
              <a:t>Use the existing “domain expertise”.</a:t>
            </a:r>
          </a:p>
          <a:p>
            <a:pPr lvl="2"/>
            <a:r>
              <a:rPr lang="en-US" dirty="0"/>
              <a:t>For example:  A person having knowledge in Finance or Insurance helps the programmers to understand projects in those domains.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17793" y="481931"/>
            <a:ext cx="5237163" cy="863600"/>
          </a:xfrm>
        </p:spPr>
        <p:txBody>
          <a:bodyPr/>
          <a:lstStyle/>
          <a:p>
            <a:r>
              <a:rPr lang="en-US" dirty="0"/>
              <a:t>Lab</a:t>
            </a:r>
          </a:p>
        </p:txBody>
      </p:sp>
      <p:sp>
        <p:nvSpPr>
          <p:cNvPr id="22" name="Text Placeholder 21">
            <a:extLst>
              <a:ext uri="{FF2B5EF4-FFF2-40B4-BE49-F238E27FC236}">
                <a16:creationId xmlns:a16="http://schemas.microsoft.com/office/drawing/2014/main" id="{1C8DFA45-B9BC-41A9-B8CC-B3EEF0C1B7AC}"/>
              </a:ext>
            </a:extLst>
          </p:cNvPr>
          <p:cNvSpPr>
            <a:spLocks noGrp="1"/>
          </p:cNvSpPr>
          <p:nvPr>
            <p:ph type="body" sz="quarter" idx="4294967295"/>
          </p:nvPr>
        </p:nvSpPr>
        <p:spPr>
          <a:xfrm>
            <a:off x="517793" y="1268413"/>
            <a:ext cx="3259138" cy="5010150"/>
          </a:xfrm>
        </p:spPr>
        <p:txBody>
          <a:bodyPr/>
          <a:lstStyle/>
          <a:p>
            <a:r>
              <a:rPr lang="en-US" dirty="0"/>
              <a:t>Case study Discussion - ATM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39826" y="413019"/>
            <a:ext cx="5237163" cy="863600"/>
          </a:xfrm>
        </p:spPr>
        <p:txBody>
          <a:bodyPr/>
          <a:lstStyle/>
          <a:p>
            <a:r>
              <a:rPr lang="en-US" dirty="0"/>
              <a:t>Lab</a:t>
            </a:r>
          </a:p>
        </p:txBody>
      </p:sp>
      <p:sp>
        <p:nvSpPr>
          <p:cNvPr id="4" name="Content Placeholder 3"/>
          <p:cNvSpPr>
            <a:spLocks noGrp="1"/>
          </p:cNvSpPr>
          <p:nvPr>
            <p:ph type="body" sz="quarter" idx="4294967295"/>
          </p:nvPr>
        </p:nvSpPr>
        <p:spPr>
          <a:xfrm>
            <a:off x="6448425" y="250825"/>
            <a:ext cx="2695575" cy="954088"/>
          </a:xfrm>
        </p:spPr>
        <p:txBody>
          <a:bodyPr/>
          <a:lstStyle/>
          <a:p>
            <a:r>
              <a:rPr lang="en-US" dirty="0"/>
              <a:t> </a:t>
            </a:r>
          </a:p>
          <a:p>
            <a:endParaRPr lang="en-US" dirty="0"/>
          </a:p>
        </p:txBody>
      </p:sp>
      <p:sp>
        <p:nvSpPr>
          <p:cNvPr id="2" name="Text Placeholder 1">
            <a:extLst>
              <a:ext uri="{FF2B5EF4-FFF2-40B4-BE49-F238E27FC236}">
                <a16:creationId xmlns:a16="http://schemas.microsoft.com/office/drawing/2014/main" id="{C76AADF6-26AE-4292-A132-EA888F455193}"/>
              </a:ext>
            </a:extLst>
          </p:cNvPr>
          <p:cNvSpPr>
            <a:spLocks noGrp="1"/>
          </p:cNvSpPr>
          <p:nvPr>
            <p:ph type="body" sz="quarter" idx="4294967295"/>
          </p:nvPr>
        </p:nvSpPr>
        <p:spPr>
          <a:xfrm>
            <a:off x="649995" y="1443037"/>
            <a:ext cx="2257425" cy="5010150"/>
          </a:xfrm>
        </p:spPr>
        <p:txBody>
          <a:bodyPr/>
          <a:lstStyle/>
          <a:p>
            <a:r>
              <a:rPr lang="en-US" dirty="0"/>
              <a:t>Case study Discussion</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SDLC process of waterfall model</a:t>
            </a:r>
            <a:br>
              <a:rPr lang="en-US" dirty="0"/>
            </a:br>
            <a:r>
              <a:rPr lang="en-US" dirty="0"/>
              <a:t>Design Phase</a:t>
            </a:r>
          </a:p>
        </p:txBody>
      </p:sp>
      <p:sp>
        <p:nvSpPr>
          <p:cNvPr id="4" name="Content Placeholder 3"/>
          <p:cNvSpPr>
            <a:spLocks noGrp="1"/>
          </p:cNvSpPr>
          <p:nvPr>
            <p:ph idx="1"/>
          </p:nvPr>
        </p:nvSpPr>
        <p:spPr/>
        <p:txBody>
          <a:bodyPr/>
          <a:lstStyle/>
          <a:p>
            <a:r>
              <a:rPr lang="en-US" dirty="0"/>
              <a:t>Design includes translation of the requirements into a logical structure that can be implemented in a programming language.</a:t>
            </a:r>
          </a:p>
          <a:p>
            <a:r>
              <a:rPr lang="en-US" dirty="0"/>
              <a:t>The programmer designs the application flow/program using design tools such as </a:t>
            </a:r>
          </a:p>
          <a:p>
            <a:r>
              <a:rPr lang="en-US" dirty="0"/>
              <a:t>Flowchart</a:t>
            </a:r>
          </a:p>
          <a:p>
            <a:pPr lvl="1"/>
            <a:r>
              <a:rPr lang="en-US" dirty="0"/>
              <a:t>A flow chart, or flow diagram, is a graphical representation of a process or system that details the sequencing of steps required to create output.</a:t>
            </a:r>
          </a:p>
          <a:p>
            <a:r>
              <a:rPr lang="en-US" dirty="0"/>
              <a:t>Algorithms</a:t>
            </a:r>
          </a:p>
          <a:p>
            <a:pPr lvl="1"/>
            <a:r>
              <a:rPr lang="en-US" dirty="0"/>
              <a:t>An algorithm is a set of instructions for solving a problem.  It is a basic technique of how to do a specific task.</a:t>
            </a:r>
          </a:p>
          <a:p>
            <a:r>
              <a:rPr lang="en-US" dirty="0"/>
              <a:t>Pseudo code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SDLC process of waterfall model</a:t>
            </a:r>
            <a:br>
              <a:rPr lang="en-US" sz="1200" dirty="0"/>
            </a:br>
            <a:r>
              <a:rPr lang="en-US" dirty="0"/>
              <a:t>Design Phase</a:t>
            </a:r>
          </a:p>
        </p:txBody>
      </p:sp>
      <p:sp>
        <p:nvSpPr>
          <p:cNvPr id="4" name="Content Placeholder 3"/>
          <p:cNvSpPr>
            <a:spLocks noGrp="1"/>
          </p:cNvSpPr>
          <p:nvPr>
            <p:ph idx="1"/>
          </p:nvPr>
        </p:nvSpPr>
        <p:spPr/>
        <p:txBody>
          <a:bodyPr/>
          <a:lstStyle/>
          <a:p>
            <a:r>
              <a:rPr lang="en-US" dirty="0"/>
              <a:t>Designing the test cases</a:t>
            </a:r>
          </a:p>
          <a:p>
            <a:pPr lvl="1"/>
            <a:r>
              <a:rPr lang="en-US" dirty="0"/>
              <a:t>Documenting the test cases is very important, as well.</a:t>
            </a:r>
          </a:p>
          <a:p>
            <a:pPr lvl="1"/>
            <a:r>
              <a:rPr lang="en-US" dirty="0"/>
              <a:t>Identify and document the Test cases that will adequately test the program.</a:t>
            </a:r>
          </a:p>
          <a:p>
            <a:pPr lvl="1"/>
            <a:r>
              <a:rPr lang="en-US" dirty="0"/>
              <a:t>Different formats are available to document Test cases.</a:t>
            </a:r>
          </a:p>
          <a:p>
            <a:pPr lvl="1"/>
            <a:r>
              <a:rPr lang="en-US" dirty="0"/>
              <a:t>Normally an excel sheet is used for documenting Test cases.</a:t>
            </a:r>
          </a:p>
          <a:p>
            <a:pPr lvl="1"/>
            <a:r>
              <a:rPr lang="en-US" dirty="0"/>
              <a:t>One of the formats for documenting Test cases is the “3 column format”.  The column headings are:</a:t>
            </a:r>
          </a:p>
          <a:p>
            <a:pPr lvl="2"/>
            <a:r>
              <a:rPr lang="en-US" dirty="0"/>
              <a:t>Test Case No </a:t>
            </a:r>
          </a:p>
          <a:p>
            <a:pPr lvl="2"/>
            <a:r>
              <a:rPr lang="en-US" dirty="0"/>
              <a:t>Test Case Description </a:t>
            </a:r>
          </a:p>
          <a:p>
            <a:pPr lvl="2"/>
            <a:r>
              <a:rPr lang="en-US" dirty="0"/>
              <a:t>Expected Result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SDLC process of waterfall model</a:t>
            </a:r>
            <a:br>
              <a:rPr lang="en-US" dirty="0"/>
            </a:br>
            <a:r>
              <a:rPr lang="en-US" dirty="0"/>
              <a:t>Coding</a:t>
            </a:r>
          </a:p>
        </p:txBody>
      </p:sp>
      <p:sp>
        <p:nvSpPr>
          <p:cNvPr id="4" name="Content Placeholder 3"/>
          <p:cNvSpPr>
            <a:spLocks noGrp="1"/>
          </p:cNvSpPr>
          <p:nvPr>
            <p:ph idx="1"/>
          </p:nvPr>
        </p:nvSpPr>
        <p:spPr/>
        <p:txBody>
          <a:bodyPr/>
          <a:lstStyle/>
          <a:p>
            <a:r>
              <a:rPr lang="en-US" dirty="0"/>
              <a:t>Coding </a:t>
            </a:r>
          </a:p>
          <a:p>
            <a:pPr lvl="1"/>
            <a:r>
              <a:rPr lang="en-US" dirty="0"/>
              <a:t>The logical tasks listed in the Pseudocode or flowchart are translated in a particular programming language. </a:t>
            </a:r>
          </a:p>
          <a:p>
            <a:pPr lvl="1"/>
            <a:r>
              <a:rPr lang="en-US" dirty="0"/>
              <a:t>The programmer checks the code's logic and syntax to ensure that they are correct.</a:t>
            </a:r>
          </a:p>
          <a:p>
            <a:pPr lvl="1"/>
            <a:r>
              <a:rPr lang="en-US" dirty="0"/>
              <a:t>Once the code is written, perform the following</a:t>
            </a:r>
          </a:p>
          <a:p>
            <a:pPr lvl="2"/>
            <a:r>
              <a:rPr lang="en-US" dirty="0"/>
              <a:t>Compile the code</a:t>
            </a:r>
          </a:p>
          <a:p>
            <a:pPr lvl="3"/>
            <a:r>
              <a:rPr lang="en-US" dirty="0"/>
              <a:t>Translating higher-level programming language code into machine language code</a:t>
            </a:r>
          </a:p>
          <a:p>
            <a:pPr lvl="2"/>
            <a:r>
              <a:rPr lang="en-US" dirty="0"/>
              <a:t>Review the code</a:t>
            </a:r>
          </a:p>
          <a:p>
            <a:pPr lvl="3"/>
            <a:r>
              <a:rPr lang="en-US" dirty="0"/>
              <a:t>Review the code using checklist to identify defects if any</a:t>
            </a:r>
          </a:p>
          <a:p>
            <a:pPr lvl="2"/>
            <a:r>
              <a:rPr lang="en-US" dirty="0"/>
              <a:t>Execute the code to verify the output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SDLC process of waterfall model</a:t>
            </a:r>
            <a:br>
              <a:rPr lang="en-US" dirty="0"/>
            </a:br>
            <a:r>
              <a:rPr lang="en-US" dirty="0"/>
              <a:t>Review </a:t>
            </a:r>
          </a:p>
        </p:txBody>
      </p:sp>
      <p:sp>
        <p:nvSpPr>
          <p:cNvPr id="4" name="Content Placeholder 3"/>
          <p:cNvSpPr>
            <a:spLocks noGrp="1"/>
          </p:cNvSpPr>
          <p:nvPr>
            <p:ph idx="1"/>
          </p:nvPr>
        </p:nvSpPr>
        <p:spPr/>
        <p:txBody>
          <a:bodyPr/>
          <a:lstStyle/>
          <a:p>
            <a:r>
              <a:rPr lang="en-US" dirty="0"/>
              <a:t>To identify errors , either in the code or in other artifacts, self review is very important</a:t>
            </a:r>
          </a:p>
          <a:p>
            <a:r>
              <a:rPr lang="en-US" dirty="0"/>
              <a:t>Self review</a:t>
            </a:r>
          </a:p>
          <a:p>
            <a:pPr lvl="1"/>
            <a:r>
              <a:rPr lang="en-US" dirty="0"/>
              <a:t>Process of reading code line by line to check for:</a:t>
            </a:r>
          </a:p>
          <a:p>
            <a:pPr lvl="2"/>
            <a:r>
              <a:rPr lang="en-US" dirty="0"/>
              <a:t>Flaws or potential flaws </a:t>
            </a:r>
          </a:p>
          <a:p>
            <a:pPr lvl="2"/>
            <a:r>
              <a:rPr lang="en-US" dirty="0"/>
              <a:t>Consistency with the overall program design </a:t>
            </a:r>
          </a:p>
          <a:p>
            <a:pPr lvl="2"/>
            <a:r>
              <a:rPr lang="en-US" dirty="0"/>
              <a:t>The quality of comments </a:t>
            </a:r>
          </a:p>
          <a:p>
            <a:pPr lvl="2"/>
            <a:r>
              <a:rPr lang="en-US" dirty="0"/>
              <a:t>Adherence to coding standards</a:t>
            </a:r>
          </a:p>
          <a:p>
            <a:pPr lvl="1"/>
            <a:r>
              <a:rPr lang="en-US" dirty="0"/>
              <a:t>Is done by the developer with the help of checklist</a:t>
            </a:r>
          </a:p>
          <a:p>
            <a:pPr lvl="1"/>
            <a:r>
              <a:rPr lang="en-US" dirty="0"/>
              <a:t>If the evaluation is done by other people in the team ,it’s called as peer review</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1.3 SDLC process of waterfall model</a:t>
            </a:r>
            <a:br>
              <a:rPr lang="en-US" dirty="0"/>
            </a:br>
            <a:r>
              <a:rPr lang="en-US" dirty="0"/>
              <a:t>Testing</a:t>
            </a:r>
          </a:p>
        </p:txBody>
      </p:sp>
      <p:sp>
        <p:nvSpPr>
          <p:cNvPr id="3" name="Content Placeholder 2"/>
          <p:cNvSpPr>
            <a:spLocks noGrp="1"/>
          </p:cNvSpPr>
          <p:nvPr>
            <p:ph idx="1"/>
          </p:nvPr>
        </p:nvSpPr>
        <p:spPr/>
        <p:txBody>
          <a:bodyPr/>
          <a:lstStyle/>
          <a:p>
            <a:r>
              <a:rPr lang="en-US" dirty="0"/>
              <a:t>After self review  and peer review “Testing” becomes a very important aspect in software development</a:t>
            </a:r>
          </a:p>
          <a:p>
            <a:r>
              <a:rPr lang="en-US" dirty="0"/>
              <a:t>Different types of Testing are:</a:t>
            </a:r>
          </a:p>
          <a:p>
            <a:pPr lvl="1"/>
            <a:r>
              <a:rPr lang="en-US" dirty="0"/>
              <a:t>Black Box testing</a:t>
            </a:r>
          </a:p>
          <a:p>
            <a:pPr lvl="1"/>
            <a:r>
              <a:rPr lang="en-US" dirty="0"/>
              <a:t>White Box Testing</a:t>
            </a:r>
          </a:p>
          <a:p>
            <a:endParaRPr lang="en-US" dirty="0"/>
          </a:p>
        </p:txBody>
      </p:sp>
    </p:spTree>
    <p:extLst>
      <p:ext uri="{BB962C8B-B14F-4D97-AF65-F5344CB8AC3E}">
        <p14:creationId xmlns:p14="http://schemas.microsoft.com/office/powerpoint/2010/main" val="3687029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SDLC process of waterfall model</a:t>
            </a:r>
            <a:br>
              <a:rPr lang="en-US" dirty="0"/>
            </a:br>
            <a:r>
              <a:rPr lang="en-US" dirty="0"/>
              <a:t>Micro-level Plan</a:t>
            </a:r>
          </a:p>
        </p:txBody>
      </p:sp>
      <p:sp>
        <p:nvSpPr>
          <p:cNvPr id="4" name="Content Placeholder 3"/>
          <p:cNvSpPr>
            <a:spLocks noGrp="1"/>
          </p:cNvSpPr>
          <p:nvPr>
            <p:ph idx="1"/>
          </p:nvPr>
        </p:nvSpPr>
        <p:spPr/>
        <p:txBody>
          <a:bodyPr/>
          <a:lstStyle/>
          <a:p>
            <a:r>
              <a:rPr lang="en-US" dirty="0"/>
              <a:t>For a Task Life cycle, follow the steps given below:</a:t>
            </a:r>
          </a:p>
          <a:p>
            <a:pPr lvl="1"/>
            <a:r>
              <a:rPr lang="en-US" dirty="0"/>
              <a:t>Divide the task in to specific activities.</a:t>
            </a:r>
          </a:p>
          <a:p>
            <a:pPr lvl="1"/>
            <a:r>
              <a:rPr lang="en-US" dirty="0"/>
              <a:t>Create a micro-schedule for the activities.</a:t>
            </a:r>
          </a:p>
          <a:p>
            <a:pPr lvl="1"/>
            <a:r>
              <a:rPr lang="en-US" dirty="0"/>
              <a:t>Monitor task accomplishments against the micro-schedule.</a:t>
            </a:r>
          </a:p>
          <a:p>
            <a:pPr lvl="2"/>
            <a:r>
              <a:rPr lang="en-US" dirty="0"/>
              <a:t>Task Life cycle may be different based on Project / Task type.</a:t>
            </a:r>
          </a:p>
          <a:p>
            <a:r>
              <a:rPr lang="en-US" dirty="0"/>
              <a:t>Steps followed by the programmer</a:t>
            </a:r>
          </a:p>
          <a:p>
            <a:pPr lvl="1"/>
            <a:r>
              <a:rPr lang="en-US" dirty="0"/>
              <a:t>Understand each step in the Life Cycle.</a:t>
            </a:r>
          </a:p>
          <a:p>
            <a:pPr lvl="1"/>
            <a:r>
              <a:rPr lang="en-US" dirty="0"/>
              <a:t>Estimate “time required” for each step.</a:t>
            </a:r>
          </a:p>
          <a:p>
            <a:pPr lvl="1"/>
            <a:r>
              <a:rPr lang="en-US" dirty="0"/>
              <a:t>Compare against actual time, and analyze differences.</a:t>
            </a:r>
          </a:p>
          <a:p>
            <a:pPr lvl="1"/>
            <a:r>
              <a:rPr lang="en-US" dirty="0"/>
              <a:t>Refer to Work Breakdown Structure excel sheet for the same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4" name="Content Placeholder 3"/>
          <p:cNvSpPr>
            <a:spLocks noGrp="1"/>
          </p:cNvSpPr>
          <p:nvPr>
            <p:ph idx="1"/>
          </p:nvPr>
        </p:nvSpPr>
        <p:spPr/>
        <p:txBody>
          <a:bodyPr/>
          <a:lstStyle/>
          <a:p>
            <a:r>
              <a:rPr lang="en-US" dirty="0"/>
              <a:t>To Understand the following concepts</a:t>
            </a:r>
          </a:p>
          <a:p>
            <a:pPr lvl="1"/>
            <a:r>
              <a:rPr lang="en-US" dirty="0"/>
              <a:t>Introduction to programs</a:t>
            </a:r>
          </a:p>
          <a:p>
            <a:pPr lvl="1"/>
            <a:r>
              <a:rPr lang="en-US" dirty="0"/>
              <a:t>Types of projects</a:t>
            </a:r>
          </a:p>
          <a:p>
            <a:pPr lvl="1"/>
            <a:r>
              <a:rPr lang="en-US" dirty="0"/>
              <a:t>SDLC process of waterfall model</a:t>
            </a:r>
          </a:p>
          <a:p>
            <a:pPr lvl="1"/>
            <a:r>
              <a:rPr lang="en-US" dirty="0"/>
              <a:t>Introduction to Pseudocode</a:t>
            </a:r>
          </a:p>
          <a:p>
            <a:pPr lvl="1"/>
            <a:r>
              <a:rPr lang="en-US" dirty="0"/>
              <a:t>Usage of variables and operators</a:t>
            </a:r>
          </a:p>
          <a:p>
            <a:pPr lvl="1"/>
            <a:r>
              <a:rPr lang="en-US" dirty="0"/>
              <a:t>Introduction to control constructs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SDLC process of waterfall model</a:t>
            </a:r>
            <a:br>
              <a:rPr lang="en-US" sz="1200" dirty="0"/>
            </a:br>
            <a:r>
              <a:rPr lang="en-US" dirty="0"/>
              <a:t>Deliverables</a:t>
            </a:r>
          </a:p>
        </p:txBody>
      </p:sp>
      <p:sp>
        <p:nvSpPr>
          <p:cNvPr id="4" name="Content Placeholder 3"/>
          <p:cNvSpPr>
            <a:spLocks noGrp="1"/>
          </p:cNvSpPr>
          <p:nvPr>
            <p:ph idx="1"/>
          </p:nvPr>
        </p:nvSpPr>
        <p:spPr/>
        <p:txBody>
          <a:bodyPr/>
          <a:lstStyle/>
          <a:p>
            <a:r>
              <a:rPr lang="en-US" dirty="0"/>
              <a:t>Note that following are the primary deliverables for development tasks:</a:t>
            </a:r>
          </a:p>
          <a:p>
            <a:pPr lvl="1"/>
            <a:r>
              <a:rPr lang="en-US" dirty="0"/>
              <a:t>Test cases (black box and white box)</a:t>
            </a:r>
          </a:p>
          <a:p>
            <a:pPr lvl="1"/>
            <a:r>
              <a:rPr lang="en-US" dirty="0"/>
              <a:t>Documented source code</a:t>
            </a:r>
          </a:p>
          <a:p>
            <a:pPr lvl="1"/>
            <a:r>
              <a:rPr lang="en-US" dirty="0"/>
              <a:t>Code review and Testing results</a:t>
            </a:r>
          </a:p>
          <a:p>
            <a:pPr lvl="1"/>
            <a:r>
              <a:rPr lang="en-US" dirty="0"/>
              <a:t>Timesheet data (Effort), and Defect data (logging and closure)</a:t>
            </a:r>
          </a:p>
          <a:p>
            <a:pPr lvl="1"/>
            <a:r>
              <a:rPr lang="en-US" dirty="0"/>
              <a:t>Check-in in the Source Code Control system</a:t>
            </a:r>
          </a:p>
          <a:p>
            <a:pPr lvl="1"/>
            <a:r>
              <a:rPr lang="en-US" dirty="0"/>
              <a:t>Code Integration Test results (Pass)</a:t>
            </a:r>
          </a:p>
          <a:p>
            <a:pPr lvl="1"/>
            <a:r>
              <a:rPr lang="en-US" dirty="0"/>
              <a:t>Task closure in PMS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1.3 SDLC process of waterfall model</a:t>
            </a:r>
            <a:br>
              <a:rPr lang="en-US" sz="1200" dirty="0"/>
            </a:br>
            <a:r>
              <a:rPr lang="en-US" dirty="0"/>
              <a:t>Student Syndrome</a:t>
            </a:r>
          </a:p>
        </p:txBody>
      </p:sp>
      <p:sp>
        <p:nvSpPr>
          <p:cNvPr id="4" name="Content Placeholder 3"/>
          <p:cNvSpPr>
            <a:spLocks noGrp="1"/>
          </p:cNvSpPr>
          <p:nvPr>
            <p:ph idx="1"/>
          </p:nvPr>
        </p:nvSpPr>
        <p:spPr/>
        <p:txBody>
          <a:bodyPr/>
          <a:lstStyle/>
          <a:p>
            <a:r>
              <a:rPr lang="en-US" dirty="0"/>
              <a:t>Question:  If you have 16 days to execute a 10 day project, </a:t>
            </a:r>
            <a:br>
              <a:rPr lang="en-US" dirty="0"/>
            </a:br>
            <a:r>
              <a:rPr lang="en-US" dirty="0"/>
              <a:t>when do you start?</a:t>
            </a:r>
          </a:p>
          <a:p>
            <a:pPr lvl="1"/>
            <a:r>
              <a:rPr lang="en-US" dirty="0"/>
              <a:t>Immediately! or  </a:t>
            </a:r>
          </a:p>
          <a:p>
            <a:pPr lvl="1"/>
            <a:r>
              <a:rPr lang="en-US" dirty="0"/>
              <a:t>After 6 days, or</a:t>
            </a:r>
          </a:p>
          <a:p>
            <a:pPr lvl="1"/>
            <a:r>
              <a:rPr lang="en-US" dirty="0"/>
              <a:t>After 10 days (since you know you are faster than an average developer, and can probably do it in 6 days!)</a:t>
            </a:r>
          </a:p>
          <a:p>
            <a:endParaRPr lang="en-US" dirty="0"/>
          </a:p>
        </p:txBody>
      </p:sp>
      <p:grpSp>
        <p:nvGrpSpPr>
          <p:cNvPr id="19" name="Group 71"/>
          <p:cNvGrpSpPr>
            <a:grpSpLocks/>
          </p:cNvGrpSpPr>
          <p:nvPr/>
        </p:nvGrpSpPr>
        <p:grpSpPr bwMode="auto">
          <a:xfrm>
            <a:off x="4333875" y="3448050"/>
            <a:ext cx="4500563" cy="2667000"/>
            <a:chOff x="2854" y="864"/>
            <a:chExt cx="2882" cy="1680"/>
          </a:xfrm>
        </p:grpSpPr>
        <p:grpSp>
          <p:nvGrpSpPr>
            <p:cNvPr id="20" name="Group 69"/>
            <p:cNvGrpSpPr>
              <a:grpSpLocks/>
            </p:cNvGrpSpPr>
            <p:nvPr/>
          </p:nvGrpSpPr>
          <p:grpSpPr bwMode="auto">
            <a:xfrm>
              <a:off x="2854" y="973"/>
              <a:ext cx="2882" cy="1417"/>
              <a:chOff x="2854" y="973"/>
              <a:chExt cx="2882" cy="1417"/>
            </a:xfrm>
          </p:grpSpPr>
          <p:sp>
            <p:nvSpPr>
              <p:cNvPr id="22" name="Line 61"/>
              <p:cNvSpPr>
                <a:spLocks noChangeShapeType="1"/>
              </p:cNvSpPr>
              <p:nvPr/>
            </p:nvSpPr>
            <p:spPr bwMode="auto">
              <a:xfrm flipV="1">
                <a:off x="4785" y="1118"/>
                <a:ext cx="0" cy="997"/>
              </a:xfrm>
              <a:prstGeom prst="line">
                <a:avLst/>
              </a:prstGeom>
              <a:noFill/>
              <a:ln w="12700" cap="sq">
                <a:solidFill>
                  <a:srgbClr val="3F3F3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Line 58"/>
              <p:cNvSpPr>
                <a:spLocks noChangeShapeType="1"/>
              </p:cNvSpPr>
              <p:nvPr/>
            </p:nvSpPr>
            <p:spPr bwMode="auto">
              <a:xfrm flipV="1">
                <a:off x="3272" y="2112"/>
                <a:ext cx="2420" cy="3"/>
              </a:xfrm>
              <a:prstGeom prst="line">
                <a:avLst/>
              </a:prstGeom>
              <a:noFill/>
              <a:ln w="12700" cap="sq">
                <a:solidFill>
                  <a:srgbClr val="3F3F3F"/>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59"/>
              <p:cNvSpPr>
                <a:spLocks noChangeShapeType="1"/>
              </p:cNvSpPr>
              <p:nvPr/>
            </p:nvSpPr>
            <p:spPr bwMode="auto">
              <a:xfrm flipH="1" flipV="1">
                <a:off x="3270" y="973"/>
                <a:ext cx="4" cy="1150"/>
              </a:xfrm>
              <a:prstGeom prst="line">
                <a:avLst/>
              </a:prstGeom>
              <a:noFill/>
              <a:ln w="12700" cap="sq">
                <a:solidFill>
                  <a:srgbClr val="3F3F3F"/>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0"/>
              <p:cNvSpPr>
                <a:spLocks noChangeArrowheads="1"/>
              </p:cNvSpPr>
              <p:nvPr/>
            </p:nvSpPr>
            <p:spPr bwMode="auto">
              <a:xfrm>
                <a:off x="3316" y="1682"/>
                <a:ext cx="1470" cy="433"/>
              </a:xfrm>
              <a:prstGeom prst="rect">
                <a:avLst/>
              </a:prstGeom>
              <a:solidFill>
                <a:srgbClr val="FFA3C2"/>
              </a:solidFill>
              <a:ln w="12700" cap="sq">
                <a:noFill/>
                <a:miter lim="800000"/>
                <a:headEnd type="none" w="sm" len="sm"/>
                <a:tailEnd type="none" w="sm" len="sm"/>
              </a:ln>
            </p:spPr>
            <p:txBody>
              <a:bodyPr wrap="none" anchor="ctr"/>
              <a:lstStyle/>
              <a:p>
                <a:pPr algn="ctr" eaLnBrk="0" fontAlgn="auto" hangingPunct="0">
                  <a:spcBef>
                    <a:spcPts val="0"/>
                  </a:spcBef>
                  <a:spcAft>
                    <a:spcPts val="0"/>
                  </a:spcAft>
                  <a:defRPr/>
                </a:pPr>
                <a:r>
                  <a:rPr lang="en-US" dirty="0">
                    <a:solidFill>
                      <a:schemeClr val="tx2"/>
                    </a:solidFill>
                    <a:latin typeface="+mj-lt"/>
                    <a:ea typeface="MS PGothic" pitchFamily="34" charset="-128"/>
                    <a:cs typeface="+mn-cs"/>
                  </a:rPr>
                  <a:t>Normal level of effort</a:t>
                </a:r>
              </a:p>
            </p:txBody>
          </p:sp>
          <p:sp>
            <p:nvSpPr>
              <p:cNvPr id="26" name="Text Box 62"/>
              <p:cNvSpPr txBox="1">
                <a:spLocks noChangeArrowheads="1"/>
              </p:cNvSpPr>
              <p:nvPr/>
            </p:nvSpPr>
            <p:spPr bwMode="auto">
              <a:xfrm>
                <a:off x="2927" y="2155"/>
                <a:ext cx="1061" cy="233"/>
              </a:xfrm>
              <a:prstGeom prst="rect">
                <a:avLst/>
              </a:prstGeom>
              <a:noFill/>
              <a:ln w="12700" cap="sq">
                <a:noFill/>
                <a:miter lim="800000"/>
                <a:headEnd type="none" w="sm" len="sm"/>
                <a:tailEnd type="none" w="sm" len="sm"/>
              </a:ln>
            </p:spPr>
            <p:txBody>
              <a:bodyPr wrap="none">
                <a:spAutoFit/>
              </a:bodyPr>
              <a:lstStyle/>
              <a:p>
                <a:pPr eaLnBrk="0" fontAlgn="auto" hangingPunct="0">
                  <a:spcBef>
                    <a:spcPts val="0"/>
                  </a:spcBef>
                  <a:spcAft>
                    <a:spcPts val="0"/>
                  </a:spcAft>
                  <a:defRPr/>
                </a:pPr>
                <a:r>
                  <a:rPr lang="en-US" dirty="0">
                    <a:solidFill>
                      <a:schemeClr val="tx2"/>
                    </a:solidFill>
                    <a:latin typeface="+mj-lt"/>
                    <a:ea typeface="MS PGothic" pitchFamily="34" charset="-128"/>
                    <a:cs typeface="+mn-cs"/>
                  </a:rPr>
                  <a:t>Assigned Date</a:t>
                </a:r>
              </a:p>
            </p:txBody>
          </p:sp>
          <p:sp>
            <p:nvSpPr>
              <p:cNvPr id="27" name="Text Box 63"/>
              <p:cNvSpPr txBox="1">
                <a:spLocks noChangeArrowheads="1"/>
              </p:cNvSpPr>
              <p:nvPr/>
            </p:nvSpPr>
            <p:spPr bwMode="auto">
              <a:xfrm>
                <a:off x="4482" y="2157"/>
                <a:ext cx="798" cy="233"/>
              </a:xfrm>
              <a:prstGeom prst="rect">
                <a:avLst/>
              </a:prstGeom>
              <a:noFill/>
              <a:ln w="12700" cap="sq">
                <a:noFill/>
                <a:miter lim="800000"/>
                <a:headEnd type="none" w="sm" len="sm"/>
                <a:tailEnd type="none" w="sm" len="sm"/>
              </a:ln>
            </p:spPr>
            <p:txBody>
              <a:bodyPr>
                <a:spAutoFit/>
              </a:bodyPr>
              <a:lstStyle/>
              <a:p>
                <a:pPr eaLnBrk="0" fontAlgn="auto" hangingPunct="0">
                  <a:spcBef>
                    <a:spcPct val="50000"/>
                  </a:spcBef>
                  <a:spcAft>
                    <a:spcPts val="0"/>
                  </a:spcAft>
                  <a:defRPr/>
                </a:pPr>
                <a:r>
                  <a:rPr lang="en-US">
                    <a:solidFill>
                      <a:schemeClr val="tx2"/>
                    </a:solidFill>
                    <a:latin typeface="+mj-lt"/>
                    <a:ea typeface="MS PGothic" pitchFamily="34" charset="-128"/>
                    <a:cs typeface="+mn-cs"/>
                  </a:rPr>
                  <a:t>Due Date</a:t>
                </a:r>
              </a:p>
            </p:txBody>
          </p:sp>
          <p:sp>
            <p:nvSpPr>
              <p:cNvPr id="28" name="Text Box 64"/>
              <p:cNvSpPr txBox="1">
                <a:spLocks noChangeArrowheads="1"/>
              </p:cNvSpPr>
              <p:nvPr/>
            </p:nvSpPr>
            <p:spPr bwMode="auto">
              <a:xfrm rot="16134422">
                <a:off x="2728" y="1517"/>
                <a:ext cx="666" cy="414"/>
              </a:xfrm>
              <a:prstGeom prst="rect">
                <a:avLst/>
              </a:prstGeom>
              <a:noFill/>
              <a:ln w="12700" cap="sq">
                <a:noFill/>
                <a:miter lim="800000"/>
                <a:headEnd type="none" w="sm" len="sm"/>
                <a:tailEnd type="none" w="sm" len="sm"/>
              </a:ln>
            </p:spPr>
            <p:txBody>
              <a:bodyPr>
                <a:spAutoFit/>
              </a:bodyPr>
              <a:lstStyle/>
              <a:p>
                <a:pPr eaLnBrk="0" fontAlgn="auto" hangingPunct="0">
                  <a:spcBef>
                    <a:spcPts val="0"/>
                  </a:spcBef>
                  <a:spcAft>
                    <a:spcPts val="0"/>
                  </a:spcAft>
                  <a:defRPr/>
                </a:pPr>
                <a:r>
                  <a:rPr lang="en-US" dirty="0">
                    <a:solidFill>
                      <a:schemeClr val="tx2"/>
                    </a:solidFill>
                    <a:latin typeface="+mj-lt"/>
                    <a:ea typeface="MS PGothic" pitchFamily="34" charset="-128"/>
                    <a:cs typeface="+mn-cs"/>
                  </a:rPr>
                  <a:t>Level of </a:t>
                </a:r>
                <a:br>
                  <a:rPr lang="en-US" dirty="0">
                    <a:solidFill>
                      <a:schemeClr val="tx2"/>
                    </a:solidFill>
                    <a:latin typeface="+mj-lt"/>
                    <a:ea typeface="MS PGothic" pitchFamily="34" charset="-128"/>
                    <a:cs typeface="+mn-cs"/>
                  </a:rPr>
                </a:br>
                <a:r>
                  <a:rPr lang="en-US" dirty="0">
                    <a:solidFill>
                      <a:schemeClr val="tx2"/>
                    </a:solidFill>
                    <a:latin typeface="+mj-lt"/>
                    <a:ea typeface="MS PGothic" pitchFamily="34" charset="-128"/>
                    <a:cs typeface="+mn-cs"/>
                  </a:rPr>
                  <a:t>Effort</a:t>
                </a:r>
              </a:p>
            </p:txBody>
          </p:sp>
          <p:sp>
            <p:nvSpPr>
              <p:cNvPr id="29" name="Freeform 65"/>
              <p:cNvSpPr>
                <a:spLocks/>
              </p:cNvSpPr>
              <p:nvPr/>
            </p:nvSpPr>
            <p:spPr bwMode="auto">
              <a:xfrm>
                <a:off x="3359" y="1092"/>
                <a:ext cx="1642" cy="1023"/>
              </a:xfrm>
              <a:custGeom>
                <a:avLst/>
                <a:gdLst>
                  <a:gd name="T0" fmla="*/ 0 w 2784"/>
                  <a:gd name="T1" fmla="*/ 5 h 1136"/>
                  <a:gd name="T2" fmla="*/ 1 w 2784"/>
                  <a:gd name="T3" fmla="*/ 5 h 1136"/>
                  <a:gd name="T4" fmla="*/ 1 w 2784"/>
                  <a:gd name="T5" fmla="*/ 5 h 1136"/>
                  <a:gd name="T6" fmla="*/ 1 w 2784"/>
                  <a:gd name="T7" fmla="*/ 5 h 1136"/>
                  <a:gd name="T8" fmla="*/ 1 w 2784"/>
                  <a:gd name="T9" fmla="*/ 5 h 1136"/>
                  <a:gd name="T10" fmla="*/ 1 w 2784"/>
                  <a:gd name="T11" fmla="*/ 5 h 1136"/>
                  <a:gd name="T12" fmla="*/ 1 w 2784"/>
                  <a:gd name="T13" fmla="*/ 5 h 1136"/>
                  <a:gd name="T14" fmla="*/ 1 w 2784"/>
                  <a:gd name="T15" fmla="*/ 5 h 1136"/>
                  <a:gd name="T16" fmla="*/ 1 w 2784"/>
                  <a:gd name="T17" fmla="*/ 5 h 1136"/>
                  <a:gd name="T18" fmla="*/ 1 w 2784"/>
                  <a:gd name="T19" fmla="*/ 5 h 1136"/>
                  <a:gd name="T20" fmla="*/ 1 w 2784"/>
                  <a:gd name="T21" fmla="*/ 5 h 1136"/>
                  <a:gd name="T22" fmla="*/ 1 w 2784"/>
                  <a:gd name="T23" fmla="*/ 5 h 1136"/>
                  <a:gd name="T24" fmla="*/ 1 w 2784"/>
                  <a:gd name="T25" fmla="*/ 5 h 1136"/>
                  <a:gd name="T26" fmla="*/ 1 w 2784"/>
                  <a:gd name="T27" fmla="*/ 5 h 1136"/>
                  <a:gd name="T28" fmla="*/ 1 w 2784"/>
                  <a:gd name="T29" fmla="*/ 5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84"/>
                  <a:gd name="T46" fmla="*/ 0 h 1136"/>
                  <a:gd name="T47" fmla="*/ 2784 w 2784"/>
                  <a:gd name="T48" fmla="*/ 1136 h 11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84" h="1136">
                    <a:moveTo>
                      <a:pt x="0" y="1136"/>
                    </a:moveTo>
                    <a:cubicBezTo>
                      <a:pt x="48" y="1064"/>
                      <a:pt x="96" y="992"/>
                      <a:pt x="144" y="944"/>
                    </a:cubicBezTo>
                    <a:cubicBezTo>
                      <a:pt x="192" y="896"/>
                      <a:pt x="232" y="840"/>
                      <a:pt x="288" y="848"/>
                    </a:cubicBezTo>
                    <a:cubicBezTo>
                      <a:pt x="344" y="856"/>
                      <a:pt x="408" y="960"/>
                      <a:pt x="480" y="992"/>
                    </a:cubicBezTo>
                    <a:cubicBezTo>
                      <a:pt x="552" y="1024"/>
                      <a:pt x="608" y="1032"/>
                      <a:pt x="720" y="1040"/>
                    </a:cubicBezTo>
                    <a:cubicBezTo>
                      <a:pt x="832" y="1048"/>
                      <a:pt x="1000" y="1056"/>
                      <a:pt x="1152" y="1040"/>
                    </a:cubicBezTo>
                    <a:cubicBezTo>
                      <a:pt x="1304" y="1024"/>
                      <a:pt x="1520" y="976"/>
                      <a:pt x="1632" y="944"/>
                    </a:cubicBezTo>
                    <a:cubicBezTo>
                      <a:pt x="1744" y="912"/>
                      <a:pt x="1760" y="912"/>
                      <a:pt x="1824" y="848"/>
                    </a:cubicBezTo>
                    <a:cubicBezTo>
                      <a:pt x="1888" y="784"/>
                      <a:pt x="1960" y="656"/>
                      <a:pt x="2016" y="560"/>
                    </a:cubicBezTo>
                    <a:cubicBezTo>
                      <a:pt x="2072" y="464"/>
                      <a:pt x="2112" y="360"/>
                      <a:pt x="2160" y="272"/>
                    </a:cubicBezTo>
                    <a:cubicBezTo>
                      <a:pt x="2208" y="184"/>
                      <a:pt x="2240" y="64"/>
                      <a:pt x="2304" y="32"/>
                    </a:cubicBezTo>
                    <a:cubicBezTo>
                      <a:pt x="2368" y="0"/>
                      <a:pt x="2488" y="16"/>
                      <a:pt x="2544" y="80"/>
                    </a:cubicBezTo>
                    <a:cubicBezTo>
                      <a:pt x="2600" y="144"/>
                      <a:pt x="2624" y="272"/>
                      <a:pt x="2640" y="416"/>
                    </a:cubicBezTo>
                    <a:cubicBezTo>
                      <a:pt x="2656" y="560"/>
                      <a:pt x="2616" y="824"/>
                      <a:pt x="2640" y="944"/>
                    </a:cubicBezTo>
                    <a:cubicBezTo>
                      <a:pt x="2664" y="1064"/>
                      <a:pt x="2768" y="1104"/>
                      <a:pt x="2784" y="1136"/>
                    </a:cubicBezTo>
                  </a:path>
                </a:pathLst>
              </a:custGeom>
              <a:noFill/>
              <a:ln w="12700" cap="sq">
                <a:solidFill>
                  <a:srgbClr val="3F3F3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 name="Text Box 66"/>
              <p:cNvSpPr txBox="1">
                <a:spLocks noChangeArrowheads="1"/>
              </p:cNvSpPr>
              <p:nvPr/>
            </p:nvSpPr>
            <p:spPr bwMode="auto">
              <a:xfrm>
                <a:off x="4957" y="1204"/>
                <a:ext cx="779" cy="407"/>
              </a:xfrm>
              <a:prstGeom prst="rect">
                <a:avLst/>
              </a:prstGeom>
              <a:noFill/>
              <a:ln w="12700" cap="sq">
                <a:noFill/>
                <a:miter lim="800000"/>
                <a:headEnd type="none" w="sm" len="sm"/>
                <a:tailEnd type="none" w="sm" len="sm"/>
              </a:ln>
            </p:spPr>
            <p:txBody>
              <a:bodyPr wrap="none">
                <a:spAutoFit/>
              </a:bodyPr>
              <a:lstStyle/>
              <a:p>
                <a:pPr eaLnBrk="0" fontAlgn="auto" hangingPunct="0">
                  <a:spcBef>
                    <a:spcPts val="0"/>
                  </a:spcBef>
                  <a:spcAft>
                    <a:spcPts val="0"/>
                  </a:spcAft>
                  <a:defRPr/>
                </a:pPr>
                <a:r>
                  <a:rPr lang="en-US" dirty="0">
                    <a:solidFill>
                      <a:schemeClr val="tx2"/>
                    </a:solidFill>
                    <a:latin typeface="+mj-lt"/>
                    <a:ea typeface="MS PGothic" pitchFamily="34" charset="-128"/>
                    <a:cs typeface="+mn-cs"/>
                  </a:rPr>
                  <a:t>Student</a:t>
                </a:r>
              </a:p>
              <a:p>
                <a:pPr eaLnBrk="0" fontAlgn="auto" hangingPunct="0">
                  <a:spcBef>
                    <a:spcPts val="0"/>
                  </a:spcBef>
                  <a:spcAft>
                    <a:spcPts val="0"/>
                  </a:spcAft>
                  <a:defRPr/>
                </a:pPr>
                <a:r>
                  <a:rPr lang="en-US" dirty="0">
                    <a:solidFill>
                      <a:schemeClr val="tx2"/>
                    </a:solidFill>
                    <a:latin typeface="+mj-lt"/>
                    <a:ea typeface="MS PGothic" pitchFamily="34" charset="-128"/>
                    <a:cs typeface="+mn-cs"/>
                  </a:rPr>
                  <a:t>Syndrome</a:t>
                </a:r>
              </a:p>
            </p:txBody>
          </p:sp>
        </p:grpSp>
        <p:sp>
          <p:nvSpPr>
            <p:cNvPr id="21" name="Rectangle 70"/>
            <p:cNvSpPr>
              <a:spLocks noChangeArrowheads="1"/>
            </p:cNvSpPr>
            <p:nvPr/>
          </p:nvSpPr>
          <p:spPr bwMode="auto">
            <a:xfrm>
              <a:off x="2856" y="864"/>
              <a:ext cx="2880"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endParaRPr lang="en-US" altLang="en-US" b="0">
                <a:latin typeface="Calibri"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1.4 Introduction to Pseudocode </a:t>
            </a:r>
            <a:br>
              <a:rPr lang="en-US" dirty="0"/>
            </a:br>
            <a:r>
              <a:rPr lang="en-US" dirty="0"/>
              <a:t>What is a Pseudocode?</a:t>
            </a:r>
          </a:p>
        </p:txBody>
      </p:sp>
      <p:sp>
        <p:nvSpPr>
          <p:cNvPr id="4" name="Content Placeholder 3"/>
          <p:cNvSpPr>
            <a:spLocks noGrp="1"/>
          </p:cNvSpPr>
          <p:nvPr>
            <p:ph idx="1"/>
          </p:nvPr>
        </p:nvSpPr>
        <p:spPr/>
        <p:txBody>
          <a:bodyPr/>
          <a:lstStyle/>
          <a:p>
            <a:r>
              <a:rPr lang="en-US" dirty="0"/>
              <a:t>A </a:t>
            </a:r>
            <a:r>
              <a:rPr lang="en-US" dirty="0" err="1"/>
              <a:t>pseudocode</a:t>
            </a:r>
            <a:r>
              <a:rPr lang="en-US" dirty="0"/>
              <a:t> is an algorithm expressed in a natural language rather than in a programming language.</a:t>
            </a:r>
          </a:p>
          <a:p>
            <a:r>
              <a:rPr lang="en-US" dirty="0"/>
              <a:t>It is written in the design phase.</a:t>
            </a:r>
          </a:p>
          <a:p>
            <a:r>
              <a:rPr lang="en-US" dirty="0"/>
              <a:t>It is an outline of a computer program, written in a format that can easily be converted into programming statements.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1.4 Introduction to Pseudocode </a:t>
            </a:r>
            <a:br>
              <a:rPr lang="en-US" sz="1200" dirty="0"/>
            </a:br>
            <a:r>
              <a:rPr lang="en-US" dirty="0"/>
              <a:t>Why Pseudocode?</a:t>
            </a:r>
          </a:p>
        </p:txBody>
      </p:sp>
      <p:sp>
        <p:nvSpPr>
          <p:cNvPr id="4" name="Content Placeholder 3"/>
          <p:cNvSpPr>
            <a:spLocks noGrp="1"/>
          </p:cNvSpPr>
          <p:nvPr>
            <p:ph idx="1"/>
          </p:nvPr>
        </p:nvSpPr>
        <p:spPr/>
        <p:txBody>
          <a:bodyPr/>
          <a:lstStyle/>
          <a:p>
            <a:r>
              <a:rPr lang="en-US" dirty="0"/>
              <a:t>Easy and Efficient Coding </a:t>
            </a:r>
          </a:p>
          <a:p>
            <a:r>
              <a:rPr lang="en-US" dirty="0"/>
              <a:t>Increase the Quality of program</a:t>
            </a:r>
          </a:p>
          <a:p>
            <a:r>
              <a:rPr lang="en-US" dirty="0"/>
              <a:t>Less cost activity</a:t>
            </a:r>
          </a:p>
          <a:p>
            <a:r>
              <a:rPr lang="en-US" dirty="0"/>
              <a:t>Provides programmers a detailed template for the next step of writing instructions in a specific programming language.</a:t>
            </a:r>
          </a:p>
          <a:p>
            <a:r>
              <a:rPr lang="en-US" dirty="0"/>
              <a:t>Pseudocode is used to bridge the gap between algorithms and programming languages</a:t>
            </a:r>
          </a:p>
          <a:p>
            <a:r>
              <a:rPr lang="en-US" dirty="0"/>
              <a:t>If we develop the program logic by using the </a:t>
            </a:r>
            <a:r>
              <a:rPr lang="en-US" dirty="0" err="1"/>
              <a:t>pseudocode</a:t>
            </a:r>
            <a:r>
              <a:rPr lang="en-US" dirty="0"/>
              <a:t>, we can easily translate it in to code in any programming language.</a:t>
            </a:r>
          </a:p>
          <a:p>
            <a:r>
              <a:rPr lang="en-US" dirty="0"/>
              <a:t>We can focus on the logic development without getting caught up in the syntax.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1.4 Introduction to Pseudocode</a:t>
            </a:r>
            <a:br>
              <a:rPr lang="en-US" sz="1200" dirty="0"/>
            </a:br>
            <a:r>
              <a:rPr lang="en-US" dirty="0"/>
              <a:t>How to write Pseudocode?</a:t>
            </a:r>
          </a:p>
        </p:txBody>
      </p:sp>
      <p:sp>
        <p:nvSpPr>
          <p:cNvPr id="4" name="Content Placeholder 3"/>
          <p:cNvSpPr>
            <a:spLocks noGrp="1"/>
          </p:cNvSpPr>
          <p:nvPr>
            <p:ph idx="1"/>
          </p:nvPr>
        </p:nvSpPr>
        <p:spPr/>
        <p:txBody>
          <a:bodyPr/>
          <a:lstStyle/>
          <a:p>
            <a:r>
              <a:rPr lang="en-US" dirty="0"/>
              <a:t>All statements are written as sentence. </a:t>
            </a:r>
          </a:p>
          <a:p>
            <a:r>
              <a:rPr lang="en-US" dirty="0"/>
              <a:t>No variable declarations. </a:t>
            </a:r>
          </a:p>
          <a:p>
            <a:r>
              <a:rPr lang="en-US" dirty="0"/>
              <a:t>Use unique variable names but there is no need to declare them before they are used. </a:t>
            </a:r>
          </a:p>
          <a:p>
            <a:r>
              <a:rPr lang="en-US" dirty="0"/>
              <a:t>There is no universal "standard" Code for writing Pseudo Code.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1.4 Introduction to </a:t>
            </a:r>
            <a:r>
              <a:rPr lang="en-US" sz="1200" dirty="0" err="1"/>
              <a:t>pseudocode</a:t>
            </a:r>
            <a:br>
              <a:rPr lang="en-US" dirty="0"/>
            </a:br>
            <a:r>
              <a:rPr lang="en-US" dirty="0"/>
              <a:t>Best practices of writing </a:t>
            </a:r>
            <a:r>
              <a:rPr lang="en-US" dirty="0" err="1"/>
              <a:t>pseudocode</a:t>
            </a:r>
            <a:endParaRPr lang="en-US" dirty="0"/>
          </a:p>
        </p:txBody>
      </p:sp>
      <p:sp>
        <p:nvSpPr>
          <p:cNvPr id="4" name="Content Placeholder 3"/>
          <p:cNvSpPr>
            <a:spLocks noGrp="1"/>
          </p:cNvSpPr>
          <p:nvPr>
            <p:ph idx="1"/>
          </p:nvPr>
        </p:nvSpPr>
        <p:spPr>
          <a:xfrm>
            <a:off x="298516" y="1304266"/>
            <a:ext cx="8845484" cy="4643751"/>
          </a:xfrm>
        </p:spPr>
        <p:txBody>
          <a:bodyPr/>
          <a:lstStyle/>
          <a:p>
            <a:r>
              <a:rPr lang="en-US" dirty="0"/>
              <a:t>There is no absolute standard for </a:t>
            </a:r>
            <a:r>
              <a:rPr lang="en-US" dirty="0" err="1"/>
              <a:t>pseudocode</a:t>
            </a:r>
            <a:r>
              <a:rPr lang="en-US" dirty="0"/>
              <a:t>, these  best practices can be followed:</a:t>
            </a:r>
          </a:p>
          <a:p>
            <a:pPr lvl="1"/>
            <a:r>
              <a:rPr lang="en-US" dirty="0"/>
              <a:t>Use simple English </a:t>
            </a:r>
          </a:p>
          <a:p>
            <a:pPr lvl="1"/>
            <a:r>
              <a:rPr lang="en-US" dirty="0"/>
              <a:t>Write each instruction on a separate line </a:t>
            </a:r>
          </a:p>
          <a:p>
            <a:pPr lvl="1"/>
            <a:r>
              <a:rPr lang="en-US" dirty="0"/>
              <a:t>Declare variables  in the format of “DECLARE </a:t>
            </a:r>
            <a:r>
              <a:rPr lang="en-US" dirty="0" err="1"/>
              <a:t>variablename</a:t>
            </a:r>
            <a:r>
              <a:rPr lang="en-US" dirty="0"/>
              <a:t> as </a:t>
            </a:r>
            <a:r>
              <a:rPr lang="en-US" dirty="0" err="1"/>
              <a:t>basictype</a:t>
            </a:r>
            <a:r>
              <a:rPr lang="en-US" dirty="0"/>
              <a:t>”, if required</a:t>
            </a:r>
          </a:p>
          <a:p>
            <a:pPr lvl="1"/>
            <a:r>
              <a:rPr lang="en-US" dirty="0"/>
              <a:t>Use “initialize” keyword to initialize value to a variable.</a:t>
            </a:r>
          </a:p>
          <a:p>
            <a:pPr lvl="1"/>
            <a:r>
              <a:rPr lang="en-US" dirty="0"/>
              <a:t>Capitalize keywords</a:t>
            </a:r>
          </a:p>
          <a:p>
            <a:pPr lvl="1"/>
            <a:r>
              <a:rPr lang="en-US" dirty="0"/>
              <a:t>Follow indentation  strictly</a:t>
            </a:r>
          </a:p>
          <a:p>
            <a:pPr lvl="1"/>
            <a:r>
              <a:rPr lang="en-US" dirty="0"/>
              <a:t>Group instructions into modules.</a:t>
            </a:r>
          </a:p>
          <a:p>
            <a:pPr lvl="1"/>
            <a:r>
              <a:rPr lang="en-US" dirty="0"/>
              <a:t>Always use terminators for loops and iteration like ENDLOOP, ENDIF</a:t>
            </a:r>
          </a:p>
          <a:p>
            <a:pPr lvl="1"/>
            <a:r>
              <a:rPr lang="en-US" dirty="0"/>
              <a:t>Provide only one entry and one exit point in a Pseudocode using BEGIN and END keyword.</a:t>
            </a:r>
          </a:p>
          <a:p>
            <a:pPr lvl="1"/>
            <a:r>
              <a:rPr lang="en-US" dirty="0"/>
              <a:t>Every program and module should have a header preceding it.</a:t>
            </a:r>
          </a:p>
          <a:p>
            <a:pPr lvl="1"/>
            <a:r>
              <a:rPr lang="en-US" dirty="0"/>
              <a:t>Module and variable names should be meaningful.</a:t>
            </a:r>
          </a:p>
          <a:p>
            <a:pPr lvl="1"/>
            <a:r>
              <a:rPr lang="en-US" dirty="0"/>
              <a:t>Follow all the programming best practices like readable, maintainable, etc.</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1.4 Introduction  to </a:t>
            </a:r>
            <a:r>
              <a:rPr lang="en-US" sz="1200" dirty="0" err="1"/>
              <a:t>pseudocode</a:t>
            </a:r>
            <a:br>
              <a:rPr lang="en-US" sz="1200" dirty="0"/>
            </a:br>
            <a:r>
              <a:rPr lang="en-US" dirty="0"/>
              <a:t>Example of </a:t>
            </a:r>
            <a:r>
              <a:rPr lang="en-US" dirty="0" err="1"/>
              <a:t>pseudocode</a:t>
            </a:r>
            <a:endParaRPr lang="en-US" dirty="0"/>
          </a:p>
        </p:txBody>
      </p:sp>
      <p:sp>
        <p:nvSpPr>
          <p:cNvPr id="5" name="TextBox 4"/>
          <p:cNvSpPr txBox="1"/>
          <p:nvPr/>
        </p:nvSpPr>
        <p:spPr>
          <a:xfrm>
            <a:off x="876300" y="1619250"/>
            <a:ext cx="7086600" cy="420115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10000"/>
              </a:lnSpc>
            </a:pPr>
            <a:r>
              <a:rPr lang="en-US" altLang="en-US" sz="1600" dirty="0">
                <a:solidFill>
                  <a:srgbClr val="000000"/>
                </a:solidFill>
              </a:rPr>
              <a:t>BEGIN</a:t>
            </a:r>
          </a:p>
          <a:p>
            <a:pPr>
              <a:lnSpc>
                <a:spcPct val="110000"/>
              </a:lnSpc>
            </a:pPr>
            <a:r>
              <a:rPr lang="en-US" altLang="en-US" sz="1600" dirty="0">
                <a:solidFill>
                  <a:srgbClr val="000000"/>
                </a:solidFill>
              </a:rPr>
              <a:t>	DECLARE CONSTANT </a:t>
            </a:r>
            <a:r>
              <a:rPr lang="en-US" altLang="en-US" sz="1600" dirty="0" err="1">
                <a:solidFill>
                  <a:srgbClr val="000000"/>
                </a:solidFill>
              </a:rPr>
              <a:t>interest_rate</a:t>
            </a:r>
            <a:r>
              <a:rPr lang="en-US" altLang="en-US" sz="1600" dirty="0">
                <a:solidFill>
                  <a:srgbClr val="000000"/>
                </a:solidFill>
              </a:rPr>
              <a:t> =0.5</a:t>
            </a:r>
          </a:p>
          <a:p>
            <a:pPr>
              <a:lnSpc>
                <a:spcPct val="110000"/>
              </a:lnSpc>
            </a:pPr>
            <a:r>
              <a:rPr lang="en-US" altLang="en-US" sz="1600" dirty="0">
                <a:solidFill>
                  <a:srgbClr val="000000"/>
                </a:solidFill>
              </a:rPr>
              <a:t>	INITIALIZE Amount = 0 </a:t>
            </a:r>
          </a:p>
          <a:p>
            <a:pPr>
              <a:lnSpc>
                <a:spcPct val="110000"/>
              </a:lnSpc>
            </a:pPr>
            <a:r>
              <a:rPr lang="en-US" altLang="en-US" sz="1600" dirty="0">
                <a:solidFill>
                  <a:srgbClr val="000000"/>
                </a:solidFill>
              </a:rPr>
              <a:t>	INITIALIZE Interest = 0</a:t>
            </a:r>
          </a:p>
          <a:p>
            <a:pPr>
              <a:lnSpc>
                <a:spcPct val="110000"/>
              </a:lnSpc>
            </a:pPr>
            <a:r>
              <a:rPr lang="en-US" altLang="en-US" sz="1600" dirty="0">
                <a:solidFill>
                  <a:srgbClr val="000000"/>
                </a:solidFill>
              </a:rPr>
              <a:t>	INITIALIZE </a:t>
            </a:r>
            <a:r>
              <a:rPr lang="en-US" altLang="en-US" sz="1600" dirty="0" err="1">
                <a:solidFill>
                  <a:srgbClr val="000000"/>
                </a:solidFill>
              </a:rPr>
              <a:t>Ctr</a:t>
            </a:r>
            <a:r>
              <a:rPr lang="en-US" altLang="en-US" sz="1600" dirty="0">
                <a:solidFill>
                  <a:srgbClr val="000000"/>
                </a:solidFill>
              </a:rPr>
              <a:t>=0</a:t>
            </a:r>
          </a:p>
          <a:p>
            <a:pPr>
              <a:lnSpc>
                <a:spcPct val="110000"/>
              </a:lnSpc>
            </a:pPr>
            <a:r>
              <a:rPr lang="en-US" altLang="en-US" sz="1600" dirty="0">
                <a:solidFill>
                  <a:srgbClr val="000000"/>
                </a:solidFill>
              </a:rPr>
              <a:t>	WHILE </a:t>
            </a:r>
            <a:r>
              <a:rPr lang="en-US" altLang="en-US" sz="1600" dirty="0" err="1">
                <a:solidFill>
                  <a:srgbClr val="000000"/>
                </a:solidFill>
              </a:rPr>
              <a:t>Ctr</a:t>
            </a:r>
            <a:r>
              <a:rPr lang="en-US" altLang="en-US" sz="1600" dirty="0">
                <a:solidFill>
                  <a:srgbClr val="000000"/>
                </a:solidFill>
              </a:rPr>
              <a:t>  &lt;10</a:t>
            </a:r>
          </a:p>
          <a:p>
            <a:pPr>
              <a:lnSpc>
                <a:spcPct val="110000"/>
              </a:lnSpc>
            </a:pPr>
            <a:r>
              <a:rPr lang="en-US" altLang="en-US" sz="1600" dirty="0">
                <a:solidFill>
                  <a:srgbClr val="000000"/>
                </a:solidFill>
              </a:rPr>
              <a:t>	DO</a:t>
            </a:r>
          </a:p>
          <a:p>
            <a:pPr>
              <a:lnSpc>
                <a:spcPct val="110000"/>
              </a:lnSpc>
            </a:pPr>
            <a:r>
              <a:rPr lang="en-US" altLang="en-US" sz="1600" dirty="0">
                <a:solidFill>
                  <a:srgbClr val="000000"/>
                </a:solidFill>
              </a:rPr>
              <a:t>		PRINT “Enter amount to find interest”</a:t>
            </a:r>
          </a:p>
          <a:p>
            <a:pPr>
              <a:lnSpc>
                <a:spcPct val="110000"/>
              </a:lnSpc>
            </a:pPr>
            <a:r>
              <a:rPr lang="en-US" altLang="en-US" sz="1600" dirty="0">
                <a:solidFill>
                  <a:srgbClr val="000000"/>
                </a:solidFill>
              </a:rPr>
              <a:t>		ACCEPT Amount </a:t>
            </a:r>
          </a:p>
          <a:p>
            <a:pPr lvl="1">
              <a:lnSpc>
                <a:spcPct val="110000"/>
              </a:lnSpc>
            </a:pPr>
            <a:r>
              <a:rPr lang="en-US" altLang="en-US" dirty="0">
                <a:solidFill>
                  <a:srgbClr val="000000"/>
                </a:solidFill>
              </a:rPr>
              <a:t>		CALCULATE Interest = Amount * </a:t>
            </a:r>
            <a:r>
              <a:rPr lang="en-US" altLang="en-US" dirty="0" err="1">
                <a:solidFill>
                  <a:srgbClr val="000000"/>
                </a:solidFill>
              </a:rPr>
              <a:t>interest_rate</a:t>
            </a:r>
            <a:r>
              <a:rPr lang="en-US" altLang="en-US" dirty="0">
                <a:solidFill>
                  <a:srgbClr val="000000"/>
                </a:solidFill>
              </a:rPr>
              <a:t> </a:t>
            </a:r>
          </a:p>
          <a:p>
            <a:pPr lvl="1">
              <a:lnSpc>
                <a:spcPct val="110000"/>
              </a:lnSpc>
            </a:pPr>
            <a:r>
              <a:rPr lang="en-US" altLang="en-US" dirty="0">
                <a:solidFill>
                  <a:srgbClr val="000000"/>
                </a:solidFill>
              </a:rPr>
              <a:t>		DISPLAY Interest </a:t>
            </a:r>
          </a:p>
          <a:p>
            <a:pPr lvl="1">
              <a:lnSpc>
                <a:spcPct val="110000"/>
              </a:lnSpc>
            </a:pPr>
            <a:r>
              <a:rPr lang="en-US" altLang="en-US" dirty="0">
                <a:solidFill>
                  <a:srgbClr val="000000"/>
                </a:solidFill>
              </a:rPr>
              <a:t>		</a:t>
            </a:r>
            <a:r>
              <a:rPr lang="en-US" altLang="en-US" dirty="0" err="1">
                <a:solidFill>
                  <a:srgbClr val="000000"/>
                </a:solidFill>
              </a:rPr>
              <a:t>Ctr</a:t>
            </a:r>
            <a:r>
              <a:rPr lang="en-US" altLang="en-US" dirty="0">
                <a:solidFill>
                  <a:srgbClr val="000000"/>
                </a:solidFill>
              </a:rPr>
              <a:t>=Ctr+1</a:t>
            </a:r>
          </a:p>
          <a:p>
            <a:pPr>
              <a:lnSpc>
                <a:spcPct val="110000"/>
              </a:lnSpc>
            </a:pPr>
            <a:r>
              <a:rPr lang="en-US" altLang="en-US" sz="1600" dirty="0">
                <a:solidFill>
                  <a:srgbClr val="000000"/>
                </a:solidFill>
              </a:rPr>
              <a:t>	END WHILE</a:t>
            </a:r>
          </a:p>
          <a:p>
            <a:pPr>
              <a:lnSpc>
                <a:spcPct val="110000"/>
              </a:lnSpc>
            </a:pPr>
            <a:r>
              <a:rPr lang="en-US" altLang="en-US" sz="1600" dirty="0">
                <a:solidFill>
                  <a:srgbClr val="000000"/>
                </a:solidFill>
              </a:rPr>
              <a:t>END</a:t>
            </a:r>
          </a:p>
          <a:p>
            <a:endParaRPr lang="en-US" sz="1400" dirty="0" err="1">
              <a:solidFill>
                <a:schemeClr val="tx2">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1.5 Usage of variables and operators</a:t>
            </a:r>
            <a:br>
              <a:rPr lang="en-US" sz="1200" dirty="0"/>
            </a:br>
            <a:r>
              <a:rPr lang="en-US" dirty="0"/>
              <a:t>What are variables, constants and Data Type?</a:t>
            </a:r>
          </a:p>
        </p:txBody>
      </p:sp>
      <p:sp>
        <p:nvSpPr>
          <p:cNvPr id="4" name="Content Placeholder 3"/>
          <p:cNvSpPr>
            <a:spLocks noGrp="1"/>
          </p:cNvSpPr>
          <p:nvPr>
            <p:ph idx="1"/>
          </p:nvPr>
        </p:nvSpPr>
        <p:spPr>
          <a:xfrm>
            <a:off x="298516" y="1437616"/>
            <a:ext cx="8845484" cy="4643751"/>
          </a:xfrm>
        </p:spPr>
        <p:txBody>
          <a:bodyPr/>
          <a:lstStyle/>
          <a:p>
            <a:r>
              <a:rPr lang="en-US" dirty="0"/>
              <a:t>Variables</a:t>
            </a:r>
          </a:p>
          <a:p>
            <a:pPr lvl="1"/>
            <a:r>
              <a:rPr lang="en-US" dirty="0"/>
              <a:t>Variables are programmable placeholders for holding character, string, numeric and </a:t>
            </a:r>
            <a:r>
              <a:rPr lang="en-US" dirty="0" err="1"/>
              <a:t>boolean</a:t>
            </a:r>
            <a:r>
              <a:rPr lang="en-US" dirty="0"/>
              <a:t> values</a:t>
            </a:r>
          </a:p>
          <a:p>
            <a:pPr lvl="1"/>
            <a:r>
              <a:rPr lang="en-US" dirty="0"/>
              <a:t>They can be declared, initialized and processed</a:t>
            </a:r>
          </a:p>
          <a:p>
            <a:endParaRPr lang="en-US" dirty="0"/>
          </a:p>
          <a:p>
            <a:r>
              <a:rPr lang="en-US" dirty="0"/>
              <a:t>Constants</a:t>
            </a:r>
          </a:p>
          <a:p>
            <a:pPr lvl="1"/>
            <a:r>
              <a:rPr lang="en-US" dirty="0"/>
              <a:t>Constants are values that don't change throughout an application's lifetime</a:t>
            </a:r>
          </a:p>
          <a:p>
            <a:endParaRPr lang="en-US" dirty="0"/>
          </a:p>
          <a:p>
            <a:r>
              <a:rPr lang="en-US" dirty="0"/>
              <a:t>Data Type</a:t>
            </a:r>
          </a:p>
          <a:p>
            <a:pPr lvl="1"/>
            <a:r>
              <a:rPr lang="en-US" dirty="0"/>
              <a:t>A Data Type defines how data is to be interpreted</a:t>
            </a:r>
          </a:p>
          <a:p>
            <a:pPr lvl="1"/>
            <a:r>
              <a:rPr lang="en-US" dirty="0"/>
              <a:t>A data type indicates what values can be taken and what operations can be performed </a:t>
            </a:r>
          </a:p>
          <a:p>
            <a:pPr lvl="1"/>
            <a:r>
              <a:rPr lang="en-US" dirty="0"/>
              <a:t>Data Type can be categorized as </a:t>
            </a:r>
          </a:p>
          <a:p>
            <a:pPr lvl="2"/>
            <a:r>
              <a:rPr lang="en-US" dirty="0"/>
              <a:t>Fundamental Data Types</a:t>
            </a:r>
          </a:p>
          <a:p>
            <a:pPr lvl="2"/>
            <a:r>
              <a:rPr lang="en-US" dirty="0"/>
              <a:t>Composite Data Type or User Defined Data Type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1.5 Usage of variables and Operators</a:t>
            </a:r>
            <a:br>
              <a:rPr lang="en-US" dirty="0"/>
            </a:br>
            <a:r>
              <a:rPr lang="en-US" dirty="0"/>
              <a:t>Fundamental Data Types</a:t>
            </a:r>
          </a:p>
        </p:txBody>
      </p:sp>
      <p:sp>
        <p:nvSpPr>
          <p:cNvPr id="4" name="Content Placeholder 3"/>
          <p:cNvSpPr>
            <a:spLocks noGrp="1"/>
          </p:cNvSpPr>
          <p:nvPr>
            <p:ph idx="1"/>
          </p:nvPr>
        </p:nvSpPr>
        <p:spPr/>
        <p:txBody>
          <a:bodyPr/>
          <a:lstStyle/>
          <a:p>
            <a:r>
              <a:rPr lang="en-US" dirty="0"/>
              <a:t>Fundamental data types are the data type provided as basic building blocks</a:t>
            </a:r>
          </a:p>
          <a:p>
            <a:r>
              <a:rPr lang="en-US" dirty="0"/>
              <a:t>They are also known as primitives or basic data type, following</a:t>
            </a:r>
          </a:p>
        </p:txBody>
      </p:sp>
      <p:graphicFrame>
        <p:nvGraphicFramePr>
          <p:cNvPr id="8" name="Group 31"/>
          <p:cNvGraphicFramePr>
            <a:graphicFrameLocks/>
          </p:cNvGraphicFramePr>
          <p:nvPr>
            <p:extLst>
              <p:ext uri="{D42A27DB-BD31-4B8C-83A1-F6EECF244321}">
                <p14:modId xmlns:p14="http://schemas.microsoft.com/office/powerpoint/2010/main" val="3237859268"/>
              </p:ext>
            </p:extLst>
          </p:nvPr>
        </p:nvGraphicFramePr>
        <p:xfrm>
          <a:off x="1028700" y="2846388"/>
          <a:ext cx="6931025" cy="3870490"/>
        </p:xfrm>
        <a:graphic>
          <a:graphicData uri="http://schemas.openxmlformats.org/drawingml/2006/table">
            <a:tbl>
              <a:tblPr/>
              <a:tblGrid>
                <a:gridCol w="1057852">
                  <a:extLst>
                    <a:ext uri="{9D8B030D-6E8A-4147-A177-3AD203B41FA5}">
                      <a16:colId xmlns:a16="http://schemas.microsoft.com/office/drawing/2014/main" val="20000"/>
                    </a:ext>
                  </a:extLst>
                </a:gridCol>
                <a:gridCol w="5873173">
                  <a:extLst>
                    <a:ext uri="{9D8B030D-6E8A-4147-A177-3AD203B41FA5}">
                      <a16:colId xmlns:a16="http://schemas.microsoft.com/office/drawing/2014/main" val="20001"/>
                    </a:ext>
                  </a:extLst>
                </a:gridCol>
              </a:tblGrid>
              <a:tr h="395562">
                <a:tc>
                  <a:txBody>
                    <a:bodyPr/>
                    <a:lstStyle/>
                    <a:p>
                      <a:pPr marL="342900" marR="0" lvl="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1" i="0" u="none" strike="noStrike" cap="none" normalizeH="0" baseline="0" dirty="0">
                          <a:ln>
                            <a:noFill/>
                          </a:ln>
                          <a:solidFill>
                            <a:schemeClr val="tx1"/>
                          </a:solidFill>
                          <a:effectLst/>
                          <a:latin typeface="+mj-lt"/>
                          <a:cs typeface="Arial" charset="0"/>
                        </a:rPr>
                        <a:t>Data Type</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342900" marR="0" lvl="0" indent="-342900" algn="ctr"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1" i="0" u="none" strike="noStrike" cap="none" normalizeH="0" baseline="0" dirty="0">
                          <a:ln>
                            <a:noFill/>
                          </a:ln>
                          <a:solidFill>
                            <a:schemeClr val="tx1"/>
                          </a:solidFill>
                          <a:effectLst/>
                          <a:latin typeface="+mj-lt"/>
                          <a:cs typeface="Arial" charset="0"/>
                        </a:rPr>
                        <a:t>Description </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0"/>
                  </a:ext>
                </a:extLst>
              </a:tr>
              <a:tr h="1310540">
                <a:tc>
                  <a:txBody>
                    <a:bodyPr/>
                    <a:lstStyle/>
                    <a:p>
                      <a:pPr marL="342900" marR="0" lvl="0" indent="-34290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Character</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mj-lt"/>
                          <a:cs typeface="Arial" charset="0"/>
                        </a:rPr>
                        <a:t>A character type (typically called "char") may contain a single letter, digit, punctuation mark, or control character. Some languages have two or more character types, for example a single-byte type for ASCII characters and a multi-byte type for Unicode characters</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4">
                <a:tc>
                  <a:txBody>
                    <a:bodyPr/>
                    <a:lstStyle/>
                    <a:p>
                      <a:pPr marL="342900" marR="0" lvl="0" indent="-34290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Integer</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An </a:t>
                      </a:r>
                      <a:r>
                        <a:rPr kumimoji="0" lang="en-US" sz="1600" b="0" i="1" u="none" strike="noStrike" cap="none" normalizeH="0" baseline="0" dirty="0">
                          <a:ln>
                            <a:noFill/>
                          </a:ln>
                          <a:solidFill>
                            <a:schemeClr val="tx1"/>
                          </a:solidFill>
                          <a:effectLst/>
                          <a:latin typeface="+mj-lt"/>
                          <a:cs typeface="Arial" charset="0"/>
                        </a:rPr>
                        <a:t>integer</a:t>
                      </a:r>
                      <a:r>
                        <a:rPr kumimoji="0" lang="en-US" sz="1600" b="0" i="0" u="none" strike="noStrike" cap="none" normalizeH="0" baseline="0" dirty="0">
                          <a:ln>
                            <a:noFill/>
                          </a:ln>
                          <a:solidFill>
                            <a:schemeClr val="tx1"/>
                          </a:solidFill>
                          <a:effectLst/>
                          <a:latin typeface="+mj-lt"/>
                          <a:cs typeface="Arial" charset="0"/>
                        </a:rPr>
                        <a:t> data type can hold a whole number</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3402">
                <a:tc>
                  <a:txBody>
                    <a:bodyPr/>
                    <a:lstStyle/>
                    <a:p>
                      <a:pPr marL="342900" marR="0" lvl="0" indent="-34290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Real </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A </a:t>
                      </a:r>
                      <a:r>
                        <a:rPr kumimoji="0" lang="en-US" sz="1600" b="0" i="1" u="none" strike="noStrike" cap="none" normalizeH="0" baseline="0" dirty="0">
                          <a:ln>
                            <a:noFill/>
                          </a:ln>
                          <a:solidFill>
                            <a:schemeClr val="tx1"/>
                          </a:solidFill>
                          <a:effectLst/>
                          <a:latin typeface="+mj-lt"/>
                          <a:cs typeface="Arial" charset="0"/>
                        </a:rPr>
                        <a:t>real</a:t>
                      </a:r>
                      <a:r>
                        <a:rPr kumimoji="0" lang="en-US" sz="1600" b="0" i="0" u="none" strike="noStrike" cap="none" normalizeH="0" baseline="0" dirty="0">
                          <a:ln>
                            <a:noFill/>
                          </a:ln>
                          <a:solidFill>
                            <a:schemeClr val="tx1"/>
                          </a:solidFill>
                          <a:effectLst/>
                          <a:latin typeface="+mj-lt"/>
                          <a:cs typeface="Arial" charset="0"/>
                        </a:rPr>
                        <a:t> type stores rational number having fractional part</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023">
                <a:tc>
                  <a:txBody>
                    <a:bodyPr/>
                    <a:lstStyle/>
                    <a:p>
                      <a:pPr marL="342900" marR="0" lvl="0" indent="-34290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r>
                        <a:rPr kumimoji="0" lang="en-US" sz="1600" b="0" i="0" u="none" strike="noStrike" cap="none" normalizeH="0" baseline="0" dirty="0">
                          <a:ln>
                            <a:noFill/>
                          </a:ln>
                          <a:solidFill>
                            <a:schemeClr val="tx1"/>
                          </a:solidFill>
                          <a:effectLst/>
                          <a:latin typeface="+mj-lt"/>
                          <a:cs typeface="Arial" charset="0"/>
                        </a:rPr>
                        <a:t>Boolean</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mj-lt"/>
                          <a:cs typeface="Arial" charset="0"/>
                        </a:rPr>
                        <a:t>A </a:t>
                      </a:r>
                      <a:r>
                        <a:rPr kumimoji="0" lang="en-US" sz="1600" b="0" i="1" u="none" strike="noStrike" cap="none" normalizeH="0" baseline="0" dirty="0" err="1">
                          <a:ln>
                            <a:noFill/>
                          </a:ln>
                          <a:solidFill>
                            <a:schemeClr val="tx1"/>
                          </a:solidFill>
                          <a:effectLst/>
                          <a:latin typeface="+mj-lt"/>
                          <a:cs typeface="Arial" charset="0"/>
                        </a:rPr>
                        <a:t>boolean</a:t>
                      </a:r>
                      <a:r>
                        <a:rPr kumimoji="0" lang="en-US" sz="1600" b="0" i="0" u="none" strike="noStrike" cap="none" normalizeH="0" baseline="0" dirty="0">
                          <a:ln>
                            <a:noFill/>
                          </a:ln>
                          <a:solidFill>
                            <a:schemeClr val="tx1"/>
                          </a:solidFill>
                          <a:effectLst/>
                          <a:latin typeface="+mj-lt"/>
                          <a:cs typeface="Arial" charset="0"/>
                        </a:rPr>
                        <a:t> type, typically denoted "</a:t>
                      </a:r>
                      <a:r>
                        <a:rPr kumimoji="0" lang="en-US" sz="1600" b="0" i="0" u="none" strike="noStrike" cap="none" normalizeH="0" baseline="0" dirty="0" err="1">
                          <a:ln>
                            <a:noFill/>
                          </a:ln>
                          <a:solidFill>
                            <a:schemeClr val="tx1"/>
                          </a:solidFill>
                          <a:effectLst/>
                          <a:latin typeface="+mj-lt"/>
                          <a:cs typeface="Arial" charset="0"/>
                        </a:rPr>
                        <a:t>bool</a:t>
                      </a:r>
                      <a:r>
                        <a:rPr kumimoji="0" lang="en-US" sz="1600" b="0" i="0" u="none" strike="noStrike" cap="none" normalizeH="0" baseline="0" dirty="0">
                          <a:ln>
                            <a:noFill/>
                          </a:ln>
                          <a:solidFill>
                            <a:schemeClr val="tx1"/>
                          </a:solidFill>
                          <a:effectLst/>
                          <a:latin typeface="+mj-lt"/>
                          <a:cs typeface="Arial" charset="0"/>
                        </a:rPr>
                        <a:t>" or "</a:t>
                      </a:r>
                      <a:r>
                        <a:rPr kumimoji="0" lang="en-US" sz="1600" b="0" i="0" u="none" strike="noStrike" cap="none" normalizeH="0" baseline="0" dirty="0" err="1">
                          <a:ln>
                            <a:noFill/>
                          </a:ln>
                          <a:solidFill>
                            <a:schemeClr val="tx1"/>
                          </a:solidFill>
                          <a:effectLst/>
                          <a:latin typeface="+mj-lt"/>
                          <a:cs typeface="Arial" charset="0"/>
                        </a:rPr>
                        <a:t>boolean</a:t>
                      </a:r>
                      <a:r>
                        <a:rPr kumimoji="0" lang="en-US" sz="1600" b="0" i="0" u="none" strike="noStrike" cap="none" normalizeH="0" baseline="0" dirty="0">
                          <a:ln>
                            <a:noFill/>
                          </a:ln>
                          <a:solidFill>
                            <a:schemeClr val="tx1"/>
                          </a:solidFill>
                          <a:effectLst/>
                          <a:latin typeface="+mj-lt"/>
                          <a:cs typeface="Arial" charset="0"/>
                        </a:rPr>
                        <a:t>", is a single-bit type that can be either "true" or "false".</a:t>
                      </a:r>
                    </a:p>
                  </a:txBody>
                  <a:tcPr marT="45673" marB="456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1.5 Usage of variables and Operators</a:t>
            </a:r>
            <a:r>
              <a:rPr lang="en-US" dirty="0"/>
              <a:t> </a:t>
            </a:r>
            <a:br>
              <a:rPr lang="en-US" dirty="0"/>
            </a:br>
            <a:r>
              <a:rPr lang="en-US" dirty="0"/>
              <a:t>Composite Data Types</a:t>
            </a:r>
          </a:p>
        </p:txBody>
      </p:sp>
      <p:sp>
        <p:nvSpPr>
          <p:cNvPr id="4" name="Content Placeholder 3"/>
          <p:cNvSpPr>
            <a:spLocks noGrp="1"/>
          </p:cNvSpPr>
          <p:nvPr>
            <p:ph idx="1"/>
          </p:nvPr>
        </p:nvSpPr>
        <p:spPr/>
        <p:txBody>
          <a:bodyPr/>
          <a:lstStyle/>
          <a:p>
            <a:r>
              <a:rPr lang="en-US" dirty="0"/>
              <a:t>A composite data type helps in grouping logically related data as one unit </a:t>
            </a:r>
          </a:p>
          <a:p>
            <a:r>
              <a:rPr lang="en-US" dirty="0"/>
              <a:t>The data types derived/created from the fundamental data types are called Composite or User Defined data types.</a:t>
            </a:r>
          </a:p>
          <a:p>
            <a:r>
              <a:rPr lang="en-US" dirty="0"/>
              <a:t>Example:</a:t>
            </a:r>
          </a:p>
          <a:p>
            <a:pPr lvl="1"/>
            <a:r>
              <a:rPr lang="en-US" dirty="0"/>
              <a:t>Arrays</a:t>
            </a:r>
          </a:p>
          <a:p>
            <a:pPr lvl="1"/>
            <a:r>
              <a:rPr lang="en-US" dirty="0"/>
              <a:t>String</a:t>
            </a:r>
          </a:p>
          <a:p>
            <a:pPr lvl="1"/>
            <a:r>
              <a:rPr lang="en-US" dirty="0"/>
              <a:t>Records</a:t>
            </a:r>
          </a:p>
          <a:p>
            <a:endParaRPr lang="en-US" dirty="0"/>
          </a:p>
        </p:txBody>
      </p:sp>
      <p:sp>
        <p:nvSpPr>
          <p:cNvPr id="8" name="AutoShape 3"/>
          <p:cNvSpPr>
            <a:spLocks noChangeArrowheads="1"/>
          </p:cNvSpPr>
          <p:nvPr/>
        </p:nvSpPr>
        <p:spPr bwMode="auto">
          <a:xfrm>
            <a:off x="2271713" y="3397250"/>
            <a:ext cx="4059237" cy="2590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defRPr/>
            </a:pPr>
            <a:r>
              <a:rPr lang="en-US" sz="1600" dirty="0">
                <a:solidFill>
                  <a:schemeClr val="tx1"/>
                </a:solidFill>
                <a:latin typeface="+mj-lt"/>
              </a:rPr>
              <a:t>RECORD Employee</a:t>
            </a:r>
          </a:p>
          <a:p>
            <a:pPr>
              <a:lnSpc>
                <a:spcPct val="135000"/>
              </a:lnSpc>
              <a:defRPr/>
            </a:pPr>
            <a:r>
              <a:rPr lang="en-US" sz="1600" dirty="0">
                <a:solidFill>
                  <a:schemeClr val="tx1"/>
                </a:solidFill>
                <a:latin typeface="+mj-lt"/>
              </a:rPr>
              <a:t>        DECLARE </a:t>
            </a:r>
            <a:r>
              <a:rPr lang="en-US" sz="1600" dirty="0" err="1">
                <a:solidFill>
                  <a:schemeClr val="tx1"/>
                </a:solidFill>
                <a:latin typeface="+mj-lt"/>
              </a:rPr>
              <a:t>Empno</a:t>
            </a:r>
            <a:r>
              <a:rPr lang="en-US" sz="1600" dirty="0">
                <a:solidFill>
                  <a:schemeClr val="tx1"/>
                </a:solidFill>
                <a:latin typeface="+mj-lt"/>
              </a:rPr>
              <a:t> AS INTEGER</a:t>
            </a:r>
          </a:p>
          <a:p>
            <a:pPr>
              <a:lnSpc>
                <a:spcPct val="135000"/>
              </a:lnSpc>
              <a:defRPr/>
            </a:pPr>
            <a:r>
              <a:rPr lang="en-US" sz="1600" dirty="0">
                <a:solidFill>
                  <a:schemeClr val="tx1"/>
                </a:solidFill>
                <a:latin typeface="+mj-lt"/>
              </a:rPr>
              <a:t>        DECLARE </a:t>
            </a:r>
            <a:r>
              <a:rPr lang="en-US" sz="1600" dirty="0" err="1">
                <a:solidFill>
                  <a:schemeClr val="tx1"/>
                </a:solidFill>
                <a:latin typeface="+mj-lt"/>
              </a:rPr>
              <a:t>Emp_name</a:t>
            </a:r>
            <a:r>
              <a:rPr lang="en-US" sz="1600" dirty="0">
                <a:solidFill>
                  <a:schemeClr val="tx1"/>
                </a:solidFill>
                <a:latin typeface="+mj-lt"/>
              </a:rPr>
              <a:t> AS STRING</a:t>
            </a:r>
          </a:p>
          <a:p>
            <a:pPr>
              <a:lnSpc>
                <a:spcPct val="135000"/>
              </a:lnSpc>
              <a:defRPr/>
            </a:pPr>
            <a:r>
              <a:rPr lang="en-US" sz="1600" dirty="0">
                <a:solidFill>
                  <a:schemeClr val="tx1"/>
                </a:solidFill>
                <a:latin typeface="+mj-lt"/>
              </a:rPr>
              <a:t>        DECLARE Salary AS INTEGER</a:t>
            </a:r>
          </a:p>
          <a:p>
            <a:pPr>
              <a:lnSpc>
                <a:spcPct val="135000"/>
              </a:lnSpc>
              <a:defRPr/>
            </a:pPr>
            <a:r>
              <a:rPr lang="en-US" sz="1600" dirty="0">
                <a:solidFill>
                  <a:schemeClr val="tx1"/>
                </a:solidFill>
                <a:latin typeface="+mj-lt"/>
              </a:rPr>
              <a:t>END RECORD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Programs </a:t>
            </a:r>
            <a:br>
              <a:rPr lang="en-US" sz="1200" dirty="0"/>
            </a:br>
            <a:r>
              <a:rPr lang="en-US" dirty="0"/>
              <a:t>What is a Program</a:t>
            </a:r>
          </a:p>
        </p:txBody>
      </p:sp>
      <p:sp>
        <p:nvSpPr>
          <p:cNvPr id="4" name="Content Placeholder 3"/>
          <p:cNvSpPr>
            <a:spLocks noGrp="1"/>
          </p:cNvSpPr>
          <p:nvPr>
            <p:ph idx="1"/>
          </p:nvPr>
        </p:nvSpPr>
        <p:spPr/>
        <p:txBody>
          <a:bodyPr/>
          <a:lstStyle/>
          <a:p>
            <a:r>
              <a:rPr lang="en-US" dirty="0"/>
              <a:t>A program is a set of instructions for a computer to perform a specific task.</a:t>
            </a:r>
          </a:p>
          <a:p>
            <a:r>
              <a:rPr lang="en-US" dirty="0"/>
              <a:t>Programs can be written in one or more programming  language</a:t>
            </a:r>
          </a:p>
          <a:p>
            <a:r>
              <a:rPr lang="en-US" dirty="0"/>
              <a:t>Computers accept input, process it and generate output. </a:t>
            </a:r>
          </a:p>
          <a:p>
            <a:endParaRPr lang="en-US" dirty="0"/>
          </a:p>
        </p:txBody>
      </p:sp>
      <p:grpSp>
        <p:nvGrpSpPr>
          <p:cNvPr id="14" name="Group 4"/>
          <p:cNvGrpSpPr>
            <a:grpSpLocks/>
          </p:cNvGrpSpPr>
          <p:nvPr/>
        </p:nvGrpSpPr>
        <p:grpSpPr bwMode="auto">
          <a:xfrm>
            <a:off x="762000" y="3924300"/>
            <a:ext cx="2819400" cy="762000"/>
            <a:chOff x="624" y="2880"/>
            <a:chExt cx="1776" cy="480"/>
          </a:xfrm>
        </p:grpSpPr>
        <p:sp>
          <p:nvSpPr>
            <p:cNvPr id="15" name="Oval 5"/>
            <p:cNvSpPr>
              <a:spLocks noChangeArrowheads="1"/>
            </p:cNvSpPr>
            <p:nvPr/>
          </p:nvSpPr>
          <p:spPr bwMode="auto">
            <a:xfrm>
              <a:off x="624" y="2880"/>
              <a:ext cx="1200" cy="480"/>
            </a:xfrm>
            <a:prstGeom prst="ellipse">
              <a:avLst/>
            </a:prstGeom>
            <a:solidFill>
              <a:schemeClr val="accent1"/>
            </a:solidFill>
            <a:ln w="9525">
              <a:solidFill>
                <a:schemeClr val="tx1"/>
              </a:solidFill>
              <a:round/>
              <a:headEnd/>
              <a:tailEnd/>
            </a:ln>
          </p:spPr>
          <p:txBody>
            <a:bodyPr wrap="none" anchor="ctr"/>
            <a:lstStyle/>
            <a:p>
              <a:pPr algn="ctr" fontAlgn="auto">
                <a:spcBef>
                  <a:spcPts val="0"/>
                </a:spcBef>
                <a:spcAft>
                  <a:spcPts val="0"/>
                </a:spcAft>
                <a:defRPr/>
              </a:pPr>
              <a:r>
                <a:rPr lang="en-US" dirty="0">
                  <a:solidFill>
                    <a:schemeClr val="bg1"/>
                  </a:solidFill>
                  <a:latin typeface="+mj-lt"/>
                  <a:cs typeface="+mn-cs"/>
                </a:rPr>
                <a:t>INPUT</a:t>
              </a:r>
            </a:p>
          </p:txBody>
        </p:sp>
        <p:sp>
          <p:nvSpPr>
            <p:cNvPr id="16" name="Line 6"/>
            <p:cNvSpPr>
              <a:spLocks noChangeShapeType="1"/>
            </p:cNvSpPr>
            <p:nvPr/>
          </p:nvSpPr>
          <p:spPr bwMode="auto">
            <a:xfrm>
              <a:off x="1824" y="3120"/>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 name="computr1"/>
          <p:cNvSpPr>
            <a:spLocks noEditPoints="1" noChangeArrowheads="1"/>
          </p:cNvSpPr>
          <p:nvPr/>
        </p:nvSpPr>
        <p:spPr bwMode="auto">
          <a:xfrm>
            <a:off x="3438525" y="3562350"/>
            <a:ext cx="1809750" cy="180975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ctr" eaLnBrk="1" hangingPunct="1">
              <a:spcBef>
                <a:spcPct val="0"/>
              </a:spcBef>
              <a:buClrTx/>
              <a:buFontTx/>
              <a:buNone/>
            </a:pPr>
            <a:r>
              <a:rPr lang="en-US" altLang="en-US" sz="1200" b="0"/>
              <a:t>COMPUTER</a:t>
            </a:r>
          </a:p>
        </p:txBody>
      </p:sp>
      <p:grpSp>
        <p:nvGrpSpPr>
          <p:cNvPr id="18" name="Group 8"/>
          <p:cNvGrpSpPr>
            <a:grpSpLocks/>
          </p:cNvGrpSpPr>
          <p:nvPr/>
        </p:nvGrpSpPr>
        <p:grpSpPr bwMode="auto">
          <a:xfrm>
            <a:off x="5105400" y="3924300"/>
            <a:ext cx="2590800" cy="762000"/>
            <a:chOff x="3360" y="2880"/>
            <a:chExt cx="1632" cy="480"/>
          </a:xfrm>
        </p:grpSpPr>
        <p:sp>
          <p:nvSpPr>
            <p:cNvPr id="19" name="Oval 9"/>
            <p:cNvSpPr>
              <a:spLocks noChangeArrowheads="1"/>
            </p:cNvSpPr>
            <p:nvPr/>
          </p:nvSpPr>
          <p:spPr bwMode="auto">
            <a:xfrm>
              <a:off x="3792" y="2880"/>
              <a:ext cx="1200" cy="48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lgn="ctr" eaLnBrk="1" hangingPunct="1">
                <a:spcBef>
                  <a:spcPct val="0"/>
                </a:spcBef>
                <a:buClrTx/>
                <a:buFontTx/>
                <a:buNone/>
              </a:pPr>
              <a:r>
                <a:rPr lang="en-US" altLang="en-US" b="0">
                  <a:solidFill>
                    <a:schemeClr val="bg1"/>
                  </a:solidFill>
                  <a:latin typeface="Calibri" pitchFamily="34" charset="0"/>
                </a:rPr>
                <a:t>OUTPUT</a:t>
              </a:r>
            </a:p>
          </p:txBody>
        </p:sp>
        <p:sp>
          <p:nvSpPr>
            <p:cNvPr id="20" name="Line 10"/>
            <p:cNvSpPr>
              <a:spLocks noChangeShapeType="1"/>
            </p:cNvSpPr>
            <p:nvPr/>
          </p:nvSpPr>
          <p:spPr bwMode="auto">
            <a:xfrm>
              <a:off x="3360" y="3120"/>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1.5 Usage of variables and Operators</a:t>
            </a:r>
            <a:br>
              <a:rPr lang="en-US" dirty="0"/>
            </a:br>
            <a:r>
              <a:rPr lang="en-US" dirty="0"/>
              <a:t>Statement ,Expression, and Operators</a:t>
            </a:r>
          </a:p>
        </p:txBody>
      </p:sp>
      <p:sp>
        <p:nvSpPr>
          <p:cNvPr id="4" name="Content Placeholder 3"/>
          <p:cNvSpPr>
            <a:spLocks noGrp="1"/>
          </p:cNvSpPr>
          <p:nvPr>
            <p:ph idx="1"/>
          </p:nvPr>
        </p:nvSpPr>
        <p:spPr/>
        <p:txBody>
          <a:bodyPr/>
          <a:lstStyle/>
          <a:p>
            <a:r>
              <a:rPr lang="en-US" dirty="0"/>
              <a:t>Statement: A statement is a unit of code which performs an operation.</a:t>
            </a:r>
          </a:p>
          <a:p>
            <a:r>
              <a:rPr lang="en-US" dirty="0"/>
              <a:t>Example: PRINT sum, name = “Rama” etc.</a:t>
            </a:r>
          </a:p>
          <a:p>
            <a:r>
              <a:rPr lang="en-US" dirty="0"/>
              <a:t>Operators and operands: Operators are special symbols that represent computations like addition and multiplication. The values the operator is applied to are called operands.</a:t>
            </a:r>
          </a:p>
          <a:p>
            <a:r>
              <a:rPr lang="en-US" dirty="0"/>
              <a:t>Expression: An expression is a combination of operators and operands that ascertains a value</a:t>
            </a:r>
          </a:p>
          <a:p>
            <a:r>
              <a:rPr lang="en-US" dirty="0"/>
              <a:t>Based on operation need to be performed, following operators can be used:</a:t>
            </a:r>
          </a:p>
          <a:p>
            <a:pPr lvl="1"/>
            <a:r>
              <a:rPr lang="en-US" dirty="0"/>
              <a:t>Arithmetic Operators</a:t>
            </a:r>
          </a:p>
          <a:p>
            <a:pPr lvl="1"/>
            <a:r>
              <a:rPr lang="en-US" dirty="0"/>
              <a:t>Relational Operators</a:t>
            </a:r>
          </a:p>
          <a:p>
            <a:pPr lvl="1"/>
            <a:r>
              <a:rPr lang="en-US" dirty="0"/>
              <a:t>Logical Operators</a:t>
            </a:r>
          </a:p>
          <a:p>
            <a:pPr lvl="1"/>
            <a:r>
              <a:rPr lang="en-US" dirty="0"/>
              <a:t>Ternary/Conditional Operators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1.5 Usage of variables and Operators</a:t>
            </a:r>
            <a:br>
              <a:rPr lang="en-US" dirty="0"/>
            </a:br>
            <a:r>
              <a:rPr lang="en-US" dirty="0"/>
              <a:t>Arithmetic Operators</a:t>
            </a:r>
          </a:p>
        </p:txBody>
      </p:sp>
      <p:sp>
        <p:nvSpPr>
          <p:cNvPr id="4" name="Content Placeholder 3"/>
          <p:cNvSpPr>
            <a:spLocks noGrp="1"/>
          </p:cNvSpPr>
          <p:nvPr>
            <p:ph idx="1"/>
          </p:nvPr>
        </p:nvSpPr>
        <p:spPr/>
        <p:txBody>
          <a:bodyPr/>
          <a:lstStyle/>
          <a:p>
            <a:r>
              <a:rPr lang="en-US" dirty="0"/>
              <a:t>Arithmetic Operators:</a:t>
            </a:r>
          </a:p>
          <a:p>
            <a:pPr lvl="1"/>
            <a:r>
              <a:rPr lang="en-US" dirty="0"/>
              <a:t>Are used for arithmetic calculation such as addition, multiplication, subtraction and division. (Binary Operators)</a:t>
            </a:r>
          </a:p>
          <a:p>
            <a:endParaRPr lang="en-US" dirty="0"/>
          </a:p>
          <a:p>
            <a:pPr marL="0" indent="0">
              <a:buNone/>
            </a:pPr>
            <a:r>
              <a:rPr lang="en-US" dirty="0"/>
              <a:t>                                *      - Multiplication</a:t>
            </a:r>
          </a:p>
          <a:p>
            <a:pPr marL="0" indent="0">
              <a:buNone/>
            </a:pPr>
            <a:r>
              <a:rPr lang="en-US" dirty="0"/>
              <a:t>Priority-High      /       - Division    </a:t>
            </a:r>
          </a:p>
          <a:p>
            <a:pPr marL="0" indent="0">
              <a:buNone/>
            </a:pPr>
            <a:r>
              <a:rPr lang="en-US" dirty="0"/>
              <a:t>                         %      - Modulus Division (only for integers)</a:t>
            </a:r>
          </a:p>
          <a:p>
            <a:pPr marL="0" indent="0">
              <a:buNone/>
            </a:pPr>
            <a:endParaRPr lang="en-US" dirty="0"/>
          </a:p>
          <a:p>
            <a:pPr marL="0" indent="0">
              <a:buNone/>
            </a:pPr>
            <a:r>
              <a:rPr lang="en-US" dirty="0"/>
              <a:t>Priority-Low      +       - Addition</a:t>
            </a:r>
          </a:p>
          <a:p>
            <a:pPr marL="0" indent="0">
              <a:buNone/>
            </a:pPr>
            <a:r>
              <a:rPr lang="en-US" dirty="0"/>
              <a:t>                          -       - Subtraction</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57200" y="6096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spcBef>
                <a:spcPct val="0"/>
              </a:spcBef>
              <a:buClrTx/>
              <a:buFontTx/>
              <a:buNone/>
            </a:pPr>
            <a:endParaRPr lang="en-US" altLang="en-US" sz="3600">
              <a:solidFill>
                <a:schemeClr val="tx2"/>
              </a:solidFill>
            </a:endParaRPr>
          </a:p>
        </p:txBody>
      </p:sp>
      <p:sp>
        <p:nvSpPr>
          <p:cNvPr id="3" name="Title 2"/>
          <p:cNvSpPr>
            <a:spLocks noGrp="1"/>
          </p:cNvSpPr>
          <p:nvPr>
            <p:ph type="title"/>
          </p:nvPr>
        </p:nvSpPr>
        <p:spPr/>
        <p:txBody>
          <a:bodyPr/>
          <a:lstStyle/>
          <a:p>
            <a:r>
              <a:rPr lang="en-US" sz="1200" dirty="0"/>
              <a:t>1.5 Usage of variables and Operators</a:t>
            </a:r>
            <a:br>
              <a:rPr lang="en-US" dirty="0"/>
            </a:br>
            <a:r>
              <a:rPr lang="en-US" dirty="0"/>
              <a:t>Relational Operators</a:t>
            </a:r>
          </a:p>
        </p:txBody>
      </p:sp>
      <p:sp>
        <p:nvSpPr>
          <p:cNvPr id="4" name="Content Placeholder 3"/>
          <p:cNvSpPr>
            <a:spLocks noGrp="1"/>
          </p:cNvSpPr>
          <p:nvPr>
            <p:ph idx="1"/>
          </p:nvPr>
        </p:nvSpPr>
        <p:spPr/>
        <p:txBody>
          <a:bodyPr/>
          <a:lstStyle/>
          <a:p>
            <a:r>
              <a:rPr lang="en-US" dirty="0"/>
              <a:t>Relational operators are used to compare two operands to check whether they are equal, unequal or one is greater than or less than the other</a:t>
            </a:r>
          </a:p>
          <a:p>
            <a:endParaRPr lang="en-US" dirty="0"/>
          </a:p>
        </p:txBody>
      </p:sp>
      <p:grpSp>
        <p:nvGrpSpPr>
          <p:cNvPr id="148" name="Group 147"/>
          <p:cNvGrpSpPr>
            <a:grpSpLocks/>
          </p:cNvGrpSpPr>
          <p:nvPr/>
        </p:nvGrpSpPr>
        <p:grpSpPr bwMode="auto">
          <a:xfrm>
            <a:off x="639763" y="2763838"/>
            <a:ext cx="7543800" cy="3251200"/>
            <a:chOff x="384" y="1920"/>
            <a:chExt cx="4752" cy="2048"/>
          </a:xfrm>
        </p:grpSpPr>
        <p:sp>
          <p:nvSpPr>
            <p:cNvPr id="149" name="AutoShape 6"/>
            <p:cNvSpPr>
              <a:spLocks noChangeAspect="1" noChangeArrowheads="1" noTextEdit="1"/>
            </p:cNvSpPr>
            <p:nvPr/>
          </p:nvSpPr>
          <p:spPr bwMode="auto">
            <a:xfrm>
              <a:off x="384" y="1920"/>
              <a:ext cx="4752" cy="2048"/>
            </a:xfrm>
            <a:prstGeom prst="rect">
              <a:avLst/>
            </a:prstGeom>
            <a:noFill/>
            <a:ln w="9525">
              <a:solidFill>
                <a:schemeClr val="bg1"/>
              </a:solidFill>
              <a:miter lim="800000"/>
              <a:headEnd/>
              <a:tailEnd/>
            </a:ln>
          </p:spPr>
          <p:txBody>
            <a:bodyPr/>
            <a:lstStyle/>
            <a:p>
              <a:pPr fontAlgn="auto">
                <a:spcBef>
                  <a:spcPts val="0"/>
                </a:spcBef>
                <a:spcAft>
                  <a:spcPts val="0"/>
                </a:spcAft>
                <a:defRPr/>
              </a:pPr>
              <a:endParaRPr lang="en-IN">
                <a:latin typeface="+mj-lt"/>
                <a:ea typeface="MS PGothic" pitchFamily="34" charset="-128"/>
                <a:cs typeface="+mn-cs"/>
              </a:endParaRPr>
            </a:p>
          </p:txBody>
        </p:sp>
        <p:sp>
          <p:nvSpPr>
            <p:cNvPr id="150" name="Rectangle 8"/>
            <p:cNvSpPr>
              <a:spLocks noChangeArrowheads="1"/>
            </p:cNvSpPr>
            <p:nvPr/>
          </p:nvSpPr>
          <p:spPr bwMode="auto">
            <a:xfrm>
              <a:off x="507" y="1950"/>
              <a:ext cx="1158"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dirty="0">
                  <a:latin typeface="+mj-lt"/>
                  <a:ea typeface="MS PGothic" pitchFamily="34" charset="-128"/>
                  <a:cs typeface="+mn-cs"/>
                </a:rPr>
                <a:t>Relational Operator</a:t>
              </a:r>
            </a:p>
          </p:txBody>
        </p:sp>
        <p:sp>
          <p:nvSpPr>
            <p:cNvPr id="151" name="Rectangle 9"/>
            <p:cNvSpPr>
              <a:spLocks noChangeArrowheads="1"/>
            </p:cNvSpPr>
            <p:nvPr/>
          </p:nvSpPr>
          <p:spPr bwMode="auto">
            <a:xfrm>
              <a:off x="1971" y="1968"/>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52" name="Rectangle 10"/>
            <p:cNvSpPr>
              <a:spLocks noChangeArrowheads="1"/>
            </p:cNvSpPr>
            <p:nvPr/>
          </p:nvSpPr>
          <p:spPr bwMode="auto">
            <a:xfrm>
              <a:off x="2192" y="1968"/>
              <a:ext cx="522"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dirty="0">
                  <a:latin typeface="+mj-lt"/>
                  <a:ea typeface="MS PGothic" pitchFamily="34" charset="-128"/>
                  <a:cs typeface="+mn-cs"/>
                </a:rPr>
                <a:t>Meaning</a:t>
              </a:r>
            </a:p>
          </p:txBody>
        </p:sp>
        <p:sp>
          <p:nvSpPr>
            <p:cNvPr id="153" name="Rectangle 11"/>
            <p:cNvSpPr>
              <a:spLocks noChangeArrowheads="1"/>
            </p:cNvSpPr>
            <p:nvPr/>
          </p:nvSpPr>
          <p:spPr bwMode="auto">
            <a:xfrm>
              <a:off x="2731" y="1968"/>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54" name="Rectangle 12"/>
            <p:cNvSpPr>
              <a:spLocks noChangeArrowheads="1"/>
            </p:cNvSpPr>
            <p:nvPr/>
          </p:nvSpPr>
          <p:spPr bwMode="auto">
            <a:xfrm>
              <a:off x="3299" y="1968"/>
              <a:ext cx="125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Relational Expression</a:t>
              </a:r>
            </a:p>
          </p:txBody>
        </p:sp>
        <p:sp>
          <p:nvSpPr>
            <p:cNvPr id="155" name="Rectangle 13"/>
            <p:cNvSpPr>
              <a:spLocks noChangeArrowheads="1"/>
            </p:cNvSpPr>
            <p:nvPr/>
          </p:nvSpPr>
          <p:spPr bwMode="auto">
            <a:xfrm>
              <a:off x="4917" y="1968"/>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56" name="Rectangle 14"/>
            <p:cNvSpPr>
              <a:spLocks noChangeArrowheads="1"/>
            </p:cNvSpPr>
            <p:nvPr/>
          </p:nvSpPr>
          <p:spPr bwMode="auto">
            <a:xfrm>
              <a:off x="441" y="1920"/>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57" name="Rectangle 15"/>
            <p:cNvSpPr>
              <a:spLocks noChangeArrowheads="1"/>
            </p:cNvSpPr>
            <p:nvPr/>
          </p:nvSpPr>
          <p:spPr bwMode="auto">
            <a:xfrm>
              <a:off x="441" y="1920"/>
              <a:ext cx="16"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58" name="Rectangle 16"/>
            <p:cNvSpPr>
              <a:spLocks noChangeArrowheads="1"/>
            </p:cNvSpPr>
            <p:nvPr/>
          </p:nvSpPr>
          <p:spPr bwMode="auto">
            <a:xfrm>
              <a:off x="457" y="1920"/>
              <a:ext cx="167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59" name="Rectangle 17"/>
            <p:cNvSpPr>
              <a:spLocks noChangeArrowheads="1"/>
            </p:cNvSpPr>
            <p:nvPr/>
          </p:nvSpPr>
          <p:spPr bwMode="auto">
            <a:xfrm>
              <a:off x="2127" y="1936"/>
              <a:ext cx="16" cy="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0" name="Rectangle 18"/>
            <p:cNvSpPr>
              <a:spLocks noChangeArrowheads="1"/>
            </p:cNvSpPr>
            <p:nvPr/>
          </p:nvSpPr>
          <p:spPr bwMode="auto">
            <a:xfrm>
              <a:off x="2127" y="1920"/>
              <a:ext cx="16"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1" name="Rectangle 19"/>
            <p:cNvSpPr>
              <a:spLocks noChangeArrowheads="1"/>
            </p:cNvSpPr>
            <p:nvPr/>
          </p:nvSpPr>
          <p:spPr bwMode="auto">
            <a:xfrm>
              <a:off x="2143" y="1920"/>
              <a:ext cx="109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2" name="Rectangle 20"/>
            <p:cNvSpPr>
              <a:spLocks noChangeArrowheads="1"/>
            </p:cNvSpPr>
            <p:nvPr/>
          </p:nvSpPr>
          <p:spPr bwMode="auto">
            <a:xfrm>
              <a:off x="3233" y="1936"/>
              <a:ext cx="16" cy="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3" name="Rectangle 21"/>
            <p:cNvSpPr>
              <a:spLocks noChangeArrowheads="1"/>
            </p:cNvSpPr>
            <p:nvPr/>
          </p:nvSpPr>
          <p:spPr bwMode="auto">
            <a:xfrm>
              <a:off x="3233" y="1920"/>
              <a:ext cx="16"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4" name="Rectangle 22"/>
            <p:cNvSpPr>
              <a:spLocks noChangeArrowheads="1"/>
            </p:cNvSpPr>
            <p:nvPr/>
          </p:nvSpPr>
          <p:spPr bwMode="auto">
            <a:xfrm>
              <a:off x="3249" y="1920"/>
              <a:ext cx="1863"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5" name="Rectangle 23"/>
            <p:cNvSpPr>
              <a:spLocks noChangeArrowheads="1"/>
            </p:cNvSpPr>
            <p:nvPr/>
          </p:nvSpPr>
          <p:spPr bwMode="auto">
            <a:xfrm>
              <a:off x="5112" y="1920"/>
              <a:ext cx="15"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6" name="Rectangle 24"/>
            <p:cNvSpPr>
              <a:spLocks noChangeArrowheads="1"/>
            </p:cNvSpPr>
            <p:nvPr/>
          </p:nvSpPr>
          <p:spPr bwMode="auto">
            <a:xfrm>
              <a:off x="5112" y="1920"/>
              <a:ext cx="15"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7" name="Rectangle 25"/>
            <p:cNvSpPr>
              <a:spLocks noChangeArrowheads="1"/>
            </p:cNvSpPr>
            <p:nvPr/>
          </p:nvSpPr>
          <p:spPr bwMode="auto">
            <a:xfrm>
              <a:off x="441" y="1937"/>
              <a:ext cx="16" cy="21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8" name="Rectangle 26"/>
            <p:cNvSpPr>
              <a:spLocks noChangeArrowheads="1"/>
            </p:cNvSpPr>
            <p:nvPr/>
          </p:nvSpPr>
          <p:spPr bwMode="auto">
            <a:xfrm>
              <a:off x="2127" y="1937"/>
              <a:ext cx="16" cy="21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9" name="Rectangle 27"/>
            <p:cNvSpPr>
              <a:spLocks noChangeArrowheads="1"/>
            </p:cNvSpPr>
            <p:nvPr/>
          </p:nvSpPr>
          <p:spPr bwMode="auto">
            <a:xfrm>
              <a:off x="3233" y="1937"/>
              <a:ext cx="16" cy="21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0" name="Rectangle 28"/>
            <p:cNvSpPr>
              <a:spLocks noChangeArrowheads="1"/>
            </p:cNvSpPr>
            <p:nvPr/>
          </p:nvSpPr>
          <p:spPr bwMode="auto">
            <a:xfrm>
              <a:off x="5112" y="1937"/>
              <a:ext cx="15" cy="21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1" name="Rectangle 29"/>
            <p:cNvSpPr>
              <a:spLocks noChangeArrowheads="1"/>
            </p:cNvSpPr>
            <p:nvPr/>
          </p:nvSpPr>
          <p:spPr bwMode="auto">
            <a:xfrm>
              <a:off x="507" y="2207"/>
              <a:ext cx="7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&lt;</a:t>
              </a:r>
            </a:p>
          </p:txBody>
        </p:sp>
        <p:sp>
          <p:nvSpPr>
            <p:cNvPr id="172" name="Rectangle 30"/>
            <p:cNvSpPr>
              <a:spLocks noChangeArrowheads="1"/>
            </p:cNvSpPr>
            <p:nvPr/>
          </p:nvSpPr>
          <p:spPr bwMode="auto">
            <a:xfrm>
              <a:off x="578" y="2207"/>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73" name="Rectangle 31"/>
            <p:cNvSpPr>
              <a:spLocks noChangeArrowheads="1"/>
            </p:cNvSpPr>
            <p:nvPr/>
          </p:nvSpPr>
          <p:spPr bwMode="auto">
            <a:xfrm>
              <a:off x="2192" y="2207"/>
              <a:ext cx="552"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Less than</a:t>
              </a:r>
            </a:p>
          </p:txBody>
        </p:sp>
        <p:sp>
          <p:nvSpPr>
            <p:cNvPr id="174" name="Rectangle 32"/>
            <p:cNvSpPr>
              <a:spLocks noChangeArrowheads="1"/>
            </p:cNvSpPr>
            <p:nvPr/>
          </p:nvSpPr>
          <p:spPr bwMode="auto">
            <a:xfrm>
              <a:off x="2828" y="2207"/>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75" name="Rectangle 33"/>
            <p:cNvSpPr>
              <a:spLocks noChangeArrowheads="1"/>
            </p:cNvSpPr>
            <p:nvPr/>
          </p:nvSpPr>
          <p:spPr bwMode="auto">
            <a:xfrm>
              <a:off x="3299" y="2207"/>
              <a:ext cx="807"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expr1 &lt; expr2</a:t>
              </a:r>
            </a:p>
          </p:txBody>
        </p:sp>
        <p:sp>
          <p:nvSpPr>
            <p:cNvPr id="176" name="Rectangle 34"/>
            <p:cNvSpPr>
              <a:spLocks noChangeArrowheads="1"/>
            </p:cNvSpPr>
            <p:nvPr/>
          </p:nvSpPr>
          <p:spPr bwMode="auto">
            <a:xfrm>
              <a:off x="4217" y="2207"/>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77" name="Rectangle 35"/>
            <p:cNvSpPr>
              <a:spLocks noChangeArrowheads="1"/>
            </p:cNvSpPr>
            <p:nvPr/>
          </p:nvSpPr>
          <p:spPr bwMode="auto">
            <a:xfrm>
              <a:off x="441" y="2148"/>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8" name="Rectangle 36"/>
            <p:cNvSpPr>
              <a:spLocks noChangeArrowheads="1"/>
            </p:cNvSpPr>
            <p:nvPr/>
          </p:nvSpPr>
          <p:spPr bwMode="auto">
            <a:xfrm>
              <a:off x="457" y="2148"/>
              <a:ext cx="1670" cy="15"/>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9" name="Rectangle 37"/>
            <p:cNvSpPr>
              <a:spLocks noChangeArrowheads="1"/>
            </p:cNvSpPr>
            <p:nvPr/>
          </p:nvSpPr>
          <p:spPr bwMode="auto">
            <a:xfrm>
              <a:off x="2127" y="2148"/>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80" name="Rectangle 38"/>
            <p:cNvSpPr>
              <a:spLocks noChangeArrowheads="1"/>
            </p:cNvSpPr>
            <p:nvPr/>
          </p:nvSpPr>
          <p:spPr bwMode="auto">
            <a:xfrm>
              <a:off x="2143" y="2148"/>
              <a:ext cx="1090" cy="15"/>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81" name="Rectangle 39"/>
            <p:cNvSpPr>
              <a:spLocks noChangeArrowheads="1"/>
            </p:cNvSpPr>
            <p:nvPr/>
          </p:nvSpPr>
          <p:spPr bwMode="auto">
            <a:xfrm>
              <a:off x="3233" y="2148"/>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82" name="Rectangle 40"/>
            <p:cNvSpPr>
              <a:spLocks noChangeArrowheads="1"/>
            </p:cNvSpPr>
            <p:nvPr/>
          </p:nvSpPr>
          <p:spPr bwMode="auto">
            <a:xfrm>
              <a:off x="3249" y="2148"/>
              <a:ext cx="1863" cy="15"/>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83" name="Rectangle 41"/>
            <p:cNvSpPr>
              <a:spLocks noChangeArrowheads="1"/>
            </p:cNvSpPr>
            <p:nvPr/>
          </p:nvSpPr>
          <p:spPr bwMode="auto">
            <a:xfrm>
              <a:off x="5112" y="2148"/>
              <a:ext cx="15"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84" name="Rectangle 42"/>
            <p:cNvSpPr>
              <a:spLocks noChangeArrowheads="1"/>
            </p:cNvSpPr>
            <p:nvPr/>
          </p:nvSpPr>
          <p:spPr bwMode="auto">
            <a:xfrm>
              <a:off x="441" y="2165"/>
              <a:ext cx="16" cy="22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85" name="Rectangle 43"/>
            <p:cNvSpPr>
              <a:spLocks noChangeArrowheads="1"/>
            </p:cNvSpPr>
            <p:nvPr/>
          </p:nvSpPr>
          <p:spPr bwMode="auto">
            <a:xfrm>
              <a:off x="2127" y="2165"/>
              <a:ext cx="16" cy="22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86" name="Rectangle 44"/>
            <p:cNvSpPr>
              <a:spLocks noChangeArrowheads="1"/>
            </p:cNvSpPr>
            <p:nvPr/>
          </p:nvSpPr>
          <p:spPr bwMode="auto">
            <a:xfrm>
              <a:off x="3233" y="2165"/>
              <a:ext cx="16" cy="22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87" name="Rectangle 45"/>
            <p:cNvSpPr>
              <a:spLocks noChangeArrowheads="1"/>
            </p:cNvSpPr>
            <p:nvPr/>
          </p:nvSpPr>
          <p:spPr bwMode="auto">
            <a:xfrm>
              <a:off x="5112" y="2165"/>
              <a:ext cx="15" cy="22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88" name="Rectangle 46"/>
            <p:cNvSpPr>
              <a:spLocks noChangeArrowheads="1"/>
            </p:cNvSpPr>
            <p:nvPr/>
          </p:nvSpPr>
          <p:spPr bwMode="auto">
            <a:xfrm>
              <a:off x="507" y="2503"/>
              <a:ext cx="145"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&lt;=</a:t>
              </a:r>
            </a:p>
          </p:txBody>
        </p:sp>
        <p:sp>
          <p:nvSpPr>
            <p:cNvPr id="189" name="Rectangle 47"/>
            <p:cNvSpPr>
              <a:spLocks noChangeArrowheads="1"/>
            </p:cNvSpPr>
            <p:nvPr/>
          </p:nvSpPr>
          <p:spPr bwMode="auto">
            <a:xfrm>
              <a:off x="648" y="2503"/>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90" name="Rectangle 48"/>
            <p:cNvSpPr>
              <a:spLocks noChangeArrowheads="1"/>
            </p:cNvSpPr>
            <p:nvPr/>
          </p:nvSpPr>
          <p:spPr bwMode="auto">
            <a:xfrm>
              <a:off x="2192" y="2436"/>
              <a:ext cx="1003" cy="174"/>
            </a:xfrm>
            <a:prstGeom prst="rect">
              <a:avLst/>
            </a:prstGeom>
            <a:noFill/>
            <a:ln w="9525">
              <a:noFill/>
              <a:miter lim="800000"/>
              <a:headEnd/>
              <a:tailEnd/>
            </a:ln>
          </p:spPr>
          <p:txBody>
            <a:bodyPr lIns="0" tIns="0" rIns="0" bIns="0">
              <a:spAutoFit/>
            </a:bodyPr>
            <a:lstStyle/>
            <a:p>
              <a:pPr fontAlgn="auto">
                <a:spcBef>
                  <a:spcPts val="0"/>
                </a:spcBef>
                <a:spcAft>
                  <a:spcPts val="0"/>
                </a:spcAft>
                <a:defRPr/>
              </a:pPr>
              <a:r>
                <a:rPr lang="en-US">
                  <a:latin typeface="+mj-lt"/>
                  <a:ea typeface="MS PGothic" pitchFamily="34" charset="-128"/>
                  <a:cs typeface="+mn-cs"/>
                </a:rPr>
                <a:t>Less than or </a:t>
              </a:r>
            </a:p>
          </p:txBody>
        </p:sp>
        <p:sp>
          <p:nvSpPr>
            <p:cNvPr id="191" name="Rectangle 49"/>
            <p:cNvSpPr>
              <a:spLocks noChangeArrowheads="1"/>
            </p:cNvSpPr>
            <p:nvPr/>
          </p:nvSpPr>
          <p:spPr bwMode="auto">
            <a:xfrm>
              <a:off x="2192" y="2572"/>
              <a:ext cx="520"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equal to </a:t>
              </a:r>
            </a:p>
          </p:txBody>
        </p:sp>
        <p:sp>
          <p:nvSpPr>
            <p:cNvPr id="192" name="Rectangle 50"/>
            <p:cNvSpPr>
              <a:spLocks noChangeArrowheads="1"/>
            </p:cNvSpPr>
            <p:nvPr/>
          </p:nvSpPr>
          <p:spPr bwMode="auto">
            <a:xfrm>
              <a:off x="2828" y="2572"/>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93" name="Rectangle 51"/>
            <p:cNvSpPr>
              <a:spLocks noChangeArrowheads="1"/>
            </p:cNvSpPr>
            <p:nvPr/>
          </p:nvSpPr>
          <p:spPr bwMode="auto">
            <a:xfrm>
              <a:off x="3299" y="2503"/>
              <a:ext cx="880"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expr1 &lt;= expr2</a:t>
              </a:r>
            </a:p>
          </p:txBody>
        </p:sp>
        <p:sp>
          <p:nvSpPr>
            <p:cNvPr id="194" name="Rectangle 52"/>
            <p:cNvSpPr>
              <a:spLocks noChangeArrowheads="1"/>
            </p:cNvSpPr>
            <p:nvPr/>
          </p:nvSpPr>
          <p:spPr bwMode="auto">
            <a:xfrm>
              <a:off x="4288" y="2503"/>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95" name="Rectangle 53"/>
            <p:cNvSpPr>
              <a:spLocks noChangeArrowheads="1"/>
            </p:cNvSpPr>
            <p:nvPr/>
          </p:nvSpPr>
          <p:spPr bwMode="auto">
            <a:xfrm>
              <a:off x="441" y="2389"/>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96" name="Rectangle 54"/>
            <p:cNvSpPr>
              <a:spLocks noChangeArrowheads="1"/>
            </p:cNvSpPr>
            <p:nvPr/>
          </p:nvSpPr>
          <p:spPr bwMode="auto">
            <a:xfrm>
              <a:off x="457" y="2389"/>
              <a:ext cx="167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97" name="Rectangle 55"/>
            <p:cNvSpPr>
              <a:spLocks noChangeArrowheads="1"/>
            </p:cNvSpPr>
            <p:nvPr/>
          </p:nvSpPr>
          <p:spPr bwMode="auto">
            <a:xfrm>
              <a:off x="2127" y="2389"/>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98" name="Rectangle 56"/>
            <p:cNvSpPr>
              <a:spLocks noChangeArrowheads="1"/>
            </p:cNvSpPr>
            <p:nvPr/>
          </p:nvSpPr>
          <p:spPr bwMode="auto">
            <a:xfrm>
              <a:off x="2143" y="2389"/>
              <a:ext cx="109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99" name="Rectangle 57"/>
            <p:cNvSpPr>
              <a:spLocks noChangeArrowheads="1"/>
            </p:cNvSpPr>
            <p:nvPr/>
          </p:nvSpPr>
          <p:spPr bwMode="auto">
            <a:xfrm>
              <a:off x="3233" y="2389"/>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00" name="Rectangle 58"/>
            <p:cNvSpPr>
              <a:spLocks noChangeArrowheads="1"/>
            </p:cNvSpPr>
            <p:nvPr/>
          </p:nvSpPr>
          <p:spPr bwMode="auto">
            <a:xfrm>
              <a:off x="3249" y="2389"/>
              <a:ext cx="1863"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01" name="Rectangle 59"/>
            <p:cNvSpPr>
              <a:spLocks noChangeArrowheads="1"/>
            </p:cNvSpPr>
            <p:nvPr/>
          </p:nvSpPr>
          <p:spPr bwMode="auto">
            <a:xfrm>
              <a:off x="5112" y="2389"/>
              <a:ext cx="15"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02" name="Rectangle 60"/>
            <p:cNvSpPr>
              <a:spLocks noChangeArrowheads="1"/>
            </p:cNvSpPr>
            <p:nvPr/>
          </p:nvSpPr>
          <p:spPr bwMode="auto">
            <a:xfrm>
              <a:off x="441" y="2406"/>
              <a:ext cx="16" cy="333"/>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03" name="Rectangle 61"/>
            <p:cNvSpPr>
              <a:spLocks noChangeArrowheads="1"/>
            </p:cNvSpPr>
            <p:nvPr/>
          </p:nvSpPr>
          <p:spPr bwMode="auto">
            <a:xfrm>
              <a:off x="2127" y="2406"/>
              <a:ext cx="16" cy="333"/>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04" name="Rectangle 62"/>
            <p:cNvSpPr>
              <a:spLocks noChangeArrowheads="1"/>
            </p:cNvSpPr>
            <p:nvPr/>
          </p:nvSpPr>
          <p:spPr bwMode="auto">
            <a:xfrm>
              <a:off x="3233" y="2406"/>
              <a:ext cx="16" cy="333"/>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05" name="Rectangle 63"/>
            <p:cNvSpPr>
              <a:spLocks noChangeArrowheads="1"/>
            </p:cNvSpPr>
            <p:nvPr/>
          </p:nvSpPr>
          <p:spPr bwMode="auto">
            <a:xfrm>
              <a:off x="5112" y="2406"/>
              <a:ext cx="15" cy="333"/>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06" name="Rectangle 64"/>
            <p:cNvSpPr>
              <a:spLocks noChangeArrowheads="1"/>
            </p:cNvSpPr>
            <p:nvPr/>
          </p:nvSpPr>
          <p:spPr bwMode="auto">
            <a:xfrm>
              <a:off x="507" y="2786"/>
              <a:ext cx="7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&gt;</a:t>
              </a:r>
            </a:p>
          </p:txBody>
        </p:sp>
        <p:sp>
          <p:nvSpPr>
            <p:cNvPr id="207" name="Rectangle 65"/>
            <p:cNvSpPr>
              <a:spLocks noChangeArrowheads="1"/>
            </p:cNvSpPr>
            <p:nvPr/>
          </p:nvSpPr>
          <p:spPr bwMode="auto">
            <a:xfrm>
              <a:off x="578" y="2786"/>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08" name="Rectangle 66"/>
            <p:cNvSpPr>
              <a:spLocks noChangeArrowheads="1"/>
            </p:cNvSpPr>
            <p:nvPr/>
          </p:nvSpPr>
          <p:spPr bwMode="auto">
            <a:xfrm>
              <a:off x="2192" y="2786"/>
              <a:ext cx="757"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dirty="0">
                  <a:latin typeface="+mj-lt"/>
                  <a:ea typeface="MS PGothic" pitchFamily="34" charset="-128"/>
                  <a:cs typeface="+mn-cs"/>
                </a:rPr>
                <a:t>Greater than</a:t>
              </a:r>
            </a:p>
          </p:txBody>
        </p:sp>
        <p:sp>
          <p:nvSpPr>
            <p:cNvPr id="209" name="Rectangle 67"/>
            <p:cNvSpPr>
              <a:spLocks noChangeArrowheads="1"/>
            </p:cNvSpPr>
            <p:nvPr/>
          </p:nvSpPr>
          <p:spPr bwMode="auto">
            <a:xfrm>
              <a:off x="3040" y="2786"/>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10" name="Rectangle 68"/>
            <p:cNvSpPr>
              <a:spLocks noChangeArrowheads="1"/>
            </p:cNvSpPr>
            <p:nvPr/>
          </p:nvSpPr>
          <p:spPr bwMode="auto">
            <a:xfrm>
              <a:off x="3299" y="2786"/>
              <a:ext cx="807"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expr1 &gt; expr2</a:t>
              </a:r>
            </a:p>
          </p:txBody>
        </p:sp>
        <p:sp>
          <p:nvSpPr>
            <p:cNvPr id="211" name="Rectangle 69"/>
            <p:cNvSpPr>
              <a:spLocks noChangeArrowheads="1"/>
            </p:cNvSpPr>
            <p:nvPr/>
          </p:nvSpPr>
          <p:spPr bwMode="auto">
            <a:xfrm>
              <a:off x="4217" y="2786"/>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12" name="Rectangle 70"/>
            <p:cNvSpPr>
              <a:spLocks noChangeArrowheads="1"/>
            </p:cNvSpPr>
            <p:nvPr/>
          </p:nvSpPr>
          <p:spPr bwMode="auto">
            <a:xfrm>
              <a:off x="441" y="2739"/>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13" name="Rectangle 71"/>
            <p:cNvSpPr>
              <a:spLocks noChangeArrowheads="1"/>
            </p:cNvSpPr>
            <p:nvPr/>
          </p:nvSpPr>
          <p:spPr bwMode="auto">
            <a:xfrm>
              <a:off x="457" y="2739"/>
              <a:ext cx="167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14" name="Rectangle 72"/>
            <p:cNvSpPr>
              <a:spLocks noChangeArrowheads="1"/>
            </p:cNvSpPr>
            <p:nvPr/>
          </p:nvSpPr>
          <p:spPr bwMode="auto">
            <a:xfrm>
              <a:off x="2127" y="2739"/>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15" name="Rectangle 73"/>
            <p:cNvSpPr>
              <a:spLocks noChangeArrowheads="1"/>
            </p:cNvSpPr>
            <p:nvPr/>
          </p:nvSpPr>
          <p:spPr bwMode="auto">
            <a:xfrm>
              <a:off x="2143" y="2739"/>
              <a:ext cx="109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16" name="Rectangle 74"/>
            <p:cNvSpPr>
              <a:spLocks noChangeArrowheads="1"/>
            </p:cNvSpPr>
            <p:nvPr/>
          </p:nvSpPr>
          <p:spPr bwMode="auto">
            <a:xfrm>
              <a:off x="3233" y="2739"/>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17" name="Rectangle 75"/>
            <p:cNvSpPr>
              <a:spLocks noChangeArrowheads="1"/>
            </p:cNvSpPr>
            <p:nvPr/>
          </p:nvSpPr>
          <p:spPr bwMode="auto">
            <a:xfrm>
              <a:off x="3249" y="2739"/>
              <a:ext cx="1863"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18" name="Rectangle 76"/>
            <p:cNvSpPr>
              <a:spLocks noChangeArrowheads="1"/>
            </p:cNvSpPr>
            <p:nvPr/>
          </p:nvSpPr>
          <p:spPr bwMode="auto">
            <a:xfrm>
              <a:off x="5112" y="2739"/>
              <a:ext cx="15"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19" name="Rectangle 77"/>
            <p:cNvSpPr>
              <a:spLocks noChangeArrowheads="1"/>
            </p:cNvSpPr>
            <p:nvPr/>
          </p:nvSpPr>
          <p:spPr bwMode="auto">
            <a:xfrm>
              <a:off x="441" y="2756"/>
              <a:ext cx="16" cy="200"/>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20" name="Rectangle 78"/>
            <p:cNvSpPr>
              <a:spLocks noChangeArrowheads="1"/>
            </p:cNvSpPr>
            <p:nvPr/>
          </p:nvSpPr>
          <p:spPr bwMode="auto">
            <a:xfrm>
              <a:off x="2127" y="2756"/>
              <a:ext cx="16" cy="200"/>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21" name="Rectangle 79"/>
            <p:cNvSpPr>
              <a:spLocks noChangeArrowheads="1"/>
            </p:cNvSpPr>
            <p:nvPr/>
          </p:nvSpPr>
          <p:spPr bwMode="auto">
            <a:xfrm>
              <a:off x="3233" y="2756"/>
              <a:ext cx="16" cy="200"/>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22" name="Rectangle 80"/>
            <p:cNvSpPr>
              <a:spLocks noChangeArrowheads="1"/>
            </p:cNvSpPr>
            <p:nvPr/>
          </p:nvSpPr>
          <p:spPr bwMode="auto">
            <a:xfrm>
              <a:off x="5112" y="2756"/>
              <a:ext cx="15" cy="200"/>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23" name="Rectangle 81"/>
            <p:cNvSpPr>
              <a:spLocks noChangeArrowheads="1"/>
            </p:cNvSpPr>
            <p:nvPr/>
          </p:nvSpPr>
          <p:spPr bwMode="auto">
            <a:xfrm>
              <a:off x="507" y="3070"/>
              <a:ext cx="145"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&gt;=</a:t>
              </a:r>
            </a:p>
          </p:txBody>
        </p:sp>
        <p:sp>
          <p:nvSpPr>
            <p:cNvPr id="224" name="Rectangle 82"/>
            <p:cNvSpPr>
              <a:spLocks noChangeArrowheads="1"/>
            </p:cNvSpPr>
            <p:nvPr/>
          </p:nvSpPr>
          <p:spPr bwMode="auto">
            <a:xfrm>
              <a:off x="648" y="3070"/>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25" name="Rectangle 83"/>
            <p:cNvSpPr>
              <a:spLocks noChangeArrowheads="1"/>
            </p:cNvSpPr>
            <p:nvPr/>
          </p:nvSpPr>
          <p:spPr bwMode="auto">
            <a:xfrm>
              <a:off x="2192" y="3003"/>
              <a:ext cx="790"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dirty="0">
                  <a:latin typeface="+mj-lt"/>
                  <a:ea typeface="MS PGothic" pitchFamily="34" charset="-128"/>
                  <a:cs typeface="+mn-cs"/>
                </a:rPr>
                <a:t>Greater than </a:t>
              </a:r>
            </a:p>
          </p:txBody>
        </p:sp>
        <p:sp>
          <p:nvSpPr>
            <p:cNvPr id="226" name="Rectangle 84"/>
            <p:cNvSpPr>
              <a:spLocks noChangeArrowheads="1"/>
            </p:cNvSpPr>
            <p:nvPr/>
          </p:nvSpPr>
          <p:spPr bwMode="auto">
            <a:xfrm>
              <a:off x="2192" y="3136"/>
              <a:ext cx="647"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or equal to</a:t>
              </a:r>
            </a:p>
          </p:txBody>
        </p:sp>
        <p:sp>
          <p:nvSpPr>
            <p:cNvPr id="227" name="Rectangle 85"/>
            <p:cNvSpPr>
              <a:spLocks noChangeArrowheads="1"/>
            </p:cNvSpPr>
            <p:nvPr/>
          </p:nvSpPr>
          <p:spPr bwMode="auto">
            <a:xfrm>
              <a:off x="2969" y="3136"/>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28" name="Rectangle 86"/>
            <p:cNvSpPr>
              <a:spLocks noChangeArrowheads="1"/>
            </p:cNvSpPr>
            <p:nvPr/>
          </p:nvSpPr>
          <p:spPr bwMode="auto">
            <a:xfrm>
              <a:off x="3299" y="3070"/>
              <a:ext cx="880"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expr1 &gt;= expr2</a:t>
              </a:r>
            </a:p>
          </p:txBody>
        </p:sp>
        <p:sp>
          <p:nvSpPr>
            <p:cNvPr id="229" name="Rectangle 87"/>
            <p:cNvSpPr>
              <a:spLocks noChangeArrowheads="1"/>
            </p:cNvSpPr>
            <p:nvPr/>
          </p:nvSpPr>
          <p:spPr bwMode="auto">
            <a:xfrm>
              <a:off x="4288" y="3070"/>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30" name="Rectangle 88"/>
            <p:cNvSpPr>
              <a:spLocks noChangeArrowheads="1"/>
            </p:cNvSpPr>
            <p:nvPr/>
          </p:nvSpPr>
          <p:spPr bwMode="auto">
            <a:xfrm>
              <a:off x="441" y="2956"/>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31" name="Rectangle 89"/>
            <p:cNvSpPr>
              <a:spLocks noChangeArrowheads="1"/>
            </p:cNvSpPr>
            <p:nvPr/>
          </p:nvSpPr>
          <p:spPr bwMode="auto">
            <a:xfrm>
              <a:off x="457" y="2956"/>
              <a:ext cx="167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32" name="Rectangle 90"/>
            <p:cNvSpPr>
              <a:spLocks noChangeArrowheads="1"/>
            </p:cNvSpPr>
            <p:nvPr/>
          </p:nvSpPr>
          <p:spPr bwMode="auto">
            <a:xfrm>
              <a:off x="2127" y="2956"/>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33" name="Rectangle 91"/>
            <p:cNvSpPr>
              <a:spLocks noChangeArrowheads="1"/>
            </p:cNvSpPr>
            <p:nvPr/>
          </p:nvSpPr>
          <p:spPr bwMode="auto">
            <a:xfrm>
              <a:off x="2143" y="2956"/>
              <a:ext cx="109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34" name="Rectangle 92"/>
            <p:cNvSpPr>
              <a:spLocks noChangeArrowheads="1"/>
            </p:cNvSpPr>
            <p:nvPr/>
          </p:nvSpPr>
          <p:spPr bwMode="auto">
            <a:xfrm>
              <a:off x="3233" y="2956"/>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35" name="Rectangle 93"/>
            <p:cNvSpPr>
              <a:spLocks noChangeArrowheads="1"/>
            </p:cNvSpPr>
            <p:nvPr/>
          </p:nvSpPr>
          <p:spPr bwMode="auto">
            <a:xfrm>
              <a:off x="3249" y="2956"/>
              <a:ext cx="1863"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36" name="Rectangle 94"/>
            <p:cNvSpPr>
              <a:spLocks noChangeArrowheads="1"/>
            </p:cNvSpPr>
            <p:nvPr/>
          </p:nvSpPr>
          <p:spPr bwMode="auto">
            <a:xfrm>
              <a:off x="5112" y="2956"/>
              <a:ext cx="15"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37" name="Rectangle 95"/>
            <p:cNvSpPr>
              <a:spLocks noChangeArrowheads="1"/>
            </p:cNvSpPr>
            <p:nvPr/>
          </p:nvSpPr>
          <p:spPr bwMode="auto">
            <a:xfrm>
              <a:off x="441" y="2973"/>
              <a:ext cx="16" cy="333"/>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38" name="Rectangle 96"/>
            <p:cNvSpPr>
              <a:spLocks noChangeArrowheads="1"/>
            </p:cNvSpPr>
            <p:nvPr/>
          </p:nvSpPr>
          <p:spPr bwMode="auto">
            <a:xfrm>
              <a:off x="2127" y="2973"/>
              <a:ext cx="16" cy="333"/>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39" name="Rectangle 97"/>
            <p:cNvSpPr>
              <a:spLocks noChangeArrowheads="1"/>
            </p:cNvSpPr>
            <p:nvPr/>
          </p:nvSpPr>
          <p:spPr bwMode="auto">
            <a:xfrm>
              <a:off x="3233" y="2973"/>
              <a:ext cx="16" cy="333"/>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40" name="Rectangle 98"/>
            <p:cNvSpPr>
              <a:spLocks noChangeArrowheads="1"/>
            </p:cNvSpPr>
            <p:nvPr/>
          </p:nvSpPr>
          <p:spPr bwMode="auto">
            <a:xfrm>
              <a:off x="5112" y="2973"/>
              <a:ext cx="15" cy="333"/>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41" name="Rectangle 99"/>
            <p:cNvSpPr>
              <a:spLocks noChangeArrowheads="1"/>
            </p:cNvSpPr>
            <p:nvPr/>
          </p:nvSpPr>
          <p:spPr bwMode="auto">
            <a:xfrm>
              <a:off x="507" y="3359"/>
              <a:ext cx="145"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a:t>
              </a:r>
            </a:p>
          </p:txBody>
        </p:sp>
        <p:sp>
          <p:nvSpPr>
            <p:cNvPr id="242" name="Rectangle 100"/>
            <p:cNvSpPr>
              <a:spLocks noChangeArrowheads="1"/>
            </p:cNvSpPr>
            <p:nvPr/>
          </p:nvSpPr>
          <p:spPr bwMode="auto">
            <a:xfrm>
              <a:off x="648" y="3359"/>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43" name="Rectangle 101"/>
            <p:cNvSpPr>
              <a:spLocks noChangeArrowheads="1"/>
            </p:cNvSpPr>
            <p:nvPr/>
          </p:nvSpPr>
          <p:spPr bwMode="auto">
            <a:xfrm>
              <a:off x="2192" y="3359"/>
              <a:ext cx="482"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Equal to</a:t>
              </a:r>
            </a:p>
          </p:txBody>
        </p:sp>
        <p:sp>
          <p:nvSpPr>
            <p:cNvPr id="244" name="Rectangle 102"/>
            <p:cNvSpPr>
              <a:spLocks noChangeArrowheads="1"/>
            </p:cNvSpPr>
            <p:nvPr/>
          </p:nvSpPr>
          <p:spPr bwMode="auto">
            <a:xfrm>
              <a:off x="2758" y="3359"/>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45" name="Rectangle 103"/>
            <p:cNvSpPr>
              <a:spLocks noChangeArrowheads="1"/>
            </p:cNvSpPr>
            <p:nvPr/>
          </p:nvSpPr>
          <p:spPr bwMode="auto">
            <a:xfrm>
              <a:off x="3299" y="3366"/>
              <a:ext cx="367"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expr1 </a:t>
              </a:r>
            </a:p>
          </p:txBody>
        </p:sp>
        <p:sp>
          <p:nvSpPr>
            <p:cNvPr id="246" name="Rectangle 104"/>
            <p:cNvSpPr>
              <a:spLocks noChangeArrowheads="1"/>
            </p:cNvSpPr>
            <p:nvPr/>
          </p:nvSpPr>
          <p:spPr bwMode="auto">
            <a:xfrm>
              <a:off x="3723" y="3359"/>
              <a:ext cx="145"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a:t>
              </a:r>
            </a:p>
          </p:txBody>
        </p:sp>
        <p:sp>
          <p:nvSpPr>
            <p:cNvPr id="247" name="Rectangle 105"/>
            <p:cNvSpPr>
              <a:spLocks noChangeArrowheads="1"/>
            </p:cNvSpPr>
            <p:nvPr/>
          </p:nvSpPr>
          <p:spPr bwMode="auto">
            <a:xfrm>
              <a:off x="3862" y="3366"/>
              <a:ext cx="367"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expr2</a:t>
              </a:r>
            </a:p>
          </p:txBody>
        </p:sp>
        <p:sp>
          <p:nvSpPr>
            <p:cNvPr id="248" name="Rectangle 106"/>
            <p:cNvSpPr>
              <a:spLocks noChangeArrowheads="1"/>
            </p:cNvSpPr>
            <p:nvPr/>
          </p:nvSpPr>
          <p:spPr bwMode="auto">
            <a:xfrm>
              <a:off x="4285" y="3366"/>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49" name="Rectangle 107"/>
            <p:cNvSpPr>
              <a:spLocks noChangeArrowheads="1"/>
            </p:cNvSpPr>
            <p:nvPr/>
          </p:nvSpPr>
          <p:spPr bwMode="auto">
            <a:xfrm>
              <a:off x="441" y="3306"/>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0" name="Rectangle 108"/>
            <p:cNvSpPr>
              <a:spLocks noChangeArrowheads="1"/>
            </p:cNvSpPr>
            <p:nvPr/>
          </p:nvSpPr>
          <p:spPr bwMode="auto">
            <a:xfrm>
              <a:off x="457" y="3306"/>
              <a:ext cx="167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1" name="Rectangle 109"/>
            <p:cNvSpPr>
              <a:spLocks noChangeArrowheads="1"/>
            </p:cNvSpPr>
            <p:nvPr/>
          </p:nvSpPr>
          <p:spPr bwMode="auto">
            <a:xfrm>
              <a:off x="2127" y="3306"/>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2" name="Rectangle 110"/>
            <p:cNvSpPr>
              <a:spLocks noChangeArrowheads="1"/>
            </p:cNvSpPr>
            <p:nvPr/>
          </p:nvSpPr>
          <p:spPr bwMode="auto">
            <a:xfrm>
              <a:off x="2143" y="3306"/>
              <a:ext cx="109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3" name="Rectangle 111"/>
            <p:cNvSpPr>
              <a:spLocks noChangeArrowheads="1"/>
            </p:cNvSpPr>
            <p:nvPr/>
          </p:nvSpPr>
          <p:spPr bwMode="auto">
            <a:xfrm>
              <a:off x="3233" y="3306"/>
              <a:ext cx="16"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4" name="Rectangle 112"/>
            <p:cNvSpPr>
              <a:spLocks noChangeArrowheads="1"/>
            </p:cNvSpPr>
            <p:nvPr/>
          </p:nvSpPr>
          <p:spPr bwMode="auto">
            <a:xfrm>
              <a:off x="3249" y="3306"/>
              <a:ext cx="1863"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5" name="Rectangle 113"/>
            <p:cNvSpPr>
              <a:spLocks noChangeArrowheads="1"/>
            </p:cNvSpPr>
            <p:nvPr/>
          </p:nvSpPr>
          <p:spPr bwMode="auto">
            <a:xfrm>
              <a:off x="5112" y="3306"/>
              <a:ext cx="15" cy="1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6" name="Rectangle 114"/>
            <p:cNvSpPr>
              <a:spLocks noChangeArrowheads="1"/>
            </p:cNvSpPr>
            <p:nvPr/>
          </p:nvSpPr>
          <p:spPr bwMode="auto">
            <a:xfrm>
              <a:off x="441" y="3323"/>
              <a:ext cx="16" cy="21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7" name="Rectangle 115"/>
            <p:cNvSpPr>
              <a:spLocks noChangeArrowheads="1"/>
            </p:cNvSpPr>
            <p:nvPr/>
          </p:nvSpPr>
          <p:spPr bwMode="auto">
            <a:xfrm>
              <a:off x="2127" y="3323"/>
              <a:ext cx="16" cy="21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8" name="Rectangle 116"/>
            <p:cNvSpPr>
              <a:spLocks noChangeArrowheads="1"/>
            </p:cNvSpPr>
            <p:nvPr/>
          </p:nvSpPr>
          <p:spPr bwMode="auto">
            <a:xfrm>
              <a:off x="3233" y="3323"/>
              <a:ext cx="16" cy="21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59" name="Rectangle 117"/>
            <p:cNvSpPr>
              <a:spLocks noChangeArrowheads="1"/>
            </p:cNvSpPr>
            <p:nvPr/>
          </p:nvSpPr>
          <p:spPr bwMode="auto">
            <a:xfrm>
              <a:off x="5112" y="3323"/>
              <a:ext cx="15" cy="211"/>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60" name="Rectangle 118"/>
            <p:cNvSpPr>
              <a:spLocks noChangeArrowheads="1"/>
            </p:cNvSpPr>
            <p:nvPr/>
          </p:nvSpPr>
          <p:spPr bwMode="auto">
            <a:xfrm>
              <a:off x="507" y="3581"/>
              <a:ext cx="120"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a:t>
              </a:r>
            </a:p>
          </p:txBody>
        </p:sp>
        <p:sp>
          <p:nvSpPr>
            <p:cNvPr id="261" name="Rectangle 119"/>
            <p:cNvSpPr>
              <a:spLocks noChangeArrowheads="1"/>
            </p:cNvSpPr>
            <p:nvPr/>
          </p:nvSpPr>
          <p:spPr bwMode="auto">
            <a:xfrm>
              <a:off x="648" y="3581"/>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62" name="Rectangle 120"/>
            <p:cNvSpPr>
              <a:spLocks noChangeArrowheads="1"/>
            </p:cNvSpPr>
            <p:nvPr/>
          </p:nvSpPr>
          <p:spPr bwMode="auto">
            <a:xfrm>
              <a:off x="2192" y="3581"/>
              <a:ext cx="739"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Not equal to</a:t>
              </a:r>
            </a:p>
          </p:txBody>
        </p:sp>
        <p:sp>
          <p:nvSpPr>
            <p:cNvPr id="263" name="Rectangle 121"/>
            <p:cNvSpPr>
              <a:spLocks noChangeArrowheads="1"/>
            </p:cNvSpPr>
            <p:nvPr/>
          </p:nvSpPr>
          <p:spPr bwMode="auto">
            <a:xfrm>
              <a:off x="3040" y="3581"/>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64" name="Rectangle 122"/>
            <p:cNvSpPr>
              <a:spLocks noChangeArrowheads="1"/>
            </p:cNvSpPr>
            <p:nvPr/>
          </p:nvSpPr>
          <p:spPr bwMode="auto">
            <a:xfrm>
              <a:off x="3299" y="3581"/>
              <a:ext cx="7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e</a:t>
              </a:r>
            </a:p>
          </p:txBody>
        </p:sp>
        <p:sp>
          <p:nvSpPr>
            <p:cNvPr id="265" name="Rectangle 123"/>
            <p:cNvSpPr>
              <a:spLocks noChangeArrowheads="1"/>
            </p:cNvSpPr>
            <p:nvPr/>
          </p:nvSpPr>
          <p:spPr bwMode="auto">
            <a:xfrm>
              <a:off x="3370" y="3581"/>
              <a:ext cx="784"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xpr1 != expr2</a:t>
              </a:r>
            </a:p>
          </p:txBody>
        </p:sp>
        <p:sp>
          <p:nvSpPr>
            <p:cNvPr id="266" name="Rectangle 124"/>
            <p:cNvSpPr>
              <a:spLocks noChangeArrowheads="1"/>
            </p:cNvSpPr>
            <p:nvPr/>
          </p:nvSpPr>
          <p:spPr bwMode="auto">
            <a:xfrm>
              <a:off x="4288" y="3581"/>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267" name="Rectangle 125"/>
            <p:cNvSpPr>
              <a:spLocks noChangeArrowheads="1"/>
            </p:cNvSpPr>
            <p:nvPr/>
          </p:nvSpPr>
          <p:spPr bwMode="auto">
            <a:xfrm>
              <a:off x="441" y="3534"/>
              <a:ext cx="16" cy="1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68" name="Rectangle 126"/>
            <p:cNvSpPr>
              <a:spLocks noChangeArrowheads="1"/>
            </p:cNvSpPr>
            <p:nvPr/>
          </p:nvSpPr>
          <p:spPr bwMode="auto">
            <a:xfrm>
              <a:off x="457" y="3534"/>
              <a:ext cx="167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69" name="Rectangle 127"/>
            <p:cNvSpPr>
              <a:spLocks noChangeArrowheads="1"/>
            </p:cNvSpPr>
            <p:nvPr/>
          </p:nvSpPr>
          <p:spPr bwMode="auto">
            <a:xfrm>
              <a:off x="2127" y="3534"/>
              <a:ext cx="16" cy="1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0" name="Rectangle 128"/>
            <p:cNvSpPr>
              <a:spLocks noChangeArrowheads="1"/>
            </p:cNvSpPr>
            <p:nvPr/>
          </p:nvSpPr>
          <p:spPr bwMode="auto">
            <a:xfrm>
              <a:off x="2143" y="3534"/>
              <a:ext cx="109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1" name="Rectangle 129"/>
            <p:cNvSpPr>
              <a:spLocks noChangeArrowheads="1"/>
            </p:cNvSpPr>
            <p:nvPr/>
          </p:nvSpPr>
          <p:spPr bwMode="auto">
            <a:xfrm>
              <a:off x="3233" y="3534"/>
              <a:ext cx="16" cy="1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2" name="Rectangle 130"/>
            <p:cNvSpPr>
              <a:spLocks noChangeArrowheads="1"/>
            </p:cNvSpPr>
            <p:nvPr/>
          </p:nvSpPr>
          <p:spPr bwMode="auto">
            <a:xfrm>
              <a:off x="3249" y="3534"/>
              <a:ext cx="1863"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3" name="Rectangle 131"/>
            <p:cNvSpPr>
              <a:spLocks noChangeArrowheads="1"/>
            </p:cNvSpPr>
            <p:nvPr/>
          </p:nvSpPr>
          <p:spPr bwMode="auto">
            <a:xfrm>
              <a:off x="5112" y="3534"/>
              <a:ext cx="15" cy="1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4" name="Rectangle 132"/>
            <p:cNvSpPr>
              <a:spLocks noChangeArrowheads="1"/>
            </p:cNvSpPr>
            <p:nvPr/>
          </p:nvSpPr>
          <p:spPr bwMode="auto">
            <a:xfrm>
              <a:off x="441" y="3552"/>
              <a:ext cx="16" cy="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5" name="Rectangle 133"/>
            <p:cNvSpPr>
              <a:spLocks noChangeArrowheads="1"/>
            </p:cNvSpPr>
            <p:nvPr/>
          </p:nvSpPr>
          <p:spPr bwMode="auto">
            <a:xfrm>
              <a:off x="441" y="3750"/>
              <a:ext cx="16"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6" name="Rectangle 134"/>
            <p:cNvSpPr>
              <a:spLocks noChangeArrowheads="1"/>
            </p:cNvSpPr>
            <p:nvPr/>
          </p:nvSpPr>
          <p:spPr bwMode="auto">
            <a:xfrm>
              <a:off x="441" y="3750"/>
              <a:ext cx="16"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7" name="Rectangle 135"/>
            <p:cNvSpPr>
              <a:spLocks noChangeArrowheads="1"/>
            </p:cNvSpPr>
            <p:nvPr/>
          </p:nvSpPr>
          <p:spPr bwMode="auto">
            <a:xfrm>
              <a:off x="457" y="3750"/>
              <a:ext cx="167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8" name="Rectangle 136"/>
            <p:cNvSpPr>
              <a:spLocks noChangeArrowheads="1"/>
            </p:cNvSpPr>
            <p:nvPr/>
          </p:nvSpPr>
          <p:spPr bwMode="auto">
            <a:xfrm>
              <a:off x="2127" y="3552"/>
              <a:ext cx="16" cy="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79" name="Rectangle 137"/>
            <p:cNvSpPr>
              <a:spLocks noChangeArrowheads="1"/>
            </p:cNvSpPr>
            <p:nvPr/>
          </p:nvSpPr>
          <p:spPr bwMode="auto">
            <a:xfrm>
              <a:off x="2127" y="3750"/>
              <a:ext cx="16"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80" name="Rectangle 138"/>
            <p:cNvSpPr>
              <a:spLocks noChangeArrowheads="1"/>
            </p:cNvSpPr>
            <p:nvPr/>
          </p:nvSpPr>
          <p:spPr bwMode="auto">
            <a:xfrm>
              <a:off x="2143" y="3750"/>
              <a:ext cx="1090"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81" name="Rectangle 139"/>
            <p:cNvSpPr>
              <a:spLocks noChangeArrowheads="1"/>
            </p:cNvSpPr>
            <p:nvPr/>
          </p:nvSpPr>
          <p:spPr bwMode="auto">
            <a:xfrm>
              <a:off x="3233" y="3552"/>
              <a:ext cx="16" cy="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82" name="Rectangle 140"/>
            <p:cNvSpPr>
              <a:spLocks noChangeArrowheads="1"/>
            </p:cNvSpPr>
            <p:nvPr/>
          </p:nvSpPr>
          <p:spPr bwMode="auto">
            <a:xfrm>
              <a:off x="3233" y="3750"/>
              <a:ext cx="16"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83" name="Rectangle 141"/>
            <p:cNvSpPr>
              <a:spLocks noChangeArrowheads="1"/>
            </p:cNvSpPr>
            <p:nvPr/>
          </p:nvSpPr>
          <p:spPr bwMode="auto">
            <a:xfrm>
              <a:off x="3249" y="3750"/>
              <a:ext cx="1863"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84" name="Rectangle 142"/>
            <p:cNvSpPr>
              <a:spLocks noChangeArrowheads="1"/>
            </p:cNvSpPr>
            <p:nvPr/>
          </p:nvSpPr>
          <p:spPr bwMode="auto">
            <a:xfrm>
              <a:off x="5112" y="3552"/>
              <a:ext cx="15" cy="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85" name="Rectangle 143"/>
            <p:cNvSpPr>
              <a:spLocks noChangeArrowheads="1"/>
            </p:cNvSpPr>
            <p:nvPr/>
          </p:nvSpPr>
          <p:spPr bwMode="auto">
            <a:xfrm>
              <a:off x="5112" y="3750"/>
              <a:ext cx="15"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86" name="Rectangle 144"/>
            <p:cNvSpPr>
              <a:spLocks noChangeArrowheads="1"/>
            </p:cNvSpPr>
            <p:nvPr/>
          </p:nvSpPr>
          <p:spPr bwMode="auto">
            <a:xfrm>
              <a:off x="5112" y="3750"/>
              <a:ext cx="15" cy="1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287" name="Rectangle 145"/>
            <p:cNvSpPr>
              <a:spLocks noChangeArrowheads="1"/>
            </p:cNvSpPr>
            <p:nvPr/>
          </p:nvSpPr>
          <p:spPr bwMode="auto">
            <a:xfrm>
              <a:off x="449" y="3770"/>
              <a:ext cx="33" cy="174"/>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1.5 Usage of variables and Operators</a:t>
            </a:r>
            <a:br>
              <a:rPr lang="en-US" dirty="0"/>
            </a:br>
            <a:r>
              <a:rPr lang="en-US" dirty="0"/>
              <a:t>Logical Operators</a:t>
            </a:r>
          </a:p>
        </p:txBody>
      </p:sp>
      <p:sp>
        <p:nvSpPr>
          <p:cNvPr id="6" name="Content Placeholder 5"/>
          <p:cNvSpPr>
            <a:spLocks noGrp="1"/>
          </p:cNvSpPr>
          <p:nvPr>
            <p:ph idx="1"/>
          </p:nvPr>
        </p:nvSpPr>
        <p:spPr/>
        <p:txBody>
          <a:bodyPr/>
          <a:lstStyle/>
          <a:p>
            <a:r>
              <a:rPr lang="en-US" dirty="0"/>
              <a:t>Logical Operators are:</a:t>
            </a:r>
          </a:p>
          <a:p>
            <a:pPr lvl="1"/>
            <a:r>
              <a:rPr lang="en-US" dirty="0"/>
              <a:t>Used to combine two or more expressions to form a single expression</a:t>
            </a:r>
          </a:p>
          <a:p>
            <a:pPr lvl="1"/>
            <a:r>
              <a:rPr lang="en-US" dirty="0"/>
              <a:t>Evaluated left to right, and evaluation stops as soon as the truth or the falsehood of the result is known</a:t>
            </a:r>
          </a:p>
          <a:p>
            <a:endParaRPr lang="en-US" dirty="0"/>
          </a:p>
        </p:txBody>
      </p:sp>
      <p:grpSp>
        <p:nvGrpSpPr>
          <p:cNvPr id="92" name="Group 88"/>
          <p:cNvGrpSpPr>
            <a:grpSpLocks/>
          </p:cNvGrpSpPr>
          <p:nvPr/>
        </p:nvGrpSpPr>
        <p:grpSpPr bwMode="auto">
          <a:xfrm>
            <a:off x="1165225" y="3054350"/>
            <a:ext cx="6492240" cy="2286000"/>
            <a:chOff x="1143000" y="3425825"/>
            <a:chExt cx="6781800" cy="2679621"/>
          </a:xfrm>
        </p:grpSpPr>
        <p:sp>
          <p:nvSpPr>
            <p:cNvPr id="93" name="AutoShape 6"/>
            <p:cNvSpPr>
              <a:spLocks noChangeAspect="1" noChangeArrowheads="1" noTextEdit="1"/>
            </p:cNvSpPr>
            <p:nvPr/>
          </p:nvSpPr>
          <p:spPr bwMode="auto">
            <a:xfrm>
              <a:off x="1143000" y="3425825"/>
              <a:ext cx="6781800" cy="2411024"/>
            </a:xfrm>
            <a:prstGeom prst="rect">
              <a:avLst/>
            </a:prstGeom>
            <a:noFill/>
            <a:ln w="9525">
              <a:noFill/>
              <a:miter lim="800000"/>
              <a:headEnd/>
              <a:tailEnd/>
            </a:ln>
          </p:spPr>
          <p:txBody>
            <a:bodyPr/>
            <a:lstStyle/>
            <a:p>
              <a:pPr fontAlgn="auto">
                <a:spcBef>
                  <a:spcPts val="0"/>
                </a:spcBef>
                <a:spcAft>
                  <a:spcPts val="0"/>
                </a:spcAft>
                <a:defRPr/>
              </a:pPr>
              <a:endParaRPr lang="en-IN">
                <a:latin typeface="+mj-lt"/>
                <a:ea typeface="MS PGothic" pitchFamily="34" charset="-128"/>
                <a:cs typeface="+mn-cs"/>
              </a:endParaRPr>
            </a:p>
          </p:txBody>
        </p:sp>
        <p:sp>
          <p:nvSpPr>
            <p:cNvPr id="94" name="Rectangle 8"/>
            <p:cNvSpPr>
              <a:spLocks noChangeArrowheads="1"/>
            </p:cNvSpPr>
            <p:nvPr/>
          </p:nvSpPr>
          <p:spPr bwMode="auto">
            <a:xfrm>
              <a:off x="1720850" y="4134669"/>
              <a:ext cx="849313"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dirty="0">
                  <a:latin typeface="+mj-lt"/>
                  <a:ea typeface="MS PGothic" pitchFamily="34" charset="-128"/>
                  <a:cs typeface="+mn-cs"/>
                </a:rPr>
                <a:t>Operator</a:t>
              </a:r>
            </a:p>
          </p:txBody>
        </p:sp>
        <p:sp>
          <p:nvSpPr>
            <p:cNvPr id="95" name="Rectangle 9"/>
            <p:cNvSpPr>
              <a:spLocks noChangeArrowheads="1"/>
            </p:cNvSpPr>
            <p:nvPr/>
          </p:nvSpPr>
          <p:spPr bwMode="auto">
            <a:xfrm>
              <a:off x="2965450" y="4134669"/>
              <a:ext cx="5238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96" name="Rectangle 10"/>
            <p:cNvSpPr>
              <a:spLocks noChangeArrowheads="1"/>
            </p:cNvSpPr>
            <p:nvPr/>
          </p:nvSpPr>
          <p:spPr bwMode="auto">
            <a:xfrm>
              <a:off x="4075113" y="4134669"/>
              <a:ext cx="558800"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Name</a:t>
              </a:r>
            </a:p>
          </p:txBody>
        </p:sp>
        <p:sp>
          <p:nvSpPr>
            <p:cNvPr id="97" name="Rectangle 11"/>
            <p:cNvSpPr>
              <a:spLocks noChangeArrowheads="1"/>
            </p:cNvSpPr>
            <p:nvPr/>
          </p:nvSpPr>
          <p:spPr bwMode="auto">
            <a:xfrm>
              <a:off x="4697413" y="4134669"/>
              <a:ext cx="52387"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98" name="Rectangle 12"/>
            <p:cNvSpPr>
              <a:spLocks noChangeArrowheads="1"/>
            </p:cNvSpPr>
            <p:nvPr/>
          </p:nvSpPr>
          <p:spPr bwMode="auto">
            <a:xfrm>
              <a:off x="5786438" y="4134669"/>
              <a:ext cx="828675"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Meaning</a:t>
              </a:r>
            </a:p>
          </p:txBody>
        </p:sp>
        <p:sp>
          <p:nvSpPr>
            <p:cNvPr id="99" name="Rectangle 13"/>
            <p:cNvSpPr>
              <a:spLocks noChangeArrowheads="1"/>
            </p:cNvSpPr>
            <p:nvPr/>
          </p:nvSpPr>
          <p:spPr bwMode="auto">
            <a:xfrm>
              <a:off x="6875463" y="4134669"/>
              <a:ext cx="52387"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00" name="Rectangle 14"/>
            <p:cNvSpPr>
              <a:spLocks noChangeArrowheads="1"/>
            </p:cNvSpPr>
            <p:nvPr/>
          </p:nvSpPr>
          <p:spPr bwMode="auto">
            <a:xfrm>
              <a:off x="1258888" y="4039309"/>
              <a:ext cx="31750" cy="3337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01" name="Rectangle 15"/>
            <p:cNvSpPr>
              <a:spLocks noChangeArrowheads="1"/>
            </p:cNvSpPr>
            <p:nvPr/>
          </p:nvSpPr>
          <p:spPr bwMode="auto">
            <a:xfrm>
              <a:off x="1258888" y="4039309"/>
              <a:ext cx="31750"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02" name="Rectangle 16"/>
            <p:cNvSpPr>
              <a:spLocks noChangeArrowheads="1"/>
            </p:cNvSpPr>
            <p:nvPr/>
          </p:nvSpPr>
          <p:spPr bwMode="auto">
            <a:xfrm>
              <a:off x="1290638" y="4039309"/>
              <a:ext cx="2108200"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03" name="Rectangle 17"/>
            <p:cNvSpPr>
              <a:spLocks noChangeArrowheads="1"/>
            </p:cNvSpPr>
            <p:nvPr/>
          </p:nvSpPr>
          <p:spPr bwMode="auto">
            <a:xfrm>
              <a:off x="3398838" y="4071096"/>
              <a:ext cx="30162" cy="1590"/>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04" name="Rectangle 18"/>
            <p:cNvSpPr>
              <a:spLocks noChangeArrowheads="1"/>
            </p:cNvSpPr>
            <p:nvPr/>
          </p:nvSpPr>
          <p:spPr bwMode="auto">
            <a:xfrm>
              <a:off x="3398838" y="4039309"/>
              <a:ext cx="30162"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05" name="Rectangle 19"/>
            <p:cNvSpPr>
              <a:spLocks noChangeArrowheads="1"/>
            </p:cNvSpPr>
            <p:nvPr/>
          </p:nvSpPr>
          <p:spPr bwMode="auto">
            <a:xfrm>
              <a:off x="3429000" y="4039309"/>
              <a:ext cx="1914525"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06" name="Rectangle 20"/>
            <p:cNvSpPr>
              <a:spLocks noChangeArrowheads="1"/>
            </p:cNvSpPr>
            <p:nvPr/>
          </p:nvSpPr>
          <p:spPr bwMode="auto">
            <a:xfrm>
              <a:off x="5343525" y="4071096"/>
              <a:ext cx="30163" cy="1590"/>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07" name="Rectangle 21"/>
            <p:cNvSpPr>
              <a:spLocks noChangeArrowheads="1"/>
            </p:cNvSpPr>
            <p:nvPr/>
          </p:nvSpPr>
          <p:spPr bwMode="auto">
            <a:xfrm>
              <a:off x="5343525" y="4039309"/>
              <a:ext cx="30163"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08" name="Rectangle 22"/>
            <p:cNvSpPr>
              <a:spLocks noChangeArrowheads="1"/>
            </p:cNvSpPr>
            <p:nvPr/>
          </p:nvSpPr>
          <p:spPr bwMode="auto">
            <a:xfrm>
              <a:off x="5373688" y="4039309"/>
              <a:ext cx="1914525"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09" name="Rectangle 23"/>
            <p:cNvSpPr>
              <a:spLocks noChangeArrowheads="1"/>
            </p:cNvSpPr>
            <p:nvPr/>
          </p:nvSpPr>
          <p:spPr bwMode="auto">
            <a:xfrm>
              <a:off x="7288213" y="4039309"/>
              <a:ext cx="30162" cy="3337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10" name="Rectangle 24"/>
            <p:cNvSpPr>
              <a:spLocks noChangeArrowheads="1"/>
            </p:cNvSpPr>
            <p:nvPr/>
          </p:nvSpPr>
          <p:spPr bwMode="auto">
            <a:xfrm>
              <a:off x="7288213" y="4039309"/>
              <a:ext cx="30162"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11" name="Rectangle 25"/>
            <p:cNvSpPr>
              <a:spLocks noChangeArrowheads="1"/>
            </p:cNvSpPr>
            <p:nvPr/>
          </p:nvSpPr>
          <p:spPr bwMode="auto">
            <a:xfrm>
              <a:off x="1258888" y="4072685"/>
              <a:ext cx="31750" cy="424352"/>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12" name="Rectangle 26"/>
            <p:cNvSpPr>
              <a:spLocks noChangeArrowheads="1"/>
            </p:cNvSpPr>
            <p:nvPr/>
          </p:nvSpPr>
          <p:spPr bwMode="auto">
            <a:xfrm>
              <a:off x="3398838" y="4072685"/>
              <a:ext cx="30162" cy="424352"/>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13" name="Rectangle 27"/>
            <p:cNvSpPr>
              <a:spLocks noChangeArrowheads="1"/>
            </p:cNvSpPr>
            <p:nvPr/>
          </p:nvSpPr>
          <p:spPr bwMode="auto">
            <a:xfrm>
              <a:off x="5343525" y="4072685"/>
              <a:ext cx="30163" cy="424352"/>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14" name="Rectangle 28"/>
            <p:cNvSpPr>
              <a:spLocks noChangeArrowheads="1"/>
            </p:cNvSpPr>
            <p:nvPr/>
          </p:nvSpPr>
          <p:spPr bwMode="auto">
            <a:xfrm>
              <a:off x="7288213" y="4072685"/>
              <a:ext cx="30162" cy="424352"/>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15" name="Rectangle 29"/>
            <p:cNvSpPr>
              <a:spLocks noChangeArrowheads="1"/>
            </p:cNvSpPr>
            <p:nvPr/>
          </p:nvSpPr>
          <p:spPr bwMode="auto">
            <a:xfrm>
              <a:off x="2200275" y="4590809"/>
              <a:ext cx="314325"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&amp;&amp;</a:t>
              </a:r>
            </a:p>
          </p:txBody>
        </p:sp>
        <p:sp>
          <p:nvSpPr>
            <p:cNvPr id="116" name="Rectangle 30"/>
            <p:cNvSpPr>
              <a:spLocks noChangeArrowheads="1"/>
            </p:cNvSpPr>
            <p:nvPr/>
          </p:nvSpPr>
          <p:spPr bwMode="auto">
            <a:xfrm>
              <a:off x="2486025" y="4590809"/>
              <a:ext cx="5238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17" name="Rectangle 31"/>
            <p:cNvSpPr>
              <a:spLocks noChangeArrowheads="1"/>
            </p:cNvSpPr>
            <p:nvPr/>
          </p:nvSpPr>
          <p:spPr bwMode="auto">
            <a:xfrm>
              <a:off x="3530600" y="4590809"/>
              <a:ext cx="111918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Logical AND</a:t>
              </a:r>
            </a:p>
          </p:txBody>
        </p:sp>
        <p:sp>
          <p:nvSpPr>
            <p:cNvPr id="118" name="Rectangle 32"/>
            <p:cNvSpPr>
              <a:spLocks noChangeArrowheads="1"/>
            </p:cNvSpPr>
            <p:nvPr/>
          </p:nvSpPr>
          <p:spPr bwMode="auto">
            <a:xfrm>
              <a:off x="5099050" y="4590809"/>
              <a:ext cx="5238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19" name="Rectangle 34"/>
            <p:cNvSpPr>
              <a:spLocks noChangeArrowheads="1"/>
            </p:cNvSpPr>
            <p:nvPr/>
          </p:nvSpPr>
          <p:spPr bwMode="auto">
            <a:xfrm>
              <a:off x="5478463" y="4590809"/>
              <a:ext cx="1136650"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dirty="0">
                  <a:latin typeface="+mj-lt"/>
                  <a:ea typeface="MS PGothic" pitchFamily="34" charset="-128"/>
                  <a:cs typeface="+mn-cs"/>
                </a:rPr>
                <a:t>Conjunction</a:t>
              </a:r>
            </a:p>
          </p:txBody>
        </p:sp>
        <p:sp>
          <p:nvSpPr>
            <p:cNvPr id="120" name="Rectangle 35"/>
            <p:cNvSpPr>
              <a:spLocks noChangeArrowheads="1"/>
            </p:cNvSpPr>
            <p:nvPr/>
          </p:nvSpPr>
          <p:spPr bwMode="auto">
            <a:xfrm>
              <a:off x="7043738" y="4590809"/>
              <a:ext cx="52387"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21" name="Rectangle 36"/>
            <p:cNvSpPr>
              <a:spLocks noChangeArrowheads="1"/>
            </p:cNvSpPr>
            <p:nvPr/>
          </p:nvSpPr>
          <p:spPr bwMode="auto">
            <a:xfrm>
              <a:off x="1258888" y="4497038"/>
              <a:ext cx="31750" cy="3337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22" name="Rectangle 37"/>
            <p:cNvSpPr>
              <a:spLocks noChangeArrowheads="1"/>
            </p:cNvSpPr>
            <p:nvPr/>
          </p:nvSpPr>
          <p:spPr bwMode="auto">
            <a:xfrm>
              <a:off x="1290638" y="4497038"/>
              <a:ext cx="2108200"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23" name="Rectangle 38"/>
            <p:cNvSpPr>
              <a:spLocks noChangeArrowheads="1"/>
            </p:cNvSpPr>
            <p:nvPr/>
          </p:nvSpPr>
          <p:spPr bwMode="auto">
            <a:xfrm>
              <a:off x="3398838" y="4497038"/>
              <a:ext cx="30162" cy="3337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24" name="Rectangle 39"/>
            <p:cNvSpPr>
              <a:spLocks noChangeArrowheads="1"/>
            </p:cNvSpPr>
            <p:nvPr/>
          </p:nvSpPr>
          <p:spPr bwMode="auto">
            <a:xfrm>
              <a:off x="3429000" y="4497038"/>
              <a:ext cx="1914525"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25" name="Rectangle 40"/>
            <p:cNvSpPr>
              <a:spLocks noChangeArrowheads="1"/>
            </p:cNvSpPr>
            <p:nvPr/>
          </p:nvSpPr>
          <p:spPr bwMode="auto">
            <a:xfrm>
              <a:off x="5343525" y="4497038"/>
              <a:ext cx="30163" cy="3337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26" name="Rectangle 41"/>
            <p:cNvSpPr>
              <a:spLocks noChangeArrowheads="1"/>
            </p:cNvSpPr>
            <p:nvPr/>
          </p:nvSpPr>
          <p:spPr bwMode="auto">
            <a:xfrm>
              <a:off x="5373688" y="4497038"/>
              <a:ext cx="1914525"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27" name="Rectangle 42"/>
            <p:cNvSpPr>
              <a:spLocks noChangeArrowheads="1"/>
            </p:cNvSpPr>
            <p:nvPr/>
          </p:nvSpPr>
          <p:spPr bwMode="auto">
            <a:xfrm>
              <a:off x="7288213" y="4497038"/>
              <a:ext cx="30162" cy="3337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28" name="Rectangle 43"/>
            <p:cNvSpPr>
              <a:spLocks noChangeArrowheads="1"/>
            </p:cNvSpPr>
            <p:nvPr/>
          </p:nvSpPr>
          <p:spPr bwMode="auto">
            <a:xfrm>
              <a:off x="1258888" y="4530414"/>
              <a:ext cx="31750"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29" name="Rectangle 44"/>
            <p:cNvSpPr>
              <a:spLocks noChangeArrowheads="1"/>
            </p:cNvSpPr>
            <p:nvPr/>
          </p:nvSpPr>
          <p:spPr bwMode="auto">
            <a:xfrm>
              <a:off x="3398838" y="4530414"/>
              <a:ext cx="30162"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30" name="Rectangle 45"/>
            <p:cNvSpPr>
              <a:spLocks noChangeArrowheads="1"/>
            </p:cNvSpPr>
            <p:nvPr/>
          </p:nvSpPr>
          <p:spPr bwMode="auto">
            <a:xfrm>
              <a:off x="5343525" y="4530414"/>
              <a:ext cx="30163"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31" name="Rectangle 46"/>
            <p:cNvSpPr>
              <a:spLocks noChangeArrowheads="1"/>
            </p:cNvSpPr>
            <p:nvPr/>
          </p:nvSpPr>
          <p:spPr bwMode="auto">
            <a:xfrm>
              <a:off x="7288213" y="4530414"/>
              <a:ext cx="30162"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32" name="Rectangle 47"/>
            <p:cNvSpPr>
              <a:spLocks noChangeArrowheads="1"/>
            </p:cNvSpPr>
            <p:nvPr/>
          </p:nvSpPr>
          <p:spPr bwMode="auto">
            <a:xfrm>
              <a:off x="2200275" y="5021519"/>
              <a:ext cx="21113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a:t>
              </a:r>
            </a:p>
          </p:txBody>
        </p:sp>
        <p:sp>
          <p:nvSpPr>
            <p:cNvPr id="133" name="Rectangle 48"/>
            <p:cNvSpPr>
              <a:spLocks noChangeArrowheads="1"/>
            </p:cNvSpPr>
            <p:nvPr/>
          </p:nvSpPr>
          <p:spPr bwMode="auto">
            <a:xfrm>
              <a:off x="2486025" y="5021519"/>
              <a:ext cx="5238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34" name="Rectangle 49"/>
            <p:cNvSpPr>
              <a:spLocks noChangeArrowheads="1"/>
            </p:cNvSpPr>
            <p:nvPr/>
          </p:nvSpPr>
          <p:spPr bwMode="auto">
            <a:xfrm>
              <a:off x="3530600" y="5021519"/>
              <a:ext cx="971550"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Logical OR</a:t>
              </a:r>
            </a:p>
          </p:txBody>
        </p:sp>
        <p:sp>
          <p:nvSpPr>
            <p:cNvPr id="135" name="Rectangle 50"/>
            <p:cNvSpPr>
              <a:spLocks noChangeArrowheads="1"/>
            </p:cNvSpPr>
            <p:nvPr/>
          </p:nvSpPr>
          <p:spPr bwMode="auto">
            <a:xfrm>
              <a:off x="4956175" y="5021519"/>
              <a:ext cx="5238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36" name="Rectangle 51"/>
            <p:cNvSpPr>
              <a:spLocks noChangeArrowheads="1"/>
            </p:cNvSpPr>
            <p:nvPr/>
          </p:nvSpPr>
          <p:spPr bwMode="auto">
            <a:xfrm>
              <a:off x="5475288" y="5021519"/>
              <a:ext cx="1054100"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Disjunction</a:t>
              </a:r>
            </a:p>
          </p:txBody>
        </p:sp>
        <p:sp>
          <p:nvSpPr>
            <p:cNvPr id="137" name="Rectangle 52"/>
            <p:cNvSpPr>
              <a:spLocks noChangeArrowheads="1"/>
            </p:cNvSpPr>
            <p:nvPr/>
          </p:nvSpPr>
          <p:spPr bwMode="auto">
            <a:xfrm>
              <a:off x="7043738" y="5021519"/>
              <a:ext cx="52387"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38" name="Rectangle 53"/>
            <p:cNvSpPr>
              <a:spLocks noChangeArrowheads="1"/>
            </p:cNvSpPr>
            <p:nvPr/>
          </p:nvSpPr>
          <p:spPr bwMode="auto">
            <a:xfrm>
              <a:off x="1258888" y="4927748"/>
              <a:ext cx="31750" cy="3337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39" name="Rectangle 54"/>
            <p:cNvSpPr>
              <a:spLocks noChangeArrowheads="1"/>
            </p:cNvSpPr>
            <p:nvPr/>
          </p:nvSpPr>
          <p:spPr bwMode="auto">
            <a:xfrm>
              <a:off x="1290638" y="4927748"/>
              <a:ext cx="2108200"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0" name="Rectangle 55"/>
            <p:cNvSpPr>
              <a:spLocks noChangeArrowheads="1"/>
            </p:cNvSpPr>
            <p:nvPr/>
          </p:nvSpPr>
          <p:spPr bwMode="auto">
            <a:xfrm>
              <a:off x="3398838" y="4927748"/>
              <a:ext cx="30162" cy="3337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1" name="Rectangle 56"/>
            <p:cNvSpPr>
              <a:spLocks noChangeArrowheads="1"/>
            </p:cNvSpPr>
            <p:nvPr/>
          </p:nvSpPr>
          <p:spPr bwMode="auto">
            <a:xfrm>
              <a:off x="3429000" y="4927748"/>
              <a:ext cx="1914525"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2" name="Rectangle 57"/>
            <p:cNvSpPr>
              <a:spLocks noChangeArrowheads="1"/>
            </p:cNvSpPr>
            <p:nvPr/>
          </p:nvSpPr>
          <p:spPr bwMode="auto">
            <a:xfrm>
              <a:off x="5343525" y="4927748"/>
              <a:ext cx="30163" cy="3337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3" name="Rectangle 58"/>
            <p:cNvSpPr>
              <a:spLocks noChangeArrowheads="1"/>
            </p:cNvSpPr>
            <p:nvPr/>
          </p:nvSpPr>
          <p:spPr bwMode="auto">
            <a:xfrm>
              <a:off x="5373688" y="4927748"/>
              <a:ext cx="1914525"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4" name="Rectangle 59"/>
            <p:cNvSpPr>
              <a:spLocks noChangeArrowheads="1"/>
            </p:cNvSpPr>
            <p:nvPr/>
          </p:nvSpPr>
          <p:spPr bwMode="auto">
            <a:xfrm>
              <a:off x="7288213" y="4927748"/>
              <a:ext cx="30162" cy="33376"/>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5" name="Rectangle 60"/>
            <p:cNvSpPr>
              <a:spLocks noChangeArrowheads="1"/>
            </p:cNvSpPr>
            <p:nvPr/>
          </p:nvSpPr>
          <p:spPr bwMode="auto">
            <a:xfrm>
              <a:off x="1258888" y="4961124"/>
              <a:ext cx="31750"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6" name="Rectangle 61"/>
            <p:cNvSpPr>
              <a:spLocks noChangeArrowheads="1"/>
            </p:cNvSpPr>
            <p:nvPr/>
          </p:nvSpPr>
          <p:spPr bwMode="auto">
            <a:xfrm>
              <a:off x="3398838" y="4961124"/>
              <a:ext cx="30162"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7" name="Rectangle 62"/>
            <p:cNvSpPr>
              <a:spLocks noChangeArrowheads="1"/>
            </p:cNvSpPr>
            <p:nvPr/>
          </p:nvSpPr>
          <p:spPr bwMode="auto">
            <a:xfrm>
              <a:off x="5343525" y="4961124"/>
              <a:ext cx="30163"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8" name="Rectangle 63"/>
            <p:cNvSpPr>
              <a:spLocks noChangeArrowheads="1"/>
            </p:cNvSpPr>
            <p:nvPr/>
          </p:nvSpPr>
          <p:spPr bwMode="auto">
            <a:xfrm>
              <a:off x="7288213" y="4961124"/>
              <a:ext cx="30162"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49" name="Rectangle 64"/>
            <p:cNvSpPr>
              <a:spLocks noChangeArrowheads="1"/>
            </p:cNvSpPr>
            <p:nvPr/>
          </p:nvSpPr>
          <p:spPr bwMode="auto">
            <a:xfrm>
              <a:off x="2273300" y="5452229"/>
              <a:ext cx="74613"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a:t>
              </a:r>
            </a:p>
          </p:txBody>
        </p:sp>
        <p:sp>
          <p:nvSpPr>
            <p:cNvPr id="150" name="Rectangle 65"/>
            <p:cNvSpPr>
              <a:spLocks noChangeArrowheads="1"/>
            </p:cNvSpPr>
            <p:nvPr/>
          </p:nvSpPr>
          <p:spPr bwMode="auto">
            <a:xfrm>
              <a:off x="2416175" y="5452229"/>
              <a:ext cx="5238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51" name="Rectangle 66"/>
            <p:cNvSpPr>
              <a:spLocks noChangeArrowheads="1"/>
            </p:cNvSpPr>
            <p:nvPr/>
          </p:nvSpPr>
          <p:spPr bwMode="auto">
            <a:xfrm>
              <a:off x="3530600" y="5452229"/>
              <a:ext cx="1101725"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Logical NOT</a:t>
              </a:r>
            </a:p>
          </p:txBody>
        </p:sp>
        <p:sp>
          <p:nvSpPr>
            <p:cNvPr id="152" name="Rectangle 67"/>
            <p:cNvSpPr>
              <a:spLocks noChangeArrowheads="1"/>
            </p:cNvSpPr>
            <p:nvPr/>
          </p:nvSpPr>
          <p:spPr bwMode="auto">
            <a:xfrm>
              <a:off x="5099050" y="5452229"/>
              <a:ext cx="5238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53" name="Rectangle 68"/>
            <p:cNvSpPr>
              <a:spLocks noChangeArrowheads="1"/>
            </p:cNvSpPr>
            <p:nvPr/>
          </p:nvSpPr>
          <p:spPr bwMode="auto">
            <a:xfrm>
              <a:off x="5475288" y="5452229"/>
              <a:ext cx="850900"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Negation</a:t>
              </a:r>
            </a:p>
          </p:txBody>
        </p:sp>
        <p:sp>
          <p:nvSpPr>
            <p:cNvPr id="154" name="Rectangle 69"/>
            <p:cNvSpPr>
              <a:spLocks noChangeArrowheads="1"/>
            </p:cNvSpPr>
            <p:nvPr/>
          </p:nvSpPr>
          <p:spPr bwMode="auto">
            <a:xfrm>
              <a:off x="6616700" y="5452229"/>
              <a:ext cx="52388"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sp>
          <p:nvSpPr>
            <p:cNvPr id="155" name="Rectangle 70"/>
            <p:cNvSpPr>
              <a:spLocks noChangeArrowheads="1"/>
            </p:cNvSpPr>
            <p:nvPr/>
          </p:nvSpPr>
          <p:spPr bwMode="auto">
            <a:xfrm>
              <a:off x="1258888" y="5358458"/>
              <a:ext cx="31750" cy="34965"/>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56" name="Rectangle 71"/>
            <p:cNvSpPr>
              <a:spLocks noChangeArrowheads="1"/>
            </p:cNvSpPr>
            <p:nvPr/>
          </p:nvSpPr>
          <p:spPr bwMode="auto">
            <a:xfrm>
              <a:off x="1290638" y="5358458"/>
              <a:ext cx="2108200"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57" name="Rectangle 72"/>
            <p:cNvSpPr>
              <a:spLocks noChangeArrowheads="1"/>
            </p:cNvSpPr>
            <p:nvPr/>
          </p:nvSpPr>
          <p:spPr bwMode="auto">
            <a:xfrm>
              <a:off x="3398838" y="5358458"/>
              <a:ext cx="30162" cy="34965"/>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58" name="Rectangle 73"/>
            <p:cNvSpPr>
              <a:spLocks noChangeArrowheads="1"/>
            </p:cNvSpPr>
            <p:nvPr/>
          </p:nvSpPr>
          <p:spPr bwMode="auto">
            <a:xfrm>
              <a:off x="3429000" y="5358458"/>
              <a:ext cx="1914525"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59" name="Rectangle 74"/>
            <p:cNvSpPr>
              <a:spLocks noChangeArrowheads="1"/>
            </p:cNvSpPr>
            <p:nvPr/>
          </p:nvSpPr>
          <p:spPr bwMode="auto">
            <a:xfrm>
              <a:off x="5343525" y="5358458"/>
              <a:ext cx="30163" cy="34965"/>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0" name="Rectangle 75"/>
            <p:cNvSpPr>
              <a:spLocks noChangeArrowheads="1"/>
            </p:cNvSpPr>
            <p:nvPr/>
          </p:nvSpPr>
          <p:spPr bwMode="auto">
            <a:xfrm>
              <a:off x="5373688" y="5358458"/>
              <a:ext cx="1914525" cy="31787"/>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1" name="Rectangle 76"/>
            <p:cNvSpPr>
              <a:spLocks noChangeArrowheads="1"/>
            </p:cNvSpPr>
            <p:nvPr/>
          </p:nvSpPr>
          <p:spPr bwMode="auto">
            <a:xfrm>
              <a:off x="7288213" y="5358458"/>
              <a:ext cx="30162" cy="34965"/>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2" name="Rectangle 77"/>
            <p:cNvSpPr>
              <a:spLocks noChangeArrowheads="1"/>
            </p:cNvSpPr>
            <p:nvPr/>
          </p:nvSpPr>
          <p:spPr bwMode="auto">
            <a:xfrm>
              <a:off x="1258888" y="5393423"/>
              <a:ext cx="31750"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3" name="Rectangle 78"/>
            <p:cNvSpPr>
              <a:spLocks noChangeArrowheads="1"/>
            </p:cNvSpPr>
            <p:nvPr/>
          </p:nvSpPr>
          <p:spPr bwMode="auto">
            <a:xfrm>
              <a:off x="1258888" y="5790757"/>
              <a:ext cx="31750"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4" name="Rectangle 79"/>
            <p:cNvSpPr>
              <a:spLocks noChangeArrowheads="1"/>
            </p:cNvSpPr>
            <p:nvPr/>
          </p:nvSpPr>
          <p:spPr bwMode="auto">
            <a:xfrm>
              <a:off x="1258888" y="5790757"/>
              <a:ext cx="31750"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5" name="Rectangle 80"/>
            <p:cNvSpPr>
              <a:spLocks noChangeArrowheads="1"/>
            </p:cNvSpPr>
            <p:nvPr/>
          </p:nvSpPr>
          <p:spPr bwMode="auto">
            <a:xfrm>
              <a:off x="1290638" y="5790757"/>
              <a:ext cx="2108200"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6" name="Rectangle 81"/>
            <p:cNvSpPr>
              <a:spLocks noChangeArrowheads="1"/>
            </p:cNvSpPr>
            <p:nvPr/>
          </p:nvSpPr>
          <p:spPr bwMode="auto">
            <a:xfrm>
              <a:off x="3398838" y="5393423"/>
              <a:ext cx="30162"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7" name="Rectangle 82"/>
            <p:cNvSpPr>
              <a:spLocks noChangeArrowheads="1"/>
            </p:cNvSpPr>
            <p:nvPr/>
          </p:nvSpPr>
          <p:spPr bwMode="auto">
            <a:xfrm>
              <a:off x="3398838" y="5790757"/>
              <a:ext cx="30162"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8" name="Rectangle 83"/>
            <p:cNvSpPr>
              <a:spLocks noChangeArrowheads="1"/>
            </p:cNvSpPr>
            <p:nvPr/>
          </p:nvSpPr>
          <p:spPr bwMode="auto">
            <a:xfrm>
              <a:off x="3429000" y="5790757"/>
              <a:ext cx="1914525"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69" name="Rectangle 84"/>
            <p:cNvSpPr>
              <a:spLocks noChangeArrowheads="1"/>
            </p:cNvSpPr>
            <p:nvPr/>
          </p:nvSpPr>
          <p:spPr bwMode="auto">
            <a:xfrm>
              <a:off x="5343525" y="5393423"/>
              <a:ext cx="30163"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0" name="Rectangle 85"/>
            <p:cNvSpPr>
              <a:spLocks noChangeArrowheads="1"/>
            </p:cNvSpPr>
            <p:nvPr/>
          </p:nvSpPr>
          <p:spPr bwMode="auto">
            <a:xfrm>
              <a:off x="5343525" y="5790757"/>
              <a:ext cx="30163"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1" name="Rectangle 86"/>
            <p:cNvSpPr>
              <a:spLocks noChangeArrowheads="1"/>
            </p:cNvSpPr>
            <p:nvPr/>
          </p:nvSpPr>
          <p:spPr bwMode="auto">
            <a:xfrm>
              <a:off x="5373688" y="5790757"/>
              <a:ext cx="1914525"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2" name="Rectangle 87"/>
            <p:cNvSpPr>
              <a:spLocks noChangeArrowheads="1"/>
            </p:cNvSpPr>
            <p:nvPr/>
          </p:nvSpPr>
          <p:spPr bwMode="auto">
            <a:xfrm>
              <a:off x="7288213" y="5393423"/>
              <a:ext cx="30162" cy="397334"/>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3" name="Rectangle 88"/>
            <p:cNvSpPr>
              <a:spLocks noChangeArrowheads="1"/>
            </p:cNvSpPr>
            <p:nvPr/>
          </p:nvSpPr>
          <p:spPr bwMode="auto">
            <a:xfrm>
              <a:off x="7288213" y="5790757"/>
              <a:ext cx="30162"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4" name="Rectangle 89"/>
            <p:cNvSpPr>
              <a:spLocks noChangeArrowheads="1"/>
            </p:cNvSpPr>
            <p:nvPr/>
          </p:nvSpPr>
          <p:spPr bwMode="auto">
            <a:xfrm>
              <a:off x="7288213" y="5790757"/>
              <a:ext cx="30162" cy="30198"/>
            </a:xfrm>
            <a:prstGeom prst="rect">
              <a:avLst/>
            </a:prstGeom>
            <a:solidFill>
              <a:srgbClr val="000000"/>
            </a:solidFill>
            <a:ln w="9525">
              <a:noFill/>
              <a:miter lim="800000"/>
              <a:headEnd/>
              <a:tailEnd/>
            </a:ln>
          </p:spPr>
          <p:txBody>
            <a:bodyPr/>
            <a:lstStyle/>
            <a:p>
              <a:pPr fontAlgn="auto">
                <a:spcBef>
                  <a:spcPts val="0"/>
                </a:spcBef>
                <a:spcAft>
                  <a:spcPts val="0"/>
                </a:spcAft>
                <a:defRPr/>
              </a:pPr>
              <a:endParaRPr lang="en-US">
                <a:latin typeface="+mj-lt"/>
                <a:ea typeface="MS PGothic" pitchFamily="34" charset="-128"/>
                <a:cs typeface="+mn-cs"/>
              </a:endParaRPr>
            </a:p>
          </p:txBody>
        </p:sp>
        <p:sp>
          <p:nvSpPr>
            <p:cNvPr id="175" name="Rectangle 90"/>
            <p:cNvSpPr>
              <a:spLocks noChangeArrowheads="1"/>
            </p:cNvSpPr>
            <p:nvPr/>
          </p:nvSpPr>
          <p:spPr bwMode="auto">
            <a:xfrm>
              <a:off x="1274763" y="5828901"/>
              <a:ext cx="52387" cy="27654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a:latin typeface="+mj-lt"/>
                  <a:ea typeface="MS PGothic" pitchFamily="34" charset="-128"/>
                  <a:cs typeface="+mn-cs"/>
                </a:rPr>
                <a:t> </a:t>
              </a: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5334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a:spcBef>
                <a:spcPct val="0"/>
              </a:spcBef>
              <a:buClrTx/>
              <a:buFontTx/>
              <a:buNone/>
            </a:pPr>
            <a:endParaRPr lang="en-US" altLang="en-US" sz="3600"/>
          </a:p>
        </p:txBody>
      </p:sp>
      <p:sp>
        <p:nvSpPr>
          <p:cNvPr id="3" name="Title 2"/>
          <p:cNvSpPr>
            <a:spLocks noGrp="1"/>
          </p:cNvSpPr>
          <p:nvPr>
            <p:ph type="title"/>
          </p:nvPr>
        </p:nvSpPr>
        <p:spPr/>
        <p:txBody>
          <a:bodyPr/>
          <a:lstStyle/>
          <a:p>
            <a:r>
              <a:rPr lang="en-US" sz="1200" dirty="0"/>
              <a:t>1.5 Usage of variables and Operators</a:t>
            </a:r>
            <a:br>
              <a:rPr lang="en-US" dirty="0"/>
            </a:br>
            <a:r>
              <a:rPr lang="en-US" dirty="0"/>
              <a:t>Ternary/Conditional Operator</a:t>
            </a:r>
          </a:p>
        </p:txBody>
      </p:sp>
      <p:sp>
        <p:nvSpPr>
          <p:cNvPr id="4" name="Content Placeholder 3"/>
          <p:cNvSpPr>
            <a:spLocks noGrp="1"/>
          </p:cNvSpPr>
          <p:nvPr>
            <p:ph idx="1"/>
          </p:nvPr>
        </p:nvSpPr>
        <p:spPr>
          <a:xfrm>
            <a:off x="298516" y="1380466"/>
            <a:ext cx="8845484" cy="5477534"/>
          </a:xfrm>
        </p:spPr>
        <p:txBody>
          <a:bodyPr/>
          <a:lstStyle/>
          <a:p>
            <a:r>
              <a:rPr lang="en-US" dirty="0"/>
              <a:t>Ternary Operators: </a:t>
            </a:r>
          </a:p>
          <a:p>
            <a:pPr lvl="1"/>
            <a:r>
              <a:rPr lang="en-US" dirty="0"/>
              <a:t>Provide an alternate way to write the if conditional construct</a:t>
            </a:r>
          </a:p>
          <a:p>
            <a:pPr lvl="1"/>
            <a:r>
              <a:rPr lang="en-US" dirty="0"/>
              <a:t>Take three arguments (Ternary operator)</a:t>
            </a:r>
          </a:p>
          <a:p>
            <a:r>
              <a:rPr lang="en-US" dirty="0"/>
              <a:t>Syntax:</a:t>
            </a:r>
          </a:p>
          <a:p>
            <a:endParaRPr lang="en-US" dirty="0"/>
          </a:p>
          <a:p>
            <a:endParaRPr lang="en-US" dirty="0"/>
          </a:p>
          <a:p>
            <a:endParaRPr lang="en-US" dirty="0"/>
          </a:p>
          <a:p>
            <a:r>
              <a:rPr lang="en-US" dirty="0"/>
              <a:t>If expression1 is true (i.e. Value is non-zero), then the value returned would be expression2 otherwise the value returned would be expression3</a:t>
            </a:r>
          </a:p>
          <a:p>
            <a:endParaRPr lang="en-US" dirty="0"/>
          </a:p>
          <a:p>
            <a:endParaRPr lang="en-US" dirty="0"/>
          </a:p>
          <a:p>
            <a:endParaRPr lang="en-US" dirty="0"/>
          </a:p>
          <a:p>
            <a:endParaRPr lang="en-US" dirty="0"/>
          </a:p>
          <a:p>
            <a:endParaRPr lang="en-US" dirty="0"/>
          </a:p>
          <a:p>
            <a:endParaRPr lang="en-US" dirty="0"/>
          </a:p>
          <a:p>
            <a:endParaRPr lang="en-US" dirty="0"/>
          </a:p>
          <a:p>
            <a:r>
              <a:rPr lang="en-US" dirty="0"/>
              <a:t>This statement will store 3 in ‘number2’ if ‘number1’ is greater than 5, otherwise it will store 4 in ‘number2’.</a:t>
            </a:r>
          </a:p>
          <a:p>
            <a:endParaRPr lang="en-US" dirty="0"/>
          </a:p>
        </p:txBody>
      </p:sp>
      <p:sp>
        <p:nvSpPr>
          <p:cNvPr id="6" name="TextBox 5"/>
          <p:cNvSpPr txBox="1"/>
          <p:nvPr/>
        </p:nvSpPr>
        <p:spPr>
          <a:xfrm>
            <a:off x="1733550" y="2628900"/>
            <a:ext cx="4663440" cy="3657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solidFill>
                  <a:schemeClr val="tx2">
                    <a:lumMod val="50000"/>
                  </a:schemeClr>
                </a:solidFill>
                <a:latin typeface="+mj-lt"/>
              </a:rPr>
              <a:t>expression1 ? expression2 : expression3</a:t>
            </a:r>
          </a:p>
          <a:p>
            <a:endParaRPr lang="en-US" sz="1600" dirty="0" err="1">
              <a:solidFill>
                <a:schemeClr val="tx2">
                  <a:lumMod val="50000"/>
                </a:schemeClr>
              </a:solidFill>
              <a:latin typeface="+mj-lt"/>
            </a:endParaRPr>
          </a:p>
        </p:txBody>
      </p:sp>
      <p:sp>
        <p:nvSpPr>
          <p:cNvPr id="7" name="TextBox 6"/>
          <p:cNvSpPr txBox="1"/>
          <p:nvPr/>
        </p:nvSpPr>
        <p:spPr>
          <a:xfrm>
            <a:off x="1722925" y="3863341"/>
            <a:ext cx="5603292"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solidFill>
                  <a:schemeClr val="tx2">
                    <a:lumMod val="50000"/>
                  </a:schemeClr>
                </a:solidFill>
                <a:latin typeface="+mj-lt"/>
              </a:rPr>
              <a:t>BEGIN</a:t>
            </a:r>
          </a:p>
          <a:p>
            <a:r>
              <a:rPr lang="en-US" sz="1400" dirty="0">
                <a:solidFill>
                  <a:schemeClr val="tx2">
                    <a:lumMod val="50000"/>
                  </a:schemeClr>
                </a:solidFill>
                <a:latin typeface="+mj-lt"/>
              </a:rPr>
              <a:t>	DECLARE number1, number2 AS INTEGER</a:t>
            </a:r>
          </a:p>
          <a:p>
            <a:r>
              <a:rPr lang="en-US" sz="1400" dirty="0">
                <a:solidFill>
                  <a:schemeClr val="tx2">
                    <a:lumMod val="50000"/>
                  </a:schemeClr>
                </a:solidFill>
                <a:latin typeface="+mj-lt"/>
              </a:rPr>
              <a:t>	PROMPT “Enter number” AND STORE IN number1</a:t>
            </a:r>
          </a:p>
          <a:p>
            <a:r>
              <a:rPr lang="en-US" sz="1400" dirty="0">
                <a:solidFill>
                  <a:schemeClr val="tx2">
                    <a:lumMod val="50000"/>
                  </a:schemeClr>
                </a:solidFill>
                <a:latin typeface="+mj-lt"/>
              </a:rPr>
              <a:t>	number2 = (number1&gt;5 ? 3 : 4)</a:t>
            </a:r>
          </a:p>
          <a:p>
            <a:r>
              <a:rPr lang="en-US" sz="1400" dirty="0">
                <a:solidFill>
                  <a:schemeClr val="tx2">
                    <a:lumMod val="50000"/>
                  </a:schemeClr>
                </a:solidFill>
                <a:latin typeface="+mj-lt"/>
              </a:rPr>
              <a:t>	PRINT number2</a:t>
            </a:r>
          </a:p>
          <a:p>
            <a:r>
              <a:rPr lang="en-US" sz="1400" dirty="0">
                <a:solidFill>
                  <a:schemeClr val="tx2">
                    <a:lumMod val="50000"/>
                  </a:schemeClr>
                </a:solidFill>
                <a:latin typeface="+mj-lt"/>
              </a:rPr>
              <a:t>END</a:t>
            </a:r>
          </a:p>
          <a:p>
            <a:endParaRPr lang="en-US" sz="1400" dirty="0" err="1">
              <a:solidFill>
                <a:schemeClr val="tx2">
                  <a:lumMod val="50000"/>
                </a:schemeClr>
              </a:solidFill>
              <a:latin typeface="+mj-lt"/>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1.6 Introduction to  control constructs</a:t>
            </a:r>
            <a:br>
              <a:rPr lang="en-US" sz="1200" dirty="0"/>
            </a:br>
            <a:r>
              <a:rPr lang="en-US" dirty="0"/>
              <a:t>Introduction to Control Constructs</a:t>
            </a:r>
          </a:p>
        </p:txBody>
      </p:sp>
      <p:sp>
        <p:nvSpPr>
          <p:cNvPr id="4" name="Content Placeholder 3"/>
          <p:cNvSpPr>
            <a:spLocks noGrp="1"/>
          </p:cNvSpPr>
          <p:nvPr>
            <p:ph idx="1"/>
          </p:nvPr>
        </p:nvSpPr>
        <p:spPr/>
        <p:txBody>
          <a:bodyPr/>
          <a:lstStyle/>
          <a:p>
            <a:r>
              <a:rPr lang="en-US" dirty="0"/>
              <a:t>There are basically three control constructs used to write algorithms:</a:t>
            </a:r>
          </a:p>
          <a:p>
            <a:pPr lvl="1"/>
            <a:r>
              <a:rPr lang="en-US" dirty="0"/>
              <a:t>Sequence: The instructions are executed in the sequence in which they    appear, and the program does not skip or repeat any of the instructions</a:t>
            </a:r>
          </a:p>
          <a:p>
            <a:pPr lvl="1"/>
            <a:r>
              <a:rPr lang="en-US" dirty="0"/>
              <a:t>Selection: Selection implies that a choice will be made, which depends on the value of a condition specified by the programmer</a:t>
            </a:r>
          </a:p>
          <a:p>
            <a:pPr lvl="1"/>
            <a:r>
              <a:rPr lang="en-US" dirty="0"/>
              <a:t>Repetition: Repetition repeats a section of code while a certain condition holds true.</a:t>
            </a:r>
          </a:p>
          <a:p>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1.6 Introduction to  control constructs</a:t>
            </a:r>
            <a:br>
              <a:rPr lang="en-US" dirty="0"/>
            </a:br>
            <a:r>
              <a:rPr lang="en-US" dirty="0"/>
              <a:t>Control Constructs - Sequence</a:t>
            </a:r>
          </a:p>
        </p:txBody>
      </p:sp>
      <p:sp>
        <p:nvSpPr>
          <p:cNvPr id="4" name="Content Placeholder 3"/>
          <p:cNvSpPr>
            <a:spLocks noGrp="1"/>
          </p:cNvSpPr>
          <p:nvPr>
            <p:ph idx="1"/>
          </p:nvPr>
        </p:nvSpPr>
        <p:spPr/>
        <p:txBody>
          <a:bodyPr/>
          <a:lstStyle/>
          <a:p>
            <a:r>
              <a:rPr lang="en-US" dirty="0"/>
              <a:t>A computer program executing in sequence performs each </a:t>
            </a:r>
          </a:p>
          <a:p>
            <a:pPr marL="0" indent="0">
              <a:buNone/>
            </a:pPr>
            <a:r>
              <a:rPr lang="en-US" dirty="0"/>
              <a:t>   instruction once only. The instructions are executed in the sequence </a:t>
            </a:r>
          </a:p>
          <a:p>
            <a:pPr marL="0" indent="0">
              <a:buNone/>
            </a:pPr>
            <a:r>
              <a:rPr lang="en-US" dirty="0"/>
              <a:t>   in which they appear, and the program does not skip or repeat any </a:t>
            </a:r>
          </a:p>
          <a:p>
            <a:pPr marL="0" indent="0">
              <a:buNone/>
            </a:pPr>
            <a:r>
              <a:rPr lang="en-US" dirty="0"/>
              <a:t>   of the instructions</a:t>
            </a:r>
          </a:p>
          <a:p>
            <a:endParaRPr lang="en-US" dirty="0"/>
          </a:p>
        </p:txBody>
      </p:sp>
      <p:sp>
        <p:nvSpPr>
          <p:cNvPr id="5" name="TextBox 4"/>
          <p:cNvSpPr txBox="1"/>
          <p:nvPr/>
        </p:nvSpPr>
        <p:spPr>
          <a:xfrm>
            <a:off x="1333500" y="3390900"/>
            <a:ext cx="5981700" cy="2031325"/>
          </a:xfrm>
          <a:prstGeom prst="rect">
            <a:avLst/>
          </a:prstGeom>
          <a:noFill/>
        </p:spPr>
        <p:txBody>
          <a:bodyPr wrap="square" rtlCol="0">
            <a:spAutoFit/>
          </a:bodyPr>
          <a:lstStyle/>
          <a:p>
            <a:r>
              <a:rPr lang="en-US" dirty="0">
                <a:solidFill>
                  <a:schemeClr val="tx2">
                    <a:lumMod val="50000"/>
                  </a:schemeClr>
                </a:solidFill>
                <a:latin typeface="+mj-lt"/>
              </a:rPr>
              <a:t>BEGIN</a:t>
            </a:r>
          </a:p>
          <a:p>
            <a:r>
              <a:rPr lang="en-US" dirty="0">
                <a:solidFill>
                  <a:schemeClr val="tx2">
                    <a:lumMod val="50000"/>
                  </a:schemeClr>
                </a:solidFill>
                <a:latin typeface="+mj-lt"/>
              </a:rPr>
              <a:t>	READ num1</a:t>
            </a:r>
          </a:p>
          <a:p>
            <a:r>
              <a:rPr lang="en-US" dirty="0">
                <a:solidFill>
                  <a:schemeClr val="tx2">
                    <a:lumMod val="50000"/>
                  </a:schemeClr>
                </a:solidFill>
                <a:latin typeface="+mj-lt"/>
              </a:rPr>
              <a:t>	READ num2</a:t>
            </a:r>
          </a:p>
          <a:p>
            <a:r>
              <a:rPr lang="en-US" dirty="0">
                <a:solidFill>
                  <a:schemeClr val="tx2">
                    <a:lumMod val="50000"/>
                  </a:schemeClr>
                </a:solidFill>
                <a:latin typeface="+mj-lt"/>
              </a:rPr>
              <a:t>	CALCULATE Difference = num1-num2</a:t>
            </a:r>
          </a:p>
          <a:p>
            <a:r>
              <a:rPr lang="en-US" dirty="0">
                <a:solidFill>
                  <a:schemeClr val="tx2">
                    <a:lumMod val="50000"/>
                  </a:schemeClr>
                </a:solidFill>
                <a:latin typeface="+mj-lt"/>
              </a:rPr>
              <a:t>	PRINT Difference</a:t>
            </a:r>
          </a:p>
          <a:p>
            <a:r>
              <a:rPr lang="en-US" dirty="0">
                <a:solidFill>
                  <a:schemeClr val="tx2">
                    <a:lumMod val="50000"/>
                  </a:schemeClr>
                </a:solidFill>
                <a:latin typeface="+mj-lt"/>
              </a:rPr>
              <a:t>END</a:t>
            </a:r>
          </a:p>
          <a:p>
            <a:endParaRPr lang="en-US" dirty="0" err="1">
              <a:solidFill>
                <a:schemeClr val="tx2">
                  <a:lumMod val="50000"/>
                </a:schemeClr>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1.6 Introduction to  control constructs</a:t>
            </a:r>
            <a:br>
              <a:rPr lang="en-US" dirty="0"/>
            </a:br>
            <a:r>
              <a:rPr lang="en-US" dirty="0"/>
              <a:t>Control Constructs - Selection</a:t>
            </a:r>
          </a:p>
        </p:txBody>
      </p:sp>
      <p:sp>
        <p:nvSpPr>
          <p:cNvPr id="4" name="Content Placeholder 3"/>
          <p:cNvSpPr>
            <a:spLocks noGrp="1"/>
          </p:cNvSpPr>
          <p:nvPr>
            <p:ph idx="1"/>
          </p:nvPr>
        </p:nvSpPr>
        <p:spPr/>
        <p:txBody>
          <a:bodyPr/>
          <a:lstStyle/>
          <a:p>
            <a:r>
              <a:rPr lang="en-US" dirty="0"/>
              <a:t>Selection implies that a choice will be made, which depends on the value of a condition specified by the programmer</a:t>
            </a:r>
          </a:p>
          <a:p>
            <a:endParaRPr lang="en-US" dirty="0"/>
          </a:p>
          <a:p>
            <a:r>
              <a:rPr lang="en-US" dirty="0"/>
              <a:t>Two forms of selection are there:</a:t>
            </a:r>
          </a:p>
          <a:p>
            <a:endParaRPr lang="en-US" dirty="0"/>
          </a:p>
          <a:p>
            <a:endParaRPr lang="en-US" dirty="0"/>
          </a:p>
        </p:txBody>
      </p:sp>
      <p:sp>
        <p:nvSpPr>
          <p:cNvPr id="11" name="AutoShape 8"/>
          <p:cNvSpPr>
            <a:spLocks noChangeArrowheads="1"/>
          </p:cNvSpPr>
          <p:nvPr/>
        </p:nvSpPr>
        <p:spPr bwMode="auto">
          <a:xfrm>
            <a:off x="4337050" y="3644900"/>
            <a:ext cx="3548063" cy="1981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endParaRPr lang="en-US" sz="1600" b="1" dirty="0">
              <a:solidFill>
                <a:schemeClr val="tx1"/>
              </a:solidFill>
              <a:latin typeface="+mj-lt"/>
            </a:endParaRPr>
          </a:p>
          <a:p>
            <a:pPr>
              <a:defRPr/>
            </a:pPr>
            <a:r>
              <a:rPr lang="en-US" sz="1600" b="1" dirty="0">
                <a:solidFill>
                  <a:schemeClr val="tx1"/>
                </a:solidFill>
                <a:latin typeface="+mj-lt"/>
              </a:rPr>
              <a:t>IF </a:t>
            </a:r>
            <a:r>
              <a:rPr lang="en-US" sz="1600" b="1" dirty="0" err="1">
                <a:solidFill>
                  <a:schemeClr val="tx1"/>
                </a:solidFill>
                <a:latin typeface="+mj-lt"/>
              </a:rPr>
              <a:t>num</a:t>
            </a:r>
            <a:r>
              <a:rPr lang="en-US" sz="1600" b="1" dirty="0">
                <a:solidFill>
                  <a:schemeClr val="tx1"/>
                </a:solidFill>
                <a:latin typeface="+mj-lt"/>
              </a:rPr>
              <a:t> &gt; 0 THEN</a:t>
            </a:r>
          </a:p>
          <a:p>
            <a:pPr>
              <a:defRPr/>
            </a:pPr>
            <a:r>
              <a:rPr lang="en-US" sz="1600" b="1" dirty="0">
                <a:solidFill>
                  <a:schemeClr val="tx1"/>
                </a:solidFill>
                <a:latin typeface="+mj-lt"/>
              </a:rPr>
              <a:t>     PRINT “ Number is positive”</a:t>
            </a:r>
            <a:br>
              <a:rPr lang="en-US" sz="1600" b="1" dirty="0">
                <a:solidFill>
                  <a:schemeClr val="tx1"/>
                </a:solidFill>
                <a:latin typeface="+mj-lt"/>
              </a:rPr>
            </a:br>
            <a:r>
              <a:rPr lang="en-US" sz="1600" b="1" dirty="0">
                <a:solidFill>
                  <a:schemeClr val="tx1"/>
                </a:solidFill>
                <a:latin typeface="+mj-lt"/>
              </a:rPr>
              <a:t>ELSE</a:t>
            </a:r>
            <a:br>
              <a:rPr lang="en-US" sz="1600" b="1" dirty="0">
                <a:solidFill>
                  <a:schemeClr val="tx1"/>
                </a:solidFill>
                <a:latin typeface="+mj-lt"/>
              </a:rPr>
            </a:br>
            <a:r>
              <a:rPr lang="en-US" sz="1600" b="1" dirty="0">
                <a:solidFill>
                  <a:schemeClr val="tx1"/>
                </a:solidFill>
                <a:latin typeface="+mj-lt"/>
              </a:rPr>
              <a:t>     PRINT “ NUMBER is negative”</a:t>
            </a:r>
          </a:p>
          <a:p>
            <a:pPr>
              <a:defRPr/>
            </a:pPr>
            <a:r>
              <a:rPr lang="en-US" sz="1600" b="1" dirty="0">
                <a:solidFill>
                  <a:schemeClr val="tx1"/>
                </a:solidFill>
                <a:latin typeface="+mj-lt"/>
              </a:rPr>
              <a:t>END IF    </a:t>
            </a:r>
          </a:p>
          <a:p>
            <a:pPr>
              <a:lnSpc>
                <a:spcPct val="135000"/>
              </a:lnSpc>
              <a:defRPr/>
            </a:pPr>
            <a:endParaRPr lang="en-US" sz="1600" b="1" dirty="0">
              <a:solidFill>
                <a:schemeClr val="tx1"/>
              </a:solidFill>
              <a:latin typeface="+mj-lt"/>
            </a:endParaRPr>
          </a:p>
        </p:txBody>
      </p:sp>
      <p:sp>
        <p:nvSpPr>
          <p:cNvPr id="12" name="Text Box 11"/>
          <p:cNvSpPr txBox="1">
            <a:spLocks noChangeArrowheads="1"/>
          </p:cNvSpPr>
          <p:nvPr/>
        </p:nvSpPr>
        <p:spPr bwMode="auto">
          <a:xfrm>
            <a:off x="666750" y="3148013"/>
            <a:ext cx="129554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lnSpc>
                <a:spcPct val="90000"/>
              </a:lnSpc>
              <a:buFont typeface="Wingdings" panose="05000000000000000000" pitchFamily="2" charset="2"/>
              <a:buChar char="§"/>
            </a:pPr>
            <a:r>
              <a:rPr lang="en-US" altLang="en-US" sz="1600" dirty="0">
                <a:latin typeface="+mj-lt"/>
              </a:rPr>
              <a:t>If…then</a:t>
            </a:r>
          </a:p>
        </p:txBody>
      </p:sp>
      <p:sp>
        <p:nvSpPr>
          <p:cNvPr id="13" name="Text Box 12"/>
          <p:cNvSpPr txBox="1">
            <a:spLocks noChangeArrowheads="1"/>
          </p:cNvSpPr>
          <p:nvPr/>
        </p:nvSpPr>
        <p:spPr bwMode="auto">
          <a:xfrm>
            <a:off x="4718050" y="3148013"/>
            <a:ext cx="189987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lnSpc>
                <a:spcPct val="90000"/>
              </a:lnSpc>
              <a:buFont typeface="Wingdings" panose="05000000000000000000" pitchFamily="2" charset="2"/>
              <a:buChar char="§"/>
            </a:pPr>
            <a:r>
              <a:rPr lang="en-US" altLang="en-US" sz="1600" dirty="0">
                <a:latin typeface="+mj-lt"/>
              </a:rPr>
              <a:t>If…then…else</a:t>
            </a:r>
          </a:p>
        </p:txBody>
      </p:sp>
      <p:sp>
        <p:nvSpPr>
          <p:cNvPr id="14" name="AutoShape 13"/>
          <p:cNvSpPr>
            <a:spLocks noChangeArrowheads="1"/>
          </p:cNvSpPr>
          <p:nvPr/>
        </p:nvSpPr>
        <p:spPr bwMode="auto">
          <a:xfrm>
            <a:off x="609600" y="3743325"/>
            <a:ext cx="3143250" cy="1905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defRPr/>
            </a:pPr>
            <a:r>
              <a:rPr lang="en-US" sz="1600" b="1" dirty="0">
                <a:solidFill>
                  <a:schemeClr val="tx1"/>
                </a:solidFill>
                <a:latin typeface="+mj-lt"/>
              </a:rPr>
              <a:t>IF </a:t>
            </a:r>
            <a:r>
              <a:rPr lang="en-US" sz="1600" b="1" dirty="0" err="1">
                <a:solidFill>
                  <a:schemeClr val="tx1"/>
                </a:solidFill>
                <a:latin typeface="+mj-lt"/>
              </a:rPr>
              <a:t>num</a:t>
            </a:r>
            <a:r>
              <a:rPr lang="en-US" sz="1600" b="1" dirty="0">
                <a:solidFill>
                  <a:schemeClr val="tx1"/>
                </a:solidFill>
                <a:latin typeface="+mj-lt"/>
              </a:rPr>
              <a:t> = 0 THEN</a:t>
            </a:r>
            <a:br>
              <a:rPr lang="en-US" sz="1600" b="1" dirty="0">
                <a:solidFill>
                  <a:schemeClr val="tx1"/>
                </a:solidFill>
                <a:latin typeface="+mj-lt"/>
              </a:rPr>
            </a:br>
            <a:r>
              <a:rPr lang="en-US" sz="1600" b="1" dirty="0">
                <a:solidFill>
                  <a:schemeClr val="tx1"/>
                </a:solidFill>
                <a:latin typeface="+mj-lt"/>
              </a:rPr>
              <a:t>     PRINT “ Number is zero”</a:t>
            </a:r>
            <a:br>
              <a:rPr lang="en-US" sz="1600" b="1" dirty="0">
                <a:solidFill>
                  <a:schemeClr val="tx1"/>
                </a:solidFill>
                <a:latin typeface="+mj-lt"/>
              </a:rPr>
            </a:br>
            <a:r>
              <a:rPr lang="en-US" sz="1600" b="1" dirty="0">
                <a:solidFill>
                  <a:schemeClr val="tx1"/>
                </a:solidFill>
                <a:latin typeface="+mj-lt"/>
              </a:rPr>
              <a:t>END IF</a:t>
            </a:r>
          </a:p>
          <a:p>
            <a:pPr>
              <a:lnSpc>
                <a:spcPct val="135000"/>
              </a:lnSpc>
              <a:defRPr/>
            </a:pPr>
            <a:endParaRPr lang="en-US" sz="1600" b="1" dirty="0">
              <a:solidFill>
                <a:schemeClr val="tx1"/>
              </a:solidFill>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1.6 Introduction to  control constructs</a:t>
            </a:r>
            <a:br>
              <a:rPr lang="en-US" dirty="0"/>
            </a:br>
            <a:r>
              <a:rPr lang="en-US" dirty="0"/>
              <a:t>Control Constructs - Looping Statements</a:t>
            </a:r>
          </a:p>
        </p:txBody>
      </p:sp>
      <p:sp>
        <p:nvSpPr>
          <p:cNvPr id="4" name="Content Placeholder 3"/>
          <p:cNvSpPr>
            <a:spLocks noGrp="1"/>
          </p:cNvSpPr>
          <p:nvPr>
            <p:ph idx="1"/>
          </p:nvPr>
        </p:nvSpPr>
        <p:spPr/>
        <p:txBody>
          <a:bodyPr/>
          <a:lstStyle/>
          <a:p>
            <a:r>
              <a:rPr lang="en-US" dirty="0"/>
              <a:t>Repetition can be implemented using: </a:t>
            </a:r>
          </a:p>
          <a:p>
            <a:pPr lvl="1"/>
            <a:r>
              <a:rPr lang="en-US" dirty="0"/>
              <a:t>While Loop</a:t>
            </a:r>
          </a:p>
          <a:p>
            <a:pPr lvl="1"/>
            <a:r>
              <a:rPr lang="en-US" dirty="0"/>
              <a:t>Do Until Loop</a:t>
            </a:r>
          </a:p>
          <a:p>
            <a:pPr lvl="1"/>
            <a:r>
              <a:rPr lang="en-US" dirty="0"/>
              <a:t>For Loop</a:t>
            </a:r>
          </a:p>
          <a:p>
            <a:endParaRPr lang="en-US" dirty="0"/>
          </a:p>
        </p:txBody>
      </p:sp>
      <p:grpSp>
        <p:nvGrpSpPr>
          <p:cNvPr id="14" name="Group 4"/>
          <p:cNvGrpSpPr>
            <a:grpSpLocks/>
          </p:cNvGrpSpPr>
          <p:nvPr/>
        </p:nvGrpSpPr>
        <p:grpSpPr bwMode="auto">
          <a:xfrm>
            <a:off x="407988" y="2592372"/>
            <a:ext cx="7863840" cy="3930976"/>
            <a:chOff x="257" y="1916"/>
            <a:chExt cx="5119" cy="2020"/>
          </a:xfrm>
        </p:grpSpPr>
        <p:sp>
          <p:nvSpPr>
            <p:cNvPr id="15" name="AutoShape 5"/>
            <p:cNvSpPr>
              <a:spLocks noChangeArrowheads="1"/>
            </p:cNvSpPr>
            <p:nvPr/>
          </p:nvSpPr>
          <p:spPr bwMode="auto">
            <a:xfrm>
              <a:off x="257" y="2400"/>
              <a:ext cx="1507" cy="153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endParaRPr lang="en-US" b="1" dirty="0">
                <a:solidFill>
                  <a:schemeClr val="tx1"/>
                </a:solidFill>
                <a:latin typeface="+mj-lt"/>
              </a:endParaRPr>
            </a:p>
            <a:p>
              <a:pPr>
                <a:defRPr/>
              </a:pPr>
              <a:r>
                <a:rPr lang="en-US" b="1" dirty="0">
                  <a:solidFill>
                    <a:schemeClr val="tx1"/>
                  </a:solidFill>
                  <a:latin typeface="+mj-lt"/>
                </a:rPr>
                <a:t>sum = 0</a:t>
              </a:r>
              <a:br>
                <a:rPr lang="en-US" b="1" dirty="0">
                  <a:solidFill>
                    <a:schemeClr val="tx1"/>
                  </a:solidFill>
                  <a:latin typeface="+mj-lt"/>
                </a:rPr>
              </a:br>
              <a:r>
                <a:rPr lang="en-US" b="1" dirty="0">
                  <a:solidFill>
                    <a:schemeClr val="tx1"/>
                  </a:solidFill>
                  <a:latin typeface="+mj-lt"/>
                </a:rPr>
                <a:t>WHILE (index &lt; 100)</a:t>
              </a:r>
            </a:p>
            <a:p>
              <a:pPr>
                <a:defRPr/>
              </a:pPr>
              <a:r>
                <a:rPr lang="en-US" b="1" dirty="0">
                  <a:solidFill>
                    <a:schemeClr val="tx1"/>
                  </a:solidFill>
                  <a:latin typeface="+mj-lt"/>
                </a:rPr>
                <a:t>DO</a:t>
              </a:r>
              <a:br>
                <a:rPr lang="en-US" b="1" dirty="0">
                  <a:solidFill>
                    <a:schemeClr val="tx1"/>
                  </a:solidFill>
                  <a:latin typeface="+mj-lt"/>
                </a:rPr>
              </a:br>
              <a:r>
                <a:rPr lang="en-US" b="1" dirty="0">
                  <a:solidFill>
                    <a:schemeClr val="tx1"/>
                  </a:solidFill>
                  <a:latin typeface="+mj-lt"/>
                </a:rPr>
                <a:t>   sum=</a:t>
              </a:r>
              <a:r>
                <a:rPr lang="en-US" b="1" dirty="0" err="1">
                  <a:solidFill>
                    <a:schemeClr val="tx1"/>
                  </a:solidFill>
                  <a:latin typeface="+mj-lt"/>
                </a:rPr>
                <a:t>sum+index</a:t>
              </a:r>
              <a:endParaRPr lang="en-US" b="1" dirty="0">
                <a:solidFill>
                  <a:schemeClr val="tx1"/>
                </a:solidFill>
                <a:latin typeface="+mj-lt"/>
              </a:endParaRPr>
            </a:p>
            <a:p>
              <a:pPr>
                <a:defRPr/>
              </a:pPr>
              <a:r>
                <a:rPr lang="en-US" b="1" dirty="0">
                  <a:solidFill>
                    <a:schemeClr val="tx1"/>
                  </a:solidFill>
                  <a:latin typeface="+mj-lt"/>
                </a:rPr>
                <a:t>    index=index+1</a:t>
              </a:r>
              <a:br>
                <a:rPr lang="en-US" b="1" dirty="0">
                  <a:solidFill>
                    <a:schemeClr val="tx1"/>
                  </a:solidFill>
                  <a:latin typeface="+mj-lt"/>
                </a:rPr>
              </a:br>
              <a:r>
                <a:rPr lang="en-US" b="1" dirty="0">
                  <a:solidFill>
                    <a:schemeClr val="tx1"/>
                  </a:solidFill>
                  <a:latin typeface="+mj-lt"/>
                </a:rPr>
                <a:t>END WHILE </a:t>
              </a:r>
            </a:p>
            <a:p>
              <a:pPr>
                <a:defRPr/>
              </a:pPr>
              <a:endParaRPr lang="en-US" b="1" dirty="0">
                <a:solidFill>
                  <a:schemeClr val="tx1"/>
                </a:solidFill>
                <a:latin typeface="+mj-lt"/>
              </a:endParaRPr>
            </a:p>
            <a:p>
              <a:pPr>
                <a:defRPr/>
              </a:pPr>
              <a:endParaRPr lang="en-US" b="1" dirty="0">
                <a:solidFill>
                  <a:schemeClr val="tx1"/>
                </a:solidFill>
                <a:latin typeface="+mj-lt"/>
              </a:endParaRPr>
            </a:p>
          </p:txBody>
        </p:sp>
        <p:sp>
          <p:nvSpPr>
            <p:cNvPr id="16" name="AutoShape 6"/>
            <p:cNvSpPr>
              <a:spLocks noChangeArrowheads="1"/>
            </p:cNvSpPr>
            <p:nvPr/>
          </p:nvSpPr>
          <p:spPr bwMode="auto">
            <a:xfrm>
              <a:off x="2016" y="2400"/>
              <a:ext cx="1536" cy="153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b="1" dirty="0">
                  <a:solidFill>
                    <a:schemeClr val="tx1"/>
                  </a:solidFill>
                  <a:latin typeface="+mj-lt"/>
                </a:rPr>
                <a:t>sum=0</a:t>
              </a:r>
            </a:p>
            <a:p>
              <a:pPr>
                <a:defRPr/>
              </a:pPr>
              <a:r>
                <a:rPr lang="en-US" b="1" dirty="0">
                  <a:solidFill>
                    <a:schemeClr val="tx1"/>
                  </a:solidFill>
                  <a:latin typeface="+mj-lt"/>
                </a:rPr>
                <a:t> DO</a:t>
              </a:r>
              <a:br>
                <a:rPr lang="en-US" b="1" dirty="0">
                  <a:solidFill>
                    <a:schemeClr val="tx1"/>
                  </a:solidFill>
                  <a:latin typeface="+mj-lt"/>
                </a:rPr>
              </a:br>
              <a:r>
                <a:rPr lang="en-US" b="1" dirty="0">
                  <a:solidFill>
                    <a:schemeClr val="tx1"/>
                  </a:solidFill>
                  <a:latin typeface="+mj-lt"/>
                </a:rPr>
                <a:t>   sum=</a:t>
              </a:r>
              <a:r>
                <a:rPr lang="en-US" b="1" dirty="0" err="1">
                  <a:solidFill>
                    <a:schemeClr val="tx1"/>
                  </a:solidFill>
                  <a:latin typeface="+mj-lt"/>
                </a:rPr>
                <a:t>sum+index</a:t>
              </a:r>
              <a:endParaRPr lang="en-US" b="1" dirty="0">
                <a:solidFill>
                  <a:schemeClr val="tx1"/>
                </a:solidFill>
                <a:latin typeface="+mj-lt"/>
              </a:endParaRPr>
            </a:p>
            <a:p>
              <a:pPr>
                <a:defRPr/>
              </a:pPr>
              <a:r>
                <a:rPr lang="en-US" b="1" dirty="0">
                  <a:solidFill>
                    <a:schemeClr val="tx1"/>
                  </a:solidFill>
                  <a:latin typeface="+mj-lt"/>
                </a:rPr>
                <a:t>   index=index+1</a:t>
              </a:r>
              <a:br>
                <a:rPr lang="en-US" b="1" dirty="0">
                  <a:solidFill>
                    <a:schemeClr val="tx1"/>
                  </a:solidFill>
                  <a:latin typeface="+mj-lt"/>
                </a:rPr>
              </a:br>
              <a:r>
                <a:rPr lang="en-US" b="1" dirty="0">
                  <a:solidFill>
                    <a:schemeClr val="tx1"/>
                  </a:solidFill>
                  <a:latin typeface="+mj-lt"/>
                </a:rPr>
                <a:t> UNTIL (index&lt;=100)</a:t>
              </a:r>
            </a:p>
            <a:p>
              <a:pPr>
                <a:defRPr/>
              </a:pPr>
              <a:endParaRPr lang="en-US" b="1" dirty="0">
                <a:solidFill>
                  <a:schemeClr val="tx1"/>
                </a:solidFill>
                <a:latin typeface="+mj-lt"/>
              </a:endParaRPr>
            </a:p>
          </p:txBody>
        </p:sp>
        <p:sp>
          <p:nvSpPr>
            <p:cNvPr id="17" name="AutoShape 7"/>
            <p:cNvSpPr>
              <a:spLocks noChangeArrowheads="1"/>
            </p:cNvSpPr>
            <p:nvPr/>
          </p:nvSpPr>
          <p:spPr bwMode="auto">
            <a:xfrm>
              <a:off x="3792" y="2448"/>
              <a:ext cx="1584" cy="144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defRPr/>
              </a:pPr>
              <a:r>
                <a:rPr lang="en-US" b="1" dirty="0">
                  <a:solidFill>
                    <a:schemeClr val="tx1"/>
                  </a:solidFill>
                  <a:latin typeface="+mj-lt"/>
                </a:rPr>
                <a:t>FOR index  = 1  TO 100</a:t>
              </a:r>
            </a:p>
            <a:p>
              <a:pPr>
                <a:defRPr/>
              </a:pPr>
              <a:endParaRPr lang="en-US" b="1" dirty="0">
                <a:solidFill>
                  <a:schemeClr val="tx1"/>
                </a:solidFill>
                <a:latin typeface="+mj-lt"/>
              </a:endParaRPr>
            </a:p>
            <a:p>
              <a:pPr>
                <a:defRPr/>
              </a:pPr>
              <a:r>
                <a:rPr lang="en-US" b="1" dirty="0">
                  <a:solidFill>
                    <a:schemeClr val="tx1"/>
                  </a:solidFill>
                  <a:latin typeface="+mj-lt"/>
                </a:rPr>
                <a:t> sum=</a:t>
              </a:r>
              <a:r>
                <a:rPr lang="en-US" b="1" dirty="0" err="1">
                  <a:solidFill>
                    <a:schemeClr val="tx1"/>
                  </a:solidFill>
                  <a:latin typeface="+mj-lt"/>
                </a:rPr>
                <a:t>sum+index</a:t>
              </a:r>
              <a:endParaRPr lang="en-US" b="1" dirty="0">
                <a:solidFill>
                  <a:schemeClr val="tx1"/>
                </a:solidFill>
                <a:latin typeface="+mj-lt"/>
              </a:endParaRPr>
            </a:p>
            <a:p>
              <a:pPr>
                <a:defRPr/>
              </a:pPr>
              <a:br>
                <a:rPr lang="en-US" b="1" dirty="0">
                  <a:solidFill>
                    <a:schemeClr val="tx1"/>
                  </a:solidFill>
                  <a:latin typeface="+mj-lt"/>
                </a:rPr>
              </a:br>
              <a:r>
                <a:rPr lang="en-US" b="1" dirty="0">
                  <a:solidFill>
                    <a:schemeClr val="tx1"/>
                  </a:solidFill>
                  <a:latin typeface="+mj-lt"/>
                </a:rPr>
                <a:t>END FOR</a:t>
              </a:r>
            </a:p>
          </p:txBody>
        </p:sp>
        <p:sp>
          <p:nvSpPr>
            <p:cNvPr id="18" name="AutoShape 8"/>
            <p:cNvSpPr>
              <a:spLocks noChangeArrowheads="1"/>
            </p:cNvSpPr>
            <p:nvPr/>
          </p:nvSpPr>
          <p:spPr bwMode="auto">
            <a:xfrm>
              <a:off x="384" y="1977"/>
              <a:ext cx="1248" cy="336"/>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defRPr/>
              </a:pPr>
              <a:r>
                <a:rPr lang="en-US" b="1">
                  <a:solidFill>
                    <a:schemeClr val="tx1"/>
                  </a:solidFill>
                  <a:latin typeface="+mj-lt"/>
                </a:rPr>
                <a:t>While Loop</a:t>
              </a:r>
            </a:p>
          </p:txBody>
        </p:sp>
        <p:sp>
          <p:nvSpPr>
            <p:cNvPr id="19" name="AutoShape 9"/>
            <p:cNvSpPr>
              <a:spLocks noChangeArrowheads="1"/>
            </p:cNvSpPr>
            <p:nvPr/>
          </p:nvSpPr>
          <p:spPr bwMode="auto">
            <a:xfrm>
              <a:off x="2112" y="1929"/>
              <a:ext cx="1440" cy="38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defRPr/>
              </a:pPr>
              <a:r>
                <a:rPr lang="en-US" b="1" dirty="0">
                  <a:solidFill>
                    <a:schemeClr val="tx1"/>
                  </a:solidFill>
                  <a:latin typeface="+mj-lt"/>
                </a:rPr>
                <a:t>Do Until Loop</a:t>
              </a:r>
            </a:p>
          </p:txBody>
        </p:sp>
        <p:sp>
          <p:nvSpPr>
            <p:cNvPr id="20" name="AutoShape 10"/>
            <p:cNvSpPr>
              <a:spLocks noChangeArrowheads="1"/>
            </p:cNvSpPr>
            <p:nvPr/>
          </p:nvSpPr>
          <p:spPr bwMode="auto">
            <a:xfrm>
              <a:off x="3888" y="1916"/>
              <a:ext cx="1248" cy="43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a:lnSpc>
                  <a:spcPct val="135000"/>
                </a:lnSpc>
                <a:defRPr/>
              </a:pPr>
              <a:r>
                <a:rPr lang="en-US" b="1">
                  <a:solidFill>
                    <a:schemeClr val="tx1"/>
                  </a:solidFill>
                  <a:latin typeface="+mj-lt"/>
                </a:rPr>
                <a:t>For  Loop</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1.6 Introduction to  control constructs</a:t>
            </a:r>
            <a:br>
              <a:rPr lang="en-US" sz="1200" dirty="0"/>
            </a:br>
            <a:r>
              <a:rPr lang="en-US" dirty="0"/>
              <a:t>Control Constructs - Looping Statements (</a:t>
            </a:r>
            <a:r>
              <a:rPr lang="en-US" dirty="0" err="1"/>
              <a:t>Contd</a:t>
            </a:r>
            <a:r>
              <a:rPr lang="en-US" dirty="0"/>
              <a:t>…)</a:t>
            </a:r>
          </a:p>
        </p:txBody>
      </p:sp>
      <p:sp>
        <p:nvSpPr>
          <p:cNvPr id="4" name="Content Placeholder 3"/>
          <p:cNvSpPr>
            <a:spLocks noGrp="1"/>
          </p:cNvSpPr>
          <p:nvPr>
            <p:ph idx="1"/>
          </p:nvPr>
        </p:nvSpPr>
        <p:spPr/>
        <p:txBody>
          <a:bodyPr/>
          <a:lstStyle/>
          <a:p>
            <a:r>
              <a:rPr lang="en-US" dirty="0"/>
              <a:t>exit statement</a:t>
            </a:r>
          </a:p>
          <a:p>
            <a:pPr lvl="1"/>
            <a:r>
              <a:rPr lang="en-US" dirty="0"/>
              <a:t>Used to exit the current loop before its normal ending</a:t>
            </a:r>
          </a:p>
          <a:p>
            <a:r>
              <a:rPr lang="en-US" dirty="0"/>
              <a:t>cycle statement</a:t>
            </a:r>
          </a:p>
          <a:p>
            <a:pPr lvl="1"/>
            <a:r>
              <a:rPr lang="en-US" dirty="0"/>
              <a:t>Resumes iteration of an enclosing loop</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Introduction to  Programs </a:t>
            </a:r>
            <a:br>
              <a:rPr lang="en-US" dirty="0"/>
            </a:br>
            <a:r>
              <a:rPr lang="en-US" dirty="0"/>
              <a:t>Application, Program, and Software</a:t>
            </a:r>
          </a:p>
        </p:txBody>
      </p:sp>
      <p:sp>
        <p:nvSpPr>
          <p:cNvPr id="4" name="Content Placeholder 3"/>
          <p:cNvSpPr>
            <a:spLocks noGrp="1"/>
          </p:cNvSpPr>
          <p:nvPr>
            <p:ph idx="1"/>
          </p:nvPr>
        </p:nvSpPr>
        <p:spPr/>
        <p:txBody>
          <a:bodyPr/>
          <a:lstStyle/>
          <a:p>
            <a:r>
              <a:rPr lang="en-US" dirty="0"/>
              <a:t>Program</a:t>
            </a:r>
          </a:p>
          <a:p>
            <a:pPr lvl="1"/>
            <a:r>
              <a:rPr lang="en-US" dirty="0"/>
              <a:t>A set of logically placed instruction to perform a task</a:t>
            </a:r>
          </a:p>
          <a:p>
            <a:r>
              <a:rPr lang="en-US" dirty="0"/>
              <a:t>Application program or application</a:t>
            </a:r>
          </a:p>
          <a:p>
            <a:pPr lvl="1"/>
            <a:r>
              <a:rPr lang="en-US" dirty="0"/>
              <a:t>Any program designed to perform a specific functionality</a:t>
            </a:r>
          </a:p>
          <a:p>
            <a:r>
              <a:rPr lang="en-US" dirty="0"/>
              <a:t>Software</a:t>
            </a:r>
          </a:p>
          <a:p>
            <a:pPr lvl="1"/>
            <a:r>
              <a:rPr lang="en-US" dirty="0"/>
              <a:t>A set of programs and associated documentation concerned with a specific operation stored electronically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1.6 Introduction to  control constructs</a:t>
            </a:r>
            <a:br>
              <a:rPr lang="en-US" dirty="0"/>
            </a:br>
            <a:r>
              <a:rPr lang="en-US" dirty="0"/>
              <a:t>Guidelines for  Conditional Statements</a:t>
            </a:r>
          </a:p>
        </p:txBody>
      </p:sp>
      <p:sp>
        <p:nvSpPr>
          <p:cNvPr id="4" name="Content Placeholder 3"/>
          <p:cNvSpPr>
            <a:spLocks noGrp="1"/>
          </p:cNvSpPr>
          <p:nvPr>
            <p:ph idx="1"/>
          </p:nvPr>
        </p:nvSpPr>
        <p:spPr/>
        <p:txBody>
          <a:bodyPr/>
          <a:lstStyle/>
          <a:p>
            <a:r>
              <a:rPr lang="en-US" dirty="0"/>
              <a:t>When to use the if statement</a:t>
            </a:r>
          </a:p>
          <a:p>
            <a:pPr lvl="1"/>
            <a:r>
              <a:rPr lang="en-US" dirty="0"/>
              <a:t>When only one condition is being checked</a:t>
            </a:r>
          </a:p>
          <a:p>
            <a:r>
              <a:rPr lang="en-US" dirty="0"/>
              <a:t>When to use if else statement</a:t>
            </a:r>
          </a:p>
          <a:p>
            <a:pPr lvl="1"/>
            <a:r>
              <a:rPr lang="en-US" dirty="0"/>
              <a:t>When more conditions are being checked and the subsequent conditions are  related to the first condition</a:t>
            </a:r>
          </a:p>
          <a:p>
            <a:r>
              <a:rPr lang="en-US" dirty="0"/>
              <a:t>When to use multiple if statements</a:t>
            </a:r>
          </a:p>
          <a:p>
            <a:pPr lvl="1"/>
            <a:r>
              <a:rPr lang="en-US" dirty="0"/>
              <a:t>When more conditions are being checked and the subsequent conditions are  not related to the first condition</a:t>
            </a:r>
          </a:p>
          <a:p>
            <a:r>
              <a:rPr lang="en-US" dirty="0"/>
              <a:t>In case of multiple or nested IF conditions, implement the most common conditions at the beginning.</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1.6 Introduction to  control constructs</a:t>
            </a:r>
            <a:br>
              <a:rPr lang="en-US" dirty="0"/>
            </a:br>
            <a:r>
              <a:rPr lang="en-US" dirty="0"/>
              <a:t>Guidelines for Looping Statements </a:t>
            </a:r>
          </a:p>
        </p:txBody>
      </p:sp>
      <p:sp>
        <p:nvSpPr>
          <p:cNvPr id="4" name="Content Placeholder 3"/>
          <p:cNvSpPr>
            <a:spLocks noGrp="1"/>
          </p:cNvSpPr>
          <p:nvPr>
            <p:ph idx="1"/>
          </p:nvPr>
        </p:nvSpPr>
        <p:spPr/>
        <p:txBody>
          <a:bodyPr/>
          <a:lstStyle/>
          <a:p>
            <a:r>
              <a:rPr lang="en-US" dirty="0"/>
              <a:t>When to use a for loop</a:t>
            </a:r>
          </a:p>
          <a:p>
            <a:pPr lvl="1"/>
            <a:r>
              <a:rPr lang="en-US" dirty="0"/>
              <a:t>When the iterative task is to be performed for &lt;n&gt; number of times </a:t>
            </a:r>
          </a:p>
          <a:p>
            <a:r>
              <a:rPr lang="en-US" dirty="0"/>
              <a:t>When to use a while loop</a:t>
            </a:r>
          </a:p>
          <a:p>
            <a:pPr lvl="1"/>
            <a:r>
              <a:rPr lang="en-US" dirty="0"/>
              <a:t>When the question whether to continue the loop or not is asked at the beginning of the iterative task</a:t>
            </a:r>
          </a:p>
          <a:p>
            <a:pPr lvl="1"/>
            <a:r>
              <a:rPr lang="en-US" dirty="0"/>
              <a:t>When to use a do while loop</a:t>
            </a:r>
          </a:p>
          <a:p>
            <a:r>
              <a:rPr lang="en-US" dirty="0"/>
              <a:t>When the question whether to continue the loop or not is asked at the end of the iterative task</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Demo : Variables, Operators and Control Constructs</a:t>
            </a:r>
          </a:p>
        </p:txBody>
      </p:sp>
      <p:sp>
        <p:nvSpPr>
          <p:cNvPr id="6" name="Content Placeholder 5"/>
          <p:cNvSpPr>
            <a:spLocks noGrp="1"/>
          </p:cNvSpPr>
          <p:nvPr>
            <p:ph type="body" sz="quarter" idx="4294967295"/>
          </p:nvPr>
        </p:nvSpPr>
        <p:spPr>
          <a:xfrm>
            <a:off x="309801" y="1133666"/>
            <a:ext cx="5022850" cy="3375025"/>
          </a:xfrm>
        </p:spPr>
        <p:txBody>
          <a:bodyPr/>
          <a:lstStyle/>
          <a:p>
            <a:r>
              <a:rPr lang="en-US" dirty="0"/>
              <a:t>Refer the pseudo code available in the below listed files for understanding the usage of variables, operators and control constructs</a:t>
            </a:r>
          </a:p>
          <a:p>
            <a:pPr lvl="1"/>
            <a:r>
              <a:rPr lang="en-US" dirty="0" err="1"/>
              <a:t>ArithmeticOperators</a:t>
            </a:r>
            <a:endParaRPr lang="en-US" dirty="0"/>
          </a:p>
          <a:p>
            <a:pPr lvl="1"/>
            <a:r>
              <a:rPr lang="en-US" dirty="0" err="1"/>
              <a:t>TernaryOperators</a:t>
            </a:r>
            <a:endParaRPr lang="en-US" dirty="0"/>
          </a:p>
          <a:p>
            <a:pPr lvl="1"/>
            <a:r>
              <a:rPr lang="en-US" dirty="0"/>
              <a:t>IF-ELSEIF-ELSE</a:t>
            </a:r>
          </a:p>
          <a:p>
            <a:pPr lvl="1"/>
            <a:r>
              <a:rPr lang="en-US" dirty="0" err="1"/>
              <a:t>LogicalOperators</a:t>
            </a:r>
            <a:endParaRPr lang="en-US" dirty="0"/>
          </a:p>
          <a:p>
            <a:pPr lvl="1"/>
            <a:r>
              <a:rPr lang="en-US" dirty="0" err="1"/>
              <a:t>DoUntil</a:t>
            </a:r>
            <a:endParaRPr lang="en-US" dirty="0"/>
          </a:p>
          <a:p>
            <a:pPr lvl="1"/>
            <a:r>
              <a:rPr lang="en-US" dirty="0"/>
              <a:t>WHILE-CYCLE-EXIT</a:t>
            </a:r>
          </a:p>
          <a:p>
            <a:pPr lvl="1"/>
            <a:r>
              <a:rPr lang="en-US" dirty="0" err="1"/>
              <a:t>ForLoop</a:t>
            </a:r>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1.7 Introduction to Arrays</a:t>
            </a:r>
            <a:br>
              <a:rPr lang="en-US" dirty="0"/>
            </a:br>
            <a:r>
              <a:rPr lang="en-US" dirty="0"/>
              <a:t>Introduction to Arrays </a:t>
            </a:r>
          </a:p>
        </p:txBody>
      </p:sp>
      <p:sp>
        <p:nvSpPr>
          <p:cNvPr id="4" name="Content Placeholder 3"/>
          <p:cNvSpPr>
            <a:spLocks noGrp="1"/>
          </p:cNvSpPr>
          <p:nvPr>
            <p:ph idx="1"/>
          </p:nvPr>
        </p:nvSpPr>
        <p:spPr>
          <a:xfrm>
            <a:off x="298516" y="1494766"/>
            <a:ext cx="4730684" cy="4643751"/>
          </a:xfrm>
        </p:spPr>
        <p:txBody>
          <a:bodyPr/>
          <a:lstStyle/>
          <a:p>
            <a:r>
              <a:rPr lang="en-US" dirty="0"/>
              <a:t>Array </a:t>
            </a:r>
          </a:p>
          <a:p>
            <a:pPr lvl="1"/>
            <a:r>
              <a:rPr lang="en-US" dirty="0"/>
              <a:t>It is an object that is used to store a list of values.</a:t>
            </a:r>
          </a:p>
          <a:p>
            <a:pPr lvl="1"/>
            <a:r>
              <a:rPr lang="en-US" dirty="0"/>
              <a:t>It is made out of a contiguous block of memory that is divided into a number of "slots." </a:t>
            </a:r>
          </a:p>
          <a:p>
            <a:pPr lvl="1"/>
            <a:r>
              <a:rPr lang="en-US" dirty="0"/>
              <a:t>Each slot holds a value, and all the values are of the same type, addressable by index or subscript, usually starting with 0</a:t>
            </a:r>
          </a:p>
          <a:p>
            <a:pPr lvl="1"/>
            <a:r>
              <a:rPr lang="en-US" dirty="0"/>
              <a:t>are useful when a defined set of data has to be processed systematically</a:t>
            </a:r>
          </a:p>
          <a:p>
            <a:pPr lvl="1"/>
            <a:r>
              <a:rPr lang="en-US" dirty="0"/>
              <a:t>make a program handle large amount of data without having to write unnecessary code</a:t>
            </a:r>
          </a:p>
          <a:p>
            <a:endParaRPr lang="en-US" dirty="0"/>
          </a:p>
        </p:txBody>
      </p:sp>
      <p:pic>
        <p:nvPicPr>
          <p:cNvPr id="9" name="Picture 4" descr="array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835275"/>
            <a:ext cx="17526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8"/>
          <p:cNvSpPr>
            <a:spLocks noChangeArrowheads="1"/>
          </p:cNvSpPr>
          <p:nvPr/>
        </p:nvSpPr>
        <p:spPr bwMode="auto">
          <a:xfrm>
            <a:off x="6438900" y="1379538"/>
            <a:ext cx="2133600" cy="936625"/>
          </a:xfrm>
          <a:prstGeom prst="wedgeRectCallout">
            <a:avLst>
              <a:gd name="adj1" fmla="val 2528"/>
              <a:gd name="adj2" fmla="val 10922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1600" b="0"/>
              <a:t>DECLARE array[10] AS INTEGER ARRAY </a:t>
            </a:r>
          </a:p>
          <a:p>
            <a:pPr eaLnBrk="1" hangingPunct="1">
              <a:spcBef>
                <a:spcPct val="0"/>
              </a:spcBef>
              <a:buClrTx/>
              <a:buFontTx/>
              <a:buNone/>
            </a:pPr>
            <a:r>
              <a:rPr lang="en-US" altLang="en-US" sz="1600" b="0"/>
              <a:t>can be represented as</a:t>
            </a:r>
          </a:p>
          <a:p>
            <a:pPr algn="ctr" eaLnBrk="1" hangingPunct="1">
              <a:spcBef>
                <a:spcPct val="0"/>
              </a:spcBef>
              <a:buClrTx/>
              <a:buFontTx/>
              <a:buNone/>
            </a:pPr>
            <a:endParaRPr lang="en-US" altLang="en-US" b="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1.7 Introduction to Arrays</a:t>
            </a:r>
            <a:br>
              <a:rPr lang="en-US" dirty="0"/>
            </a:br>
            <a:r>
              <a:rPr lang="en-US" dirty="0"/>
              <a:t>Example of Arrays</a:t>
            </a:r>
          </a:p>
        </p:txBody>
      </p:sp>
      <p:sp>
        <p:nvSpPr>
          <p:cNvPr id="4" name="Content Placeholder 3"/>
          <p:cNvSpPr>
            <a:spLocks noGrp="1"/>
          </p:cNvSpPr>
          <p:nvPr>
            <p:ph idx="1"/>
          </p:nvPr>
        </p:nvSpPr>
        <p:spPr/>
        <p:txBody>
          <a:bodyPr/>
          <a:lstStyle/>
          <a:p>
            <a:r>
              <a:rPr lang="en-US" dirty="0"/>
              <a:t>Find out the maximum number among 10 numbers</a:t>
            </a:r>
          </a:p>
          <a:p>
            <a:endParaRPr lang="en-US" dirty="0"/>
          </a:p>
        </p:txBody>
      </p:sp>
      <p:sp>
        <p:nvSpPr>
          <p:cNvPr id="10" name="Rectangle 9"/>
          <p:cNvSpPr>
            <a:spLocks noChangeArrowheads="1"/>
          </p:cNvSpPr>
          <p:nvPr/>
        </p:nvSpPr>
        <p:spPr bwMode="auto">
          <a:xfrm>
            <a:off x="1262063" y="2019300"/>
            <a:ext cx="5668962" cy="3784600"/>
          </a:xfrm>
          <a:prstGeom prst="rect">
            <a:avLst/>
          </a:prstGeom>
          <a:ln/>
          <a:extLst/>
        </p:spPr>
        <p:style>
          <a:lnRef idx="2">
            <a:schemeClr val="dk1"/>
          </a:lnRef>
          <a:fillRef idx="1">
            <a:schemeClr val="lt1"/>
          </a:fillRef>
          <a:effectRef idx="0">
            <a:schemeClr val="dk1"/>
          </a:effectRef>
          <a:fontRef idx="minor">
            <a:schemeClr val="dk1"/>
          </a:fontRef>
        </p:style>
        <p:txBody>
          <a:bodyPr>
            <a:spAutoFit/>
          </a:bodyP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1600" b="0" dirty="0">
                <a:latin typeface="+mj-lt"/>
              </a:rPr>
              <a:t>BEGIN</a:t>
            </a:r>
          </a:p>
          <a:p>
            <a:pPr eaLnBrk="1" hangingPunct="1">
              <a:spcBef>
                <a:spcPct val="0"/>
              </a:spcBef>
              <a:buClrTx/>
              <a:buFontTx/>
              <a:buNone/>
            </a:pPr>
            <a:r>
              <a:rPr lang="en-US" altLang="en-US" sz="1600" b="0" dirty="0">
                <a:latin typeface="+mj-lt"/>
              </a:rPr>
              <a:t>        DECLARE numbers[10] AS INTEGER ARRAY</a:t>
            </a:r>
          </a:p>
          <a:p>
            <a:pPr eaLnBrk="1" hangingPunct="1">
              <a:spcBef>
                <a:spcPct val="0"/>
              </a:spcBef>
              <a:buClrTx/>
              <a:buFontTx/>
              <a:buNone/>
            </a:pPr>
            <a:r>
              <a:rPr lang="en-US" altLang="en-US" sz="1600" b="0" dirty="0">
                <a:latin typeface="+mj-lt"/>
              </a:rPr>
              <a:t>        DECLARE max AS INTEGER</a:t>
            </a:r>
          </a:p>
          <a:p>
            <a:pPr eaLnBrk="1" hangingPunct="1">
              <a:spcBef>
                <a:spcPct val="0"/>
              </a:spcBef>
              <a:buClrTx/>
              <a:buFontTx/>
              <a:buNone/>
            </a:pPr>
            <a:r>
              <a:rPr lang="en-US" altLang="en-US" sz="1600" b="0" dirty="0">
                <a:latin typeface="+mj-lt"/>
              </a:rPr>
              <a:t>        INITIALIZE max TO 0</a:t>
            </a:r>
          </a:p>
          <a:p>
            <a:pPr eaLnBrk="1" hangingPunct="1">
              <a:spcBef>
                <a:spcPct val="0"/>
              </a:spcBef>
              <a:buClrTx/>
              <a:buFontTx/>
              <a:buNone/>
            </a:pPr>
            <a:r>
              <a:rPr lang="en-US" altLang="en-US" sz="1600" b="0" dirty="0">
                <a:latin typeface="+mj-lt"/>
              </a:rPr>
              <a:t>        FOR index=0 TO 9</a:t>
            </a:r>
          </a:p>
          <a:p>
            <a:pPr eaLnBrk="1" hangingPunct="1">
              <a:spcBef>
                <a:spcPct val="0"/>
              </a:spcBef>
              <a:buClrTx/>
              <a:buFontTx/>
              <a:buNone/>
            </a:pPr>
            <a:r>
              <a:rPr lang="en-US" altLang="en-US" sz="1600" b="0" dirty="0">
                <a:latin typeface="+mj-lt"/>
              </a:rPr>
              <a:t>	ACCEPT numbers[index]</a:t>
            </a:r>
          </a:p>
          <a:p>
            <a:pPr eaLnBrk="1" hangingPunct="1">
              <a:spcBef>
                <a:spcPct val="0"/>
              </a:spcBef>
              <a:buClrTx/>
              <a:buFontTx/>
              <a:buNone/>
            </a:pPr>
            <a:r>
              <a:rPr lang="en-US" altLang="en-US" sz="1600" b="0" dirty="0">
                <a:latin typeface="+mj-lt"/>
              </a:rPr>
              <a:t>        END FOR</a:t>
            </a:r>
          </a:p>
          <a:p>
            <a:pPr eaLnBrk="1" hangingPunct="1">
              <a:spcBef>
                <a:spcPct val="0"/>
              </a:spcBef>
              <a:buClrTx/>
              <a:buFontTx/>
              <a:buNone/>
            </a:pPr>
            <a:r>
              <a:rPr lang="en-US" altLang="en-US" sz="1600" b="0" dirty="0">
                <a:latin typeface="+mj-lt"/>
              </a:rPr>
              <a:t>        max=numbers[0]</a:t>
            </a:r>
          </a:p>
          <a:p>
            <a:pPr eaLnBrk="1" hangingPunct="1">
              <a:spcBef>
                <a:spcPct val="0"/>
              </a:spcBef>
              <a:buClrTx/>
              <a:buFontTx/>
              <a:buNone/>
            </a:pPr>
            <a:r>
              <a:rPr lang="en-US" altLang="en-US" sz="1600" b="0" dirty="0">
                <a:latin typeface="+mj-lt"/>
              </a:rPr>
              <a:t>        FOR index=0 TO 9</a:t>
            </a:r>
          </a:p>
          <a:p>
            <a:pPr eaLnBrk="1" hangingPunct="1">
              <a:spcBef>
                <a:spcPct val="0"/>
              </a:spcBef>
              <a:buClrTx/>
              <a:buFontTx/>
              <a:buNone/>
            </a:pPr>
            <a:r>
              <a:rPr lang="en-US" altLang="en-US" sz="1600" b="0" dirty="0">
                <a:latin typeface="+mj-lt"/>
              </a:rPr>
              <a:t>                 IF numbers[index] &gt; max THEN</a:t>
            </a:r>
          </a:p>
          <a:p>
            <a:pPr eaLnBrk="1" hangingPunct="1">
              <a:spcBef>
                <a:spcPct val="0"/>
              </a:spcBef>
              <a:buClrTx/>
              <a:buFontTx/>
              <a:buNone/>
            </a:pPr>
            <a:r>
              <a:rPr lang="en-US" altLang="en-US" sz="1600" b="0" dirty="0">
                <a:latin typeface="+mj-lt"/>
              </a:rPr>
              <a:t>                         max=numbers[index]</a:t>
            </a:r>
          </a:p>
          <a:p>
            <a:pPr eaLnBrk="1" hangingPunct="1">
              <a:spcBef>
                <a:spcPct val="0"/>
              </a:spcBef>
              <a:buClrTx/>
              <a:buFontTx/>
              <a:buNone/>
            </a:pPr>
            <a:r>
              <a:rPr lang="en-US" altLang="en-US" sz="1600" b="0" dirty="0">
                <a:latin typeface="+mj-lt"/>
              </a:rPr>
              <a:t>                 END IF</a:t>
            </a:r>
          </a:p>
          <a:p>
            <a:pPr eaLnBrk="1" hangingPunct="1">
              <a:spcBef>
                <a:spcPct val="0"/>
              </a:spcBef>
              <a:buClrTx/>
              <a:buFontTx/>
              <a:buNone/>
            </a:pPr>
            <a:r>
              <a:rPr lang="en-US" altLang="en-US" sz="1600" b="0" dirty="0">
                <a:latin typeface="+mj-lt"/>
              </a:rPr>
              <a:t>        END FOR  </a:t>
            </a:r>
          </a:p>
          <a:p>
            <a:pPr eaLnBrk="1" hangingPunct="1">
              <a:spcBef>
                <a:spcPct val="0"/>
              </a:spcBef>
              <a:buClrTx/>
              <a:buFontTx/>
              <a:buNone/>
            </a:pPr>
            <a:r>
              <a:rPr lang="en-US" altLang="en-US" sz="1600" b="0" dirty="0">
                <a:latin typeface="+mj-lt"/>
              </a:rPr>
              <a:t>        PRINT max</a:t>
            </a:r>
          </a:p>
          <a:p>
            <a:pPr eaLnBrk="1" hangingPunct="1">
              <a:spcBef>
                <a:spcPct val="0"/>
              </a:spcBef>
              <a:buClrTx/>
              <a:buFontTx/>
              <a:buNone/>
            </a:pPr>
            <a:r>
              <a:rPr lang="en-US" altLang="en-US" sz="1600" b="0" dirty="0">
                <a:latin typeface="+mj-lt"/>
              </a:rPr>
              <a:t>END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1323" y="418452"/>
            <a:ext cx="8312649" cy="859536"/>
          </a:xfrm>
        </p:spPr>
        <p:txBody>
          <a:bodyPr/>
          <a:lstStyle/>
          <a:p>
            <a:r>
              <a:rPr lang="en-US" dirty="0"/>
              <a:t>Lab </a:t>
            </a:r>
          </a:p>
        </p:txBody>
      </p:sp>
      <p:sp>
        <p:nvSpPr>
          <p:cNvPr id="2" name="Text Placeholder 1">
            <a:extLst>
              <a:ext uri="{FF2B5EF4-FFF2-40B4-BE49-F238E27FC236}">
                <a16:creationId xmlns:a16="http://schemas.microsoft.com/office/drawing/2014/main" id="{8E6914DE-0DE1-45D9-AD89-0392B969BF88}"/>
              </a:ext>
            </a:extLst>
          </p:cNvPr>
          <p:cNvSpPr>
            <a:spLocks noGrp="1"/>
          </p:cNvSpPr>
          <p:nvPr>
            <p:ph type="body" sz="quarter" idx="4294967295"/>
          </p:nvPr>
        </p:nvSpPr>
        <p:spPr>
          <a:xfrm>
            <a:off x="1178805" y="1429398"/>
            <a:ext cx="4070350" cy="5010150"/>
          </a:xfrm>
        </p:spPr>
        <p:txBody>
          <a:bodyPr/>
          <a:lstStyle/>
          <a:p>
            <a:r>
              <a:rPr lang="en-US" dirty="0"/>
              <a:t>Basic program development with pseudocode Lab exercises - Lab 1</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type="body" sz="quarter" idx="4294967295"/>
          </p:nvPr>
        </p:nvSpPr>
        <p:spPr>
          <a:xfrm>
            <a:off x="309801" y="990600"/>
            <a:ext cx="7535537" cy="658813"/>
          </a:xfrm>
        </p:spPr>
        <p:txBody>
          <a:bodyPr/>
          <a:lstStyle/>
          <a:p>
            <a:pPr>
              <a:lnSpc>
                <a:spcPct val="90000"/>
              </a:lnSpc>
              <a:spcBef>
                <a:spcPct val="0"/>
              </a:spcBef>
            </a:pPr>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In this lesson, you have learnt about:</a:t>
            </a:r>
          </a:p>
          <a:p>
            <a:endParaRPr lang="en-US" dirty="0"/>
          </a:p>
        </p:txBody>
      </p:sp>
      <p:sp>
        <p:nvSpPr>
          <p:cNvPr id="33" name="Text Placeholder 32">
            <a:extLst>
              <a:ext uri="{FF2B5EF4-FFF2-40B4-BE49-F238E27FC236}">
                <a16:creationId xmlns:a16="http://schemas.microsoft.com/office/drawing/2014/main" id="{B22CCF97-05B8-418C-94DE-F1152230BEF6}"/>
              </a:ext>
            </a:extLst>
          </p:cNvPr>
          <p:cNvSpPr>
            <a:spLocks noGrp="1"/>
          </p:cNvSpPr>
          <p:nvPr>
            <p:ph type="body" sz="quarter" idx="4294967295"/>
          </p:nvPr>
        </p:nvSpPr>
        <p:spPr>
          <a:xfrm>
            <a:off x="1043524" y="1649413"/>
            <a:ext cx="6801814" cy="4641850"/>
          </a:xfrm>
        </p:spPr>
        <p:txBody>
          <a:bodyPr>
            <a:normAutofit/>
          </a:bodyPr>
          <a:lstStyle/>
          <a:p>
            <a:pPr lvl="1"/>
            <a:endParaRPr lang="en-US" sz="1800" dirty="0"/>
          </a:p>
          <a:p>
            <a:pPr lvl="1"/>
            <a:r>
              <a:rPr lang="en-US" sz="1800" dirty="0"/>
              <a:t>Introduction to programs</a:t>
            </a:r>
          </a:p>
          <a:p>
            <a:pPr lvl="1"/>
            <a:endParaRPr lang="en-US" sz="1800" dirty="0"/>
          </a:p>
          <a:p>
            <a:pPr lvl="1"/>
            <a:r>
              <a:rPr lang="en-US" sz="1800" dirty="0"/>
              <a:t>What is a program?</a:t>
            </a:r>
          </a:p>
          <a:p>
            <a:pPr lvl="1"/>
            <a:endParaRPr lang="en-US" sz="1800" dirty="0"/>
          </a:p>
          <a:p>
            <a:pPr lvl="1"/>
            <a:r>
              <a:rPr lang="en-US" sz="1800" dirty="0"/>
              <a:t>What is an application?</a:t>
            </a:r>
          </a:p>
          <a:p>
            <a:pPr lvl="1"/>
            <a:endParaRPr lang="en-US" sz="1800" dirty="0"/>
          </a:p>
          <a:p>
            <a:pPr lvl="1"/>
            <a:r>
              <a:rPr lang="en-US" sz="1800" dirty="0"/>
              <a:t>Industry Vs College Programs</a:t>
            </a:r>
          </a:p>
          <a:p>
            <a:pPr lvl="1"/>
            <a:endParaRPr lang="en-US" sz="1800" dirty="0"/>
          </a:p>
          <a:p>
            <a:pPr lvl="1"/>
            <a:r>
              <a:rPr lang="en-US" sz="1800" dirty="0"/>
              <a:t>Types of projects</a:t>
            </a:r>
          </a:p>
          <a:p>
            <a:pPr lvl="1"/>
            <a:endParaRPr lang="en-US" sz="1800" dirty="0"/>
          </a:p>
          <a:p>
            <a:pPr lvl="1"/>
            <a:r>
              <a:rPr lang="en-US" sz="1800" dirty="0"/>
              <a:t>SDLC process of waterfall model</a:t>
            </a:r>
          </a:p>
          <a:p>
            <a:pPr lvl="1"/>
            <a:endParaRPr lang="en-US" sz="1800" dirty="0"/>
          </a:p>
          <a:p>
            <a:pPr lvl="1"/>
            <a:r>
              <a:rPr lang="en-US" sz="1800" dirty="0"/>
              <a:t>Introduction to Algorithm and Pseudocode</a:t>
            </a:r>
          </a:p>
          <a:p>
            <a:pPr lvl="1"/>
            <a:endParaRPr lang="en-US" sz="1800" dirty="0"/>
          </a:p>
          <a:p>
            <a:pPr lvl="1"/>
            <a:r>
              <a:rPr lang="en-US" sz="1800" dirty="0"/>
              <a:t>Usage of variables, datatypes and  constants</a:t>
            </a:r>
          </a:p>
          <a:p>
            <a:pPr lvl="1"/>
            <a:endParaRPr lang="en-US" sz="1800" dirty="0"/>
          </a:p>
          <a:p>
            <a:pPr lvl="1"/>
            <a:r>
              <a:rPr lang="en-US" sz="1800" dirty="0"/>
              <a:t>Introduction to control constructs</a:t>
            </a:r>
          </a:p>
          <a:p>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CF54-E765-469A-B642-05E0A3859B2E}"/>
              </a:ext>
            </a:extLst>
          </p:cNvPr>
          <p:cNvSpPr>
            <a:spLocks noGrp="1"/>
          </p:cNvSpPr>
          <p:nvPr>
            <p:ph type="title"/>
          </p:nvPr>
        </p:nvSpPr>
        <p:spPr/>
        <p:txBody>
          <a:bodyPr/>
          <a:lstStyle/>
          <a:p>
            <a:r>
              <a:rPr lang="en-US" dirty="0"/>
              <a:t>Review Question</a:t>
            </a:r>
          </a:p>
        </p:txBody>
      </p:sp>
      <p:sp>
        <p:nvSpPr>
          <p:cNvPr id="4" name="Content Placeholder 3"/>
          <p:cNvSpPr>
            <a:spLocks noGrp="1"/>
          </p:cNvSpPr>
          <p:nvPr>
            <p:ph type="body" sz="quarter" idx="4294967295"/>
          </p:nvPr>
        </p:nvSpPr>
        <p:spPr>
          <a:xfrm>
            <a:off x="727113" y="1578769"/>
            <a:ext cx="5500688" cy="3700462"/>
          </a:xfrm>
        </p:spPr>
        <p:txBody>
          <a:bodyPr>
            <a:normAutofit fontScale="85000" lnSpcReduction="10000"/>
          </a:bodyPr>
          <a:lstStyle/>
          <a:p>
            <a:r>
              <a:rPr lang="en-US" dirty="0"/>
              <a:t>Question 1: What are different types of testing </a:t>
            </a:r>
          </a:p>
          <a:p>
            <a:pPr marL="0" indent="0">
              <a:buNone/>
            </a:pPr>
            <a:r>
              <a:rPr lang="en-US" dirty="0"/>
              <a:t>	           techniques?</a:t>
            </a:r>
          </a:p>
          <a:p>
            <a:pPr lvl="1"/>
            <a:r>
              <a:rPr lang="en-US" dirty="0"/>
              <a:t>A. Self testing</a:t>
            </a:r>
          </a:p>
          <a:p>
            <a:pPr lvl="1"/>
            <a:r>
              <a:rPr lang="en-US" dirty="0"/>
              <a:t>B. Black box testing</a:t>
            </a:r>
          </a:p>
          <a:p>
            <a:pPr lvl="1"/>
            <a:r>
              <a:rPr lang="en-US" dirty="0"/>
              <a:t>C. Red box testing</a:t>
            </a:r>
          </a:p>
          <a:p>
            <a:pPr lvl="1"/>
            <a:r>
              <a:rPr lang="en-US" dirty="0"/>
              <a:t>D. None of the above</a:t>
            </a:r>
          </a:p>
          <a:p>
            <a:endParaRPr lang="en-US" dirty="0"/>
          </a:p>
          <a:p>
            <a:r>
              <a:rPr lang="en-US" dirty="0"/>
              <a:t>Question 2: A task which gets done in the specified </a:t>
            </a:r>
          </a:p>
          <a:p>
            <a:pPr marL="0" indent="0">
              <a:buNone/>
            </a:pPr>
            <a:r>
              <a:rPr lang="en-US" dirty="0"/>
              <a:t>	          time with desired quality defines ------</a:t>
            </a:r>
          </a:p>
          <a:p>
            <a:pPr lvl="1"/>
            <a:r>
              <a:rPr lang="en-US" dirty="0"/>
              <a:t>A. Maintainable</a:t>
            </a:r>
          </a:p>
          <a:p>
            <a:pPr lvl="1"/>
            <a:r>
              <a:rPr lang="en-US" dirty="0"/>
              <a:t>B. Efficient</a:t>
            </a:r>
          </a:p>
          <a:p>
            <a:pPr lvl="1"/>
            <a:r>
              <a:rPr lang="en-US" dirty="0"/>
              <a:t>C. Robust</a:t>
            </a:r>
          </a:p>
          <a:p>
            <a:pPr lvl="1"/>
            <a:r>
              <a:rPr lang="en-US" dirty="0"/>
              <a:t>D. Readable</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1931-FA3A-4CE7-ACB4-4D3F04E24AAB}"/>
              </a:ext>
            </a:extLst>
          </p:cNvPr>
          <p:cNvSpPr>
            <a:spLocks noGrp="1"/>
          </p:cNvSpPr>
          <p:nvPr>
            <p:ph type="title"/>
          </p:nvPr>
        </p:nvSpPr>
        <p:spPr>
          <a:xfrm>
            <a:off x="309801" y="418452"/>
            <a:ext cx="8312649" cy="771370"/>
          </a:xfrm>
        </p:spPr>
        <p:txBody>
          <a:bodyPr/>
          <a:lstStyle/>
          <a:p>
            <a:r>
              <a:rPr lang="en-US" dirty="0"/>
              <a:t>Review Question</a:t>
            </a:r>
            <a:br>
              <a:rPr lang="en-US" dirty="0"/>
            </a:br>
            <a:endParaRPr lang="en-US" dirty="0"/>
          </a:p>
        </p:txBody>
      </p:sp>
      <p:sp>
        <p:nvSpPr>
          <p:cNvPr id="4" name="Content Placeholder 3"/>
          <p:cNvSpPr>
            <a:spLocks noGrp="1"/>
          </p:cNvSpPr>
          <p:nvPr>
            <p:ph type="body" sz="quarter" idx="4294967295"/>
          </p:nvPr>
        </p:nvSpPr>
        <p:spPr>
          <a:xfrm>
            <a:off x="627961" y="1468437"/>
            <a:ext cx="5141913" cy="3921125"/>
          </a:xfrm>
        </p:spPr>
        <p:txBody>
          <a:bodyPr/>
          <a:lstStyle/>
          <a:p>
            <a:r>
              <a:rPr lang="en-US" dirty="0"/>
              <a:t>Question 3: There is no absolute standard for </a:t>
            </a:r>
            <a:r>
              <a:rPr lang="en-US" dirty="0" err="1"/>
              <a:t>pseudocode</a:t>
            </a:r>
            <a:endParaRPr lang="en-US" dirty="0"/>
          </a:p>
          <a:p>
            <a:pPr lvl="1"/>
            <a:r>
              <a:rPr lang="en-US" dirty="0"/>
              <a:t>A. True</a:t>
            </a:r>
          </a:p>
          <a:p>
            <a:pPr lvl="1"/>
            <a:r>
              <a:rPr lang="en-US" dirty="0"/>
              <a:t>B. False</a:t>
            </a:r>
          </a:p>
          <a:p>
            <a:endParaRPr lang="en-US" dirty="0"/>
          </a:p>
          <a:p>
            <a:r>
              <a:rPr lang="en-US" dirty="0"/>
              <a:t>Question 4: Identify guidelines for using variables</a:t>
            </a:r>
          </a:p>
          <a:p>
            <a:pPr lvl="1"/>
            <a:r>
              <a:rPr lang="en-US" dirty="0"/>
              <a:t>A. Assigning values to variables just before values are used</a:t>
            </a:r>
          </a:p>
          <a:p>
            <a:pPr lvl="1"/>
            <a:r>
              <a:rPr lang="en-US" dirty="0"/>
              <a:t>B. Prefer local variables over global ones</a:t>
            </a:r>
          </a:p>
          <a:p>
            <a:pPr lvl="1"/>
            <a:r>
              <a:rPr lang="en-US" dirty="0"/>
              <a:t>C. Initialize variables used in looping constructs at the top of the code block</a:t>
            </a:r>
          </a:p>
          <a:p>
            <a:pPr lvl="1"/>
            <a:r>
              <a:rPr lang="en-US" dirty="0"/>
              <a:t>D. Maximize the lifetime of local variables</a:t>
            </a:r>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CBCCF4-7D7D-415F-BE6E-C382B4E763D2}"/>
              </a:ext>
            </a:extLst>
          </p:cNvPr>
          <p:cNvSpPr>
            <a:spLocks noGrp="1"/>
          </p:cNvSpPr>
          <p:nvPr>
            <p:ph type="title"/>
          </p:nvPr>
        </p:nvSpPr>
        <p:spPr/>
        <p:txBody>
          <a:bodyPr/>
          <a:lstStyle/>
          <a:p>
            <a:r>
              <a:rPr lang="en-US" dirty="0"/>
              <a:t>Review Question</a:t>
            </a:r>
            <a:br>
              <a:rPr lang="en-US" dirty="0"/>
            </a:br>
            <a:endParaRPr lang="en-US" dirty="0"/>
          </a:p>
        </p:txBody>
      </p:sp>
      <p:sp>
        <p:nvSpPr>
          <p:cNvPr id="4" name="Content Placeholder 3"/>
          <p:cNvSpPr>
            <a:spLocks noGrp="1"/>
          </p:cNvSpPr>
          <p:nvPr>
            <p:ph type="body" sz="quarter" idx="4294967295"/>
          </p:nvPr>
        </p:nvSpPr>
        <p:spPr>
          <a:xfrm>
            <a:off x="521550" y="1277988"/>
            <a:ext cx="6810375" cy="4232275"/>
          </a:xfrm>
        </p:spPr>
        <p:txBody>
          <a:bodyPr/>
          <a:lstStyle/>
          <a:p>
            <a:r>
              <a:rPr lang="en-US" dirty="0"/>
              <a:t>Question 5: How does the following code breach best practice guidelines</a:t>
            </a:r>
          </a:p>
          <a:p>
            <a:pPr marL="0" indent="0">
              <a:buNone/>
            </a:pPr>
            <a:r>
              <a:rPr lang="en-US" sz="1600" dirty="0"/>
              <a:t>	</a:t>
            </a:r>
            <a:r>
              <a:rPr lang="en-US" sz="1600" dirty="0" err="1"/>
              <a:t>myarray</a:t>
            </a:r>
            <a:r>
              <a:rPr lang="en-US" sz="1600" dirty="0"/>
              <a:t>[10]= new Array{1,1,2,3,5,8,13,21,34,55};</a:t>
            </a:r>
          </a:p>
          <a:p>
            <a:pPr marL="0" indent="0">
              <a:buNone/>
            </a:pPr>
            <a:r>
              <a:rPr lang="en-US" sz="1600" dirty="0"/>
              <a:t>	index=0;</a:t>
            </a:r>
          </a:p>
          <a:p>
            <a:pPr marL="0" indent="0">
              <a:buNone/>
            </a:pPr>
            <a:r>
              <a:rPr lang="en-US" sz="1600" dirty="0"/>
              <a:t>	while(index&lt;10)</a:t>
            </a:r>
          </a:p>
          <a:p>
            <a:pPr marL="0" indent="0">
              <a:buNone/>
            </a:pPr>
            <a:r>
              <a:rPr lang="en-US" sz="1600" dirty="0"/>
              <a:t>	index=index+1;</a:t>
            </a:r>
          </a:p>
          <a:p>
            <a:pPr marL="0" indent="0">
              <a:buNone/>
            </a:pPr>
            <a:r>
              <a:rPr lang="en-US" sz="1600" dirty="0"/>
              <a:t>	//</a:t>
            </a:r>
            <a:r>
              <a:rPr lang="en-US" sz="1600" dirty="0" err="1"/>
              <a:t>dosomething</a:t>
            </a:r>
            <a:endParaRPr lang="en-US" sz="1600" dirty="0"/>
          </a:p>
          <a:p>
            <a:pPr marL="0" indent="0">
              <a:buNone/>
            </a:pPr>
            <a:endParaRPr lang="en-US" dirty="0"/>
          </a:p>
          <a:p>
            <a:pPr lvl="1"/>
            <a:r>
              <a:rPr lang="en-US" sz="1400" dirty="0"/>
              <a:t>A. The array should have a clearer name</a:t>
            </a:r>
          </a:p>
          <a:p>
            <a:pPr lvl="1"/>
            <a:r>
              <a:rPr lang="en-US" sz="1400" dirty="0"/>
              <a:t>B. The index is never incremented</a:t>
            </a:r>
          </a:p>
          <a:p>
            <a:pPr lvl="1"/>
            <a:r>
              <a:rPr lang="en-US" sz="1400" dirty="0"/>
              <a:t>C. The index Is zero based so the loop passes </a:t>
            </a:r>
          </a:p>
          <a:p>
            <a:pPr marL="3572" lvl="1" indent="0">
              <a:buNone/>
            </a:pPr>
            <a:r>
              <a:rPr lang="en-US" sz="1400" dirty="0"/>
              <a:t>	beyond the last element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Industry versus College programs</a:t>
            </a:r>
            <a:br>
              <a:rPr lang="en-US" dirty="0"/>
            </a:br>
            <a:r>
              <a:rPr lang="en-US" dirty="0"/>
              <a:t>Industry level projects</a:t>
            </a:r>
          </a:p>
        </p:txBody>
      </p:sp>
      <p:sp>
        <p:nvSpPr>
          <p:cNvPr id="4" name="Content Placeholder 3"/>
          <p:cNvSpPr>
            <a:spLocks noGrp="1"/>
          </p:cNvSpPr>
          <p:nvPr>
            <p:ph idx="1"/>
          </p:nvPr>
        </p:nvSpPr>
        <p:spPr/>
        <p:txBody>
          <a:bodyPr/>
          <a:lstStyle/>
          <a:p>
            <a:r>
              <a:rPr lang="en-US" dirty="0"/>
              <a:t>Consider the scenario of an Industry:</a:t>
            </a:r>
          </a:p>
          <a:p>
            <a:pPr lvl="1"/>
            <a:r>
              <a:rPr lang="en-US" dirty="0"/>
              <a:t>Programs have a long life (5 - 10 years!)</a:t>
            </a:r>
          </a:p>
          <a:p>
            <a:pPr lvl="1"/>
            <a:r>
              <a:rPr lang="en-US" dirty="0"/>
              <a:t>Large applications: 10 - 500 person teams</a:t>
            </a:r>
          </a:p>
          <a:p>
            <a:pPr lvl="1"/>
            <a:r>
              <a:rPr lang="en-US" dirty="0"/>
              <a:t>Entities: Users, Customer, Developers - Analyst, Designer, Programmer, Tester</a:t>
            </a:r>
          </a:p>
          <a:p>
            <a:pPr lvl="1"/>
            <a:r>
              <a:rPr lang="en-US" dirty="0"/>
              <a:t>Varied application domains</a:t>
            </a:r>
          </a:p>
          <a:p>
            <a:pPr lvl="1"/>
            <a:r>
              <a:rPr lang="en-US" dirty="0"/>
              <a:t>Mission critical applications</a:t>
            </a:r>
          </a:p>
          <a:p>
            <a:pPr lvl="1"/>
            <a:r>
              <a:rPr lang="en-US" dirty="0"/>
              <a:t>Commercial gains and penalties</a:t>
            </a:r>
          </a:p>
          <a:p>
            <a:pPr lvl="1"/>
            <a:r>
              <a:rPr lang="en-US" dirty="0"/>
              <a:t>Distributed architecture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5659-4F7D-41FE-88C8-6EBC211C7E0F}"/>
              </a:ext>
            </a:extLst>
          </p:cNvPr>
          <p:cNvSpPr>
            <a:spLocks noGrp="1"/>
          </p:cNvSpPr>
          <p:nvPr>
            <p:ph type="title"/>
          </p:nvPr>
        </p:nvSpPr>
        <p:spPr>
          <a:xfrm>
            <a:off x="925417" y="429468"/>
            <a:ext cx="8312649" cy="859536"/>
          </a:xfrm>
        </p:spPr>
        <p:txBody>
          <a:bodyPr/>
          <a:lstStyle/>
          <a:p>
            <a:r>
              <a:rPr lang="en-US" altLang="en-US" dirty="0"/>
              <a:t>Review Question</a:t>
            </a:r>
            <a:endParaRPr lang="en-US" dirty="0"/>
          </a:p>
        </p:txBody>
      </p:sp>
      <p:sp>
        <p:nvSpPr>
          <p:cNvPr id="5" name="Content Placeholder 4"/>
          <p:cNvSpPr>
            <a:spLocks noGrp="1"/>
          </p:cNvSpPr>
          <p:nvPr>
            <p:ph type="body" sz="quarter" idx="4294967295"/>
          </p:nvPr>
        </p:nvSpPr>
        <p:spPr>
          <a:xfrm>
            <a:off x="925417" y="1176739"/>
            <a:ext cx="5237163" cy="5091113"/>
          </a:xfrm>
        </p:spPr>
        <p:txBody>
          <a:bodyPr/>
          <a:lstStyle/>
          <a:p>
            <a:r>
              <a:rPr lang="en-US" dirty="0"/>
              <a:t>Question 6:  Match the looping structure to their definitions</a:t>
            </a:r>
          </a:p>
          <a:p>
            <a:endParaRPr lang="en-US" dirty="0"/>
          </a:p>
          <a:p>
            <a:r>
              <a:rPr lang="en-US" dirty="0"/>
              <a:t>1. For		A. Condition controlled for executing 			     choice once</a:t>
            </a:r>
          </a:p>
          <a:p>
            <a:pPr fontAlgn="t"/>
            <a:r>
              <a:rPr lang="en-US" dirty="0"/>
              <a:t>2. IF		B. Condition controlled for executing 			     choice multiple times </a:t>
            </a:r>
          </a:p>
          <a:p>
            <a:pPr fontAlgn="t"/>
            <a:r>
              <a:rPr lang="en-US" dirty="0"/>
              <a:t>3. While	C. Count controlled</a:t>
            </a:r>
          </a:p>
          <a:p>
            <a:pPr fontAlgn="t"/>
            <a:endParaRPr lang="en-US" dirty="0"/>
          </a:p>
          <a:p>
            <a:pPr fontAlgn="t"/>
            <a:endParaRPr lang="en-US" dirty="0"/>
          </a:p>
          <a:p>
            <a:r>
              <a:rPr lang="en-US" dirty="0"/>
              <a:t>Question 7: You need to create a loop whose exit condition depends solely on the maximum number of employees being reached when you increment the number of employees by one. Which construct should you choose to ensure greatest clarity </a:t>
            </a:r>
          </a:p>
          <a:p>
            <a:pPr lvl="1"/>
            <a:r>
              <a:rPr lang="en-US" sz="1350" dirty="0"/>
              <a:t>A. For</a:t>
            </a:r>
          </a:p>
          <a:p>
            <a:pPr lvl="1"/>
            <a:r>
              <a:rPr lang="en-US" sz="1350" dirty="0"/>
              <a:t>B. DO UNTIL</a:t>
            </a:r>
          </a:p>
          <a:p>
            <a:pPr lvl="1"/>
            <a:r>
              <a:rPr lang="en-US" sz="1350" dirty="0"/>
              <a:t>C. while</a:t>
            </a:r>
          </a:p>
          <a:p>
            <a:pPr fontAlgn="t"/>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Industry versus College programs</a:t>
            </a:r>
            <a:br>
              <a:rPr lang="en-US" dirty="0"/>
            </a:br>
            <a:r>
              <a:rPr lang="en-US" dirty="0"/>
              <a:t>Industry level projects</a:t>
            </a:r>
          </a:p>
        </p:txBody>
      </p:sp>
      <p:sp>
        <p:nvSpPr>
          <p:cNvPr id="4" name="Content Placeholder 3"/>
          <p:cNvSpPr>
            <a:spLocks noGrp="1"/>
          </p:cNvSpPr>
          <p:nvPr>
            <p:ph idx="1"/>
          </p:nvPr>
        </p:nvSpPr>
        <p:spPr/>
        <p:txBody>
          <a:bodyPr/>
          <a:lstStyle/>
          <a:p>
            <a:r>
              <a:rPr lang="en-US" dirty="0"/>
              <a:t>In an Industry, it is required that the programs should be:</a:t>
            </a:r>
          </a:p>
          <a:p>
            <a:pPr lvl="1"/>
            <a:r>
              <a:rPr lang="en-US" dirty="0"/>
              <a:t>Readable (by others)</a:t>
            </a:r>
          </a:p>
          <a:p>
            <a:pPr lvl="1"/>
            <a:r>
              <a:rPr lang="en-US" dirty="0"/>
              <a:t>Maintainable</a:t>
            </a:r>
          </a:p>
          <a:p>
            <a:pPr lvl="1"/>
            <a:r>
              <a:rPr lang="en-US" dirty="0"/>
              <a:t>Modular</a:t>
            </a:r>
          </a:p>
          <a:p>
            <a:pPr lvl="1"/>
            <a:r>
              <a:rPr lang="en-US" dirty="0"/>
              <a:t>Reliable</a:t>
            </a:r>
          </a:p>
          <a:p>
            <a:pPr lvl="1"/>
            <a:r>
              <a:rPr lang="en-US" dirty="0"/>
              <a:t>Robust</a:t>
            </a:r>
          </a:p>
          <a:p>
            <a:pPr lvl="1"/>
            <a:r>
              <a:rPr lang="en-US" dirty="0"/>
              <a:t>Efficient</a:t>
            </a:r>
          </a:p>
          <a:p>
            <a:pPr lvl="1"/>
            <a:r>
              <a:rPr lang="en-US" dirty="0"/>
              <a:t>Easy to use</a:t>
            </a:r>
          </a:p>
          <a:p>
            <a:pPr lvl="1"/>
            <a:r>
              <a:rPr lang="en-US" dirty="0"/>
              <a:t>Flexible</a:t>
            </a:r>
          </a:p>
          <a:p>
            <a:pPr lvl="1"/>
            <a:r>
              <a:rPr lang="en-US" dirty="0"/>
              <a:t>Extendable</a:t>
            </a:r>
          </a:p>
          <a:p>
            <a:pPr lvl="1"/>
            <a:r>
              <a:rPr lang="en-US" dirty="0"/>
              <a:t>Reusable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1.1 Industry versus College programs</a:t>
            </a:r>
            <a:br>
              <a:rPr lang="en-US" sz="1200" dirty="0"/>
            </a:br>
            <a:r>
              <a:rPr lang="en-US" dirty="0"/>
              <a:t>Industry level projects</a:t>
            </a:r>
          </a:p>
        </p:txBody>
      </p:sp>
      <p:sp>
        <p:nvSpPr>
          <p:cNvPr id="4" name="Content Placeholder 3"/>
          <p:cNvSpPr>
            <a:spLocks noGrp="1"/>
          </p:cNvSpPr>
          <p:nvPr>
            <p:ph idx="1"/>
          </p:nvPr>
        </p:nvSpPr>
        <p:spPr/>
        <p:txBody>
          <a:bodyPr/>
          <a:lstStyle/>
          <a:p>
            <a:r>
              <a:rPr lang="en-US" dirty="0"/>
              <a:t>In an Industry, “coding standards” have to be maintained. </a:t>
            </a:r>
          </a:p>
          <a:p>
            <a:r>
              <a:rPr lang="en-US" dirty="0"/>
              <a:t>Coding Standards help to read others code, and maintain consistency. They entail standards regarding:</a:t>
            </a:r>
          </a:p>
          <a:p>
            <a:pPr lvl="1"/>
            <a:r>
              <a:rPr lang="en-US" dirty="0"/>
              <a:t>naming conventions</a:t>
            </a:r>
          </a:p>
          <a:p>
            <a:pPr lvl="1"/>
            <a:r>
              <a:rPr lang="en-US" dirty="0"/>
              <a:t>indentation</a:t>
            </a:r>
          </a:p>
          <a:p>
            <a:pPr lvl="1"/>
            <a:r>
              <a:rPr lang="en-US" dirty="0"/>
              <a:t>commenting standards</a:t>
            </a:r>
          </a:p>
          <a:p>
            <a:pPr lvl="1"/>
            <a:r>
              <a:rPr lang="en-US" dirty="0"/>
              <a:t>use of global variables</a:t>
            </a:r>
          </a:p>
          <a:p>
            <a:pPr lvl="1"/>
            <a:r>
              <a:rPr lang="en-US" dirty="0"/>
              <a:t>modularity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1.1 Industry versus College programs</a:t>
            </a:r>
            <a:br>
              <a:rPr lang="en-US" dirty="0"/>
            </a:br>
            <a:r>
              <a:rPr lang="en-US" dirty="0"/>
              <a:t>Skills Required</a:t>
            </a:r>
          </a:p>
        </p:txBody>
      </p:sp>
      <p:sp>
        <p:nvSpPr>
          <p:cNvPr id="5" name="Content Placeholder 4"/>
          <p:cNvSpPr>
            <a:spLocks noGrp="1"/>
          </p:cNvSpPr>
          <p:nvPr>
            <p:ph idx="1"/>
          </p:nvPr>
        </p:nvSpPr>
        <p:spPr/>
        <p:txBody>
          <a:bodyPr/>
          <a:lstStyle/>
          <a:p>
            <a:endParaRPr lang="en-US"/>
          </a:p>
        </p:txBody>
      </p:sp>
      <p:sp>
        <p:nvSpPr>
          <p:cNvPr id="9" name="AutoShape 4"/>
          <p:cNvSpPr>
            <a:spLocks noChangeArrowheads="1"/>
          </p:cNvSpPr>
          <p:nvPr/>
        </p:nvSpPr>
        <p:spPr bwMode="auto">
          <a:xfrm>
            <a:off x="293688" y="1450975"/>
            <a:ext cx="3581400" cy="4572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lstStyle/>
          <a:p>
            <a:pPr marL="685800" lvl="1" indent="-228600" algn="just">
              <a:buClr>
                <a:srgbClr val="00A1E4"/>
              </a:buClr>
              <a:defRPr/>
            </a:pPr>
            <a:r>
              <a:rPr lang="en-US" sz="1600" b="1" u="sng" dirty="0">
                <a:latin typeface="+mj-lt"/>
              </a:rPr>
              <a:t>College</a:t>
            </a:r>
          </a:p>
          <a:p>
            <a:pPr marL="342900" lvl="1" indent="-342900" eaLnBrk="0" hangingPunct="0">
              <a:lnSpc>
                <a:spcPct val="130000"/>
              </a:lnSpc>
              <a:spcBef>
                <a:spcPct val="20000"/>
              </a:spcBef>
              <a:buClr>
                <a:srgbClr val="00A1E4"/>
              </a:buClr>
              <a:buFont typeface="Wingdings" pitchFamily="2" charset="2"/>
              <a:buChar char="Ø"/>
              <a:defRPr/>
            </a:pPr>
            <a:r>
              <a:rPr lang="en-US" sz="1600" b="1" dirty="0">
                <a:latin typeface="+mj-lt"/>
              </a:rPr>
              <a:t>Technical Knowledge</a:t>
            </a:r>
          </a:p>
        </p:txBody>
      </p:sp>
      <p:sp>
        <p:nvSpPr>
          <p:cNvPr id="10" name="AutoShape 7"/>
          <p:cNvSpPr>
            <a:spLocks noChangeArrowheads="1"/>
          </p:cNvSpPr>
          <p:nvPr/>
        </p:nvSpPr>
        <p:spPr bwMode="auto">
          <a:xfrm>
            <a:off x="4106863" y="1517650"/>
            <a:ext cx="3989387" cy="45053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lstStyle/>
          <a:p>
            <a:pPr marL="685800" lvl="1" indent="-228600">
              <a:buClr>
                <a:srgbClr val="00A1E4"/>
              </a:buClr>
              <a:defRPr/>
            </a:pPr>
            <a:r>
              <a:rPr lang="en-US" sz="1600" b="1" u="sng" dirty="0">
                <a:latin typeface="+mj-lt"/>
              </a:rPr>
              <a:t>Industry</a:t>
            </a:r>
          </a:p>
          <a:p>
            <a:pPr marL="342900" lvl="1" indent="-342900" eaLnBrk="0" hangingPunct="0">
              <a:lnSpc>
                <a:spcPct val="130000"/>
              </a:lnSpc>
              <a:spcBef>
                <a:spcPct val="20000"/>
              </a:spcBef>
              <a:buClr>
                <a:srgbClr val="00A1E4"/>
              </a:buClr>
              <a:buFont typeface="Wingdings" pitchFamily="2" charset="2"/>
              <a:buChar char="Ø"/>
              <a:defRPr/>
            </a:pPr>
            <a:r>
              <a:rPr lang="en-US" sz="1600" b="1" dirty="0">
                <a:latin typeface="+mj-lt"/>
              </a:rPr>
              <a:t>Technical Knowledge  (Coding, Testing,  Design,  Functional expertise - application domain)</a:t>
            </a:r>
          </a:p>
          <a:p>
            <a:pPr marL="342900" lvl="1" indent="-342900" eaLnBrk="0" hangingPunct="0">
              <a:lnSpc>
                <a:spcPct val="130000"/>
              </a:lnSpc>
              <a:spcBef>
                <a:spcPct val="20000"/>
              </a:spcBef>
              <a:buClr>
                <a:srgbClr val="00A1E4"/>
              </a:buClr>
              <a:buFont typeface="Wingdings" pitchFamily="2" charset="2"/>
              <a:buChar char="Ø"/>
              <a:defRPr/>
            </a:pPr>
            <a:r>
              <a:rPr lang="en-US" sz="1600" b="1" dirty="0">
                <a:latin typeface="+mj-lt"/>
              </a:rPr>
              <a:t>Behavioral Knowledge (Communication, Team work, Dependable, Flexible)</a:t>
            </a:r>
          </a:p>
          <a:p>
            <a:pPr marL="342900" lvl="1" indent="-342900" eaLnBrk="0" hangingPunct="0">
              <a:lnSpc>
                <a:spcPct val="130000"/>
              </a:lnSpc>
              <a:spcBef>
                <a:spcPct val="20000"/>
              </a:spcBef>
              <a:buClr>
                <a:srgbClr val="00A1E4"/>
              </a:buClr>
              <a:buFont typeface="Wingdings" pitchFamily="2" charset="2"/>
              <a:buChar char="Ø"/>
              <a:defRPr/>
            </a:pPr>
            <a:r>
              <a:rPr lang="en-US" sz="1600" b="1" dirty="0">
                <a:latin typeface="+mj-lt"/>
              </a:rPr>
              <a:t>Managerial Knowledge (Project Management, People Management, Strategy, Vision)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Types of Projects in Industry</a:t>
            </a:r>
            <a:br>
              <a:rPr lang="en-US" dirty="0"/>
            </a:br>
            <a:r>
              <a:rPr lang="en-US" dirty="0"/>
              <a:t>Types of Projects in Industry</a:t>
            </a:r>
          </a:p>
        </p:txBody>
      </p:sp>
      <p:sp>
        <p:nvSpPr>
          <p:cNvPr id="4" name="Content Placeholder 3"/>
          <p:cNvSpPr>
            <a:spLocks noGrp="1"/>
          </p:cNvSpPr>
          <p:nvPr>
            <p:ph idx="1"/>
          </p:nvPr>
        </p:nvSpPr>
        <p:spPr/>
        <p:txBody>
          <a:bodyPr/>
          <a:lstStyle/>
          <a:p>
            <a:r>
              <a:rPr lang="en-US" dirty="0"/>
              <a:t>Types of Projects</a:t>
            </a:r>
          </a:p>
          <a:p>
            <a:pPr lvl="1"/>
            <a:r>
              <a:rPr lang="en-US" dirty="0"/>
              <a:t>Development: Waterfall (A-D-C-T), Agile, RUP</a:t>
            </a:r>
          </a:p>
          <a:p>
            <a:pPr lvl="1"/>
            <a:r>
              <a:rPr lang="en-US" dirty="0"/>
              <a:t>Conversion: Migration (Software/OS version), Porting (hardware)</a:t>
            </a:r>
          </a:p>
          <a:p>
            <a:pPr lvl="1"/>
            <a:r>
              <a:rPr lang="en-US" dirty="0"/>
              <a:t>Maintenance: Bug fix, Change Request, Release based</a:t>
            </a:r>
          </a:p>
          <a:p>
            <a:pPr lvl="1"/>
            <a:r>
              <a:rPr lang="en-US" dirty="0"/>
              <a:t>Internationalization : Modify the application to display messages in local languages.</a:t>
            </a:r>
          </a:p>
          <a:p>
            <a:pPr lvl="2"/>
            <a:r>
              <a:rPr lang="en-US" dirty="0"/>
              <a:t>These projects are easy to maintain if we are using files to store messages in the form of literal strings and retrieve them from the file for display instead of hard coding it in the application. </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31BCEE897F234B89C9BE9F0B5A710D" ma:contentTypeVersion="8" ma:contentTypeDescription="Create a new document." ma:contentTypeScope="" ma:versionID="568ed1f2501d9069822f59555a5d9aab">
  <xsd:schema xmlns:xsd="http://www.w3.org/2001/XMLSchema" xmlns:xs="http://www.w3.org/2001/XMLSchema" xmlns:p="http://schemas.microsoft.com/office/2006/metadata/properties" xmlns:ns2="c6bb291f-6122-42a2-8382-6744ccb695f5" targetNamespace="http://schemas.microsoft.com/office/2006/metadata/properties" ma:root="true" ma:fieldsID="da4c1392fe7d204ebbd805613f6f49cb" ns2:_="">
    <xsd:import namespace="c6bb291f-6122-42a2-8382-6744ccb695f5"/>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b291f-6122-42a2-8382-6744ccb695f5"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c6bb291f-6122-42a2-8382-6744ccb695f5">Class book</Material_x0020_Type>
    <Category xmlns="c6bb291f-6122-42a2-8382-6744ccb695f5">Module Artifact</Category>
    <Level xmlns="c6bb291f-6122-42a2-8382-6744ccb695f5">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5E3C38E0-76E5-48FB-A6E5-2797548A7DCE}"/>
</file>

<file path=customXml/itemProps3.xml><?xml version="1.0" encoding="utf-8"?>
<ds:datastoreItem xmlns:ds="http://schemas.openxmlformats.org/officeDocument/2006/customXml" ds:itemID="{A6102FB6-06A9-48DC-BE87-21D932973E03}">
  <ds:schemaRefs>
    <ds:schemaRef ds:uri="http://schemas.microsoft.com/office/2006/metadata/properties"/>
    <ds:schemaRef ds:uri="http://schemas.microsoft.com/office/infopath/2007/PartnerControls"/>
    <ds:schemaRef ds:uri="0d8c4aea-b462-4687-8b40-bd2f5a85267d"/>
  </ds:schemaRefs>
</ds:datastoreItem>
</file>

<file path=docProps/app.xml><?xml version="1.0" encoding="utf-8"?>
<Properties xmlns="http://schemas.openxmlformats.org/officeDocument/2006/extended-properties" xmlns:vt="http://schemas.openxmlformats.org/officeDocument/2006/docPropsVTypes">
  <Template/>
  <TotalTime>12300</TotalTime>
  <Words>6787</Words>
  <Application>Microsoft Office PowerPoint</Application>
  <PresentationFormat>On-screen Show (4:3)</PresentationFormat>
  <Paragraphs>1074</Paragraphs>
  <Slides>50</Slides>
  <Notes>50</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Arial</vt:lpstr>
      <vt:lpstr>MS PGothic</vt:lpstr>
      <vt:lpstr>Verdana</vt:lpstr>
      <vt:lpstr>Calibri</vt:lpstr>
      <vt:lpstr>MS PGothic</vt:lpstr>
      <vt:lpstr>Trebuchet MS</vt:lpstr>
      <vt:lpstr>Times New Roman</vt:lpstr>
      <vt:lpstr>Wingdings</vt:lpstr>
      <vt:lpstr>Candara</vt:lpstr>
      <vt:lpstr>1_Section slides</vt:lpstr>
      <vt:lpstr>think-cell Slide</vt:lpstr>
      <vt:lpstr>Programming Foundation With Pseudocode</vt:lpstr>
      <vt:lpstr>Lesson Objectives</vt:lpstr>
      <vt:lpstr>1.1 Introduction to Programs  What is a Program</vt:lpstr>
      <vt:lpstr>1.1 Introduction to  Programs  Application, Program, and Software</vt:lpstr>
      <vt:lpstr>1.1 Industry versus College programs Industry level projects</vt:lpstr>
      <vt:lpstr>1.1 Industry versus College programs Industry level projects</vt:lpstr>
      <vt:lpstr>1.1 Industry versus College programs Industry level projects</vt:lpstr>
      <vt:lpstr>1.1 Industry versus College programs Skills Required</vt:lpstr>
      <vt:lpstr>1.2 Types of Projects in Industry Types of Projects in Industry</vt:lpstr>
      <vt:lpstr>1.3 SDLC process of waterfall model SDLC process of waterfall model</vt:lpstr>
      <vt:lpstr>1.3 SDLC process of waterfall model Requirement Analysis Phase</vt:lpstr>
      <vt:lpstr>Lab</vt:lpstr>
      <vt:lpstr>Lab</vt:lpstr>
      <vt:lpstr>1.3 SDLC process of waterfall model Design Phase</vt:lpstr>
      <vt:lpstr>1.3 SDLC process of waterfall model Design Phase</vt:lpstr>
      <vt:lpstr>1.3 SDLC process of waterfall model Coding</vt:lpstr>
      <vt:lpstr>1.3 SDLC process of waterfall model Review </vt:lpstr>
      <vt:lpstr>1.3 SDLC process of waterfall model Testing</vt:lpstr>
      <vt:lpstr>1.3 SDLC process of waterfall model Micro-level Plan</vt:lpstr>
      <vt:lpstr>1.3 SDLC process of waterfall model Deliverables</vt:lpstr>
      <vt:lpstr>1.3 SDLC process of waterfall model Student Syndrome</vt:lpstr>
      <vt:lpstr>1.4 Introduction to Pseudocode  What is a Pseudocode?</vt:lpstr>
      <vt:lpstr>1.4 Introduction to Pseudocode  Why Pseudocode?</vt:lpstr>
      <vt:lpstr>1.4 Introduction to Pseudocode How to write Pseudocode?</vt:lpstr>
      <vt:lpstr>1.4 Introduction to pseudocode Best practices of writing pseudocode</vt:lpstr>
      <vt:lpstr>1.4 Introduction  to pseudocode Example of pseudocode</vt:lpstr>
      <vt:lpstr>1.5 Usage of variables and operators What are variables, constants and Data Type?</vt:lpstr>
      <vt:lpstr>1.5 Usage of variables and Operators Fundamental Data Types</vt:lpstr>
      <vt:lpstr>1.5 Usage of variables and Operators  Composite Data Types</vt:lpstr>
      <vt:lpstr>1.5 Usage of variables and Operators Statement ,Expression, and Operators</vt:lpstr>
      <vt:lpstr>1.5 Usage of variables and Operators Arithmetic Operators</vt:lpstr>
      <vt:lpstr>1.5 Usage of variables and Operators Relational Operators</vt:lpstr>
      <vt:lpstr>1.5 Usage of variables and Operators Logical Operators</vt:lpstr>
      <vt:lpstr>1.5 Usage of variables and Operators Ternary/Conditional Operator</vt:lpstr>
      <vt:lpstr>1.6 Introduction to  control constructs Introduction to Control Constructs</vt:lpstr>
      <vt:lpstr>1.6 Introduction to  control constructs Control Constructs - Sequence</vt:lpstr>
      <vt:lpstr>1.6 Introduction to  control constructs Control Constructs - Selection</vt:lpstr>
      <vt:lpstr>1.6 Introduction to  control constructs Control Constructs - Looping Statements</vt:lpstr>
      <vt:lpstr>1.6 Introduction to  control constructs Control Constructs - Looping Statements (Contd…)</vt:lpstr>
      <vt:lpstr>1.6 Introduction to  control constructs Guidelines for  Conditional Statements</vt:lpstr>
      <vt:lpstr>1.6 Introduction to  control constructs Guidelines for Looping Statements </vt:lpstr>
      <vt:lpstr>Demo : Variables, Operators and Control Constructs</vt:lpstr>
      <vt:lpstr>1.7 Introduction to Arrays Introduction to Arrays </vt:lpstr>
      <vt:lpstr>1.7 Introduction to Arrays Example of Arrays</vt:lpstr>
      <vt:lpstr>Lab </vt:lpstr>
      <vt:lpstr>Summary</vt:lpstr>
      <vt:lpstr>Review Question</vt:lpstr>
      <vt:lpstr>Review Question </vt:lpstr>
      <vt:lpstr>Review Question </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Tembhare, Anjulata</cp:lastModifiedBy>
  <cp:revision>480</cp:revision>
  <cp:lastPrinted>2015-03-02T07:07:52Z</cp:lastPrinted>
  <dcterms:created xsi:type="dcterms:W3CDTF">2012-05-18T02:59:15Z</dcterms:created>
  <dcterms:modified xsi:type="dcterms:W3CDTF">2018-02-15T11:54:44Z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0x010100A331BCEE897F234B89C9BE9F0B5A710D</vt:lpwstr>
  </property>
</Properties>
</file>