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568" r:id="rId4"/>
  </p:sldMasterIdLst>
  <p:notesMasterIdLst>
    <p:notesMasterId r:id="rId66"/>
  </p:notesMasterIdLst>
  <p:handoutMasterIdLst>
    <p:handoutMasterId r:id="rId67"/>
  </p:handoutMasterIdLst>
  <p:sldIdLst>
    <p:sldId id="333" r:id="rId5"/>
    <p:sldId id="399" r:id="rId6"/>
    <p:sldId id="295" r:id="rId7"/>
    <p:sldId id="305" r:id="rId8"/>
    <p:sldId id="306" r:id="rId9"/>
    <p:sldId id="307" r:id="rId10"/>
    <p:sldId id="308" r:id="rId11"/>
    <p:sldId id="309" r:id="rId12"/>
    <p:sldId id="310" r:id="rId13"/>
    <p:sldId id="311" r:id="rId14"/>
    <p:sldId id="312" r:id="rId15"/>
    <p:sldId id="313" r:id="rId16"/>
    <p:sldId id="314" r:id="rId17"/>
    <p:sldId id="408" r:id="rId18"/>
    <p:sldId id="415" r:id="rId19"/>
    <p:sldId id="409" r:id="rId20"/>
    <p:sldId id="410" r:id="rId21"/>
    <p:sldId id="411" r:id="rId22"/>
    <p:sldId id="412" r:id="rId23"/>
    <p:sldId id="423" r:id="rId24"/>
    <p:sldId id="414" r:id="rId25"/>
    <p:sldId id="407" r:id="rId26"/>
    <p:sldId id="335" r:id="rId27"/>
    <p:sldId id="336" r:id="rId28"/>
    <p:sldId id="371" r:id="rId29"/>
    <p:sldId id="398" r:id="rId30"/>
    <p:sldId id="337" r:id="rId31"/>
    <p:sldId id="338" r:id="rId32"/>
    <p:sldId id="340" r:id="rId33"/>
    <p:sldId id="342" r:id="rId34"/>
    <p:sldId id="343" r:id="rId35"/>
    <p:sldId id="386" r:id="rId36"/>
    <p:sldId id="387" r:id="rId37"/>
    <p:sldId id="425" r:id="rId38"/>
    <p:sldId id="344" r:id="rId39"/>
    <p:sldId id="345" r:id="rId40"/>
    <p:sldId id="346" r:id="rId41"/>
    <p:sldId id="347" r:id="rId42"/>
    <p:sldId id="404" r:id="rId43"/>
    <p:sldId id="426" r:id="rId44"/>
    <p:sldId id="349" r:id="rId45"/>
    <p:sldId id="406" r:id="rId46"/>
    <p:sldId id="403" r:id="rId47"/>
    <p:sldId id="350" r:id="rId48"/>
    <p:sldId id="354" r:id="rId49"/>
    <p:sldId id="400" r:id="rId50"/>
    <p:sldId id="389" r:id="rId51"/>
    <p:sldId id="390" r:id="rId52"/>
    <p:sldId id="402" r:id="rId53"/>
    <p:sldId id="391" r:id="rId54"/>
    <p:sldId id="394" r:id="rId55"/>
    <p:sldId id="416" r:id="rId56"/>
    <p:sldId id="417" r:id="rId57"/>
    <p:sldId id="419" r:id="rId58"/>
    <p:sldId id="420" r:id="rId59"/>
    <p:sldId id="421" r:id="rId60"/>
    <p:sldId id="401" r:id="rId61"/>
    <p:sldId id="385" r:id="rId62"/>
    <p:sldId id="331" r:id="rId63"/>
    <p:sldId id="365" r:id="rId64"/>
    <p:sldId id="428" r:id="rId65"/>
  </p:sldIdLst>
  <p:sldSz cx="9144000" cy="6858000" type="screen4x3"/>
  <p:notesSz cx="7315200" cy="9601200"/>
  <p:embeddedFontLst>
    <p:embeddedFont>
      <p:font typeface="MS PGothic" panose="020B0600070205080204" pitchFamily="34" charset="-128"/>
      <p:regular r:id="rId68"/>
    </p:embeddedFont>
    <p:embeddedFont>
      <p:font typeface="Verdana" panose="020B0604030504040204" pitchFamily="34" charset="0"/>
      <p:regular r:id="rId69"/>
      <p:bold r:id="rId70"/>
      <p:italic r:id="rId71"/>
      <p:boldItalic r:id="rId72"/>
    </p:embeddedFont>
    <p:embeddedFont>
      <p:font typeface="Calibri" panose="020F0502020204030204" pitchFamily="34" charset="0"/>
      <p:regular r:id="rId73"/>
      <p:bold r:id="rId74"/>
      <p:italic r:id="rId75"/>
      <p:boldItalic r:id="rId76"/>
    </p:embeddedFont>
    <p:embeddedFont>
      <p:font typeface="MS PGothic" panose="020B0600070205080204" pitchFamily="34" charset="-128"/>
      <p:regular r:id="rId68"/>
    </p:embeddedFont>
    <p:embeddedFont>
      <p:font typeface="Trebuchet MS" panose="020B0603020202020204" pitchFamily="34" charset="0"/>
      <p:regular r:id="rId77"/>
      <p:bold r:id="rId78"/>
      <p:italic r:id="rId79"/>
      <p:boldItalic r:id="rId80"/>
    </p:embeddedFont>
    <p:embeddedFont>
      <p:font typeface="Candara" panose="020E0502030303020204" pitchFamily="34" charset="0"/>
      <p:regular r:id="rId81"/>
      <p:bold r:id="rId82"/>
      <p:italic r:id="rId83"/>
      <p:boldItalic r:id="rId84"/>
    </p:embeddedFont>
  </p:embeddedFont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30">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0783" autoAdjust="0"/>
  </p:normalViewPr>
  <p:slideViewPr>
    <p:cSldViewPr snapToGrid="0">
      <p:cViewPr varScale="1">
        <p:scale>
          <a:sx n="67" d="100"/>
          <a:sy n="67" d="100"/>
        </p:scale>
        <p:origin x="1316"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2730"/>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font" Target="fonts/font17.fntdata"/><Relationship Id="rId7" Type="http://schemas.openxmlformats.org/officeDocument/2006/relationships/slide" Target="slides/slide3.xml"/><Relationship Id="rId71"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74" Type="http://schemas.openxmlformats.org/officeDocument/2006/relationships/font" Target="fonts/font7.fntdata"/><Relationship Id="rId79" Type="http://schemas.openxmlformats.org/officeDocument/2006/relationships/font" Target="fonts/font12.fntdata"/><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15.fntdata"/><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3" tIns="48332" rIns="96663" bIns="48332"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3" tIns="48332" rIns="96663" bIns="48332" rtlCol="0"/>
          <a:lstStyle>
            <a:lvl1pPr algn="r" fontAlgn="auto">
              <a:spcBef>
                <a:spcPts val="0"/>
              </a:spcBef>
              <a:spcAft>
                <a:spcPts val="0"/>
              </a:spcAft>
              <a:defRPr sz="1300">
                <a:latin typeface="+mn-lt"/>
                <a:cs typeface="+mn-cs"/>
              </a:defRPr>
            </a:lvl1pPr>
          </a:lstStyle>
          <a:p>
            <a:pPr>
              <a:defRPr/>
            </a:pPr>
            <a:fld id="{8505A2D4-BFCE-4936-BC4C-CC1907B02C4C}" type="datetimeFigureOut">
              <a:rPr lang="en-US"/>
              <a:pPr>
                <a:defRPr/>
              </a:pPr>
              <a:t>2/15/2018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3" tIns="48332" rIns="96663" bIns="48332" rtlCol="0" anchor="b"/>
          <a:lstStyle>
            <a:lvl1pPr algn="l" fontAlgn="auto">
              <a:spcBef>
                <a:spcPts val="0"/>
              </a:spcBef>
              <a:spcAft>
                <a:spcPts val="0"/>
              </a:spcAft>
              <a:defRPr sz="13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3" tIns="48332" rIns="96663" bIns="48332" rtlCol="0" anchor="b"/>
          <a:lstStyle>
            <a:lvl1pPr algn="r" fontAlgn="auto">
              <a:spcBef>
                <a:spcPts val="0"/>
              </a:spcBef>
              <a:spcAft>
                <a:spcPts val="0"/>
              </a:spcAft>
              <a:defRPr sz="1300">
                <a:latin typeface="+mn-lt"/>
                <a:cs typeface="+mn-cs"/>
              </a:defRPr>
            </a:lvl1pPr>
          </a:lstStyle>
          <a:p>
            <a:pPr>
              <a:defRPr/>
            </a:pPr>
            <a:fld id="{7F23CC2A-444B-47B9-9FDA-44A1436D1B62}" type="slidenum">
              <a:rPr lang="en-US"/>
              <a:pPr>
                <a:defRPr/>
              </a:pPr>
              <a:t>‹#›</a:t>
            </a:fld>
            <a:endParaRPr lang="en-US"/>
          </a:p>
        </p:txBody>
      </p:sp>
    </p:spTree>
    <p:extLst>
      <p:ext uri="{BB962C8B-B14F-4D97-AF65-F5344CB8AC3E}">
        <p14:creationId xmlns:p14="http://schemas.microsoft.com/office/powerpoint/2010/main" val="67946554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19138"/>
            <a:ext cx="4802188" cy="3600450"/>
          </a:xfrm>
          <a:prstGeom prst="rect">
            <a:avLst/>
          </a:prstGeom>
          <a:noFill/>
          <a:ln w="12700">
            <a:solidFill>
              <a:prstClr val="black"/>
            </a:solidFill>
          </a:ln>
        </p:spPr>
        <p:txBody>
          <a:bodyPr vert="horz" lIns="96663" tIns="48332" rIns="96663" bIns="48332" rtlCol="0" anchor="ctr"/>
          <a:lstStyle/>
          <a:p>
            <a:pPr lvl="0"/>
            <a:r>
              <a:rPr lang="en-US" noProof="0" dirty="0"/>
              <a:t>    </a:t>
            </a:r>
          </a:p>
        </p:txBody>
      </p:sp>
      <p:sp>
        <p:nvSpPr>
          <p:cNvPr id="5" name="Notes Placeholder 4"/>
          <p:cNvSpPr>
            <a:spLocks noGrp="1"/>
          </p:cNvSpPr>
          <p:nvPr>
            <p:ph type="body" sz="quarter" idx="3"/>
          </p:nvPr>
        </p:nvSpPr>
        <p:spPr>
          <a:xfrm>
            <a:off x="2175935" y="4447223"/>
            <a:ext cx="4892039" cy="4320540"/>
          </a:xfrm>
          <a:prstGeom prst="rect">
            <a:avLst/>
          </a:prstGeom>
        </p:spPr>
        <p:txBody>
          <a:bodyPr vert="horz" lIns="96663" tIns="48332" rIns="96663" bIns="48332"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6804" name="Line 8"/>
          <p:cNvSpPr>
            <a:spLocks noChangeShapeType="1"/>
          </p:cNvSpPr>
          <p:nvPr/>
        </p:nvSpPr>
        <p:spPr bwMode="auto">
          <a:xfrm>
            <a:off x="1855894" y="621745"/>
            <a:ext cx="0" cy="840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6663" tIns="48332" rIns="96663" bIns="48332"/>
          <a:lstStyle/>
          <a:p>
            <a:endParaRPr lang="en-US"/>
          </a:p>
        </p:txBody>
      </p:sp>
      <p:sp>
        <p:nvSpPr>
          <p:cNvPr id="89093" name="Text Box 9"/>
          <p:cNvSpPr txBox="1">
            <a:spLocks noChangeArrowheads="1"/>
          </p:cNvSpPr>
          <p:nvPr/>
        </p:nvSpPr>
        <p:spPr bwMode="auto">
          <a:xfrm>
            <a:off x="162560" y="753428"/>
            <a:ext cx="1706880" cy="29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defRPr/>
            </a:pPr>
            <a:r>
              <a:rPr lang="en-US" sz="1300" b="1">
                <a:latin typeface="Arial" pitchFamily="34" charset="0"/>
                <a:cs typeface="Arial" panose="020B0604020202020204" pitchFamily="34" charset="0"/>
              </a:rPr>
              <a:t>Instructor Notes:</a:t>
            </a:r>
          </a:p>
        </p:txBody>
      </p:sp>
      <p:sp>
        <p:nvSpPr>
          <p:cNvPr id="76806" name="Rectangle 14"/>
          <p:cNvSpPr>
            <a:spLocks noChangeArrowheads="1"/>
          </p:cNvSpPr>
          <p:nvPr/>
        </p:nvSpPr>
        <p:spPr bwMode="auto">
          <a:xfrm>
            <a:off x="257388" y="160020"/>
            <a:ext cx="6934201" cy="3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27" tIns="48863" rIns="97727" bIns="4886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300" dirty="0">
                <a:latin typeface="Arial" panose="020B0604020202020204" pitchFamily="34" charset="0"/>
                <a:ea typeface="MS PGothic" pitchFamily="34" charset="-128"/>
                <a:cs typeface="Arial" panose="020B0604020202020204" pitchFamily="34" charset="0"/>
              </a:rPr>
              <a:t>Programming Foundation With Pseudocode</a:t>
            </a:r>
            <a:r>
              <a:rPr lang="en-US" altLang="en-US" sz="1300" dirty="0">
                <a:latin typeface="Arial" pitchFamily="34" charset="0"/>
                <a:cs typeface="Arial" panose="020B0604020202020204" pitchFamily="34" charset="0"/>
              </a:rPr>
              <a:t>	            Good Programming Practices</a:t>
            </a:r>
          </a:p>
          <a:p>
            <a:pPr eaLnBrk="1" hangingPunct="1">
              <a:defRPr/>
            </a:pPr>
            <a:r>
              <a:rPr lang="en-US" altLang="en-US" sz="1300" dirty="0">
                <a:latin typeface="Arial" pitchFamily="34" charset="0"/>
                <a:cs typeface="Arial" panose="020B0604020202020204" pitchFamily="34" charset="0"/>
              </a:rPr>
              <a:t>		</a:t>
            </a:r>
            <a:endParaRPr lang="en-US" altLang="en-US" dirty="0">
              <a:latin typeface="Arial" pitchFamily="34" charset="0"/>
              <a:cs typeface="Arial" panose="020B0604020202020204" pitchFamily="34" charset="0"/>
            </a:endParaRPr>
          </a:p>
        </p:txBody>
      </p:sp>
      <p:sp>
        <p:nvSpPr>
          <p:cNvPr id="76807" name="Rectangle 14"/>
          <p:cNvSpPr>
            <a:spLocks noChangeArrowheads="1"/>
          </p:cNvSpPr>
          <p:nvPr/>
        </p:nvSpPr>
        <p:spPr bwMode="auto">
          <a:xfrm>
            <a:off x="4226560" y="9021128"/>
            <a:ext cx="2946400" cy="47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27" tIns="48863" rIns="97727" bIns="4886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100">
                <a:latin typeface="Arial" pitchFamily="34" charset="0"/>
                <a:cs typeface="Arial" panose="020B0604020202020204" pitchFamily="34" charset="0"/>
              </a:rPr>
              <a:t>		 Page 02-</a:t>
            </a:r>
            <a:fld id="{CEE6C8D0-492E-4531-98F1-7A5C4692BB99}" type="slidenum">
              <a:rPr lang="en-US" altLang="en-US" sz="1100" smtClean="0">
                <a:latin typeface="Arial" pitchFamily="34" charset="0"/>
                <a:cs typeface="Arial" panose="020B0604020202020204" pitchFamily="34" charset="0"/>
              </a:rPr>
              <a:pPr eaLnBrk="1" hangingPunct="1">
                <a:defRPr/>
              </a:pPr>
              <a:t>‹#›</a:t>
            </a:fld>
            <a:r>
              <a:rPr lang="en-US" altLang="en-US" sz="1100">
                <a:latin typeface="Arial" pitchFamily="34" charset="0"/>
                <a:cs typeface="Arial" panose="020B0604020202020204" pitchFamily="34" charset="0"/>
              </a:rPr>
              <a:t> </a:t>
            </a:r>
          </a:p>
          <a:p>
            <a:pPr eaLnBrk="1" hangingPunct="1">
              <a:defRPr/>
            </a:pPr>
            <a:r>
              <a:rPr lang="en-US" altLang="en-US" sz="1100">
                <a:latin typeface="Arial" pitchFamily="34" charset="0"/>
                <a:cs typeface="Arial" panose="020B0604020202020204" pitchFamily="34" charset="0"/>
              </a:rPr>
              <a:t>  </a:t>
            </a:r>
          </a:p>
        </p:txBody>
      </p:sp>
    </p:spTree>
    <p:extLst>
      <p:ext uri="{BB962C8B-B14F-4D97-AF65-F5344CB8AC3E}">
        <p14:creationId xmlns:p14="http://schemas.microsoft.com/office/powerpoint/2010/main" val="170048861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7828" name="Text Box 9"/>
          <p:cNvSpPr txBox="1">
            <a:spLocks noChangeArrowheads="1"/>
          </p:cNvSpPr>
          <p:nvPr/>
        </p:nvSpPr>
        <p:spPr bwMode="auto">
          <a:xfrm>
            <a:off x="152400" y="1190150"/>
            <a:ext cx="1706880" cy="25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50000"/>
              </a:spcBef>
            </a:pPr>
            <a:r>
              <a:rPr lang="en-US" altLang="en-US">
                <a:latin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7"/>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50000"/>
              </a:lnSpc>
              <a:spcBef>
                <a:spcPct val="0"/>
              </a:spcBef>
              <a:defRPr/>
            </a:pPr>
            <a:r>
              <a:rPr lang="en-US" altLang="en-US" dirty="0"/>
              <a:t>Layout Techniques:</a:t>
            </a:r>
          </a:p>
          <a:p>
            <a:pPr marL="181243" indent="-181243" eaLnBrk="1" hangingPunct="1">
              <a:lnSpc>
                <a:spcPct val="150000"/>
              </a:lnSpc>
              <a:spcBef>
                <a:spcPct val="0"/>
              </a:spcBef>
              <a:buFontTx/>
              <a:buChar char="•"/>
              <a:defRPr/>
            </a:pPr>
            <a:r>
              <a:rPr lang="en-US" altLang="en-US" dirty="0"/>
              <a:t>Statement belongs to if/loop should be started after a tab space</a:t>
            </a:r>
          </a:p>
          <a:p>
            <a:pPr marL="181243" indent="-181243" eaLnBrk="1" hangingPunct="1">
              <a:lnSpc>
                <a:spcPct val="150000"/>
              </a:lnSpc>
              <a:spcBef>
                <a:spcPct val="0"/>
              </a:spcBef>
              <a:buFontTx/>
              <a:buChar char="•"/>
              <a:defRPr/>
            </a:pPr>
            <a:r>
              <a:rPr lang="en-US" altLang="en-US" dirty="0"/>
              <a:t>A long string of conditional operators should be split onto separate lines. For example the below if statement</a:t>
            </a:r>
          </a:p>
          <a:p>
            <a:pPr>
              <a:defRPr/>
            </a:pPr>
            <a:r>
              <a:rPr lang="en-US" altLang="en-US" dirty="0"/>
              <a:t>               if (foo-&gt;next==NULL &amp;&amp; number &lt; limit &amp;&amp; limit </a:t>
            </a:r>
          </a:p>
          <a:p>
            <a:pPr>
              <a:defRPr/>
            </a:pPr>
            <a:r>
              <a:rPr lang="en-US" altLang="en-US" dirty="0"/>
              <a:t>	&lt;=SIZE    &amp;&amp; </a:t>
            </a:r>
            <a:r>
              <a:rPr lang="en-US" altLang="en-US" dirty="0" err="1"/>
              <a:t>node_active</a:t>
            </a:r>
            <a:r>
              <a:rPr lang="en-US" altLang="en-US" dirty="0"/>
              <a:t>(</a:t>
            </a:r>
            <a:r>
              <a:rPr lang="en-US" altLang="en-US" dirty="0" err="1"/>
              <a:t>this_input</a:t>
            </a:r>
            <a:r>
              <a:rPr lang="en-US" altLang="en-US" dirty="0"/>
              <a:t>)) {...  </a:t>
            </a:r>
          </a:p>
          <a:p>
            <a:pPr>
              <a:defRPr/>
            </a:pPr>
            <a:r>
              <a:rPr lang="en-US" altLang="en-US" dirty="0"/>
              <a:t>    </a:t>
            </a:r>
          </a:p>
          <a:p>
            <a:pPr>
              <a:defRPr/>
            </a:pPr>
            <a:r>
              <a:rPr lang="en-US" altLang="en-US" dirty="0"/>
              <a:t>              might be written better as: </a:t>
            </a:r>
          </a:p>
          <a:p>
            <a:pPr>
              <a:defRPr/>
            </a:pPr>
            <a:endParaRPr lang="en-US" altLang="en-US" dirty="0"/>
          </a:p>
          <a:p>
            <a:pPr>
              <a:defRPr/>
            </a:pPr>
            <a:r>
              <a:rPr lang="en-US" altLang="en-US" dirty="0"/>
              <a:t>             if (foo-&gt;next == NULL    	     </a:t>
            </a:r>
          </a:p>
          <a:p>
            <a:pPr>
              <a:defRPr/>
            </a:pPr>
            <a:r>
              <a:rPr lang="en-US" altLang="en-US" dirty="0"/>
              <a:t>                  &amp;&amp; number &lt; limit &amp;&amp; limit &lt;= SIZE    </a:t>
            </a:r>
          </a:p>
          <a:p>
            <a:pPr>
              <a:defRPr/>
            </a:pPr>
            <a:r>
              <a:rPr lang="en-US" altLang="en-US" dirty="0"/>
              <a:t>                 &amp;&amp; </a:t>
            </a:r>
            <a:r>
              <a:rPr lang="en-US" altLang="en-US" dirty="0" err="1"/>
              <a:t>node_active</a:t>
            </a:r>
            <a:r>
              <a:rPr lang="en-US" altLang="en-US" dirty="0"/>
              <a:t>(</a:t>
            </a:r>
            <a:r>
              <a:rPr lang="en-US" altLang="en-US" dirty="0" err="1"/>
              <a:t>this_input</a:t>
            </a:r>
            <a:r>
              <a:rPr lang="en-US" altLang="en-US" dirty="0"/>
              <a:t>))        {         ... </a:t>
            </a:r>
          </a:p>
          <a:p>
            <a:pPr>
              <a:defRPr/>
            </a:pPr>
            <a:endParaRPr lang="en-US" altLang="en-US" dirty="0"/>
          </a:p>
          <a:p>
            <a:pPr>
              <a:defRPr/>
            </a:pPr>
            <a:r>
              <a:rPr lang="en-US" altLang="en-US" b="1" dirty="0"/>
              <a:t>Better version of using For LOOP: Consider for loop have 3 sections</a:t>
            </a:r>
          </a:p>
          <a:p>
            <a:pPr lvl="1">
              <a:lnSpc>
                <a:spcPct val="135000"/>
              </a:lnSpc>
              <a:defRPr/>
            </a:pPr>
            <a:r>
              <a:rPr lang="en-US" altLang="en-US" dirty="0"/>
              <a:t>FOR (</a:t>
            </a:r>
            <a:r>
              <a:rPr lang="en-US" altLang="en-US" dirty="0" err="1"/>
              <a:t>curr</a:t>
            </a:r>
            <a:r>
              <a:rPr lang="en-US" altLang="en-US" dirty="0"/>
              <a:t> = *</a:t>
            </a:r>
            <a:r>
              <a:rPr lang="en-US" altLang="en-US" dirty="0" err="1"/>
              <a:t>varp</a:t>
            </a:r>
            <a:r>
              <a:rPr lang="en-US" altLang="en-US" dirty="0"/>
              <a:t>, trail = </a:t>
            </a:r>
            <a:r>
              <a:rPr lang="en-US" altLang="en-US" dirty="0" err="1"/>
              <a:t>varp</a:t>
            </a:r>
            <a:r>
              <a:rPr lang="en-US" altLang="en-US" dirty="0"/>
              <a:t>;    	   </a:t>
            </a:r>
          </a:p>
          <a:p>
            <a:pPr lvl="1">
              <a:lnSpc>
                <a:spcPct val="135000"/>
              </a:lnSpc>
              <a:defRPr/>
            </a:pPr>
            <a:r>
              <a:rPr lang="en-US" altLang="en-US" dirty="0"/>
              <a:t>      </a:t>
            </a:r>
            <a:r>
              <a:rPr lang="en-US" altLang="en-US" dirty="0" err="1"/>
              <a:t>curr</a:t>
            </a:r>
            <a:r>
              <a:rPr lang="en-US" altLang="en-US" dirty="0"/>
              <a:t> != NULL;   	    </a:t>
            </a:r>
          </a:p>
          <a:p>
            <a:pPr lvl="1">
              <a:lnSpc>
                <a:spcPct val="135000"/>
              </a:lnSpc>
              <a:defRPr/>
            </a:pPr>
            <a:r>
              <a:rPr lang="en-US" altLang="en-US" dirty="0"/>
              <a:t>      trail = &amp;(</a:t>
            </a:r>
            <a:r>
              <a:rPr lang="en-US" altLang="en-US" dirty="0" err="1"/>
              <a:t>curr</a:t>
            </a:r>
            <a:r>
              <a:rPr lang="en-US" altLang="en-US" dirty="0"/>
              <a:t>-&gt;next), </a:t>
            </a:r>
            <a:r>
              <a:rPr lang="en-US" altLang="en-US" dirty="0" err="1"/>
              <a:t>curr</a:t>
            </a:r>
            <a:r>
              <a:rPr lang="en-US" altLang="en-US" dirty="0"/>
              <a:t> = </a:t>
            </a:r>
            <a:r>
              <a:rPr lang="en-US" altLang="en-US" dirty="0" err="1"/>
              <a:t>curr</a:t>
            </a:r>
            <a:r>
              <a:rPr lang="en-US" altLang="en-US" dirty="0"/>
              <a:t>-&gt;next )	</a:t>
            </a:r>
          </a:p>
          <a:p>
            <a:pPr lvl="1">
              <a:lnSpc>
                <a:spcPct val="135000"/>
              </a:lnSpc>
              <a:defRPr/>
            </a:pPr>
            <a:r>
              <a:rPr lang="en-US" altLang="en-US" dirty="0"/>
              <a:t> {</a:t>
            </a:r>
          </a:p>
          <a:p>
            <a:pPr marL="181243" indent="-181243" eaLnBrk="1" hangingPunct="1">
              <a:lnSpc>
                <a:spcPct val="150000"/>
              </a:lnSpc>
              <a:spcBef>
                <a:spcPct val="0"/>
              </a:spcBef>
              <a:buFontTx/>
              <a:buChar char="•"/>
              <a:defRPr/>
            </a:pP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7"/>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50000"/>
              </a:lnSpc>
              <a:spcBef>
                <a:spcPct val="0"/>
              </a:spcBef>
              <a:defRPr/>
            </a:pPr>
            <a:r>
              <a:rPr lang="en-US" altLang="en-US" dirty="0"/>
              <a:t>Self documenting code:</a:t>
            </a:r>
          </a:p>
          <a:p>
            <a:pPr marL="181243" indent="-181243" eaLnBrk="1" hangingPunct="1">
              <a:lnSpc>
                <a:spcPct val="150000"/>
              </a:lnSpc>
              <a:spcBef>
                <a:spcPct val="0"/>
              </a:spcBef>
              <a:buFont typeface="Arial" panose="020B0604020202020204" pitchFamily="34" charset="0"/>
              <a:buChar char="•"/>
              <a:defRPr/>
            </a:pPr>
            <a:r>
              <a:rPr lang="en-US" altLang="en-US" dirty="0"/>
              <a:t>Good Program Structure: Follow program structure like modularity</a:t>
            </a:r>
          </a:p>
          <a:p>
            <a:pPr marL="181243" lvl="1" indent="-181243" eaLnBrk="1" hangingPunct="1">
              <a:lnSpc>
                <a:spcPct val="150000"/>
              </a:lnSpc>
              <a:spcBef>
                <a:spcPct val="0"/>
              </a:spcBef>
              <a:buFont typeface="Arial" panose="020B0604020202020204" pitchFamily="34" charset="0"/>
              <a:buChar char="•"/>
              <a:defRPr/>
            </a:pPr>
            <a:r>
              <a:rPr lang="en-US" altLang="en-US" dirty="0">
                <a:solidFill>
                  <a:srgbClr val="000000"/>
                </a:solidFill>
                <a:ea typeface="MS PGothic" pitchFamily="34" charset="-128"/>
              </a:rPr>
              <a:t>Use of straight forward and easily understandable approaches.</a:t>
            </a:r>
            <a:endParaRPr lang="en-US" altLang="en-US" dirty="0"/>
          </a:p>
          <a:p>
            <a:pPr marL="181243" indent="-181243" eaLnBrk="1" hangingPunct="1">
              <a:lnSpc>
                <a:spcPct val="150000"/>
              </a:lnSpc>
              <a:spcBef>
                <a:spcPct val="0"/>
              </a:spcBef>
              <a:buFont typeface="Arial" panose="020B0604020202020204" pitchFamily="34" charset="0"/>
              <a:buChar char="•"/>
              <a:defRPr/>
            </a:pPr>
            <a:r>
              <a:rPr lang="en-US" altLang="en-US" dirty="0"/>
              <a:t>Good variable names : Meaningful variable names</a:t>
            </a:r>
          </a:p>
          <a:p>
            <a:pPr marL="181243" indent="-181243" eaLnBrk="1" hangingPunct="1">
              <a:lnSpc>
                <a:spcPct val="150000"/>
              </a:lnSpc>
              <a:spcBef>
                <a:spcPct val="0"/>
              </a:spcBef>
              <a:buFont typeface="Arial" panose="020B0604020202020204" pitchFamily="34" charset="0"/>
              <a:buChar char="•"/>
              <a:defRPr/>
            </a:pPr>
            <a:r>
              <a:rPr lang="en-US" altLang="en-US" dirty="0"/>
              <a:t>Good routine names : Meaningful routine names</a:t>
            </a:r>
          </a:p>
          <a:p>
            <a:pPr marL="181243" lvl="1" indent="-181243" eaLnBrk="1" hangingPunct="1">
              <a:lnSpc>
                <a:spcPct val="150000"/>
              </a:lnSpc>
              <a:spcBef>
                <a:spcPct val="0"/>
              </a:spcBef>
              <a:buFont typeface="Arial" panose="020B0604020202020204" pitchFamily="34" charset="0"/>
              <a:buChar char="•"/>
              <a:defRPr/>
            </a:pPr>
            <a:r>
              <a:rPr lang="en-US" altLang="en-US" dirty="0"/>
              <a:t>Remove hard coded constants: </a:t>
            </a:r>
            <a:r>
              <a:rPr lang="en-US" altLang="en-US" dirty="0">
                <a:solidFill>
                  <a:srgbClr val="000000"/>
                </a:solidFill>
                <a:ea typeface="MS PGothic" pitchFamily="34" charset="-128"/>
              </a:rPr>
              <a:t>Use of named constants instead of literals</a:t>
            </a:r>
          </a:p>
          <a:p>
            <a:pPr marL="181243" indent="-181243" eaLnBrk="1" hangingPunct="1">
              <a:lnSpc>
                <a:spcPct val="150000"/>
              </a:lnSpc>
              <a:spcBef>
                <a:spcPct val="0"/>
              </a:spcBef>
              <a:buFont typeface="Arial" panose="020B0604020202020204" pitchFamily="34" charset="0"/>
              <a:buChar char="•"/>
              <a:defRPr/>
            </a:pPr>
            <a:r>
              <a:rPr lang="en-US" altLang="en-US" dirty="0"/>
              <a:t>Clear Layout : Follow all the layout techniques</a:t>
            </a:r>
          </a:p>
          <a:p>
            <a:pPr eaLnBrk="1" hangingPunct="1">
              <a:lnSpc>
                <a:spcPct val="150000"/>
              </a:lnSpc>
              <a:spcBef>
                <a:spcPct val="0"/>
              </a:spcBef>
              <a:defRPr/>
            </a:pPr>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7"/>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b="1" dirty="0"/>
              <a:t>Kinds of comments</a:t>
            </a:r>
          </a:p>
          <a:p>
            <a:pPr eaLnBrk="1" hangingPunct="1">
              <a:spcBef>
                <a:spcPct val="0"/>
              </a:spcBef>
              <a:defRPr/>
            </a:pPr>
            <a:endParaRPr lang="en-US" altLang="en-US" b="1" dirty="0"/>
          </a:p>
          <a:p>
            <a:pPr marL="181243" indent="-181243" eaLnBrk="1" hangingPunct="1">
              <a:spcBef>
                <a:spcPct val="0"/>
              </a:spcBef>
              <a:buFont typeface="Arial" panose="020B0604020202020204" pitchFamily="34" charset="0"/>
              <a:buChar char="•"/>
              <a:defRPr/>
            </a:pPr>
            <a:r>
              <a:rPr lang="en-US" altLang="en-US" dirty="0"/>
              <a:t>Repeat of the code: </a:t>
            </a:r>
          </a:p>
          <a:p>
            <a:pPr eaLnBrk="1" hangingPunct="1">
              <a:spcBef>
                <a:spcPct val="0"/>
              </a:spcBef>
              <a:defRPr/>
            </a:pPr>
            <a:r>
              <a:rPr lang="en-US" altLang="en-US" dirty="0"/>
              <a:t>A repetitious comment restates what the code does in different words. It merely gives the reader of the code more to read without providing additional information</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a:t>Explanatory Comments:</a:t>
            </a:r>
          </a:p>
          <a:p>
            <a:pPr eaLnBrk="1" hangingPunct="1">
              <a:spcBef>
                <a:spcPct val="0"/>
              </a:spcBef>
              <a:defRPr/>
            </a:pPr>
            <a:r>
              <a:rPr lang="en-US" altLang="en-US" dirty="0"/>
              <a:t>Explanatory comments are typically used to explain complicated, tricky or sensitive pieces of code. If the code is so complicated that it needs to be explained, its nearly always better to improve the code than it is to add comments. Make the code itself cleared and then use summary comments</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a:t>Marker in the code /** @@todo*/ : </a:t>
            </a:r>
          </a:p>
          <a:p>
            <a:pPr eaLnBrk="1" hangingPunct="1">
              <a:spcBef>
                <a:spcPct val="0"/>
              </a:spcBef>
              <a:defRPr/>
            </a:pPr>
            <a:r>
              <a:rPr lang="en-US" altLang="en-US" dirty="0"/>
              <a:t>   todo is a form of comment used to convey that the code is yet to be completed by replacing todo comment with the functionality logic. For an example,  /**@@todo*/</a:t>
            </a:r>
          </a:p>
          <a:p>
            <a:pPr marL="181243" indent="-181243" eaLnBrk="1" hangingPunct="1">
              <a:spcBef>
                <a:spcPct val="0"/>
              </a:spcBef>
              <a:buFont typeface="Arial" panose="020B0604020202020204" pitchFamily="34" charset="0"/>
              <a:buChar char="•"/>
              <a:defRPr/>
            </a:pPr>
            <a:endParaRPr lang="en-US" altLang="en-US" dirty="0"/>
          </a:p>
          <a:p>
            <a:pPr marL="181243" indent="-181243" eaLnBrk="1" hangingPunct="1">
              <a:spcBef>
                <a:spcPct val="0"/>
              </a:spcBef>
              <a:buFont typeface="Arial" panose="020B0604020202020204" pitchFamily="34" charset="0"/>
              <a:buChar char="•"/>
              <a:defRPr/>
            </a:pPr>
            <a:r>
              <a:rPr lang="en-US" altLang="en-US" dirty="0"/>
              <a:t>Summary of the code : Use comment to provide description of the program like header block comment. For an example,</a:t>
            </a:r>
          </a:p>
          <a:p>
            <a:pPr eaLnBrk="1" hangingPunct="1">
              <a:spcBef>
                <a:spcPct val="0"/>
              </a:spcBef>
              <a:defRPr/>
            </a:pPr>
            <a:r>
              <a:rPr lang="en-US" altLang="en-US" dirty="0"/>
              <a:t>//Program Description: </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a:t>Description of the code’s intent : Use this comment, to describe the layout used </a:t>
            </a:r>
          </a:p>
          <a:p>
            <a:pPr eaLnBrk="1" hangingPunct="1">
              <a:spcBef>
                <a:spcPct val="0"/>
              </a:spcBef>
              <a:defRPr/>
            </a:pP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7"/>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b="1" dirty="0"/>
              <a:t>Commenting Techniques</a:t>
            </a:r>
          </a:p>
          <a:p>
            <a:pPr eaLnBrk="1" hangingPunct="1">
              <a:spcBef>
                <a:spcPct val="0"/>
              </a:spcBef>
              <a:defRPr/>
            </a:pPr>
            <a:r>
              <a:rPr lang="en-US" altLang="en-US" dirty="0"/>
              <a:t>	Commenting is amenable to several different techniques depending on the level to which the comments apply : program, file, routine, paragraph, or individual line</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err="1"/>
              <a:t>Endline</a:t>
            </a:r>
            <a:r>
              <a:rPr lang="en-US" altLang="en-US" dirty="0"/>
              <a:t> Comments</a:t>
            </a:r>
          </a:p>
          <a:p>
            <a:pPr marL="664558" lvl="1" indent="-181243" eaLnBrk="1" hangingPunct="1">
              <a:spcBef>
                <a:spcPct val="0"/>
              </a:spcBef>
              <a:buFont typeface="Arial" panose="020B0604020202020204" pitchFamily="34" charset="0"/>
              <a:buChar char="•"/>
              <a:defRPr/>
            </a:pPr>
            <a:r>
              <a:rPr lang="en-US" altLang="en-US" dirty="0" err="1"/>
              <a:t>Endline</a:t>
            </a:r>
            <a:r>
              <a:rPr lang="en-US" altLang="en-US" dirty="0"/>
              <a:t> comments are comments that appear at the ends of lines of code</a:t>
            </a:r>
          </a:p>
          <a:p>
            <a:pPr marL="664558" lvl="1" indent="-181243" eaLnBrk="1" hangingPunct="1">
              <a:spcBef>
                <a:spcPct val="0"/>
              </a:spcBef>
              <a:buFont typeface="Arial" panose="020B0604020202020204" pitchFamily="34" charset="0"/>
              <a:buChar char="•"/>
              <a:defRPr/>
            </a:pPr>
            <a:r>
              <a:rPr lang="en-US" altLang="en-US" dirty="0"/>
              <a:t>Use </a:t>
            </a:r>
            <a:r>
              <a:rPr lang="en-US" altLang="en-US" dirty="0" err="1"/>
              <a:t>endline</a:t>
            </a:r>
            <a:r>
              <a:rPr lang="en-US" altLang="en-US" dirty="0"/>
              <a:t> comments to annotate data declarations like </a:t>
            </a:r>
          </a:p>
          <a:p>
            <a:pPr lvl="1" eaLnBrk="1" hangingPunct="1">
              <a:spcBef>
                <a:spcPct val="0"/>
              </a:spcBef>
              <a:defRPr/>
            </a:pPr>
            <a:endParaRPr lang="en-US" altLang="en-US" dirty="0"/>
          </a:p>
          <a:p>
            <a:pPr lvl="1" eaLnBrk="1" hangingPunct="1">
              <a:spcBef>
                <a:spcPct val="0"/>
              </a:spcBef>
              <a:defRPr/>
            </a:pPr>
            <a:r>
              <a:rPr lang="en-US" altLang="en-US" b="1" i="1" dirty="0"/>
              <a:t>Declare index as integer and store 0.  //upper index of an array</a:t>
            </a:r>
          </a:p>
          <a:p>
            <a:pPr lvl="1" eaLnBrk="1" hangingPunct="1">
              <a:spcBef>
                <a:spcPct val="0"/>
              </a:spcBef>
              <a:defRPr/>
            </a:pPr>
            <a:endParaRPr lang="en-US" altLang="en-US" dirty="0"/>
          </a:p>
          <a:p>
            <a:pPr marL="664558" lvl="1" indent="-181243" eaLnBrk="1" hangingPunct="1">
              <a:spcBef>
                <a:spcPct val="0"/>
              </a:spcBef>
              <a:buFont typeface="Arial" panose="020B0604020202020204" pitchFamily="34" charset="0"/>
              <a:buChar char="•"/>
              <a:defRPr/>
            </a:pPr>
            <a:r>
              <a:rPr lang="en-US" altLang="en-US" dirty="0"/>
              <a:t>Use </a:t>
            </a:r>
            <a:r>
              <a:rPr lang="en-US" altLang="en-US" dirty="0" err="1"/>
              <a:t>endline</a:t>
            </a:r>
            <a:r>
              <a:rPr lang="en-US" altLang="en-US" dirty="0"/>
              <a:t> comments to mark ends of blocks</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a:t>Paragraph Comments</a:t>
            </a:r>
          </a:p>
          <a:p>
            <a:pPr marL="664558" lvl="1" indent="-181243" eaLnBrk="1" hangingPunct="1">
              <a:spcBef>
                <a:spcPct val="0"/>
              </a:spcBef>
              <a:buFont typeface="Arial" panose="020B0604020202020204" pitchFamily="34" charset="0"/>
              <a:buChar char="•"/>
              <a:defRPr/>
            </a:pPr>
            <a:r>
              <a:rPr lang="en-US" altLang="en-US" dirty="0"/>
              <a:t>Most comments in a well documented program are one sentence or two sentence comments that describe paragraphs of code</a:t>
            </a:r>
          </a:p>
          <a:p>
            <a:pPr marL="664558" lvl="1" indent="-181243" eaLnBrk="1" hangingPunct="1">
              <a:spcBef>
                <a:spcPct val="0"/>
              </a:spcBef>
              <a:buFont typeface="Arial" panose="020B0604020202020204" pitchFamily="34" charset="0"/>
              <a:buChar char="•"/>
              <a:defRPr/>
            </a:pPr>
            <a:r>
              <a:rPr lang="en-US" altLang="en-US" dirty="0"/>
              <a:t> Use to describe the purpose of the block of code</a:t>
            </a:r>
          </a:p>
          <a:p>
            <a:pPr marL="664558" lvl="1" indent="-181243" eaLnBrk="1" hangingPunct="1">
              <a:spcBef>
                <a:spcPct val="0"/>
              </a:spcBef>
              <a:buFont typeface="Arial" panose="020B0604020202020204" pitchFamily="34" charset="0"/>
              <a:buChar char="•"/>
              <a:defRPr/>
            </a:pPr>
            <a:r>
              <a:rPr lang="en-US" altLang="en-US" dirty="0"/>
              <a:t>For an example, </a:t>
            </a:r>
          </a:p>
          <a:p>
            <a:pPr lvl="1" eaLnBrk="1" hangingPunct="1">
              <a:spcBef>
                <a:spcPct val="0"/>
              </a:spcBef>
              <a:defRPr/>
            </a:pPr>
            <a:r>
              <a:rPr lang="en-US" altLang="en-US" dirty="0"/>
              <a:t>/*******************************</a:t>
            </a:r>
          </a:p>
          <a:p>
            <a:pPr lvl="1" eaLnBrk="1" hangingPunct="1">
              <a:spcBef>
                <a:spcPct val="0"/>
              </a:spcBef>
              <a:defRPr/>
            </a:pPr>
            <a:r>
              <a:rPr lang="en-US" altLang="en-US" dirty="0"/>
              <a:t>*	Search for an employee</a:t>
            </a:r>
          </a:p>
          <a:p>
            <a:pPr lvl="1" eaLnBrk="1" hangingPunct="1">
              <a:spcBef>
                <a:spcPct val="0"/>
              </a:spcBef>
              <a:defRPr/>
            </a:pPr>
            <a:r>
              <a:rPr lang="en-US" altLang="en-US" dirty="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2197100" y="741363"/>
            <a:ext cx="4791075" cy="3592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130000"/>
              </a:lnSpc>
            </a:pPr>
            <a:r>
              <a:rPr lang="en-US" altLang="en-US" dirty="0"/>
              <a:t>If the program is easy to understand and if it is easy to modify then the program is called as maintainable. Selection of proper data management technique helps to make code more simpler and maintainable. Achieve maintainability by e</a:t>
            </a:r>
            <a:r>
              <a:rPr lang="en-US" altLang="en-US" dirty="0">
                <a:solidFill>
                  <a:srgbClr val="000000"/>
                </a:solidFill>
                <a:ea typeface="MS PGothic" pitchFamily="34" charset="-128"/>
              </a:rPr>
              <a:t>liminating hard coded constants from the code.</a:t>
            </a:r>
          </a:p>
          <a:p>
            <a:pPr>
              <a:lnSpc>
                <a:spcPct val="130000"/>
              </a:lnSpc>
              <a:buFont typeface="Wingdings" pitchFamily="2" charset="2"/>
              <a:buChar char="Ø"/>
            </a:pPr>
            <a:endParaRPr lang="en-US" altLang="en-US" dirty="0"/>
          </a:p>
          <a:p>
            <a:pPr>
              <a:lnSpc>
                <a:spcPct val="130000"/>
              </a:lnSpc>
              <a:buFont typeface="Wingdings" pitchFamily="2" charset="2"/>
              <a:buChar char="Ø"/>
            </a:pPr>
            <a:endParaRPr lang="en-US" altLang="en-US" dirty="0">
              <a:solidFill>
                <a:srgbClr val="000000"/>
              </a:solidFill>
            </a:endParaRPr>
          </a:p>
        </p:txBody>
      </p:sp>
      <p:sp>
        <p:nvSpPr>
          <p:cNvPr id="91140"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2195513" y="736600"/>
            <a:ext cx="4795837" cy="3597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130000"/>
              </a:lnSpc>
            </a:pPr>
            <a:r>
              <a:rPr lang="en-US" altLang="en-US" dirty="0">
                <a:solidFill>
                  <a:srgbClr val="000000"/>
                </a:solidFill>
              </a:rPr>
              <a:t>Example:</a:t>
            </a:r>
          </a:p>
          <a:p>
            <a:pPr>
              <a:lnSpc>
                <a:spcPct val="130000"/>
              </a:lnSpc>
            </a:pPr>
            <a:r>
              <a:rPr lang="en-US" altLang="en-US" dirty="0">
                <a:solidFill>
                  <a:srgbClr val="000000"/>
                </a:solidFill>
              </a:rPr>
              <a:t>The given program is used to find the circumference of a circle based on radius. In the given code, hardcoded constant exists which is eliminated by using hard coded constant.</a:t>
            </a:r>
          </a:p>
          <a:p>
            <a:pPr>
              <a:lnSpc>
                <a:spcPct val="130000"/>
              </a:lnSpc>
              <a:buFont typeface="Wingdings" pitchFamily="2" charset="2"/>
              <a:buChar char="Ø"/>
            </a:pPr>
            <a:endParaRPr lang="en-US" altLang="en-US" dirty="0"/>
          </a:p>
          <a:p>
            <a:pPr>
              <a:lnSpc>
                <a:spcPct val="130000"/>
              </a:lnSpc>
              <a:buFont typeface="Wingdings" pitchFamily="2" charset="2"/>
              <a:buChar char="Ø"/>
            </a:pPr>
            <a:endParaRPr lang="en-US" altLang="en-US" dirty="0">
              <a:solidFill>
                <a:srgbClr val="000000"/>
              </a:solidFill>
            </a:endParaRPr>
          </a:p>
        </p:txBody>
      </p:sp>
      <p:sp>
        <p:nvSpPr>
          <p:cNvPr id="92164"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What are problems in the code above:</a:t>
            </a:r>
          </a:p>
          <a:p>
            <a:pPr eaLnBrk="1" hangingPunct="1">
              <a:spcBef>
                <a:spcPct val="0"/>
              </a:spcBef>
            </a:pPr>
            <a:endParaRPr lang="en-US" altLang="en-US" dirty="0"/>
          </a:p>
          <a:p>
            <a:pPr eaLnBrk="1" hangingPunct="1">
              <a:spcBef>
                <a:spcPct val="0"/>
              </a:spcBef>
            </a:pPr>
            <a:r>
              <a:rPr lang="en-US" altLang="en-US" dirty="0"/>
              <a:t>Variable names are not meaningful. Understanding meaning of variables G, B, T, N  </a:t>
            </a:r>
            <a:r>
              <a:rPr lang="en-US" altLang="en-US" dirty="0" err="1"/>
              <a:t>etc</a:t>
            </a:r>
            <a:r>
              <a:rPr lang="en-US" altLang="en-US" dirty="0"/>
              <a:t> is difficult. Hence the code is not easily understandable</a:t>
            </a:r>
          </a:p>
          <a:p>
            <a:pPr eaLnBrk="1" hangingPunct="1">
              <a:spcBef>
                <a:spcPct val="0"/>
              </a:spcBef>
            </a:pPr>
            <a:r>
              <a:rPr lang="en-US" altLang="en-US" dirty="0"/>
              <a:t>We don’t understand what the given code is doing?</a:t>
            </a:r>
          </a:p>
          <a:p>
            <a:pPr eaLnBrk="1" hangingPunct="1">
              <a:spcBef>
                <a:spcPct val="0"/>
              </a:spcBef>
            </a:pPr>
            <a:endParaRPr lang="en-US" altLang="en-US" dirty="0"/>
          </a:p>
          <a:p>
            <a:pPr eaLnBrk="1" hangingPunct="1">
              <a:spcBef>
                <a:spcPct val="0"/>
              </a:spcBef>
            </a:pPr>
            <a:endParaRPr lang="en-US" altLang="en-US" dirty="0"/>
          </a:p>
        </p:txBody>
      </p:sp>
      <p:sp>
        <p:nvSpPr>
          <p:cNvPr id="93188" name="Text Box 4"/>
          <p:cNvSpPr txBox="1">
            <a:spLocks noChangeArrowheads="1"/>
          </p:cNvSpPr>
          <p:nvPr/>
        </p:nvSpPr>
        <p:spPr bwMode="auto">
          <a:xfrm>
            <a:off x="162560" y="1360171"/>
            <a:ext cx="1788160" cy="117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a:latin typeface="Trebuchet MS" pitchFamily="34" charset="0"/>
                <a:ea typeface="MS PGothic" pitchFamily="34" charset="-128"/>
              </a:rPr>
              <a:t>Show this code to participants and give them time to find issues in the code</a:t>
            </a:r>
          </a:p>
          <a:p>
            <a:pPr eaLnBrk="1" hangingPunct="1">
              <a:spcBef>
                <a:spcPct val="0"/>
              </a:spcBef>
              <a:buFontTx/>
              <a:buChar char="•"/>
            </a:pPr>
            <a:r>
              <a:rPr lang="en-US" altLang="en-US">
                <a:latin typeface="Trebuchet MS" pitchFamily="34" charset="0"/>
                <a:ea typeface="MS PGothic" pitchFamily="34" charset="-128"/>
              </a:rPr>
              <a:t>Subsequently, explain the issues given in the notes pages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See the above example what it is doing? </a:t>
            </a:r>
          </a:p>
          <a:p>
            <a:pPr eaLnBrk="1" hangingPunct="1">
              <a:spcBef>
                <a:spcPct val="0"/>
              </a:spcBef>
            </a:pPr>
            <a:r>
              <a:rPr lang="en-US" altLang="en-US" dirty="0"/>
              <a:t> It reads employee code, employee name and basic salary from keyboard. </a:t>
            </a:r>
          </a:p>
          <a:p>
            <a:pPr eaLnBrk="1" hangingPunct="1">
              <a:spcBef>
                <a:spcPct val="0"/>
              </a:spcBef>
            </a:pPr>
            <a:r>
              <a:rPr lang="en-US" altLang="en-US" dirty="0"/>
              <a:t> Calculates Gross pay, Provident Fund (PF), Tax and Net pay.</a:t>
            </a:r>
          </a:p>
          <a:p>
            <a:pPr eaLnBrk="1" hangingPunct="1">
              <a:spcBef>
                <a:spcPct val="0"/>
              </a:spcBef>
            </a:pPr>
            <a:r>
              <a:rPr lang="en-US" altLang="en-US" dirty="0"/>
              <a:t> Prints the pay slip</a:t>
            </a:r>
          </a:p>
          <a:p>
            <a:pPr eaLnBrk="1" hangingPunct="1">
              <a:spcBef>
                <a:spcPct val="0"/>
              </a:spcBef>
            </a:pPr>
            <a:endParaRPr lang="en-US" altLang="en-US" dirty="0"/>
          </a:p>
          <a:p>
            <a:pPr eaLnBrk="1" hangingPunct="1">
              <a:spcBef>
                <a:spcPct val="0"/>
              </a:spcBef>
            </a:pPr>
            <a:r>
              <a:rPr lang="en-US" altLang="en-US" dirty="0"/>
              <a:t>It is understandable because the variable names given are meaningful than given in previous example.</a:t>
            </a:r>
          </a:p>
          <a:p>
            <a:pPr eaLnBrk="1" hangingPunct="1">
              <a:spcBef>
                <a:spcPct val="0"/>
              </a:spcBef>
            </a:pPr>
            <a:r>
              <a:rPr lang="en-US" altLang="en-US" dirty="0"/>
              <a:t>It shows that if you give meaningful variable names then it helps you to understand program better.</a:t>
            </a:r>
          </a:p>
        </p:txBody>
      </p:sp>
      <p:sp>
        <p:nvSpPr>
          <p:cNvPr id="94212" name="Text Box 4"/>
          <p:cNvSpPr txBox="1">
            <a:spLocks noChangeArrowheads="1"/>
          </p:cNvSpPr>
          <p:nvPr/>
        </p:nvSpPr>
        <p:spPr bwMode="auto">
          <a:xfrm>
            <a:off x="162560" y="1360171"/>
            <a:ext cx="1788160" cy="132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marL="228600" indent="-228600" eaLnBrk="0" hangingPunct="0">
              <a:spcBef>
                <a:spcPct val="30000"/>
              </a:spcBef>
              <a:defRPr sz="1000">
                <a:solidFill>
                  <a:schemeClr val="tx1"/>
                </a:solidFill>
                <a:latin typeface="Candara" pitchFamily="34" charset="0"/>
                <a:cs typeface="Arial" pitchFamily="34" charset="0"/>
              </a:defRPr>
            </a:lvl1pPr>
            <a:lvl2pPr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a:latin typeface="Trebuchet MS" pitchFamily="34" charset="0"/>
                <a:ea typeface="MS PGothic" pitchFamily="34" charset="-128"/>
              </a:rPr>
              <a:t>Show this code to participants and give them time to find improvements in the code</a:t>
            </a:r>
          </a:p>
          <a:p>
            <a:pPr eaLnBrk="1" hangingPunct="1">
              <a:spcBef>
                <a:spcPct val="0"/>
              </a:spcBef>
              <a:buFontTx/>
              <a:buChar char="•"/>
            </a:pPr>
            <a:r>
              <a:rPr lang="en-US" altLang="en-US">
                <a:latin typeface="Trebuchet MS" pitchFamily="34" charset="0"/>
                <a:ea typeface="MS PGothic" pitchFamily="34" charset="-128"/>
              </a:rPr>
              <a:t>Explain improvements </a:t>
            </a:r>
          </a:p>
          <a:p>
            <a:pPr lvl="1" eaLnBrk="1" hangingPunct="1">
              <a:spcBef>
                <a:spcPct val="0"/>
              </a:spcBef>
              <a:buFontTx/>
              <a:buChar char="•"/>
            </a:pPr>
            <a:r>
              <a:rPr lang="en-US" altLang="en-US">
                <a:latin typeface="Trebuchet MS" pitchFamily="34" charset="0"/>
                <a:ea typeface="MS PGothic" pitchFamily="34" charset="-128"/>
              </a:rPr>
              <a:t>Given in the notes pages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8"/>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dirty="0"/>
              <a:t>Programming standards that are to be followed are given below:</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a:t>Use meaningful variable names.  It helps to easily understand the program. Avoid using hard-coded constants in the program.  Instead, declare them as constants at the beginning of the program, and use these constant names through the program.  If value of constant changes later, the value can be modified for the declared constant at one place.  The effect will be visible everywhere this constant name is used.  </a:t>
            </a:r>
          </a:p>
          <a:p>
            <a:pPr eaLnBrk="1" hangingPunct="1">
              <a:spcBef>
                <a:spcPct val="0"/>
              </a:spcBef>
              <a:defRPr/>
            </a:pPr>
            <a:r>
              <a:rPr lang="en-US" altLang="en-US" dirty="0"/>
              <a:t>	For example: tax rate</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a:t>Include comments at the header and module level</a:t>
            </a:r>
          </a:p>
          <a:p>
            <a:pPr marL="181243" indent="-181243" eaLnBrk="1" hangingPunct="1">
              <a:spcBef>
                <a:spcPct val="0"/>
              </a:spcBef>
              <a:buFont typeface="Arial" panose="020B0604020202020204" pitchFamily="34" charset="0"/>
              <a:buChar char="•"/>
              <a:defRPr/>
            </a:pPr>
            <a:r>
              <a:rPr lang="en-US" altLang="en-US" dirty="0"/>
              <a:t>Don’t use literal values in the program instead create constant variable to store fixed literal value for making program to be more maintainable.</a:t>
            </a:r>
          </a:p>
          <a:p>
            <a:pPr marL="181243" indent="-181243" eaLnBrk="1" hangingPunct="1">
              <a:spcBef>
                <a:spcPct val="0"/>
              </a:spcBef>
              <a:buFont typeface="Arial" panose="020B0604020202020204" pitchFamily="34" charset="0"/>
              <a:buChar char="•"/>
              <a:defRPr/>
            </a:pPr>
            <a:r>
              <a:rPr lang="en-US" altLang="en-US" dirty="0"/>
              <a:t>Ensure that you have created more modular program.</a:t>
            </a:r>
          </a:p>
          <a:p>
            <a:pPr marL="181243" indent="-181243" eaLnBrk="1" hangingPunct="1">
              <a:spcBef>
                <a:spcPct val="0"/>
              </a:spcBef>
              <a:buFont typeface="Arial" panose="020B0604020202020204" pitchFamily="34" charset="0"/>
              <a:buChar char="•"/>
              <a:defRPr/>
            </a:pPr>
            <a:endParaRPr lang="en-US" altLang="en-US" dirty="0"/>
          </a:p>
          <a:p>
            <a:pPr eaLnBrk="1" hangingPunct="1">
              <a:spcBef>
                <a:spcPct val="0"/>
              </a:spcBef>
              <a:defRPr/>
            </a:pPr>
            <a:endParaRPr lang="en-US" altLang="en-US" dirty="0"/>
          </a:p>
          <a:p>
            <a:pPr eaLnBrk="1" hangingPunct="1">
              <a:spcBef>
                <a:spcPct val="0"/>
              </a:spcBef>
              <a:defRPr/>
            </a:pPr>
            <a:r>
              <a:rPr lang="en-US" altLang="en-US" dirty="0"/>
              <a:t>	</a:t>
            </a:r>
          </a:p>
        </p:txBody>
      </p:sp>
      <p:sp>
        <p:nvSpPr>
          <p:cNvPr id="95236" name="Text Box 4"/>
          <p:cNvSpPr txBox="1">
            <a:spLocks noChangeArrowheads="1"/>
          </p:cNvSpPr>
          <p:nvPr/>
        </p:nvSpPr>
        <p:spPr bwMode="auto">
          <a:xfrm>
            <a:off x="162560" y="1360171"/>
            <a:ext cx="1788160"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If we use above solution to update the code then the code will become more readable, maintainable.</a:t>
            </a:r>
          </a:p>
          <a:p>
            <a:pPr eaLnBrk="1" hangingPunct="1">
              <a:spcBef>
                <a:spcPct val="0"/>
              </a:spcBef>
            </a:pPr>
            <a:endParaRPr lang="en-US" altLang="en-US" dirty="0"/>
          </a:p>
          <a:p>
            <a:pPr eaLnBrk="1" hangingPunct="1">
              <a:spcBef>
                <a:spcPct val="0"/>
              </a:spcBef>
            </a:pPr>
            <a:r>
              <a:rPr lang="en-US" altLang="en-US" dirty="0"/>
              <a:t>By reading the code, G = B * 0.8 + 1700, we do not understand what is meant by 1700, nor what is meant by 1.8 in the gross calculation.</a:t>
            </a:r>
          </a:p>
          <a:p>
            <a:pPr eaLnBrk="1" hangingPunct="1">
              <a:spcBef>
                <a:spcPct val="0"/>
              </a:spcBef>
            </a:pPr>
            <a:endParaRPr lang="en-US" altLang="en-US" dirty="0"/>
          </a:p>
          <a:p>
            <a:pPr eaLnBrk="1" hangingPunct="1">
              <a:spcBef>
                <a:spcPct val="0"/>
              </a:spcBef>
            </a:pPr>
            <a:r>
              <a:rPr lang="en-US" altLang="en-US" dirty="0"/>
              <a:t>However,  the given code  explains that Conveyance is 1700.  HRA is 50% of Basic.  Offshore Project allowance is 30% of Basic.  So do not try to club these equations.  Otherwise, maintenance of the code will be difficult, and understandability of code will reduce, as well. </a:t>
            </a:r>
          </a:p>
          <a:p>
            <a:pPr eaLnBrk="1" hangingPunct="1">
              <a:spcBef>
                <a:spcPct val="0"/>
              </a:spcBef>
            </a:pPr>
            <a:endParaRPr lang="en-US" altLang="en-US" dirty="0"/>
          </a:p>
          <a:p>
            <a:pPr eaLnBrk="1" hangingPunct="1">
              <a:spcBef>
                <a:spcPct val="0"/>
              </a:spcBef>
            </a:pPr>
            <a:r>
              <a:rPr lang="en-US" altLang="en-US" dirty="0"/>
              <a:t>Hence avoid such obscure code.  Keep it simplified.</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p:txBody>
      </p:sp>
      <p:sp>
        <p:nvSpPr>
          <p:cNvPr id="96260" name="Text Box 4"/>
          <p:cNvSpPr txBox="1">
            <a:spLocks noChangeArrowheads="1"/>
          </p:cNvSpPr>
          <p:nvPr/>
        </p:nvSpPr>
        <p:spPr bwMode="auto">
          <a:xfrm>
            <a:off x="162560" y="1360171"/>
            <a:ext cx="1788160"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7"/>
          <p:cNvSpPr>
            <a:spLocks noGrp="1" noChangeArrowheads="1"/>
          </p:cNvSpPr>
          <p:nvPr>
            <p:ph type="body" idx="1"/>
          </p:nvPr>
        </p:nvSpPr>
        <p:spPr bwMode="auto">
          <a:xfrm>
            <a:off x="2175935" y="4467225"/>
            <a:ext cx="4892039" cy="43205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8"/>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dirty="0"/>
              <a:t>See the given header block of comments </a:t>
            </a:r>
          </a:p>
          <a:p>
            <a:pPr eaLnBrk="1" hangingPunct="1">
              <a:spcBef>
                <a:spcPct val="0"/>
              </a:spcBef>
              <a:defRPr/>
            </a:pPr>
            <a:r>
              <a:rPr lang="en-US" altLang="en-US" dirty="0"/>
              <a:t>It includes:</a:t>
            </a:r>
          </a:p>
          <a:p>
            <a:pPr marL="181243" indent="-181243" eaLnBrk="1" hangingPunct="1">
              <a:spcBef>
                <a:spcPct val="0"/>
              </a:spcBef>
              <a:buFont typeface="Arial" pitchFamily="34" charset="0"/>
              <a:buChar char="•"/>
              <a:defRPr/>
            </a:pPr>
            <a:r>
              <a:rPr lang="en-US" altLang="en-US" dirty="0"/>
              <a:t>File	             : Give the name of the file.</a:t>
            </a:r>
          </a:p>
          <a:p>
            <a:pPr marL="181243" indent="-181243" eaLnBrk="1" hangingPunct="1">
              <a:spcBef>
                <a:spcPct val="0"/>
              </a:spcBef>
              <a:buFont typeface="Arial" pitchFamily="34" charset="0"/>
              <a:buChar char="•"/>
              <a:defRPr/>
            </a:pPr>
            <a:r>
              <a:rPr lang="en-US" altLang="en-US" dirty="0"/>
              <a:t>Author name            : Provide the author name who involved in the 	               development of program</a:t>
            </a:r>
          </a:p>
          <a:p>
            <a:pPr marL="181243" indent="-181243" eaLnBrk="1" hangingPunct="1">
              <a:spcBef>
                <a:spcPct val="0"/>
              </a:spcBef>
              <a:buFont typeface="Arial" pitchFamily="34" charset="0"/>
              <a:buChar char="•"/>
              <a:defRPr/>
            </a:pPr>
            <a:r>
              <a:rPr lang="en-US" altLang="en-US" dirty="0"/>
              <a:t>Description               : Detailed description of the program</a:t>
            </a:r>
          </a:p>
          <a:p>
            <a:pPr marL="181243" indent="-181243" eaLnBrk="1" hangingPunct="1">
              <a:spcBef>
                <a:spcPct val="0"/>
              </a:spcBef>
              <a:buFont typeface="Arial" pitchFamily="34" charset="0"/>
              <a:buChar char="•"/>
              <a:defRPr/>
            </a:pPr>
            <a:r>
              <a:rPr lang="en-US" altLang="en-US" dirty="0"/>
              <a:t>Version 	             : Version of the program</a:t>
            </a:r>
          </a:p>
          <a:p>
            <a:pPr marL="181243" indent="-181243" eaLnBrk="1" hangingPunct="1">
              <a:spcBef>
                <a:spcPct val="0"/>
              </a:spcBef>
              <a:buFont typeface="Arial" pitchFamily="34" charset="0"/>
              <a:buChar char="•"/>
              <a:defRPr/>
            </a:pPr>
            <a:r>
              <a:rPr lang="en-US" altLang="en-US" dirty="0"/>
              <a:t>Last modified date  : Date on which the program is last modified</a:t>
            </a:r>
          </a:p>
          <a:p>
            <a:pPr marL="181243" indent="-181243" eaLnBrk="1" hangingPunct="1">
              <a:spcBef>
                <a:spcPct val="0"/>
              </a:spcBef>
              <a:buFont typeface="Arial" pitchFamily="34" charset="0"/>
              <a:buChar char="•"/>
              <a:defRPr/>
            </a:pPr>
            <a:r>
              <a:rPr lang="en-US" altLang="en-US" dirty="0"/>
              <a:t>Change Description: History of changes happened in the program</a:t>
            </a:r>
          </a:p>
        </p:txBody>
      </p:sp>
      <p:sp>
        <p:nvSpPr>
          <p:cNvPr id="97284" name="Text Box 4"/>
          <p:cNvSpPr txBox="1">
            <a:spLocks noChangeArrowheads="1"/>
          </p:cNvSpPr>
          <p:nvPr/>
        </p:nvSpPr>
        <p:spPr bwMode="auto">
          <a:xfrm>
            <a:off x="162560" y="1360171"/>
            <a:ext cx="1788160" cy="40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solidFill>
                  <a:srgbClr val="3F3F3F"/>
                </a:solidFill>
                <a:latin typeface="Trebuchet MS" pitchFamily="34" charset="0"/>
                <a:ea typeface="MS PGothic" pitchFamily="34" charset="-128"/>
              </a:rPr>
              <a:t>Explain the what can be added  the header block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Why version 3 is better than version 1 and 2</a:t>
            </a:r>
          </a:p>
          <a:p>
            <a:pPr eaLnBrk="1" hangingPunct="1">
              <a:spcBef>
                <a:spcPct val="0"/>
              </a:spcBef>
            </a:pPr>
            <a:r>
              <a:rPr lang="en-US" altLang="en-US" dirty="0"/>
              <a:t>1. Hard coded constants are given proper names. </a:t>
            </a:r>
            <a:r>
              <a:rPr lang="en-US" altLang="en-US" dirty="0" err="1"/>
              <a:t>E.g</a:t>
            </a:r>
            <a:r>
              <a:rPr lang="en-US" altLang="en-US" dirty="0"/>
              <a:t> – HRA, OPA, Conveyance.</a:t>
            </a:r>
          </a:p>
          <a:p>
            <a:pPr eaLnBrk="1" hangingPunct="1">
              <a:spcBef>
                <a:spcPct val="0"/>
              </a:spcBef>
            </a:pPr>
            <a:r>
              <a:rPr lang="en-US" altLang="en-US" dirty="0"/>
              <a:t>2. The given code is easy to maintain because if conveyance amount , percentage for HRA or OPA changes then we can easily understand where to make the change in the code,  which was difficult in version 1 and 2</a:t>
            </a:r>
          </a:p>
          <a:p>
            <a:pPr eaLnBrk="1" hangingPunct="1">
              <a:spcBef>
                <a:spcPct val="0"/>
              </a:spcBef>
            </a:pPr>
            <a:r>
              <a:rPr lang="en-US" altLang="en-US" dirty="0"/>
              <a:t>3. Code is readable as naming conventions are followed and layout is applied</a:t>
            </a:r>
          </a:p>
          <a:p>
            <a:pPr eaLnBrk="1" hangingPunct="1">
              <a:spcBef>
                <a:spcPct val="0"/>
              </a:spcBef>
            </a:pPr>
            <a:endParaRPr lang="en-US" altLang="en-US" dirty="0"/>
          </a:p>
          <a:p>
            <a:pPr eaLnBrk="1" hangingPunct="1">
              <a:spcBef>
                <a:spcPct val="0"/>
              </a:spcBef>
            </a:pPr>
            <a:r>
              <a:rPr lang="en-US" altLang="en-US" dirty="0"/>
              <a:t>Following improvements are required in the code:</a:t>
            </a:r>
          </a:p>
          <a:p>
            <a:pPr eaLnBrk="1" hangingPunct="1">
              <a:spcBef>
                <a:spcPct val="0"/>
              </a:spcBef>
            </a:pPr>
            <a:r>
              <a:rPr lang="en-US" altLang="en-US" dirty="0"/>
              <a:t>a)  If your code includes any complicated calculations It is necessary to document it in the code. In the above example the calculation of income tax includes many operations. What is meaning of it need to be documented in the code.</a:t>
            </a:r>
          </a:p>
          <a:p>
            <a:pPr eaLnBrk="1" hangingPunct="1">
              <a:spcBef>
                <a:spcPct val="0"/>
              </a:spcBef>
            </a:pPr>
            <a:endParaRPr lang="en-US" altLang="en-US" dirty="0"/>
          </a:p>
          <a:p>
            <a:pPr eaLnBrk="1" hangingPunct="1">
              <a:spcBef>
                <a:spcPct val="0"/>
              </a:spcBef>
            </a:pPr>
            <a:r>
              <a:rPr lang="en-US" altLang="en-US" dirty="0"/>
              <a:t>Steps involved in income tax calculations</a:t>
            </a:r>
          </a:p>
          <a:p>
            <a:pPr eaLnBrk="1" hangingPunct="1">
              <a:spcBef>
                <a:spcPct val="0"/>
              </a:spcBef>
            </a:pPr>
            <a:r>
              <a:rPr lang="en-US" altLang="en-US" dirty="0"/>
              <a:t>1.  Calculate annual salary :        Gross * 12 </a:t>
            </a:r>
          </a:p>
          <a:p>
            <a:pPr eaLnBrk="1" hangingPunct="1">
              <a:spcBef>
                <a:spcPct val="0"/>
              </a:spcBef>
            </a:pPr>
            <a:r>
              <a:rPr lang="en-US" altLang="en-US" dirty="0"/>
              <a:t>2. Calculate taxable amount:    1,50,000 will be subtracted from annual salary  </a:t>
            </a:r>
          </a:p>
          <a:p>
            <a:pPr eaLnBrk="1" hangingPunct="1">
              <a:spcBef>
                <a:spcPct val="0"/>
              </a:spcBef>
            </a:pPr>
            <a:r>
              <a:rPr lang="en-US" altLang="en-US" dirty="0"/>
              <a:t>3. Calculate annual tax:               Annual Tax = 30% of taxable amount + 19000</a:t>
            </a:r>
          </a:p>
          <a:p>
            <a:pPr eaLnBrk="1" hangingPunct="1">
              <a:spcBef>
                <a:spcPct val="0"/>
              </a:spcBef>
            </a:pPr>
            <a:r>
              <a:rPr lang="en-US" altLang="en-US" dirty="0"/>
              <a:t>4. Calculate monthly tax             Monthly tax = Annual tax/12</a:t>
            </a:r>
          </a:p>
          <a:p>
            <a:pPr eaLnBrk="1" hangingPunct="1">
              <a:spcBef>
                <a:spcPct val="0"/>
              </a:spcBef>
            </a:pPr>
            <a:endParaRPr lang="en-US" altLang="en-US" dirty="0"/>
          </a:p>
          <a:p>
            <a:pPr eaLnBrk="1" hangingPunct="1">
              <a:spcBef>
                <a:spcPct val="0"/>
              </a:spcBef>
            </a:pPr>
            <a:r>
              <a:rPr lang="en-US" altLang="en-US" dirty="0"/>
              <a:t>b) The given code is not modular. It doesn't have any modular structure. </a:t>
            </a:r>
          </a:p>
          <a:p>
            <a:pPr eaLnBrk="1" hangingPunct="1">
              <a:spcBef>
                <a:spcPct val="0"/>
              </a:spcBef>
            </a:pPr>
            <a:r>
              <a:rPr lang="en-US" altLang="en-US" dirty="0"/>
              <a:t>If the code is huge. It is performing various functions then it is better to create separate module for each function which increases reusability of the program.</a:t>
            </a:r>
          </a:p>
          <a:p>
            <a:pPr eaLnBrk="1" hangingPunct="1">
              <a:spcBef>
                <a:spcPct val="0"/>
              </a:spcBef>
            </a:pPr>
            <a:r>
              <a:rPr lang="en-US" altLang="en-US" dirty="0"/>
              <a:t>If any of these modules can be reused in some other application Programmer's efforts and time will be saved.</a:t>
            </a:r>
          </a:p>
          <a:p>
            <a:pPr eaLnBrk="1" hangingPunct="1">
              <a:spcBef>
                <a:spcPct val="0"/>
              </a:spcBef>
            </a:pPr>
            <a:r>
              <a:rPr lang="en-US" altLang="en-US" dirty="0"/>
              <a:t>A good example is login module. Almost every application requires login screen which authenticate users. Such modules can be written once and used in multiple applications.</a:t>
            </a:r>
          </a:p>
          <a:p>
            <a:pPr eaLnBrk="1" hangingPunct="1">
              <a:spcBef>
                <a:spcPct val="0"/>
              </a:spcBef>
            </a:pPr>
            <a:endParaRPr lang="en-US" altLang="en-US" dirty="0"/>
          </a:p>
          <a:p>
            <a:pPr eaLnBrk="1" hangingPunct="1">
              <a:spcBef>
                <a:spcPct val="0"/>
              </a:spcBef>
            </a:pPr>
            <a:endParaRPr lang="en-US" altLang="en-US" dirty="0"/>
          </a:p>
        </p:txBody>
      </p:sp>
      <p:sp>
        <p:nvSpPr>
          <p:cNvPr id="98308" name="Text Box 4"/>
          <p:cNvSpPr txBox="1">
            <a:spLocks noChangeArrowheads="1"/>
          </p:cNvSpPr>
          <p:nvPr/>
        </p:nvSpPr>
        <p:spPr bwMode="auto">
          <a:xfrm>
            <a:off x="162560" y="1360170"/>
            <a:ext cx="1788160" cy="148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a:latin typeface="Trebuchet MS" pitchFamily="34" charset="0"/>
                <a:ea typeface="MS PGothic" pitchFamily="34" charset="-128"/>
              </a:rPr>
              <a:t>Show this code to participants and give them time to find changes in the code</a:t>
            </a:r>
          </a:p>
          <a:p>
            <a:pPr eaLnBrk="1" hangingPunct="1">
              <a:spcBef>
                <a:spcPct val="0"/>
              </a:spcBef>
              <a:buFontTx/>
              <a:buChar char="•"/>
            </a:pPr>
            <a:r>
              <a:rPr lang="en-US" altLang="en-US">
                <a:latin typeface="Trebuchet MS" pitchFamily="34" charset="0"/>
                <a:ea typeface="MS PGothic" pitchFamily="34" charset="-128"/>
              </a:rPr>
              <a:t>Explain what other improvements are required</a:t>
            </a:r>
          </a:p>
          <a:p>
            <a:pPr eaLnBrk="1" hangingPunct="1">
              <a:spcBef>
                <a:spcPct val="0"/>
              </a:spcBef>
            </a:pPr>
            <a:r>
              <a:rPr lang="en-US" altLang="en-US">
                <a:latin typeface="Trebuchet MS" pitchFamily="34" charset="0"/>
                <a:ea typeface="MS PGothic" pitchFamily="34" charset="-128"/>
              </a:rPr>
              <a:t>Given in the notes pages and on the next slide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2184400" y="722313"/>
            <a:ext cx="4814888" cy="3611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130000"/>
              </a:lnSpc>
            </a:pPr>
            <a:r>
              <a:rPr lang="en-US" altLang="en-US" dirty="0"/>
              <a:t>Modular : A small unit of code for a single purpose intended to operate in a larger program unit . It can be a function, a method, a procedure or a sub-program or a component. Module is a self contained piece of code , but cannot be independent by itself </a:t>
            </a:r>
          </a:p>
          <a:p>
            <a:pPr eaLnBrk="1" hangingPunct="1">
              <a:spcBef>
                <a:spcPct val="0"/>
              </a:spcBef>
            </a:pPr>
            <a:endParaRPr lang="en-US" altLang="en-US" dirty="0"/>
          </a:p>
        </p:txBody>
      </p:sp>
      <p:sp>
        <p:nvSpPr>
          <p:cNvPr id="100356"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2165350" y="693738"/>
            <a:ext cx="4854575" cy="3640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2113280" y="4463891"/>
            <a:ext cx="4958080" cy="449889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130000"/>
              </a:lnSpc>
              <a:defRPr/>
            </a:pPr>
            <a:r>
              <a:rPr lang="en-US" altLang="en-US" dirty="0"/>
              <a:t>Reasons for creating a module</a:t>
            </a:r>
          </a:p>
          <a:p>
            <a:pPr marL="181243" indent="-181243">
              <a:lnSpc>
                <a:spcPct val="130000"/>
              </a:lnSpc>
              <a:buFontTx/>
              <a:buChar char="•"/>
              <a:defRPr/>
            </a:pPr>
            <a:r>
              <a:rPr lang="en-US" altLang="en-US" dirty="0"/>
              <a:t>Reduce complexity : By using the abstracting power of modules, complex  code can be made to appear simpler and easy to understand </a:t>
            </a:r>
          </a:p>
          <a:p>
            <a:pPr marL="181243" indent="-181243">
              <a:lnSpc>
                <a:spcPct val="130000"/>
              </a:lnSpc>
              <a:buFontTx/>
              <a:buChar char="•"/>
              <a:defRPr/>
            </a:pPr>
            <a:r>
              <a:rPr lang="en-US" altLang="en-US" dirty="0"/>
              <a:t>Better documentation : By putting a set code into a well defined module, makes the code self –explanatory </a:t>
            </a:r>
          </a:p>
          <a:p>
            <a:pPr marL="181243" indent="-181243">
              <a:lnSpc>
                <a:spcPct val="130000"/>
              </a:lnSpc>
              <a:buFontTx/>
              <a:buChar char="•"/>
              <a:defRPr/>
            </a:pPr>
            <a:r>
              <a:rPr lang="en-US" altLang="en-US" dirty="0"/>
              <a:t>Avoid duplication of code</a:t>
            </a:r>
          </a:p>
          <a:p>
            <a:pPr marL="181243" indent="-181243">
              <a:lnSpc>
                <a:spcPct val="130000"/>
              </a:lnSpc>
              <a:buFontTx/>
              <a:buChar char="•"/>
              <a:defRPr/>
            </a:pPr>
            <a:r>
              <a:rPr lang="en-US" altLang="en-US" dirty="0"/>
              <a:t>Avoid dependencies : Sections of code that depend on each other makes changes difficult to incorporate </a:t>
            </a:r>
          </a:p>
          <a:p>
            <a:pPr marL="181243" indent="-181243">
              <a:lnSpc>
                <a:spcPct val="130000"/>
              </a:lnSpc>
              <a:buFontTx/>
              <a:buChar char="•"/>
              <a:defRPr/>
            </a:pPr>
            <a:r>
              <a:rPr lang="en-US" altLang="en-US" dirty="0"/>
              <a:t>Improve performance : Easy to test and debug units of code, than a long one </a:t>
            </a:r>
          </a:p>
          <a:p>
            <a:pPr marL="181243" indent="-181243" eaLnBrk="1" hangingPunct="1">
              <a:spcBef>
                <a:spcPct val="0"/>
              </a:spcBef>
              <a:buFontTx/>
              <a:buChar char="•"/>
              <a:defRPr/>
            </a:pPr>
            <a:endParaRPr lang="en-US" altLang="en-US" dirty="0"/>
          </a:p>
        </p:txBody>
      </p:sp>
      <p:sp>
        <p:nvSpPr>
          <p:cNvPr id="101380"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2195513" y="736600"/>
            <a:ext cx="4795837" cy="3597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102404" name="Notes Placeholder 1"/>
          <p:cNvSpPr>
            <a:spLocks noGrp="1"/>
          </p:cNvSpPr>
          <p:nvPr/>
        </p:nvSpPr>
        <p:spPr bwMode="auto">
          <a:xfrm>
            <a:off x="2175935" y="4447223"/>
            <a:ext cx="4892039" cy="4320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endParaRPr lang="en-US" altLang="en-US"/>
          </a:p>
        </p:txBody>
      </p:sp>
      <p:sp>
        <p:nvSpPr>
          <p:cNvPr id="5" name="Rectangle 3"/>
          <p:cNvSpPr>
            <a:spLocks noGrp="1" noChangeArrowheads="1"/>
          </p:cNvSpPr>
          <p:nvPr>
            <p:ph type="body" idx="3"/>
          </p:nvPr>
        </p:nvSpPr>
        <p:spPr bwMode="auto">
          <a:xfrm>
            <a:off x="2113280" y="4463891"/>
            <a:ext cx="4958080" cy="449889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130000"/>
              </a:lnSpc>
              <a:defRPr/>
            </a:pPr>
            <a:r>
              <a:rPr lang="en-US" altLang="en-US" dirty="0"/>
              <a:t>Advantages of Modularity</a:t>
            </a:r>
          </a:p>
          <a:p>
            <a:pPr marL="181243" indent="-181243">
              <a:lnSpc>
                <a:spcPct val="130000"/>
              </a:lnSpc>
              <a:buFont typeface="Arial" panose="020B0604020202020204" pitchFamily="34" charset="0"/>
              <a:buChar char="•"/>
              <a:defRPr/>
            </a:pPr>
            <a:r>
              <a:rPr lang="en-US" altLang="en-US" dirty="0"/>
              <a:t>Easy to test and debug each unit independently so that defects will be identified at the earlier stage.</a:t>
            </a:r>
          </a:p>
          <a:p>
            <a:pPr marL="181243" indent="-181243">
              <a:lnSpc>
                <a:spcPct val="130000"/>
              </a:lnSpc>
              <a:buFont typeface="Arial" panose="020B0604020202020204" pitchFamily="34" charset="0"/>
              <a:buChar char="•"/>
              <a:defRPr/>
            </a:pPr>
            <a:r>
              <a:rPr lang="en-US" altLang="en-US" dirty="0"/>
              <a:t>Divide work among multiple developers so that application development time will be reduced.</a:t>
            </a:r>
          </a:p>
          <a:p>
            <a:pPr marL="181243" indent="-181243">
              <a:lnSpc>
                <a:spcPct val="130000"/>
              </a:lnSpc>
              <a:buFont typeface="Arial" panose="020B0604020202020204" pitchFamily="34" charset="0"/>
              <a:buChar char="•"/>
              <a:defRPr/>
            </a:pPr>
            <a:r>
              <a:rPr lang="en-US" altLang="en-US" dirty="0"/>
              <a:t>Reuse code: Once a module is written, the same module can be reused in another application.</a:t>
            </a:r>
          </a:p>
          <a:p>
            <a:pPr marL="181243" indent="-181243">
              <a:lnSpc>
                <a:spcPct val="130000"/>
              </a:lnSpc>
              <a:buFont typeface="Arial" panose="020B0604020202020204" pitchFamily="34" charset="0"/>
              <a:buChar char="•"/>
              <a:defRPr/>
            </a:pPr>
            <a:r>
              <a:rPr lang="en-US" altLang="en-US" dirty="0"/>
              <a:t>Easy to incorporate changes, as required so that the code will be more maintainable.</a:t>
            </a:r>
          </a:p>
          <a:p>
            <a:pPr marL="181243" indent="-181243">
              <a:lnSpc>
                <a:spcPct val="130000"/>
              </a:lnSpc>
              <a:buFont typeface="Arial" panose="020B0604020202020204" pitchFamily="34" charset="0"/>
              <a:buChar char="•"/>
              <a:defRPr/>
            </a:pPr>
            <a:r>
              <a:rPr lang="en-US" altLang="en-US" dirty="0"/>
              <a:t>Easy to understand as the code is written in a single unit called module.</a:t>
            </a:r>
          </a:p>
          <a:p>
            <a:pPr marL="181243" indent="-181243">
              <a:lnSpc>
                <a:spcPct val="130000"/>
              </a:lnSpc>
              <a:buFont typeface="Arial" panose="020B0604020202020204" pitchFamily="34" charset="0"/>
              <a:buChar char="•"/>
              <a:defRPr/>
            </a:pPr>
            <a:r>
              <a:rPr lang="en-US" altLang="en-US" dirty="0"/>
              <a:t>Cleaner Code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2212975" y="765175"/>
            <a:ext cx="4757738" cy="3568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92164" name="Rectangle 3"/>
          <p:cNvSpPr>
            <a:spLocks noGrp="1" noChangeArrowheads="1"/>
          </p:cNvSpPr>
          <p:nvPr>
            <p:ph type="body" idx="1"/>
          </p:nvPr>
        </p:nvSpPr>
        <p:spPr bwMode="auto">
          <a:xfrm>
            <a:off x="2113280" y="4463891"/>
            <a:ext cx="4958080" cy="44188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50000"/>
              </a:lnSpc>
              <a:spcBef>
                <a:spcPct val="0"/>
              </a:spcBef>
              <a:defRPr/>
            </a:pPr>
            <a:r>
              <a:rPr lang="en-US" altLang="en-US" b="1" dirty="0"/>
              <a:t>Characteristics of well defined modules</a:t>
            </a:r>
          </a:p>
          <a:p>
            <a:pPr marL="181243" indent="-181243" eaLnBrk="1" hangingPunct="1">
              <a:lnSpc>
                <a:spcPct val="150000"/>
              </a:lnSpc>
              <a:spcBef>
                <a:spcPct val="0"/>
              </a:spcBef>
              <a:buFont typeface="Arial" panose="020B0604020202020204" pitchFamily="34" charset="0"/>
              <a:buChar char="•"/>
              <a:defRPr/>
            </a:pPr>
            <a:r>
              <a:rPr lang="en-US" altLang="en-US" dirty="0">
                <a:latin typeface="Calibri" pitchFamily="34" charset="0"/>
              </a:rPr>
              <a:t>They always return same set of results for same set of inputs </a:t>
            </a:r>
          </a:p>
          <a:p>
            <a:pPr marL="181243" indent="-181243">
              <a:lnSpc>
                <a:spcPct val="130000"/>
              </a:lnSpc>
              <a:buFont typeface="Arial" panose="020B0604020202020204" pitchFamily="34" charset="0"/>
              <a:buChar char="•"/>
              <a:defRPr/>
            </a:pPr>
            <a:r>
              <a:rPr lang="en-US" altLang="en-US" dirty="0">
                <a:latin typeface="Calibri" pitchFamily="34" charset="0"/>
              </a:rPr>
              <a:t>They perform a single well defined functionality</a:t>
            </a:r>
          </a:p>
          <a:p>
            <a:pPr marL="181243" indent="-181243" eaLnBrk="1" hangingPunct="1">
              <a:lnSpc>
                <a:spcPct val="150000"/>
              </a:lnSpc>
              <a:spcBef>
                <a:spcPct val="0"/>
              </a:spcBef>
              <a:buFont typeface="Arial" panose="020B0604020202020204" pitchFamily="34" charset="0"/>
              <a:buChar char="•"/>
              <a:defRPr/>
            </a:pPr>
            <a:r>
              <a:rPr lang="en-US" altLang="en-US" b="1" dirty="0"/>
              <a:t>High Cohesion </a:t>
            </a:r>
            <a:r>
              <a:rPr lang="en-US" altLang="en-US" dirty="0"/>
              <a:t>– do one thing, and do it well</a:t>
            </a:r>
          </a:p>
          <a:p>
            <a:pPr marL="181243" indent="-181243" eaLnBrk="1" hangingPunct="1">
              <a:lnSpc>
                <a:spcPct val="150000"/>
              </a:lnSpc>
              <a:spcBef>
                <a:spcPct val="0"/>
              </a:spcBef>
              <a:buFont typeface="Arial" panose="020B0604020202020204" pitchFamily="34" charset="0"/>
              <a:buChar char="•"/>
              <a:defRPr/>
            </a:pPr>
            <a:r>
              <a:rPr lang="en-US" altLang="en-US" b="1" dirty="0"/>
              <a:t>Low Coupling </a:t>
            </a:r>
            <a:r>
              <a:rPr lang="en-US" altLang="en-US" dirty="0"/>
              <a:t>– reduce dependencies between modules  </a:t>
            </a:r>
          </a:p>
          <a:p>
            <a:pPr>
              <a:lnSpc>
                <a:spcPct val="150000"/>
              </a:lnSpc>
              <a:defRPr/>
            </a:pPr>
            <a:r>
              <a:rPr lang="en-US" altLang="en-US" dirty="0"/>
              <a:t>Ideally when there is “high cohesion” and “low coupling”, one can change the implementation of a routine without impacting the call interface. </a:t>
            </a:r>
          </a:p>
          <a:p>
            <a:pPr marL="0" lvl="1">
              <a:lnSpc>
                <a:spcPct val="150000"/>
              </a:lnSpc>
              <a:defRPr/>
            </a:pPr>
            <a:r>
              <a:rPr lang="en-US" altLang="en-US" dirty="0"/>
              <a:t>For example:  A sort routine can change its algorithm from “Bubble” to “Quick sort” – without causing the calling code to break.</a:t>
            </a:r>
          </a:p>
          <a:p>
            <a:pPr marL="181243" indent="-181243" eaLnBrk="1" hangingPunct="1">
              <a:lnSpc>
                <a:spcPct val="150000"/>
              </a:lnSpc>
              <a:spcBef>
                <a:spcPct val="0"/>
              </a:spcBef>
              <a:buFont typeface="Arial" panose="020B0604020202020204" pitchFamily="34" charset="0"/>
              <a:buChar char="•"/>
              <a:defRPr/>
            </a:pPr>
            <a:r>
              <a:rPr lang="en-US" altLang="en-US" b="1" dirty="0"/>
              <a:t>Meaningful names  </a:t>
            </a:r>
          </a:p>
          <a:p>
            <a:pPr eaLnBrk="1" hangingPunct="1">
              <a:lnSpc>
                <a:spcPct val="150000"/>
              </a:lnSpc>
              <a:spcBef>
                <a:spcPct val="0"/>
              </a:spcBef>
              <a:defRPr/>
            </a:pPr>
            <a:r>
              <a:rPr lang="en-US" altLang="en-US" dirty="0"/>
              <a:t>Use Verb-noun format (be specific):  </a:t>
            </a:r>
          </a:p>
          <a:p>
            <a:pPr eaLnBrk="1" hangingPunct="1">
              <a:lnSpc>
                <a:spcPct val="150000"/>
              </a:lnSpc>
              <a:spcBef>
                <a:spcPct val="0"/>
              </a:spcBef>
              <a:buFont typeface="Wingdings" pitchFamily="2" charset="2"/>
              <a:buNone/>
              <a:defRPr/>
            </a:pPr>
            <a:r>
              <a:rPr lang="en-US" altLang="en-US" dirty="0"/>
              <a:t>     For example: Read-Employee-Record, Calculate-Deductions, Print-Pay-slip</a:t>
            </a:r>
          </a:p>
          <a:p>
            <a:pPr eaLnBrk="1" hangingPunct="1">
              <a:lnSpc>
                <a:spcPct val="150000"/>
              </a:lnSpc>
              <a:spcBef>
                <a:spcPct val="0"/>
              </a:spcBef>
              <a:buFont typeface="Wingdings" pitchFamily="2" charset="2"/>
              <a:buNone/>
              <a:defRPr/>
            </a:pPr>
            <a:r>
              <a:rPr lang="en-US" altLang="en-US" dirty="0"/>
              <a:t>Avoid generic names: </a:t>
            </a:r>
          </a:p>
          <a:p>
            <a:pPr eaLnBrk="1" hangingPunct="1">
              <a:lnSpc>
                <a:spcPct val="150000"/>
              </a:lnSpc>
              <a:spcBef>
                <a:spcPct val="0"/>
              </a:spcBef>
              <a:buFont typeface="Wingdings" pitchFamily="2" charset="2"/>
              <a:buNone/>
              <a:defRPr/>
            </a:pPr>
            <a:r>
              <a:rPr lang="en-US" altLang="en-US" dirty="0"/>
              <a:t>     For example: Process-inputs, Handle-calculations</a:t>
            </a:r>
          </a:p>
          <a:p>
            <a:pPr>
              <a:lnSpc>
                <a:spcPct val="150000"/>
              </a:lnSpc>
              <a:defRPr/>
            </a:pPr>
            <a:endParaRPr lang="en-US" altLang="en-US" dirty="0"/>
          </a:p>
          <a:p>
            <a:pPr eaLnBrk="1" hangingPunct="1">
              <a:lnSpc>
                <a:spcPct val="150000"/>
              </a:lnSpc>
              <a:spcBef>
                <a:spcPct val="0"/>
              </a:spcBef>
              <a:defRPr/>
            </a:pPr>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2195513" y="736600"/>
            <a:ext cx="4795837" cy="3597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5" name="Rectangle 3"/>
          <p:cNvSpPr>
            <a:spLocks noGrp="1" noChangeArrowheads="1"/>
          </p:cNvSpPr>
          <p:nvPr>
            <p:ph type="body" idx="3"/>
          </p:nvPr>
        </p:nvSpPr>
        <p:spPr bwMode="auto">
          <a:xfrm>
            <a:off x="2113280" y="4463891"/>
            <a:ext cx="4958080" cy="44188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lnSpc>
                <a:spcPct val="150000"/>
              </a:lnSpc>
              <a:spcBef>
                <a:spcPct val="0"/>
              </a:spcBef>
              <a:defRPr/>
            </a:pPr>
            <a:r>
              <a:rPr lang="en-US" altLang="en-US" b="1" dirty="0"/>
              <a:t>Best Practices to follow when creating modules</a:t>
            </a:r>
          </a:p>
          <a:p>
            <a:pPr marL="181243" indent="-181243" eaLnBrk="1" hangingPunct="1">
              <a:lnSpc>
                <a:spcPct val="150000"/>
              </a:lnSpc>
              <a:spcBef>
                <a:spcPct val="0"/>
              </a:spcBef>
              <a:buFont typeface="Arial" panose="020B0604020202020204" pitchFamily="34" charset="0"/>
              <a:buChar char="•"/>
              <a:defRPr/>
            </a:pPr>
            <a:r>
              <a:rPr lang="en-US" altLang="en-US" b="1" dirty="0"/>
              <a:t>Informative Module Name:  </a:t>
            </a:r>
            <a:r>
              <a:rPr lang="en-US" altLang="en-US" dirty="0"/>
              <a:t>Give the module an informative name like </a:t>
            </a:r>
            <a:r>
              <a:rPr lang="en-US" altLang="en-US" dirty="0" err="1"/>
              <a:t>getProductPrice</a:t>
            </a:r>
            <a:r>
              <a:rPr lang="en-US" altLang="en-US" dirty="0"/>
              <a:t>, </a:t>
            </a:r>
            <a:r>
              <a:rPr lang="en-US" altLang="en-US" dirty="0" err="1"/>
              <a:t>calculateSalary</a:t>
            </a:r>
            <a:r>
              <a:rPr lang="en-US" altLang="en-US" dirty="0"/>
              <a:t>, </a:t>
            </a:r>
            <a:r>
              <a:rPr lang="en-US" altLang="en-US" dirty="0" err="1"/>
              <a:t>printDetails</a:t>
            </a:r>
            <a:r>
              <a:rPr lang="en-US" altLang="en-US" dirty="0"/>
              <a:t>.</a:t>
            </a:r>
          </a:p>
          <a:p>
            <a:pPr marL="181243" indent="-181243" eaLnBrk="1" hangingPunct="1">
              <a:lnSpc>
                <a:spcPct val="150000"/>
              </a:lnSpc>
              <a:spcBef>
                <a:spcPct val="0"/>
              </a:spcBef>
              <a:buFont typeface="Arial" panose="020B0604020202020204" pitchFamily="34" charset="0"/>
              <a:buChar char="•"/>
              <a:defRPr/>
            </a:pPr>
            <a:r>
              <a:rPr lang="en-US" altLang="en-US" b="1" dirty="0"/>
              <a:t>Module logic should be specific:  I</a:t>
            </a:r>
            <a:r>
              <a:rPr lang="en-US" altLang="en-US" dirty="0"/>
              <a:t>dentify a clear purpose for the module before you start writing</a:t>
            </a:r>
          </a:p>
          <a:p>
            <a:pPr marL="181243" indent="-181243" eaLnBrk="1" hangingPunct="1">
              <a:lnSpc>
                <a:spcPct val="150000"/>
              </a:lnSpc>
              <a:spcBef>
                <a:spcPct val="0"/>
              </a:spcBef>
              <a:buFont typeface="Arial" panose="020B0604020202020204" pitchFamily="34" charset="0"/>
              <a:buChar char="•"/>
              <a:defRPr/>
            </a:pPr>
            <a:r>
              <a:rPr lang="en-US" altLang="en-US" dirty="0"/>
              <a:t>Test each module as it is created by performing unit testing</a:t>
            </a:r>
          </a:p>
          <a:p>
            <a:pPr marL="181243" indent="-181243" eaLnBrk="1" hangingPunct="1">
              <a:lnSpc>
                <a:spcPct val="150000"/>
              </a:lnSpc>
              <a:spcBef>
                <a:spcPct val="0"/>
              </a:spcBef>
              <a:buFont typeface="Arial" panose="020B0604020202020204" pitchFamily="34" charset="0"/>
              <a:buChar char="•"/>
              <a:defRPr/>
            </a:pPr>
            <a:r>
              <a:rPr lang="en-US" altLang="en-US" dirty="0"/>
              <a:t>Parameter passing should be accurate: Ensure that the number of parameters, and the sequence is correct for the module call. </a:t>
            </a:r>
          </a:p>
          <a:p>
            <a:pPr marL="181243" lvl="2" indent="-181243" eaLnBrk="1" hangingPunct="1">
              <a:lnSpc>
                <a:spcPct val="150000"/>
              </a:lnSpc>
              <a:spcBef>
                <a:spcPct val="0"/>
              </a:spcBef>
              <a:buFont typeface="Arial" panose="020B0604020202020204" pitchFamily="34" charset="0"/>
              <a:buChar char="•"/>
              <a:defRPr/>
            </a:pPr>
            <a:r>
              <a:rPr lang="en-US" altLang="en-US" dirty="0"/>
              <a:t>Ensure that there is no “Type mismatch” for any parameter.</a:t>
            </a:r>
          </a:p>
          <a:p>
            <a:pPr marL="181243" lvl="2" indent="-181243" eaLnBrk="1" hangingPunct="1">
              <a:lnSpc>
                <a:spcPct val="150000"/>
              </a:lnSpc>
              <a:spcBef>
                <a:spcPct val="0"/>
              </a:spcBef>
              <a:buFont typeface="Arial" panose="020B0604020202020204" pitchFamily="34" charset="0"/>
              <a:buChar char="•"/>
              <a:defRPr/>
            </a:pPr>
            <a:r>
              <a:rPr lang="en-US" altLang="en-US" dirty="0"/>
              <a:t>Ensure that there is no “NOPS”(No Operation) Module definition. i.e. Empty module definition shouldn’t be there.</a:t>
            </a:r>
          </a:p>
          <a:p>
            <a:pPr algn="just" eaLnBrk="1" hangingPunct="1">
              <a:spcBef>
                <a:spcPct val="0"/>
              </a:spcBef>
              <a:defRPr/>
            </a:pPr>
            <a:endParaRPr lang="en-US" altLang="en-US" b="1" i="1" dirty="0"/>
          </a:p>
          <a:p>
            <a:pPr algn="just" eaLnBrk="1" hangingPunct="1">
              <a:spcBef>
                <a:spcPct val="0"/>
              </a:spcBef>
              <a:defRPr/>
            </a:pPr>
            <a:r>
              <a:rPr lang="en-US" altLang="en-US" b="1" i="1" dirty="0" err="1"/>
              <a:t>calculateTotal</a:t>
            </a:r>
            <a:r>
              <a:rPr lang="en-US" altLang="en-US" b="1" i="1" dirty="0"/>
              <a:t>(Integer price, Integer quantity)</a:t>
            </a:r>
          </a:p>
          <a:p>
            <a:pPr algn="just" eaLnBrk="1" hangingPunct="1">
              <a:spcBef>
                <a:spcPct val="0"/>
              </a:spcBef>
              <a:defRPr/>
            </a:pPr>
            <a:endParaRPr lang="en-US" altLang="en-US" dirty="0"/>
          </a:p>
          <a:p>
            <a:pPr algn="just" eaLnBrk="1" hangingPunct="1">
              <a:spcBef>
                <a:spcPct val="0"/>
              </a:spcBef>
              <a:defRPr/>
            </a:pPr>
            <a:r>
              <a:rPr lang="en-US" altLang="en-US" dirty="0"/>
              <a:t>Refer the valid and invalid statements to invoke a module</a:t>
            </a:r>
          </a:p>
          <a:p>
            <a:pPr marL="664558" lvl="1" indent="-181243" algn="just" eaLnBrk="1" hangingPunct="1">
              <a:spcBef>
                <a:spcPct val="0"/>
              </a:spcBef>
              <a:buFont typeface="Arial" panose="020B0604020202020204" pitchFamily="34" charset="0"/>
              <a:buChar char="•"/>
              <a:defRPr/>
            </a:pPr>
            <a:r>
              <a:rPr lang="en-US" altLang="en-US" b="1" dirty="0" err="1"/>
              <a:t>calculateTotal</a:t>
            </a:r>
            <a:r>
              <a:rPr lang="en-US" altLang="en-US" b="1" dirty="0"/>
              <a:t>(3,5); //Valid</a:t>
            </a:r>
          </a:p>
          <a:p>
            <a:pPr marL="664558" lvl="1" indent="-181243" algn="just" eaLnBrk="1" hangingPunct="1">
              <a:spcBef>
                <a:spcPct val="0"/>
              </a:spcBef>
              <a:buFont typeface="Arial" panose="020B0604020202020204" pitchFamily="34" charset="0"/>
              <a:buChar char="•"/>
              <a:defRPr/>
            </a:pPr>
            <a:r>
              <a:rPr lang="en-US" altLang="en-US" b="1" dirty="0" err="1"/>
              <a:t>calculateTotal</a:t>
            </a:r>
            <a:r>
              <a:rPr lang="en-US" altLang="en-US" b="1" dirty="0"/>
              <a:t>(4,3,4); //Invalid</a:t>
            </a:r>
          </a:p>
          <a:p>
            <a:pPr marL="664558" lvl="1" indent="-181243" algn="just" eaLnBrk="1" hangingPunct="1">
              <a:spcBef>
                <a:spcPct val="0"/>
              </a:spcBef>
              <a:buFont typeface="Arial" panose="020B0604020202020204" pitchFamily="34" charset="0"/>
              <a:buChar char="•"/>
              <a:defRPr/>
            </a:pPr>
            <a:r>
              <a:rPr lang="en-US" altLang="en-US" b="1" dirty="0" err="1"/>
              <a:t>calculateTotal</a:t>
            </a:r>
            <a:r>
              <a:rPr lang="en-US" altLang="en-US" b="1" dirty="0"/>
              <a:t>(‘Test’,3); //Invalid</a:t>
            </a:r>
          </a:p>
          <a:p>
            <a:pPr marL="181243" lvl="2" indent="-181243" eaLnBrk="1" hangingPunct="1">
              <a:lnSpc>
                <a:spcPct val="150000"/>
              </a:lnSpc>
              <a:spcBef>
                <a:spcPct val="0"/>
              </a:spcBef>
              <a:buFont typeface="Arial" panose="020B0604020202020204" pitchFamily="34" charset="0"/>
              <a:buChar char="•"/>
              <a:defRPr/>
            </a:pPr>
            <a:endParaRPr lang="en-US" altLang="en-US" dirty="0"/>
          </a:p>
          <a:p>
            <a:pPr marL="181243" indent="-181243" eaLnBrk="1" hangingPunct="1">
              <a:lnSpc>
                <a:spcPct val="150000"/>
              </a:lnSpc>
              <a:spcBef>
                <a:spcPct val="0"/>
              </a:spcBef>
              <a:buFont typeface="Arial" panose="020B0604020202020204" pitchFamily="34" charset="0"/>
              <a:buChar char="•"/>
              <a:defRPr/>
            </a:pPr>
            <a:endParaRPr lang="en-US" altLang="en-US" dirty="0"/>
          </a:p>
          <a:p>
            <a:pPr eaLnBrk="1" hangingPunct="1">
              <a:spcBef>
                <a:spcPct val="0"/>
              </a:spcBef>
              <a:defRPr/>
            </a:pPr>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2184400" y="722313"/>
            <a:ext cx="4814888" cy="3611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5476"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2165350" y="693738"/>
            <a:ext cx="4854575" cy="3640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above pseudocode for calculating bill amount is not modularized</a:t>
            </a:r>
          </a:p>
        </p:txBody>
      </p:sp>
      <p:sp>
        <p:nvSpPr>
          <p:cNvPr id="106500"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2184400" y="722313"/>
            <a:ext cx="4814888" cy="3611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107524" name="Rectangle 9"/>
          <p:cNvSpPr>
            <a:spLocks noGrp="1" noChangeArrowheads="1"/>
          </p:cNvSpPr>
          <p:nvPr>
            <p:ph type="body" idx="1"/>
          </p:nvPr>
        </p:nvSpPr>
        <p:spPr bwMode="auto">
          <a:xfrm>
            <a:off x="2113280" y="4463891"/>
            <a:ext cx="4714240" cy="4418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above pseudocode for calculating bill amount is modularized</a:t>
            </a:r>
          </a:p>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80000"/>
              </a:lnSpc>
              <a:spcBef>
                <a:spcPct val="0"/>
              </a:spcBef>
            </a:pPr>
            <a:r>
              <a:rPr lang="en-US" altLang="en-US" dirty="0"/>
              <a:t>If any program has following features then it is called as good program</a:t>
            </a:r>
          </a:p>
          <a:p>
            <a:pPr eaLnBrk="1" hangingPunct="1">
              <a:lnSpc>
                <a:spcPct val="80000"/>
              </a:lnSpc>
              <a:spcBef>
                <a:spcPct val="0"/>
              </a:spcBef>
            </a:pPr>
            <a:r>
              <a:rPr lang="en-US" altLang="en-US" dirty="0"/>
              <a:t>1. Readable</a:t>
            </a:r>
          </a:p>
          <a:p>
            <a:pPr eaLnBrk="1" hangingPunct="1">
              <a:lnSpc>
                <a:spcPct val="80000"/>
              </a:lnSpc>
              <a:spcBef>
                <a:spcPct val="0"/>
              </a:spcBef>
            </a:pPr>
            <a:r>
              <a:rPr lang="en-US" altLang="en-US" dirty="0"/>
              <a:t>     If the names of variables are meaningful and the code is easy to understand</a:t>
            </a:r>
          </a:p>
          <a:p>
            <a:pPr eaLnBrk="1" hangingPunct="1">
              <a:lnSpc>
                <a:spcPct val="80000"/>
              </a:lnSpc>
              <a:spcBef>
                <a:spcPct val="0"/>
              </a:spcBef>
            </a:pPr>
            <a:endParaRPr lang="en-US" altLang="en-US" dirty="0"/>
          </a:p>
          <a:p>
            <a:pPr eaLnBrk="1" hangingPunct="1">
              <a:lnSpc>
                <a:spcPct val="80000"/>
              </a:lnSpc>
              <a:spcBef>
                <a:spcPct val="0"/>
              </a:spcBef>
            </a:pPr>
            <a:r>
              <a:rPr lang="en-US" altLang="en-US" dirty="0"/>
              <a:t>2. Maintainable</a:t>
            </a:r>
          </a:p>
          <a:p>
            <a:pPr eaLnBrk="1" hangingPunct="1">
              <a:lnSpc>
                <a:spcPct val="80000"/>
              </a:lnSpc>
              <a:spcBef>
                <a:spcPct val="0"/>
              </a:spcBef>
            </a:pPr>
            <a:r>
              <a:rPr lang="en-US" altLang="en-US" dirty="0"/>
              <a:t>     If the program is easy to understand and If it is easy to modify then the program is called as maintainable</a:t>
            </a:r>
          </a:p>
          <a:p>
            <a:pPr eaLnBrk="1" hangingPunct="1">
              <a:lnSpc>
                <a:spcPct val="80000"/>
              </a:lnSpc>
              <a:spcBef>
                <a:spcPct val="0"/>
              </a:spcBef>
            </a:pPr>
            <a:endParaRPr lang="en-US" altLang="en-US" dirty="0"/>
          </a:p>
          <a:p>
            <a:pPr eaLnBrk="1" hangingPunct="1">
              <a:lnSpc>
                <a:spcPct val="80000"/>
              </a:lnSpc>
              <a:spcBef>
                <a:spcPct val="0"/>
              </a:spcBef>
            </a:pPr>
            <a:r>
              <a:rPr lang="en-US" altLang="en-US" dirty="0"/>
              <a:t>3. Modular</a:t>
            </a:r>
          </a:p>
          <a:p>
            <a:pPr eaLnBrk="1" hangingPunct="1">
              <a:lnSpc>
                <a:spcPct val="80000"/>
              </a:lnSpc>
              <a:spcBef>
                <a:spcPct val="0"/>
              </a:spcBef>
            </a:pPr>
            <a:r>
              <a:rPr lang="en-US" altLang="en-US" dirty="0"/>
              <a:t>     A small unit of code for a single purpose</a:t>
            </a:r>
          </a:p>
          <a:p>
            <a:pPr eaLnBrk="1" hangingPunct="1">
              <a:lnSpc>
                <a:spcPct val="80000"/>
              </a:lnSpc>
              <a:spcBef>
                <a:spcPct val="0"/>
              </a:spcBef>
            </a:pPr>
            <a:endParaRPr lang="en-US" altLang="en-US" dirty="0"/>
          </a:p>
          <a:p>
            <a:pPr eaLnBrk="1" hangingPunct="1">
              <a:lnSpc>
                <a:spcPct val="80000"/>
              </a:lnSpc>
              <a:spcBef>
                <a:spcPct val="0"/>
              </a:spcBef>
            </a:pPr>
            <a:r>
              <a:rPr lang="en-US" altLang="en-US" dirty="0"/>
              <a:t>4. Coupling</a:t>
            </a:r>
          </a:p>
          <a:p>
            <a:pPr eaLnBrk="1" hangingPunct="1">
              <a:lnSpc>
                <a:spcPct val="80000"/>
              </a:lnSpc>
              <a:spcBef>
                <a:spcPct val="0"/>
              </a:spcBef>
            </a:pPr>
            <a:r>
              <a:rPr lang="en-US" altLang="en-US" dirty="0"/>
              <a:t>     Coupling or Dependency is the degree to which each program module relies on each other. </a:t>
            </a:r>
          </a:p>
          <a:p>
            <a:pPr eaLnBrk="1" hangingPunct="1">
              <a:lnSpc>
                <a:spcPct val="80000"/>
              </a:lnSpc>
              <a:spcBef>
                <a:spcPct val="0"/>
              </a:spcBef>
            </a:pPr>
            <a:endParaRPr lang="en-US" altLang="en-US" dirty="0"/>
          </a:p>
          <a:p>
            <a:pPr eaLnBrk="1" hangingPunct="1">
              <a:lnSpc>
                <a:spcPct val="80000"/>
              </a:lnSpc>
              <a:spcBef>
                <a:spcPct val="0"/>
              </a:spcBef>
            </a:pPr>
            <a:r>
              <a:rPr lang="en-US" altLang="en-US" dirty="0"/>
              <a:t>5. Cohesion</a:t>
            </a:r>
          </a:p>
          <a:p>
            <a:pPr marL="0" lvl="2" eaLnBrk="1" hangingPunct="1">
              <a:lnSpc>
                <a:spcPct val="80000"/>
              </a:lnSpc>
              <a:spcBef>
                <a:spcPct val="0"/>
              </a:spcBef>
            </a:pPr>
            <a:r>
              <a:rPr lang="en-US" altLang="en-US" dirty="0"/>
              <a:t>     A cohesion is a measure of how the activities within a single module are related to one another. </a:t>
            </a:r>
          </a:p>
          <a:p>
            <a:pPr eaLnBrk="1" hangingPunct="1">
              <a:lnSpc>
                <a:spcPct val="80000"/>
              </a:lnSpc>
              <a:spcBef>
                <a:spcPct val="0"/>
              </a:spcBef>
            </a:pPr>
            <a:endParaRPr lang="en-US" altLang="en-US" dirty="0"/>
          </a:p>
          <a:p>
            <a:pPr eaLnBrk="1" hangingPunct="1">
              <a:lnSpc>
                <a:spcPct val="80000"/>
              </a:lnSpc>
              <a:spcBef>
                <a:spcPct val="0"/>
              </a:spcBef>
            </a:pPr>
            <a:r>
              <a:rPr lang="en-US" altLang="en-US" dirty="0"/>
              <a:t>6. Robustness</a:t>
            </a:r>
          </a:p>
          <a:p>
            <a:pPr eaLnBrk="1" hangingPunct="1">
              <a:lnSpc>
                <a:spcPct val="80000"/>
              </a:lnSpc>
              <a:spcBef>
                <a:spcPct val="0"/>
              </a:spcBef>
            </a:pPr>
            <a:r>
              <a:rPr lang="en-US" altLang="en-US" dirty="0"/>
              <a:t>A program is said to be robust when it is fault tolerant. You should test your program extensively with positive and negative test conditions to prove its robustness</a:t>
            </a:r>
            <a:br>
              <a:rPr lang="en-US" altLang="en-US" dirty="0"/>
            </a:br>
            <a:endParaRPr lang="en-US" altLang="en-US" dirty="0"/>
          </a:p>
          <a:p>
            <a:pPr eaLnBrk="1" hangingPunct="1">
              <a:lnSpc>
                <a:spcPct val="80000"/>
              </a:lnSpc>
              <a:spcBef>
                <a:spcPct val="0"/>
              </a:spcBef>
            </a:pPr>
            <a:r>
              <a:rPr lang="en-US" altLang="en-US" dirty="0"/>
              <a:t> </a:t>
            </a:r>
          </a:p>
          <a:p>
            <a:pPr eaLnBrk="1" hangingPunct="1">
              <a:lnSpc>
                <a:spcPct val="80000"/>
              </a:lnSpc>
              <a:spcBef>
                <a:spcPct val="0"/>
              </a:spcBef>
            </a:pPr>
            <a:endParaRPr lang="en-US" altLang="en-US" dirty="0"/>
          </a:p>
          <a:p>
            <a:pPr eaLnBrk="1" hangingPunct="1">
              <a:lnSpc>
                <a:spcPct val="80000"/>
              </a:lnSpc>
              <a:spcBef>
                <a:spcPct val="0"/>
              </a:spcBef>
            </a:pPr>
            <a:endParaRPr lang="en-US" altLang="en-US" dirty="0"/>
          </a:p>
          <a:p>
            <a:pPr eaLnBrk="1" hangingPunct="1">
              <a:lnSpc>
                <a:spcPct val="80000"/>
              </a:lnSpc>
              <a:spcBef>
                <a:spcPct val="0"/>
              </a:spcBef>
            </a:pP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2174875" y="706438"/>
            <a:ext cx="4837113" cy="36274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109572"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2174875" y="706438"/>
            <a:ext cx="4837113" cy="36274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Text Box 4"/>
          <p:cNvSpPr txBox="1">
            <a:spLocks noChangeArrowheads="1"/>
          </p:cNvSpPr>
          <p:nvPr/>
        </p:nvSpPr>
        <p:spPr bwMode="auto">
          <a:xfrm>
            <a:off x="162560" y="1360170"/>
            <a:ext cx="1788160" cy="55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Discuss about the input and output parameters in the given module.</a:t>
            </a:r>
          </a:p>
        </p:txBody>
      </p:sp>
      <p:sp>
        <p:nvSpPr>
          <p:cNvPr id="110596" name="Rectangle 9"/>
          <p:cNvSpPr>
            <a:spLocks noGrp="1" noChangeArrowheads="1"/>
          </p:cNvSpPr>
          <p:nvPr>
            <p:ph type="body" idx="1"/>
          </p:nvPr>
        </p:nvSpPr>
        <p:spPr bwMode="auto">
          <a:xfrm>
            <a:off x="2101429" y="4463891"/>
            <a:ext cx="4892039" cy="45755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2195513" y="736600"/>
            <a:ext cx="4795837" cy="3597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noChangeArrowheads="1"/>
          </p:cNvSpPr>
          <p:nvPr>
            <p:ph type="body" idx="1"/>
          </p:nvPr>
        </p:nvSpPr>
        <p:spPr bwMode="auto">
          <a:xfrm>
            <a:off x="2081107" y="4463891"/>
            <a:ext cx="4958080" cy="43005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marL="0" lvl="1">
              <a:lnSpc>
                <a:spcPct val="130000"/>
              </a:lnSpc>
              <a:spcBef>
                <a:spcPct val="20000"/>
              </a:spcBef>
              <a:buClr>
                <a:srgbClr val="00A1E4"/>
              </a:buClr>
              <a:defRPr/>
            </a:pPr>
            <a:r>
              <a:rPr lang="en-US" b="1" dirty="0"/>
              <a:t>Guidelines to follow while using arguments</a:t>
            </a:r>
          </a:p>
          <a:p>
            <a:pPr marL="181243" lvl="1" indent="-181243">
              <a:lnSpc>
                <a:spcPct val="130000"/>
              </a:lnSpc>
              <a:spcBef>
                <a:spcPct val="20000"/>
              </a:spcBef>
              <a:buClr>
                <a:srgbClr val="00A1E4"/>
              </a:buClr>
              <a:buFont typeface="Arial" panose="020B0604020202020204" pitchFamily="34" charset="0"/>
              <a:buChar char="•"/>
              <a:defRPr/>
            </a:pPr>
            <a:r>
              <a:rPr lang="en-US" dirty="0"/>
              <a:t>Identify input and output parameters: After analyzing the requirement, identify input and output parameters before writing module code. For an Example, if you want to create a module for implementing a logic related to retrieving product details based on product id, then input parameter is </a:t>
            </a:r>
            <a:r>
              <a:rPr lang="en-US" dirty="0" err="1"/>
              <a:t>productid</a:t>
            </a:r>
            <a:r>
              <a:rPr lang="en-US" dirty="0"/>
              <a:t> and output parameter is variable of type record which contains product details.</a:t>
            </a:r>
          </a:p>
          <a:p>
            <a:pPr marL="181243" lvl="1" indent="-181243">
              <a:lnSpc>
                <a:spcPct val="130000"/>
              </a:lnSpc>
              <a:spcBef>
                <a:spcPct val="20000"/>
              </a:spcBef>
              <a:buClr>
                <a:srgbClr val="00A1E4"/>
              </a:buClr>
              <a:buFont typeface="Arial" panose="020B0604020202020204" pitchFamily="34" charset="0"/>
              <a:buChar char="•"/>
              <a:defRPr/>
            </a:pPr>
            <a:r>
              <a:rPr lang="en-US" dirty="0"/>
              <a:t>Only include the parameters which are used by the module, never pass unused parameters.</a:t>
            </a:r>
          </a:p>
          <a:p>
            <a:pPr marL="181243" lvl="1" indent="-181243">
              <a:lnSpc>
                <a:spcPct val="130000"/>
              </a:lnSpc>
              <a:spcBef>
                <a:spcPct val="20000"/>
              </a:spcBef>
              <a:buClr>
                <a:srgbClr val="00A1E4"/>
              </a:buClr>
              <a:buFont typeface="Arial" panose="020B0604020202020204" pitchFamily="34" charset="0"/>
              <a:buChar char="•"/>
              <a:defRPr/>
            </a:pPr>
            <a:r>
              <a:rPr lang="en-US" dirty="0"/>
              <a:t>If parameters are related to each other, then pass record as an argument instead of multiple parameters which strive for high cohesion and low coupling. For an example, refer the below module code snippet to add an employee details</a:t>
            </a:r>
          </a:p>
          <a:p>
            <a:pPr marL="0" lvl="1">
              <a:lnSpc>
                <a:spcPct val="130000"/>
              </a:lnSpc>
              <a:spcBef>
                <a:spcPct val="20000"/>
              </a:spcBef>
              <a:buClr>
                <a:srgbClr val="00A1E4"/>
              </a:buClr>
              <a:defRPr/>
            </a:pPr>
            <a:r>
              <a:rPr lang="en-US" dirty="0"/>
              <a:t>      SUB </a:t>
            </a:r>
            <a:r>
              <a:rPr lang="en-US" dirty="0" err="1"/>
              <a:t>addEmployee</a:t>
            </a:r>
            <a:r>
              <a:rPr lang="en-US" dirty="0"/>
              <a:t>(</a:t>
            </a:r>
            <a:r>
              <a:rPr lang="en-US" dirty="0" err="1"/>
              <a:t>empId</a:t>
            </a:r>
            <a:r>
              <a:rPr lang="en-US" dirty="0"/>
              <a:t>, name, salary)</a:t>
            </a:r>
          </a:p>
          <a:p>
            <a:pPr marL="0" lvl="1">
              <a:lnSpc>
                <a:spcPct val="130000"/>
              </a:lnSpc>
              <a:spcBef>
                <a:spcPct val="20000"/>
              </a:spcBef>
              <a:buClr>
                <a:srgbClr val="00A1E4"/>
              </a:buClr>
              <a:defRPr/>
            </a:pPr>
            <a:r>
              <a:rPr lang="en-US" dirty="0"/>
              <a:t>      END SUB</a:t>
            </a:r>
          </a:p>
          <a:p>
            <a:pPr marL="0" lvl="1">
              <a:lnSpc>
                <a:spcPct val="130000"/>
              </a:lnSpc>
              <a:spcBef>
                <a:spcPct val="20000"/>
              </a:spcBef>
              <a:buClr>
                <a:srgbClr val="00A1E4"/>
              </a:buClr>
              <a:defRPr/>
            </a:pPr>
            <a:r>
              <a:rPr lang="en-US" dirty="0"/>
              <a:t>Instead use the below module signature</a:t>
            </a:r>
          </a:p>
          <a:p>
            <a:pPr marL="0" lvl="1">
              <a:lnSpc>
                <a:spcPct val="130000"/>
              </a:lnSpc>
              <a:spcBef>
                <a:spcPct val="20000"/>
              </a:spcBef>
              <a:buClr>
                <a:srgbClr val="00A1E4"/>
              </a:buClr>
              <a:defRPr/>
            </a:pPr>
            <a:r>
              <a:rPr lang="en-US" dirty="0"/>
              <a:t>      SUB </a:t>
            </a:r>
            <a:r>
              <a:rPr lang="en-US" dirty="0" err="1"/>
              <a:t>addEmployee</a:t>
            </a:r>
            <a:r>
              <a:rPr lang="en-US" dirty="0"/>
              <a:t>(Employee </a:t>
            </a:r>
            <a:r>
              <a:rPr lang="en-US" dirty="0" err="1"/>
              <a:t>emp</a:t>
            </a:r>
            <a:r>
              <a:rPr lang="en-US" dirty="0"/>
              <a:t>) //Consider Employee is a record</a:t>
            </a:r>
          </a:p>
          <a:p>
            <a:pPr marL="0" lvl="1">
              <a:lnSpc>
                <a:spcPct val="130000"/>
              </a:lnSpc>
              <a:spcBef>
                <a:spcPct val="20000"/>
              </a:spcBef>
              <a:buClr>
                <a:srgbClr val="00A1E4"/>
              </a:buClr>
              <a:defRPr/>
            </a:pPr>
            <a:r>
              <a:rPr lang="en-US" dirty="0"/>
              <a:t>      END SUB</a:t>
            </a:r>
          </a:p>
        </p:txBody>
      </p:sp>
      <p:sp>
        <p:nvSpPr>
          <p:cNvPr id="111620"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2174875" y="706438"/>
            <a:ext cx="4837113" cy="36274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2123440" y="4463891"/>
            <a:ext cx="4958080" cy="432220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algn="just" eaLnBrk="1" hangingPunct="1">
              <a:lnSpc>
                <a:spcPct val="90000"/>
              </a:lnSpc>
              <a:spcBef>
                <a:spcPct val="0"/>
              </a:spcBef>
              <a:defRPr/>
            </a:pPr>
            <a:r>
              <a:rPr lang="en-US" altLang="en-US" dirty="0"/>
              <a:t>Best Practice to follow for return values</a:t>
            </a:r>
          </a:p>
          <a:p>
            <a:pPr algn="just" eaLnBrk="1" hangingPunct="1">
              <a:lnSpc>
                <a:spcPct val="90000"/>
              </a:lnSpc>
              <a:spcBef>
                <a:spcPct val="0"/>
              </a:spcBef>
              <a:defRPr/>
            </a:pPr>
            <a:endParaRPr lang="en-US" altLang="en-US" dirty="0"/>
          </a:p>
          <a:p>
            <a:pPr marL="181243" indent="-181243" algn="just" eaLnBrk="1" hangingPunct="1">
              <a:lnSpc>
                <a:spcPct val="90000"/>
              </a:lnSpc>
              <a:spcBef>
                <a:spcPct val="0"/>
              </a:spcBef>
              <a:buFont typeface="Arial" panose="020B0604020202020204" pitchFamily="34" charset="0"/>
              <a:buChar char="•"/>
              <a:defRPr/>
            </a:pPr>
            <a:r>
              <a:rPr lang="en-US" altLang="en-US" dirty="0"/>
              <a:t>Use only one return statement in each module as shown below:</a:t>
            </a:r>
          </a:p>
          <a:p>
            <a:pPr algn="just" eaLnBrk="1" hangingPunct="1">
              <a:lnSpc>
                <a:spcPct val="90000"/>
              </a:lnSpc>
              <a:spcBef>
                <a:spcPct val="0"/>
              </a:spcBef>
              <a:defRPr/>
            </a:pPr>
            <a:r>
              <a:rPr lang="en-US" altLang="en-US" dirty="0"/>
              <a:t> SUB </a:t>
            </a:r>
            <a:r>
              <a:rPr lang="en-US" altLang="en-US" dirty="0" err="1"/>
              <a:t>checkDigit</a:t>
            </a:r>
            <a:r>
              <a:rPr lang="en-US" altLang="en-US" dirty="0"/>
              <a:t>(number)</a:t>
            </a:r>
          </a:p>
          <a:p>
            <a:pPr algn="just" eaLnBrk="1" hangingPunct="1">
              <a:lnSpc>
                <a:spcPct val="90000"/>
              </a:lnSpc>
              <a:spcBef>
                <a:spcPct val="0"/>
              </a:spcBef>
              <a:defRPr/>
            </a:pPr>
            <a:r>
              <a:rPr lang="en-US" altLang="en-US" dirty="0"/>
              <a:t>           DELCARE result AS BOOLEAN</a:t>
            </a:r>
          </a:p>
          <a:p>
            <a:pPr algn="just" eaLnBrk="1" hangingPunct="1">
              <a:lnSpc>
                <a:spcPct val="90000"/>
              </a:lnSpc>
              <a:spcBef>
                <a:spcPct val="0"/>
              </a:spcBef>
              <a:defRPr/>
            </a:pPr>
            <a:r>
              <a:rPr lang="en-US" altLang="en-US" dirty="0"/>
              <a:t>           IF(</a:t>
            </a:r>
            <a:r>
              <a:rPr lang="en-US" altLang="en-US" dirty="0" err="1"/>
              <a:t>num</a:t>
            </a:r>
            <a:r>
              <a:rPr lang="en-US" altLang="en-US" dirty="0"/>
              <a:t>&gt;0) THEN</a:t>
            </a:r>
          </a:p>
          <a:p>
            <a:pPr algn="just" eaLnBrk="1" hangingPunct="1">
              <a:lnSpc>
                <a:spcPct val="90000"/>
              </a:lnSpc>
              <a:spcBef>
                <a:spcPct val="0"/>
              </a:spcBef>
              <a:defRPr/>
            </a:pPr>
            <a:r>
              <a:rPr lang="en-US" altLang="en-US" dirty="0"/>
              <a:t>	result=true</a:t>
            </a:r>
          </a:p>
          <a:p>
            <a:pPr algn="just" eaLnBrk="1" hangingPunct="1">
              <a:lnSpc>
                <a:spcPct val="90000"/>
              </a:lnSpc>
              <a:spcBef>
                <a:spcPct val="0"/>
              </a:spcBef>
              <a:defRPr/>
            </a:pPr>
            <a:r>
              <a:rPr lang="en-US" altLang="en-US" dirty="0"/>
              <a:t>           ELSE</a:t>
            </a:r>
          </a:p>
          <a:p>
            <a:pPr algn="just" eaLnBrk="1" hangingPunct="1">
              <a:lnSpc>
                <a:spcPct val="90000"/>
              </a:lnSpc>
              <a:spcBef>
                <a:spcPct val="0"/>
              </a:spcBef>
              <a:defRPr/>
            </a:pPr>
            <a:r>
              <a:rPr lang="en-US" altLang="en-US" dirty="0"/>
              <a:t>	result=false</a:t>
            </a:r>
          </a:p>
          <a:p>
            <a:pPr algn="just" eaLnBrk="1" hangingPunct="1">
              <a:lnSpc>
                <a:spcPct val="90000"/>
              </a:lnSpc>
              <a:spcBef>
                <a:spcPct val="0"/>
              </a:spcBef>
              <a:defRPr/>
            </a:pPr>
            <a:r>
              <a:rPr lang="en-US" altLang="en-US" dirty="0"/>
              <a:t>           END IF</a:t>
            </a:r>
          </a:p>
          <a:p>
            <a:pPr algn="just" eaLnBrk="1" hangingPunct="1">
              <a:lnSpc>
                <a:spcPct val="90000"/>
              </a:lnSpc>
              <a:spcBef>
                <a:spcPct val="0"/>
              </a:spcBef>
              <a:defRPr/>
            </a:pPr>
            <a:r>
              <a:rPr lang="en-US" altLang="en-US" dirty="0"/>
              <a:t>           RETURN result</a:t>
            </a:r>
          </a:p>
          <a:p>
            <a:pPr algn="just" eaLnBrk="1" hangingPunct="1">
              <a:lnSpc>
                <a:spcPct val="90000"/>
              </a:lnSpc>
              <a:spcBef>
                <a:spcPct val="0"/>
              </a:spcBef>
              <a:defRPr/>
            </a:pPr>
            <a:r>
              <a:rPr lang="en-US" altLang="en-US" dirty="0"/>
              <a:t>END SUB</a:t>
            </a:r>
          </a:p>
          <a:p>
            <a:pPr algn="just" eaLnBrk="1" hangingPunct="1">
              <a:lnSpc>
                <a:spcPct val="90000"/>
              </a:lnSpc>
              <a:spcBef>
                <a:spcPct val="0"/>
              </a:spcBef>
              <a:defRPr/>
            </a:pPr>
            <a:endParaRPr lang="en-US" altLang="en-US" dirty="0"/>
          </a:p>
          <a:p>
            <a:pPr marL="181243" indent="-181243" algn="just" eaLnBrk="1" hangingPunct="1">
              <a:lnSpc>
                <a:spcPct val="90000"/>
              </a:lnSpc>
              <a:spcBef>
                <a:spcPct val="0"/>
              </a:spcBef>
              <a:buFont typeface="Arial" panose="020B0604020202020204" pitchFamily="34" charset="0"/>
              <a:buChar char="•"/>
              <a:defRPr/>
            </a:pPr>
            <a:r>
              <a:rPr lang="en-US" altLang="en-US" dirty="0"/>
              <a:t>Return null values instead of zero length arrays.</a:t>
            </a:r>
          </a:p>
          <a:p>
            <a:pPr marL="181243" indent="-181243" algn="just" eaLnBrk="1" hangingPunct="1">
              <a:lnSpc>
                <a:spcPct val="90000"/>
              </a:lnSpc>
              <a:spcBef>
                <a:spcPct val="0"/>
              </a:spcBef>
              <a:buFont typeface="Arial" panose="020B0604020202020204" pitchFamily="34" charset="0"/>
              <a:buChar char="•"/>
              <a:defRPr/>
            </a:pPr>
            <a:r>
              <a:rPr lang="en-US" altLang="en-US" dirty="0"/>
              <a:t>Return exceptions/error code if an invalid input is accepted.</a:t>
            </a:r>
          </a:p>
          <a:p>
            <a:pPr algn="just" eaLnBrk="1" hangingPunct="1">
              <a:lnSpc>
                <a:spcPct val="90000"/>
              </a:lnSpc>
              <a:spcBef>
                <a:spcPct val="0"/>
              </a:spcBef>
              <a:defRPr/>
            </a:pPr>
            <a:r>
              <a:rPr lang="en-US" altLang="en-US" dirty="0"/>
              <a:t>SUB </a:t>
            </a:r>
            <a:r>
              <a:rPr lang="en-US" altLang="en-US" dirty="0" err="1"/>
              <a:t>getProductPrice</a:t>
            </a:r>
            <a:r>
              <a:rPr lang="en-US" altLang="en-US" dirty="0"/>
              <a:t>(</a:t>
            </a:r>
            <a:r>
              <a:rPr lang="en-US" altLang="en-US" dirty="0" err="1"/>
              <a:t>productId</a:t>
            </a:r>
            <a:r>
              <a:rPr lang="en-US" altLang="en-US" dirty="0"/>
              <a:t>)</a:t>
            </a:r>
          </a:p>
          <a:p>
            <a:pPr algn="just" eaLnBrk="1" hangingPunct="1">
              <a:lnSpc>
                <a:spcPct val="90000"/>
              </a:lnSpc>
              <a:spcBef>
                <a:spcPct val="0"/>
              </a:spcBef>
              <a:defRPr/>
            </a:pPr>
            <a:r>
              <a:rPr lang="en-US" altLang="en-US" dirty="0"/>
              <a:t>	DECLARE </a:t>
            </a:r>
            <a:r>
              <a:rPr lang="en-US" altLang="en-US" dirty="0" err="1"/>
              <a:t>errorcode</a:t>
            </a:r>
            <a:r>
              <a:rPr lang="en-US" altLang="en-US" dirty="0"/>
              <a:t> AS INTEGER AND STORE 0</a:t>
            </a:r>
          </a:p>
          <a:p>
            <a:pPr algn="just" eaLnBrk="1" hangingPunct="1">
              <a:lnSpc>
                <a:spcPct val="90000"/>
              </a:lnSpc>
              <a:spcBef>
                <a:spcPct val="0"/>
              </a:spcBef>
              <a:defRPr/>
            </a:pPr>
            <a:r>
              <a:rPr lang="en-US" altLang="en-US" dirty="0"/>
              <a:t>	IF(</a:t>
            </a:r>
            <a:r>
              <a:rPr lang="en-US" altLang="en-US" dirty="0" err="1"/>
              <a:t>elementfound</a:t>
            </a:r>
            <a:r>
              <a:rPr lang="en-US" altLang="en-US" dirty="0"/>
              <a:t>(</a:t>
            </a:r>
            <a:r>
              <a:rPr lang="en-US" altLang="en-US" dirty="0" err="1"/>
              <a:t>productId</a:t>
            </a:r>
            <a:r>
              <a:rPr lang="en-US" altLang="en-US" dirty="0"/>
              <a:t>)) THEN</a:t>
            </a:r>
          </a:p>
          <a:p>
            <a:pPr algn="just" eaLnBrk="1" hangingPunct="1">
              <a:lnSpc>
                <a:spcPct val="90000"/>
              </a:lnSpc>
              <a:spcBef>
                <a:spcPct val="0"/>
              </a:spcBef>
              <a:defRPr/>
            </a:pPr>
            <a:r>
              <a:rPr lang="en-US" altLang="en-US" dirty="0"/>
              <a:t>	        RETURN </a:t>
            </a:r>
            <a:r>
              <a:rPr lang="en-US" altLang="en-US" dirty="0" err="1"/>
              <a:t>productPrice</a:t>
            </a:r>
            <a:endParaRPr lang="en-US" altLang="en-US" dirty="0"/>
          </a:p>
          <a:p>
            <a:pPr algn="just" eaLnBrk="1" hangingPunct="1">
              <a:lnSpc>
                <a:spcPct val="90000"/>
              </a:lnSpc>
              <a:spcBef>
                <a:spcPct val="0"/>
              </a:spcBef>
              <a:defRPr/>
            </a:pPr>
            <a:r>
              <a:rPr lang="en-US" altLang="en-US" dirty="0"/>
              <a:t>	ELSE</a:t>
            </a:r>
          </a:p>
          <a:p>
            <a:pPr algn="just" eaLnBrk="1" hangingPunct="1">
              <a:lnSpc>
                <a:spcPct val="90000"/>
              </a:lnSpc>
              <a:spcBef>
                <a:spcPct val="0"/>
              </a:spcBef>
              <a:defRPr/>
            </a:pPr>
            <a:r>
              <a:rPr lang="en-US" altLang="en-US" dirty="0"/>
              <a:t>		</a:t>
            </a:r>
            <a:r>
              <a:rPr lang="en-US" altLang="en-US" dirty="0" err="1"/>
              <a:t>errorcode</a:t>
            </a:r>
            <a:r>
              <a:rPr lang="en-US" altLang="en-US" dirty="0"/>
              <a:t> = -1</a:t>
            </a:r>
          </a:p>
          <a:p>
            <a:pPr algn="just" eaLnBrk="1" hangingPunct="1">
              <a:lnSpc>
                <a:spcPct val="90000"/>
              </a:lnSpc>
              <a:spcBef>
                <a:spcPct val="0"/>
              </a:spcBef>
              <a:defRPr/>
            </a:pPr>
            <a:r>
              <a:rPr lang="en-US" altLang="en-US" dirty="0"/>
              <a:t>	       	RETURN </a:t>
            </a:r>
            <a:r>
              <a:rPr lang="en-US" altLang="en-US" dirty="0" err="1"/>
              <a:t>errorcode</a:t>
            </a:r>
            <a:r>
              <a:rPr lang="en-US" altLang="en-US" dirty="0"/>
              <a:t>;</a:t>
            </a:r>
          </a:p>
          <a:p>
            <a:pPr algn="just" eaLnBrk="1" hangingPunct="1">
              <a:lnSpc>
                <a:spcPct val="90000"/>
              </a:lnSpc>
              <a:spcBef>
                <a:spcPct val="0"/>
              </a:spcBef>
              <a:defRPr/>
            </a:pPr>
            <a:r>
              <a:rPr lang="en-US" altLang="en-US" dirty="0"/>
              <a:t>	END IF</a:t>
            </a:r>
          </a:p>
          <a:p>
            <a:pPr algn="just" eaLnBrk="1" hangingPunct="1">
              <a:lnSpc>
                <a:spcPct val="90000"/>
              </a:lnSpc>
              <a:spcBef>
                <a:spcPct val="0"/>
              </a:spcBef>
              <a:defRPr/>
            </a:pPr>
            <a:r>
              <a:rPr lang="en-US" altLang="en-US" dirty="0"/>
              <a:t>END SUB</a:t>
            </a:r>
          </a:p>
          <a:p>
            <a:pPr marL="181243" indent="-181243" algn="just" eaLnBrk="1" hangingPunct="1">
              <a:lnSpc>
                <a:spcPct val="90000"/>
              </a:lnSpc>
              <a:spcBef>
                <a:spcPct val="0"/>
              </a:spcBef>
              <a:buFont typeface="Arial" panose="020B0604020202020204" pitchFamily="34" charset="0"/>
              <a:buChar char="•"/>
              <a:defRPr/>
            </a:pPr>
            <a:r>
              <a:rPr lang="en-US" altLang="en-US" dirty="0"/>
              <a:t>Use array as return type if more than one value has to be returned of same type or use record if more than one value has to be returned of different type.</a:t>
            </a:r>
          </a:p>
          <a:p>
            <a:pPr algn="just" eaLnBrk="1" hangingPunct="1">
              <a:lnSpc>
                <a:spcPct val="90000"/>
              </a:lnSpc>
              <a:spcBef>
                <a:spcPct val="0"/>
              </a:spcBef>
              <a:defRPr/>
            </a:pPr>
            <a:endParaRPr lang="en-US" altLang="en-US" dirty="0"/>
          </a:p>
        </p:txBody>
      </p:sp>
      <p:sp>
        <p:nvSpPr>
          <p:cNvPr id="112644"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7"/>
          <p:cNvSpPr>
            <a:spLocks noGrp="1" noChangeArrowheads="1"/>
          </p:cNvSpPr>
          <p:nvPr>
            <p:ph type="body" idx="1"/>
          </p:nvPr>
        </p:nvSpPr>
        <p:spPr bwMode="auto">
          <a:xfrm>
            <a:off x="2165775" y="4463893"/>
            <a:ext cx="4892039" cy="42105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ts val="106"/>
              </a:spcBef>
              <a:defRPr/>
            </a:pPr>
            <a:r>
              <a:rPr lang="en-US" altLang="en-US" dirty="0"/>
              <a:t>Guidelines for writing good code</a:t>
            </a:r>
          </a:p>
          <a:p>
            <a:pPr marL="181243" indent="-181243" eaLnBrk="1" hangingPunct="1">
              <a:spcBef>
                <a:spcPts val="106"/>
              </a:spcBef>
              <a:buFontTx/>
              <a:buChar char="•"/>
              <a:defRPr/>
            </a:pPr>
            <a:r>
              <a:rPr lang="en-US" altLang="en-US" dirty="0"/>
              <a:t>While writing program, keep in your mind that program will be used by people, so make program to be user friendly.</a:t>
            </a:r>
          </a:p>
          <a:p>
            <a:pPr marL="181243" indent="-181243" eaLnBrk="1" hangingPunct="1">
              <a:spcBef>
                <a:spcPts val="106"/>
              </a:spcBef>
              <a:buFontTx/>
              <a:buChar char="•"/>
              <a:defRPr/>
            </a:pPr>
            <a:r>
              <a:rPr lang="en-US" altLang="en-US" dirty="0"/>
              <a:t>Before starts with development , analyze the case study well to incorporate all the requirements.</a:t>
            </a:r>
          </a:p>
          <a:p>
            <a:pPr marL="181243" indent="-181243" eaLnBrk="1" hangingPunct="1">
              <a:spcBef>
                <a:spcPts val="106"/>
              </a:spcBef>
              <a:buFontTx/>
              <a:buChar char="•"/>
              <a:defRPr/>
            </a:pPr>
            <a:r>
              <a:rPr lang="en-US" altLang="en-US" dirty="0"/>
              <a:t>Do the high level (like database design) and low level designing(pseudocode) of an application before working in coding phase.</a:t>
            </a:r>
          </a:p>
          <a:p>
            <a:pPr marL="181243" indent="-181243" eaLnBrk="1" hangingPunct="1">
              <a:spcBef>
                <a:spcPts val="106"/>
              </a:spcBef>
              <a:buFontTx/>
              <a:buChar char="•"/>
              <a:defRPr/>
            </a:pPr>
            <a:r>
              <a:rPr lang="en-US" altLang="en-US" dirty="0"/>
              <a:t>Create program in an incremental approach, so that after implementation of each logic it can be easily tested for finding defects.(As finding defects in earlier stage, decreases cost and save development time).</a:t>
            </a:r>
          </a:p>
          <a:p>
            <a:pPr marL="181243" indent="-181243" eaLnBrk="1" hangingPunct="1">
              <a:spcBef>
                <a:spcPts val="106"/>
              </a:spcBef>
              <a:buFontTx/>
              <a:buChar char="•"/>
              <a:defRPr/>
            </a:pPr>
            <a:r>
              <a:rPr lang="en-US" altLang="en-US" dirty="0"/>
              <a:t>Make your code to more simple by avoiding the usage of complex data structure/constructs</a:t>
            </a:r>
          </a:p>
          <a:p>
            <a:pPr marL="181243" indent="-181243" eaLnBrk="1" hangingPunct="1">
              <a:spcBef>
                <a:spcPts val="106"/>
              </a:spcBef>
              <a:buFontTx/>
              <a:buChar char="•"/>
              <a:defRPr/>
            </a:pPr>
            <a:r>
              <a:rPr lang="en-US" altLang="en-US" dirty="0"/>
              <a:t>Understand the standards:</a:t>
            </a:r>
          </a:p>
          <a:p>
            <a:pPr marL="664558" lvl="1" indent="-181243" eaLnBrk="1" hangingPunct="1">
              <a:spcBef>
                <a:spcPts val="106"/>
              </a:spcBef>
              <a:buFontTx/>
              <a:buChar char="•"/>
              <a:defRPr/>
            </a:pPr>
            <a:r>
              <a:rPr lang="en-US" altLang="en-US" dirty="0"/>
              <a:t>All the coding standards as well as processed should be understandable and apply the same in your code.</a:t>
            </a:r>
          </a:p>
          <a:p>
            <a:pPr marL="664558" lvl="1" indent="-181243" eaLnBrk="1" hangingPunct="1">
              <a:spcBef>
                <a:spcPts val="106"/>
              </a:spcBef>
              <a:buFontTx/>
              <a:buChar char="•"/>
              <a:defRPr/>
            </a:pPr>
            <a:r>
              <a:rPr lang="en-US" altLang="en-US" dirty="0"/>
              <a:t>Believe in them</a:t>
            </a:r>
          </a:p>
          <a:p>
            <a:pPr marL="664558" lvl="1" indent="-181243" eaLnBrk="1" hangingPunct="1">
              <a:spcBef>
                <a:spcPts val="106"/>
              </a:spcBef>
              <a:buFontTx/>
              <a:buChar char="•"/>
              <a:defRPr/>
            </a:pPr>
            <a:r>
              <a:rPr lang="en-US" altLang="en-US" dirty="0"/>
              <a:t>Make them part of your quality assurance process</a:t>
            </a:r>
          </a:p>
          <a:p>
            <a:pPr marL="664558" lvl="1" indent="-181243" eaLnBrk="1" hangingPunct="1">
              <a:spcBef>
                <a:spcPts val="106"/>
              </a:spcBef>
              <a:buFontTx/>
              <a:buChar char="•"/>
              <a:defRPr/>
            </a:pPr>
            <a:r>
              <a:rPr lang="en-US" altLang="en-US" dirty="0"/>
              <a:t>Adopt the standards that make the most sense for you</a:t>
            </a:r>
          </a:p>
          <a:p>
            <a:pPr marL="181243" indent="-181243" eaLnBrk="1" hangingPunct="1">
              <a:spcBef>
                <a:spcPts val="106"/>
              </a:spcBef>
              <a:buFontTx/>
              <a:buChar char="•"/>
              <a:defRPr/>
            </a:pPr>
            <a:r>
              <a:rPr lang="en-US" altLang="en-US" dirty="0"/>
              <a:t>Document your code using comments for making it to be more readable</a:t>
            </a:r>
          </a:p>
          <a:p>
            <a:pPr marL="181243" indent="-181243" eaLnBrk="1" hangingPunct="1">
              <a:spcBef>
                <a:spcPts val="106"/>
              </a:spcBef>
              <a:buFontTx/>
              <a:buChar char="•"/>
              <a:defRPr/>
            </a:pPr>
            <a:r>
              <a:rPr lang="en-US" altLang="en-US" dirty="0"/>
              <a:t>Paragraph your code by applying modularity to make code reusable.</a:t>
            </a:r>
          </a:p>
          <a:p>
            <a:pPr marL="181243" indent="-181243" eaLnBrk="1" hangingPunct="1">
              <a:spcBef>
                <a:spcPts val="106"/>
              </a:spcBef>
              <a:buFontTx/>
              <a:buChar char="•"/>
              <a:defRPr/>
            </a:pPr>
            <a:r>
              <a:rPr lang="en-US" altLang="en-US" dirty="0"/>
              <a:t>Use whitespace as a layout technique to make code more readable</a:t>
            </a:r>
          </a:p>
          <a:p>
            <a:pPr marL="181243" indent="-181243" eaLnBrk="1" hangingPunct="1">
              <a:spcBef>
                <a:spcPts val="106"/>
              </a:spcBef>
              <a:buFontTx/>
              <a:buChar char="•"/>
              <a:defRPr/>
            </a:pPr>
            <a:r>
              <a:rPr lang="en-US" altLang="en-US" dirty="0"/>
              <a:t>Specify the order of operations using parenthesis for prioritizing</a:t>
            </a:r>
          </a:p>
          <a:p>
            <a:pPr marL="664558" lvl="1" indent="-181243" eaLnBrk="1" hangingPunct="1">
              <a:spcBef>
                <a:spcPts val="106"/>
              </a:spcBef>
              <a:buFontTx/>
              <a:buChar char="•"/>
              <a:defRPr/>
            </a:pPr>
            <a:endParaRPr lang="en-US" altLang="en-US" dirty="0"/>
          </a:p>
          <a:p>
            <a:pPr marL="181243" indent="-181243" eaLnBrk="1" hangingPunct="1">
              <a:spcBef>
                <a:spcPts val="106"/>
              </a:spcBef>
              <a:buFontTx/>
              <a:buChar char="•"/>
              <a:defRPr/>
            </a:pPr>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2184400" y="722313"/>
            <a:ext cx="4814888" cy="3611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t>If a module does only one thing, we need to pass less parameters. </a:t>
            </a:r>
          </a:p>
          <a:p>
            <a:pPr eaLnBrk="1" hangingPunct="1">
              <a:spcBef>
                <a:spcPct val="0"/>
              </a:spcBef>
            </a:pPr>
            <a:r>
              <a:rPr lang="en-US" altLang="en-US"/>
              <a:t>If a module does too many things, we need to pass more parameters. </a:t>
            </a:r>
          </a:p>
          <a:p>
            <a:pPr eaLnBrk="1" hangingPunct="1">
              <a:spcBef>
                <a:spcPct val="0"/>
              </a:spcBef>
            </a:pPr>
            <a:r>
              <a:rPr lang="en-US" altLang="en-US"/>
              <a:t>Passing more parameters means high coupling.</a:t>
            </a:r>
          </a:p>
          <a:p>
            <a:pPr eaLnBrk="1" hangingPunct="1">
              <a:spcBef>
                <a:spcPct val="0"/>
              </a:spcBef>
            </a:pPr>
            <a:endParaRPr lang="en-US" altLang="en-US"/>
          </a:p>
          <a:p>
            <a:pPr eaLnBrk="1" hangingPunct="1">
              <a:spcBef>
                <a:spcPct val="0"/>
              </a:spcBef>
            </a:pPr>
            <a:r>
              <a:rPr lang="en-US" altLang="en-US"/>
              <a:t>We should strive for low coupling. </a:t>
            </a:r>
          </a:p>
        </p:txBody>
      </p:sp>
      <p:sp>
        <p:nvSpPr>
          <p:cNvPr id="113668" name="Text Box 5"/>
          <p:cNvSpPr txBox="1">
            <a:spLocks noChangeArrowheads="1"/>
          </p:cNvSpPr>
          <p:nvPr/>
        </p:nvSpPr>
        <p:spPr bwMode="auto">
          <a:xfrm>
            <a:off x="145628" y="2198609"/>
            <a:ext cx="1805094" cy="14826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b="1">
                <a:latin typeface="Trebuchet MS" pitchFamily="34" charset="0"/>
              </a:rPr>
              <a:t>Example for Coupling:</a:t>
            </a:r>
          </a:p>
          <a:p>
            <a:pPr eaLnBrk="1" hangingPunct="1">
              <a:spcBef>
                <a:spcPct val="0"/>
              </a:spcBef>
            </a:pPr>
            <a:endParaRPr lang="en-US" altLang="en-US" b="1">
              <a:latin typeface="Trebuchet MS" pitchFamily="34" charset="0"/>
            </a:endParaRPr>
          </a:p>
          <a:p>
            <a:pPr eaLnBrk="1" hangingPunct="1">
              <a:spcBef>
                <a:spcPct val="0"/>
              </a:spcBef>
            </a:pPr>
            <a:r>
              <a:rPr lang="en-US" altLang="en-US" b="1">
                <a:latin typeface="Trebuchet MS" pitchFamily="34" charset="0"/>
              </a:rPr>
              <a:t>Make Tea in Pot (min)</a:t>
            </a:r>
          </a:p>
          <a:p>
            <a:pPr eaLnBrk="1" hangingPunct="1">
              <a:spcBef>
                <a:spcPct val="0"/>
              </a:spcBef>
            </a:pPr>
            <a:r>
              <a:rPr lang="en-US" altLang="en-US">
                <a:latin typeface="Trebuchet MS" pitchFamily="34" charset="0"/>
              </a:rPr>
              <a:t>Pour Boiling Water in Pot</a:t>
            </a:r>
          </a:p>
          <a:p>
            <a:pPr eaLnBrk="1" hangingPunct="1">
              <a:spcBef>
                <a:spcPct val="0"/>
              </a:spcBef>
            </a:pPr>
            <a:r>
              <a:rPr lang="en-US" altLang="en-US">
                <a:latin typeface="Trebuchet MS" pitchFamily="34" charset="0"/>
              </a:rPr>
              <a:t>Add Tea powder in Pot</a:t>
            </a:r>
          </a:p>
          <a:p>
            <a:pPr eaLnBrk="1" hangingPunct="1">
              <a:spcBef>
                <a:spcPct val="0"/>
              </a:spcBef>
            </a:pPr>
            <a:r>
              <a:rPr lang="en-US" altLang="en-US">
                <a:latin typeface="Trebuchet MS" pitchFamily="34" charset="0"/>
              </a:rPr>
              <a:t>Wait min Minutes</a:t>
            </a:r>
          </a:p>
          <a:p>
            <a:pPr eaLnBrk="1" hangingPunct="1">
              <a:spcBef>
                <a:spcPct val="0"/>
              </a:spcBef>
            </a:pPr>
            <a:endParaRPr lang="en-US" altLang="en-US">
              <a:latin typeface="Trebuchet MS" pitchFamily="34" charset="0"/>
            </a:endParaRPr>
          </a:p>
          <a:p>
            <a:pPr eaLnBrk="1" hangingPunct="1">
              <a:spcBef>
                <a:spcPct val="0"/>
              </a:spcBef>
            </a:pPr>
            <a:r>
              <a:rPr lang="en-US" altLang="en-US" b="1">
                <a:solidFill>
                  <a:srgbClr val="000000"/>
                </a:solidFill>
                <a:latin typeface="Trebuchet MS" pitchFamily="34" charset="0"/>
              </a:rPr>
              <a:t>Well Coupled </a:t>
            </a:r>
            <a:r>
              <a:rPr lang="en-US" altLang="en-US">
                <a:solidFill>
                  <a:srgbClr val="000000"/>
                </a:solidFill>
                <a:latin typeface="Trebuchet MS" pitchFamily="34" charset="0"/>
              </a:rPr>
              <a:t>– all parameters are needed</a:t>
            </a:r>
          </a:p>
        </p:txBody>
      </p:sp>
      <p:sp>
        <p:nvSpPr>
          <p:cNvPr id="113669" name="Text Box 6"/>
          <p:cNvSpPr txBox="1">
            <a:spLocks noChangeArrowheads="1"/>
          </p:cNvSpPr>
          <p:nvPr/>
        </p:nvSpPr>
        <p:spPr bwMode="auto">
          <a:xfrm>
            <a:off x="162560" y="4080511"/>
            <a:ext cx="1788160" cy="1605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b="1">
                <a:latin typeface="Trebuchet MS" pitchFamily="34" charset="0"/>
              </a:rPr>
              <a:t>Make Tea in Pot (min, temp)</a:t>
            </a:r>
          </a:p>
          <a:p>
            <a:pPr eaLnBrk="1" hangingPunct="1">
              <a:spcBef>
                <a:spcPct val="0"/>
              </a:spcBef>
            </a:pPr>
            <a:r>
              <a:rPr lang="en-US" altLang="en-US">
                <a:latin typeface="Trebuchet MS" pitchFamily="34" charset="0"/>
              </a:rPr>
              <a:t>Pour Boiling Water in Pot</a:t>
            </a:r>
          </a:p>
          <a:p>
            <a:pPr eaLnBrk="1" hangingPunct="1">
              <a:spcBef>
                <a:spcPct val="0"/>
              </a:spcBef>
            </a:pPr>
            <a:r>
              <a:rPr lang="en-US" altLang="en-US">
                <a:latin typeface="Trebuchet MS" pitchFamily="34" charset="0"/>
              </a:rPr>
              <a:t>Add Tea powder in Pot</a:t>
            </a:r>
          </a:p>
          <a:p>
            <a:pPr eaLnBrk="1" hangingPunct="1">
              <a:spcBef>
                <a:spcPct val="0"/>
              </a:spcBef>
            </a:pPr>
            <a:r>
              <a:rPr lang="en-US" altLang="en-US">
                <a:latin typeface="Trebuchet MS" pitchFamily="34" charset="0"/>
              </a:rPr>
              <a:t>Wait min Minutes</a:t>
            </a:r>
          </a:p>
          <a:p>
            <a:pPr eaLnBrk="1" hangingPunct="1">
              <a:spcBef>
                <a:spcPct val="0"/>
              </a:spcBef>
            </a:pPr>
            <a:r>
              <a:rPr lang="en-US" altLang="en-US" sz="1800">
                <a:latin typeface="Calibri" pitchFamily="34" charset="0"/>
              </a:rPr>
              <a:t> </a:t>
            </a:r>
            <a:r>
              <a:rPr lang="en-US" altLang="en-US" b="1">
                <a:latin typeface="Trebuchet MS" pitchFamily="34" charset="0"/>
              </a:rPr>
              <a:t>Not Well Coupled </a:t>
            </a:r>
            <a:r>
              <a:rPr lang="en-US" altLang="en-US">
                <a:latin typeface="Trebuchet MS" pitchFamily="34" charset="0"/>
              </a:rPr>
              <a:t>– temp variable is not used</a:t>
            </a:r>
          </a:p>
          <a:p>
            <a:pPr eaLnBrk="1" hangingPunct="1">
              <a:spcBef>
                <a:spcPct val="0"/>
              </a:spcBef>
            </a:pPr>
            <a:endParaRPr lang="en-US" altLang="en-US">
              <a:latin typeface="Trebuchet MS" pitchFamily="34" charset="0"/>
            </a:endParaRPr>
          </a:p>
          <a:p>
            <a:pPr eaLnBrk="1" hangingPunct="1">
              <a:spcBef>
                <a:spcPct val="0"/>
              </a:spcBef>
            </a:pPr>
            <a:endParaRPr lang="en-US" altLang="en-US">
              <a:latin typeface="Trebuchet MS" pitchFamily="34" charset="0"/>
            </a:endParaRPr>
          </a:p>
        </p:txBody>
      </p:sp>
      <p:sp>
        <p:nvSpPr>
          <p:cNvPr id="113670" name="Text Box 4"/>
          <p:cNvSpPr txBox="1">
            <a:spLocks noChangeArrowheads="1"/>
          </p:cNvSpPr>
          <p:nvPr/>
        </p:nvSpPr>
        <p:spPr bwMode="auto">
          <a:xfrm>
            <a:off x="308188" y="1235156"/>
            <a:ext cx="1317414" cy="559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Calibri" pitchFamily="34" charset="0"/>
              </a:rPr>
              <a:t>Explain the meaning of coupling with examples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2195513" y="736600"/>
            <a:ext cx="4795837" cy="3597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xfrm>
            <a:off x="2113280" y="4463891"/>
            <a:ext cx="4958080" cy="449889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50000"/>
              </a:lnSpc>
              <a:spcBef>
                <a:spcPct val="0"/>
              </a:spcBef>
              <a:defRPr/>
            </a:pPr>
            <a:r>
              <a:rPr lang="en-US" altLang="en-US" dirty="0"/>
              <a:t>Low Coupling – reduce dependencies between modules  </a:t>
            </a:r>
          </a:p>
          <a:p>
            <a:pPr marL="181243" indent="-181243" eaLnBrk="1" hangingPunct="1">
              <a:lnSpc>
                <a:spcPct val="150000"/>
              </a:lnSpc>
              <a:spcBef>
                <a:spcPct val="0"/>
              </a:spcBef>
              <a:buFont typeface="Arial" panose="020B0604020202020204" pitchFamily="34" charset="0"/>
              <a:buChar char="•"/>
              <a:defRPr/>
            </a:pPr>
            <a:r>
              <a:rPr lang="en-US" altLang="en-US" dirty="0"/>
              <a:t>Note that changes in one routine should not normally impact other routines, as long as the interface is the same.</a:t>
            </a:r>
          </a:p>
          <a:p>
            <a:pPr marL="181243" indent="-181243" eaLnBrk="1" hangingPunct="1">
              <a:lnSpc>
                <a:spcPct val="150000"/>
              </a:lnSpc>
              <a:spcBef>
                <a:spcPct val="0"/>
              </a:spcBef>
              <a:buFont typeface="Arial" panose="020B0604020202020204" pitchFamily="34" charset="0"/>
              <a:buChar char="•"/>
              <a:defRPr/>
            </a:pPr>
            <a:r>
              <a:rPr lang="en-US" altLang="en-US" dirty="0"/>
              <a:t>Remember that, in case too many things are done in one routine, a lot of data needs to be shared.  This increases the dependencies, and also the chances of defects</a:t>
            </a:r>
          </a:p>
          <a:p>
            <a:pPr marL="181243" indent="-181243" eaLnBrk="1" hangingPunct="1">
              <a:lnSpc>
                <a:spcPct val="150000"/>
              </a:lnSpc>
              <a:spcBef>
                <a:spcPct val="0"/>
              </a:spcBef>
              <a:buFont typeface="Arial" panose="020B0604020202020204" pitchFamily="34" charset="0"/>
              <a:buChar char="•"/>
              <a:defRPr/>
            </a:pPr>
            <a:r>
              <a:rPr lang="en-US" altLang="en-US" dirty="0"/>
              <a:t>Consider “Smaller interface” (low coupling) versus “long list of parameters” (high)</a:t>
            </a:r>
          </a:p>
          <a:p>
            <a:pPr marL="181243" indent="-181243" eaLnBrk="1" hangingPunct="1">
              <a:lnSpc>
                <a:spcPct val="150000"/>
              </a:lnSpc>
              <a:spcBef>
                <a:spcPct val="0"/>
              </a:spcBef>
              <a:buFont typeface="Arial" panose="020B0604020202020204" pitchFamily="34" charset="0"/>
              <a:buChar char="•"/>
              <a:defRPr/>
            </a:pPr>
            <a:r>
              <a:rPr lang="en-US" altLang="en-US" dirty="0"/>
              <a:t>Consider data sharing through “parameters” (low) versus “global data” or “global files” (high)</a:t>
            </a:r>
          </a:p>
          <a:p>
            <a:pPr marL="181243" indent="-181243" eaLnBrk="1" hangingPunct="1">
              <a:lnSpc>
                <a:spcPct val="150000"/>
              </a:lnSpc>
              <a:spcBef>
                <a:spcPct val="0"/>
              </a:spcBef>
              <a:buFont typeface="Arial" panose="020B0604020202020204" pitchFamily="34" charset="0"/>
              <a:buChar char="•"/>
              <a:defRPr/>
            </a:pPr>
            <a:r>
              <a:rPr lang="en-US" altLang="en-US" dirty="0"/>
              <a:t>Note that passing “flags” that control the processing implies High coupling. </a:t>
            </a:r>
          </a:p>
          <a:p>
            <a:pPr marL="181243" indent="-181243" eaLnBrk="1" hangingPunct="1">
              <a:lnSpc>
                <a:spcPct val="150000"/>
              </a:lnSpc>
              <a:spcBef>
                <a:spcPct val="0"/>
              </a:spcBef>
              <a:buFont typeface="Arial" panose="020B0604020202020204" pitchFamily="34" charset="0"/>
              <a:buChar char="•"/>
              <a:defRPr/>
            </a:pPr>
            <a:endParaRPr lang="en-US" altLang="en-US" dirty="0"/>
          </a:p>
        </p:txBody>
      </p:sp>
      <p:sp>
        <p:nvSpPr>
          <p:cNvPr id="114692"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2174875" y="706438"/>
            <a:ext cx="4837113" cy="36274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3"/>
          <p:cNvSpPr>
            <a:spLocks noGrp="1" noChangeArrowheads="1"/>
          </p:cNvSpPr>
          <p:nvPr>
            <p:ph type="body" idx="1"/>
          </p:nvPr>
        </p:nvSpPr>
        <p:spPr>
          <a:xfrm>
            <a:off x="2113280" y="4463891"/>
            <a:ext cx="4958080" cy="4498897"/>
          </a:xfrm>
          <a:ln/>
        </p:spPr>
        <p:txBody>
          <a:bodyPr>
            <a:normAutofit/>
          </a:bodyPr>
          <a:lstStyle/>
          <a:p>
            <a:pPr eaLnBrk="1" fontAlgn="auto" hangingPunct="1">
              <a:spcBef>
                <a:spcPts val="0"/>
              </a:spcBef>
              <a:spcAft>
                <a:spcPts val="0"/>
              </a:spcAft>
              <a:defRPr/>
            </a:pPr>
            <a:r>
              <a:rPr lang="en-US" dirty="0">
                <a:ea typeface="ＭＳ Ｐゴシック" pitchFamily="50" charset="-128"/>
              </a:rPr>
              <a:t>Writing function with high cohesion is always good practice.</a:t>
            </a:r>
          </a:p>
          <a:p>
            <a:pPr eaLnBrk="1" fontAlgn="auto" hangingPunct="1">
              <a:spcBef>
                <a:spcPts val="0"/>
              </a:spcBef>
              <a:spcAft>
                <a:spcPts val="0"/>
              </a:spcAft>
              <a:defRPr/>
            </a:pPr>
            <a:r>
              <a:rPr lang="en-US" dirty="0">
                <a:ea typeface="ＭＳ Ｐゴシック" pitchFamily="50" charset="-128"/>
              </a:rPr>
              <a:t>Ideally, we should strive for </a:t>
            </a:r>
            <a:r>
              <a:rPr lang="en-US" b="1" dirty="0">
                <a:ea typeface="ＭＳ Ｐゴシック" pitchFamily="50" charset="-128"/>
              </a:rPr>
              <a:t>High Cohesion</a:t>
            </a:r>
            <a:r>
              <a:rPr lang="en-US" dirty="0">
                <a:ea typeface="ＭＳ Ｐゴシック" pitchFamily="50" charset="-128"/>
              </a:rPr>
              <a:t> and </a:t>
            </a:r>
            <a:r>
              <a:rPr lang="en-US" b="1" dirty="0">
                <a:ea typeface="ＭＳ Ｐゴシック" pitchFamily="50" charset="-128"/>
              </a:rPr>
              <a:t>Low Coupling</a:t>
            </a:r>
            <a:r>
              <a:rPr lang="en-US" dirty="0">
                <a:ea typeface="ＭＳ Ｐゴシック" pitchFamily="50" charset="-128"/>
              </a:rPr>
              <a:t>.</a:t>
            </a:r>
          </a:p>
          <a:p>
            <a:pPr eaLnBrk="1" fontAlgn="auto" hangingPunct="1">
              <a:spcBef>
                <a:spcPts val="0"/>
              </a:spcBef>
              <a:spcAft>
                <a:spcPts val="0"/>
              </a:spcAft>
              <a:defRPr/>
            </a:pPr>
            <a:endParaRPr lang="en-US" dirty="0">
              <a:ea typeface="ＭＳ Ｐゴシック" pitchFamily="50" charset="-128"/>
            </a:endParaRPr>
          </a:p>
          <a:p>
            <a:pPr algn="just" eaLnBrk="1" fontAlgn="auto" hangingPunct="1">
              <a:spcBef>
                <a:spcPts val="0"/>
              </a:spcBef>
              <a:spcAft>
                <a:spcPts val="0"/>
              </a:spcAft>
              <a:defRPr/>
            </a:pPr>
            <a:r>
              <a:rPr lang="en-US" b="1" u="sng" dirty="0">
                <a:ea typeface="ＭＳ Ｐゴシック" pitchFamily="50" charset="-128"/>
              </a:rPr>
              <a:t>For example</a:t>
            </a:r>
            <a:r>
              <a:rPr lang="en-US" dirty="0">
                <a:ea typeface="ＭＳ Ｐゴシック" pitchFamily="50" charset="-128"/>
              </a:rPr>
              <a:t>: </a:t>
            </a:r>
          </a:p>
          <a:p>
            <a:pPr algn="just" eaLnBrk="1" fontAlgn="auto" hangingPunct="1">
              <a:spcBef>
                <a:spcPts val="0"/>
              </a:spcBef>
              <a:spcAft>
                <a:spcPts val="0"/>
              </a:spcAft>
              <a:buFontTx/>
              <a:buAutoNum type="arabicPeriod"/>
              <a:defRPr/>
            </a:pPr>
            <a:r>
              <a:rPr lang="en-US" dirty="0">
                <a:ea typeface="ＭＳ Ｐゴシック" pitchFamily="50" charset="-128"/>
              </a:rPr>
              <a:t>  Sin (x); Cos (x); Tan (x); (High Cohesion, Low Coupling)</a:t>
            </a:r>
          </a:p>
          <a:p>
            <a:pPr algn="just" eaLnBrk="1" fontAlgn="auto" hangingPunct="1">
              <a:spcBef>
                <a:spcPts val="0"/>
              </a:spcBef>
              <a:spcAft>
                <a:spcPts val="0"/>
              </a:spcAft>
              <a:defRPr/>
            </a:pPr>
            <a:endParaRPr lang="en-US" dirty="0">
              <a:ea typeface="ＭＳ Ｐゴシック" pitchFamily="50" charset="-128"/>
            </a:endParaRPr>
          </a:p>
          <a:p>
            <a:pPr algn="just" eaLnBrk="1" fontAlgn="auto" hangingPunct="1">
              <a:spcBef>
                <a:spcPts val="0"/>
              </a:spcBef>
              <a:spcAft>
                <a:spcPts val="0"/>
              </a:spcAft>
              <a:defRPr/>
            </a:pPr>
            <a:r>
              <a:rPr lang="en-US" b="1" dirty="0">
                <a:ea typeface="ＭＳ Ｐゴシック" pitchFamily="50" charset="-128"/>
              </a:rPr>
              <a:t>Note</a:t>
            </a:r>
            <a:r>
              <a:rPr lang="en-US" dirty="0">
                <a:ea typeface="ＭＳ Ｐゴシック" pitchFamily="50" charset="-128"/>
              </a:rPr>
              <a:t>: </a:t>
            </a:r>
          </a:p>
          <a:p>
            <a:pPr algn="just" eaLnBrk="1" fontAlgn="auto" hangingPunct="1">
              <a:spcBef>
                <a:spcPts val="0"/>
              </a:spcBef>
              <a:spcAft>
                <a:spcPts val="0"/>
              </a:spcAft>
              <a:defRPr/>
            </a:pPr>
            <a:r>
              <a:rPr lang="en-US" dirty="0">
                <a:ea typeface="ＭＳ Ｐゴシック" pitchFamily="50" charset="-128"/>
              </a:rPr>
              <a:t>     A good program requires high cohesion and low coupling.</a:t>
            </a:r>
          </a:p>
          <a:p>
            <a:pPr algn="just" eaLnBrk="1" fontAlgn="auto" hangingPunct="1">
              <a:spcBef>
                <a:spcPts val="0"/>
              </a:spcBef>
              <a:spcAft>
                <a:spcPts val="0"/>
              </a:spcAft>
              <a:defRPr/>
            </a:pPr>
            <a:endParaRPr lang="en-US" dirty="0">
              <a:ea typeface="ＭＳ Ｐゴシック" pitchFamily="50" charset="-128"/>
            </a:endParaRPr>
          </a:p>
          <a:p>
            <a:pPr algn="just" eaLnBrk="1" fontAlgn="auto" hangingPunct="1">
              <a:spcBef>
                <a:spcPts val="0"/>
              </a:spcBef>
              <a:spcAft>
                <a:spcPts val="0"/>
              </a:spcAft>
              <a:buFontTx/>
              <a:buAutoNum type="arabicPeriod" startAt="2"/>
              <a:defRPr/>
            </a:pPr>
            <a:r>
              <a:rPr lang="en-US" dirty="0">
                <a:ea typeface="ＭＳ Ｐゴシック" pitchFamily="50" charset="-128"/>
              </a:rPr>
              <a:t>Trig (Type, x)	</a:t>
            </a:r>
          </a:p>
          <a:p>
            <a:pPr algn="just" eaLnBrk="1" fontAlgn="auto" hangingPunct="1">
              <a:spcBef>
                <a:spcPts val="0"/>
              </a:spcBef>
              <a:spcAft>
                <a:spcPts val="0"/>
              </a:spcAft>
              <a:defRPr/>
            </a:pPr>
            <a:r>
              <a:rPr lang="en-US" dirty="0">
                <a:ea typeface="ＭＳ Ｐゴシック" pitchFamily="50" charset="-128"/>
              </a:rPr>
              <a:t>    where type is Sin, Cos, or Tan; (Less Cohesion, High Coupling)</a:t>
            </a:r>
          </a:p>
          <a:p>
            <a:pPr algn="just" eaLnBrk="1" fontAlgn="auto" hangingPunct="1">
              <a:spcBef>
                <a:spcPts val="0"/>
              </a:spcBef>
              <a:spcAft>
                <a:spcPts val="0"/>
              </a:spcAft>
              <a:defRPr/>
            </a:pPr>
            <a:r>
              <a:rPr lang="en-US" dirty="0">
                <a:ea typeface="ＭＳ Ｐゴシック" pitchFamily="50" charset="-128"/>
              </a:rPr>
              <a:t>	</a:t>
            </a:r>
          </a:p>
          <a:p>
            <a:pPr algn="just" eaLnBrk="1" fontAlgn="auto" hangingPunct="1">
              <a:spcBef>
                <a:spcPts val="0"/>
              </a:spcBef>
              <a:spcAft>
                <a:spcPts val="0"/>
              </a:spcAft>
              <a:defRPr/>
            </a:pPr>
            <a:r>
              <a:rPr lang="en-US" b="1" dirty="0">
                <a:ea typeface="ＭＳ Ｐゴシック" pitchFamily="50" charset="-128"/>
              </a:rPr>
              <a:t>Note</a:t>
            </a:r>
            <a:r>
              <a:rPr lang="en-US" dirty="0">
                <a:ea typeface="ＭＳ Ｐゴシック" pitchFamily="50" charset="-128"/>
              </a:rPr>
              <a:t>: </a:t>
            </a:r>
          </a:p>
          <a:p>
            <a:pPr algn="just" eaLnBrk="1" fontAlgn="auto" hangingPunct="1">
              <a:spcBef>
                <a:spcPts val="0"/>
              </a:spcBef>
              <a:spcAft>
                <a:spcPts val="0"/>
              </a:spcAft>
              <a:defRPr/>
            </a:pPr>
            <a:r>
              <a:rPr lang="en-US" dirty="0">
                <a:ea typeface="ＭＳ Ｐゴシック" pitchFamily="50" charset="-128"/>
              </a:rPr>
              <a:t>   Since in function trig  we are trying to add all three functions together, we require to pass one extra parameter i.e. Type. This parameter indicates whether to calculate Sin, Cos, or Tan. </a:t>
            </a:r>
          </a:p>
          <a:p>
            <a:pPr marL="241658" indent="-241658" algn="just" eaLnBrk="1" fontAlgn="auto" hangingPunct="1">
              <a:spcBef>
                <a:spcPts val="0"/>
              </a:spcBef>
              <a:spcAft>
                <a:spcPts val="0"/>
              </a:spcAft>
              <a:buFontTx/>
              <a:buAutoNum type="alphaLcPeriod"/>
              <a:defRPr/>
            </a:pPr>
            <a:r>
              <a:rPr lang="en-US" dirty="0">
                <a:ea typeface="ＭＳ Ｐゴシック" pitchFamily="50" charset="-128"/>
              </a:rPr>
              <a:t>More number of parameters are required to pass, so it is High Coupling. </a:t>
            </a:r>
          </a:p>
          <a:p>
            <a:pPr marL="241658" indent="-241658" algn="just" eaLnBrk="1" fontAlgn="auto" hangingPunct="1">
              <a:spcBef>
                <a:spcPts val="0"/>
              </a:spcBef>
              <a:spcAft>
                <a:spcPts val="0"/>
              </a:spcAft>
              <a:buFontTx/>
              <a:buAutoNum type="alphaLcPeriod"/>
              <a:defRPr/>
            </a:pPr>
            <a:r>
              <a:rPr lang="en-US" dirty="0">
                <a:ea typeface="ＭＳ Ｐゴシック" pitchFamily="50" charset="-128"/>
              </a:rPr>
              <a:t>b.  The function is not performing just a single task, so it is Low Cohesion.</a:t>
            </a:r>
          </a:p>
          <a:p>
            <a:pPr eaLnBrk="1" fontAlgn="auto" hangingPunct="1">
              <a:spcBef>
                <a:spcPts val="0"/>
              </a:spcBef>
              <a:spcAft>
                <a:spcPts val="0"/>
              </a:spcAft>
              <a:defRPr/>
            </a:pPr>
            <a:endParaRPr lang="en-US" dirty="0">
              <a:ea typeface="ＭＳ Ｐゴシック" pitchFamily="50" charset="-128"/>
            </a:endParaRPr>
          </a:p>
          <a:p>
            <a:pPr eaLnBrk="1" fontAlgn="auto" hangingPunct="1">
              <a:spcBef>
                <a:spcPts val="0"/>
              </a:spcBef>
              <a:spcAft>
                <a:spcPts val="0"/>
              </a:spcAft>
              <a:defRPr/>
            </a:pPr>
            <a:endParaRPr lang="en-US" dirty="0">
              <a:ea typeface="ＭＳ Ｐゴシック" pitchFamily="50" charset="-128"/>
            </a:endParaRPr>
          </a:p>
          <a:p>
            <a:pPr eaLnBrk="1" fontAlgn="auto" hangingPunct="1">
              <a:spcBef>
                <a:spcPts val="0"/>
              </a:spcBef>
              <a:spcAft>
                <a:spcPts val="0"/>
              </a:spcAft>
              <a:defRPr/>
            </a:pPr>
            <a:endParaRPr lang="en-US" dirty="0">
              <a:ea typeface="ＭＳ Ｐゴシック" pitchFamily="50" charset="-128"/>
            </a:endParaRPr>
          </a:p>
        </p:txBody>
      </p:sp>
      <p:sp>
        <p:nvSpPr>
          <p:cNvPr id="115716"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2174875" y="706438"/>
            <a:ext cx="4837113" cy="36274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Consider </a:t>
            </a:r>
            <a:r>
              <a:rPr lang="en-US" altLang="en-US" dirty="0" err="1"/>
              <a:t>Fopen</a:t>
            </a:r>
            <a:r>
              <a:rPr lang="en-US" altLang="en-US" dirty="0"/>
              <a:t>, </a:t>
            </a:r>
            <a:r>
              <a:rPr lang="en-US" altLang="en-US" dirty="0" err="1"/>
              <a:t>Fwrite</a:t>
            </a:r>
            <a:r>
              <a:rPr lang="en-US" altLang="en-US" dirty="0"/>
              <a:t>, Rewind, </a:t>
            </a:r>
            <a:r>
              <a:rPr lang="en-US" altLang="en-US" dirty="0" err="1"/>
              <a:t>Fclose</a:t>
            </a:r>
            <a:r>
              <a:rPr lang="en-US" altLang="en-US" dirty="0"/>
              <a:t> are predefined functions.</a:t>
            </a:r>
          </a:p>
          <a:p>
            <a:pPr eaLnBrk="1" hangingPunct="1">
              <a:spcBef>
                <a:spcPct val="0"/>
              </a:spcBef>
            </a:pPr>
            <a:endParaRPr lang="en-US" altLang="en-US" dirty="0"/>
          </a:p>
          <a:p>
            <a:pPr eaLnBrk="1" hangingPunct="1">
              <a:spcBef>
                <a:spcPct val="0"/>
              </a:spcBef>
            </a:pPr>
            <a:r>
              <a:rPr lang="en-US" altLang="en-US" dirty="0" err="1"/>
              <a:t>Fopen</a:t>
            </a:r>
            <a:r>
              <a:rPr lang="en-US" altLang="en-US" dirty="0"/>
              <a:t>   : To open a file</a:t>
            </a:r>
          </a:p>
          <a:p>
            <a:pPr eaLnBrk="1" hangingPunct="1">
              <a:spcBef>
                <a:spcPct val="0"/>
              </a:spcBef>
            </a:pPr>
            <a:r>
              <a:rPr lang="en-US" altLang="en-US" dirty="0" err="1"/>
              <a:t>Fwrite</a:t>
            </a:r>
            <a:r>
              <a:rPr lang="en-US" altLang="en-US" dirty="0"/>
              <a:t>  : To write data to a file</a:t>
            </a:r>
          </a:p>
          <a:p>
            <a:pPr eaLnBrk="1" hangingPunct="1">
              <a:spcBef>
                <a:spcPct val="0"/>
              </a:spcBef>
            </a:pPr>
            <a:r>
              <a:rPr lang="en-US" altLang="en-US" dirty="0" err="1"/>
              <a:t>Fclose</a:t>
            </a:r>
            <a:r>
              <a:rPr lang="en-US" altLang="en-US" dirty="0"/>
              <a:t>  :  To close the opened file</a:t>
            </a:r>
          </a:p>
          <a:p>
            <a:pPr eaLnBrk="1" hangingPunct="1">
              <a:spcBef>
                <a:spcPct val="0"/>
              </a:spcBef>
            </a:pPr>
            <a:r>
              <a:rPr lang="en-US" altLang="en-US" dirty="0"/>
              <a:t>Rewind :Moving cursor back to the first position of a file.</a:t>
            </a:r>
          </a:p>
        </p:txBody>
      </p:sp>
      <p:sp>
        <p:nvSpPr>
          <p:cNvPr id="116740"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2155825" y="677863"/>
            <a:ext cx="4875213" cy="36560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17764" name="Text Box 4"/>
          <p:cNvSpPr txBox="1">
            <a:spLocks noChangeArrowheads="1"/>
          </p:cNvSpPr>
          <p:nvPr/>
        </p:nvSpPr>
        <p:spPr bwMode="auto">
          <a:xfrm>
            <a:off x="162560" y="1360170"/>
            <a:ext cx="1788160" cy="867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Explain why the program will crash because of change request.</a:t>
            </a:r>
          </a:p>
          <a:p>
            <a:pPr eaLnBrk="1" hangingPunct="1">
              <a:spcBef>
                <a:spcPct val="0"/>
              </a:spcBef>
            </a:pPr>
            <a:r>
              <a:rPr lang="en-US" altLang="en-US">
                <a:latin typeface="Trebuchet MS" pitchFamily="34" charset="0"/>
              </a:rPr>
              <a:t>It is discussed on further slides.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7"/>
          <p:cNvSpPr>
            <a:spLocks noGrp="1" noChangeArrowheads="1"/>
          </p:cNvSpPr>
          <p:nvPr>
            <p:ph type="body" idx="1"/>
          </p:nvPr>
        </p:nvSpPr>
        <p:spPr bwMode="auto">
          <a:xfrm>
            <a:off x="2175935" y="4425554"/>
            <a:ext cx="4892039" cy="43205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50000"/>
              </a:lnSpc>
              <a:spcBef>
                <a:spcPct val="0"/>
              </a:spcBef>
              <a:defRPr/>
            </a:pPr>
            <a:r>
              <a:rPr lang="en-US" altLang="en-US" dirty="0"/>
              <a:t>Naming Conventions</a:t>
            </a:r>
          </a:p>
          <a:p>
            <a:pPr marL="181243" indent="-181243" eaLnBrk="1" hangingPunct="1">
              <a:lnSpc>
                <a:spcPct val="150000"/>
              </a:lnSpc>
              <a:spcBef>
                <a:spcPct val="0"/>
              </a:spcBef>
              <a:buFont typeface="Arial" panose="020B0604020202020204" pitchFamily="34" charset="0"/>
              <a:buChar char="•"/>
              <a:defRPr/>
            </a:pPr>
            <a:r>
              <a:rPr lang="en-US" altLang="en-US" dirty="0"/>
              <a:t>Meaningful Names:</a:t>
            </a:r>
          </a:p>
          <a:p>
            <a:pPr marL="664558" lvl="1" indent="-181243" eaLnBrk="1" hangingPunct="1">
              <a:lnSpc>
                <a:spcPct val="150000"/>
              </a:lnSpc>
              <a:spcBef>
                <a:spcPct val="0"/>
              </a:spcBef>
              <a:buFont typeface="Arial" panose="020B0604020202020204" pitchFamily="34" charset="0"/>
              <a:buChar char="•"/>
              <a:defRPr/>
            </a:pPr>
            <a:r>
              <a:rPr lang="en-US" altLang="en-US" dirty="0"/>
              <a:t>The name fully and accurately describes what the variable represents</a:t>
            </a:r>
          </a:p>
          <a:p>
            <a:pPr marL="664558" lvl="1" indent="-181243" eaLnBrk="1" hangingPunct="1">
              <a:lnSpc>
                <a:spcPct val="150000"/>
              </a:lnSpc>
              <a:spcBef>
                <a:spcPct val="0"/>
              </a:spcBef>
              <a:buFont typeface="Arial" panose="020B0604020202020204" pitchFamily="34" charset="0"/>
              <a:buChar char="•"/>
              <a:defRPr/>
            </a:pPr>
            <a:r>
              <a:rPr lang="en-US" altLang="en-US" dirty="0"/>
              <a:t>The name should refer to the real-world problem rather than to the programming-language solution</a:t>
            </a:r>
          </a:p>
          <a:p>
            <a:pPr marL="664558" lvl="1" indent="-181243" eaLnBrk="1" hangingPunct="1">
              <a:lnSpc>
                <a:spcPct val="150000"/>
              </a:lnSpc>
              <a:spcBef>
                <a:spcPct val="0"/>
              </a:spcBef>
              <a:buFont typeface="Arial" panose="020B0604020202020204" pitchFamily="34" charset="0"/>
              <a:buChar char="•"/>
              <a:defRPr/>
            </a:pPr>
            <a:r>
              <a:rPr lang="en-US" altLang="en-US" dirty="0"/>
              <a:t>Use Verb-noun format (be specific):  </a:t>
            </a:r>
          </a:p>
          <a:p>
            <a:pPr lvl="1" eaLnBrk="1" hangingPunct="1">
              <a:lnSpc>
                <a:spcPct val="150000"/>
              </a:lnSpc>
              <a:spcBef>
                <a:spcPct val="0"/>
              </a:spcBef>
              <a:defRPr/>
            </a:pPr>
            <a:r>
              <a:rPr lang="en-US" altLang="en-US" dirty="0"/>
              <a:t>	For example: Read-Employee-Record, Calculate-Deductions, Print-Pay-slip</a:t>
            </a:r>
          </a:p>
          <a:p>
            <a:pPr marL="664558" lvl="1" indent="-181243" eaLnBrk="1" hangingPunct="1">
              <a:lnSpc>
                <a:spcPct val="150000"/>
              </a:lnSpc>
              <a:spcBef>
                <a:spcPct val="0"/>
              </a:spcBef>
              <a:buFont typeface="Arial" panose="020B0604020202020204" pitchFamily="34" charset="0"/>
              <a:buChar char="•"/>
              <a:defRPr/>
            </a:pPr>
            <a:r>
              <a:rPr lang="en-US" altLang="en-US" dirty="0"/>
              <a:t>Avoid generic names: </a:t>
            </a:r>
          </a:p>
          <a:p>
            <a:pPr lvl="2">
              <a:lnSpc>
                <a:spcPct val="150000"/>
              </a:lnSpc>
              <a:buFont typeface="Wingdings" pitchFamily="2" charset="2"/>
              <a:buNone/>
              <a:defRPr/>
            </a:pPr>
            <a:r>
              <a:rPr lang="en-US" altLang="en-US" dirty="0"/>
              <a:t>For example: Process-inputs, Handle-calculations</a:t>
            </a:r>
          </a:p>
          <a:p>
            <a:pPr marL="181243" lvl="1" indent="-181243" eaLnBrk="1" hangingPunct="1">
              <a:lnSpc>
                <a:spcPct val="150000"/>
              </a:lnSpc>
              <a:spcBef>
                <a:spcPct val="0"/>
              </a:spcBef>
              <a:buFont typeface="Arial" panose="020B0604020202020204" pitchFamily="34" charset="0"/>
              <a:buChar char="•"/>
              <a:defRPr/>
            </a:pPr>
            <a:r>
              <a:rPr lang="en-US" altLang="en-US" dirty="0"/>
              <a:t>Good variable names are a key element of program readability.</a:t>
            </a:r>
          </a:p>
          <a:p>
            <a:pPr marL="181243" indent="-181243" eaLnBrk="1" hangingPunct="1">
              <a:lnSpc>
                <a:spcPct val="150000"/>
              </a:lnSpc>
              <a:spcBef>
                <a:spcPct val="0"/>
              </a:spcBef>
              <a:buFont typeface="Arial" panose="020B0604020202020204" pitchFamily="34" charset="0"/>
              <a:buChar char="•"/>
              <a:defRPr/>
            </a:pPr>
            <a:r>
              <a:rPr lang="en-US" altLang="en-US" dirty="0"/>
              <a:t>Use naming conventions to distinguish Scope of data like local/global.  </a:t>
            </a:r>
          </a:p>
          <a:p>
            <a:pPr lvl="1" eaLnBrk="1" hangingPunct="1">
              <a:lnSpc>
                <a:spcPct val="150000"/>
              </a:lnSpc>
              <a:spcBef>
                <a:spcPct val="0"/>
              </a:spcBef>
              <a:defRPr/>
            </a:pPr>
            <a:r>
              <a:rPr lang="en-US" altLang="en-US" dirty="0"/>
              <a:t>For an Example, MAX_USERS_G variable scope is global </a:t>
            </a:r>
          </a:p>
          <a:p>
            <a:pPr marL="181243" indent="-181243" eaLnBrk="1" hangingPunct="1">
              <a:lnSpc>
                <a:spcPct val="150000"/>
              </a:lnSpc>
              <a:spcBef>
                <a:spcPct val="0"/>
              </a:spcBef>
              <a:buFont typeface="Arial" panose="020B0604020202020204" pitchFamily="34" charset="0"/>
              <a:buChar char="•"/>
              <a:defRPr/>
            </a:pPr>
            <a:r>
              <a:rPr lang="en-US" altLang="en-US" dirty="0"/>
              <a:t>Use capitalized names for distinguishing among type names, named constants, enumerated types, and variables.</a:t>
            </a:r>
          </a:p>
          <a:p>
            <a:pPr lvl="1"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endParaRPr lang="en-US" altLang="en-US" dirty="0"/>
          </a:p>
          <a:p>
            <a:pPr marL="664558" lvl="1" indent="-181243" eaLnBrk="1" hangingPunct="1">
              <a:spcBef>
                <a:spcPct val="0"/>
              </a:spcBef>
              <a:buFont typeface="Arial" panose="020B0604020202020204" pitchFamily="34" charset="0"/>
              <a:buChar char="•"/>
              <a:defRPr/>
            </a:pPr>
            <a:endParaRPr lang="en-US" altLang="en-US" dirty="0"/>
          </a:p>
          <a:p>
            <a:pPr marL="181243" indent="-181243" eaLnBrk="1" hangingPunct="1">
              <a:spcBef>
                <a:spcPct val="0"/>
              </a:spcBef>
              <a:buFont typeface="Arial" panose="020B0604020202020204" pitchFamily="34" charset="0"/>
              <a:buChar char="•"/>
              <a:defRPr/>
            </a:pP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2195513" y="736600"/>
            <a:ext cx="4795837" cy="3597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2194560" y="4463892"/>
            <a:ext cx="4876800" cy="44122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en-US" altLang="en-US"/>
          </a:p>
        </p:txBody>
      </p:sp>
      <p:sp>
        <p:nvSpPr>
          <p:cNvPr id="118788"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2203450" y="750888"/>
            <a:ext cx="4778375" cy="3582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a:xfrm>
            <a:off x="2103120" y="4463891"/>
            <a:ext cx="4958080" cy="4373880"/>
          </a:xfrm>
          <a:ln/>
        </p:spPr>
        <p:txBody>
          <a:bodyPr>
            <a:normAutofit/>
          </a:bodyPr>
          <a:lstStyle/>
          <a:p>
            <a:pPr marL="241658" indent="-241658" algn="just" eaLnBrk="1" fontAlgn="auto" hangingPunct="1">
              <a:lnSpc>
                <a:spcPct val="90000"/>
              </a:lnSpc>
              <a:spcBef>
                <a:spcPts val="0"/>
              </a:spcBef>
              <a:spcAft>
                <a:spcPts val="0"/>
              </a:spcAft>
              <a:defRPr/>
            </a:pPr>
            <a:r>
              <a:rPr lang="en-US" b="1" u="sng" dirty="0">
                <a:ea typeface="ＭＳ Ｐゴシック" pitchFamily="50" charset="-128"/>
              </a:rPr>
              <a:t>Cohesion</a:t>
            </a:r>
            <a:r>
              <a:rPr lang="en-US" b="1" dirty="0">
                <a:ea typeface="ＭＳ Ｐゴシック" pitchFamily="50" charset="-128"/>
              </a:rPr>
              <a:t>:</a:t>
            </a:r>
          </a:p>
          <a:p>
            <a:pPr marL="241658" indent="-241658" algn="just" eaLnBrk="1" fontAlgn="auto" hangingPunct="1">
              <a:lnSpc>
                <a:spcPct val="90000"/>
              </a:lnSpc>
              <a:spcBef>
                <a:spcPts val="0"/>
              </a:spcBef>
              <a:spcAft>
                <a:spcPts val="0"/>
              </a:spcAft>
              <a:buFontTx/>
              <a:buChar char="•"/>
              <a:defRPr/>
            </a:pPr>
            <a:r>
              <a:rPr lang="en-US" dirty="0">
                <a:ea typeface="ＭＳ Ｐゴシック" pitchFamily="50" charset="-128"/>
              </a:rPr>
              <a:t>It means, the function should do one thing only, and the code should not be mixed up.  </a:t>
            </a:r>
          </a:p>
          <a:p>
            <a:pPr marL="241658" indent="-241658" algn="just" eaLnBrk="1" fontAlgn="auto" hangingPunct="1">
              <a:lnSpc>
                <a:spcPct val="90000"/>
              </a:lnSpc>
              <a:spcBef>
                <a:spcPts val="0"/>
              </a:spcBef>
              <a:spcAft>
                <a:spcPts val="0"/>
              </a:spcAft>
              <a:buFontTx/>
              <a:buChar char="•"/>
              <a:defRPr/>
            </a:pPr>
            <a:r>
              <a:rPr lang="en-US" dirty="0">
                <a:ea typeface="ＭＳ Ｐゴシック" pitchFamily="50" charset="-128"/>
              </a:rPr>
              <a:t>As a result, the code becomes more readable and more maintainable.</a:t>
            </a:r>
          </a:p>
          <a:p>
            <a:pPr algn="just" eaLnBrk="1" fontAlgn="auto" hangingPunct="1">
              <a:lnSpc>
                <a:spcPct val="90000"/>
              </a:lnSpc>
              <a:spcBef>
                <a:spcPts val="0"/>
              </a:spcBef>
              <a:spcAft>
                <a:spcPts val="0"/>
              </a:spcAft>
              <a:defRPr/>
            </a:pPr>
            <a:endParaRPr lang="en-US" dirty="0">
              <a:ea typeface="ＭＳ Ｐゴシック" pitchFamily="50" charset="-128"/>
            </a:endParaRPr>
          </a:p>
          <a:p>
            <a:pPr algn="just" eaLnBrk="1" fontAlgn="auto" hangingPunct="1">
              <a:lnSpc>
                <a:spcPct val="90000"/>
              </a:lnSpc>
              <a:spcBef>
                <a:spcPts val="0"/>
              </a:spcBef>
              <a:spcAft>
                <a:spcPts val="0"/>
              </a:spcAft>
              <a:defRPr/>
            </a:pPr>
            <a:endParaRPr lang="en-US" dirty="0">
              <a:ea typeface="ＭＳ Ｐゴシック" pitchFamily="50" charset="-128"/>
            </a:endParaRPr>
          </a:p>
          <a:p>
            <a:pPr algn="just" eaLnBrk="1" fontAlgn="auto" hangingPunct="1">
              <a:lnSpc>
                <a:spcPct val="90000"/>
              </a:lnSpc>
              <a:spcBef>
                <a:spcPts val="0"/>
              </a:spcBef>
              <a:spcAft>
                <a:spcPts val="0"/>
              </a:spcAft>
              <a:defRPr/>
            </a:pPr>
            <a:endParaRPr lang="en-US" dirty="0">
              <a:ea typeface="ＭＳ Ｐゴシック" pitchFamily="50" charset="-128"/>
            </a:endParaRPr>
          </a:p>
          <a:p>
            <a:pPr marL="241658" indent="-241658" algn="just" eaLnBrk="1" fontAlgn="auto" hangingPunct="1">
              <a:lnSpc>
                <a:spcPct val="90000"/>
              </a:lnSpc>
              <a:spcBef>
                <a:spcPts val="0"/>
              </a:spcBef>
              <a:spcAft>
                <a:spcPts val="0"/>
              </a:spcAft>
              <a:defRPr/>
            </a:pPr>
            <a:endParaRPr lang="en-US" dirty="0">
              <a:ea typeface="ＭＳ Ｐゴシック" pitchFamily="50" charset="-128"/>
            </a:endParaRPr>
          </a:p>
          <a:p>
            <a:pPr eaLnBrk="1" fontAlgn="auto" hangingPunct="1">
              <a:spcBef>
                <a:spcPts val="0"/>
              </a:spcBef>
              <a:spcAft>
                <a:spcPts val="0"/>
              </a:spcAft>
              <a:defRPr/>
            </a:pPr>
            <a:endParaRPr lang="en-US" dirty="0">
              <a:ea typeface="ＭＳ Ｐゴシック" pitchFamily="50" charset="-128"/>
            </a:endParaRPr>
          </a:p>
        </p:txBody>
      </p:sp>
      <p:sp>
        <p:nvSpPr>
          <p:cNvPr id="119812" name="Text Box 4"/>
          <p:cNvSpPr txBox="1">
            <a:spLocks noChangeArrowheads="1"/>
          </p:cNvSpPr>
          <p:nvPr/>
        </p:nvSpPr>
        <p:spPr bwMode="auto">
          <a:xfrm>
            <a:off x="162560" y="1370172"/>
            <a:ext cx="1788160" cy="132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Once participants found the issues explain the problems in the code because of not following principle of coupling and cohesion.</a:t>
            </a:r>
          </a:p>
          <a:p>
            <a:pPr eaLnBrk="1" hangingPunct="1">
              <a:spcBef>
                <a:spcPct val="0"/>
              </a:spcBef>
            </a:pPr>
            <a:endParaRPr lang="en-US" altLang="en-US">
              <a:latin typeface="Trebuchet MS" pitchFamily="34" charset="0"/>
            </a:endParaRPr>
          </a:p>
          <a:p>
            <a:pPr eaLnBrk="1" hangingPunct="1">
              <a:spcBef>
                <a:spcPct val="0"/>
              </a:spcBef>
            </a:pPr>
            <a:r>
              <a:rPr lang="en-US" altLang="en-US">
                <a:latin typeface="Trebuchet MS" pitchFamily="34" charset="0"/>
              </a:rPr>
              <a:t>Cohesion principle: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2203450" y="750888"/>
            <a:ext cx="4778375" cy="3582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a:xfrm>
            <a:off x="2103120" y="4463891"/>
            <a:ext cx="4958080" cy="4373880"/>
          </a:xfrm>
          <a:ln/>
        </p:spPr>
        <p:txBody>
          <a:bodyPr>
            <a:normAutofit/>
          </a:bodyPr>
          <a:lstStyle/>
          <a:p>
            <a:pPr>
              <a:lnSpc>
                <a:spcPct val="130000"/>
              </a:lnSpc>
              <a:defRPr/>
            </a:pPr>
            <a:r>
              <a:rPr lang="en-US" altLang="en-US" dirty="0">
                <a:solidFill>
                  <a:srgbClr val="000000"/>
                </a:solidFill>
              </a:rPr>
              <a:t>Steps to be taken care for avoiding drawbacks on the implementation of cohesion and coupling:</a:t>
            </a:r>
          </a:p>
          <a:p>
            <a:pPr marL="181243" indent="-181243">
              <a:lnSpc>
                <a:spcPct val="130000"/>
              </a:lnSpc>
              <a:buFont typeface="Arial" panose="020B0604020202020204" pitchFamily="34" charset="0"/>
              <a:buChar char="•"/>
              <a:defRPr/>
            </a:pPr>
            <a:r>
              <a:rPr lang="en-US" altLang="en-US" dirty="0">
                <a:solidFill>
                  <a:srgbClr val="000000"/>
                </a:solidFill>
              </a:rPr>
              <a:t>Use a STATIC variable(</a:t>
            </a:r>
            <a:r>
              <a:rPr lang="en-US" altLang="en-US" dirty="0" err="1">
                <a:solidFill>
                  <a:srgbClr val="000000"/>
                </a:solidFill>
              </a:rPr>
              <a:t>cust</a:t>
            </a:r>
            <a:r>
              <a:rPr lang="en-US" altLang="en-US" dirty="0">
                <a:solidFill>
                  <a:srgbClr val="000000"/>
                </a:solidFill>
              </a:rPr>
              <a:t>-file-already-open) to represent the STATE of the file as OPEN or not</a:t>
            </a:r>
          </a:p>
          <a:p>
            <a:pPr marL="181243" indent="-181243">
              <a:lnSpc>
                <a:spcPct val="130000"/>
              </a:lnSpc>
              <a:buFont typeface="Arial" panose="020B0604020202020204" pitchFamily="34" charset="0"/>
              <a:buChar char="•"/>
              <a:defRPr/>
            </a:pPr>
            <a:r>
              <a:rPr lang="en-US" altLang="en-US" dirty="0">
                <a:solidFill>
                  <a:srgbClr val="000000"/>
                </a:solidFill>
              </a:rPr>
              <a:t>We cannot access the STATIC variable </a:t>
            </a:r>
            <a:r>
              <a:rPr lang="en-US" altLang="en-US" dirty="0" err="1">
                <a:solidFill>
                  <a:srgbClr val="000000"/>
                </a:solidFill>
              </a:rPr>
              <a:t>cust</a:t>
            </a:r>
            <a:r>
              <a:rPr lang="en-US" altLang="en-US" dirty="0">
                <a:solidFill>
                  <a:srgbClr val="000000"/>
                </a:solidFill>
              </a:rPr>
              <a:t>-file-already-open outside this routine</a:t>
            </a:r>
          </a:p>
          <a:p>
            <a:pPr marL="181243" indent="-181243">
              <a:lnSpc>
                <a:spcPct val="130000"/>
              </a:lnSpc>
              <a:buFont typeface="Arial" panose="020B0604020202020204" pitchFamily="34" charset="0"/>
              <a:buChar char="•"/>
              <a:defRPr/>
            </a:pPr>
            <a:r>
              <a:rPr lang="en-US" altLang="en-US" dirty="0">
                <a:solidFill>
                  <a:srgbClr val="000000"/>
                </a:solidFill>
              </a:rPr>
              <a:t>We will be able to access it outside the routine if we declare it as GLOBAL.  However, that is not a good practice. </a:t>
            </a:r>
          </a:p>
          <a:p>
            <a:pPr marL="181243" indent="-181243">
              <a:lnSpc>
                <a:spcPct val="130000"/>
              </a:lnSpc>
              <a:buFont typeface="Arial" panose="020B0604020202020204" pitchFamily="34" charset="0"/>
              <a:buChar char="•"/>
              <a:defRPr/>
            </a:pPr>
            <a:r>
              <a:rPr lang="en-US" altLang="en-US" dirty="0">
                <a:solidFill>
                  <a:srgbClr val="000000"/>
                </a:solidFill>
              </a:rPr>
              <a:t>It is better to open and close the </a:t>
            </a:r>
            <a:r>
              <a:rPr lang="en-US" altLang="en-US" dirty="0" err="1">
                <a:solidFill>
                  <a:srgbClr val="000000"/>
                </a:solidFill>
              </a:rPr>
              <a:t>cust</a:t>
            </a:r>
            <a:r>
              <a:rPr lang="en-US" altLang="en-US" dirty="0">
                <a:solidFill>
                  <a:srgbClr val="000000"/>
                </a:solidFill>
              </a:rPr>
              <a:t>-file in the higher-level calling routine.  The routine should call </a:t>
            </a:r>
            <a:r>
              <a:rPr lang="en-US" altLang="en-US" dirty="0" err="1">
                <a:solidFill>
                  <a:srgbClr val="000000"/>
                </a:solidFill>
              </a:rPr>
              <a:t>UpdateCust</a:t>
            </a:r>
            <a:r>
              <a:rPr lang="en-US" altLang="en-US" dirty="0">
                <a:solidFill>
                  <a:srgbClr val="000000"/>
                </a:solidFill>
              </a:rPr>
              <a:t> only to write the record. </a:t>
            </a:r>
          </a:p>
          <a:p>
            <a:pPr marL="181243" indent="-181243">
              <a:lnSpc>
                <a:spcPct val="130000"/>
              </a:lnSpc>
              <a:buFont typeface="Arial" panose="020B0604020202020204" pitchFamily="34" charset="0"/>
              <a:buChar char="•"/>
              <a:defRPr/>
            </a:pPr>
            <a:r>
              <a:rPr lang="en-US" altLang="en-US" dirty="0">
                <a:solidFill>
                  <a:srgbClr val="000000"/>
                </a:solidFill>
              </a:rPr>
              <a:t>The calls to </a:t>
            </a:r>
            <a:r>
              <a:rPr lang="en-US" altLang="en-US" dirty="0" err="1">
                <a:solidFill>
                  <a:srgbClr val="000000"/>
                </a:solidFill>
              </a:rPr>
              <a:t>fread</a:t>
            </a:r>
            <a:r>
              <a:rPr lang="en-US" altLang="en-US" dirty="0">
                <a:solidFill>
                  <a:srgbClr val="000000"/>
                </a:solidFill>
              </a:rPr>
              <a:t> / </a:t>
            </a:r>
            <a:r>
              <a:rPr lang="en-US" altLang="en-US" dirty="0" err="1">
                <a:solidFill>
                  <a:srgbClr val="000000"/>
                </a:solidFill>
              </a:rPr>
              <a:t>fwrite</a:t>
            </a:r>
            <a:r>
              <a:rPr lang="en-US" altLang="en-US" dirty="0">
                <a:solidFill>
                  <a:srgbClr val="000000"/>
                </a:solidFill>
              </a:rPr>
              <a:t> / </a:t>
            </a:r>
            <a:r>
              <a:rPr lang="en-US" altLang="en-US" dirty="0" err="1">
                <a:solidFill>
                  <a:srgbClr val="000000"/>
                </a:solidFill>
              </a:rPr>
              <a:t>fopen</a:t>
            </a:r>
            <a:r>
              <a:rPr lang="en-US" altLang="en-US" dirty="0">
                <a:solidFill>
                  <a:srgbClr val="000000"/>
                </a:solidFill>
              </a:rPr>
              <a:t> / </a:t>
            </a:r>
            <a:r>
              <a:rPr lang="en-US" altLang="en-US" dirty="0" err="1">
                <a:solidFill>
                  <a:srgbClr val="000000"/>
                </a:solidFill>
              </a:rPr>
              <a:t>fclose</a:t>
            </a:r>
            <a:r>
              <a:rPr lang="en-US" altLang="en-US" dirty="0">
                <a:solidFill>
                  <a:srgbClr val="000000"/>
                </a:solidFill>
              </a:rPr>
              <a:t> are encapsulated or wrapped in the modules </a:t>
            </a:r>
            <a:r>
              <a:rPr lang="en-US" altLang="en-US" dirty="0" err="1">
                <a:solidFill>
                  <a:srgbClr val="000000"/>
                </a:solidFill>
              </a:rPr>
              <a:t>ReadCust</a:t>
            </a:r>
            <a:r>
              <a:rPr lang="en-US" altLang="en-US" dirty="0">
                <a:solidFill>
                  <a:srgbClr val="000000"/>
                </a:solidFill>
              </a:rPr>
              <a:t> / </a:t>
            </a:r>
            <a:r>
              <a:rPr lang="en-US" altLang="en-US" dirty="0" err="1">
                <a:solidFill>
                  <a:srgbClr val="000000"/>
                </a:solidFill>
              </a:rPr>
              <a:t>WriteCust</a:t>
            </a:r>
            <a:r>
              <a:rPr lang="en-US" altLang="en-US" dirty="0">
                <a:solidFill>
                  <a:srgbClr val="000000"/>
                </a:solidFill>
              </a:rPr>
              <a:t> / </a:t>
            </a:r>
            <a:r>
              <a:rPr lang="en-US" altLang="en-US" dirty="0" err="1">
                <a:solidFill>
                  <a:srgbClr val="000000"/>
                </a:solidFill>
              </a:rPr>
              <a:t>OpenCust</a:t>
            </a:r>
            <a:r>
              <a:rPr lang="en-US" altLang="en-US" dirty="0">
                <a:solidFill>
                  <a:srgbClr val="000000"/>
                </a:solidFill>
              </a:rPr>
              <a:t> / </a:t>
            </a:r>
            <a:r>
              <a:rPr lang="en-US" altLang="en-US" dirty="0" err="1">
                <a:solidFill>
                  <a:srgbClr val="000000"/>
                </a:solidFill>
              </a:rPr>
              <a:t>CloseCust</a:t>
            </a:r>
            <a:r>
              <a:rPr lang="en-US" altLang="en-US" dirty="0">
                <a:solidFill>
                  <a:srgbClr val="000000"/>
                </a:solidFill>
              </a:rPr>
              <a:t> respectively. </a:t>
            </a:r>
          </a:p>
          <a:p>
            <a:pPr marL="181243" indent="-181243" algn="just" eaLnBrk="1" fontAlgn="auto" hangingPunct="1">
              <a:lnSpc>
                <a:spcPct val="90000"/>
              </a:lnSpc>
              <a:spcBef>
                <a:spcPts val="0"/>
              </a:spcBef>
              <a:spcAft>
                <a:spcPts val="0"/>
              </a:spcAft>
              <a:buFont typeface="Arial" panose="020B0604020202020204" pitchFamily="34" charset="0"/>
              <a:buChar char="•"/>
              <a:defRPr/>
            </a:pPr>
            <a:endParaRPr lang="en-US" dirty="0">
              <a:ea typeface="ＭＳ Ｐゴシック" pitchFamily="50" charset="-128"/>
            </a:endParaRPr>
          </a:p>
          <a:p>
            <a:pPr marL="181243" indent="-181243" algn="just" eaLnBrk="1" fontAlgn="auto" hangingPunct="1">
              <a:lnSpc>
                <a:spcPct val="90000"/>
              </a:lnSpc>
              <a:spcBef>
                <a:spcPts val="0"/>
              </a:spcBef>
              <a:spcAft>
                <a:spcPts val="0"/>
              </a:spcAft>
              <a:buFont typeface="Arial" panose="020B0604020202020204" pitchFamily="34" charset="0"/>
              <a:buChar char="•"/>
              <a:defRPr/>
            </a:pPr>
            <a:endParaRPr lang="en-US" dirty="0">
              <a:ea typeface="ＭＳ Ｐゴシック" pitchFamily="50" charset="-128"/>
            </a:endParaRPr>
          </a:p>
          <a:p>
            <a:pPr marL="181243" indent="-181243" algn="just" eaLnBrk="1" fontAlgn="auto" hangingPunct="1">
              <a:lnSpc>
                <a:spcPct val="90000"/>
              </a:lnSpc>
              <a:spcBef>
                <a:spcPts val="0"/>
              </a:spcBef>
              <a:spcAft>
                <a:spcPts val="0"/>
              </a:spcAft>
              <a:buFont typeface="Arial" panose="020B0604020202020204" pitchFamily="34" charset="0"/>
              <a:buChar char="•"/>
              <a:defRPr/>
            </a:pPr>
            <a:endParaRPr lang="en-US" dirty="0">
              <a:ea typeface="ＭＳ Ｐゴシック" pitchFamily="50" charset="-128"/>
            </a:endParaRPr>
          </a:p>
          <a:p>
            <a:pPr marL="241658" indent="-241658" algn="just" eaLnBrk="1" fontAlgn="auto" hangingPunct="1">
              <a:lnSpc>
                <a:spcPct val="90000"/>
              </a:lnSpc>
              <a:spcBef>
                <a:spcPts val="0"/>
              </a:spcBef>
              <a:spcAft>
                <a:spcPts val="0"/>
              </a:spcAft>
              <a:buFont typeface="Arial" panose="020B0604020202020204" pitchFamily="34" charset="0"/>
              <a:buChar char="•"/>
              <a:defRPr/>
            </a:pPr>
            <a:endParaRPr lang="en-US" dirty="0">
              <a:ea typeface="ＭＳ Ｐゴシック" pitchFamily="50" charset="-128"/>
            </a:endParaRPr>
          </a:p>
          <a:p>
            <a:pPr eaLnBrk="1" fontAlgn="auto" hangingPunct="1">
              <a:spcBef>
                <a:spcPts val="0"/>
              </a:spcBef>
              <a:spcAft>
                <a:spcPts val="0"/>
              </a:spcAft>
              <a:defRPr/>
            </a:pPr>
            <a:endParaRPr lang="en-US" dirty="0">
              <a:ea typeface="ＭＳ Ｐゴシック" pitchFamily="50" charset="-128"/>
            </a:endParaRPr>
          </a:p>
        </p:txBody>
      </p:sp>
      <p:sp>
        <p:nvSpPr>
          <p:cNvPr id="120836" name="Text Box 4"/>
          <p:cNvSpPr txBox="1">
            <a:spLocks noChangeArrowheads="1"/>
          </p:cNvSpPr>
          <p:nvPr/>
        </p:nvSpPr>
        <p:spPr bwMode="auto">
          <a:xfrm>
            <a:off x="162560" y="1370172"/>
            <a:ext cx="1788160" cy="132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Once participants found the issues explain the problems in the code because of not following principle of coupling and cohesion.</a:t>
            </a:r>
          </a:p>
          <a:p>
            <a:pPr eaLnBrk="1" hangingPunct="1">
              <a:spcBef>
                <a:spcPct val="0"/>
              </a:spcBef>
            </a:pPr>
            <a:endParaRPr lang="en-US" altLang="en-US">
              <a:latin typeface="Trebuchet MS" pitchFamily="34" charset="0"/>
            </a:endParaRPr>
          </a:p>
          <a:p>
            <a:pPr eaLnBrk="1" hangingPunct="1">
              <a:spcBef>
                <a:spcPct val="0"/>
              </a:spcBef>
            </a:pPr>
            <a:r>
              <a:rPr lang="en-US" altLang="en-US">
                <a:latin typeface="Trebuchet MS" pitchFamily="34" charset="0"/>
              </a:rPr>
              <a:t>Cohesion principle: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2184400" y="722313"/>
            <a:ext cx="4814888" cy="3611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noChangeArrowheads="1"/>
          </p:cNvSpPr>
          <p:nvPr>
            <p:ph type="body" idx="1"/>
          </p:nvPr>
        </p:nvSpPr>
        <p:spPr bwMode="auto">
          <a:xfrm>
            <a:off x="2103120" y="4463891"/>
            <a:ext cx="4958080" cy="43738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solidFill>
                  <a:srgbClr val="000000"/>
                </a:solidFill>
              </a:rPr>
              <a:t>The calls to fread / fwrite / fopen / fclose are encapsulated or wrapped in the modules ReadCust / WriteCust / OpenCust / CloseCust respectively. </a:t>
            </a:r>
          </a:p>
          <a:p>
            <a:pPr eaLnBrk="1" hangingPunct="1">
              <a:spcBef>
                <a:spcPct val="0"/>
              </a:spcBef>
            </a:pPr>
            <a:endParaRPr lang="en-US" altLang="en-US">
              <a:ea typeface="MS PGothic" pitchFamily="34" charset="-128"/>
            </a:endParaRPr>
          </a:p>
        </p:txBody>
      </p:sp>
      <p:sp>
        <p:nvSpPr>
          <p:cNvPr id="121860" name="Text Box 4"/>
          <p:cNvSpPr txBox="1">
            <a:spLocks noChangeArrowheads="1"/>
          </p:cNvSpPr>
          <p:nvPr/>
        </p:nvSpPr>
        <p:spPr bwMode="auto">
          <a:xfrm>
            <a:off x="162560" y="1370172"/>
            <a:ext cx="1788160" cy="132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Once participants found the issues explain the problems in the code because of not following principle of coupling and cohesion.</a:t>
            </a:r>
          </a:p>
          <a:p>
            <a:pPr eaLnBrk="1" hangingPunct="1">
              <a:spcBef>
                <a:spcPct val="0"/>
              </a:spcBef>
            </a:pPr>
            <a:endParaRPr lang="en-US" altLang="en-US">
              <a:latin typeface="Trebuchet MS" pitchFamily="34" charset="0"/>
            </a:endParaRPr>
          </a:p>
          <a:p>
            <a:pPr eaLnBrk="1" hangingPunct="1">
              <a:spcBef>
                <a:spcPct val="0"/>
              </a:spcBef>
            </a:pPr>
            <a:r>
              <a:rPr lang="en-US" altLang="en-US">
                <a:latin typeface="Trebuchet MS" pitchFamily="34" charset="0"/>
              </a:rPr>
              <a:t>Cohesion principle: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xfrm>
            <a:off x="2195513" y="736600"/>
            <a:ext cx="4795837" cy="3597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130000"/>
              </a:lnSpc>
            </a:pPr>
            <a:r>
              <a:rPr lang="en-US" altLang="en-US">
                <a:solidFill>
                  <a:srgbClr val="000000"/>
                </a:solidFill>
              </a:rPr>
              <a:t>Used STATIC variable(cust-file-already-open) to represent the STATE of the file as OPEN or not</a:t>
            </a:r>
          </a:p>
          <a:p>
            <a:pPr eaLnBrk="1" hangingPunct="1">
              <a:spcBef>
                <a:spcPct val="0"/>
              </a:spcBef>
            </a:pPr>
            <a:endParaRPr lang="en-US" altLang="en-US"/>
          </a:p>
        </p:txBody>
      </p:sp>
      <p:sp>
        <p:nvSpPr>
          <p:cNvPr id="122884" name="Text Box 4"/>
          <p:cNvSpPr txBox="1">
            <a:spLocks noChangeArrowheads="1"/>
          </p:cNvSpPr>
          <p:nvPr/>
        </p:nvSpPr>
        <p:spPr bwMode="auto">
          <a:xfrm>
            <a:off x="162560" y="1360170"/>
            <a:ext cx="1788160" cy="867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Explain why the program will crash because of change request.</a:t>
            </a:r>
          </a:p>
          <a:p>
            <a:pPr eaLnBrk="1" hangingPunct="1">
              <a:spcBef>
                <a:spcPct val="0"/>
              </a:spcBef>
            </a:pPr>
            <a:r>
              <a:rPr lang="en-US" altLang="en-US">
                <a:latin typeface="Trebuchet MS" pitchFamily="34" charset="0"/>
              </a:rPr>
              <a:t>It is discussed on further slides.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2203450" y="750888"/>
            <a:ext cx="4778375" cy="3582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noChangeArrowheads="1"/>
          </p:cNvSpPr>
          <p:nvPr>
            <p:ph type="body" idx="1"/>
          </p:nvPr>
        </p:nvSpPr>
        <p:spPr bwMode="auto">
          <a:xfrm>
            <a:off x="2113280" y="4463891"/>
            <a:ext cx="4958080" cy="44988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lnSpc>
                <a:spcPct val="90000"/>
              </a:lnSpc>
              <a:spcBef>
                <a:spcPct val="0"/>
              </a:spcBef>
            </a:pPr>
            <a:endParaRPr lang="en-US" altLang="en-US"/>
          </a:p>
        </p:txBody>
      </p:sp>
      <p:sp>
        <p:nvSpPr>
          <p:cNvPr id="123908"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0000"/>
              </a:lnSpc>
            </a:pPr>
            <a:r>
              <a:rPr lang="en-US" altLang="en-US"/>
              <a:t>Robust program ensures that software handles invalid inputs reasonably preventing abnormal termination. Robust program anticipates common and uncommon problems. To ensure software is well defended, one should write robust program. The program should terminate gracefully and provide appropriate debugging information for the programmer</a:t>
            </a:r>
          </a:p>
          <a:p>
            <a:pPr eaLnBrk="1" hangingPunct="1">
              <a:spcBef>
                <a:spcPct val="0"/>
              </a:spcBef>
            </a:pPr>
            <a:endParaRPr lang="en-US" altLang="en-US"/>
          </a:p>
        </p:txBody>
      </p:sp>
      <p:sp>
        <p:nvSpPr>
          <p:cNvPr id="124932" name="Text Box 4"/>
          <p:cNvSpPr txBox="1">
            <a:spLocks noChangeArrowheads="1"/>
          </p:cNvSpPr>
          <p:nvPr/>
        </p:nvSpPr>
        <p:spPr bwMode="auto">
          <a:xfrm>
            <a:off x="162560" y="1360171"/>
            <a:ext cx="1788160"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t>In the above program we are not considering a case where annual_gross is less than 40000.  As a result, in case the statements at the bottom of the program are executed, we will get wrong result.</a:t>
            </a:r>
          </a:p>
          <a:p>
            <a:pPr eaLnBrk="1" hangingPunct="1">
              <a:spcBef>
                <a:spcPct val="0"/>
              </a:spcBef>
            </a:pPr>
            <a:r>
              <a:rPr lang="en-US" altLang="en-US"/>
              <a:t>Note: When we use a nested IF, be careful while writing the last ELSE.  This is because, the program will be executed for all unhandled conditions, as well.</a:t>
            </a:r>
          </a:p>
          <a:p>
            <a:pPr eaLnBrk="1" hangingPunct="1">
              <a:spcBef>
                <a:spcPct val="0"/>
              </a:spcBef>
            </a:pPr>
            <a:endParaRPr lang="en-US" altLang="en-US"/>
          </a:p>
          <a:p>
            <a:pPr eaLnBrk="1" hangingPunct="1">
              <a:spcBef>
                <a:spcPct val="0"/>
              </a:spcBef>
            </a:pPr>
            <a:r>
              <a:rPr lang="en-US" altLang="en-US"/>
              <a:t>The above program has one more mistake. We have used Gross instead of Annual_Gross.  This error will not be detected by the compiler because we are using Gross as a variable form during calculation of monthly gross.  </a:t>
            </a:r>
          </a:p>
          <a:p>
            <a:pPr eaLnBrk="1" hangingPunct="1">
              <a:spcBef>
                <a:spcPct val="0"/>
              </a:spcBef>
            </a:pPr>
            <a:r>
              <a:rPr lang="en-US" altLang="en-US"/>
              <a:t>This will result in wrong output.</a:t>
            </a:r>
          </a:p>
          <a:p>
            <a:pPr eaLnBrk="1" hangingPunct="1">
              <a:spcBef>
                <a:spcPct val="0"/>
              </a:spcBef>
            </a:pPr>
            <a:endParaRPr lang="en-US" altLang="en-US"/>
          </a:p>
        </p:txBody>
      </p:sp>
      <p:sp>
        <p:nvSpPr>
          <p:cNvPr id="125956" name="Rectangle 4"/>
          <p:cNvSpPr>
            <a:spLocks noChangeArrowheads="1"/>
          </p:cNvSpPr>
          <p:nvPr/>
        </p:nvSpPr>
        <p:spPr bwMode="auto">
          <a:xfrm>
            <a:off x="2113280" y="5920740"/>
            <a:ext cx="4958080"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buFontTx/>
              <a:buChar char="•"/>
            </a:pPr>
            <a:endParaRPr lang="en-US" altLang="en-US">
              <a:latin typeface="Trebuchet MS"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t>For resolving all the defects mentioned in the slide, rework on the code.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t>In the above program we have considered a case where annual_gross is less than 40000.  We have renamed, Gross as Annual_Gross. The statements in ELSE block will be executed only if Annual_Gross value is greater than 150000.</a:t>
            </a:r>
          </a:p>
          <a:p>
            <a:pPr eaLnBrk="1" hangingPunct="1">
              <a:spcBef>
                <a:spcPct val="0"/>
              </a:spcBef>
            </a:pPr>
            <a:endParaRPr lang="en-US" altLang="en-US"/>
          </a:p>
          <a:p>
            <a:pPr eaLnBrk="1" hangingPunct="1">
              <a:spcBef>
                <a:spcPct val="0"/>
              </a:spcBef>
            </a:pPr>
            <a:r>
              <a:rPr lang="en-US" altLang="en-US"/>
              <a:t>Annual Gross salary is calculation is taken care based on the below data</a:t>
            </a:r>
          </a:p>
          <a:p>
            <a:pPr eaLnBrk="1" hangingPunct="1">
              <a:spcBef>
                <a:spcPct val="0"/>
              </a:spcBef>
            </a:pPr>
            <a:endParaRPr lang="en-US" altLang="en-US"/>
          </a:p>
          <a:p>
            <a:r>
              <a:rPr lang="en-US" altLang="en-US"/>
              <a:t>/****</a:t>
            </a:r>
          </a:p>
          <a:p>
            <a:r>
              <a:rPr lang="en-US" altLang="en-US"/>
              <a:t>“for gross less than 50K, tax is 5% of gross over 49K”</a:t>
            </a:r>
          </a:p>
          <a:p>
            <a:r>
              <a:rPr lang="en-US" altLang="en-US"/>
              <a:t>“for gross between 50 to 60K, tax is 10% of gross over 50K, max 1000”</a:t>
            </a:r>
          </a:p>
          <a:p>
            <a:r>
              <a:rPr lang="en-US" altLang="en-US"/>
              <a:t>“for gross between 60 to 150K, tax is 20% of gross over 60K, max 18000”</a:t>
            </a:r>
          </a:p>
          <a:p>
            <a:r>
              <a:rPr lang="en-US" altLang="en-US"/>
              <a:t>“for gross exceeding 150K, tax is 30% of gross over 150K” ******/</a:t>
            </a:r>
          </a:p>
          <a:p>
            <a:pPr eaLnBrk="1" hangingPunct="1">
              <a:spcBef>
                <a:spcPct val="0"/>
              </a:spcBef>
            </a:pPr>
            <a:endParaRPr lang="en-US" altLang="en-US"/>
          </a:p>
        </p:txBody>
      </p:sp>
      <p:sp>
        <p:nvSpPr>
          <p:cNvPr id="128004" name="Rectangle 4"/>
          <p:cNvSpPr>
            <a:spLocks noChangeArrowheads="1"/>
          </p:cNvSpPr>
          <p:nvPr/>
        </p:nvSpPr>
        <p:spPr bwMode="auto">
          <a:xfrm>
            <a:off x="2113280" y="5920740"/>
            <a:ext cx="4958080"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lstStyle>
            <a:lvl1pPr marL="228600" indent="-228600"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buFontTx/>
              <a:buChar char="•"/>
            </a:pPr>
            <a:endParaRPr lang="en-US" altLang="en-US">
              <a:latin typeface="Trebuchet MS"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8"/>
          <p:cNvSpPr>
            <a:spLocks noGrp="1" noChangeArrowheads="1"/>
          </p:cNvSpPr>
          <p:nvPr>
            <p:ph type="body" idx="1"/>
          </p:nvPr>
        </p:nvSpPr>
        <p:spPr bwMode="auto">
          <a:xfrm>
            <a:off x="2175935" y="4447223"/>
            <a:ext cx="4980093" cy="43205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dirty="0"/>
              <a:t>Is the program robust?</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dirty="0"/>
              <a:t>We test the program with different expected values, and it works fine as per our expectation.</a:t>
            </a:r>
          </a:p>
          <a:p>
            <a:pPr marL="664558" lvl="1" indent="-181243" eaLnBrk="1" hangingPunct="1">
              <a:spcBef>
                <a:spcPct val="0"/>
              </a:spcBef>
              <a:buFont typeface="Arial" panose="020B0604020202020204" pitchFamily="34" charset="0"/>
              <a:buChar char="•"/>
              <a:defRPr/>
            </a:pPr>
            <a:endParaRPr lang="en-US" altLang="en-US" dirty="0"/>
          </a:p>
          <a:p>
            <a:pPr marL="181243" indent="-181243" eaLnBrk="1" hangingPunct="1">
              <a:spcBef>
                <a:spcPct val="0"/>
              </a:spcBef>
              <a:buFont typeface="Arial" panose="020B0604020202020204" pitchFamily="34" charset="0"/>
              <a:buChar char="•"/>
              <a:defRPr/>
            </a:pPr>
            <a:r>
              <a:rPr lang="en-US" altLang="en-US" dirty="0"/>
              <a:t>However, what if somebody provides an unexpected input?  </a:t>
            </a:r>
          </a:p>
          <a:p>
            <a:pPr marL="664558" lvl="1" indent="-181243" eaLnBrk="1" hangingPunct="1">
              <a:spcBef>
                <a:spcPct val="0"/>
              </a:spcBef>
              <a:buFont typeface="Arial" panose="020B0604020202020204" pitchFamily="34" charset="0"/>
              <a:buChar char="•"/>
              <a:defRPr/>
            </a:pPr>
            <a:r>
              <a:rPr lang="en-US" altLang="en-US" dirty="0"/>
              <a:t>will the program give proper error message and stop gracefully, or </a:t>
            </a:r>
          </a:p>
          <a:p>
            <a:pPr marL="664558" lvl="1" indent="-181243" eaLnBrk="1" hangingPunct="1">
              <a:spcBef>
                <a:spcPct val="0"/>
              </a:spcBef>
              <a:buFont typeface="Arial" panose="020B0604020202020204" pitchFamily="34" charset="0"/>
              <a:buChar char="•"/>
              <a:defRPr/>
            </a:pPr>
            <a:r>
              <a:rPr lang="en-US" altLang="en-US" dirty="0"/>
              <a:t>will the program fail and give some garbage output</a:t>
            </a:r>
          </a:p>
          <a:p>
            <a:pPr marL="664558" lvl="1" indent="-181243" eaLnBrk="1" hangingPunct="1">
              <a:spcBef>
                <a:spcPct val="0"/>
              </a:spcBef>
              <a:buFont typeface="Arial" panose="020B0604020202020204" pitchFamily="34" charset="0"/>
              <a:buChar char="•"/>
              <a:defRPr/>
            </a:pPr>
            <a:endParaRPr lang="en-US" altLang="en-US" dirty="0"/>
          </a:p>
          <a:p>
            <a:pPr marL="181243" indent="-181243" eaLnBrk="1" hangingPunct="1">
              <a:spcBef>
                <a:spcPct val="0"/>
              </a:spcBef>
              <a:buFont typeface="Arial" panose="020B0604020202020204" pitchFamily="34" charset="0"/>
              <a:buChar char="•"/>
              <a:defRPr/>
            </a:pPr>
            <a:r>
              <a:rPr lang="en-US" altLang="en-US" dirty="0"/>
              <a:t>Hence to make the program robust, add appropriate messages to handle unexpected input as mentioned in the slide.</a:t>
            </a:r>
          </a:p>
          <a:p>
            <a:pPr lvl="1" eaLnBrk="1" hangingPunct="1">
              <a:spcBef>
                <a:spcPct val="0"/>
              </a:spcBef>
              <a:defRPr/>
            </a:pPr>
            <a:endParaRPr lang="en-US" altLang="en-US" dirty="0"/>
          </a:p>
          <a:p>
            <a:pPr marL="181243" indent="-181243" eaLnBrk="1" hangingPunct="1">
              <a:lnSpc>
                <a:spcPct val="120000"/>
              </a:lnSpc>
              <a:buFont typeface="Arial" panose="020B0604020202020204" pitchFamily="34" charset="0"/>
              <a:buChar char="•"/>
              <a:defRPr/>
            </a:pPr>
            <a:r>
              <a:rPr lang="en-US" altLang="en-US" dirty="0"/>
              <a:t>How can we make the program robust? </a:t>
            </a:r>
          </a:p>
          <a:p>
            <a:pPr lvl="1" eaLnBrk="1" hangingPunct="1">
              <a:lnSpc>
                <a:spcPct val="110000"/>
              </a:lnSpc>
              <a:defRPr/>
            </a:pPr>
            <a:r>
              <a:rPr lang="en-US" altLang="en-US" dirty="0">
                <a:ea typeface="MS PGothic" pitchFamily="34" charset="-128"/>
              </a:rPr>
              <a:t>Check if it can display error message as “Input cannot be negative”</a:t>
            </a:r>
          </a:p>
          <a:p>
            <a:pPr lvl="1" eaLnBrk="1" hangingPunct="1">
              <a:lnSpc>
                <a:spcPct val="110000"/>
              </a:lnSpc>
              <a:defRPr/>
            </a:pPr>
            <a:r>
              <a:rPr lang="en-US" altLang="en-US" dirty="0">
                <a:ea typeface="MS PGothic" pitchFamily="34" charset="-128"/>
              </a:rPr>
              <a:t>Check if it can accept extreme values for inputs.  </a:t>
            </a:r>
          </a:p>
          <a:p>
            <a:pPr lvl="1" eaLnBrk="1" hangingPunct="1">
              <a:lnSpc>
                <a:spcPct val="110000"/>
              </a:lnSpc>
              <a:defRPr/>
            </a:pPr>
            <a:r>
              <a:rPr lang="en-US" altLang="en-US" dirty="0">
                <a:ea typeface="MS PGothic" pitchFamily="34" charset="-128"/>
              </a:rPr>
              <a:t>	For example: Basic = 1 crore</a:t>
            </a:r>
          </a:p>
          <a:p>
            <a:pPr lvl="1" eaLnBrk="1" hangingPunct="1">
              <a:lnSpc>
                <a:spcPct val="110000"/>
              </a:lnSpc>
              <a:defRPr/>
            </a:pPr>
            <a:r>
              <a:rPr lang="en-US" altLang="en-US" dirty="0">
                <a:ea typeface="MS PGothic" pitchFamily="34" charset="-128"/>
              </a:rPr>
              <a:t>Check if it can handle Output / Printer related problems.</a:t>
            </a:r>
          </a:p>
          <a:p>
            <a:pPr marL="181243" indent="-181243" eaLnBrk="1" hangingPunct="1">
              <a:lnSpc>
                <a:spcPct val="120000"/>
              </a:lnSpc>
              <a:buFont typeface="Arial" panose="020B0604020202020204" pitchFamily="34" charset="0"/>
              <a:buChar char="•"/>
              <a:defRPr/>
            </a:pPr>
            <a:r>
              <a:rPr lang="en-US" altLang="en-US" dirty="0"/>
              <a:t>Check whether:</a:t>
            </a:r>
          </a:p>
          <a:p>
            <a:pPr lvl="1" eaLnBrk="1" hangingPunct="1">
              <a:lnSpc>
                <a:spcPct val="110000"/>
              </a:lnSpc>
              <a:defRPr/>
            </a:pPr>
            <a:r>
              <a:rPr lang="en-US" altLang="en-US" dirty="0">
                <a:ea typeface="MS PGothic" pitchFamily="34" charset="-128"/>
              </a:rPr>
              <a:t>“Can the Tax calculated be negative?” or </a:t>
            </a:r>
          </a:p>
          <a:p>
            <a:pPr lvl="1" eaLnBrk="1" hangingPunct="1">
              <a:lnSpc>
                <a:spcPct val="110000"/>
              </a:lnSpc>
              <a:defRPr/>
            </a:pPr>
            <a:r>
              <a:rPr lang="en-US" altLang="en-US" dirty="0">
                <a:ea typeface="MS PGothic" pitchFamily="34" charset="-128"/>
              </a:rPr>
              <a:t>“Can the Net Pay calculated be negative?”</a:t>
            </a:r>
          </a:p>
          <a:p>
            <a:pPr lvl="1" eaLnBrk="1" hangingPunct="1">
              <a:spcBef>
                <a:spcPct val="0"/>
              </a:spcBef>
              <a:defRPr/>
            </a:pPr>
            <a:endParaRPr lang="en-US" altLang="en-US" dirty="0"/>
          </a:p>
          <a:p>
            <a:pPr eaLnBrk="1" hangingPunct="1">
              <a:spcBef>
                <a:spcPct val="0"/>
              </a:spcBef>
              <a:defRPr/>
            </a:pPr>
            <a:endParaRPr lang="en-US" altLang="en-US" dirty="0"/>
          </a:p>
        </p:txBody>
      </p:sp>
      <p:sp>
        <p:nvSpPr>
          <p:cNvPr id="129028" name="Text Box 4"/>
          <p:cNvSpPr txBox="1">
            <a:spLocks noChangeArrowheads="1"/>
          </p:cNvSpPr>
          <p:nvPr/>
        </p:nvSpPr>
        <p:spPr bwMode="auto">
          <a:xfrm>
            <a:off x="162560" y="1360171"/>
            <a:ext cx="1788160" cy="25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7"/>
          <p:cNvSpPr>
            <a:spLocks noGrp="1" noChangeArrowheads="1"/>
          </p:cNvSpPr>
          <p:nvPr>
            <p:ph type="body" idx="1"/>
          </p:nvPr>
        </p:nvSpPr>
        <p:spPr bwMode="auto">
          <a:xfrm>
            <a:off x="2175935" y="4463891"/>
            <a:ext cx="4892039" cy="487561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lnSpc>
                <a:spcPct val="120000"/>
              </a:lnSpc>
              <a:defRPr/>
            </a:pPr>
            <a:r>
              <a:rPr lang="en-US" altLang="en-US" dirty="0"/>
              <a:t>First determine whether you want the program to primarily offer robustness or correctness</a:t>
            </a:r>
          </a:p>
          <a:p>
            <a:pPr marL="181243" indent="-181243" eaLnBrk="1" hangingPunct="1">
              <a:lnSpc>
                <a:spcPct val="120000"/>
              </a:lnSpc>
              <a:buFont typeface="Arial" panose="020B0604020202020204" pitchFamily="34" charset="0"/>
              <a:buChar char="•"/>
              <a:defRPr/>
            </a:pPr>
            <a:r>
              <a:rPr lang="en-US" altLang="en-US" dirty="0"/>
              <a:t>Examples of Robustness</a:t>
            </a:r>
          </a:p>
          <a:p>
            <a:pPr marL="664558" lvl="1" indent="-181243" eaLnBrk="1" hangingPunct="1">
              <a:lnSpc>
                <a:spcPct val="120000"/>
              </a:lnSpc>
              <a:buFont typeface="Arial" panose="020B0604020202020204" pitchFamily="34" charset="0"/>
              <a:buChar char="•"/>
              <a:defRPr/>
            </a:pPr>
            <a:r>
              <a:rPr lang="en-US" altLang="en-US" dirty="0"/>
              <a:t>Consumer applications typically favor robustness as any result is better than software crashing</a:t>
            </a:r>
          </a:p>
          <a:p>
            <a:pPr marL="664558" lvl="1" indent="-181243" eaLnBrk="1" hangingPunct="1">
              <a:lnSpc>
                <a:spcPct val="120000"/>
              </a:lnSpc>
              <a:buFont typeface="Arial" panose="020B0604020202020204" pitchFamily="34" charset="0"/>
              <a:buChar char="•"/>
              <a:defRPr/>
            </a:pPr>
            <a:r>
              <a:rPr lang="en-US" altLang="en-US" dirty="0"/>
              <a:t>You may want a  word processing program to sometimes display unwanted characters rather than to shut down when it detects them </a:t>
            </a:r>
          </a:p>
          <a:p>
            <a:pPr marL="664558" lvl="1" indent="-181243" eaLnBrk="1" hangingPunct="1">
              <a:lnSpc>
                <a:spcPct val="120000"/>
              </a:lnSpc>
              <a:buFont typeface="Arial" panose="020B0604020202020204" pitchFamily="34" charset="0"/>
              <a:buChar char="•"/>
              <a:defRPr/>
            </a:pPr>
            <a:r>
              <a:rPr lang="en-US" altLang="en-US" dirty="0"/>
              <a:t>Web browsers should focus on robustness as they often have to handle invalid input. </a:t>
            </a:r>
          </a:p>
          <a:p>
            <a:pPr marL="181243" indent="-181243" eaLnBrk="1" hangingPunct="1">
              <a:lnSpc>
                <a:spcPct val="120000"/>
              </a:lnSpc>
              <a:buFont typeface="Arial" panose="020B0604020202020204" pitchFamily="34" charset="0"/>
              <a:buChar char="•"/>
              <a:defRPr/>
            </a:pPr>
            <a:r>
              <a:rPr lang="en-US" altLang="en-US" dirty="0"/>
              <a:t>Examples of Correctness</a:t>
            </a:r>
          </a:p>
          <a:p>
            <a:pPr marL="664558" lvl="1" indent="-181243" eaLnBrk="1" hangingPunct="1">
              <a:lnSpc>
                <a:spcPct val="120000"/>
              </a:lnSpc>
              <a:buFont typeface="Arial" panose="020B0604020202020204" pitchFamily="34" charset="0"/>
              <a:buChar char="•"/>
              <a:defRPr/>
            </a:pPr>
            <a:r>
              <a:rPr lang="en-US" altLang="en-US" dirty="0"/>
              <a:t>Safety critical applications tend to focus on correctness , failure to achieve a result being regarded as better than inaccurate result.</a:t>
            </a:r>
          </a:p>
          <a:p>
            <a:pPr marL="664558" lvl="1" indent="-181243" eaLnBrk="1" hangingPunct="1">
              <a:lnSpc>
                <a:spcPct val="120000"/>
              </a:lnSpc>
              <a:buFont typeface="Arial" panose="020B0604020202020204" pitchFamily="34" charset="0"/>
              <a:buChar char="•"/>
              <a:defRPr/>
            </a:pPr>
            <a:r>
              <a:rPr lang="en-US" altLang="en-US" dirty="0" err="1"/>
              <a:t>E,g</a:t>
            </a:r>
            <a:r>
              <a:rPr lang="en-US" altLang="en-US" dirty="0"/>
              <a:t> software which controls radiation equipment for patients is best shut down if it receives bad input for a radiation dosage. </a:t>
            </a:r>
          </a:p>
          <a:p>
            <a:pPr marL="664558" lvl="1" indent="-181243" eaLnBrk="1" hangingPunct="1">
              <a:lnSpc>
                <a:spcPct val="120000"/>
              </a:lnSpc>
              <a:buFont typeface="Arial" panose="020B0604020202020204" pitchFamily="34" charset="0"/>
              <a:buChar char="•"/>
              <a:defRPr/>
            </a:pPr>
            <a:r>
              <a:rPr lang="en-US" altLang="en-US" dirty="0"/>
              <a:t>Software which controls a Bank machine  should focus on correctness because it is better to return no value than an inaccurate value when an error could mean dispensing or recording wrong amounts of money </a:t>
            </a:r>
          </a:p>
          <a:p>
            <a:pPr marL="664558" lvl="1" indent="-181243" eaLnBrk="1" hangingPunct="1">
              <a:lnSpc>
                <a:spcPct val="120000"/>
              </a:lnSpc>
              <a:buFont typeface="Arial" panose="020B0604020202020204" pitchFamily="34" charset="0"/>
              <a:buChar char="•"/>
              <a:defRPr/>
            </a:pPr>
            <a:endParaRPr lang="en-US" altLang="en-US" dirty="0"/>
          </a:p>
          <a:p>
            <a:pPr eaLnBrk="1" hangingPunct="1">
              <a:spcBef>
                <a:spcPct val="0"/>
              </a:spcBef>
              <a:defRPr/>
            </a:pPr>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bwMode="auto">
          <a:xfrm>
            <a:off x="2197100" y="606425"/>
            <a:ext cx="4905375" cy="3678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43012" name="Rectangle 9"/>
          <p:cNvSpPr>
            <a:spLocks noGrp="1" noChangeArrowheads="1"/>
          </p:cNvSpPr>
          <p:nvPr>
            <p:ph type="body" idx="1"/>
          </p:nvPr>
        </p:nvSpPr>
        <p:spPr bwMode="auto">
          <a:xfrm>
            <a:off x="2094655" y="4442223"/>
            <a:ext cx="4980093" cy="452889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dirty="0"/>
              <a:t>Refactoring is the process of clarifying and simplifying the design of existing code, without changing its behavior. </a:t>
            </a:r>
            <a:r>
              <a:rPr lang="en-US" altLang="en-US" dirty="0"/>
              <a:t>Refactoring requires  care because it can introduce bugs to the code</a:t>
            </a:r>
          </a:p>
          <a:p>
            <a:pPr eaLnBrk="1" hangingPunct="1">
              <a:spcBef>
                <a:spcPct val="0"/>
              </a:spcBef>
              <a:defRPr/>
            </a:pPr>
            <a:endParaRPr lang="en-US" altLang="en-US" dirty="0"/>
          </a:p>
          <a:p>
            <a:pPr eaLnBrk="1" hangingPunct="1">
              <a:spcBef>
                <a:spcPct val="0"/>
              </a:spcBef>
              <a:defRPr/>
            </a:pPr>
            <a:r>
              <a:rPr lang="en-US" altLang="en-US" dirty="0"/>
              <a:t>Refactoring is more essential as it addresses the problems like </a:t>
            </a:r>
          </a:p>
          <a:p>
            <a:pPr marL="181243" indent="-181243" eaLnBrk="1" hangingPunct="1">
              <a:spcBef>
                <a:spcPct val="0"/>
              </a:spcBef>
              <a:buFont typeface="Arial" panose="020B0604020202020204" pitchFamily="34" charset="0"/>
              <a:buChar char="•"/>
              <a:defRPr/>
            </a:pPr>
            <a:r>
              <a:rPr lang="en-US" altLang="en-US" dirty="0"/>
              <a:t>Maintainability – Code is not maintainable</a:t>
            </a:r>
          </a:p>
          <a:p>
            <a:pPr marL="181243" indent="-181243" eaLnBrk="1" hangingPunct="1">
              <a:spcBef>
                <a:spcPct val="0"/>
              </a:spcBef>
              <a:buFont typeface="Arial" panose="020B0604020202020204" pitchFamily="34" charset="0"/>
              <a:buChar char="•"/>
              <a:defRPr/>
            </a:pPr>
            <a:r>
              <a:rPr lang="en-US" altLang="en-US" dirty="0"/>
              <a:t>Extensibility – Very difficult to add new feature or upgrade an existing feature</a:t>
            </a:r>
          </a:p>
          <a:p>
            <a:pPr>
              <a:lnSpc>
                <a:spcPct val="130000"/>
              </a:lnSpc>
              <a:defRPr/>
            </a:pPr>
            <a:r>
              <a:rPr lang="en-US" altLang="en-US" dirty="0"/>
              <a:t>Refactoring task/techniques are:</a:t>
            </a:r>
          </a:p>
          <a:p>
            <a:pPr marL="181243" indent="-181243">
              <a:spcBef>
                <a:spcPts val="0"/>
              </a:spcBef>
              <a:buFont typeface="Arial" panose="020B0604020202020204" pitchFamily="34" charset="0"/>
              <a:buChar char="•"/>
              <a:defRPr/>
            </a:pPr>
            <a:r>
              <a:rPr lang="en-US" altLang="en-US" dirty="0"/>
              <a:t>Removal of Dead and duplicated code  - Remove the unused variables/code, unreachable statements and duplicated code.</a:t>
            </a:r>
          </a:p>
          <a:p>
            <a:pPr marL="181243" indent="-181243">
              <a:spcBef>
                <a:spcPts val="0"/>
              </a:spcBef>
              <a:buFont typeface="Arial" panose="020B0604020202020204" pitchFamily="34" charset="0"/>
              <a:buChar char="•"/>
              <a:defRPr/>
            </a:pPr>
            <a:r>
              <a:rPr lang="en-US" dirty="0"/>
              <a:t>Method/Field/Component name Refactoring – Name of a method/field/component might be confusing, provide a meaningful name for the same and ensure the changes are reflected in other references wherever the variable/field/component is used.</a:t>
            </a:r>
          </a:p>
          <a:p>
            <a:pPr marL="181243" indent="-181243">
              <a:spcBef>
                <a:spcPts val="0"/>
              </a:spcBef>
              <a:buFont typeface="Arial" panose="020B0604020202020204" pitchFamily="34" charset="0"/>
              <a:buChar char="•"/>
              <a:defRPr/>
            </a:pPr>
            <a:r>
              <a:rPr lang="en-US" dirty="0"/>
              <a:t>Architecture Driven Refactoring - Few functionalities in an application can be potentially reused in other applications. In order to reuse such a functionality, separate the code in a separate component by adhering to the architecture design.</a:t>
            </a:r>
          </a:p>
          <a:p>
            <a:pPr marL="181243" indent="-181243">
              <a:spcBef>
                <a:spcPts val="0"/>
              </a:spcBef>
              <a:buFont typeface="Arial" panose="020B0604020202020204" pitchFamily="34" charset="0"/>
              <a:buChar char="•"/>
              <a:defRPr/>
            </a:pPr>
            <a:r>
              <a:rPr lang="en-US" dirty="0"/>
              <a:t>Method Slicing/Extraction - Longer method needs to be broken up into smaller ones to enhance readability and maintainability. Also need to achieve cohesion by implementing only one logic in a method with more suitable name.</a:t>
            </a:r>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dirty="0"/>
          </a:p>
          <a:p>
            <a:pPr eaLnBrk="1" hangingPunct="1">
              <a:spcBef>
                <a:spcPct val="0"/>
              </a:spcBef>
              <a:defRPr/>
            </a:pPr>
            <a:endParaRPr lang="en-US" altLang="en-US" dirty="0"/>
          </a:p>
          <a:p>
            <a:pPr eaLnBrk="1" hangingPunct="1">
              <a:spcBef>
                <a:spcPct val="0"/>
              </a:spcBef>
              <a:defRPr/>
            </a:pPr>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2197100" y="606425"/>
            <a:ext cx="4905375" cy="3678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2113280" y="4442223"/>
            <a:ext cx="4958080" cy="452056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lnSpc>
                <a:spcPct val="130000"/>
              </a:lnSpc>
              <a:buFont typeface="Wingdings" pitchFamily="2" charset="2"/>
              <a:buNone/>
              <a:defRPr/>
            </a:pPr>
            <a:r>
              <a:rPr lang="en-US" sz="1200" dirty="0"/>
              <a:t>Benefits of Refactoring:</a:t>
            </a:r>
          </a:p>
          <a:p>
            <a:pPr marL="181243" indent="-181243">
              <a:lnSpc>
                <a:spcPct val="130000"/>
              </a:lnSpc>
              <a:buFont typeface="Arial" panose="020B0604020202020204" pitchFamily="34" charset="0"/>
              <a:buChar char="•"/>
              <a:defRPr/>
            </a:pPr>
            <a:r>
              <a:rPr lang="en-US" sz="1200" dirty="0"/>
              <a:t>Improves code readability and modularity by improving code structure and design </a:t>
            </a:r>
          </a:p>
          <a:p>
            <a:pPr marL="181243" indent="-181243">
              <a:lnSpc>
                <a:spcPct val="130000"/>
              </a:lnSpc>
              <a:buFont typeface="Arial" panose="020B0604020202020204" pitchFamily="34" charset="0"/>
              <a:buChar char="•"/>
              <a:defRPr/>
            </a:pPr>
            <a:r>
              <a:rPr lang="en-US" altLang="en-US" sz="1200" dirty="0"/>
              <a:t>Reduced complexity to improve the maintainability of the source code</a:t>
            </a:r>
          </a:p>
          <a:p>
            <a:pPr marL="181243" indent="-181243">
              <a:lnSpc>
                <a:spcPct val="130000"/>
              </a:lnSpc>
              <a:buFont typeface="Arial" panose="020B0604020202020204" pitchFamily="34" charset="0"/>
              <a:buChar char="•"/>
              <a:defRPr/>
            </a:pPr>
            <a:r>
              <a:rPr lang="en-US" sz="1200" dirty="0"/>
              <a:t>Improves extensibility: Easier to add new features</a:t>
            </a:r>
          </a:p>
          <a:p>
            <a:pPr marL="181243" indent="-181243">
              <a:lnSpc>
                <a:spcPct val="130000"/>
              </a:lnSpc>
              <a:buFont typeface="Arial" panose="020B0604020202020204" pitchFamily="34" charset="0"/>
              <a:buChar char="•"/>
              <a:defRPr/>
            </a:pPr>
            <a:r>
              <a:rPr lang="en-US" altLang="en-US" sz="1200" dirty="0"/>
              <a:t> Refactoring involves improving internal structure of a software without altering its external behavior</a:t>
            </a:r>
          </a:p>
          <a:p>
            <a:pPr marL="181243" indent="-181243">
              <a:lnSpc>
                <a:spcPct val="130000"/>
              </a:lnSpc>
              <a:buFont typeface="Arial" panose="020B0604020202020204" pitchFamily="34" charset="0"/>
              <a:buChar char="•"/>
              <a:defRPr/>
            </a:pPr>
            <a:r>
              <a:rPr lang="en-US" altLang="en-US" sz="1200" dirty="0"/>
              <a:t> Goal of refactoring is to make the software more flexible and reusable</a:t>
            </a:r>
          </a:p>
          <a:p>
            <a:pPr marL="181243" indent="-181243">
              <a:lnSpc>
                <a:spcPct val="130000"/>
              </a:lnSpc>
              <a:buFont typeface="Arial" panose="020B0604020202020204" pitchFamily="34" charset="0"/>
              <a:buChar char="•"/>
              <a:defRPr/>
            </a:pPr>
            <a:r>
              <a:rPr lang="en-US" altLang="en-US" sz="1200" dirty="0"/>
              <a:t> It involves changing the design of the software after it has been coded to improve the design of a software. Refactoring is mainly used to improve badly designed software.</a:t>
            </a:r>
          </a:p>
          <a:p>
            <a:pPr marL="181243" indent="-181243">
              <a:lnSpc>
                <a:spcPct val="130000"/>
              </a:lnSpc>
              <a:buFont typeface="Arial" panose="020B0604020202020204" pitchFamily="34" charset="0"/>
              <a:buChar char="•"/>
              <a:defRPr/>
            </a:pPr>
            <a:r>
              <a:rPr lang="en-US" altLang="en-US" sz="1200" dirty="0"/>
              <a:t>Ensure software’s external behavior remains the same after refactoring</a:t>
            </a:r>
          </a:p>
          <a:p>
            <a:pPr marL="181243" indent="-181243">
              <a:lnSpc>
                <a:spcPct val="130000"/>
              </a:lnSpc>
              <a:buFont typeface="Arial" panose="020B0604020202020204" pitchFamily="34" charset="0"/>
              <a:buChar char="•"/>
              <a:defRPr/>
            </a:pPr>
            <a:r>
              <a:rPr lang="en-US" altLang="en-US" sz="1200" dirty="0"/>
              <a:t>Refactoring is a valid activity only when the code is already in working state</a:t>
            </a:r>
          </a:p>
          <a:p>
            <a:pPr marL="181243" indent="-181243" algn="just" eaLnBrk="1" hangingPunct="1">
              <a:lnSpc>
                <a:spcPct val="90000"/>
              </a:lnSpc>
              <a:spcBef>
                <a:spcPct val="0"/>
              </a:spcBef>
              <a:buFont typeface="Arial" panose="020B0604020202020204" pitchFamily="34" charset="0"/>
              <a:buChar char="•"/>
              <a:defRPr/>
            </a:pPr>
            <a:endParaRPr lang="en-US" altLang="en-US" dirty="0"/>
          </a:p>
        </p:txBody>
      </p:sp>
      <p:sp>
        <p:nvSpPr>
          <p:cNvPr id="132100" name="Text Box 4"/>
          <p:cNvSpPr txBox="1">
            <a:spLocks noChangeArrowheads="1"/>
          </p:cNvSpPr>
          <p:nvPr/>
        </p:nvSpPr>
        <p:spPr bwMode="auto">
          <a:xfrm>
            <a:off x="162560" y="1360171"/>
            <a:ext cx="1788160" cy="55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a:p>
            <a:pPr eaLnBrk="1" hangingPunct="1">
              <a:spcBef>
                <a:spcPct val="0"/>
              </a:spcBef>
            </a:pPr>
            <a:endParaRPr lang="en-US" altLang="en-US">
              <a:latin typeface="Trebuchet MS"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xfrm>
            <a:off x="2197100" y="606425"/>
            <a:ext cx="4905375" cy="3678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Text Box 4"/>
          <p:cNvSpPr txBox="1">
            <a:spLocks noChangeArrowheads="1"/>
          </p:cNvSpPr>
          <p:nvPr/>
        </p:nvSpPr>
        <p:spPr bwMode="auto">
          <a:xfrm>
            <a:off x="162560" y="1360170"/>
            <a:ext cx="1788160" cy="86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endParaRPr lang="en-US" altLang="en-US">
              <a:latin typeface="Trebuchet MS" pitchFamily="34" charset="0"/>
            </a:endParaRPr>
          </a:p>
          <a:p>
            <a:pPr eaLnBrk="1" hangingPunct="1">
              <a:spcBef>
                <a:spcPct val="0"/>
              </a:spcBef>
            </a:pPr>
            <a:r>
              <a:rPr lang="en-US" altLang="en-US">
                <a:latin typeface="Trebuchet MS" pitchFamily="34" charset="0"/>
              </a:rPr>
              <a:t>Discuss about the code issues which will be resolved by implementing refactoring task. </a:t>
            </a:r>
          </a:p>
        </p:txBody>
      </p:sp>
      <p:sp>
        <p:nvSpPr>
          <p:cNvPr id="133124" name="Notes Placeholder 1"/>
          <p:cNvSpPr>
            <a:spLocks noGrp="1"/>
          </p:cNvSpPr>
          <p:nvPr/>
        </p:nvSpPr>
        <p:spPr bwMode="auto">
          <a:xfrm>
            <a:off x="2145455" y="4442223"/>
            <a:ext cx="4892039" cy="461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r>
              <a:rPr lang="en-US" altLang="en-US">
                <a:latin typeface="Arial" pitchFamily="34" charset="0"/>
              </a:rPr>
              <a:t>Each refactoring task is addressed to the code issue it addresses.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2197100" y="606425"/>
            <a:ext cx="4905375" cy="3678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Text Box 4"/>
          <p:cNvSpPr txBox="1">
            <a:spLocks noChangeArrowheads="1"/>
          </p:cNvSpPr>
          <p:nvPr/>
        </p:nvSpPr>
        <p:spPr bwMode="auto">
          <a:xfrm>
            <a:off x="162560" y="1360170"/>
            <a:ext cx="1788160" cy="111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r>
              <a:rPr lang="en-US" altLang="en-US"/>
              <a:t>Explain the code to participants and show that following lines are repeating </a:t>
            </a:r>
          </a:p>
          <a:p>
            <a:r>
              <a:rPr lang="en-US" altLang="en-US"/>
              <a:t>Amt = Base * TX_RATE;</a:t>
            </a:r>
          </a:p>
          <a:p>
            <a:r>
              <a:rPr lang="en-US" altLang="en-US"/>
              <a:t>Calc = 2 * Basis (Amt) + Extra (Amt) * 1.05;</a:t>
            </a:r>
          </a:p>
        </p:txBody>
      </p:sp>
      <p:sp>
        <p:nvSpPr>
          <p:cNvPr id="45060" name="Rectangle 9"/>
          <p:cNvSpPr>
            <a:spLocks noGrp="1" noChangeArrowheads="1"/>
          </p:cNvSpPr>
          <p:nvPr>
            <p:ph type="body" idx="1"/>
          </p:nvPr>
        </p:nvSpPr>
        <p:spPr bwMode="auto">
          <a:xfrm>
            <a:off x="2125135" y="4442223"/>
            <a:ext cx="4892039" cy="4635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endParaRPr lang="en-US" altLang="en-US" dirty="0"/>
          </a:p>
          <a:p>
            <a:pPr eaLnBrk="1" hangingPunct="1">
              <a:spcBef>
                <a:spcPct val="0"/>
              </a:spcBef>
              <a:defRPr/>
            </a:pPr>
            <a:r>
              <a:rPr lang="en-US" altLang="en-US" dirty="0"/>
              <a:t>The above code is used to calculate tax based on the state. Tax rate varies for each state but similarity exists in the tax calculation.</a:t>
            </a:r>
          </a:p>
          <a:p>
            <a:pPr eaLnBrk="1" hangingPunct="1">
              <a:spcBef>
                <a:spcPct val="0"/>
              </a:spcBef>
              <a:defRPr/>
            </a:pPr>
            <a:endParaRPr lang="en-US" altLang="en-US" dirty="0"/>
          </a:p>
          <a:p>
            <a:pPr eaLnBrk="1" hangingPunct="1">
              <a:spcBef>
                <a:spcPct val="0"/>
              </a:spcBef>
              <a:defRPr/>
            </a:pPr>
            <a:r>
              <a:rPr lang="en-US" altLang="en-US" dirty="0"/>
              <a:t>Rate, </a:t>
            </a:r>
            <a:r>
              <a:rPr lang="en-US" altLang="en-US" dirty="0" err="1"/>
              <a:t>Amt</a:t>
            </a:r>
            <a:r>
              <a:rPr lang="en-US" altLang="en-US" dirty="0"/>
              <a:t> and  </a:t>
            </a:r>
            <a:r>
              <a:rPr lang="en-US" altLang="en-US" dirty="0" err="1"/>
              <a:t>Calc</a:t>
            </a:r>
            <a:r>
              <a:rPr lang="en-US" altLang="en-US" dirty="0"/>
              <a:t> variables are assigned values in each if-else condition. </a:t>
            </a:r>
          </a:p>
          <a:p>
            <a:pPr eaLnBrk="1" hangingPunct="1">
              <a:spcBef>
                <a:spcPct val="0"/>
              </a:spcBef>
              <a:defRPr/>
            </a:pPr>
            <a:endParaRPr lang="en-US" altLang="en-US" dirty="0"/>
          </a:p>
          <a:p>
            <a:pPr eaLnBrk="1" hangingPunct="1">
              <a:spcBef>
                <a:spcPct val="0"/>
              </a:spcBef>
              <a:defRPr/>
            </a:pPr>
            <a:r>
              <a:rPr lang="en-US" altLang="en-US" dirty="0"/>
              <a:t>Use Refactoring for performing the below task:</a:t>
            </a:r>
          </a:p>
          <a:p>
            <a:pPr marL="181243" indent="-181243" eaLnBrk="1" hangingPunct="1">
              <a:spcBef>
                <a:spcPct val="0"/>
              </a:spcBef>
              <a:buFont typeface="Arial" panose="020B0604020202020204" pitchFamily="34" charset="0"/>
              <a:buChar char="•"/>
              <a:defRPr/>
            </a:pPr>
            <a:r>
              <a:rPr lang="en-US" altLang="en-US" dirty="0"/>
              <a:t>Avoid Duplicate code in each if else condition</a:t>
            </a:r>
          </a:p>
          <a:p>
            <a:pPr marL="181243" indent="-181243" eaLnBrk="1" hangingPunct="1">
              <a:spcBef>
                <a:spcPct val="0"/>
              </a:spcBef>
              <a:buFont typeface="Arial" panose="020B0604020202020204" pitchFamily="34" charset="0"/>
              <a:buChar char="•"/>
              <a:defRPr/>
            </a:pPr>
            <a:r>
              <a:rPr lang="en-US" altLang="en-US" dirty="0"/>
              <a:t>Common code should be kept outside if condition</a:t>
            </a:r>
          </a:p>
          <a:p>
            <a:pPr eaLnBrk="1" hangingPunct="1">
              <a:spcBef>
                <a:spcPct val="0"/>
              </a:spcBef>
              <a:defRPr/>
            </a:pPr>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xfrm>
            <a:off x="2197100" y="606425"/>
            <a:ext cx="4905375" cy="3678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xfrm>
            <a:off x="2113280" y="4442223"/>
            <a:ext cx="4958080" cy="45205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gn="just" eaLnBrk="1" hangingPunct="1">
              <a:spcBef>
                <a:spcPct val="0"/>
              </a:spcBef>
            </a:pPr>
            <a:r>
              <a:rPr lang="en-US" altLang="en-US" b="1"/>
              <a:t>Note: </a:t>
            </a:r>
            <a:r>
              <a:rPr lang="en-US" altLang="en-US"/>
              <a:t>The code is more efficient and readable as compared to the previous code.</a:t>
            </a:r>
          </a:p>
          <a:p>
            <a:pPr algn="just" eaLnBrk="1" hangingPunct="1">
              <a:spcBef>
                <a:spcPct val="0"/>
              </a:spcBef>
            </a:pPr>
            <a:endParaRPr lang="en-US" altLang="en-US"/>
          </a:p>
          <a:p>
            <a:pPr algn="just" eaLnBrk="1" hangingPunct="1">
              <a:spcBef>
                <a:spcPct val="0"/>
              </a:spcBef>
            </a:pPr>
            <a:r>
              <a:rPr lang="en-US" altLang="en-US" b="1"/>
              <a:t>Are any further improvements possible?</a:t>
            </a:r>
            <a:r>
              <a:rPr lang="en-US" altLang="en-US"/>
              <a:t> </a:t>
            </a:r>
          </a:p>
          <a:p>
            <a:pPr eaLnBrk="1" hangingPunct="1">
              <a:spcBef>
                <a:spcPct val="0"/>
              </a:spcBef>
            </a:pPr>
            <a:r>
              <a:rPr lang="en-US" altLang="en-US"/>
              <a:t>If the program is used for three states, it is likely to be used for other states, as well, in the future.  </a:t>
            </a:r>
          </a:p>
          <a:p>
            <a:pPr eaLnBrk="1" hangingPunct="1">
              <a:spcBef>
                <a:spcPct val="0"/>
              </a:spcBef>
            </a:pPr>
            <a:r>
              <a:rPr lang="en-US" altLang="en-US"/>
              <a:t>Instead of using a nested IF ELSE statement, using a table or an array for tax rates of all states will make it easy to add more states later on.</a:t>
            </a:r>
          </a:p>
          <a:p>
            <a:pPr eaLnBrk="1" hangingPunct="1">
              <a:spcBef>
                <a:spcPct val="0"/>
              </a:spcBef>
            </a:pPr>
            <a:endParaRPr lang="en-US" altLang="en-US"/>
          </a:p>
          <a:p>
            <a:pPr eaLnBrk="1" hangingPunct="1">
              <a:spcBef>
                <a:spcPct val="0"/>
              </a:spcBef>
            </a:pPr>
            <a:endParaRPr lang="en-US" altLang="en-US"/>
          </a:p>
        </p:txBody>
      </p:sp>
      <p:sp>
        <p:nvSpPr>
          <p:cNvPr id="135172"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sz="1200"/>
              <a:t>Write pseudocode for all assignments in lab 2 to </a:t>
            </a:r>
            <a:r>
              <a:rPr lang="en-US" altLang="en-US" sz="1200"/>
              <a:t>apply the characteristics of good programming practices like modularity approach.</a:t>
            </a:r>
            <a:endParaRPr lang="en-IN" alt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8244"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A,B,C</a:t>
            </a:r>
          </a:p>
          <a:p>
            <a:pPr eaLnBrk="1" hangingPunct="1">
              <a:spcBef>
                <a:spcPct val="0"/>
              </a:spcBef>
            </a:pPr>
            <a:r>
              <a:rPr lang="en-US" altLang="en-US">
                <a:latin typeface="Trebuchet MS" pitchFamily="34" charset="0"/>
                <a:ea typeface="MS PGothic" pitchFamily="34" charset="-128"/>
              </a:rPr>
              <a:t>Question 2: 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9"/>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10000"/>
          </a:bodyPr>
          <a:lstStyle/>
          <a:p>
            <a:pPr eaLnBrk="1" hangingPunct="1">
              <a:lnSpc>
                <a:spcPct val="150000"/>
              </a:lnSpc>
              <a:spcBef>
                <a:spcPct val="0"/>
              </a:spcBef>
              <a:defRPr/>
            </a:pPr>
            <a:r>
              <a:rPr lang="en-US" altLang="en-US" sz="1200" b="1" dirty="0"/>
              <a:t>Naming Status Variable: </a:t>
            </a:r>
            <a:r>
              <a:rPr lang="en-US" altLang="en-US" sz="1200" dirty="0"/>
              <a:t>Think of a better name than “flag” for status variables.  </a:t>
            </a:r>
          </a:p>
          <a:p>
            <a:pPr lvl="1" eaLnBrk="1" hangingPunct="1">
              <a:lnSpc>
                <a:spcPct val="150000"/>
              </a:lnSpc>
              <a:spcBef>
                <a:spcPct val="0"/>
              </a:spcBef>
              <a:defRPr/>
            </a:pPr>
            <a:r>
              <a:rPr lang="en-US" altLang="en-US" sz="1200" dirty="0"/>
              <a:t>if ( </a:t>
            </a:r>
            <a:r>
              <a:rPr lang="en-US" altLang="en-US" sz="1200" dirty="0" err="1"/>
              <a:t>DataReady</a:t>
            </a:r>
            <a:r>
              <a:rPr lang="en-US" altLang="en-US" sz="1200" dirty="0"/>
              <a:t> ) …..</a:t>
            </a:r>
          </a:p>
          <a:p>
            <a:pPr lvl="1" eaLnBrk="1" hangingPunct="1">
              <a:lnSpc>
                <a:spcPct val="150000"/>
              </a:lnSpc>
              <a:spcBef>
                <a:spcPct val="0"/>
              </a:spcBef>
              <a:defRPr/>
            </a:pPr>
            <a:r>
              <a:rPr lang="en-US" altLang="en-US" sz="1200" dirty="0"/>
              <a:t>  if ( </a:t>
            </a:r>
            <a:r>
              <a:rPr lang="en-US" altLang="en-US" sz="1200" dirty="0" err="1"/>
              <a:t>CharacterType</a:t>
            </a:r>
            <a:r>
              <a:rPr lang="en-US" altLang="en-US" sz="1200" dirty="0"/>
              <a:t> &amp; PRINTABLE_CHAR) …</a:t>
            </a:r>
            <a:br>
              <a:rPr lang="en-US" altLang="en-US" sz="1200" dirty="0"/>
            </a:br>
            <a:r>
              <a:rPr lang="en-US" altLang="en-US" sz="1200" dirty="0"/>
              <a:t>  if ( </a:t>
            </a:r>
            <a:r>
              <a:rPr lang="en-US" altLang="en-US" sz="1200" dirty="0" err="1"/>
              <a:t>ReportType</a:t>
            </a:r>
            <a:r>
              <a:rPr lang="en-US" altLang="en-US" sz="1200" dirty="0"/>
              <a:t> == </a:t>
            </a:r>
            <a:r>
              <a:rPr lang="en-US" altLang="en-US" sz="1200" dirty="0" err="1"/>
              <a:t>AnnualRpt</a:t>
            </a:r>
            <a:r>
              <a:rPr lang="en-US" altLang="en-US" sz="1200" dirty="0"/>
              <a:t> ) …</a:t>
            </a:r>
          </a:p>
          <a:p>
            <a:pPr lvl="1" eaLnBrk="1" hangingPunct="1">
              <a:lnSpc>
                <a:spcPct val="150000"/>
              </a:lnSpc>
              <a:spcBef>
                <a:spcPct val="0"/>
              </a:spcBef>
              <a:defRPr/>
            </a:pPr>
            <a:r>
              <a:rPr lang="en-US" altLang="en-US" sz="1200" dirty="0"/>
              <a:t>  </a:t>
            </a:r>
            <a:r>
              <a:rPr lang="en-US" altLang="en-US" sz="1200" dirty="0" err="1"/>
              <a:t>DataReady</a:t>
            </a:r>
            <a:r>
              <a:rPr lang="en-US" altLang="en-US" sz="1200" dirty="0"/>
              <a:t>    = TRUE;</a:t>
            </a:r>
          </a:p>
          <a:p>
            <a:pPr lvl="1" eaLnBrk="1" hangingPunct="1">
              <a:lnSpc>
                <a:spcPct val="150000"/>
              </a:lnSpc>
              <a:spcBef>
                <a:spcPct val="0"/>
              </a:spcBef>
              <a:defRPr/>
            </a:pPr>
            <a:r>
              <a:rPr lang="en-US" altLang="en-US" sz="1200" dirty="0"/>
              <a:t>  </a:t>
            </a:r>
            <a:r>
              <a:rPr lang="en-US" altLang="en-US" sz="1200" dirty="0" err="1"/>
              <a:t>CharacterType</a:t>
            </a:r>
            <a:r>
              <a:rPr lang="en-US" altLang="en-US" sz="1200" dirty="0"/>
              <a:t> = CONTROL_CHARACTER ;</a:t>
            </a:r>
          </a:p>
          <a:p>
            <a:pPr lvl="1" eaLnBrk="1" hangingPunct="1">
              <a:lnSpc>
                <a:spcPct val="150000"/>
              </a:lnSpc>
              <a:spcBef>
                <a:spcPct val="0"/>
              </a:spcBef>
              <a:defRPr/>
            </a:pPr>
            <a:r>
              <a:rPr lang="en-US" altLang="en-US" sz="1200" dirty="0"/>
              <a:t>  </a:t>
            </a:r>
            <a:r>
              <a:rPr lang="en-US" altLang="en-US" sz="1200" dirty="0" err="1"/>
              <a:t>ReportType</a:t>
            </a:r>
            <a:r>
              <a:rPr lang="en-US" altLang="en-US" sz="1200" dirty="0"/>
              <a:t>   = </a:t>
            </a:r>
            <a:r>
              <a:rPr lang="en-US" altLang="en-US" sz="1200" dirty="0" err="1"/>
              <a:t>AnnualRpt</a:t>
            </a:r>
            <a:r>
              <a:rPr lang="en-US" altLang="en-US" sz="1200" dirty="0"/>
              <a:t>;</a:t>
            </a:r>
          </a:p>
          <a:p>
            <a:pPr lvl="1" eaLnBrk="1" hangingPunct="1">
              <a:lnSpc>
                <a:spcPct val="150000"/>
              </a:lnSpc>
              <a:spcBef>
                <a:spcPct val="0"/>
              </a:spcBef>
              <a:defRPr/>
            </a:pPr>
            <a:r>
              <a:rPr lang="en-US" altLang="en-US" sz="1200" dirty="0"/>
              <a:t>  </a:t>
            </a:r>
            <a:r>
              <a:rPr lang="en-US" altLang="en-US" sz="1200" dirty="0" err="1"/>
              <a:t>RecalcNeeded</a:t>
            </a:r>
            <a:r>
              <a:rPr lang="en-US" altLang="en-US" sz="1200" dirty="0"/>
              <a:t> = FALSE;</a:t>
            </a:r>
          </a:p>
          <a:p>
            <a:pPr eaLnBrk="1" hangingPunct="1">
              <a:lnSpc>
                <a:spcPct val="150000"/>
              </a:lnSpc>
              <a:spcBef>
                <a:spcPct val="0"/>
              </a:spcBef>
              <a:defRPr/>
            </a:pPr>
            <a:r>
              <a:rPr lang="en-US" altLang="en-US" sz="1200" dirty="0"/>
              <a:t>                 </a:t>
            </a:r>
            <a:r>
              <a:rPr lang="en-US" altLang="en-US" sz="1200" dirty="0" err="1"/>
              <a:t>CharacterType</a:t>
            </a:r>
            <a:r>
              <a:rPr lang="en-US" altLang="en-US" sz="1200" dirty="0"/>
              <a:t> = CONTROL_CHARACTER is more meaningful than </a:t>
            </a:r>
            <a:r>
              <a:rPr lang="en-US" altLang="en-US" sz="1200" dirty="0" err="1"/>
              <a:t>StatusFlag</a:t>
            </a:r>
            <a:r>
              <a:rPr lang="en-US" altLang="en-US" sz="1200" dirty="0"/>
              <a:t> = 0x80.</a:t>
            </a:r>
          </a:p>
          <a:p>
            <a:pPr eaLnBrk="1" hangingPunct="1">
              <a:spcBef>
                <a:spcPct val="0"/>
              </a:spcBef>
              <a:defRPr/>
            </a:pPr>
            <a:r>
              <a:rPr lang="en-US" altLang="en-US" sz="1200" b="1" dirty="0"/>
              <a:t>Naming Temporary Variable: </a:t>
            </a:r>
            <a:r>
              <a:rPr lang="en-US" altLang="en-US" sz="1200" dirty="0"/>
              <a:t>Use meaningful, descriptive names for Temporary variables. Don’t use Temp, x or some other vague name. </a:t>
            </a:r>
          </a:p>
          <a:p>
            <a:pPr eaLnBrk="1" hangingPunct="1">
              <a:spcBef>
                <a:spcPct val="0"/>
              </a:spcBef>
              <a:defRPr/>
            </a:pPr>
            <a:r>
              <a:rPr lang="en-US" altLang="en-US" sz="1200" dirty="0"/>
              <a:t>Bad Temporary variable Name</a:t>
            </a:r>
          </a:p>
          <a:p>
            <a:pPr lvl="1" eaLnBrk="1" hangingPunct="1">
              <a:lnSpc>
                <a:spcPct val="150000"/>
              </a:lnSpc>
              <a:spcBef>
                <a:spcPct val="0"/>
              </a:spcBef>
              <a:defRPr/>
            </a:pPr>
            <a:r>
              <a:rPr lang="en-US" altLang="en-US" sz="1200" dirty="0"/>
              <a:t>Temp  = </a:t>
            </a:r>
            <a:r>
              <a:rPr lang="en-US" altLang="en-US" sz="1200" dirty="0" err="1"/>
              <a:t>sqrt</a:t>
            </a:r>
            <a:r>
              <a:rPr lang="en-US" altLang="en-US" sz="1200" dirty="0"/>
              <a:t>( b^2 – 4 *a*c );</a:t>
            </a:r>
          </a:p>
          <a:p>
            <a:pPr eaLnBrk="1" hangingPunct="1">
              <a:lnSpc>
                <a:spcPct val="150000"/>
              </a:lnSpc>
              <a:spcBef>
                <a:spcPct val="0"/>
              </a:spcBef>
              <a:defRPr/>
            </a:pPr>
            <a:r>
              <a:rPr lang="en-US" altLang="en-US" sz="1200" dirty="0"/>
              <a:t>A Better approach is </a:t>
            </a:r>
          </a:p>
          <a:p>
            <a:pPr lvl="1" eaLnBrk="1" hangingPunct="1">
              <a:lnSpc>
                <a:spcPct val="150000"/>
              </a:lnSpc>
              <a:spcBef>
                <a:spcPct val="0"/>
              </a:spcBef>
              <a:defRPr/>
            </a:pPr>
            <a:r>
              <a:rPr lang="en-US" altLang="en-US" sz="1200" dirty="0"/>
              <a:t>Discriminant  = </a:t>
            </a:r>
            <a:r>
              <a:rPr lang="en-US" altLang="en-US" sz="1200" dirty="0" err="1"/>
              <a:t>sqrt</a:t>
            </a:r>
            <a:r>
              <a:rPr lang="en-US" altLang="en-US" sz="1200" dirty="0"/>
              <a:t>( b^2 – 4 *a*c );</a:t>
            </a:r>
          </a:p>
          <a:p>
            <a:pPr eaLnBrk="1" hangingPunct="1">
              <a:lnSpc>
                <a:spcPct val="150000"/>
              </a:lnSpc>
              <a:spcBef>
                <a:spcPct val="0"/>
              </a:spcBef>
              <a:defRPr/>
            </a:pPr>
            <a:r>
              <a:rPr lang="en-US" altLang="en-US" sz="1200" dirty="0"/>
              <a:t>Never use a numeric suffix to differentiate variables</a:t>
            </a:r>
          </a:p>
          <a:p>
            <a:pPr lvl="1" eaLnBrk="1" hangingPunct="1">
              <a:lnSpc>
                <a:spcPct val="150000"/>
              </a:lnSpc>
              <a:spcBef>
                <a:spcPct val="0"/>
              </a:spcBef>
              <a:defRPr/>
            </a:pPr>
            <a:endParaRPr lang="en-US" altLang="en-US" sz="1200" dirty="0"/>
          </a:p>
          <a:p>
            <a:pPr eaLnBrk="1" hangingPunct="1">
              <a:lnSpc>
                <a:spcPct val="80000"/>
              </a:lnSpc>
              <a:spcBef>
                <a:spcPct val="0"/>
              </a:spcBef>
              <a:defRPr/>
            </a:pPr>
            <a:endParaRPr lang="en-US" altLang="en-US" sz="1200" dirty="0"/>
          </a:p>
          <a:p>
            <a:pPr eaLnBrk="1" hangingPunct="1">
              <a:lnSpc>
                <a:spcPct val="80000"/>
              </a:lnSpc>
              <a:spcBef>
                <a:spcPct val="0"/>
              </a:spcBef>
              <a:defRPr/>
            </a:pPr>
            <a:endParaRPr lang="en-US" altLang="en-US" sz="1200" dirty="0"/>
          </a:p>
          <a:p>
            <a:pPr eaLnBrk="1" hangingPunct="1">
              <a:lnSpc>
                <a:spcPct val="80000"/>
              </a:lnSpc>
              <a:spcBef>
                <a:spcPct val="0"/>
              </a:spcBef>
              <a:defRPr/>
            </a:pPr>
            <a:endParaRPr lang="en-US" altLang="en-US" sz="1200" dirty="0"/>
          </a:p>
          <a:p>
            <a:pPr eaLnBrk="1" hangingPunct="1">
              <a:lnSpc>
                <a:spcPct val="80000"/>
              </a:lnSpc>
              <a:spcBef>
                <a:spcPct val="0"/>
              </a:spcBef>
              <a:defRPr/>
            </a:pPr>
            <a:r>
              <a:rPr lang="en-US" altLang="en-US" sz="1200" dirty="0"/>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9268"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3: A,C,D</a:t>
            </a:r>
          </a:p>
          <a:p>
            <a:pPr eaLnBrk="1" hangingPunct="1">
              <a:spcBef>
                <a:spcPct val="0"/>
              </a:spcBef>
            </a:pPr>
            <a:r>
              <a:rPr lang="en-US" altLang="en-US">
                <a:latin typeface="Trebuchet MS" pitchFamily="34" charset="0"/>
                <a:ea typeface="MS PGothic" pitchFamily="34" charset="-128"/>
              </a:rPr>
              <a:t>Question 4: A,B,C</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0292"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5 : A,C</a:t>
            </a:r>
          </a:p>
          <a:p>
            <a:pPr eaLnBrk="1" hangingPunct="1">
              <a:spcBef>
                <a:spcPct val="0"/>
              </a:spcBef>
            </a:pPr>
            <a:r>
              <a:rPr lang="en-US" altLang="en-US">
                <a:latin typeface="Trebuchet MS" pitchFamily="34" charset="0"/>
                <a:ea typeface="MS PGothic" pitchFamily="34" charset="-128"/>
              </a:rPr>
              <a:t>Question 6: C,D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ts val="317"/>
              </a:spcBef>
            </a:pPr>
            <a:r>
              <a:rPr lang="en-US" altLang="en-US" b="1" dirty="0"/>
              <a:t>Naming Boolean Variables: </a:t>
            </a:r>
            <a:r>
              <a:rPr lang="en-US" altLang="en-US" dirty="0"/>
              <a:t>Use names  that imply true or false like done, error, found, success as </a:t>
            </a:r>
            <a:r>
              <a:rPr lang="en-US" altLang="en-US" dirty="0" err="1"/>
              <a:t>boolean</a:t>
            </a:r>
            <a:r>
              <a:rPr lang="en-US" altLang="en-US" dirty="0"/>
              <a:t> variables</a:t>
            </a:r>
          </a:p>
          <a:p>
            <a:pPr eaLnBrk="1" hangingPunct="1">
              <a:spcBef>
                <a:spcPts val="317"/>
              </a:spcBef>
            </a:pPr>
            <a:r>
              <a:rPr lang="en-US" altLang="en-US" dirty="0"/>
              <a:t> Avoid using negative names like </a:t>
            </a:r>
            <a:r>
              <a:rPr lang="en-US" altLang="en-US" dirty="0" err="1"/>
              <a:t>NotFound</a:t>
            </a:r>
            <a:r>
              <a:rPr lang="en-US" altLang="en-US" dirty="0"/>
              <a:t>, </a:t>
            </a:r>
            <a:r>
              <a:rPr lang="en-US" altLang="en-US" dirty="0" err="1"/>
              <a:t>NotDone</a:t>
            </a:r>
            <a:r>
              <a:rPr lang="en-US" altLang="en-US" dirty="0"/>
              <a:t> and </a:t>
            </a:r>
            <a:r>
              <a:rPr lang="en-US" altLang="en-US" dirty="0" err="1"/>
              <a:t>NotSuccessful</a:t>
            </a:r>
            <a:endParaRPr lang="en-US" altLang="en-US" dirty="0"/>
          </a:p>
          <a:p>
            <a:pPr lvl="1" eaLnBrk="1" hangingPunct="1">
              <a:spcBef>
                <a:spcPts val="317"/>
              </a:spcBef>
            </a:pPr>
            <a:r>
              <a:rPr lang="en-US" altLang="en-US" dirty="0"/>
              <a:t>“If not </a:t>
            </a:r>
            <a:r>
              <a:rPr lang="en-US" altLang="en-US" dirty="0" err="1"/>
              <a:t>notFound</a:t>
            </a:r>
            <a:r>
              <a:rPr lang="en-US" altLang="en-US" dirty="0"/>
              <a:t>” is difficult to read</a:t>
            </a:r>
          </a:p>
          <a:p>
            <a:pPr lvl="1" eaLnBrk="1" hangingPunct="1">
              <a:spcBef>
                <a:spcPts val="317"/>
              </a:spcBef>
            </a:pPr>
            <a:r>
              <a:rPr lang="en-US" altLang="en-US" dirty="0"/>
              <a:t>Better way is to use “if found” instead</a:t>
            </a:r>
          </a:p>
          <a:p>
            <a:pPr lvl="1" eaLnBrk="1" hangingPunct="1">
              <a:spcBef>
                <a:spcPts val="317"/>
              </a:spcBef>
            </a:pPr>
            <a:endParaRPr lang="en-US" altLang="en-US" dirty="0"/>
          </a:p>
          <a:p>
            <a:pPr eaLnBrk="1" hangingPunct="1">
              <a:spcBef>
                <a:spcPct val="0"/>
              </a:spcBef>
            </a:pPr>
            <a:r>
              <a:rPr lang="en-US" altLang="en-US" dirty="0"/>
              <a:t>Give meaningful names for Loop index.  </a:t>
            </a:r>
          </a:p>
          <a:p>
            <a:pPr eaLnBrk="1" hangingPunct="1">
              <a:spcBef>
                <a:spcPct val="0"/>
              </a:spcBef>
            </a:pPr>
            <a:endParaRPr lang="en-US" altLang="en-US" dirty="0"/>
          </a:p>
          <a:p>
            <a:pPr eaLnBrk="1" hangingPunct="1">
              <a:spcBef>
                <a:spcPct val="0"/>
              </a:spcBef>
            </a:pPr>
            <a:endParaRPr lang="en-US" altLang="en-US" dirty="0"/>
          </a:p>
        </p:txBody>
      </p:sp>
      <p:sp>
        <p:nvSpPr>
          <p:cNvPr id="83972" name="AutoShape 6"/>
          <p:cNvSpPr>
            <a:spLocks noChangeArrowheads="1"/>
          </p:cNvSpPr>
          <p:nvPr/>
        </p:nvSpPr>
        <p:spPr bwMode="auto">
          <a:xfrm>
            <a:off x="2396067" y="5912407"/>
            <a:ext cx="4451773" cy="1955243"/>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4855" tIns="47428" rIns="94855" bIns="47428" anchor="ctr"/>
          <a:lstStyle>
            <a:lvl1pPr marL="342900" indent="-342900" defTabSz="896938" eaLnBrk="0" hangingPunct="0">
              <a:spcBef>
                <a:spcPct val="30000"/>
              </a:spcBef>
              <a:defRPr sz="1000">
                <a:solidFill>
                  <a:schemeClr val="tx1"/>
                </a:solidFill>
                <a:latin typeface="Candara" pitchFamily="34" charset="0"/>
                <a:cs typeface="Arial" pitchFamily="34" charset="0"/>
              </a:defRPr>
            </a:lvl1pPr>
            <a:lvl2pPr marL="785813" indent="-3365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lvl="1" eaLnBrk="1" hangingPunct="1">
              <a:lnSpc>
                <a:spcPct val="120000"/>
              </a:lnSpc>
              <a:spcBef>
                <a:spcPct val="0"/>
              </a:spcBef>
            </a:pPr>
            <a:r>
              <a:rPr lang="en-US" altLang="en-US"/>
              <a:t>i = 0</a:t>
            </a:r>
          </a:p>
          <a:p>
            <a:pPr lvl="1" eaLnBrk="1" hangingPunct="1">
              <a:lnSpc>
                <a:spcPct val="120000"/>
              </a:lnSpc>
              <a:spcBef>
                <a:spcPct val="0"/>
              </a:spcBef>
            </a:pPr>
            <a:r>
              <a:rPr lang="en-US" altLang="en-US"/>
              <a:t>ACCEPT Emp, Basic</a:t>
            </a:r>
          </a:p>
          <a:p>
            <a:pPr lvl="1" eaLnBrk="1" hangingPunct="1">
              <a:lnSpc>
                <a:spcPct val="120000"/>
              </a:lnSpc>
              <a:spcBef>
                <a:spcPct val="0"/>
              </a:spcBef>
            </a:pPr>
            <a:r>
              <a:rPr lang="en-US" altLang="en-US"/>
              <a:t>G = B * 1.8 + 1700</a:t>
            </a:r>
          </a:p>
          <a:p>
            <a:pPr lvl="1" eaLnBrk="1" hangingPunct="1">
              <a:lnSpc>
                <a:spcPct val="120000"/>
              </a:lnSpc>
              <a:spcBef>
                <a:spcPct val="0"/>
              </a:spcBef>
            </a:pPr>
            <a:r>
              <a:rPr lang="en-US" altLang="en-US"/>
              <a:t>PF = 0.12*B</a:t>
            </a:r>
          </a:p>
          <a:p>
            <a:pPr lvl="1" eaLnBrk="1" hangingPunct="1">
              <a:lnSpc>
                <a:spcPct val="120000"/>
              </a:lnSpc>
              <a:spcBef>
                <a:spcPct val="0"/>
              </a:spcBef>
            </a:pPr>
            <a:r>
              <a:rPr lang="en-US" altLang="en-US"/>
              <a:t>T = ((G*12 - 150000)*0.3 + 19000)/12</a:t>
            </a:r>
          </a:p>
          <a:p>
            <a:pPr lvl="1" eaLnBrk="1" hangingPunct="1">
              <a:lnSpc>
                <a:spcPct val="120000"/>
              </a:lnSpc>
              <a:spcBef>
                <a:spcPct val="0"/>
              </a:spcBef>
            </a:pPr>
            <a:r>
              <a:rPr lang="de-DE" altLang="en-US"/>
              <a:t>N = G - PF - T – 200</a:t>
            </a:r>
          </a:p>
          <a:p>
            <a:pPr lvl="1" eaLnBrk="1" hangingPunct="1">
              <a:lnSpc>
                <a:spcPct val="120000"/>
              </a:lnSpc>
              <a:spcBef>
                <a:spcPct val="0"/>
              </a:spcBef>
            </a:pPr>
            <a:r>
              <a:rPr lang="en-US" altLang="en-US"/>
              <a:t>PRINT Emp, B, G, PF, T, N</a:t>
            </a:r>
          </a:p>
          <a:p>
            <a:pPr lvl="1" eaLnBrk="1" hangingPunct="1">
              <a:lnSpc>
                <a:spcPct val="120000"/>
              </a:lnSpc>
              <a:spcBef>
                <a:spcPct val="0"/>
              </a:spcBef>
            </a:pPr>
            <a:r>
              <a:rPr lang="en-US" altLang="en-US"/>
              <a:t>i=i +1</a:t>
            </a:r>
          </a:p>
          <a:p>
            <a:pPr lvl="1" eaLnBrk="1" hangingPunct="1">
              <a:lnSpc>
                <a:spcPct val="120000"/>
              </a:lnSpc>
              <a:spcBef>
                <a:spcPct val="0"/>
              </a:spcBef>
            </a:pPr>
            <a:r>
              <a:rPr lang="en-US" altLang="en-US"/>
              <a:t>IF i==10  THEN Stop</a:t>
            </a:r>
          </a:p>
          <a:p>
            <a:pPr lvl="1" eaLnBrk="1" hangingPunct="1">
              <a:lnSpc>
                <a:spcPct val="120000"/>
              </a:lnSpc>
              <a:spcBef>
                <a:spcPct val="0"/>
              </a:spcBef>
            </a:pPr>
            <a:r>
              <a:rPr lang="en-US" altLang="en-US"/>
              <a:t>Continue</a:t>
            </a:r>
          </a:p>
        </p:txBody>
      </p:sp>
      <p:sp>
        <p:nvSpPr>
          <p:cNvPr id="83973" name="Text Box 7"/>
          <p:cNvSpPr txBox="1">
            <a:spLocks noChangeArrowheads="1"/>
          </p:cNvSpPr>
          <p:nvPr/>
        </p:nvSpPr>
        <p:spPr bwMode="auto">
          <a:xfrm>
            <a:off x="2396067" y="8272702"/>
            <a:ext cx="4451773" cy="7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5" tIns="47428" rIns="94855" bIns="47428">
            <a:spAutoFit/>
          </a:bodyP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50000"/>
              </a:spcBef>
            </a:pPr>
            <a:r>
              <a:rPr lang="en-US" altLang="en-US" sz="1200">
                <a:ea typeface="MS PGothic" pitchFamily="34" charset="-128"/>
              </a:rPr>
              <a:t>In this example variable ‘i’ is used to count how many pay slips have been generated. </a:t>
            </a:r>
          </a:p>
          <a:p>
            <a:pPr eaLnBrk="1" hangingPunct="1">
              <a:spcBef>
                <a:spcPct val="50000"/>
              </a:spcBef>
            </a:pPr>
            <a:r>
              <a:rPr lang="en-US" altLang="en-US" sz="1200" i="1">
                <a:ea typeface="MS PGothic" pitchFamily="34" charset="-128"/>
              </a:rPr>
              <a:t>‘Rec_Count’</a:t>
            </a:r>
            <a:r>
              <a:rPr lang="en-US" altLang="en-US" sz="1200">
                <a:ea typeface="MS PGothic" pitchFamily="34" charset="-128"/>
              </a:rPr>
              <a:t>  can be used instead of ‘i’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7"/>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30000"/>
              </a:lnSpc>
              <a:defRPr/>
            </a:pPr>
            <a:r>
              <a:rPr lang="en-US" altLang="en-US" dirty="0"/>
              <a:t>Layout Techniques  : </a:t>
            </a:r>
          </a:p>
          <a:p>
            <a:pPr marL="181243" indent="-181243" eaLnBrk="1" hangingPunct="1">
              <a:lnSpc>
                <a:spcPct val="130000"/>
              </a:lnSpc>
              <a:buFont typeface="Arial" panose="020B0604020202020204" pitchFamily="34" charset="0"/>
              <a:buChar char="•"/>
              <a:defRPr/>
            </a:pPr>
            <a:r>
              <a:rPr lang="en-US" altLang="en-US" dirty="0"/>
              <a:t>Use white space to enhance readability. </a:t>
            </a:r>
          </a:p>
          <a:p>
            <a:pPr marL="664558" lvl="2" indent="-181243" eaLnBrk="1" hangingPunct="1">
              <a:lnSpc>
                <a:spcPct val="130000"/>
              </a:lnSpc>
              <a:buFont typeface="Arial" panose="020B0604020202020204" pitchFamily="34" charset="0"/>
              <a:buChar char="•"/>
              <a:defRPr/>
            </a:pPr>
            <a:r>
              <a:rPr lang="en-US" altLang="en-US" dirty="0"/>
              <a:t>Use vertical and horizontal whitespace generously. </a:t>
            </a:r>
          </a:p>
          <a:p>
            <a:pPr marL="664558" lvl="2" indent="-181243" eaLnBrk="1" hangingPunct="1">
              <a:lnSpc>
                <a:spcPct val="130000"/>
              </a:lnSpc>
              <a:buFont typeface="Arial" panose="020B0604020202020204" pitchFamily="34" charset="0"/>
              <a:buChar char="•"/>
              <a:defRPr/>
            </a:pPr>
            <a:r>
              <a:rPr lang="en-US" altLang="en-US" dirty="0"/>
              <a:t>Indentation and spacing should reflect the block structure of the code.</a:t>
            </a:r>
          </a:p>
          <a:p>
            <a:pPr marL="664558" lvl="2" indent="-181243" eaLnBrk="1" hangingPunct="1">
              <a:lnSpc>
                <a:spcPct val="130000"/>
              </a:lnSpc>
              <a:buFont typeface="Arial" panose="020B0604020202020204" pitchFamily="34" charset="0"/>
              <a:buChar char="•"/>
              <a:defRPr/>
            </a:pPr>
            <a:r>
              <a:rPr lang="en-US" altLang="en-US" dirty="0"/>
              <a:t>A long string of conditional operators should be split onto separate lines</a:t>
            </a:r>
          </a:p>
          <a:p>
            <a:pPr marL="181243" indent="-181243" eaLnBrk="1" hangingPunct="1">
              <a:lnSpc>
                <a:spcPct val="130000"/>
              </a:lnSpc>
              <a:buFont typeface="Arial" panose="020B0604020202020204" pitchFamily="34" charset="0"/>
              <a:buChar char="•"/>
              <a:defRPr/>
            </a:pPr>
            <a:r>
              <a:rPr lang="en-US" altLang="en-US" dirty="0"/>
              <a:t> Grouping: ensure related statements are grouped together.</a:t>
            </a:r>
          </a:p>
          <a:p>
            <a:pPr marL="181243" indent="-181243" eaLnBrk="1" hangingPunct="1">
              <a:lnSpc>
                <a:spcPct val="130000"/>
              </a:lnSpc>
              <a:buFont typeface="Arial" panose="020B0604020202020204" pitchFamily="34" charset="0"/>
              <a:buChar char="•"/>
              <a:defRPr/>
            </a:pPr>
            <a:r>
              <a:rPr lang="en-US" altLang="en-US" dirty="0"/>
              <a:t> Blank lines: separate unrelated statements from each other.  Use blank lines to divide groups of related statements into paragraphs, to separate routines from one another, and to highlight comments.</a:t>
            </a:r>
          </a:p>
          <a:p>
            <a:pPr marL="181243" indent="-181243" eaLnBrk="1" hangingPunct="1">
              <a:lnSpc>
                <a:spcPct val="130000"/>
              </a:lnSpc>
              <a:buFont typeface="Arial" panose="020B0604020202020204" pitchFamily="34" charset="0"/>
              <a:buChar char="•"/>
              <a:defRPr/>
            </a:pPr>
            <a:r>
              <a:rPr lang="en-US" altLang="en-US" dirty="0"/>
              <a:t> Alignment: align elements that belong together.</a:t>
            </a:r>
          </a:p>
          <a:p>
            <a:pPr marL="181243" indent="-181243" eaLnBrk="1" hangingPunct="1">
              <a:lnSpc>
                <a:spcPct val="130000"/>
              </a:lnSpc>
              <a:buFont typeface="Arial" panose="020B0604020202020204" pitchFamily="34" charset="0"/>
              <a:buChar char="•"/>
              <a:defRPr/>
            </a:pPr>
            <a:r>
              <a:rPr lang="en-US" altLang="en-US" dirty="0"/>
              <a:t> Indentation: use indentation to show the logical structure of a program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7"/>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dirty="0"/>
              <a:t>Layout :</a:t>
            </a:r>
          </a:p>
          <a:p>
            <a:pPr marL="181243" indent="-181243" eaLnBrk="1" hangingPunct="1">
              <a:lnSpc>
                <a:spcPct val="150000"/>
              </a:lnSpc>
              <a:spcBef>
                <a:spcPct val="0"/>
              </a:spcBef>
              <a:buFontTx/>
              <a:buChar char="•"/>
              <a:defRPr/>
            </a:pPr>
            <a:r>
              <a:rPr lang="en-US" altLang="en-US" dirty="0"/>
              <a:t>Use “=“ in a uniform positions in a group of statements.</a:t>
            </a:r>
          </a:p>
          <a:p>
            <a:pPr marL="181243" indent="-181243" eaLnBrk="1" hangingPunct="1">
              <a:lnSpc>
                <a:spcPct val="150000"/>
              </a:lnSpc>
              <a:spcBef>
                <a:spcPct val="0"/>
              </a:spcBef>
              <a:buFontTx/>
              <a:buChar char="•"/>
              <a:defRPr/>
            </a:pPr>
            <a:r>
              <a:rPr lang="en-US" altLang="en-US" dirty="0"/>
              <a:t>Use only one statement per line</a:t>
            </a:r>
          </a:p>
          <a:p>
            <a:pPr marL="181243" indent="-181243" eaLnBrk="1" hangingPunct="1">
              <a:lnSpc>
                <a:spcPct val="150000"/>
              </a:lnSpc>
              <a:spcBef>
                <a:spcPct val="0"/>
              </a:spcBef>
              <a:buFontTx/>
              <a:buChar char="•"/>
              <a:defRPr/>
            </a:pPr>
            <a:r>
              <a:rPr lang="en-US" altLang="en-US" dirty="0"/>
              <a:t>Within a block, Provide </a:t>
            </a:r>
            <a:r>
              <a:rPr lang="en-US" altLang="en-US" dirty="0" err="1"/>
              <a:t>tabspace</a:t>
            </a:r>
            <a:r>
              <a:rPr lang="en-US" altLang="en-US" dirty="0"/>
              <a:t> to start with a statement.</a:t>
            </a:r>
          </a:p>
          <a:p>
            <a:pPr marL="181243" indent="-181243" eaLnBrk="1" hangingPunct="1">
              <a:spcBef>
                <a:spcPct val="0"/>
              </a:spcBef>
              <a:buFontTx/>
              <a:buChar char="•"/>
              <a:defRPr/>
            </a:pP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17867679"/>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5366424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96016598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49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423476586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008309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1414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6953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25D6BF15-57F6-4929-92F9-40098DD784E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2C33C678-1970-4115-8B69-7C29DA3E65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41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FA67E485-95C2-4330-9CA0-0A32D63508E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59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50201790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78412622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 id="2147484580"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Programming Foundation With Pseudocode</a:t>
            </a:r>
          </a:p>
        </p:txBody>
      </p:sp>
      <p:sp>
        <p:nvSpPr>
          <p:cNvPr id="6" name="Subtitle 5"/>
          <p:cNvSpPr>
            <a:spLocks noGrp="1"/>
          </p:cNvSpPr>
          <p:nvPr>
            <p:ph type="subTitle" idx="1"/>
          </p:nvPr>
        </p:nvSpPr>
        <p:spPr/>
        <p:txBody>
          <a:bodyPr/>
          <a:lstStyle/>
          <a:p>
            <a:r>
              <a:rPr lang="en-US" dirty="0"/>
              <a:t>Lesson 2: Good Programming Practices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 </a:t>
            </a:r>
            <a:br>
              <a:rPr lang="en-US" dirty="0"/>
            </a:br>
            <a:r>
              <a:rPr lang="en-US" dirty="0"/>
              <a:t>Layout (</a:t>
            </a:r>
            <a:r>
              <a:rPr lang="en-US" dirty="0" err="1"/>
              <a:t>Contd</a:t>
            </a:r>
            <a:r>
              <a:rPr lang="en-US" dirty="0"/>
              <a:t>…)</a:t>
            </a:r>
          </a:p>
        </p:txBody>
      </p:sp>
      <p:sp>
        <p:nvSpPr>
          <p:cNvPr id="4" name="Content Placeholder 3"/>
          <p:cNvSpPr>
            <a:spLocks noGrp="1"/>
          </p:cNvSpPr>
          <p:nvPr>
            <p:ph idx="1"/>
          </p:nvPr>
        </p:nvSpPr>
        <p:spPr/>
        <p:txBody>
          <a:bodyPr/>
          <a:lstStyle/>
          <a:p>
            <a:r>
              <a:rPr lang="en-US" dirty="0"/>
              <a:t>Example of bad layout :  unformatted complicated expression</a:t>
            </a:r>
          </a:p>
          <a:p>
            <a:endParaRPr lang="en-US" dirty="0"/>
          </a:p>
          <a:p>
            <a:endParaRPr lang="en-US" dirty="0"/>
          </a:p>
          <a:p>
            <a:endParaRPr lang="en-US" dirty="0"/>
          </a:p>
          <a:p>
            <a:endParaRPr lang="en-US" dirty="0"/>
          </a:p>
          <a:p>
            <a:endParaRPr lang="en-US" dirty="0"/>
          </a:p>
          <a:p>
            <a:endParaRPr lang="en-US" dirty="0"/>
          </a:p>
          <a:p>
            <a:endParaRPr lang="en-US" dirty="0"/>
          </a:p>
          <a:p>
            <a:r>
              <a:rPr lang="en-US" dirty="0"/>
              <a:t>Example of a good layout : readable complicated expression</a:t>
            </a:r>
          </a:p>
          <a:p>
            <a:endParaRPr lang="en-US" dirty="0"/>
          </a:p>
          <a:p>
            <a:endParaRPr lang="en-US" dirty="0"/>
          </a:p>
        </p:txBody>
      </p:sp>
      <p:sp>
        <p:nvSpPr>
          <p:cNvPr id="10" name="AutoShape 4"/>
          <p:cNvSpPr>
            <a:spLocks noChangeArrowheads="1"/>
          </p:cNvSpPr>
          <p:nvPr/>
        </p:nvSpPr>
        <p:spPr bwMode="auto">
          <a:xfrm>
            <a:off x="457200" y="2144713"/>
            <a:ext cx="7848600" cy="11271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dirty="0">
                <a:latin typeface="+mj-lt"/>
              </a:rPr>
              <a:t>IF((‘0’  &lt;= </a:t>
            </a:r>
            <a:r>
              <a:rPr lang="en-US" dirty="0" err="1">
                <a:latin typeface="+mj-lt"/>
              </a:rPr>
              <a:t>InChar</a:t>
            </a:r>
            <a:r>
              <a:rPr lang="en-US" dirty="0">
                <a:latin typeface="+mj-lt"/>
              </a:rPr>
              <a:t> and </a:t>
            </a:r>
            <a:r>
              <a:rPr lang="en-US" dirty="0" err="1">
                <a:latin typeface="+mj-lt"/>
              </a:rPr>
              <a:t>InChar</a:t>
            </a:r>
            <a:r>
              <a:rPr lang="en-US" dirty="0">
                <a:latin typeface="+mj-lt"/>
              </a:rPr>
              <a:t> &lt;= ‘9’) or (‘a’ &lt;= </a:t>
            </a:r>
            <a:r>
              <a:rPr lang="en-US" dirty="0" err="1">
                <a:latin typeface="+mj-lt"/>
              </a:rPr>
              <a:t>InChar</a:t>
            </a:r>
            <a:r>
              <a:rPr lang="en-US" dirty="0">
                <a:latin typeface="+mj-lt"/>
              </a:rPr>
              <a:t> and </a:t>
            </a:r>
          </a:p>
          <a:p>
            <a:pPr lvl="1">
              <a:lnSpc>
                <a:spcPct val="135000"/>
              </a:lnSpc>
              <a:defRPr/>
            </a:pPr>
            <a:r>
              <a:rPr lang="en-US" dirty="0">
                <a:latin typeface="+mj-lt"/>
              </a:rPr>
              <a:t>       </a:t>
            </a:r>
            <a:r>
              <a:rPr lang="en-US" dirty="0" err="1">
                <a:latin typeface="+mj-lt"/>
              </a:rPr>
              <a:t>InChar</a:t>
            </a:r>
            <a:r>
              <a:rPr lang="en-US" dirty="0">
                <a:latin typeface="+mj-lt"/>
              </a:rPr>
              <a:t> &lt;= ‘z’) or (‘A’ &lt;= </a:t>
            </a:r>
            <a:r>
              <a:rPr lang="en-US" dirty="0" err="1">
                <a:latin typeface="+mj-lt"/>
              </a:rPr>
              <a:t>InChar</a:t>
            </a:r>
            <a:r>
              <a:rPr lang="en-US" dirty="0">
                <a:latin typeface="+mj-lt"/>
              </a:rPr>
              <a:t> and </a:t>
            </a:r>
            <a:r>
              <a:rPr lang="en-US" dirty="0" err="1">
                <a:latin typeface="+mj-lt"/>
              </a:rPr>
              <a:t>InChar</a:t>
            </a:r>
            <a:r>
              <a:rPr lang="en-US" dirty="0">
                <a:latin typeface="+mj-lt"/>
              </a:rPr>
              <a:t>  &lt;= ‘Z’ )) THEN</a:t>
            </a:r>
          </a:p>
        </p:txBody>
      </p:sp>
      <p:sp>
        <p:nvSpPr>
          <p:cNvPr id="11" name="AutoShape 6"/>
          <p:cNvSpPr>
            <a:spLocks noChangeArrowheads="1"/>
          </p:cNvSpPr>
          <p:nvPr/>
        </p:nvSpPr>
        <p:spPr bwMode="auto">
          <a:xfrm>
            <a:off x="457200" y="4381500"/>
            <a:ext cx="7848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r>
              <a:rPr lang="en-US" dirty="0">
                <a:latin typeface="+mj-lt"/>
              </a:rPr>
              <a:t> </a:t>
            </a:r>
          </a:p>
          <a:p>
            <a:pPr lvl="1">
              <a:lnSpc>
                <a:spcPct val="135000"/>
              </a:lnSpc>
              <a:defRPr/>
            </a:pPr>
            <a:endParaRPr lang="en-US" dirty="0">
              <a:latin typeface="+mj-lt"/>
            </a:endParaRPr>
          </a:p>
          <a:p>
            <a:pPr lvl="1">
              <a:lnSpc>
                <a:spcPct val="135000"/>
              </a:lnSpc>
              <a:defRPr/>
            </a:pPr>
            <a:r>
              <a:rPr lang="en-US" dirty="0">
                <a:latin typeface="+mj-lt"/>
              </a:rPr>
              <a:t>IF (( ‘0’  &lt;= </a:t>
            </a:r>
            <a:r>
              <a:rPr lang="en-US" dirty="0" err="1">
                <a:latin typeface="+mj-lt"/>
              </a:rPr>
              <a:t>InChar</a:t>
            </a:r>
            <a:r>
              <a:rPr lang="en-US" dirty="0">
                <a:latin typeface="+mj-lt"/>
              </a:rPr>
              <a:t> and </a:t>
            </a:r>
            <a:r>
              <a:rPr lang="en-US" dirty="0" err="1">
                <a:latin typeface="+mj-lt"/>
              </a:rPr>
              <a:t>InChar</a:t>
            </a:r>
            <a:r>
              <a:rPr lang="en-US" dirty="0">
                <a:latin typeface="+mj-lt"/>
              </a:rPr>
              <a:t> &lt;= ‘9’ ) or </a:t>
            </a:r>
          </a:p>
          <a:p>
            <a:pPr lvl="1">
              <a:lnSpc>
                <a:spcPct val="135000"/>
              </a:lnSpc>
              <a:defRPr/>
            </a:pPr>
            <a:r>
              <a:rPr lang="en-US" dirty="0">
                <a:latin typeface="+mj-lt"/>
              </a:rPr>
              <a:t>      ( ‘a’ &lt;= </a:t>
            </a:r>
            <a:r>
              <a:rPr lang="en-US" dirty="0" err="1">
                <a:latin typeface="+mj-lt"/>
              </a:rPr>
              <a:t>InChar</a:t>
            </a:r>
            <a:r>
              <a:rPr lang="en-US" dirty="0">
                <a:latin typeface="+mj-lt"/>
              </a:rPr>
              <a:t> and  </a:t>
            </a:r>
            <a:r>
              <a:rPr lang="en-US" dirty="0" err="1">
                <a:latin typeface="+mj-lt"/>
              </a:rPr>
              <a:t>InChar</a:t>
            </a:r>
            <a:r>
              <a:rPr lang="en-US" dirty="0">
                <a:latin typeface="+mj-lt"/>
              </a:rPr>
              <a:t> &lt;= ‘z’ ) or</a:t>
            </a:r>
          </a:p>
          <a:p>
            <a:pPr lvl="1">
              <a:lnSpc>
                <a:spcPct val="135000"/>
              </a:lnSpc>
              <a:defRPr/>
            </a:pPr>
            <a:r>
              <a:rPr lang="en-US" dirty="0">
                <a:latin typeface="+mj-lt"/>
              </a:rPr>
              <a:t>     ( ‘A’ &lt;= </a:t>
            </a:r>
            <a:r>
              <a:rPr lang="en-US" dirty="0" err="1">
                <a:latin typeface="+mj-lt"/>
              </a:rPr>
              <a:t>InChar</a:t>
            </a:r>
            <a:r>
              <a:rPr lang="en-US" dirty="0">
                <a:latin typeface="+mj-lt"/>
              </a:rPr>
              <a:t> and </a:t>
            </a:r>
            <a:r>
              <a:rPr lang="en-US" dirty="0" err="1">
                <a:latin typeface="+mj-lt"/>
              </a:rPr>
              <a:t>InChar</a:t>
            </a:r>
            <a:r>
              <a:rPr lang="en-US" dirty="0">
                <a:latin typeface="+mj-lt"/>
              </a:rPr>
              <a:t>  &lt;= ‘Z’ ) ) THEN</a:t>
            </a:r>
          </a:p>
          <a:p>
            <a:pPr lvl="1">
              <a:lnSpc>
                <a:spcPct val="135000"/>
              </a:lnSpc>
              <a:defRPr/>
            </a:pPr>
            <a:endParaRPr lang="en-US" dirty="0">
              <a:latin typeface="+mj-lt"/>
            </a:endParaRPr>
          </a:p>
          <a:p>
            <a:pPr>
              <a:lnSpc>
                <a:spcPct val="135000"/>
              </a:lnSpc>
              <a:defRPr/>
            </a:pPr>
            <a:endParaRPr lang="en-US"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 </a:t>
            </a:r>
            <a:br>
              <a:rPr lang="en-US" dirty="0"/>
            </a:br>
            <a:r>
              <a:rPr lang="en-US" dirty="0"/>
              <a:t>Self-documenting Code</a:t>
            </a:r>
          </a:p>
        </p:txBody>
      </p:sp>
      <p:sp>
        <p:nvSpPr>
          <p:cNvPr id="4" name="Content Placeholder 3"/>
          <p:cNvSpPr>
            <a:spLocks noGrp="1"/>
          </p:cNvSpPr>
          <p:nvPr>
            <p:ph idx="1"/>
          </p:nvPr>
        </p:nvSpPr>
        <p:spPr/>
        <p:txBody>
          <a:bodyPr/>
          <a:lstStyle/>
          <a:p>
            <a:r>
              <a:rPr lang="en-US" dirty="0"/>
              <a:t>Main contributor to code-level documentation isn’t only  comments, but good programming style like</a:t>
            </a:r>
          </a:p>
          <a:p>
            <a:pPr lvl="1"/>
            <a:r>
              <a:rPr lang="en-US" dirty="0"/>
              <a:t>Good program structure</a:t>
            </a:r>
          </a:p>
          <a:p>
            <a:pPr lvl="1"/>
            <a:r>
              <a:rPr lang="en-US" dirty="0"/>
              <a:t>Use of straight forward and easily understandable approaches</a:t>
            </a:r>
          </a:p>
          <a:p>
            <a:pPr lvl="1"/>
            <a:r>
              <a:rPr lang="en-US" dirty="0"/>
              <a:t>Good variable names</a:t>
            </a:r>
          </a:p>
          <a:p>
            <a:pPr lvl="1"/>
            <a:r>
              <a:rPr lang="en-US" dirty="0"/>
              <a:t>Good routine names</a:t>
            </a:r>
          </a:p>
          <a:p>
            <a:pPr lvl="1"/>
            <a:r>
              <a:rPr lang="en-US" dirty="0"/>
              <a:t>Remove hard coded constants</a:t>
            </a:r>
          </a:p>
          <a:p>
            <a:pPr lvl="1"/>
            <a:r>
              <a:rPr lang="en-US" dirty="0"/>
              <a:t>Clear layouts</a:t>
            </a:r>
          </a:p>
          <a:p>
            <a:pPr lvl="1"/>
            <a:r>
              <a:rPr lang="en-US" dirty="0"/>
              <a:t>Minimization of control-flow and data-structure complexity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 </a:t>
            </a:r>
            <a:br>
              <a:rPr lang="en-US" dirty="0"/>
            </a:br>
            <a:r>
              <a:rPr lang="en-US" dirty="0"/>
              <a:t>Kinds of Comments</a:t>
            </a:r>
          </a:p>
        </p:txBody>
      </p:sp>
      <p:sp>
        <p:nvSpPr>
          <p:cNvPr id="4" name="Content Placeholder 3"/>
          <p:cNvSpPr>
            <a:spLocks noGrp="1"/>
          </p:cNvSpPr>
          <p:nvPr>
            <p:ph idx="1"/>
          </p:nvPr>
        </p:nvSpPr>
        <p:spPr/>
        <p:txBody>
          <a:bodyPr/>
          <a:lstStyle/>
          <a:p>
            <a:r>
              <a:rPr lang="en-US" dirty="0"/>
              <a:t>Repeat of the code</a:t>
            </a:r>
          </a:p>
          <a:p>
            <a:r>
              <a:rPr lang="en-US" dirty="0"/>
              <a:t>Explanation of the code</a:t>
            </a:r>
          </a:p>
          <a:p>
            <a:r>
              <a:rPr lang="en-US" dirty="0"/>
              <a:t>Marker in the code   /** @@to do */</a:t>
            </a:r>
          </a:p>
          <a:p>
            <a:r>
              <a:rPr lang="en-US" dirty="0"/>
              <a:t>Summary of the code</a:t>
            </a:r>
          </a:p>
          <a:p>
            <a:r>
              <a:rPr lang="en-US" dirty="0"/>
              <a:t>Description of the code’s intent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2.1.1Readable</a:t>
            </a:r>
            <a:br>
              <a:rPr lang="en-US" dirty="0"/>
            </a:br>
            <a:r>
              <a:rPr lang="en-US" dirty="0"/>
              <a:t>Commenting Techniques</a:t>
            </a:r>
          </a:p>
        </p:txBody>
      </p:sp>
      <p:sp>
        <p:nvSpPr>
          <p:cNvPr id="4" name="Content Placeholder 3"/>
          <p:cNvSpPr>
            <a:spLocks noGrp="1"/>
          </p:cNvSpPr>
          <p:nvPr>
            <p:ph idx="1"/>
          </p:nvPr>
        </p:nvSpPr>
        <p:spPr/>
        <p:txBody>
          <a:bodyPr/>
          <a:lstStyle/>
          <a:p>
            <a:r>
              <a:rPr lang="en-US" dirty="0" err="1"/>
              <a:t>Endline</a:t>
            </a:r>
            <a:r>
              <a:rPr lang="en-US" dirty="0"/>
              <a:t> comments: </a:t>
            </a:r>
          </a:p>
          <a:p>
            <a:pPr lvl="1"/>
            <a:r>
              <a:rPr lang="en-US" dirty="0"/>
              <a:t>Avoid </a:t>
            </a:r>
            <a:r>
              <a:rPr lang="en-US" dirty="0" err="1"/>
              <a:t>Endline</a:t>
            </a:r>
            <a:r>
              <a:rPr lang="en-US" dirty="0"/>
              <a:t> comments on single lines or multiple lines.</a:t>
            </a:r>
          </a:p>
          <a:p>
            <a:pPr lvl="1"/>
            <a:r>
              <a:rPr lang="en-US" dirty="0"/>
              <a:t>Use </a:t>
            </a:r>
            <a:r>
              <a:rPr lang="en-US" dirty="0" err="1"/>
              <a:t>Endline</a:t>
            </a:r>
            <a:r>
              <a:rPr lang="en-US" dirty="0"/>
              <a:t> comments to annotate data declarations and to mark ends of blocks.</a:t>
            </a:r>
          </a:p>
          <a:p>
            <a:r>
              <a:rPr lang="en-US" dirty="0"/>
              <a:t>Paragraph comments:</a:t>
            </a:r>
          </a:p>
          <a:p>
            <a:pPr lvl="1"/>
            <a:r>
              <a:rPr lang="en-US" dirty="0"/>
              <a:t>Focus paragraph comments on the why rather than the how.</a:t>
            </a:r>
          </a:p>
          <a:p>
            <a:pPr lvl="1"/>
            <a:r>
              <a:rPr lang="en-US" dirty="0"/>
              <a:t>Use comments to prepare the reader for what is to follow.</a:t>
            </a:r>
          </a:p>
          <a:p>
            <a:pPr lvl="1"/>
            <a:r>
              <a:rPr lang="en-US" dirty="0"/>
              <a:t>Avoid abbreviations, comments should be unambiguous.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2.1.2 Maintainable</a:t>
            </a:r>
            <a:br>
              <a:rPr lang="en-US" dirty="0"/>
            </a:br>
            <a:r>
              <a:rPr lang="en-US" dirty="0" err="1"/>
              <a:t>Maintainable</a:t>
            </a:r>
            <a:endParaRPr lang="en-US" dirty="0"/>
          </a:p>
        </p:txBody>
      </p:sp>
      <p:sp>
        <p:nvSpPr>
          <p:cNvPr id="4" name="Content Placeholder 3"/>
          <p:cNvSpPr>
            <a:spLocks noGrp="1"/>
          </p:cNvSpPr>
          <p:nvPr>
            <p:ph idx="1"/>
          </p:nvPr>
        </p:nvSpPr>
        <p:spPr/>
        <p:txBody>
          <a:bodyPr/>
          <a:lstStyle/>
          <a:p>
            <a:r>
              <a:rPr lang="en-US" dirty="0"/>
              <a:t>If the program is easy to understand and if it is easy to modify then the program is called as maintainable.</a:t>
            </a:r>
          </a:p>
          <a:p>
            <a:r>
              <a:rPr lang="en-US" dirty="0"/>
              <a:t>Selection of proper data management technique helps to make code more simpler and maintainable.</a:t>
            </a:r>
          </a:p>
          <a:p>
            <a:r>
              <a:rPr lang="en-US" dirty="0"/>
              <a:t>Achieve maintainability by eliminating hard coded constants from the 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2.1.2 Maintainable</a:t>
            </a:r>
            <a:br>
              <a:rPr lang="en-US" dirty="0"/>
            </a:br>
            <a:r>
              <a:rPr lang="en-US" dirty="0" err="1"/>
              <a:t>Maintainable</a:t>
            </a:r>
            <a:r>
              <a:rPr lang="en-US" dirty="0"/>
              <a:t> - Example</a:t>
            </a:r>
          </a:p>
        </p:txBody>
      </p:sp>
      <p:sp>
        <p:nvSpPr>
          <p:cNvPr id="4" name="Content Placeholder 3"/>
          <p:cNvSpPr>
            <a:spLocks noGrp="1"/>
          </p:cNvSpPr>
          <p:nvPr>
            <p:ph idx="1"/>
          </p:nvPr>
        </p:nvSpPr>
        <p:spPr>
          <a:xfrm>
            <a:off x="298516" y="1494766"/>
            <a:ext cx="8845484" cy="5229884"/>
          </a:xfrm>
        </p:spPr>
        <p:txBody>
          <a:bodyPr/>
          <a:lstStyle/>
          <a:p>
            <a:r>
              <a:rPr lang="en-US" dirty="0"/>
              <a:t>Program to find the circumference of a circle.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Better Version</a:t>
            </a:r>
          </a:p>
          <a:p>
            <a:endParaRPr lang="en-US" dirty="0"/>
          </a:p>
        </p:txBody>
      </p:sp>
      <p:sp>
        <p:nvSpPr>
          <p:cNvPr id="9" name="AutoShape 3"/>
          <p:cNvSpPr>
            <a:spLocks noChangeArrowheads="1"/>
          </p:cNvSpPr>
          <p:nvPr/>
        </p:nvSpPr>
        <p:spPr bwMode="auto">
          <a:xfrm>
            <a:off x="1136650" y="1970088"/>
            <a:ext cx="6858000" cy="1828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1600" dirty="0">
                <a:solidFill>
                  <a:schemeClr val="tx1"/>
                </a:solidFill>
                <a:latin typeface="+mj-lt"/>
              </a:rPr>
              <a:t>BEGIN</a:t>
            </a:r>
          </a:p>
          <a:p>
            <a:pPr>
              <a:defRPr/>
            </a:pPr>
            <a:r>
              <a:rPr lang="en-US" sz="1600" dirty="0">
                <a:solidFill>
                  <a:schemeClr val="tx1"/>
                </a:solidFill>
                <a:latin typeface="+mj-lt"/>
              </a:rPr>
              <a:t>	ACCEPT radius</a:t>
            </a:r>
          </a:p>
          <a:p>
            <a:pPr>
              <a:defRPr/>
            </a:pPr>
            <a:r>
              <a:rPr lang="en-US" sz="1600" dirty="0">
                <a:solidFill>
                  <a:schemeClr val="tx1"/>
                </a:solidFill>
                <a:latin typeface="+mj-lt"/>
              </a:rPr>
              <a:t>	circumference = 2 * 3.14159 * radius</a:t>
            </a:r>
          </a:p>
          <a:p>
            <a:pPr>
              <a:defRPr/>
            </a:pPr>
            <a:r>
              <a:rPr lang="en-US" sz="1600" dirty="0">
                <a:solidFill>
                  <a:schemeClr val="tx1"/>
                </a:solidFill>
                <a:latin typeface="+mj-lt"/>
              </a:rPr>
              <a:t>	PRINT "Circumference of a circle : ", circumference </a:t>
            </a:r>
          </a:p>
          <a:p>
            <a:pPr>
              <a:defRPr/>
            </a:pPr>
            <a:r>
              <a:rPr lang="en-US" sz="1600" dirty="0">
                <a:solidFill>
                  <a:schemeClr val="tx1"/>
                </a:solidFill>
                <a:latin typeface="+mj-lt"/>
              </a:rPr>
              <a:t>END</a:t>
            </a:r>
          </a:p>
        </p:txBody>
      </p:sp>
      <p:sp>
        <p:nvSpPr>
          <p:cNvPr id="10" name="AutoShape 3"/>
          <p:cNvSpPr>
            <a:spLocks noChangeArrowheads="1"/>
          </p:cNvSpPr>
          <p:nvPr/>
        </p:nvSpPr>
        <p:spPr bwMode="auto">
          <a:xfrm>
            <a:off x="1136650" y="4497388"/>
            <a:ext cx="6858000" cy="1828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1600" dirty="0">
                <a:solidFill>
                  <a:schemeClr val="tx1"/>
                </a:solidFill>
                <a:latin typeface="+mj-lt"/>
              </a:rPr>
              <a:t>BEGIN</a:t>
            </a:r>
          </a:p>
          <a:p>
            <a:pPr>
              <a:defRPr/>
            </a:pPr>
            <a:r>
              <a:rPr lang="en-US" sz="1600" dirty="0">
                <a:solidFill>
                  <a:schemeClr val="tx1"/>
                </a:solidFill>
                <a:latin typeface="+mj-lt"/>
              </a:rPr>
              <a:t>	DECLARE CONSTANT PI AS INTEGER AND STORE 3.14159</a:t>
            </a:r>
          </a:p>
          <a:p>
            <a:pPr>
              <a:defRPr/>
            </a:pPr>
            <a:r>
              <a:rPr lang="en-US" sz="1600" dirty="0">
                <a:solidFill>
                  <a:schemeClr val="tx1"/>
                </a:solidFill>
                <a:latin typeface="+mj-lt"/>
              </a:rPr>
              <a:t>	ACCEPT radius</a:t>
            </a:r>
          </a:p>
          <a:p>
            <a:pPr>
              <a:defRPr/>
            </a:pPr>
            <a:r>
              <a:rPr lang="en-US" sz="1600" dirty="0">
                <a:solidFill>
                  <a:schemeClr val="tx1"/>
                </a:solidFill>
                <a:latin typeface="+mj-lt"/>
              </a:rPr>
              <a:t>	circumference = 2 * PI* radius</a:t>
            </a:r>
          </a:p>
          <a:p>
            <a:pPr>
              <a:defRPr/>
            </a:pPr>
            <a:r>
              <a:rPr lang="en-US" sz="1600" dirty="0">
                <a:solidFill>
                  <a:schemeClr val="tx1"/>
                </a:solidFill>
                <a:latin typeface="+mj-lt"/>
              </a:rPr>
              <a:t>	PRINT "Circumference of a circle : ", circumference </a:t>
            </a:r>
          </a:p>
          <a:p>
            <a:pPr>
              <a:defRPr/>
            </a:pPr>
            <a:r>
              <a:rPr lang="en-US" sz="1600" dirty="0">
                <a:solidFill>
                  <a:schemeClr val="tx1"/>
                </a:solidFill>
                <a:latin typeface="+mj-lt"/>
              </a:rPr>
              <a:t>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2.1.2 Maintainable</a:t>
            </a:r>
            <a:br>
              <a:rPr lang="en-US" dirty="0"/>
            </a:br>
            <a:r>
              <a:rPr lang="en-US" dirty="0"/>
              <a:t>Program for Printing Pay-slip – Example 2</a:t>
            </a:r>
          </a:p>
        </p:txBody>
      </p:sp>
      <p:sp>
        <p:nvSpPr>
          <p:cNvPr id="4" name="Content Placeholder 3"/>
          <p:cNvSpPr>
            <a:spLocks noGrp="1"/>
          </p:cNvSpPr>
          <p:nvPr>
            <p:ph idx="1"/>
          </p:nvPr>
        </p:nvSpPr>
        <p:spPr/>
        <p:txBody>
          <a:bodyPr/>
          <a:lstStyle/>
          <a:p>
            <a:r>
              <a:rPr lang="en-US" dirty="0"/>
              <a:t>What does the following Program (example) do?</a:t>
            </a:r>
          </a:p>
          <a:p>
            <a:endParaRPr lang="en-US" dirty="0"/>
          </a:p>
        </p:txBody>
      </p:sp>
      <p:sp>
        <p:nvSpPr>
          <p:cNvPr id="8" name="AutoShape 3"/>
          <p:cNvSpPr>
            <a:spLocks noChangeArrowheads="1"/>
          </p:cNvSpPr>
          <p:nvPr/>
        </p:nvSpPr>
        <p:spPr bwMode="auto">
          <a:xfrm>
            <a:off x="979488" y="2148840"/>
            <a:ext cx="4572000" cy="256032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r>
              <a:rPr lang="en-US" sz="1600" dirty="0">
                <a:latin typeface="+mj-lt"/>
              </a:rPr>
              <a:t>Version 1</a:t>
            </a:r>
          </a:p>
          <a:p>
            <a:pPr lvl="1">
              <a:defRPr/>
            </a:pPr>
            <a:r>
              <a:rPr lang="en-US" sz="1600" dirty="0">
                <a:latin typeface="+mj-lt"/>
              </a:rPr>
              <a:t>BEGIN</a:t>
            </a:r>
          </a:p>
          <a:p>
            <a:pPr lvl="1">
              <a:defRPr/>
            </a:pPr>
            <a:r>
              <a:rPr lang="en-US" sz="1600" dirty="0">
                <a:latin typeface="+mj-lt"/>
              </a:rPr>
              <a:t>ACCEPT </a:t>
            </a:r>
            <a:r>
              <a:rPr lang="en-US" sz="1600" dirty="0" err="1">
                <a:latin typeface="+mj-lt"/>
              </a:rPr>
              <a:t>ecode</a:t>
            </a:r>
            <a:r>
              <a:rPr lang="en-US" sz="1600" dirty="0">
                <a:latin typeface="+mj-lt"/>
              </a:rPr>
              <a:t>, </a:t>
            </a:r>
            <a:r>
              <a:rPr lang="en-US" sz="1600" dirty="0" err="1">
                <a:latin typeface="+mj-lt"/>
              </a:rPr>
              <a:t>ename</a:t>
            </a:r>
            <a:r>
              <a:rPr lang="en-US" sz="1600" dirty="0">
                <a:latin typeface="+mj-lt"/>
              </a:rPr>
              <a:t>, B</a:t>
            </a:r>
          </a:p>
          <a:p>
            <a:pPr lvl="1">
              <a:defRPr/>
            </a:pPr>
            <a:r>
              <a:rPr lang="en-US" sz="1600" dirty="0">
                <a:latin typeface="+mj-lt"/>
              </a:rPr>
              <a:t>G = B * 0.8 + 1700</a:t>
            </a:r>
          </a:p>
          <a:p>
            <a:pPr lvl="1">
              <a:defRPr/>
            </a:pPr>
            <a:r>
              <a:rPr lang="en-US" sz="1600" dirty="0">
                <a:latin typeface="+mj-lt"/>
              </a:rPr>
              <a:t>PF = 0.12*B</a:t>
            </a:r>
          </a:p>
          <a:p>
            <a:pPr lvl="1">
              <a:defRPr/>
            </a:pPr>
            <a:r>
              <a:rPr lang="en-US" sz="1600" dirty="0">
                <a:latin typeface="+mj-lt"/>
              </a:rPr>
              <a:t>T = ((G*12 - 150000)*0.3 + 19000)/12</a:t>
            </a:r>
          </a:p>
          <a:p>
            <a:pPr lvl="1">
              <a:defRPr/>
            </a:pPr>
            <a:r>
              <a:rPr lang="de-DE" sz="1600" dirty="0">
                <a:latin typeface="+mj-lt"/>
              </a:rPr>
              <a:t>N = G - PF - T – 200</a:t>
            </a:r>
          </a:p>
          <a:p>
            <a:pPr lvl="1">
              <a:defRPr/>
            </a:pPr>
            <a:r>
              <a:rPr lang="en-US" sz="1600" dirty="0">
                <a:latin typeface="+mj-lt"/>
              </a:rPr>
              <a:t>PRINT </a:t>
            </a:r>
            <a:r>
              <a:rPr lang="en-US" sz="1600" dirty="0" err="1">
                <a:latin typeface="+mj-lt"/>
              </a:rPr>
              <a:t>ecode</a:t>
            </a:r>
            <a:r>
              <a:rPr lang="en-US" sz="1600" dirty="0">
                <a:latin typeface="+mj-lt"/>
              </a:rPr>
              <a:t>, </a:t>
            </a:r>
            <a:r>
              <a:rPr lang="en-US" sz="1600" dirty="0" err="1">
                <a:latin typeface="+mj-lt"/>
              </a:rPr>
              <a:t>ename</a:t>
            </a:r>
            <a:r>
              <a:rPr lang="en-US" sz="1600" dirty="0">
                <a:latin typeface="+mj-lt"/>
              </a:rPr>
              <a:t>, B, G, PF, T, N</a:t>
            </a:r>
          </a:p>
          <a:p>
            <a:pPr lvl="1">
              <a:defRPr/>
            </a:pPr>
            <a:r>
              <a:rPr lang="en-US" sz="1600" dirty="0">
                <a:latin typeface="+mj-lt"/>
              </a:rPr>
              <a:t>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2.1.2 Maintainable</a:t>
            </a:r>
            <a:br>
              <a:rPr lang="en-US" sz="1200" dirty="0"/>
            </a:br>
            <a:r>
              <a:rPr lang="en-US" dirty="0"/>
              <a:t>Program for Printing Pay-slip - Example  2(</a:t>
            </a:r>
            <a:r>
              <a:rPr lang="en-US" dirty="0" err="1"/>
              <a:t>Contd</a:t>
            </a:r>
            <a:r>
              <a:rPr lang="en-US" dirty="0"/>
              <a:t>…)</a:t>
            </a:r>
          </a:p>
        </p:txBody>
      </p:sp>
      <p:sp>
        <p:nvSpPr>
          <p:cNvPr id="4" name="Content Placeholder 3"/>
          <p:cNvSpPr>
            <a:spLocks noGrp="1"/>
          </p:cNvSpPr>
          <p:nvPr>
            <p:ph idx="1"/>
          </p:nvPr>
        </p:nvSpPr>
        <p:spPr/>
        <p:txBody>
          <a:bodyPr/>
          <a:lstStyle/>
          <a:p>
            <a:r>
              <a:rPr lang="en-US" dirty="0"/>
              <a:t>Is Version 2 better than version 1 – why? </a:t>
            </a:r>
          </a:p>
          <a:p>
            <a:endParaRPr lang="en-US" dirty="0"/>
          </a:p>
        </p:txBody>
      </p:sp>
      <p:sp>
        <p:nvSpPr>
          <p:cNvPr id="9" name="AutoShape 3"/>
          <p:cNvSpPr>
            <a:spLocks noChangeArrowheads="1"/>
          </p:cNvSpPr>
          <p:nvPr/>
        </p:nvSpPr>
        <p:spPr bwMode="auto">
          <a:xfrm>
            <a:off x="801688" y="1885950"/>
            <a:ext cx="5715000" cy="372427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dirty="0">
                <a:latin typeface="+mj-lt"/>
              </a:rPr>
              <a:t>       Version 2</a:t>
            </a:r>
          </a:p>
          <a:p>
            <a:pPr lvl="1">
              <a:defRPr/>
            </a:pPr>
            <a:endParaRPr lang="en-US" dirty="0">
              <a:latin typeface="+mj-lt"/>
            </a:endParaRPr>
          </a:p>
          <a:p>
            <a:pPr>
              <a:defRPr/>
            </a:pPr>
            <a:r>
              <a:rPr lang="en-US" dirty="0">
                <a:latin typeface="+mj-lt"/>
              </a:rPr>
              <a:t>BEGIN</a:t>
            </a:r>
          </a:p>
          <a:p>
            <a:pPr>
              <a:defRPr/>
            </a:pPr>
            <a:r>
              <a:rPr lang="en-US" dirty="0">
                <a:latin typeface="+mj-lt"/>
              </a:rPr>
              <a:t>ACCEPT </a:t>
            </a:r>
            <a:r>
              <a:rPr lang="en-US" dirty="0" err="1">
                <a:latin typeface="+mj-lt"/>
              </a:rPr>
              <a:t>ecode</a:t>
            </a:r>
            <a:r>
              <a:rPr lang="en-US" dirty="0">
                <a:latin typeface="+mj-lt"/>
              </a:rPr>
              <a:t>, </a:t>
            </a:r>
            <a:r>
              <a:rPr lang="en-US" dirty="0" err="1">
                <a:latin typeface="+mj-lt"/>
              </a:rPr>
              <a:t>ename</a:t>
            </a:r>
            <a:r>
              <a:rPr lang="en-US" dirty="0">
                <a:latin typeface="+mj-lt"/>
              </a:rPr>
              <a:t>, Basic</a:t>
            </a:r>
          </a:p>
          <a:p>
            <a:pPr>
              <a:defRPr/>
            </a:pPr>
            <a:r>
              <a:rPr lang="en-US" dirty="0">
                <a:latin typeface="+mj-lt"/>
              </a:rPr>
              <a:t>Gross = Basic * 0.8 + 1700</a:t>
            </a:r>
          </a:p>
          <a:p>
            <a:pPr>
              <a:defRPr/>
            </a:pPr>
            <a:r>
              <a:rPr lang="en-US" dirty="0">
                <a:latin typeface="+mj-lt"/>
              </a:rPr>
              <a:t>PF = 0.12 * Basic</a:t>
            </a:r>
          </a:p>
          <a:p>
            <a:pPr>
              <a:defRPr/>
            </a:pPr>
            <a:r>
              <a:rPr lang="en-US" dirty="0">
                <a:latin typeface="+mj-lt"/>
              </a:rPr>
              <a:t>Tax = ((Gross * 12 - 150000) *0.3 + 19000)/12</a:t>
            </a:r>
          </a:p>
          <a:p>
            <a:pPr>
              <a:defRPr/>
            </a:pPr>
            <a:r>
              <a:rPr lang="en-US" dirty="0">
                <a:latin typeface="+mj-lt"/>
              </a:rPr>
              <a:t>Net = Gross - PF - Tax – 200</a:t>
            </a:r>
          </a:p>
          <a:p>
            <a:pPr>
              <a:defRPr/>
            </a:pPr>
            <a:r>
              <a:rPr lang="en-US" dirty="0">
                <a:latin typeface="+mj-lt"/>
              </a:rPr>
              <a:t>PRINT </a:t>
            </a:r>
            <a:r>
              <a:rPr lang="en-US" dirty="0" err="1">
                <a:latin typeface="+mj-lt"/>
              </a:rPr>
              <a:t>ecode</a:t>
            </a:r>
            <a:r>
              <a:rPr lang="en-US" dirty="0">
                <a:latin typeface="+mj-lt"/>
              </a:rPr>
              <a:t>, </a:t>
            </a:r>
            <a:r>
              <a:rPr lang="en-US" dirty="0" err="1">
                <a:latin typeface="+mj-lt"/>
              </a:rPr>
              <a:t>ename</a:t>
            </a:r>
            <a:r>
              <a:rPr lang="en-US" dirty="0">
                <a:latin typeface="+mj-lt"/>
              </a:rPr>
              <a:t> Basic, Gross, PF, Tax, Net</a:t>
            </a:r>
          </a:p>
          <a:p>
            <a:pPr>
              <a:defRPr/>
            </a:pPr>
            <a:r>
              <a:rPr lang="en-US" dirty="0">
                <a:latin typeface="+mj-lt"/>
              </a:rPr>
              <a:t>END</a:t>
            </a:r>
          </a:p>
        </p:txBody>
      </p:sp>
      <p:sp>
        <p:nvSpPr>
          <p:cNvPr id="10" name="AutoShape 8"/>
          <p:cNvSpPr>
            <a:spLocks noChangeArrowheads="1"/>
          </p:cNvSpPr>
          <p:nvPr/>
        </p:nvSpPr>
        <p:spPr bwMode="auto">
          <a:xfrm>
            <a:off x="6753225" y="1633538"/>
            <a:ext cx="2209800" cy="2590800"/>
          </a:xfrm>
          <a:prstGeom prst="wedgeRoundRectCallout">
            <a:avLst>
              <a:gd name="adj1" fmla="val -116593"/>
              <a:gd name="adj2" fmla="val 32352"/>
              <a:gd name="adj3" fmla="val 16667"/>
            </a:avLst>
          </a:prstGeom>
          <a:ln>
            <a:headEnd/>
            <a:tailEnd/>
          </a:ln>
        </p:spPr>
        <p:style>
          <a:lnRef idx="2">
            <a:schemeClr val="dk1"/>
          </a:lnRef>
          <a:fillRef idx="1">
            <a:schemeClr val="lt1"/>
          </a:fillRef>
          <a:effectRef idx="0">
            <a:schemeClr val="dk1"/>
          </a:effectRef>
          <a:fontRef idx="minor">
            <a:schemeClr val="dk1"/>
          </a:fontRef>
        </p:style>
        <p:txBody>
          <a:bodyPr/>
          <a:lstStyle/>
          <a:p>
            <a:pPr>
              <a:buClr>
                <a:srgbClr val="00A1E4"/>
              </a:buClr>
              <a:buSzPct val="90000"/>
              <a:buFont typeface="Wingdings" pitchFamily="2" charset="2"/>
              <a:buChar char="Ø"/>
              <a:defRPr/>
            </a:pPr>
            <a:r>
              <a:rPr lang="en-US" sz="1400" b="1">
                <a:latin typeface="+mj-lt"/>
              </a:rPr>
              <a:t> What the code is doing is understandable </a:t>
            </a:r>
          </a:p>
          <a:p>
            <a:pPr>
              <a:buClr>
                <a:srgbClr val="00A1E4"/>
              </a:buClr>
              <a:buSzPct val="90000"/>
              <a:buFont typeface="Wingdings" pitchFamily="2" charset="2"/>
              <a:buChar char="Ø"/>
              <a:defRPr/>
            </a:pPr>
            <a:r>
              <a:rPr lang="en-US" sz="1400" b="1">
                <a:latin typeface="+mj-lt"/>
              </a:rPr>
              <a:t> The variable names given are meaningful than given in previous example.</a:t>
            </a:r>
          </a:p>
          <a:p>
            <a:pPr lvl="1">
              <a:buClr>
                <a:srgbClr val="00A1E4"/>
              </a:buClr>
              <a:defRPr/>
            </a:pPr>
            <a:endParaRPr lang="en-US" sz="1400" b="1">
              <a:latin typeface="+mj-lt"/>
            </a:endParaRPr>
          </a:p>
          <a:p>
            <a:pPr algn="ctr">
              <a:buClr>
                <a:srgbClr val="00A1E4"/>
              </a:buClr>
              <a:defRPr/>
            </a:pPr>
            <a:endParaRPr lang="en-US" sz="1600" b="1">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2.1.2 Maintainable</a:t>
            </a:r>
            <a:br>
              <a:rPr lang="en-US" dirty="0"/>
            </a:br>
            <a:r>
              <a:rPr lang="en-US" dirty="0"/>
              <a:t>Program for Printing Pay-slip - Issues</a:t>
            </a:r>
          </a:p>
        </p:txBody>
      </p:sp>
      <p:sp>
        <p:nvSpPr>
          <p:cNvPr id="4" name="Content Placeholder 3"/>
          <p:cNvSpPr>
            <a:spLocks noGrp="1"/>
          </p:cNvSpPr>
          <p:nvPr>
            <p:ph idx="1"/>
          </p:nvPr>
        </p:nvSpPr>
        <p:spPr/>
        <p:txBody>
          <a:bodyPr/>
          <a:lstStyle/>
          <a:p>
            <a:r>
              <a:rPr lang="en-US" dirty="0"/>
              <a:t>What are the issues in understanding the program calculating the </a:t>
            </a:r>
          </a:p>
          <a:p>
            <a:pPr marL="0" indent="0">
              <a:buNone/>
            </a:pPr>
            <a:r>
              <a:rPr lang="en-US" dirty="0"/>
              <a:t>	gross pay?</a:t>
            </a:r>
          </a:p>
          <a:p>
            <a:pPr lvl="1"/>
            <a:r>
              <a:rPr lang="en-US" dirty="0"/>
              <a:t>Poor readability </a:t>
            </a:r>
          </a:p>
          <a:p>
            <a:pPr lvl="2"/>
            <a:r>
              <a:rPr lang="en-US" dirty="0"/>
              <a:t>Comments are not added in the code</a:t>
            </a:r>
          </a:p>
          <a:p>
            <a:pPr lvl="2"/>
            <a:r>
              <a:rPr lang="en-US" dirty="0"/>
              <a:t>Poor variable names</a:t>
            </a:r>
          </a:p>
          <a:p>
            <a:pPr lvl="1"/>
            <a:r>
              <a:rPr lang="en-US" dirty="0"/>
              <a:t>Maintainability </a:t>
            </a:r>
          </a:p>
          <a:p>
            <a:pPr lvl="2"/>
            <a:r>
              <a:rPr lang="en-US" dirty="0"/>
              <a:t>Hard-coded constants</a:t>
            </a:r>
          </a:p>
          <a:p>
            <a:pPr lvl="2"/>
            <a:r>
              <a:rPr lang="en-US" dirty="0"/>
              <a:t>The program is not modular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2.1.2 Maintainable</a:t>
            </a:r>
            <a:br>
              <a:rPr lang="en-US" sz="1200" dirty="0"/>
            </a:br>
            <a:r>
              <a:rPr lang="en-US" dirty="0"/>
              <a:t>Program for Printing Pay-slip - Solution</a:t>
            </a:r>
          </a:p>
        </p:txBody>
      </p:sp>
      <p:sp>
        <p:nvSpPr>
          <p:cNvPr id="4" name="Content Placeholder 3"/>
          <p:cNvSpPr>
            <a:spLocks noGrp="1"/>
          </p:cNvSpPr>
          <p:nvPr>
            <p:ph idx="1"/>
          </p:nvPr>
        </p:nvSpPr>
        <p:spPr/>
        <p:txBody>
          <a:bodyPr/>
          <a:lstStyle/>
          <a:p>
            <a:r>
              <a:rPr lang="en-US" dirty="0"/>
              <a:t>What solutions do you recommend for these issues?</a:t>
            </a:r>
          </a:p>
          <a:p>
            <a:pPr lvl="1"/>
            <a:r>
              <a:rPr lang="en-US" dirty="0"/>
              <a:t>Use Header block for comments.</a:t>
            </a:r>
          </a:p>
          <a:p>
            <a:pPr lvl="1"/>
            <a:r>
              <a:rPr lang="en-US" dirty="0"/>
              <a:t>Use meaningful variable names.</a:t>
            </a:r>
          </a:p>
          <a:p>
            <a:pPr lvl="1"/>
            <a:r>
              <a:rPr lang="en-US" dirty="0"/>
              <a:t>Eliminate hard coded constants from the code.</a:t>
            </a:r>
          </a:p>
          <a:p>
            <a:pPr lvl="1"/>
            <a:r>
              <a:rPr lang="en-US" dirty="0"/>
              <a:t>Avoid use of obscure code</a:t>
            </a:r>
          </a:p>
          <a:p>
            <a:pPr marL="0" indent="0">
              <a:buNone/>
            </a:pPr>
            <a:r>
              <a:rPr lang="en-US" dirty="0"/>
              <a:t>       For an example:</a:t>
            </a:r>
          </a:p>
          <a:p>
            <a:pPr marL="0" indent="0">
              <a:buNone/>
            </a:pPr>
            <a:r>
              <a:rPr lang="en-US" dirty="0"/>
              <a:t>                HRA = 0.5 * Basic	/*** avoid obscure code G = B * 0.8 + 	    1700 ***/</a:t>
            </a:r>
          </a:p>
          <a:p>
            <a:pPr marL="0" indent="0">
              <a:buNone/>
            </a:pPr>
            <a:r>
              <a:rPr lang="en-US" dirty="0"/>
              <a:t>                 OPA = 0.3 * Basic	/*** Offshore project allowance ***/</a:t>
            </a:r>
          </a:p>
          <a:p>
            <a:pPr marL="0" indent="0">
              <a:buNone/>
            </a:pPr>
            <a:r>
              <a:rPr lang="en-US" dirty="0"/>
              <a:t>                 Conveyance = 1700</a:t>
            </a:r>
          </a:p>
          <a:p>
            <a:pPr lvl="1"/>
            <a:r>
              <a:rPr lang="en-US" dirty="0"/>
              <a:t>Use comments to describe program flow or complex sections of code.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To understand the following concepts</a:t>
            </a:r>
          </a:p>
          <a:p>
            <a:pPr lvl="1"/>
            <a:r>
              <a:rPr lang="en-US" dirty="0"/>
              <a:t>Characteristics of a good program</a:t>
            </a:r>
          </a:p>
          <a:p>
            <a:pPr lvl="2"/>
            <a:r>
              <a:rPr lang="en-US" dirty="0"/>
              <a:t>Readable</a:t>
            </a:r>
          </a:p>
          <a:p>
            <a:pPr lvl="2"/>
            <a:r>
              <a:rPr lang="en-US" dirty="0"/>
              <a:t>Maintainable</a:t>
            </a:r>
          </a:p>
          <a:p>
            <a:pPr lvl="2"/>
            <a:r>
              <a:rPr lang="en-US" dirty="0"/>
              <a:t>Modular </a:t>
            </a:r>
          </a:p>
          <a:p>
            <a:pPr lvl="1"/>
            <a:r>
              <a:rPr lang="en-US" dirty="0"/>
              <a:t>Guidelines for writing good code</a:t>
            </a:r>
          </a:p>
          <a:p>
            <a:pPr lvl="1"/>
            <a:r>
              <a:rPr lang="en-US" dirty="0"/>
              <a:t>Coupling and Cohesion</a:t>
            </a:r>
          </a:p>
          <a:p>
            <a:pPr lvl="1"/>
            <a:r>
              <a:rPr lang="en-US" dirty="0"/>
              <a:t>Robust program</a:t>
            </a:r>
          </a:p>
          <a:p>
            <a:pPr lvl="2"/>
            <a:r>
              <a:rPr lang="en-US" dirty="0"/>
              <a:t>Difference between correctness and robustness</a:t>
            </a:r>
          </a:p>
          <a:p>
            <a:pPr lvl="1"/>
            <a:r>
              <a:rPr lang="en-US" dirty="0"/>
              <a:t>Refactoring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2.1.2 Maintainable</a:t>
            </a:r>
            <a:br>
              <a:rPr lang="en-US" dirty="0"/>
            </a:br>
            <a:r>
              <a:rPr lang="en-US" dirty="0"/>
              <a:t>Program for Printing Pay-slip - Solution</a:t>
            </a:r>
          </a:p>
        </p:txBody>
      </p:sp>
      <p:sp>
        <p:nvSpPr>
          <p:cNvPr id="3" name="Content Placeholder 2"/>
          <p:cNvSpPr>
            <a:spLocks noGrp="1"/>
          </p:cNvSpPr>
          <p:nvPr>
            <p:ph idx="1"/>
          </p:nvPr>
        </p:nvSpPr>
        <p:spPr/>
        <p:txBody>
          <a:bodyPr/>
          <a:lstStyle/>
          <a:p>
            <a:r>
              <a:rPr lang="en-US" dirty="0"/>
              <a:t>Header Block</a:t>
            </a:r>
          </a:p>
          <a:p>
            <a:endParaRPr lang="en-US" dirty="0"/>
          </a:p>
        </p:txBody>
      </p:sp>
      <p:sp>
        <p:nvSpPr>
          <p:cNvPr id="7" name="AutoShape 3"/>
          <p:cNvSpPr>
            <a:spLocks noChangeArrowheads="1"/>
          </p:cNvSpPr>
          <p:nvPr/>
        </p:nvSpPr>
        <p:spPr bwMode="auto">
          <a:xfrm>
            <a:off x="465138" y="2095500"/>
            <a:ext cx="8226425" cy="34337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buClr>
                <a:srgbClr val="00A1E4"/>
              </a:buClr>
              <a:defRPr/>
            </a:pPr>
            <a:r>
              <a:rPr lang="en-US" b="1" dirty="0">
                <a:solidFill>
                  <a:schemeClr val="tx1"/>
                </a:solidFill>
                <a:latin typeface="+mj-lt"/>
              </a:rPr>
              <a:t>/*************************************************************       </a:t>
            </a:r>
          </a:p>
          <a:p>
            <a:pPr lvl="1">
              <a:buClr>
                <a:srgbClr val="00A1E4"/>
              </a:buClr>
              <a:defRPr/>
            </a:pPr>
            <a:r>
              <a:rPr lang="en-US" b="1" dirty="0">
                <a:solidFill>
                  <a:schemeClr val="tx1"/>
                </a:solidFill>
                <a:latin typeface="+mj-lt"/>
              </a:rPr>
              <a:t>*  File                                 : Example.txt</a:t>
            </a:r>
          </a:p>
          <a:p>
            <a:pPr lvl="1">
              <a:buClr>
                <a:srgbClr val="00A1E4"/>
              </a:buClr>
              <a:defRPr/>
            </a:pPr>
            <a:r>
              <a:rPr lang="en-US" b="1" dirty="0">
                <a:solidFill>
                  <a:schemeClr val="tx1"/>
                </a:solidFill>
                <a:latin typeface="+mj-lt"/>
              </a:rPr>
              <a:t> * Author Name             : Capgemini</a:t>
            </a:r>
          </a:p>
          <a:p>
            <a:pPr lvl="1">
              <a:buClr>
                <a:srgbClr val="00A1E4"/>
              </a:buClr>
              <a:defRPr/>
            </a:pPr>
            <a:r>
              <a:rPr lang="en-US" b="1" dirty="0">
                <a:solidFill>
                  <a:schemeClr val="tx1"/>
                </a:solidFill>
                <a:latin typeface="+mj-lt"/>
              </a:rPr>
              <a:t> * Description                 : Program to Print Pay Slips for all employees</a:t>
            </a:r>
          </a:p>
          <a:p>
            <a:pPr lvl="1">
              <a:buClr>
                <a:srgbClr val="00A1E4"/>
              </a:buClr>
              <a:defRPr/>
            </a:pPr>
            <a:r>
              <a:rPr lang="en-US" b="1" dirty="0">
                <a:solidFill>
                  <a:schemeClr val="tx1"/>
                </a:solidFill>
                <a:latin typeface="+mj-lt"/>
              </a:rPr>
              <a:t> * Version                         : 3.0</a:t>
            </a:r>
          </a:p>
          <a:p>
            <a:pPr lvl="1">
              <a:buClr>
                <a:srgbClr val="00A1E4"/>
              </a:buClr>
              <a:defRPr/>
            </a:pPr>
            <a:r>
              <a:rPr lang="en-US" b="1" dirty="0">
                <a:solidFill>
                  <a:schemeClr val="tx1"/>
                </a:solidFill>
                <a:latin typeface="+mj-lt"/>
              </a:rPr>
              <a:t> * Last Modified Date  : 21-Feb-2015</a:t>
            </a:r>
          </a:p>
          <a:p>
            <a:pPr lvl="1">
              <a:buClr>
                <a:srgbClr val="00A1E4"/>
              </a:buClr>
              <a:defRPr/>
            </a:pPr>
            <a:r>
              <a:rPr lang="en-US" b="1" dirty="0">
                <a:solidFill>
                  <a:schemeClr val="tx1"/>
                </a:solidFill>
                <a:latin typeface="+mj-lt"/>
              </a:rPr>
              <a:t> * Change Description : Added meaningful variable names, made use of blank lines </a:t>
            </a:r>
          </a:p>
          <a:p>
            <a:pPr lvl="1">
              <a:buClr>
                <a:srgbClr val="00A1E4"/>
              </a:buClr>
              <a:defRPr/>
            </a:pPr>
            <a:r>
              <a:rPr lang="en-US" b="1" dirty="0">
                <a:solidFill>
                  <a:schemeClr val="tx1"/>
                </a:solidFill>
                <a:latin typeface="+mj-lt"/>
              </a:rPr>
              <a:t>*************************************************************/</a:t>
            </a:r>
          </a:p>
        </p:txBody>
      </p:sp>
    </p:spTree>
    <p:extLst>
      <p:ext uri="{BB962C8B-B14F-4D97-AF65-F5344CB8AC3E}">
        <p14:creationId xmlns:p14="http://schemas.microsoft.com/office/powerpoint/2010/main" val="312237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371475" y="1225550"/>
            <a:ext cx="169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sz="2000" b="0">
              <a:solidFill>
                <a:srgbClr val="000000"/>
              </a:solidFill>
              <a:ea typeface="MS PGothic" pitchFamily="34" charset="-128"/>
              <a:cs typeface="MS PGothic" pitchFamily="34" charset="-128"/>
            </a:endParaRPr>
          </a:p>
        </p:txBody>
      </p:sp>
      <p:sp>
        <p:nvSpPr>
          <p:cNvPr id="2" name="Title 1"/>
          <p:cNvSpPr>
            <a:spLocks noGrp="1"/>
          </p:cNvSpPr>
          <p:nvPr>
            <p:ph type="title"/>
          </p:nvPr>
        </p:nvSpPr>
        <p:spPr/>
        <p:txBody>
          <a:bodyPr/>
          <a:lstStyle/>
          <a:p>
            <a:r>
              <a:rPr lang="en-US" sz="1200" dirty="0"/>
              <a:t>2.1.2 Maintainable</a:t>
            </a:r>
            <a:br>
              <a:rPr lang="en-US" dirty="0"/>
            </a:br>
            <a:r>
              <a:rPr lang="en-US" dirty="0"/>
              <a:t>Program for Printing Pay-slip - Example</a:t>
            </a:r>
          </a:p>
        </p:txBody>
      </p:sp>
      <p:sp>
        <p:nvSpPr>
          <p:cNvPr id="3" name="Content Placeholder 2"/>
          <p:cNvSpPr>
            <a:spLocks noGrp="1"/>
          </p:cNvSpPr>
          <p:nvPr>
            <p:ph idx="1"/>
          </p:nvPr>
        </p:nvSpPr>
        <p:spPr/>
        <p:txBody>
          <a:bodyPr/>
          <a:lstStyle/>
          <a:p>
            <a:r>
              <a:rPr lang="en-US" dirty="0"/>
              <a:t>Is Version 3 better than version 1  and 2– why?” </a:t>
            </a:r>
          </a:p>
          <a:p>
            <a:endParaRPr lang="en-US" dirty="0"/>
          </a:p>
        </p:txBody>
      </p:sp>
      <p:sp>
        <p:nvSpPr>
          <p:cNvPr id="9" name="AutoShape 3"/>
          <p:cNvSpPr>
            <a:spLocks noChangeArrowheads="1"/>
          </p:cNvSpPr>
          <p:nvPr/>
        </p:nvSpPr>
        <p:spPr bwMode="auto">
          <a:xfrm>
            <a:off x="609600" y="2171700"/>
            <a:ext cx="8091488" cy="39052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endParaRPr lang="en-US" sz="1400" dirty="0">
              <a:latin typeface="+mj-lt"/>
            </a:endParaRPr>
          </a:p>
          <a:p>
            <a:pPr lvl="1">
              <a:defRPr/>
            </a:pPr>
            <a:endParaRPr lang="en-US" sz="1400" dirty="0">
              <a:latin typeface="+mj-lt"/>
            </a:endParaRPr>
          </a:p>
          <a:p>
            <a:pPr lvl="1">
              <a:defRPr/>
            </a:pPr>
            <a:endParaRPr lang="en-US" sz="1400" dirty="0">
              <a:latin typeface="+mj-lt"/>
            </a:endParaRPr>
          </a:p>
          <a:p>
            <a:pPr>
              <a:defRPr/>
            </a:pPr>
            <a:endParaRPr lang="en-US" sz="1400" dirty="0">
              <a:latin typeface="+mj-lt"/>
            </a:endParaRPr>
          </a:p>
          <a:p>
            <a:pPr>
              <a:defRPr/>
            </a:pPr>
            <a:r>
              <a:rPr lang="en-US" sz="1400" dirty="0">
                <a:latin typeface="+mj-lt"/>
              </a:rPr>
              <a:t>BEGIN</a:t>
            </a:r>
          </a:p>
          <a:p>
            <a:pPr>
              <a:defRPr/>
            </a:pPr>
            <a:r>
              <a:rPr lang="en-US" sz="1400" dirty="0">
                <a:latin typeface="+mj-lt"/>
              </a:rPr>
              <a:t>	ACCEPT </a:t>
            </a:r>
            <a:r>
              <a:rPr lang="en-US" sz="1400" dirty="0" err="1">
                <a:latin typeface="+mj-lt"/>
              </a:rPr>
              <a:t>ecode</a:t>
            </a:r>
            <a:r>
              <a:rPr lang="en-US" sz="1400" dirty="0">
                <a:latin typeface="+mj-lt"/>
              </a:rPr>
              <a:t>, </a:t>
            </a:r>
            <a:r>
              <a:rPr lang="en-US" sz="1400" dirty="0" err="1">
                <a:latin typeface="+mj-lt"/>
              </a:rPr>
              <a:t>ename</a:t>
            </a:r>
            <a:r>
              <a:rPr lang="en-US" sz="1400" dirty="0">
                <a:latin typeface="+mj-lt"/>
              </a:rPr>
              <a:t>, Basic </a:t>
            </a:r>
          </a:p>
          <a:p>
            <a:pPr>
              <a:defRPr/>
            </a:pPr>
            <a:r>
              <a:rPr lang="en-US" sz="1400" dirty="0">
                <a:latin typeface="+mj-lt"/>
              </a:rPr>
              <a:t>	HRA = 0.5 * Basic	/*** avoid obscure code G = B * 0.8 + 1700 ***/</a:t>
            </a:r>
          </a:p>
          <a:p>
            <a:pPr>
              <a:defRPr/>
            </a:pPr>
            <a:r>
              <a:rPr lang="en-US" sz="1400" dirty="0">
                <a:latin typeface="+mj-lt"/>
              </a:rPr>
              <a:t>	OPA = 0.3 * Basic	/*** Offshore project allowance ***/</a:t>
            </a:r>
          </a:p>
          <a:p>
            <a:pPr>
              <a:defRPr/>
            </a:pPr>
            <a:r>
              <a:rPr lang="en-US" sz="1400" dirty="0">
                <a:latin typeface="+mj-lt"/>
              </a:rPr>
              <a:t>	Conveyance = 1700</a:t>
            </a:r>
          </a:p>
          <a:p>
            <a:pPr>
              <a:defRPr/>
            </a:pPr>
            <a:r>
              <a:rPr lang="en-US" sz="1400" dirty="0">
                <a:latin typeface="+mj-lt"/>
              </a:rPr>
              <a:t>	Gross = Basic + HRA + OPA + Conveyance</a:t>
            </a:r>
          </a:p>
          <a:p>
            <a:pPr>
              <a:defRPr/>
            </a:pPr>
            <a:r>
              <a:rPr lang="en-US" sz="1400" dirty="0">
                <a:latin typeface="+mj-lt"/>
              </a:rPr>
              <a:t>	</a:t>
            </a:r>
            <a:r>
              <a:rPr lang="en-US" sz="1400" dirty="0" err="1">
                <a:latin typeface="+mj-lt"/>
              </a:rPr>
              <a:t>Income_Tax</a:t>
            </a:r>
            <a:r>
              <a:rPr lang="en-US" sz="1400" dirty="0">
                <a:latin typeface="+mj-lt"/>
              </a:rPr>
              <a:t> = ((Gross * 12 - 150000) * 0.3 + 19000)/12</a:t>
            </a:r>
          </a:p>
          <a:p>
            <a:pPr>
              <a:lnSpc>
                <a:spcPct val="135000"/>
              </a:lnSpc>
              <a:defRPr/>
            </a:pPr>
            <a:r>
              <a:rPr lang="en-US" sz="1400" dirty="0">
                <a:latin typeface="+mj-lt"/>
              </a:rPr>
              <a:t>	</a:t>
            </a:r>
            <a:r>
              <a:rPr lang="en-US" sz="1400" dirty="0" err="1">
                <a:latin typeface="+mj-lt"/>
              </a:rPr>
              <a:t>Provident_Fund</a:t>
            </a:r>
            <a:r>
              <a:rPr lang="en-US" sz="1400" dirty="0">
                <a:latin typeface="+mj-lt"/>
              </a:rPr>
              <a:t> = 0.12 * Basic</a:t>
            </a:r>
          </a:p>
          <a:p>
            <a:pPr>
              <a:lnSpc>
                <a:spcPct val="135000"/>
              </a:lnSpc>
              <a:defRPr/>
            </a:pPr>
            <a:r>
              <a:rPr lang="en-US" sz="1400" dirty="0">
                <a:latin typeface="+mj-lt"/>
              </a:rPr>
              <a:t>	</a:t>
            </a:r>
            <a:r>
              <a:rPr lang="en-US" sz="1400" dirty="0" err="1">
                <a:latin typeface="+mj-lt"/>
              </a:rPr>
              <a:t>Prof_Tax</a:t>
            </a:r>
            <a:r>
              <a:rPr lang="en-US" sz="1400" dirty="0">
                <a:latin typeface="+mj-lt"/>
              </a:rPr>
              <a:t> = 200</a:t>
            </a:r>
          </a:p>
          <a:p>
            <a:pPr>
              <a:lnSpc>
                <a:spcPct val="135000"/>
              </a:lnSpc>
              <a:defRPr/>
            </a:pPr>
            <a:r>
              <a:rPr lang="en-US" sz="1400" dirty="0">
                <a:latin typeface="+mj-lt"/>
              </a:rPr>
              <a:t>	Net = Gross – </a:t>
            </a:r>
            <a:r>
              <a:rPr lang="en-US" sz="1400" dirty="0" err="1">
                <a:latin typeface="+mj-lt"/>
              </a:rPr>
              <a:t>Provident_Fund</a:t>
            </a:r>
            <a:r>
              <a:rPr lang="en-US" sz="1400" dirty="0">
                <a:latin typeface="+mj-lt"/>
              </a:rPr>
              <a:t> - Tax – </a:t>
            </a:r>
            <a:r>
              <a:rPr lang="en-US" sz="1400" dirty="0" err="1">
                <a:latin typeface="+mj-lt"/>
              </a:rPr>
              <a:t>Prof_Tax</a:t>
            </a:r>
            <a:endParaRPr lang="en-US" sz="1400" dirty="0">
              <a:latin typeface="+mj-lt"/>
            </a:endParaRPr>
          </a:p>
          <a:p>
            <a:pPr>
              <a:lnSpc>
                <a:spcPct val="135000"/>
              </a:lnSpc>
              <a:defRPr/>
            </a:pPr>
            <a:r>
              <a:rPr lang="en-US" sz="1400" dirty="0">
                <a:latin typeface="+mj-lt"/>
              </a:rPr>
              <a:t>	PRINT </a:t>
            </a:r>
            <a:r>
              <a:rPr lang="en-US" sz="1400" dirty="0" err="1">
                <a:latin typeface="+mj-lt"/>
              </a:rPr>
              <a:t>ecode</a:t>
            </a:r>
            <a:r>
              <a:rPr lang="en-US" sz="1400" dirty="0">
                <a:latin typeface="+mj-lt"/>
              </a:rPr>
              <a:t>, </a:t>
            </a:r>
            <a:r>
              <a:rPr lang="en-US" sz="1400" dirty="0" err="1">
                <a:latin typeface="+mj-lt"/>
              </a:rPr>
              <a:t>ename</a:t>
            </a:r>
            <a:r>
              <a:rPr lang="en-US" sz="1400" dirty="0">
                <a:latin typeface="+mj-lt"/>
              </a:rPr>
              <a:t>, Basic, HRA, OPA, Conveyance, Gross</a:t>
            </a:r>
          </a:p>
          <a:p>
            <a:pPr>
              <a:lnSpc>
                <a:spcPct val="135000"/>
              </a:lnSpc>
              <a:defRPr/>
            </a:pPr>
            <a:r>
              <a:rPr lang="en-US" sz="1400" dirty="0">
                <a:latin typeface="+mj-lt"/>
              </a:rPr>
              <a:t>	PRINT </a:t>
            </a:r>
            <a:r>
              <a:rPr lang="en-US" sz="1400" dirty="0" err="1">
                <a:latin typeface="+mj-lt"/>
              </a:rPr>
              <a:t>Provident_Fund</a:t>
            </a:r>
            <a:r>
              <a:rPr lang="en-US" sz="1400" dirty="0">
                <a:latin typeface="+mj-lt"/>
              </a:rPr>
              <a:t>, </a:t>
            </a:r>
            <a:r>
              <a:rPr lang="en-US" sz="1400" dirty="0" err="1">
                <a:latin typeface="+mj-lt"/>
              </a:rPr>
              <a:t>Income_Tax</a:t>
            </a:r>
            <a:r>
              <a:rPr lang="en-US" sz="1400" dirty="0">
                <a:latin typeface="+mj-lt"/>
              </a:rPr>
              <a:t>, </a:t>
            </a:r>
            <a:r>
              <a:rPr lang="en-US" sz="1400" dirty="0" err="1">
                <a:latin typeface="+mj-lt"/>
              </a:rPr>
              <a:t>Prof_Tax</a:t>
            </a:r>
            <a:r>
              <a:rPr lang="en-US" sz="1400" dirty="0">
                <a:latin typeface="+mj-lt"/>
              </a:rPr>
              <a:t>, Net</a:t>
            </a:r>
          </a:p>
          <a:p>
            <a:pPr>
              <a:lnSpc>
                <a:spcPct val="135000"/>
              </a:lnSpc>
              <a:defRPr/>
            </a:pPr>
            <a:r>
              <a:rPr lang="en-US" sz="1400" dirty="0">
                <a:latin typeface="+mj-lt"/>
              </a:rPr>
              <a:t>END</a:t>
            </a:r>
          </a:p>
          <a:p>
            <a:pPr>
              <a:defRPr/>
            </a:pPr>
            <a:endParaRPr lang="en-US" sz="1400" dirty="0">
              <a:latin typeface="+mj-lt"/>
            </a:endParaRPr>
          </a:p>
          <a:p>
            <a:pPr>
              <a:defRPr/>
            </a:pPr>
            <a:endParaRPr lang="en-US" sz="1400" dirty="0">
              <a:latin typeface="+mj-lt"/>
            </a:endParaRPr>
          </a:p>
          <a:p>
            <a:pPr>
              <a:defRPr/>
            </a:pPr>
            <a:endParaRPr lang="en-US" sz="1400" dirty="0">
              <a:latin typeface="+mj-lt"/>
            </a:endParaRPr>
          </a:p>
        </p:txBody>
      </p:sp>
      <p:sp>
        <p:nvSpPr>
          <p:cNvPr id="10" name="AutoShape 6"/>
          <p:cNvSpPr>
            <a:spLocks noChangeArrowheads="1"/>
          </p:cNvSpPr>
          <p:nvPr/>
        </p:nvSpPr>
        <p:spPr bwMode="auto">
          <a:xfrm>
            <a:off x="5967413" y="1963738"/>
            <a:ext cx="3022600" cy="381000"/>
          </a:xfrm>
          <a:prstGeom prst="wedgeRectCallout">
            <a:avLst>
              <a:gd name="adj1" fmla="val -82857"/>
              <a:gd name="adj2" fmla="val 230112"/>
            </a:avLst>
          </a:prstGeom>
          <a:ln>
            <a:headEnd/>
            <a:tailEnd/>
          </a:ln>
        </p:spPr>
        <p:style>
          <a:lnRef idx="2">
            <a:schemeClr val="dk1"/>
          </a:lnRef>
          <a:fillRef idx="1">
            <a:schemeClr val="lt1"/>
          </a:fillRef>
          <a:effectRef idx="0">
            <a:schemeClr val="dk1"/>
          </a:effectRef>
          <a:fontRef idx="minor">
            <a:schemeClr val="dk1"/>
          </a:fontRef>
        </p:style>
        <p:txBody>
          <a:bodyPr/>
          <a:lstStyle/>
          <a:p>
            <a:pPr algn="ctr">
              <a:defRPr/>
            </a:pPr>
            <a:r>
              <a:rPr lang="en-US" sz="1400" dirty="0">
                <a:latin typeface="+mj-lt"/>
              </a:rPr>
              <a:t>Obscure code is removed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err="1"/>
              <a:t>Modular</a:t>
            </a:r>
            <a:endParaRPr lang="en-US" dirty="0"/>
          </a:p>
        </p:txBody>
      </p:sp>
      <p:sp>
        <p:nvSpPr>
          <p:cNvPr id="3" name="Content Placeholder 2"/>
          <p:cNvSpPr>
            <a:spLocks noGrp="1"/>
          </p:cNvSpPr>
          <p:nvPr>
            <p:ph idx="1"/>
          </p:nvPr>
        </p:nvSpPr>
        <p:spPr/>
        <p:txBody>
          <a:bodyPr/>
          <a:lstStyle/>
          <a:p>
            <a:r>
              <a:rPr lang="en-US" dirty="0"/>
              <a:t>A small unit of code for a single purpose</a:t>
            </a:r>
          </a:p>
          <a:p>
            <a:r>
              <a:rPr lang="en-US" dirty="0"/>
              <a:t>Intended to operate in a larger program unit </a:t>
            </a:r>
          </a:p>
          <a:p>
            <a:r>
              <a:rPr lang="en-US" dirty="0"/>
              <a:t>Can be a function, a method, a procedure or a sub-program or a component</a:t>
            </a:r>
          </a:p>
          <a:p>
            <a:r>
              <a:rPr lang="en-US" dirty="0"/>
              <a:t>Is a self contained piece of code , but cannot be independent by itself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2"/>
          <p:cNvSpPr txBox="1">
            <a:spLocks/>
          </p:cNvSpPr>
          <p:nvPr/>
        </p:nvSpPr>
        <p:spPr bwMode="auto">
          <a:xfrm>
            <a:off x="457200" y="5953125"/>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sz="2800" b="0">
              <a:solidFill>
                <a:srgbClr val="000000"/>
              </a:solidFill>
              <a:ea typeface="ヒラギノ角ゴ Pro W3"/>
              <a:cs typeface="ヒラギノ角ゴ Pro W3"/>
            </a:endParaRPr>
          </a:p>
        </p:txBody>
      </p:sp>
      <p:sp>
        <p:nvSpPr>
          <p:cNvPr id="2" name="Title 1"/>
          <p:cNvSpPr>
            <a:spLocks noGrp="1"/>
          </p:cNvSpPr>
          <p:nvPr>
            <p:ph type="title"/>
          </p:nvPr>
        </p:nvSpPr>
        <p:spPr/>
        <p:txBody>
          <a:bodyPr/>
          <a:lstStyle/>
          <a:p>
            <a:r>
              <a:rPr lang="en-US" sz="1200" dirty="0"/>
              <a:t>2.1.3  Modular</a:t>
            </a:r>
            <a:br>
              <a:rPr lang="en-US" dirty="0"/>
            </a:br>
            <a:r>
              <a:rPr lang="en-US" dirty="0"/>
              <a:t>Reasons for creating a module</a:t>
            </a:r>
          </a:p>
        </p:txBody>
      </p:sp>
      <p:sp>
        <p:nvSpPr>
          <p:cNvPr id="3" name="Content Placeholder 2"/>
          <p:cNvSpPr>
            <a:spLocks noGrp="1"/>
          </p:cNvSpPr>
          <p:nvPr>
            <p:ph idx="1"/>
          </p:nvPr>
        </p:nvSpPr>
        <p:spPr/>
        <p:txBody>
          <a:bodyPr/>
          <a:lstStyle/>
          <a:p>
            <a:r>
              <a:rPr lang="en-US" dirty="0"/>
              <a:t>Reduce complexity </a:t>
            </a:r>
          </a:p>
          <a:p>
            <a:r>
              <a:rPr lang="en-US" dirty="0"/>
              <a:t>Better documentation </a:t>
            </a:r>
          </a:p>
          <a:p>
            <a:r>
              <a:rPr lang="en-US" dirty="0"/>
              <a:t>Avoid duplication of code</a:t>
            </a:r>
          </a:p>
          <a:p>
            <a:r>
              <a:rPr lang="en-US" dirty="0"/>
              <a:t>Avoid dependencies </a:t>
            </a:r>
          </a:p>
          <a:p>
            <a:r>
              <a:rPr lang="en-US" dirty="0"/>
              <a:t>Improve performance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a:t>Advantages of Modularity</a:t>
            </a:r>
          </a:p>
        </p:txBody>
      </p:sp>
      <p:sp>
        <p:nvSpPr>
          <p:cNvPr id="3" name="Content Placeholder 2"/>
          <p:cNvSpPr>
            <a:spLocks noGrp="1"/>
          </p:cNvSpPr>
          <p:nvPr>
            <p:ph idx="1"/>
          </p:nvPr>
        </p:nvSpPr>
        <p:spPr/>
        <p:txBody>
          <a:bodyPr/>
          <a:lstStyle/>
          <a:p>
            <a:r>
              <a:rPr lang="en-US" dirty="0"/>
              <a:t>Easy to test and debug each unit independently</a:t>
            </a:r>
          </a:p>
          <a:p>
            <a:r>
              <a:rPr lang="en-US" dirty="0"/>
              <a:t>Divide work among multiple developers </a:t>
            </a:r>
          </a:p>
          <a:p>
            <a:r>
              <a:rPr lang="en-US" dirty="0"/>
              <a:t>Reuse code </a:t>
            </a:r>
          </a:p>
          <a:p>
            <a:r>
              <a:rPr lang="en-US" dirty="0"/>
              <a:t>Easy to incorporate changes, as required</a:t>
            </a:r>
          </a:p>
          <a:p>
            <a:r>
              <a:rPr lang="en-US" dirty="0"/>
              <a:t>Easy to understand </a:t>
            </a:r>
          </a:p>
          <a:p>
            <a:r>
              <a:rPr lang="en-US" dirty="0"/>
              <a:t>Cleaner Code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a:t>Characteristics of well defined modules</a:t>
            </a:r>
          </a:p>
        </p:txBody>
      </p:sp>
      <p:sp>
        <p:nvSpPr>
          <p:cNvPr id="3" name="Content Placeholder 2"/>
          <p:cNvSpPr>
            <a:spLocks noGrp="1"/>
          </p:cNvSpPr>
          <p:nvPr>
            <p:ph idx="1"/>
          </p:nvPr>
        </p:nvSpPr>
        <p:spPr/>
        <p:txBody>
          <a:bodyPr/>
          <a:lstStyle/>
          <a:p>
            <a:r>
              <a:rPr lang="en-US" dirty="0"/>
              <a:t>They always return same set of results for same set of inputs </a:t>
            </a:r>
          </a:p>
          <a:p>
            <a:r>
              <a:rPr lang="en-US" dirty="0"/>
              <a:t>They perform a single well defined functionality</a:t>
            </a:r>
          </a:p>
          <a:p>
            <a:r>
              <a:rPr lang="en-US" dirty="0"/>
              <a:t>High cohesion</a:t>
            </a:r>
          </a:p>
          <a:p>
            <a:r>
              <a:rPr lang="en-US" dirty="0"/>
              <a:t>Low coupling</a:t>
            </a:r>
          </a:p>
          <a:p>
            <a:r>
              <a:rPr lang="en-US" dirty="0"/>
              <a:t>Modular structure</a:t>
            </a:r>
          </a:p>
          <a:p>
            <a:r>
              <a:rPr lang="en-US" dirty="0"/>
              <a:t>Meaningful names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a:t>Best practices to follow when creating modules</a:t>
            </a:r>
          </a:p>
        </p:txBody>
      </p:sp>
      <p:sp>
        <p:nvSpPr>
          <p:cNvPr id="3" name="Content Placeholder 2"/>
          <p:cNvSpPr>
            <a:spLocks noGrp="1"/>
          </p:cNvSpPr>
          <p:nvPr>
            <p:ph idx="1"/>
          </p:nvPr>
        </p:nvSpPr>
        <p:spPr/>
        <p:txBody>
          <a:bodyPr/>
          <a:lstStyle/>
          <a:p>
            <a:r>
              <a:rPr lang="en-US" dirty="0"/>
              <a:t>Few of the best practices to follow when  creating  modules</a:t>
            </a:r>
          </a:p>
          <a:p>
            <a:pPr lvl="1"/>
            <a:r>
              <a:rPr lang="en-US" dirty="0"/>
              <a:t>Informative module name</a:t>
            </a:r>
          </a:p>
          <a:p>
            <a:pPr lvl="1"/>
            <a:r>
              <a:rPr lang="en-US" dirty="0"/>
              <a:t>Module logic should be specific</a:t>
            </a:r>
          </a:p>
          <a:p>
            <a:pPr lvl="1"/>
            <a:r>
              <a:rPr lang="en-US" dirty="0"/>
              <a:t>Test each module immediately once it is created</a:t>
            </a:r>
          </a:p>
          <a:p>
            <a:pPr lvl="1"/>
            <a:r>
              <a:rPr lang="en-US" dirty="0"/>
              <a:t>Parameter Passing should be accurate.</a:t>
            </a:r>
          </a:p>
          <a:p>
            <a:pPr lvl="1"/>
            <a:r>
              <a:rPr lang="en-US" dirty="0"/>
              <a:t>Ensure that there is no “Type mismatch” for any parameter.</a:t>
            </a:r>
          </a:p>
          <a:p>
            <a:pPr lvl="1"/>
            <a:r>
              <a:rPr lang="en-US" dirty="0"/>
              <a:t>Ensure that there is no “NOPS” module definition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a:t>Example - 1</a:t>
            </a:r>
          </a:p>
        </p:txBody>
      </p:sp>
      <p:sp>
        <p:nvSpPr>
          <p:cNvPr id="3" name="Content Placeholder 2"/>
          <p:cNvSpPr>
            <a:spLocks noGrp="1"/>
          </p:cNvSpPr>
          <p:nvPr>
            <p:ph idx="1"/>
          </p:nvPr>
        </p:nvSpPr>
        <p:spPr/>
        <p:txBody>
          <a:bodyPr/>
          <a:lstStyle/>
          <a:p>
            <a:r>
              <a:rPr lang="en-US" dirty="0"/>
              <a:t>Pseudocode to calculate the net billing amount to be paid by the customer. The discount is calculated on Purchase amount as given below</a:t>
            </a:r>
          </a:p>
          <a:p>
            <a:pPr lvl="1"/>
            <a:r>
              <a:rPr lang="en-US" dirty="0"/>
              <a:t>30 %   above 5000</a:t>
            </a:r>
          </a:p>
          <a:p>
            <a:pPr lvl="1"/>
            <a:r>
              <a:rPr lang="en-US" dirty="0"/>
              <a:t>20 %  for 3001 – 5000</a:t>
            </a:r>
          </a:p>
          <a:p>
            <a:pPr lvl="1"/>
            <a:r>
              <a:rPr lang="en-US" dirty="0"/>
              <a:t>10 %    for 1001 – 3000</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610248"/>
          </a:xfrm>
        </p:spPr>
        <p:txBody>
          <a:bodyPr/>
          <a:lstStyle/>
          <a:p>
            <a:r>
              <a:rPr lang="en-US" sz="1200" dirty="0"/>
              <a:t>2.1.3 Modular</a:t>
            </a:r>
            <a:br>
              <a:rPr lang="en-US" sz="1200" dirty="0"/>
            </a:br>
            <a:r>
              <a:rPr lang="en-US" dirty="0"/>
              <a:t>Solution - 1</a:t>
            </a:r>
          </a:p>
        </p:txBody>
      </p:sp>
      <p:sp>
        <p:nvSpPr>
          <p:cNvPr id="3" name="Content Placeholder 2"/>
          <p:cNvSpPr>
            <a:spLocks noGrp="1"/>
          </p:cNvSpPr>
          <p:nvPr>
            <p:ph idx="1"/>
          </p:nvPr>
        </p:nvSpPr>
        <p:spPr>
          <a:xfrm>
            <a:off x="319088" y="1028700"/>
            <a:ext cx="8845484" cy="4643751"/>
          </a:xfrm>
        </p:spPr>
        <p:txBody>
          <a:bodyPr/>
          <a:lstStyle/>
          <a:p>
            <a:r>
              <a:rPr lang="en-US" dirty="0"/>
              <a:t>Pseudocode for calculating bill amount. (Not Modularized)</a:t>
            </a:r>
          </a:p>
          <a:p>
            <a:endParaRPr lang="en-US" dirty="0"/>
          </a:p>
        </p:txBody>
      </p:sp>
      <p:sp>
        <p:nvSpPr>
          <p:cNvPr id="7" name="AutoShape 5"/>
          <p:cNvSpPr>
            <a:spLocks noChangeArrowheads="1"/>
          </p:cNvSpPr>
          <p:nvPr/>
        </p:nvSpPr>
        <p:spPr bwMode="auto">
          <a:xfrm>
            <a:off x="223838" y="1316351"/>
            <a:ext cx="7589520" cy="488442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lstStyle/>
          <a:p>
            <a:pPr>
              <a:lnSpc>
                <a:spcPct val="80000"/>
              </a:lnSpc>
              <a:spcBef>
                <a:spcPts val="200"/>
              </a:spcBef>
              <a:defRPr/>
            </a:pPr>
            <a:r>
              <a:rPr lang="en-US" sz="1400" dirty="0">
                <a:solidFill>
                  <a:schemeClr val="tx1"/>
                </a:solidFill>
                <a:latin typeface="+mj-lt"/>
              </a:rPr>
              <a:t>BEGIN</a:t>
            </a:r>
          </a:p>
          <a:p>
            <a:pPr>
              <a:lnSpc>
                <a:spcPct val="80000"/>
              </a:lnSpc>
              <a:spcBef>
                <a:spcPts val="400"/>
              </a:spcBef>
              <a:defRPr/>
            </a:pPr>
            <a:r>
              <a:rPr lang="en-US" sz="1400" dirty="0">
                <a:solidFill>
                  <a:schemeClr val="tx1"/>
                </a:solidFill>
                <a:latin typeface="+mj-lt"/>
              </a:rPr>
              <a:t>	DECLARE </a:t>
            </a:r>
            <a:r>
              <a:rPr lang="en-US" sz="1400" dirty="0" err="1">
                <a:solidFill>
                  <a:schemeClr val="tx1"/>
                </a:solidFill>
                <a:latin typeface="+mj-lt"/>
              </a:rPr>
              <a:t>PurchaseAmount</a:t>
            </a:r>
            <a:r>
              <a:rPr lang="en-US" sz="1400" dirty="0">
                <a:solidFill>
                  <a:schemeClr val="tx1"/>
                </a:solidFill>
                <a:latin typeface="+mj-lt"/>
              </a:rPr>
              <a:t>, </a:t>
            </a:r>
            <a:r>
              <a:rPr lang="en-US" sz="1400" dirty="0" err="1">
                <a:solidFill>
                  <a:schemeClr val="tx1"/>
                </a:solidFill>
                <a:latin typeface="+mj-lt"/>
              </a:rPr>
              <a:t>DiscountAmount</a:t>
            </a:r>
            <a:r>
              <a:rPr lang="en-US" sz="1400" dirty="0">
                <a:solidFill>
                  <a:schemeClr val="tx1"/>
                </a:solidFill>
                <a:latin typeface="+mj-lt"/>
              </a:rPr>
              <a:t>, </a:t>
            </a:r>
            <a:r>
              <a:rPr lang="en-US" sz="1400" dirty="0" err="1">
                <a:solidFill>
                  <a:schemeClr val="tx1"/>
                </a:solidFill>
                <a:latin typeface="+mj-lt"/>
              </a:rPr>
              <a:t>BillAmount</a:t>
            </a:r>
            <a:r>
              <a:rPr lang="en-US" sz="1400" dirty="0">
                <a:solidFill>
                  <a:schemeClr val="tx1"/>
                </a:solidFill>
                <a:latin typeface="+mj-lt"/>
              </a:rPr>
              <a:t>  AS INTEGER</a:t>
            </a:r>
          </a:p>
          <a:p>
            <a:pPr>
              <a:lnSpc>
                <a:spcPct val="80000"/>
              </a:lnSpc>
              <a:spcBef>
                <a:spcPts val="400"/>
              </a:spcBef>
              <a:defRPr/>
            </a:pPr>
            <a:r>
              <a:rPr lang="en-US" sz="1400" dirty="0">
                <a:solidFill>
                  <a:schemeClr val="tx1"/>
                </a:solidFill>
                <a:latin typeface="+mj-lt"/>
              </a:rPr>
              <a:t> 	DECLARE </a:t>
            </a:r>
            <a:r>
              <a:rPr lang="en-US" sz="1400" dirty="0" err="1">
                <a:solidFill>
                  <a:schemeClr val="tx1"/>
                </a:solidFill>
                <a:latin typeface="+mj-lt"/>
              </a:rPr>
              <a:t>TaxPerc</a:t>
            </a:r>
            <a:r>
              <a:rPr lang="en-US" sz="1400" dirty="0">
                <a:solidFill>
                  <a:schemeClr val="tx1"/>
                </a:solidFill>
                <a:latin typeface="+mj-lt"/>
              </a:rPr>
              <a:t>  AS REAL AND STORE .15</a:t>
            </a:r>
          </a:p>
          <a:p>
            <a:pPr>
              <a:lnSpc>
                <a:spcPct val="80000"/>
              </a:lnSpc>
              <a:spcBef>
                <a:spcPts val="400"/>
              </a:spcBef>
              <a:defRPr/>
            </a:pPr>
            <a:r>
              <a:rPr lang="en-US" sz="1400" dirty="0">
                <a:solidFill>
                  <a:schemeClr val="tx1"/>
                </a:solidFill>
                <a:latin typeface="+mj-lt"/>
              </a:rPr>
              <a:t>	PROMPT “Enter Purchase amount” AND STORE IN </a:t>
            </a:r>
            <a:r>
              <a:rPr lang="en-US" sz="1400" dirty="0" err="1">
                <a:solidFill>
                  <a:schemeClr val="tx1"/>
                </a:solidFill>
                <a:latin typeface="+mj-lt"/>
              </a:rPr>
              <a:t>PurchaseAmount</a:t>
            </a:r>
            <a:endParaRPr lang="en-US" sz="1400" dirty="0">
              <a:solidFill>
                <a:schemeClr val="tx1"/>
              </a:solidFill>
              <a:latin typeface="+mj-lt"/>
            </a:endParaRPr>
          </a:p>
          <a:p>
            <a:pPr>
              <a:lnSpc>
                <a:spcPct val="80000"/>
              </a:lnSpc>
              <a:spcBef>
                <a:spcPts val="400"/>
              </a:spcBef>
              <a:defRPr/>
            </a:pPr>
            <a:r>
              <a:rPr lang="en-US" sz="1400" dirty="0">
                <a:solidFill>
                  <a:schemeClr val="tx1"/>
                </a:solidFill>
                <a:latin typeface="+mj-lt"/>
              </a:rPr>
              <a:t>	IF </a:t>
            </a:r>
            <a:r>
              <a:rPr lang="en-US" sz="1400" dirty="0" err="1">
                <a:solidFill>
                  <a:schemeClr val="tx1"/>
                </a:solidFill>
                <a:latin typeface="+mj-lt"/>
              </a:rPr>
              <a:t>PurchaseAmount</a:t>
            </a:r>
            <a:r>
              <a:rPr lang="en-US" sz="1400" dirty="0">
                <a:solidFill>
                  <a:schemeClr val="tx1"/>
                </a:solidFill>
                <a:latin typeface="+mj-lt"/>
              </a:rPr>
              <a:t> &lt; 0 THEN</a:t>
            </a:r>
          </a:p>
          <a:p>
            <a:pPr>
              <a:lnSpc>
                <a:spcPct val="80000"/>
              </a:lnSpc>
              <a:spcBef>
                <a:spcPts val="400"/>
              </a:spcBef>
              <a:defRPr/>
            </a:pPr>
            <a:r>
              <a:rPr lang="en-US" sz="1400" dirty="0">
                <a:solidFill>
                  <a:schemeClr val="tx1"/>
                </a:solidFill>
                <a:latin typeface="+mj-lt"/>
              </a:rPr>
              <a:t>		 DISPLAY "Invalid Amount"</a:t>
            </a:r>
          </a:p>
          <a:p>
            <a:pPr>
              <a:lnSpc>
                <a:spcPct val="80000"/>
              </a:lnSpc>
              <a:spcBef>
                <a:spcPts val="400"/>
              </a:spcBef>
              <a:defRPr/>
            </a:pPr>
            <a:r>
              <a:rPr lang="en-US" sz="1400" dirty="0">
                <a:solidFill>
                  <a:schemeClr val="tx1"/>
                </a:solidFill>
                <a:latin typeface="+mj-lt"/>
              </a:rPr>
              <a:t>	ELSE IF </a:t>
            </a:r>
            <a:r>
              <a:rPr lang="en-US" sz="1400" dirty="0" err="1">
                <a:solidFill>
                  <a:schemeClr val="tx1"/>
                </a:solidFill>
                <a:latin typeface="+mj-lt"/>
              </a:rPr>
              <a:t>PurchaseAmount</a:t>
            </a:r>
            <a:r>
              <a:rPr lang="en-US" sz="1400" dirty="0">
                <a:solidFill>
                  <a:schemeClr val="tx1"/>
                </a:solidFill>
                <a:latin typeface="+mj-lt"/>
              </a:rPr>
              <a:t> &gt; 5000 THEN</a:t>
            </a:r>
          </a:p>
          <a:p>
            <a:pPr>
              <a:lnSpc>
                <a:spcPct val="105000"/>
              </a:lnSpc>
              <a:spcBef>
                <a:spcPts val="400"/>
              </a:spcBef>
              <a:defRPr/>
            </a:pPr>
            <a:r>
              <a:rPr lang="en-US" sz="1400" dirty="0">
                <a:solidFill>
                  <a:schemeClr val="tx1"/>
                </a:solidFill>
                <a:latin typeface="+mj-lt"/>
              </a:rPr>
              <a:t>		</a:t>
            </a:r>
            <a:r>
              <a:rPr lang="en-US" sz="1400" dirty="0" err="1">
                <a:solidFill>
                  <a:schemeClr val="tx1"/>
                </a:solidFill>
                <a:latin typeface="+mj-lt"/>
              </a:rPr>
              <a:t>DiscountAmount</a:t>
            </a:r>
            <a:r>
              <a:rPr lang="en-US" sz="1400" dirty="0">
                <a:solidFill>
                  <a:schemeClr val="tx1"/>
                </a:solidFill>
                <a:latin typeface="+mj-lt"/>
              </a:rPr>
              <a:t>  = .30  *  </a:t>
            </a:r>
            <a:r>
              <a:rPr lang="en-US" sz="1400" dirty="0" err="1">
                <a:solidFill>
                  <a:schemeClr val="tx1"/>
                </a:solidFill>
                <a:latin typeface="+mj-lt"/>
              </a:rPr>
              <a:t>PurchaseAmount</a:t>
            </a:r>
            <a:endParaRPr lang="en-US" sz="1400" dirty="0">
              <a:solidFill>
                <a:schemeClr val="tx1"/>
              </a:solidFill>
              <a:latin typeface="+mj-lt"/>
            </a:endParaRPr>
          </a:p>
          <a:p>
            <a:pPr>
              <a:lnSpc>
                <a:spcPct val="105000"/>
              </a:lnSpc>
              <a:spcBef>
                <a:spcPts val="400"/>
              </a:spcBef>
              <a:defRPr/>
            </a:pPr>
            <a:r>
              <a:rPr lang="en-US" sz="1400" dirty="0">
                <a:solidFill>
                  <a:schemeClr val="tx1"/>
                </a:solidFill>
                <a:latin typeface="+mj-lt"/>
              </a:rPr>
              <a:t>	ELSE IF </a:t>
            </a:r>
            <a:r>
              <a:rPr lang="en-US" sz="1400" dirty="0" err="1">
                <a:solidFill>
                  <a:schemeClr val="tx1"/>
                </a:solidFill>
                <a:latin typeface="+mj-lt"/>
              </a:rPr>
              <a:t>PurchaseAmount</a:t>
            </a:r>
            <a:r>
              <a:rPr lang="en-US" sz="1400" dirty="0">
                <a:solidFill>
                  <a:schemeClr val="tx1"/>
                </a:solidFill>
                <a:latin typeface="+mj-lt"/>
              </a:rPr>
              <a:t> &gt; 3000 THEN</a:t>
            </a:r>
          </a:p>
          <a:p>
            <a:pPr>
              <a:lnSpc>
                <a:spcPct val="105000"/>
              </a:lnSpc>
              <a:spcBef>
                <a:spcPts val="400"/>
              </a:spcBef>
              <a:defRPr/>
            </a:pPr>
            <a:r>
              <a:rPr lang="en-US" sz="1400" dirty="0">
                <a:solidFill>
                  <a:schemeClr val="tx1"/>
                </a:solidFill>
                <a:latin typeface="+mj-lt"/>
              </a:rPr>
              <a:t>		</a:t>
            </a:r>
            <a:r>
              <a:rPr lang="en-US" sz="1400" dirty="0" err="1">
                <a:solidFill>
                  <a:schemeClr val="tx1"/>
                </a:solidFill>
                <a:latin typeface="+mj-lt"/>
              </a:rPr>
              <a:t>DiscountAmount</a:t>
            </a:r>
            <a:r>
              <a:rPr lang="en-US" sz="1400" dirty="0">
                <a:solidFill>
                  <a:schemeClr val="tx1"/>
                </a:solidFill>
                <a:latin typeface="+mj-lt"/>
              </a:rPr>
              <a:t>  = .20 * </a:t>
            </a:r>
            <a:r>
              <a:rPr lang="en-US" sz="1400" dirty="0" err="1">
                <a:solidFill>
                  <a:schemeClr val="tx1"/>
                </a:solidFill>
                <a:latin typeface="+mj-lt"/>
              </a:rPr>
              <a:t>PurchaseAmount</a:t>
            </a:r>
            <a:endParaRPr lang="en-US" sz="1400" dirty="0">
              <a:solidFill>
                <a:schemeClr val="tx1"/>
              </a:solidFill>
              <a:latin typeface="+mj-lt"/>
            </a:endParaRPr>
          </a:p>
          <a:p>
            <a:pPr>
              <a:lnSpc>
                <a:spcPct val="105000"/>
              </a:lnSpc>
              <a:spcBef>
                <a:spcPts val="400"/>
              </a:spcBef>
              <a:defRPr/>
            </a:pPr>
            <a:r>
              <a:rPr lang="en-US" sz="1400" dirty="0">
                <a:solidFill>
                  <a:schemeClr val="tx1"/>
                </a:solidFill>
                <a:latin typeface="+mj-lt"/>
              </a:rPr>
              <a:t>	ELSE IF </a:t>
            </a:r>
            <a:r>
              <a:rPr lang="en-US" sz="1400" dirty="0" err="1">
                <a:solidFill>
                  <a:schemeClr val="tx1"/>
                </a:solidFill>
                <a:latin typeface="+mj-lt"/>
              </a:rPr>
              <a:t>PurchaseAmount</a:t>
            </a:r>
            <a:r>
              <a:rPr lang="en-US" sz="1400" dirty="0">
                <a:solidFill>
                  <a:schemeClr val="tx1"/>
                </a:solidFill>
                <a:latin typeface="+mj-lt"/>
              </a:rPr>
              <a:t> &gt; 1000 THEN</a:t>
            </a:r>
          </a:p>
          <a:p>
            <a:pPr>
              <a:lnSpc>
                <a:spcPct val="105000"/>
              </a:lnSpc>
              <a:spcBef>
                <a:spcPts val="400"/>
              </a:spcBef>
              <a:defRPr/>
            </a:pPr>
            <a:r>
              <a:rPr lang="en-US" sz="1400" dirty="0">
                <a:solidFill>
                  <a:schemeClr val="tx1"/>
                </a:solidFill>
                <a:latin typeface="+mj-lt"/>
              </a:rPr>
              <a:t>		</a:t>
            </a:r>
            <a:r>
              <a:rPr lang="en-US" sz="1400" dirty="0" err="1">
                <a:solidFill>
                  <a:schemeClr val="tx1"/>
                </a:solidFill>
                <a:latin typeface="+mj-lt"/>
              </a:rPr>
              <a:t>DiscountAmount</a:t>
            </a:r>
            <a:r>
              <a:rPr lang="en-US" sz="1400" dirty="0">
                <a:solidFill>
                  <a:schemeClr val="tx1"/>
                </a:solidFill>
                <a:latin typeface="+mj-lt"/>
              </a:rPr>
              <a:t>  = .10 * </a:t>
            </a:r>
            <a:r>
              <a:rPr lang="en-US" sz="1400" dirty="0" err="1">
                <a:solidFill>
                  <a:schemeClr val="tx1"/>
                </a:solidFill>
                <a:latin typeface="+mj-lt"/>
              </a:rPr>
              <a:t>PurchaseAmount</a:t>
            </a:r>
            <a:endParaRPr lang="en-US" sz="1400" dirty="0">
              <a:solidFill>
                <a:schemeClr val="tx1"/>
              </a:solidFill>
              <a:latin typeface="+mj-lt"/>
            </a:endParaRPr>
          </a:p>
          <a:p>
            <a:pPr>
              <a:lnSpc>
                <a:spcPct val="105000"/>
              </a:lnSpc>
              <a:spcBef>
                <a:spcPts val="400"/>
              </a:spcBef>
              <a:defRPr/>
            </a:pPr>
            <a:r>
              <a:rPr lang="en-US" sz="1400" dirty="0">
                <a:solidFill>
                  <a:schemeClr val="tx1"/>
                </a:solidFill>
                <a:latin typeface="+mj-lt"/>
              </a:rPr>
              <a:t>	END IF</a:t>
            </a:r>
          </a:p>
          <a:p>
            <a:pPr>
              <a:lnSpc>
                <a:spcPct val="80000"/>
              </a:lnSpc>
              <a:spcBef>
                <a:spcPts val="400"/>
              </a:spcBef>
              <a:defRPr/>
            </a:pPr>
            <a:r>
              <a:rPr lang="en-US" sz="1400" dirty="0">
                <a:solidFill>
                  <a:schemeClr val="tx1"/>
                </a:solidFill>
                <a:latin typeface="+mj-lt"/>
              </a:rPr>
              <a:t>	CALCULATE </a:t>
            </a:r>
            <a:r>
              <a:rPr lang="en-US" sz="1400" dirty="0" err="1">
                <a:solidFill>
                  <a:schemeClr val="tx1"/>
                </a:solidFill>
                <a:latin typeface="+mj-lt"/>
              </a:rPr>
              <a:t>BillAmount</a:t>
            </a:r>
            <a:r>
              <a:rPr lang="en-US" sz="1400" dirty="0">
                <a:solidFill>
                  <a:schemeClr val="tx1"/>
                </a:solidFill>
                <a:latin typeface="+mj-lt"/>
              </a:rPr>
              <a:t> = (</a:t>
            </a:r>
            <a:r>
              <a:rPr lang="en-US" sz="1400" dirty="0" err="1">
                <a:solidFill>
                  <a:schemeClr val="tx1"/>
                </a:solidFill>
                <a:latin typeface="+mj-lt"/>
              </a:rPr>
              <a:t>PurchaseAmount</a:t>
            </a:r>
            <a:r>
              <a:rPr lang="en-US" sz="1400" dirty="0">
                <a:solidFill>
                  <a:schemeClr val="tx1"/>
                </a:solidFill>
                <a:latin typeface="+mj-lt"/>
              </a:rPr>
              <a:t> - </a:t>
            </a:r>
            <a:r>
              <a:rPr lang="en-US" sz="1400" dirty="0" err="1">
                <a:solidFill>
                  <a:schemeClr val="tx1"/>
                </a:solidFill>
                <a:latin typeface="+mj-lt"/>
              </a:rPr>
              <a:t>DiscountAmount</a:t>
            </a:r>
            <a:r>
              <a:rPr lang="en-US" sz="1400" dirty="0">
                <a:solidFill>
                  <a:schemeClr val="tx1"/>
                </a:solidFill>
                <a:latin typeface="+mj-lt"/>
              </a:rPr>
              <a:t>) + 	   			</a:t>
            </a:r>
            <a:r>
              <a:rPr lang="en-US" sz="1400" dirty="0" err="1">
                <a:solidFill>
                  <a:schemeClr val="tx1"/>
                </a:solidFill>
                <a:latin typeface="+mj-lt"/>
              </a:rPr>
              <a:t>TaxPerc</a:t>
            </a:r>
            <a:r>
              <a:rPr lang="en-US" sz="1400" dirty="0">
                <a:solidFill>
                  <a:schemeClr val="tx1"/>
                </a:solidFill>
                <a:latin typeface="+mj-lt"/>
              </a:rPr>
              <a:t> * (</a:t>
            </a:r>
            <a:r>
              <a:rPr lang="en-US" sz="1400" dirty="0" err="1">
                <a:solidFill>
                  <a:schemeClr val="tx1"/>
                </a:solidFill>
                <a:latin typeface="+mj-lt"/>
              </a:rPr>
              <a:t>PurchaseAmount-DiscountAmount</a:t>
            </a:r>
            <a:r>
              <a:rPr lang="en-US" sz="1400" dirty="0">
                <a:solidFill>
                  <a:schemeClr val="tx1"/>
                </a:solidFill>
                <a:latin typeface="+mj-lt"/>
              </a:rPr>
              <a:t>)</a:t>
            </a:r>
          </a:p>
          <a:p>
            <a:pPr>
              <a:lnSpc>
                <a:spcPct val="80000"/>
              </a:lnSpc>
              <a:spcBef>
                <a:spcPts val="400"/>
              </a:spcBef>
              <a:defRPr/>
            </a:pPr>
            <a:r>
              <a:rPr lang="en-US" sz="1400" dirty="0">
                <a:solidFill>
                  <a:schemeClr val="tx1"/>
                </a:solidFill>
                <a:latin typeface="+mj-lt"/>
              </a:rPr>
              <a:t>	DISPLAY </a:t>
            </a:r>
            <a:r>
              <a:rPr lang="en-US" sz="1400" dirty="0" err="1">
                <a:solidFill>
                  <a:schemeClr val="tx1"/>
                </a:solidFill>
                <a:latin typeface="+mj-lt"/>
              </a:rPr>
              <a:t>BillAmount</a:t>
            </a:r>
            <a:r>
              <a:rPr lang="en-US" sz="1400" dirty="0">
                <a:solidFill>
                  <a:schemeClr val="tx1"/>
                </a:solidFill>
                <a:latin typeface="+mj-lt"/>
              </a:rPr>
              <a:t> </a:t>
            </a:r>
          </a:p>
          <a:p>
            <a:pPr>
              <a:lnSpc>
                <a:spcPct val="80000"/>
              </a:lnSpc>
              <a:spcBef>
                <a:spcPts val="200"/>
              </a:spcBef>
              <a:defRPr/>
            </a:pPr>
            <a:r>
              <a:rPr lang="en-US" sz="1400" dirty="0">
                <a:solidFill>
                  <a:schemeClr val="tx1"/>
                </a:solidFill>
                <a:latin typeface="+mj-lt"/>
              </a:rPr>
              <a:t>END</a:t>
            </a:r>
          </a:p>
          <a:p>
            <a:pPr lvl="1">
              <a:lnSpc>
                <a:spcPct val="105000"/>
              </a:lnSpc>
              <a:defRPr/>
            </a:pPr>
            <a:endParaRPr lang="en-US" sz="1200" dirty="0">
              <a:solidFill>
                <a:schemeClr val="tx1"/>
              </a:solidFill>
              <a:latin typeface="+mj-lt"/>
            </a:endParaRPr>
          </a:p>
          <a:p>
            <a:pPr>
              <a:lnSpc>
                <a:spcPct val="105000"/>
              </a:lnSpc>
              <a:defRPr/>
            </a:pPr>
            <a:endParaRPr lang="en-US" sz="1200" dirty="0">
              <a:solidFill>
                <a:schemeClr val="tx1"/>
              </a:solidFill>
              <a:latin typeface="+mj-lt"/>
            </a:endParaRPr>
          </a:p>
          <a:p>
            <a:pPr>
              <a:lnSpc>
                <a:spcPct val="80000"/>
              </a:lnSpc>
              <a:defRPr/>
            </a:pPr>
            <a:endParaRPr lang="en-US" sz="1200" dirty="0">
              <a:solidFill>
                <a:schemeClr val="tx1"/>
              </a:solidFill>
              <a:latin typeface="+mj-lt"/>
            </a:endParaRPr>
          </a:p>
          <a:p>
            <a:pPr lvl="1">
              <a:lnSpc>
                <a:spcPct val="70000"/>
              </a:lnSpc>
              <a:defRPr/>
            </a:pPr>
            <a:endParaRPr lang="en-US" sz="1200" dirty="0">
              <a:solidFill>
                <a:schemeClr val="tx1"/>
              </a:solidFill>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2.1.3 Modular</a:t>
            </a:r>
            <a:br>
              <a:rPr lang="en-US" sz="1200" dirty="0"/>
            </a:br>
            <a:r>
              <a:rPr lang="en-US" dirty="0"/>
              <a:t>Solution - 2</a:t>
            </a:r>
          </a:p>
        </p:txBody>
      </p:sp>
      <p:sp>
        <p:nvSpPr>
          <p:cNvPr id="8" name="Content Placeholder 7"/>
          <p:cNvSpPr>
            <a:spLocks noGrp="1"/>
          </p:cNvSpPr>
          <p:nvPr>
            <p:ph idx="1"/>
          </p:nvPr>
        </p:nvSpPr>
        <p:spPr/>
        <p:txBody>
          <a:bodyPr/>
          <a:lstStyle/>
          <a:p>
            <a:r>
              <a:rPr lang="en-US" dirty="0"/>
              <a:t>Modularized Pseudocode for calculating bill amount.(Contd..)</a:t>
            </a:r>
          </a:p>
          <a:p>
            <a:endParaRPr lang="en-US" dirty="0"/>
          </a:p>
        </p:txBody>
      </p:sp>
      <p:sp>
        <p:nvSpPr>
          <p:cNvPr id="12" name="AutoShape 5"/>
          <p:cNvSpPr>
            <a:spLocks noChangeArrowheads="1"/>
          </p:cNvSpPr>
          <p:nvPr/>
        </p:nvSpPr>
        <p:spPr bwMode="auto">
          <a:xfrm>
            <a:off x="509588" y="2014538"/>
            <a:ext cx="7406640" cy="3566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1"/>
          <a:lstStyle/>
          <a:p>
            <a:pPr lvl="1">
              <a:lnSpc>
                <a:spcPct val="135000"/>
              </a:lnSpc>
              <a:defRPr/>
            </a:pPr>
            <a:endParaRPr lang="en-US" sz="1600">
              <a:solidFill>
                <a:schemeClr val="tx1"/>
              </a:solidFill>
              <a:latin typeface="Candara" pitchFamily="34" charset="0"/>
            </a:endParaRPr>
          </a:p>
          <a:p>
            <a:pPr lvl="1">
              <a:lnSpc>
                <a:spcPct val="90000"/>
              </a:lnSpc>
              <a:defRPr/>
            </a:pPr>
            <a:endParaRPr lang="en-US" sz="1600">
              <a:solidFill>
                <a:schemeClr val="tx1"/>
              </a:solidFill>
              <a:latin typeface="Candara" pitchFamily="34" charset="0"/>
            </a:endParaRPr>
          </a:p>
        </p:txBody>
      </p:sp>
      <p:sp>
        <p:nvSpPr>
          <p:cNvPr id="13" name="Rectangle 4"/>
          <p:cNvSpPr>
            <a:spLocks noChangeArrowheads="1"/>
          </p:cNvSpPr>
          <p:nvPr/>
        </p:nvSpPr>
        <p:spPr bwMode="auto">
          <a:xfrm>
            <a:off x="838200" y="2152650"/>
            <a:ext cx="7264400" cy="329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lnSpc>
                <a:spcPct val="90000"/>
              </a:lnSpc>
              <a:spcBef>
                <a:spcPts val="600"/>
              </a:spcBef>
              <a:buClrTx/>
              <a:buFontTx/>
              <a:buNone/>
            </a:pPr>
            <a:r>
              <a:rPr lang="en-US" altLang="en-US" sz="1600" b="0" dirty="0">
                <a:latin typeface="+mj-lt"/>
              </a:rPr>
              <a:t>SUB  </a:t>
            </a:r>
            <a:r>
              <a:rPr lang="en-US" altLang="en-US" sz="1600" b="0" dirty="0" err="1">
                <a:latin typeface="+mj-lt"/>
              </a:rPr>
              <a:t>CalculateDiscount</a:t>
            </a:r>
            <a:r>
              <a:rPr lang="en-US" altLang="en-US" sz="1600" b="0" dirty="0">
                <a:latin typeface="+mj-lt"/>
              </a:rPr>
              <a:t>(</a:t>
            </a:r>
            <a:r>
              <a:rPr lang="en-US" altLang="en-US" sz="1600" b="0" dirty="0" err="1">
                <a:latin typeface="+mj-lt"/>
              </a:rPr>
              <a:t>PurchaseAmount</a:t>
            </a:r>
            <a:r>
              <a:rPr lang="en-US" altLang="en-US" sz="1600" b="0" dirty="0">
                <a:latin typeface="+mj-lt"/>
              </a:rPr>
              <a:t>)</a:t>
            </a:r>
          </a:p>
          <a:p>
            <a:pPr eaLnBrk="1" hangingPunct="1">
              <a:lnSpc>
                <a:spcPct val="90000"/>
              </a:lnSpc>
              <a:spcBef>
                <a:spcPts val="600"/>
              </a:spcBef>
              <a:buClrTx/>
              <a:buFontTx/>
              <a:buNone/>
            </a:pPr>
            <a:r>
              <a:rPr lang="en-US" altLang="en-US" sz="1600" b="0" dirty="0">
                <a:latin typeface="+mj-lt"/>
              </a:rPr>
              <a:t>	DECLARE </a:t>
            </a:r>
            <a:r>
              <a:rPr lang="en-US" altLang="en-US" sz="1600" b="0" dirty="0" err="1">
                <a:latin typeface="+mj-lt"/>
              </a:rPr>
              <a:t>DiscountAmt</a:t>
            </a:r>
            <a:r>
              <a:rPr lang="en-US" altLang="en-US" sz="1600" b="0" dirty="0">
                <a:latin typeface="+mj-lt"/>
              </a:rPr>
              <a:t> AS INTEGER AND STORE 0</a:t>
            </a:r>
          </a:p>
          <a:p>
            <a:pPr eaLnBrk="1" hangingPunct="1">
              <a:lnSpc>
                <a:spcPct val="90000"/>
              </a:lnSpc>
              <a:spcBef>
                <a:spcPts val="600"/>
              </a:spcBef>
              <a:buClrTx/>
              <a:buFontTx/>
              <a:buNone/>
            </a:pPr>
            <a:r>
              <a:rPr lang="en-US" altLang="en-US" sz="1600" b="0" dirty="0">
                <a:latin typeface="+mj-lt"/>
              </a:rPr>
              <a:t>	IF </a:t>
            </a:r>
            <a:r>
              <a:rPr lang="en-US" altLang="en-US" sz="1600" b="0" dirty="0" err="1">
                <a:latin typeface="+mj-lt"/>
              </a:rPr>
              <a:t>PurchaseAmount</a:t>
            </a:r>
            <a:r>
              <a:rPr lang="en-US" altLang="en-US" sz="1600" b="0" dirty="0">
                <a:latin typeface="+mj-lt"/>
              </a:rPr>
              <a:t> &gt; 5000 THEN</a:t>
            </a:r>
          </a:p>
          <a:p>
            <a:pPr eaLnBrk="1" hangingPunct="1">
              <a:lnSpc>
                <a:spcPct val="90000"/>
              </a:lnSpc>
              <a:spcBef>
                <a:spcPts val="600"/>
              </a:spcBef>
              <a:buClrTx/>
              <a:buFontTx/>
              <a:buNone/>
            </a:pPr>
            <a:r>
              <a:rPr lang="en-US" altLang="en-US" sz="1600" b="0" dirty="0">
                <a:latin typeface="+mj-lt"/>
              </a:rPr>
              <a:t>		</a:t>
            </a:r>
            <a:r>
              <a:rPr lang="en-US" altLang="en-US" sz="1600" b="0" dirty="0" err="1">
                <a:latin typeface="+mj-lt"/>
              </a:rPr>
              <a:t>DiscountAmt</a:t>
            </a:r>
            <a:r>
              <a:rPr lang="en-US" altLang="en-US" sz="1600" b="0" dirty="0">
                <a:latin typeface="+mj-lt"/>
              </a:rPr>
              <a:t> = .30 * </a:t>
            </a:r>
            <a:r>
              <a:rPr lang="en-US" altLang="en-US" sz="1600" b="0" dirty="0" err="1">
                <a:latin typeface="+mj-lt"/>
              </a:rPr>
              <a:t>PurchaseAmount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	ELSE IF </a:t>
            </a:r>
            <a:r>
              <a:rPr lang="en-US" altLang="en-US" sz="1600" b="0" dirty="0" err="1">
                <a:latin typeface="+mj-lt"/>
              </a:rPr>
              <a:t>PurchaseAmount</a:t>
            </a:r>
            <a:r>
              <a:rPr lang="en-US" altLang="en-US" sz="1600" b="0" dirty="0">
                <a:latin typeface="+mj-lt"/>
              </a:rPr>
              <a:t> &gt; 3000 THEN</a:t>
            </a:r>
          </a:p>
          <a:p>
            <a:pPr eaLnBrk="1" hangingPunct="1">
              <a:lnSpc>
                <a:spcPct val="90000"/>
              </a:lnSpc>
              <a:spcBef>
                <a:spcPts val="600"/>
              </a:spcBef>
              <a:buClrTx/>
              <a:buFontTx/>
              <a:buNone/>
            </a:pPr>
            <a:r>
              <a:rPr lang="en-US" altLang="en-US" sz="1600" b="0" dirty="0">
                <a:latin typeface="+mj-lt"/>
              </a:rPr>
              <a:t>		</a:t>
            </a:r>
            <a:r>
              <a:rPr lang="en-US" altLang="en-US" sz="1600" b="0" dirty="0" err="1">
                <a:latin typeface="+mj-lt"/>
              </a:rPr>
              <a:t>DiscountAmount</a:t>
            </a:r>
            <a:r>
              <a:rPr lang="en-US" altLang="en-US" sz="1600" b="0" dirty="0">
                <a:latin typeface="+mj-lt"/>
              </a:rPr>
              <a:t> = .20 * </a:t>
            </a:r>
            <a:r>
              <a:rPr lang="en-US" altLang="en-US" sz="1600" b="0" dirty="0" err="1">
                <a:latin typeface="+mj-lt"/>
              </a:rPr>
              <a:t>PurchaseAmount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	ELSE IF </a:t>
            </a:r>
            <a:r>
              <a:rPr lang="en-US" altLang="en-US" sz="1600" b="0" dirty="0" err="1">
                <a:latin typeface="+mj-lt"/>
              </a:rPr>
              <a:t>PurchaseAmount</a:t>
            </a:r>
            <a:r>
              <a:rPr lang="en-US" altLang="en-US" sz="1600" b="0" dirty="0">
                <a:latin typeface="+mj-lt"/>
              </a:rPr>
              <a:t> &gt; 1000 THEN</a:t>
            </a:r>
          </a:p>
          <a:p>
            <a:pPr eaLnBrk="1" hangingPunct="1">
              <a:lnSpc>
                <a:spcPct val="90000"/>
              </a:lnSpc>
              <a:spcBef>
                <a:spcPts val="600"/>
              </a:spcBef>
              <a:buClrTx/>
              <a:buFontTx/>
              <a:buNone/>
            </a:pPr>
            <a:r>
              <a:rPr lang="en-US" altLang="en-US" sz="1600" b="0" dirty="0">
                <a:latin typeface="+mj-lt"/>
              </a:rPr>
              <a:t>		</a:t>
            </a:r>
            <a:r>
              <a:rPr lang="en-US" altLang="en-US" sz="1600" b="0" dirty="0" err="1">
                <a:latin typeface="+mj-lt"/>
              </a:rPr>
              <a:t>DiscountAmt</a:t>
            </a:r>
            <a:r>
              <a:rPr lang="en-US" altLang="en-US" sz="1600" b="0" dirty="0">
                <a:latin typeface="+mj-lt"/>
              </a:rPr>
              <a:t> = .10 * </a:t>
            </a:r>
            <a:r>
              <a:rPr lang="en-US" altLang="en-US" sz="1600" b="0" dirty="0" err="1">
                <a:latin typeface="+mj-lt"/>
              </a:rPr>
              <a:t>PurchaseAmount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	END IF </a:t>
            </a:r>
          </a:p>
          <a:p>
            <a:pPr eaLnBrk="1" hangingPunct="1">
              <a:lnSpc>
                <a:spcPct val="90000"/>
              </a:lnSpc>
              <a:spcBef>
                <a:spcPts val="600"/>
              </a:spcBef>
              <a:buClrTx/>
              <a:buFontTx/>
              <a:buNone/>
            </a:pPr>
            <a:r>
              <a:rPr lang="en-US" altLang="en-US" sz="1600" b="0" dirty="0">
                <a:latin typeface="+mj-lt"/>
              </a:rPr>
              <a:t>	RETURN </a:t>
            </a:r>
            <a:r>
              <a:rPr lang="en-US" altLang="en-US" sz="1600" b="0" dirty="0" err="1">
                <a:latin typeface="+mj-lt"/>
              </a:rPr>
              <a:t>DiscountAmt</a:t>
            </a:r>
            <a:endParaRPr lang="en-US" altLang="en-US" sz="1600" b="0" dirty="0">
              <a:latin typeface="+mj-lt"/>
            </a:endParaRPr>
          </a:p>
          <a:p>
            <a:pPr eaLnBrk="1" hangingPunct="1">
              <a:lnSpc>
                <a:spcPct val="90000"/>
              </a:lnSpc>
              <a:spcBef>
                <a:spcPts val="600"/>
              </a:spcBef>
              <a:buClrTx/>
              <a:buFontTx/>
              <a:buNone/>
            </a:pPr>
            <a:r>
              <a:rPr lang="en-US" altLang="en-US" sz="1600" b="0" dirty="0">
                <a:latin typeface="+mj-lt"/>
              </a:rPr>
              <a:t>END SUB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 Characteristics of a good program</a:t>
            </a:r>
            <a:br>
              <a:rPr lang="en-US" dirty="0"/>
            </a:br>
            <a:r>
              <a:rPr lang="en-US" dirty="0"/>
              <a:t>Characteristics of a Good Program</a:t>
            </a:r>
          </a:p>
        </p:txBody>
      </p:sp>
      <p:sp>
        <p:nvSpPr>
          <p:cNvPr id="4" name="Content Placeholder 3"/>
          <p:cNvSpPr>
            <a:spLocks noGrp="1"/>
          </p:cNvSpPr>
          <p:nvPr>
            <p:ph idx="1"/>
          </p:nvPr>
        </p:nvSpPr>
        <p:spPr/>
        <p:txBody>
          <a:bodyPr/>
          <a:lstStyle/>
          <a:p>
            <a:r>
              <a:rPr lang="en-US" dirty="0"/>
              <a:t>Characteristics of a good program are:</a:t>
            </a:r>
          </a:p>
          <a:p>
            <a:pPr lvl="1"/>
            <a:r>
              <a:rPr lang="en-US" dirty="0"/>
              <a:t>Readable</a:t>
            </a:r>
          </a:p>
          <a:p>
            <a:pPr lvl="2"/>
            <a:r>
              <a:rPr lang="en-US" dirty="0"/>
              <a:t>Naming Conventions</a:t>
            </a:r>
          </a:p>
          <a:p>
            <a:pPr lvl="2"/>
            <a:r>
              <a:rPr lang="en-US" dirty="0"/>
              <a:t>Layout techniques</a:t>
            </a:r>
          </a:p>
          <a:p>
            <a:pPr lvl="2"/>
            <a:r>
              <a:rPr lang="en-US" dirty="0"/>
              <a:t>Comments</a:t>
            </a:r>
          </a:p>
          <a:p>
            <a:pPr lvl="1"/>
            <a:r>
              <a:rPr lang="en-US" dirty="0"/>
              <a:t>Maintainable</a:t>
            </a:r>
          </a:p>
          <a:p>
            <a:pPr lvl="2"/>
            <a:r>
              <a:rPr lang="en-US" dirty="0"/>
              <a:t>Remove Hardcoded constants</a:t>
            </a:r>
          </a:p>
          <a:p>
            <a:pPr lvl="1"/>
            <a:r>
              <a:rPr lang="en-US" dirty="0"/>
              <a:t>Modular</a:t>
            </a:r>
          </a:p>
          <a:p>
            <a:pPr lvl="1"/>
            <a:r>
              <a:rPr lang="en-US" dirty="0"/>
              <a:t>Coupling </a:t>
            </a:r>
          </a:p>
          <a:p>
            <a:pPr lvl="1"/>
            <a:r>
              <a:rPr lang="en-US" dirty="0"/>
              <a:t>Cohesion</a:t>
            </a:r>
          </a:p>
          <a:p>
            <a:pPr lvl="1"/>
            <a:r>
              <a:rPr lang="en-US" dirty="0"/>
              <a:t>Robust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sz="1200" dirty="0"/>
            </a:br>
            <a:r>
              <a:rPr lang="en-US" dirty="0"/>
              <a:t>Code Considerations During Modularization</a:t>
            </a:r>
          </a:p>
        </p:txBody>
      </p:sp>
      <p:sp>
        <p:nvSpPr>
          <p:cNvPr id="3" name="Content Placeholder 2"/>
          <p:cNvSpPr>
            <a:spLocks noGrp="1"/>
          </p:cNvSpPr>
          <p:nvPr>
            <p:ph idx="1"/>
          </p:nvPr>
        </p:nvSpPr>
        <p:spPr/>
        <p:txBody>
          <a:bodyPr/>
          <a:lstStyle/>
          <a:p>
            <a:r>
              <a:rPr lang="en-US" dirty="0"/>
              <a:t>During modularization of the code we need to decide:</a:t>
            </a:r>
          </a:p>
          <a:p>
            <a:pPr lvl="1"/>
            <a:r>
              <a:rPr lang="en-US" dirty="0"/>
              <a:t>Input Parameters:</a:t>
            </a:r>
          </a:p>
          <a:p>
            <a:pPr lvl="2"/>
            <a:r>
              <a:rPr lang="en-US" dirty="0"/>
              <a:t>For each lower level routine, what input parameters should be passed? </a:t>
            </a:r>
          </a:p>
          <a:p>
            <a:pPr lvl="1"/>
            <a:r>
              <a:rPr lang="en-US" dirty="0"/>
              <a:t>Output Parameters:</a:t>
            </a:r>
          </a:p>
          <a:p>
            <a:pPr lvl="2"/>
            <a:r>
              <a:rPr lang="en-US" dirty="0"/>
              <a:t>Should the output be in the form of a “parameter” or a “return value”?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a:t>Code Considerations</a:t>
            </a:r>
          </a:p>
        </p:txBody>
      </p:sp>
      <p:sp>
        <p:nvSpPr>
          <p:cNvPr id="3" name="Content Placeholder 2"/>
          <p:cNvSpPr>
            <a:spLocks noGrp="1"/>
          </p:cNvSpPr>
          <p:nvPr>
            <p:ph idx="1"/>
          </p:nvPr>
        </p:nvSpPr>
        <p:spPr>
          <a:xfrm>
            <a:off x="298516" y="1399516"/>
            <a:ext cx="8845484" cy="4643751"/>
          </a:xfrm>
        </p:spPr>
        <p:txBody>
          <a:bodyPr/>
          <a:lstStyle/>
          <a:p>
            <a:r>
              <a:rPr lang="en-US" dirty="0"/>
              <a:t>Analyze parameters and return values for </a:t>
            </a:r>
            <a:r>
              <a:rPr lang="en-US" dirty="0" err="1"/>
              <a:t>Accept_Employee_Details</a:t>
            </a:r>
            <a:r>
              <a:rPr lang="en-US" dirty="0"/>
              <a:t>, </a:t>
            </a:r>
            <a:r>
              <a:rPr lang="en-US" dirty="0" err="1"/>
              <a:t>Compute_Deductions</a:t>
            </a:r>
            <a:r>
              <a:rPr lang="en-US" dirty="0"/>
              <a:t> , </a:t>
            </a:r>
            <a:r>
              <a:rPr lang="en-US" dirty="0" err="1"/>
              <a:t>Compute_Gross_Pay</a:t>
            </a:r>
            <a:endParaRPr lang="en-US" dirty="0"/>
          </a:p>
          <a:p>
            <a:endParaRPr lang="en-US" dirty="0"/>
          </a:p>
        </p:txBody>
      </p:sp>
      <p:sp>
        <p:nvSpPr>
          <p:cNvPr id="9" name="AutoShape 5"/>
          <p:cNvSpPr>
            <a:spLocks noChangeArrowheads="1"/>
          </p:cNvSpPr>
          <p:nvPr/>
        </p:nvSpPr>
        <p:spPr bwMode="auto">
          <a:xfrm>
            <a:off x="700088" y="2527300"/>
            <a:ext cx="6324600"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defRPr/>
            </a:pPr>
            <a:endParaRPr lang="en-US" sz="1200" dirty="0">
              <a:latin typeface="+mj-lt"/>
            </a:endParaRPr>
          </a:p>
          <a:p>
            <a:pPr lvl="1">
              <a:defRPr/>
            </a:pPr>
            <a:r>
              <a:rPr lang="en-US" sz="1200" dirty="0">
                <a:latin typeface="+mj-lt"/>
              </a:rPr>
              <a:t>SUB </a:t>
            </a:r>
            <a:r>
              <a:rPr lang="en-US" sz="1200" dirty="0" err="1">
                <a:latin typeface="+mj-lt"/>
              </a:rPr>
              <a:t>Accept_Employee_Details</a:t>
            </a:r>
            <a:r>
              <a:rPr lang="en-US" sz="1200" dirty="0">
                <a:latin typeface="+mj-lt"/>
              </a:rPr>
              <a:t>()       </a:t>
            </a:r>
          </a:p>
          <a:p>
            <a:pPr lvl="1">
              <a:defRPr/>
            </a:pPr>
            <a:r>
              <a:rPr lang="en-US" sz="1200" dirty="0">
                <a:latin typeface="+mj-lt"/>
              </a:rPr>
              <a:t>        ACCEPT </a:t>
            </a:r>
            <a:r>
              <a:rPr lang="en-US" sz="1200" dirty="0" err="1">
                <a:latin typeface="+mj-lt"/>
              </a:rPr>
              <a:t>emp_code</a:t>
            </a:r>
            <a:r>
              <a:rPr lang="en-US" sz="1200" dirty="0">
                <a:latin typeface="+mj-lt"/>
              </a:rPr>
              <a:t>, Basic</a:t>
            </a:r>
          </a:p>
          <a:p>
            <a:pPr lvl="1">
              <a:defRPr/>
            </a:pPr>
            <a:r>
              <a:rPr lang="en-US" sz="1200" dirty="0">
                <a:latin typeface="+mj-lt"/>
              </a:rPr>
              <a:t>END SUB</a:t>
            </a:r>
          </a:p>
          <a:p>
            <a:pPr lvl="1">
              <a:defRPr/>
            </a:pPr>
            <a:endParaRPr lang="en-US" sz="1200" dirty="0">
              <a:latin typeface="+mj-lt"/>
            </a:endParaRPr>
          </a:p>
        </p:txBody>
      </p:sp>
      <p:sp>
        <p:nvSpPr>
          <p:cNvPr id="10" name="AutoShape 5"/>
          <p:cNvSpPr>
            <a:spLocks noChangeArrowheads="1"/>
          </p:cNvSpPr>
          <p:nvPr/>
        </p:nvSpPr>
        <p:spPr bwMode="auto">
          <a:xfrm>
            <a:off x="700088" y="4876800"/>
            <a:ext cx="6310312"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endParaRPr lang="en-US" sz="1200" dirty="0">
              <a:latin typeface="+mj-lt"/>
            </a:endParaRPr>
          </a:p>
          <a:p>
            <a:pPr lvl="1">
              <a:defRPr/>
            </a:pPr>
            <a:r>
              <a:rPr lang="en-US" sz="1200" dirty="0">
                <a:latin typeface="+mj-lt"/>
              </a:rPr>
              <a:t>SUB </a:t>
            </a:r>
            <a:r>
              <a:rPr lang="en-US" sz="1200" dirty="0" err="1">
                <a:latin typeface="+mj-lt"/>
              </a:rPr>
              <a:t>Compute_Gross_Pay</a:t>
            </a:r>
            <a:r>
              <a:rPr lang="en-US" sz="1200" dirty="0">
                <a:latin typeface="+mj-lt"/>
              </a:rPr>
              <a:t>(Basic) </a:t>
            </a:r>
          </a:p>
          <a:p>
            <a:pPr lvl="1">
              <a:defRPr/>
            </a:pPr>
            <a:r>
              <a:rPr lang="en-US" sz="1200" dirty="0">
                <a:latin typeface="+mj-lt"/>
              </a:rPr>
              <a:t>   HRA = 0.5 * Basic	/*** House Rent Allowance ***/</a:t>
            </a:r>
          </a:p>
          <a:p>
            <a:pPr lvl="1">
              <a:defRPr/>
            </a:pPr>
            <a:r>
              <a:rPr lang="en-US" sz="1200" dirty="0">
                <a:latin typeface="+mj-lt"/>
              </a:rPr>
              <a:t>   OPA = 0.3 * Basic	/*** Offshore project allowance ***/</a:t>
            </a:r>
          </a:p>
          <a:p>
            <a:pPr lvl="1">
              <a:defRPr/>
            </a:pPr>
            <a:r>
              <a:rPr lang="en-US" sz="1200" dirty="0">
                <a:latin typeface="+mj-lt"/>
              </a:rPr>
              <a:t>   Conveyance = 1700</a:t>
            </a:r>
          </a:p>
          <a:p>
            <a:pPr lvl="1">
              <a:defRPr/>
            </a:pPr>
            <a:r>
              <a:rPr lang="en-US" sz="1200" dirty="0">
                <a:latin typeface="+mj-lt"/>
              </a:rPr>
              <a:t>   Gross = Basic + HRA + OPA + Conveyance</a:t>
            </a:r>
          </a:p>
          <a:p>
            <a:pPr lvl="1">
              <a:defRPr/>
            </a:pPr>
            <a:r>
              <a:rPr lang="en-US" sz="1200" dirty="0">
                <a:latin typeface="+mj-lt"/>
              </a:rPr>
              <a:t>END SUB</a:t>
            </a:r>
          </a:p>
        </p:txBody>
      </p:sp>
      <p:sp>
        <p:nvSpPr>
          <p:cNvPr id="11" name="AutoShape 5"/>
          <p:cNvSpPr>
            <a:spLocks noChangeArrowheads="1"/>
          </p:cNvSpPr>
          <p:nvPr/>
        </p:nvSpPr>
        <p:spPr bwMode="auto">
          <a:xfrm>
            <a:off x="685800" y="3614738"/>
            <a:ext cx="6338888" cy="103346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r>
              <a:rPr lang="en-US" sz="1200" dirty="0">
                <a:latin typeface="+mj-lt"/>
              </a:rPr>
              <a:t>SUB </a:t>
            </a:r>
            <a:r>
              <a:rPr lang="en-US" sz="1200" dirty="0" err="1">
                <a:latin typeface="+mj-lt"/>
              </a:rPr>
              <a:t>Compute_Deductions</a:t>
            </a:r>
            <a:r>
              <a:rPr lang="en-US" sz="1200" dirty="0">
                <a:latin typeface="+mj-lt"/>
              </a:rPr>
              <a:t>(Basic) </a:t>
            </a:r>
          </a:p>
          <a:p>
            <a:pPr lvl="1">
              <a:defRPr/>
            </a:pPr>
            <a:r>
              <a:rPr lang="en-US" sz="1200" dirty="0">
                <a:latin typeface="+mj-lt"/>
              </a:rPr>
              <a:t>   </a:t>
            </a:r>
            <a:r>
              <a:rPr lang="en-US" sz="1200" dirty="0" err="1">
                <a:latin typeface="+mj-lt"/>
              </a:rPr>
              <a:t>Provident_Fund</a:t>
            </a:r>
            <a:r>
              <a:rPr lang="en-US" sz="1200" dirty="0">
                <a:latin typeface="+mj-lt"/>
              </a:rPr>
              <a:t> = 0.12 * Basic</a:t>
            </a:r>
          </a:p>
          <a:p>
            <a:pPr lvl="1">
              <a:defRPr/>
            </a:pPr>
            <a:r>
              <a:rPr lang="en-US" sz="1200" dirty="0">
                <a:latin typeface="+mj-lt"/>
              </a:rPr>
              <a:t>   </a:t>
            </a:r>
            <a:r>
              <a:rPr lang="en-US" sz="1200" dirty="0" err="1">
                <a:latin typeface="+mj-lt"/>
              </a:rPr>
              <a:t>Prof_Tax</a:t>
            </a:r>
            <a:r>
              <a:rPr lang="en-US" sz="1200" dirty="0">
                <a:latin typeface="+mj-lt"/>
              </a:rPr>
              <a:t> = 200</a:t>
            </a:r>
          </a:p>
          <a:p>
            <a:pPr lvl="1">
              <a:defRPr/>
            </a:pPr>
            <a:r>
              <a:rPr lang="en-US" sz="1200" dirty="0">
                <a:latin typeface="+mj-lt"/>
              </a:rPr>
              <a:t>   </a:t>
            </a:r>
            <a:r>
              <a:rPr lang="en-US" sz="1200" dirty="0" err="1">
                <a:latin typeface="+mj-lt"/>
              </a:rPr>
              <a:t>Compute_Income_Tax</a:t>
            </a:r>
            <a:r>
              <a:rPr lang="en-US" sz="1200" dirty="0">
                <a:latin typeface="+mj-lt"/>
              </a:rPr>
              <a:t> (Basic)</a:t>
            </a:r>
          </a:p>
          <a:p>
            <a:pPr lvl="1">
              <a:defRPr/>
            </a:pPr>
            <a:r>
              <a:rPr lang="en-US" sz="1200" dirty="0">
                <a:latin typeface="+mj-lt"/>
              </a:rPr>
              <a:t>END SUB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a:t>Guidelines to follow while using arguments</a:t>
            </a:r>
          </a:p>
        </p:txBody>
      </p:sp>
      <p:sp>
        <p:nvSpPr>
          <p:cNvPr id="3" name="Content Placeholder 2"/>
          <p:cNvSpPr>
            <a:spLocks noGrp="1"/>
          </p:cNvSpPr>
          <p:nvPr>
            <p:ph idx="1"/>
          </p:nvPr>
        </p:nvSpPr>
        <p:spPr/>
        <p:txBody>
          <a:bodyPr/>
          <a:lstStyle/>
          <a:p>
            <a:r>
              <a:rPr lang="en-US" dirty="0"/>
              <a:t>Identify input and output parameters</a:t>
            </a:r>
          </a:p>
          <a:p>
            <a:r>
              <a:rPr lang="en-US" dirty="0"/>
              <a:t>Only include the parameters which are used by the module</a:t>
            </a:r>
          </a:p>
          <a:p>
            <a:r>
              <a:rPr lang="en-US" dirty="0"/>
              <a:t>If parameters are related to each other, then pass record as an argument instead of multiple parameters</a:t>
            </a:r>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2.1.3 Modular</a:t>
            </a:r>
            <a:br>
              <a:rPr lang="en-US" dirty="0"/>
            </a:br>
            <a:r>
              <a:rPr lang="en-US" dirty="0"/>
              <a:t>Best practice to follow for return values</a:t>
            </a:r>
          </a:p>
        </p:txBody>
      </p:sp>
      <p:sp>
        <p:nvSpPr>
          <p:cNvPr id="3" name="Content Placeholder 2"/>
          <p:cNvSpPr>
            <a:spLocks noGrp="1"/>
          </p:cNvSpPr>
          <p:nvPr>
            <p:ph idx="1"/>
          </p:nvPr>
        </p:nvSpPr>
        <p:spPr/>
        <p:txBody>
          <a:bodyPr/>
          <a:lstStyle/>
          <a:p>
            <a:r>
              <a:rPr lang="en-US" dirty="0"/>
              <a:t>Have a single exit point from each module</a:t>
            </a:r>
          </a:p>
          <a:p>
            <a:r>
              <a:rPr lang="en-US" dirty="0"/>
              <a:t>Return null values instead of zero length arrays</a:t>
            </a:r>
          </a:p>
          <a:p>
            <a:r>
              <a:rPr lang="en-US" dirty="0"/>
              <a:t>Use well defined exceptions and error codes</a:t>
            </a:r>
          </a:p>
          <a:p>
            <a:r>
              <a:rPr lang="en-US" dirty="0"/>
              <a:t>Based on the number of values to be returned, use specific return type like array or records.</a:t>
            </a:r>
          </a:p>
          <a:p>
            <a:r>
              <a:rPr lang="en-US" dirty="0"/>
              <a:t>Consider the side effects of return values while integrating all the modules together.</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Guidelines for writing good code</a:t>
            </a:r>
            <a:br>
              <a:rPr lang="en-US" sz="1200" dirty="0"/>
            </a:br>
            <a:r>
              <a:rPr lang="en-US" dirty="0"/>
              <a:t>Guidelines for writing good code</a:t>
            </a:r>
          </a:p>
        </p:txBody>
      </p:sp>
      <p:sp>
        <p:nvSpPr>
          <p:cNvPr id="3" name="Content Placeholder 2"/>
          <p:cNvSpPr>
            <a:spLocks noGrp="1"/>
          </p:cNvSpPr>
          <p:nvPr>
            <p:ph idx="1"/>
          </p:nvPr>
        </p:nvSpPr>
        <p:spPr/>
        <p:txBody>
          <a:bodyPr/>
          <a:lstStyle/>
          <a:p>
            <a:r>
              <a:rPr lang="en-US" dirty="0"/>
              <a:t>Program for people, not the machine</a:t>
            </a:r>
          </a:p>
          <a:p>
            <a:r>
              <a:rPr lang="en-US" dirty="0"/>
              <a:t>Analyze the case study  well</a:t>
            </a:r>
          </a:p>
          <a:p>
            <a:r>
              <a:rPr lang="en-US" dirty="0"/>
              <a:t>Design first then code</a:t>
            </a:r>
          </a:p>
          <a:p>
            <a:r>
              <a:rPr lang="en-US" dirty="0"/>
              <a:t>Develop in small steps</a:t>
            </a:r>
          </a:p>
          <a:p>
            <a:r>
              <a:rPr lang="en-US" dirty="0"/>
              <a:t>Keep your code simple</a:t>
            </a:r>
          </a:p>
          <a:p>
            <a:r>
              <a:rPr lang="en-US" dirty="0"/>
              <a:t>Understand the standards</a:t>
            </a:r>
          </a:p>
          <a:p>
            <a:r>
              <a:rPr lang="en-US" dirty="0"/>
              <a:t>Document your code</a:t>
            </a:r>
          </a:p>
          <a:p>
            <a:r>
              <a:rPr lang="en-US" dirty="0"/>
              <a:t>Paragraph your code</a:t>
            </a:r>
          </a:p>
          <a:p>
            <a:r>
              <a:rPr lang="en-US" dirty="0"/>
              <a:t>Paragraph and punctuate multi-line statements</a:t>
            </a:r>
          </a:p>
          <a:p>
            <a:r>
              <a:rPr lang="en-US" dirty="0"/>
              <a:t>Use white space</a:t>
            </a:r>
          </a:p>
          <a:p>
            <a:r>
              <a:rPr lang="en-US" dirty="0"/>
              <a:t>Specify the order of operations. (Use parenthesis)</a:t>
            </a:r>
          </a:p>
          <a:p>
            <a:endParaRPr lang="en-US" dirty="0"/>
          </a:p>
        </p:txBody>
      </p:sp>
    </p:spTree>
    <p:extLst>
      <p:ext uri="{BB962C8B-B14F-4D97-AF65-F5344CB8AC3E}">
        <p14:creationId xmlns:p14="http://schemas.microsoft.com/office/powerpoint/2010/main" val="1932445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Coupling and cohesion</a:t>
            </a:r>
            <a:br>
              <a:rPr lang="en-US" sz="1200" dirty="0"/>
            </a:br>
            <a:r>
              <a:rPr lang="en-US" dirty="0"/>
              <a:t>Coupling</a:t>
            </a:r>
          </a:p>
        </p:txBody>
      </p:sp>
      <p:sp>
        <p:nvSpPr>
          <p:cNvPr id="5" name="Content Placeholder 4"/>
          <p:cNvSpPr>
            <a:spLocks noGrp="1"/>
          </p:cNvSpPr>
          <p:nvPr>
            <p:ph idx="1"/>
          </p:nvPr>
        </p:nvSpPr>
        <p:spPr/>
        <p:txBody>
          <a:bodyPr/>
          <a:lstStyle/>
          <a:p>
            <a:r>
              <a:rPr lang="en-US" dirty="0"/>
              <a:t>Coupling or Dependency is the degree to which each program module relies on each other. </a:t>
            </a:r>
          </a:p>
          <a:p>
            <a:r>
              <a:rPr lang="en-US" dirty="0"/>
              <a:t>Tightly coupled systems disadvantages:</a:t>
            </a:r>
          </a:p>
          <a:p>
            <a:pPr lvl="1"/>
            <a:r>
              <a:rPr lang="en-US" dirty="0"/>
              <a:t>A change in one module forces a ripple-effect of changes in other modules. </a:t>
            </a:r>
          </a:p>
          <a:p>
            <a:pPr lvl="1"/>
            <a:r>
              <a:rPr lang="en-US" dirty="0"/>
              <a:t>Assembly of modules might require more effort and/or time due to the increased inter-module dependency. </a:t>
            </a:r>
          </a:p>
          <a:p>
            <a:pPr lvl="1"/>
            <a:r>
              <a:rPr lang="en-US" dirty="0"/>
              <a:t>A particular module might be harder to reuse and/or test because dependent modules must be included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a:t>
            </a:r>
            <a:br>
              <a:rPr lang="en-US" dirty="0"/>
            </a:br>
            <a:r>
              <a:rPr lang="en-US" dirty="0"/>
              <a:t>Coupling</a:t>
            </a:r>
          </a:p>
        </p:txBody>
      </p:sp>
      <p:sp>
        <p:nvSpPr>
          <p:cNvPr id="3" name="Content Placeholder 2"/>
          <p:cNvSpPr>
            <a:spLocks noGrp="1"/>
          </p:cNvSpPr>
          <p:nvPr>
            <p:ph idx="1"/>
          </p:nvPr>
        </p:nvSpPr>
        <p:spPr/>
        <p:txBody>
          <a:bodyPr/>
          <a:lstStyle/>
          <a:p>
            <a:r>
              <a:rPr lang="en-US" dirty="0"/>
              <a:t>Loosely coupled systems advantages :</a:t>
            </a:r>
          </a:p>
          <a:p>
            <a:pPr lvl="1"/>
            <a:r>
              <a:rPr lang="en-US" dirty="0"/>
              <a:t>A change in one module usually does not force a ripple-effect of changes in other modules. </a:t>
            </a:r>
          </a:p>
          <a:p>
            <a:pPr lvl="1"/>
            <a:r>
              <a:rPr lang="en-US" dirty="0"/>
              <a:t>Assembly of modules might require less effort and/or time due to the decreased inter-module dependency. </a:t>
            </a:r>
          </a:p>
          <a:p>
            <a:pPr lvl="1"/>
            <a:r>
              <a:rPr lang="en-US" dirty="0"/>
              <a:t>A particular module might be easier to reuse and/or test because dependent modules do not need to be included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a:t>
            </a:r>
            <a:br>
              <a:rPr lang="en-US" sz="1200" dirty="0"/>
            </a:br>
            <a:r>
              <a:rPr lang="en-US" dirty="0" err="1"/>
              <a:t>Cohesion</a:t>
            </a:r>
            <a:endParaRPr lang="en-US" dirty="0"/>
          </a:p>
        </p:txBody>
      </p:sp>
      <p:sp>
        <p:nvSpPr>
          <p:cNvPr id="3" name="Content Placeholder 2"/>
          <p:cNvSpPr>
            <a:spLocks noGrp="1"/>
          </p:cNvSpPr>
          <p:nvPr>
            <p:ph idx="1"/>
          </p:nvPr>
        </p:nvSpPr>
        <p:spPr/>
        <p:txBody>
          <a:bodyPr/>
          <a:lstStyle/>
          <a:p>
            <a:r>
              <a:rPr lang="en-US" dirty="0"/>
              <a:t>A cohesion is a measure of how the activities within a single module are related to one another. </a:t>
            </a:r>
          </a:p>
          <a:p>
            <a:r>
              <a:rPr lang="en-US" dirty="0"/>
              <a:t>Principle of Cohesion: </a:t>
            </a:r>
          </a:p>
          <a:p>
            <a:pPr lvl="1"/>
            <a:r>
              <a:rPr lang="en-US" dirty="0"/>
              <a:t>A module should do one thing and do it well</a:t>
            </a:r>
          </a:p>
          <a:p>
            <a:r>
              <a:rPr lang="en-US" dirty="0"/>
              <a:t>If a module follows the given principle, then it is high cohesion.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a:t>
            </a:r>
            <a:br>
              <a:rPr lang="en-US" dirty="0"/>
            </a:br>
            <a:r>
              <a:rPr lang="en-US" dirty="0"/>
              <a:t>Example</a:t>
            </a:r>
          </a:p>
        </p:txBody>
      </p:sp>
      <p:sp>
        <p:nvSpPr>
          <p:cNvPr id="3" name="Content Placeholder 2"/>
          <p:cNvSpPr>
            <a:spLocks noGrp="1"/>
          </p:cNvSpPr>
          <p:nvPr>
            <p:ph idx="1"/>
          </p:nvPr>
        </p:nvSpPr>
        <p:spPr/>
        <p:txBody>
          <a:bodyPr/>
          <a:lstStyle/>
          <a:p>
            <a:r>
              <a:rPr lang="en-US" dirty="0"/>
              <a:t>Example 2: Now, consider the following piece of code as an example</a:t>
            </a:r>
          </a:p>
          <a:p>
            <a:r>
              <a:rPr lang="en-US" dirty="0"/>
              <a:t>Review the code for any issues (Coupling, cohesion)</a:t>
            </a:r>
          </a:p>
          <a:p>
            <a:endParaRPr lang="en-US" dirty="0"/>
          </a:p>
        </p:txBody>
      </p:sp>
      <p:sp>
        <p:nvSpPr>
          <p:cNvPr id="8" name="AutoShape 5"/>
          <p:cNvSpPr>
            <a:spLocks noChangeArrowheads="1"/>
          </p:cNvSpPr>
          <p:nvPr/>
        </p:nvSpPr>
        <p:spPr bwMode="auto">
          <a:xfrm>
            <a:off x="763588" y="2525713"/>
            <a:ext cx="6309360" cy="374904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endParaRPr lang="en-US" sz="1400">
              <a:solidFill>
                <a:srgbClr val="990000"/>
              </a:solidFill>
              <a:latin typeface="+mj-lt"/>
            </a:endParaRPr>
          </a:p>
        </p:txBody>
      </p:sp>
      <p:sp>
        <p:nvSpPr>
          <p:cNvPr id="9" name="Rectangle 4"/>
          <p:cNvSpPr>
            <a:spLocks noChangeArrowheads="1"/>
          </p:cNvSpPr>
          <p:nvPr/>
        </p:nvSpPr>
        <p:spPr bwMode="auto">
          <a:xfrm>
            <a:off x="1036638" y="1976438"/>
            <a:ext cx="564515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lvl="1" eaLnBrk="1" hangingPunct="1">
              <a:spcBef>
                <a:spcPct val="0"/>
              </a:spcBef>
              <a:buClrTx/>
              <a:buFontTx/>
              <a:buNone/>
            </a:pPr>
            <a:endParaRPr lang="en-US" altLang="en-US" sz="1400" dirty="0">
              <a:solidFill>
                <a:srgbClr val="000000"/>
              </a:solidFill>
              <a:latin typeface="+mj-lt"/>
            </a:endParaRPr>
          </a:p>
          <a:p>
            <a:pPr lvl="1" eaLnBrk="1" hangingPunct="1">
              <a:spcBef>
                <a:spcPct val="0"/>
              </a:spcBef>
              <a:buClrTx/>
              <a:buFontTx/>
              <a:buNone/>
            </a:pPr>
            <a:endParaRPr lang="en-US" altLang="en-US" sz="1400" dirty="0">
              <a:solidFill>
                <a:srgbClr val="000000"/>
              </a:solidFill>
              <a:latin typeface="+mj-lt"/>
            </a:endParaRPr>
          </a:p>
          <a:p>
            <a:pPr lvl="1" eaLnBrk="1" hangingPunct="1">
              <a:spcBef>
                <a:spcPct val="0"/>
              </a:spcBef>
              <a:buClrTx/>
              <a:buFontTx/>
              <a:buNone/>
            </a:pPr>
            <a:endParaRPr lang="en-US" altLang="en-US" sz="1400" dirty="0">
              <a:solidFill>
                <a:srgbClr val="000000"/>
              </a:solidFill>
              <a:latin typeface="+mj-lt"/>
            </a:endParaRPr>
          </a:p>
          <a:p>
            <a:pPr lvl="1" eaLnBrk="1" hangingPunct="1">
              <a:spcBef>
                <a:spcPct val="0"/>
              </a:spcBef>
              <a:buClrTx/>
              <a:buFontTx/>
              <a:buNone/>
            </a:pPr>
            <a:r>
              <a:rPr lang="en-US" altLang="en-US" sz="1400" dirty="0">
                <a:solidFill>
                  <a:srgbClr val="000000"/>
                </a:solidFill>
                <a:latin typeface="+mj-lt"/>
              </a:rPr>
              <a:t>SUB </a:t>
            </a:r>
            <a:r>
              <a:rPr lang="en-US" altLang="en-US" sz="1400" dirty="0" err="1">
                <a:solidFill>
                  <a:srgbClr val="000000"/>
                </a:solidFill>
                <a:latin typeface="+mj-lt"/>
              </a:rPr>
              <a:t>ReadCust</a:t>
            </a:r>
            <a:r>
              <a:rPr lang="en-US" altLang="en-US" sz="1400" dirty="0">
                <a:solidFill>
                  <a:srgbClr val="000000"/>
                </a:solidFill>
                <a:latin typeface="+mj-lt"/>
              </a:rPr>
              <a:t> (filename, </a:t>
            </a:r>
            <a:r>
              <a:rPr lang="en-US" altLang="en-US" sz="1400" dirty="0" err="1">
                <a:solidFill>
                  <a:srgbClr val="000000"/>
                </a:solidFill>
                <a:latin typeface="+mj-lt"/>
              </a:rPr>
              <a:t>custrec</a:t>
            </a:r>
            <a:r>
              <a:rPr lang="en-US" altLang="en-US" sz="1400" dirty="0">
                <a:solidFill>
                  <a:srgbClr val="000000"/>
                </a:solidFill>
                <a:latin typeface="+mj-lt"/>
              </a:rPr>
              <a:t>) </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r>
              <a:rPr lang="en-US" altLang="en-US" sz="1400" dirty="0" err="1">
                <a:solidFill>
                  <a:srgbClr val="000000"/>
                </a:solidFill>
                <a:latin typeface="+mj-lt"/>
              </a:rPr>
              <a:t>Fopen</a:t>
            </a:r>
            <a:r>
              <a:rPr lang="en-US" altLang="en-US" sz="1400" dirty="0">
                <a:solidFill>
                  <a:srgbClr val="000000"/>
                </a:solidFill>
                <a:latin typeface="+mj-lt"/>
              </a:rPr>
              <a:t> (filename)</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Fread</a:t>
            </a:r>
            <a:r>
              <a:rPr lang="en-US" altLang="en-US" sz="1400" dirty="0">
                <a:solidFill>
                  <a:srgbClr val="000000"/>
                </a:solidFill>
                <a:latin typeface="+mj-lt"/>
              </a:rPr>
              <a:t> (</a:t>
            </a:r>
            <a:r>
              <a:rPr lang="en-US" altLang="en-US" sz="1400" dirty="0" err="1">
                <a:solidFill>
                  <a:srgbClr val="000000"/>
                </a:solidFill>
                <a:latin typeface="+mj-lt"/>
              </a:rPr>
              <a:t>custrec</a:t>
            </a: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END SUB</a:t>
            </a:r>
          </a:p>
          <a:p>
            <a:pPr lvl="1" eaLnBrk="1" hangingPunct="1">
              <a:spcBef>
                <a:spcPct val="0"/>
              </a:spcBef>
              <a:buClrTx/>
              <a:buFontTx/>
              <a:buNone/>
            </a:pPr>
            <a:endParaRPr lang="en-US" altLang="en-US" sz="1400" dirty="0">
              <a:solidFill>
                <a:srgbClr val="000000"/>
              </a:solidFill>
              <a:latin typeface="+mj-lt"/>
            </a:endParaRPr>
          </a:p>
          <a:p>
            <a:pPr lvl="1" eaLnBrk="1" hangingPunct="1">
              <a:spcBef>
                <a:spcPct val="0"/>
              </a:spcBef>
              <a:buClrTx/>
              <a:buFontTx/>
              <a:buNone/>
            </a:pPr>
            <a:r>
              <a:rPr lang="en-US" altLang="en-US" sz="1400" dirty="0">
                <a:solidFill>
                  <a:srgbClr val="000000"/>
                </a:solidFill>
                <a:latin typeface="+mj-lt"/>
              </a:rPr>
              <a:t>SUB </a:t>
            </a:r>
            <a:r>
              <a:rPr lang="en-US" altLang="en-US" sz="1400" dirty="0" err="1">
                <a:solidFill>
                  <a:srgbClr val="000000"/>
                </a:solidFill>
                <a:latin typeface="+mj-lt"/>
              </a:rPr>
              <a:t>writeCust</a:t>
            </a:r>
            <a:r>
              <a:rPr lang="en-US" altLang="en-US" sz="1400" dirty="0">
                <a:solidFill>
                  <a:srgbClr val="000000"/>
                </a:solidFill>
                <a:latin typeface="+mj-lt"/>
              </a:rPr>
              <a:t> (</a:t>
            </a:r>
            <a:r>
              <a:rPr lang="en-US" altLang="en-US" sz="1400" dirty="0" err="1">
                <a:solidFill>
                  <a:srgbClr val="000000"/>
                </a:solidFill>
                <a:latin typeface="+mj-lt"/>
              </a:rPr>
              <a:t>custrec</a:t>
            </a:r>
            <a:r>
              <a:rPr lang="en-US" altLang="en-US" sz="1400" dirty="0">
                <a:solidFill>
                  <a:srgbClr val="000000"/>
                </a:solidFill>
                <a:latin typeface="+mj-lt"/>
              </a:rPr>
              <a:t>) </a:t>
            </a:r>
          </a:p>
          <a:p>
            <a:pPr lvl="1" eaLnBrk="1" hangingPunct="1">
              <a:spcBef>
                <a:spcPct val="0"/>
              </a:spcBef>
              <a:buClrTx/>
              <a:buFontTx/>
              <a:buNone/>
            </a:pPr>
            <a:r>
              <a:rPr lang="en-US" altLang="en-US" sz="1400" dirty="0">
                <a:solidFill>
                  <a:srgbClr val="000000"/>
                </a:solidFill>
                <a:latin typeface="+mj-lt"/>
              </a:rPr>
              <a:t>	Rewind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Fwrite</a:t>
            </a:r>
            <a:r>
              <a:rPr lang="en-US" altLang="en-US" sz="1400" dirty="0">
                <a:solidFill>
                  <a:srgbClr val="000000"/>
                </a:solidFill>
                <a:latin typeface="+mj-lt"/>
              </a:rPr>
              <a:t> (</a:t>
            </a:r>
            <a:r>
              <a:rPr lang="en-US" altLang="en-US" sz="1400" dirty="0" err="1">
                <a:solidFill>
                  <a:srgbClr val="000000"/>
                </a:solidFill>
                <a:latin typeface="+mj-lt"/>
              </a:rPr>
              <a:t>custrec</a:t>
            </a: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	</a:t>
            </a:r>
            <a:r>
              <a:rPr lang="en-US" altLang="en-US" sz="1400" dirty="0" err="1">
                <a:solidFill>
                  <a:srgbClr val="000000"/>
                </a:solidFill>
                <a:latin typeface="+mj-lt"/>
              </a:rPr>
              <a:t>Fclose</a:t>
            </a:r>
            <a:r>
              <a:rPr lang="en-US" altLang="en-US" sz="1400" dirty="0">
                <a:solidFill>
                  <a:srgbClr val="000000"/>
                </a:solidFill>
                <a:latin typeface="+mj-lt"/>
              </a:rPr>
              <a:t> (</a:t>
            </a:r>
            <a:r>
              <a:rPr lang="en-US" altLang="en-US" sz="1400" dirty="0" err="1">
                <a:solidFill>
                  <a:srgbClr val="000000"/>
                </a:solidFill>
                <a:latin typeface="+mj-lt"/>
              </a:rPr>
              <a:t>custfile</a:t>
            </a:r>
            <a:r>
              <a:rPr lang="en-US" altLang="en-US" sz="1400" dirty="0">
                <a:solidFill>
                  <a:srgbClr val="000000"/>
                </a:solidFill>
                <a:latin typeface="+mj-lt"/>
              </a:rPr>
              <a:t>);</a:t>
            </a:r>
          </a:p>
          <a:p>
            <a:pPr lvl="1" eaLnBrk="1" hangingPunct="1">
              <a:spcBef>
                <a:spcPct val="0"/>
              </a:spcBef>
              <a:buClrTx/>
              <a:buFontTx/>
              <a:buNone/>
            </a:pPr>
            <a:r>
              <a:rPr lang="en-US" altLang="en-US" sz="1400" dirty="0">
                <a:solidFill>
                  <a:srgbClr val="000000"/>
                </a:solidFill>
                <a:latin typeface="+mj-lt"/>
              </a:rPr>
              <a:t>END SUB</a:t>
            </a:r>
          </a:p>
          <a:p>
            <a:pPr lvl="1" eaLnBrk="1" hangingPunct="1">
              <a:spcBef>
                <a:spcPct val="0"/>
              </a:spcBef>
              <a:buClrTx/>
              <a:buFontTx/>
              <a:buNone/>
            </a:pPr>
            <a:endParaRPr lang="en-US" altLang="en-US" sz="1400" dirty="0">
              <a:solidFill>
                <a:srgbClr val="000000"/>
              </a:solidFill>
              <a:latin typeface="+mj-lt"/>
            </a:endParaRPr>
          </a:p>
          <a:p>
            <a:pPr lvl="1" eaLnBrk="1" hangingPunct="1">
              <a:spcBef>
                <a:spcPct val="0"/>
              </a:spcBef>
              <a:buClrTx/>
              <a:buFontTx/>
              <a:buNone/>
            </a:pPr>
            <a:r>
              <a:rPr lang="en-US" altLang="en-US" sz="1400" dirty="0">
                <a:solidFill>
                  <a:srgbClr val="000000"/>
                </a:solidFill>
                <a:latin typeface="+mj-lt"/>
              </a:rPr>
              <a:t>SUB </a:t>
            </a:r>
            <a:r>
              <a:rPr lang="en-US" altLang="en-US" sz="1400" dirty="0" err="1">
                <a:latin typeface="+mj-lt"/>
              </a:rPr>
              <a:t>UpdateCust</a:t>
            </a:r>
            <a:r>
              <a:rPr lang="en-US" altLang="en-US" sz="1400" dirty="0">
                <a:latin typeface="+mj-lt"/>
              </a:rPr>
              <a:t> (filename, </a:t>
            </a:r>
            <a:r>
              <a:rPr lang="en-US" altLang="en-US" sz="1400" dirty="0" err="1">
                <a:latin typeface="+mj-lt"/>
              </a:rPr>
              <a:t>newbalance</a:t>
            </a:r>
            <a:r>
              <a:rPr lang="en-US" altLang="en-US" sz="1400" dirty="0">
                <a:latin typeface="+mj-lt"/>
              </a:rPr>
              <a:t>) </a:t>
            </a:r>
          </a:p>
          <a:p>
            <a:pPr lvl="1" eaLnBrk="1" hangingPunct="1">
              <a:spcBef>
                <a:spcPct val="0"/>
              </a:spcBef>
              <a:buClrTx/>
              <a:buFontTx/>
              <a:buNone/>
            </a:pPr>
            <a:r>
              <a:rPr lang="en-US" altLang="en-US" sz="1400" dirty="0">
                <a:latin typeface="+mj-lt"/>
              </a:rPr>
              <a:t>	</a:t>
            </a:r>
            <a:r>
              <a:rPr lang="en-US" altLang="en-US" sz="1400" dirty="0" err="1">
                <a:latin typeface="+mj-lt"/>
              </a:rPr>
              <a:t>ReadCust</a:t>
            </a:r>
            <a:r>
              <a:rPr lang="en-US" altLang="en-US" sz="1400" dirty="0">
                <a:latin typeface="+mj-lt"/>
              </a:rPr>
              <a:t> (filename, </a:t>
            </a:r>
            <a:r>
              <a:rPr lang="en-US" altLang="en-US" sz="1400" dirty="0" err="1">
                <a:latin typeface="+mj-lt"/>
              </a:rPr>
              <a:t>custrec</a:t>
            </a:r>
            <a:r>
              <a:rPr lang="en-US" altLang="en-US" sz="1400" dirty="0">
                <a:latin typeface="+mj-lt"/>
              </a:rPr>
              <a:t>);</a:t>
            </a:r>
          </a:p>
          <a:p>
            <a:pPr lvl="1" eaLnBrk="1" hangingPunct="1">
              <a:spcBef>
                <a:spcPct val="0"/>
              </a:spcBef>
              <a:buClrTx/>
              <a:buFontTx/>
              <a:buNone/>
            </a:pPr>
            <a:r>
              <a:rPr lang="en-US" altLang="en-US" sz="1400" dirty="0">
                <a:latin typeface="+mj-lt"/>
              </a:rPr>
              <a:t>	</a:t>
            </a:r>
            <a:r>
              <a:rPr lang="en-US" altLang="en-US" sz="1400" dirty="0" err="1">
                <a:latin typeface="+mj-lt"/>
              </a:rPr>
              <a:t>Custrec.Balance</a:t>
            </a:r>
            <a:r>
              <a:rPr lang="en-US" altLang="en-US" sz="1400" dirty="0">
                <a:latin typeface="+mj-lt"/>
              </a:rPr>
              <a:t> = </a:t>
            </a:r>
            <a:r>
              <a:rPr lang="en-US" altLang="en-US" sz="1400" dirty="0" err="1">
                <a:latin typeface="+mj-lt"/>
              </a:rPr>
              <a:t>newbalance</a:t>
            </a:r>
            <a:r>
              <a:rPr lang="en-US" altLang="en-US" sz="1400" dirty="0">
                <a:latin typeface="+mj-lt"/>
              </a:rPr>
              <a:t>;</a:t>
            </a:r>
          </a:p>
          <a:p>
            <a:pPr lvl="1" eaLnBrk="1" hangingPunct="1">
              <a:spcBef>
                <a:spcPct val="0"/>
              </a:spcBef>
              <a:buClrTx/>
              <a:buFontTx/>
              <a:buNone/>
            </a:pPr>
            <a:r>
              <a:rPr lang="en-US" altLang="en-US" sz="1400" dirty="0">
                <a:latin typeface="+mj-lt"/>
              </a:rPr>
              <a:t>	</a:t>
            </a:r>
            <a:r>
              <a:rPr lang="en-US" altLang="en-US" sz="1400" dirty="0" err="1">
                <a:latin typeface="+mj-lt"/>
              </a:rPr>
              <a:t>WriteCust</a:t>
            </a:r>
            <a:r>
              <a:rPr lang="en-US" altLang="en-US" sz="1400" dirty="0">
                <a:latin typeface="+mj-lt"/>
              </a:rPr>
              <a:t> (</a:t>
            </a:r>
            <a:r>
              <a:rPr lang="en-US" altLang="en-US" sz="1400" dirty="0" err="1">
                <a:latin typeface="+mj-lt"/>
              </a:rPr>
              <a:t>custrec</a:t>
            </a:r>
            <a:r>
              <a:rPr lang="en-US" altLang="en-US" sz="1400" dirty="0">
                <a:latin typeface="+mj-lt"/>
              </a:rPr>
              <a:t>);</a:t>
            </a:r>
          </a:p>
          <a:p>
            <a:pPr lvl="1" eaLnBrk="1" hangingPunct="1">
              <a:spcBef>
                <a:spcPct val="0"/>
              </a:spcBef>
              <a:buClrTx/>
              <a:buFontTx/>
              <a:buNone/>
            </a:pPr>
            <a:r>
              <a:rPr lang="en-US" altLang="en-US" sz="1400" dirty="0">
                <a:latin typeface="+mj-lt"/>
              </a:rPr>
              <a:t>END SUB</a:t>
            </a:r>
          </a:p>
          <a:p>
            <a:pPr lvl="1" eaLnBrk="1" hangingPunct="1">
              <a:spcBef>
                <a:spcPct val="0"/>
              </a:spcBef>
              <a:buClrTx/>
              <a:buFontTx/>
              <a:buNone/>
            </a:pPr>
            <a:endParaRPr lang="en-US" altLang="en-US" sz="1400" dirty="0">
              <a:solidFill>
                <a:srgbClr val="000000"/>
              </a:solidFill>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 </a:t>
            </a:r>
            <a:br>
              <a:rPr lang="en-US" sz="1200" dirty="0"/>
            </a:br>
            <a:r>
              <a:rPr lang="en-US" dirty="0"/>
              <a:t>Change Request - Example</a:t>
            </a:r>
          </a:p>
        </p:txBody>
      </p:sp>
      <p:sp>
        <p:nvSpPr>
          <p:cNvPr id="3" name="Content Placeholder 2"/>
          <p:cNvSpPr>
            <a:spLocks noGrp="1"/>
          </p:cNvSpPr>
          <p:nvPr>
            <p:ph idx="1"/>
          </p:nvPr>
        </p:nvSpPr>
        <p:spPr/>
        <p:txBody>
          <a:bodyPr/>
          <a:lstStyle/>
          <a:p>
            <a:r>
              <a:rPr lang="en-US" dirty="0"/>
              <a:t>Suppose there is a Change Request to code in the above example: </a:t>
            </a:r>
          </a:p>
          <a:p>
            <a:pPr lvl="1"/>
            <a:r>
              <a:rPr lang="en-US" dirty="0"/>
              <a:t>Do not update balance, in case the new balance is less than 0. How will you implement this change? </a:t>
            </a:r>
          </a:p>
          <a:p>
            <a:pPr lvl="1"/>
            <a:r>
              <a:rPr lang="en-US" dirty="0"/>
              <a:t>Are any problems created due to the change?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2.1.1 Readable</a:t>
            </a:r>
            <a:br>
              <a:rPr lang="en-US" sz="1200" dirty="0"/>
            </a:br>
            <a:r>
              <a:rPr lang="en-US" dirty="0"/>
              <a:t>Naming Conventions</a:t>
            </a:r>
          </a:p>
        </p:txBody>
      </p:sp>
      <p:sp>
        <p:nvSpPr>
          <p:cNvPr id="6" name="Content Placeholder 5"/>
          <p:cNvSpPr>
            <a:spLocks noGrp="1"/>
          </p:cNvSpPr>
          <p:nvPr>
            <p:ph idx="1"/>
          </p:nvPr>
        </p:nvSpPr>
        <p:spPr/>
        <p:txBody>
          <a:bodyPr/>
          <a:lstStyle/>
          <a:p>
            <a:r>
              <a:rPr lang="en-US" dirty="0"/>
              <a:t>Use Meaningful names  </a:t>
            </a:r>
          </a:p>
          <a:p>
            <a:pPr lvl="1"/>
            <a:r>
              <a:rPr lang="en-US" dirty="0"/>
              <a:t>Use Verb-noun format (be specific):  </a:t>
            </a:r>
          </a:p>
          <a:p>
            <a:pPr lvl="1"/>
            <a:r>
              <a:rPr lang="en-US" dirty="0"/>
              <a:t>Avoid generic names</a:t>
            </a:r>
          </a:p>
          <a:p>
            <a:r>
              <a:rPr lang="en-US" dirty="0"/>
              <a:t>Good variable names ensures readability.</a:t>
            </a:r>
          </a:p>
          <a:p>
            <a:r>
              <a:rPr lang="en-US" dirty="0"/>
              <a:t>Use naming conventions to distinguish Scope of data.  </a:t>
            </a:r>
          </a:p>
          <a:p>
            <a:r>
              <a:rPr lang="en-US" dirty="0"/>
              <a:t>Use capitalized names for distinguishing constants among other variables.</a:t>
            </a:r>
          </a:p>
          <a:p>
            <a:r>
              <a:rPr lang="en-US" dirty="0"/>
              <a:t>Names should be readable, memorable and appropriate</a:t>
            </a:r>
          </a:p>
          <a:p>
            <a:r>
              <a:rPr lang="en-US" dirty="0"/>
              <a:t>A good name tends to express the “what” than the “how”</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 </a:t>
            </a:r>
            <a:br>
              <a:rPr lang="en-US" dirty="0"/>
            </a:br>
            <a:r>
              <a:rPr lang="en-US" dirty="0"/>
              <a:t>Change Request - Example</a:t>
            </a:r>
          </a:p>
        </p:txBody>
      </p:sp>
      <p:sp>
        <p:nvSpPr>
          <p:cNvPr id="3" name="Content Placeholder 2"/>
          <p:cNvSpPr>
            <a:spLocks noGrp="1"/>
          </p:cNvSpPr>
          <p:nvPr>
            <p:ph idx="1"/>
          </p:nvPr>
        </p:nvSpPr>
        <p:spPr/>
        <p:txBody>
          <a:bodyPr/>
          <a:lstStyle/>
          <a:p>
            <a:r>
              <a:rPr lang="en-US" dirty="0"/>
              <a:t>Sometimes the change is made as follows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means file will not be closed whenever “</a:t>
            </a:r>
            <a:r>
              <a:rPr lang="en-US" dirty="0" err="1"/>
              <a:t>newbalance</a:t>
            </a:r>
            <a:r>
              <a:rPr lang="en-US" dirty="0"/>
              <a:t> &lt; 0”. This is because file gets closed in </a:t>
            </a:r>
            <a:r>
              <a:rPr lang="en-US" dirty="0" err="1"/>
              <a:t>writecust</a:t>
            </a:r>
            <a:r>
              <a:rPr lang="en-US" dirty="0"/>
              <a:t>, and </a:t>
            </a:r>
            <a:r>
              <a:rPr lang="en-US" dirty="0" err="1"/>
              <a:t>writecust</a:t>
            </a:r>
            <a:r>
              <a:rPr lang="en-US" dirty="0"/>
              <a:t> will not be called.</a:t>
            </a:r>
          </a:p>
          <a:p>
            <a:r>
              <a:rPr lang="en-US" dirty="0"/>
              <a:t>After a few hours the program will crash saying “too many open files”.</a:t>
            </a:r>
          </a:p>
        </p:txBody>
      </p:sp>
      <p:sp>
        <p:nvSpPr>
          <p:cNvPr id="8" name="AutoShape 5"/>
          <p:cNvSpPr>
            <a:spLocks noChangeArrowheads="1"/>
          </p:cNvSpPr>
          <p:nvPr/>
        </p:nvSpPr>
        <p:spPr bwMode="auto">
          <a:xfrm>
            <a:off x="1012825" y="1949450"/>
            <a:ext cx="6091238" cy="2319338"/>
          </a:xfrm>
          <a:prstGeom prst="roundRect">
            <a:avLst>
              <a:gd name="adj" fmla="val 16667"/>
            </a:avLst>
          </a:pr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lvl="1" eaLnBrk="1" hangingPunct="1">
              <a:lnSpc>
                <a:spcPct val="135000"/>
              </a:lnSpc>
              <a:spcBef>
                <a:spcPct val="0"/>
              </a:spcBef>
              <a:buClrTx/>
              <a:buFontTx/>
              <a:buNone/>
            </a:pPr>
            <a:endParaRPr lang="en-US" altLang="en-US" sz="1000"/>
          </a:p>
        </p:txBody>
      </p:sp>
      <p:sp>
        <p:nvSpPr>
          <p:cNvPr id="9" name="Rectangle 5"/>
          <p:cNvSpPr>
            <a:spLocks noChangeArrowheads="1"/>
          </p:cNvSpPr>
          <p:nvPr/>
        </p:nvSpPr>
        <p:spPr bwMode="auto">
          <a:xfrm>
            <a:off x="1308100" y="2176463"/>
            <a:ext cx="55848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lvl="1" eaLnBrk="1" hangingPunct="1">
              <a:spcBef>
                <a:spcPct val="0"/>
              </a:spcBef>
              <a:buClrTx/>
              <a:buFontTx/>
              <a:buNone/>
            </a:pPr>
            <a:r>
              <a:rPr lang="en-US" altLang="en-US" dirty="0">
                <a:solidFill>
                  <a:srgbClr val="000000"/>
                </a:solidFill>
                <a:latin typeface="+mj-lt"/>
              </a:rPr>
              <a:t>SUB </a:t>
            </a:r>
            <a:r>
              <a:rPr lang="en-US" altLang="en-US" dirty="0" err="1">
                <a:latin typeface="+mj-lt"/>
              </a:rPr>
              <a:t>UpdateCust</a:t>
            </a:r>
            <a:r>
              <a:rPr lang="en-US" altLang="en-US" dirty="0">
                <a:latin typeface="+mj-lt"/>
              </a:rPr>
              <a:t> (filename, </a:t>
            </a:r>
            <a:r>
              <a:rPr lang="en-US" altLang="en-US" dirty="0" err="1">
                <a:latin typeface="+mj-lt"/>
              </a:rPr>
              <a:t>newbalance</a:t>
            </a:r>
            <a:r>
              <a:rPr lang="en-US" altLang="en-US" dirty="0">
                <a:latin typeface="+mj-lt"/>
              </a:rPr>
              <a:t>) </a:t>
            </a:r>
          </a:p>
          <a:p>
            <a:pPr lvl="1" eaLnBrk="1" hangingPunct="1">
              <a:spcBef>
                <a:spcPct val="0"/>
              </a:spcBef>
              <a:buClrTx/>
              <a:buFontTx/>
              <a:buNone/>
            </a:pPr>
            <a:r>
              <a:rPr lang="en-US" altLang="en-US" dirty="0">
                <a:latin typeface="+mj-lt"/>
              </a:rPr>
              <a:t>	</a:t>
            </a:r>
            <a:r>
              <a:rPr lang="en-US" altLang="en-US" dirty="0" err="1">
                <a:latin typeface="+mj-lt"/>
              </a:rPr>
              <a:t>ReadCust</a:t>
            </a:r>
            <a:r>
              <a:rPr lang="en-US" altLang="en-US" dirty="0">
                <a:latin typeface="+mj-lt"/>
              </a:rPr>
              <a:t> (filename, </a:t>
            </a:r>
            <a:r>
              <a:rPr lang="en-US" altLang="en-US" dirty="0" err="1">
                <a:latin typeface="+mj-lt"/>
              </a:rPr>
              <a:t>custrec</a:t>
            </a:r>
            <a:r>
              <a:rPr lang="en-US" altLang="en-US" dirty="0">
                <a:latin typeface="+mj-lt"/>
              </a:rPr>
              <a:t>);</a:t>
            </a:r>
          </a:p>
          <a:p>
            <a:pPr lvl="1" eaLnBrk="1" hangingPunct="1">
              <a:spcBef>
                <a:spcPct val="0"/>
              </a:spcBef>
              <a:buClrTx/>
              <a:buFontTx/>
              <a:buNone/>
            </a:pPr>
            <a:r>
              <a:rPr lang="en-US" altLang="en-US" dirty="0">
                <a:latin typeface="+mj-lt"/>
              </a:rPr>
              <a:t>	</a:t>
            </a:r>
            <a:r>
              <a:rPr lang="en-US" altLang="en-US" dirty="0">
                <a:solidFill>
                  <a:srgbClr val="000000"/>
                </a:solidFill>
                <a:latin typeface="+mj-lt"/>
              </a:rPr>
              <a:t>IF(</a:t>
            </a:r>
            <a:r>
              <a:rPr lang="en-US" altLang="en-US" dirty="0" err="1">
                <a:solidFill>
                  <a:srgbClr val="000000"/>
                </a:solidFill>
                <a:latin typeface="+mj-lt"/>
              </a:rPr>
              <a:t>newbalance</a:t>
            </a:r>
            <a:r>
              <a:rPr lang="en-US" altLang="en-US" dirty="0">
                <a:solidFill>
                  <a:srgbClr val="000000"/>
                </a:solidFill>
                <a:latin typeface="+mj-lt"/>
              </a:rPr>
              <a:t> &gt;= 0) THEN </a:t>
            </a:r>
          </a:p>
          <a:p>
            <a:pPr lvl="1" eaLnBrk="1" hangingPunct="1">
              <a:spcBef>
                <a:spcPct val="0"/>
              </a:spcBef>
              <a:buClrTx/>
              <a:buFontTx/>
              <a:buNone/>
            </a:pPr>
            <a:r>
              <a:rPr lang="en-US" altLang="en-US" dirty="0">
                <a:solidFill>
                  <a:srgbClr val="000000"/>
                </a:solidFill>
                <a:latin typeface="+mj-lt"/>
              </a:rPr>
              <a:t>		</a:t>
            </a:r>
            <a:r>
              <a:rPr lang="en-US" altLang="en-US" dirty="0" err="1">
                <a:solidFill>
                  <a:srgbClr val="000000"/>
                </a:solidFill>
                <a:latin typeface="+mj-lt"/>
              </a:rPr>
              <a:t>Custrec.Balance</a:t>
            </a:r>
            <a:r>
              <a:rPr lang="en-US" altLang="en-US" dirty="0">
                <a:solidFill>
                  <a:srgbClr val="000000"/>
                </a:solidFill>
                <a:latin typeface="+mj-lt"/>
              </a:rPr>
              <a:t> = </a:t>
            </a:r>
            <a:r>
              <a:rPr lang="en-US" altLang="en-US" dirty="0" err="1">
                <a:solidFill>
                  <a:srgbClr val="000000"/>
                </a:solidFill>
                <a:latin typeface="+mj-lt"/>
              </a:rPr>
              <a:t>newbalance</a:t>
            </a:r>
            <a:r>
              <a:rPr lang="en-US" altLang="en-US" dirty="0">
                <a:solidFill>
                  <a:srgbClr val="000000"/>
                </a:solidFill>
                <a:latin typeface="+mj-lt"/>
              </a:rPr>
              <a:t>;</a:t>
            </a:r>
          </a:p>
          <a:p>
            <a:pPr lvl="1" eaLnBrk="1" hangingPunct="1">
              <a:spcBef>
                <a:spcPct val="0"/>
              </a:spcBef>
              <a:buClrTx/>
              <a:buFontTx/>
              <a:buNone/>
            </a:pPr>
            <a:r>
              <a:rPr lang="en-US" altLang="en-US" dirty="0">
                <a:solidFill>
                  <a:srgbClr val="000000"/>
                </a:solidFill>
                <a:latin typeface="+mj-lt"/>
              </a:rPr>
              <a:t>		</a:t>
            </a:r>
            <a:r>
              <a:rPr lang="en-US" altLang="en-US" dirty="0" err="1">
                <a:solidFill>
                  <a:srgbClr val="000000"/>
                </a:solidFill>
                <a:latin typeface="+mj-lt"/>
              </a:rPr>
              <a:t>WriteCust</a:t>
            </a:r>
            <a:r>
              <a:rPr lang="en-US" altLang="en-US" dirty="0">
                <a:solidFill>
                  <a:srgbClr val="000000"/>
                </a:solidFill>
                <a:latin typeface="+mj-lt"/>
              </a:rPr>
              <a:t> (</a:t>
            </a:r>
            <a:r>
              <a:rPr lang="en-US" altLang="en-US" dirty="0" err="1">
                <a:solidFill>
                  <a:srgbClr val="000000"/>
                </a:solidFill>
                <a:latin typeface="+mj-lt"/>
              </a:rPr>
              <a:t>custrec</a:t>
            </a:r>
            <a:r>
              <a:rPr lang="en-US" altLang="en-US" dirty="0">
                <a:solidFill>
                  <a:srgbClr val="000000"/>
                </a:solidFill>
                <a:latin typeface="+mj-lt"/>
              </a:rPr>
              <a:t>);</a:t>
            </a:r>
          </a:p>
          <a:p>
            <a:pPr lvl="1" eaLnBrk="1" hangingPunct="1">
              <a:spcBef>
                <a:spcPct val="0"/>
              </a:spcBef>
              <a:buClrTx/>
              <a:buFontTx/>
              <a:buNone/>
            </a:pPr>
            <a:r>
              <a:rPr lang="en-US" altLang="en-US" dirty="0">
                <a:solidFill>
                  <a:srgbClr val="000000"/>
                </a:solidFill>
                <a:latin typeface="+mj-lt"/>
              </a:rPr>
              <a:t>	END IF</a:t>
            </a:r>
          </a:p>
          <a:p>
            <a:pPr lvl="1" eaLnBrk="1" hangingPunct="1">
              <a:spcBef>
                <a:spcPct val="0"/>
              </a:spcBef>
              <a:buClrTx/>
              <a:buFontTx/>
              <a:buNone/>
            </a:pPr>
            <a:r>
              <a:rPr lang="en-US" altLang="en-US" dirty="0">
                <a:latin typeface="+mj-lt"/>
              </a:rPr>
              <a:t>END SUB</a:t>
            </a:r>
          </a:p>
        </p:txBody>
      </p:sp>
    </p:spTree>
    <p:extLst>
      <p:ext uri="{BB962C8B-B14F-4D97-AF65-F5344CB8AC3E}">
        <p14:creationId xmlns:p14="http://schemas.microsoft.com/office/powerpoint/2010/main" val="2155683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a:t>
            </a:r>
            <a:br>
              <a:rPr lang="en-US" dirty="0"/>
            </a:br>
            <a:r>
              <a:rPr lang="en-US" dirty="0"/>
              <a:t>Drawbacks in the given code</a:t>
            </a:r>
          </a:p>
        </p:txBody>
      </p:sp>
      <p:sp>
        <p:nvSpPr>
          <p:cNvPr id="3" name="Content Placeholder 2"/>
          <p:cNvSpPr>
            <a:spLocks noGrp="1"/>
          </p:cNvSpPr>
          <p:nvPr>
            <p:ph idx="1"/>
          </p:nvPr>
        </p:nvSpPr>
        <p:spPr/>
        <p:txBody>
          <a:bodyPr/>
          <a:lstStyle/>
          <a:p>
            <a:r>
              <a:rPr lang="en-US" dirty="0" err="1"/>
              <a:t>ReadCust</a:t>
            </a:r>
            <a:r>
              <a:rPr lang="en-US" dirty="0"/>
              <a:t> is doing more than just reading.  It is also opening the file.</a:t>
            </a:r>
          </a:p>
          <a:p>
            <a:r>
              <a:rPr lang="en-US" dirty="0" err="1"/>
              <a:t>WriteCust</a:t>
            </a:r>
            <a:r>
              <a:rPr lang="en-US" dirty="0"/>
              <a:t> is doing more than just writing.  It is also closing the file.  </a:t>
            </a:r>
          </a:p>
          <a:p>
            <a:pPr lvl="1"/>
            <a:r>
              <a:rPr lang="en-US" dirty="0"/>
              <a:t>This violates the principle of Cohesion: </a:t>
            </a:r>
          </a:p>
          <a:p>
            <a:r>
              <a:rPr lang="en-US" dirty="0"/>
              <a:t>What is the other drawback in the given code with respect to performance overheads? </a:t>
            </a:r>
          </a:p>
          <a:p>
            <a:pPr lvl="1"/>
            <a:r>
              <a:rPr lang="en-US" dirty="0"/>
              <a:t>Every time we need to write a record, we are opening and closing the file.  This will slow down the program!</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 </a:t>
            </a:r>
            <a:br>
              <a:rPr lang="en-US" sz="1200" dirty="0"/>
            </a:br>
            <a:r>
              <a:rPr lang="en-US" dirty="0"/>
              <a:t>How can we avoid this?</a:t>
            </a:r>
          </a:p>
        </p:txBody>
      </p:sp>
      <p:sp>
        <p:nvSpPr>
          <p:cNvPr id="3" name="Content Placeholder 2"/>
          <p:cNvSpPr>
            <a:spLocks noGrp="1"/>
          </p:cNvSpPr>
          <p:nvPr>
            <p:ph idx="1"/>
          </p:nvPr>
        </p:nvSpPr>
        <p:spPr/>
        <p:txBody>
          <a:bodyPr/>
          <a:lstStyle/>
          <a:p>
            <a:r>
              <a:rPr lang="en-US" dirty="0"/>
              <a:t>Use a STATIC variable to represent the STATE of the file.</a:t>
            </a:r>
          </a:p>
          <a:p>
            <a:r>
              <a:rPr lang="en-US" dirty="0"/>
              <a:t>Use global variable for accessing the STATE of the file in an application(Not recommended)</a:t>
            </a:r>
          </a:p>
          <a:p>
            <a:r>
              <a:rPr lang="en-US" dirty="0"/>
              <a:t>Use higher-level calling routine. </a:t>
            </a:r>
          </a:p>
          <a:p>
            <a:r>
              <a:rPr lang="en-US" dirty="0"/>
              <a:t>Encapsulate functions to perform I/O operations in a separate module.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 </a:t>
            </a:r>
            <a:br>
              <a:rPr lang="en-US" sz="1200" dirty="0"/>
            </a:br>
            <a:r>
              <a:rPr lang="en-US" dirty="0"/>
              <a:t>Revised Code</a:t>
            </a:r>
          </a:p>
        </p:txBody>
      </p:sp>
      <p:sp>
        <p:nvSpPr>
          <p:cNvPr id="6" name="AutoShape 8"/>
          <p:cNvSpPr>
            <a:spLocks noChangeArrowheads="1"/>
          </p:cNvSpPr>
          <p:nvPr/>
        </p:nvSpPr>
        <p:spPr bwMode="auto">
          <a:xfrm>
            <a:off x="1076325" y="1687513"/>
            <a:ext cx="6519863" cy="4291012"/>
          </a:xfrm>
          <a:prstGeom prst="roundRect">
            <a:avLst>
              <a:gd name="adj" fmla="val 16667"/>
            </a:avLst>
          </a:prstGeom>
          <a:noFill/>
          <a:ln w="9525">
            <a:solidFill>
              <a:schemeClr val="tx1"/>
            </a:solidFill>
            <a:round/>
            <a:headEnd/>
            <a:tailEnd/>
          </a:ln>
          <a:effectLst>
            <a:prstShdw prst="shdw17" dist="17961" dir="2700000">
              <a:schemeClr val="tx1">
                <a:gamma/>
                <a:shade val="60000"/>
                <a:invGamma/>
              </a:schemeClr>
            </a:prstShdw>
          </a:effectLst>
        </p:spPr>
        <p:txBody>
          <a:bodyPr wrap="none" anchor="ctr"/>
          <a:lstStyle/>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ReadCust</a:t>
            </a:r>
            <a:r>
              <a:rPr lang="en-US" dirty="0">
                <a:latin typeface="+mj-lt"/>
                <a:ea typeface="ＭＳ Ｐゴシック" pitchFamily="34" charset="-128"/>
              </a:rPr>
              <a:t> (filename, </a:t>
            </a:r>
            <a:r>
              <a:rPr lang="en-US" dirty="0" err="1">
                <a:latin typeface="+mj-lt"/>
                <a:ea typeface="ＭＳ Ｐゴシック" pitchFamily="34" charset="-128"/>
              </a:rPr>
              <a:t>custrec</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Fread</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a:t>
            </a:r>
            <a:r>
              <a:rPr lang="en-US" dirty="0" err="1">
                <a:latin typeface="+mj-lt"/>
                <a:ea typeface="ＭＳ Ｐゴシック" pitchFamily="34" charset="-128"/>
              </a:rPr>
              <a:t>sizeof</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1, </a:t>
            </a:r>
            <a:r>
              <a:rPr lang="en-US" dirty="0" err="1">
                <a:latin typeface="+mj-lt"/>
                <a:ea typeface="ＭＳ Ｐゴシック" pitchFamily="34" charset="-128"/>
              </a:rPr>
              <a:t>custfile</a:t>
            </a:r>
            <a:r>
              <a:rPr lang="en-US" dirty="0">
                <a:latin typeface="+mj-lt"/>
                <a:ea typeface="ＭＳ Ｐゴシック" pitchFamily="34" charset="-128"/>
              </a:rPr>
              <a:t>);</a:t>
            </a:r>
          </a:p>
          <a:p>
            <a:pPr lvl="1" fontAlgn="auto">
              <a:spcBef>
                <a:spcPts val="600"/>
              </a:spcBef>
              <a:spcAft>
                <a:spcPts val="0"/>
              </a:spcAft>
              <a:defRPr/>
            </a:pPr>
            <a:r>
              <a:rPr lang="en-US" dirty="0">
                <a:latin typeface="+mj-lt"/>
                <a:ea typeface="ＭＳ Ｐゴシック" pitchFamily="34" charset="-128"/>
              </a:rPr>
              <a:t>END SUB</a:t>
            </a:r>
          </a:p>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WriteCust</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Fwrite</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a:t>
            </a:r>
            <a:r>
              <a:rPr lang="en-US" dirty="0" err="1">
                <a:latin typeface="+mj-lt"/>
                <a:ea typeface="ＭＳ Ｐゴシック" pitchFamily="34" charset="-128"/>
              </a:rPr>
              <a:t>sizeof</a:t>
            </a:r>
            <a:r>
              <a:rPr lang="en-US" dirty="0">
                <a:latin typeface="+mj-lt"/>
                <a:ea typeface="ＭＳ Ｐゴシック" pitchFamily="34" charset="-128"/>
              </a:rPr>
              <a:t> (</a:t>
            </a:r>
            <a:r>
              <a:rPr lang="en-US" dirty="0" err="1">
                <a:latin typeface="+mj-lt"/>
                <a:ea typeface="ＭＳ Ｐゴシック" pitchFamily="34" charset="-128"/>
              </a:rPr>
              <a:t>custrec</a:t>
            </a:r>
            <a:r>
              <a:rPr lang="en-US" dirty="0">
                <a:latin typeface="+mj-lt"/>
                <a:ea typeface="ＭＳ Ｐゴシック" pitchFamily="34" charset="-128"/>
              </a:rPr>
              <a:t>), 1, </a:t>
            </a:r>
            <a:r>
              <a:rPr lang="en-US" dirty="0" err="1">
                <a:latin typeface="+mj-lt"/>
                <a:ea typeface="ＭＳ Ｐゴシック" pitchFamily="34" charset="-128"/>
              </a:rPr>
              <a:t>custfile</a:t>
            </a:r>
            <a:r>
              <a:rPr lang="en-US" dirty="0">
                <a:latin typeface="+mj-lt"/>
                <a:ea typeface="ＭＳ Ｐゴシック" pitchFamily="34" charset="-128"/>
              </a:rPr>
              <a:t>);</a:t>
            </a:r>
          </a:p>
          <a:p>
            <a:pPr lvl="1" fontAlgn="auto">
              <a:spcBef>
                <a:spcPts val="600"/>
              </a:spcBef>
              <a:spcAft>
                <a:spcPts val="0"/>
              </a:spcAft>
              <a:defRPr/>
            </a:pPr>
            <a:r>
              <a:rPr lang="en-US" dirty="0">
                <a:latin typeface="+mj-lt"/>
                <a:ea typeface="ＭＳ Ｐゴシック" pitchFamily="34" charset="-128"/>
              </a:rPr>
              <a:t>END SUB</a:t>
            </a:r>
          </a:p>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OpenCust</a:t>
            </a:r>
            <a:r>
              <a:rPr lang="en-US" dirty="0">
                <a:latin typeface="+mj-lt"/>
                <a:ea typeface="ＭＳ Ｐゴシック" pitchFamily="34" charset="-128"/>
              </a:rPr>
              <a:t> (filename, mode, </a:t>
            </a:r>
            <a:r>
              <a:rPr lang="en-US" dirty="0" err="1">
                <a:latin typeface="+mj-lt"/>
                <a:ea typeface="ＭＳ Ｐゴシック" pitchFamily="34" charset="-128"/>
              </a:rPr>
              <a:t>Cfile</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Cfile</a:t>
            </a:r>
            <a:r>
              <a:rPr lang="en-US" dirty="0">
                <a:latin typeface="+mj-lt"/>
                <a:ea typeface="ＭＳ Ｐゴシック" pitchFamily="34" charset="-128"/>
              </a:rPr>
              <a:t> = </a:t>
            </a:r>
            <a:r>
              <a:rPr lang="en-US" dirty="0" err="1">
                <a:latin typeface="+mj-lt"/>
                <a:ea typeface="ＭＳ Ｐゴシック" pitchFamily="34" charset="-128"/>
              </a:rPr>
              <a:t>Fopen</a:t>
            </a:r>
            <a:r>
              <a:rPr lang="en-US" dirty="0">
                <a:latin typeface="+mj-lt"/>
                <a:ea typeface="ＭＳ Ｐゴシック" pitchFamily="34" charset="-128"/>
              </a:rPr>
              <a:t> (filename, mode);</a:t>
            </a:r>
          </a:p>
          <a:p>
            <a:pPr lvl="1" fontAlgn="auto">
              <a:spcBef>
                <a:spcPts val="600"/>
              </a:spcBef>
              <a:spcAft>
                <a:spcPts val="0"/>
              </a:spcAft>
              <a:defRPr/>
            </a:pPr>
            <a:r>
              <a:rPr lang="en-US" dirty="0">
                <a:latin typeface="+mj-lt"/>
                <a:ea typeface="ＭＳ Ｐゴシック" pitchFamily="34" charset="-128"/>
              </a:rPr>
              <a:t>END SUB</a:t>
            </a:r>
          </a:p>
          <a:p>
            <a:pPr lvl="1" fontAlgn="auto">
              <a:spcBef>
                <a:spcPts val="600"/>
              </a:spcBef>
              <a:spcAft>
                <a:spcPts val="0"/>
              </a:spcAft>
              <a:defRPr/>
            </a:pPr>
            <a:r>
              <a:rPr lang="en-US" dirty="0">
                <a:latin typeface="+mj-lt"/>
                <a:ea typeface="ＭＳ Ｐゴシック" pitchFamily="34" charset="-128"/>
              </a:rPr>
              <a:t>SUB </a:t>
            </a:r>
            <a:r>
              <a:rPr lang="en-US" dirty="0" err="1">
                <a:latin typeface="+mj-lt"/>
                <a:ea typeface="ＭＳ Ｐゴシック" pitchFamily="34" charset="-128"/>
              </a:rPr>
              <a:t>CloseCust</a:t>
            </a:r>
            <a:r>
              <a:rPr lang="en-US" dirty="0">
                <a:latin typeface="+mj-lt"/>
                <a:ea typeface="ＭＳ Ｐゴシック" pitchFamily="34" charset="-128"/>
              </a:rPr>
              <a:t> (</a:t>
            </a:r>
            <a:r>
              <a:rPr lang="en-US" dirty="0" err="1">
                <a:latin typeface="+mj-lt"/>
                <a:ea typeface="ＭＳ Ｐゴシック" pitchFamily="34" charset="-128"/>
              </a:rPr>
              <a:t>Cfile</a:t>
            </a:r>
            <a:r>
              <a:rPr lang="en-US" dirty="0">
                <a:latin typeface="+mj-lt"/>
                <a:ea typeface="ＭＳ Ｐゴシック" pitchFamily="34" charset="-128"/>
              </a:rPr>
              <a:t>) </a:t>
            </a:r>
          </a:p>
          <a:p>
            <a:pPr lvl="1" fontAlgn="auto">
              <a:spcBef>
                <a:spcPts val="600"/>
              </a:spcBef>
              <a:spcAft>
                <a:spcPts val="0"/>
              </a:spcAft>
              <a:defRPr/>
            </a:pPr>
            <a:r>
              <a:rPr lang="en-US" dirty="0">
                <a:latin typeface="+mj-lt"/>
                <a:ea typeface="ＭＳ Ｐゴシック" pitchFamily="34" charset="-128"/>
              </a:rPr>
              <a:t>	</a:t>
            </a:r>
            <a:r>
              <a:rPr lang="en-US" dirty="0" err="1">
                <a:latin typeface="+mj-lt"/>
                <a:ea typeface="ＭＳ Ｐゴシック" pitchFamily="34" charset="-128"/>
              </a:rPr>
              <a:t>Fclose</a:t>
            </a:r>
            <a:r>
              <a:rPr lang="en-US" dirty="0">
                <a:latin typeface="+mj-lt"/>
                <a:ea typeface="ＭＳ Ｐゴシック" pitchFamily="34" charset="-128"/>
              </a:rPr>
              <a:t> (</a:t>
            </a:r>
            <a:r>
              <a:rPr lang="en-US" dirty="0" err="1">
                <a:latin typeface="+mj-lt"/>
                <a:ea typeface="ＭＳ Ｐゴシック" pitchFamily="34" charset="-128"/>
              </a:rPr>
              <a:t>Cfile</a:t>
            </a:r>
            <a:r>
              <a:rPr lang="en-US" dirty="0">
                <a:latin typeface="+mj-lt"/>
                <a:ea typeface="ＭＳ Ｐゴシック" pitchFamily="34" charset="-128"/>
              </a:rPr>
              <a:t>);</a:t>
            </a:r>
          </a:p>
          <a:p>
            <a:pPr lvl="1" fontAlgn="auto">
              <a:spcBef>
                <a:spcPts val="600"/>
              </a:spcBef>
              <a:spcAft>
                <a:spcPts val="0"/>
              </a:spcAft>
              <a:defRPr/>
            </a:pPr>
            <a:r>
              <a:rPr lang="en-US" dirty="0">
                <a:latin typeface="+mj-lt"/>
                <a:ea typeface="ＭＳ Ｐゴシック" pitchFamily="34" charset="-128"/>
              </a:rPr>
              <a:t>END SUB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 </a:t>
            </a:r>
            <a:br>
              <a:rPr lang="en-US" sz="1200" dirty="0"/>
            </a:br>
            <a:r>
              <a:rPr lang="en-US" dirty="0"/>
              <a:t>Revised Code (Contd..)</a:t>
            </a:r>
          </a:p>
        </p:txBody>
      </p:sp>
      <p:sp>
        <p:nvSpPr>
          <p:cNvPr id="6" name="AutoShape 8"/>
          <p:cNvSpPr>
            <a:spLocks noChangeArrowheads="1"/>
          </p:cNvSpPr>
          <p:nvPr/>
        </p:nvSpPr>
        <p:spPr bwMode="auto">
          <a:xfrm>
            <a:off x="428625" y="1227138"/>
            <a:ext cx="6742430" cy="4937760"/>
          </a:xfrm>
          <a:prstGeom prst="roundRect">
            <a:avLst>
              <a:gd name="adj" fmla="val 16667"/>
            </a:avLst>
          </a:prstGeom>
          <a:noFill/>
          <a:ln w="9525">
            <a:solidFill>
              <a:schemeClr val="tx1"/>
            </a:solidFill>
            <a:round/>
            <a:headEnd/>
            <a:tailEnd/>
          </a:ln>
          <a:effectLst>
            <a:prstShdw prst="shdw17" dist="17961" dir="2700000">
              <a:schemeClr val="tx1">
                <a:gamma/>
                <a:shade val="60000"/>
                <a:invGamma/>
              </a:schemeClr>
            </a:prstShdw>
          </a:effectLst>
        </p:spPr>
        <p:txBody>
          <a:bodyPr wrap="none" anchor="ctr"/>
          <a:lstStyle/>
          <a:p>
            <a:pPr lvl="1" fontAlgn="auto">
              <a:lnSpc>
                <a:spcPct val="110000"/>
              </a:lnSpc>
              <a:spcBef>
                <a:spcPts val="600"/>
              </a:spcBef>
              <a:spcAft>
                <a:spcPts val="0"/>
              </a:spcAft>
              <a:defRPr/>
            </a:pPr>
            <a:r>
              <a:rPr lang="en-US" sz="1600" dirty="0">
                <a:latin typeface="+mj-lt"/>
                <a:ea typeface="ＭＳ Ｐゴシック" pitchFamily="34" charset="-128"/>
                <a:cs typeface="+mn-cs"/>
              </a:rPr>
              <a:t>SUB </a:t>
            </a:r>
            <a:r>
              <a:rPr lang="en-US" sz="1600" dirty="0" err="1">
                <a:latin typeface="+mj-lt"/>
                <a:ea typeface="ＭＳ Ｐゴシック" pitchFamily="34" charset="-128"/>
                <a:cs typeface="+mn-cs"/>
              </a:rPr>
              <a:t>UpdateCust</a:t>
            </a:r>
            <a:r>
              <a:rPr lang="en-US" sz="1600" dirty="0">
                <a:latin typeface="+mj-lt"/>
                <a:ea typeface="ＭＳ Ｐゴシック" pitchFamily="34" charset="-128"/>
                <a:cs typeface="+mn-cs"/>
              </a:rPr>
              <a:t> (filename, </a:t>
            </a:r>
            <a:r>
              <a:rPr lang="en-US" sz="1600" dirty="0" err="1">
                <a:latin typeface="+mj-lt"/>
                <a:ea typeface="ＭＳ Ｐゴシック" pitchFamily="34" charset="-128"/>
                <a:cs typeface="+mn-cs"/>
              </a:rPr>
              <a:t>newbalance</a:t>
            </a:r>
            <a:r>
              <a:rPr lang="en-US" sz="1600" dirty="0">
                <a:latin typeface="+mj-lt"/>
                <a:ea typeface="ＭＳ Ｐゴシック" pitchFamily="34" charset="-128"/>
                <a:cs typeface="+mn-cs"/>
              </a:rPr>
              <a:t>) </a:t>
            </a:r>
          </a:p>
          <a:p>
            <a:pPr lvl="1" fontAlgn="auto">
              <a:lnSpc>
                <a:spcPct val="110000"/>
              </a:lnSpc>
              <a:spcBef>
                <a:spcPts val="600"/>
              </a:spcBef>
              <a:spcAft>
                <a:spcPts val="0"/>
              </a:spcAft>
              <a:defRPr/>
            </a:pPr>
            <a:r>
              <a:rPr lang="en-US" sz="1600" dirty="0">
                <a:latin typeface="+mj-lt"/>
                <a:ea typeface="ＭＳ Ｐゴシック" pitchFamily="34" charset="-128"/>
                <a:cs typeface="+mn-cs"/>
              </a:rPr>
              <a:t>	STATIC BOOLEAN </a:t>
            </a:r>
            <a:r>
              <a:rPr lang="en-US" sz="1600" dirty="0" err="1">
                <a:latin typeface="+mj-lt"/>
                <a:ea typeface="ＭＳ Ｐゴシック" pitchFamily="34" charset="-128"/>
                <a:cs typeface="+mn-cs"/>
              </a:rPr>
              <a:t>cust</a:t>
            </a:r>
            <a:r>
              <a:rPr lang="en-US" sz="1600" dirty="0">
                <a:latin typeface="+mj-lt"/>
                <a:ea typeface="ＭＳ Ｐゴシック" pitchFamily="34" charset="-128"/>
                <a:cs typeface="+mn-cs"/>
              </a:rPr>
              <a:t>-file-already-open = FALSE;</a:t>
            </a:r>
          </a:p>
          <a:p>
            <a:pPr lvl="1" fontAlgn="auto">
              <a:lnSpc>
                <a:spcPct val="110000"/>
              </a:lnSpc>
              <a:spcBef>
                <a:spcPts val="600"/>
              </a:spcBef>
              <a:spcAft>
                <a:spcPts val="0"/>
              </a:spcAft>
              <a:defRPr/>
            </a:pPr>
            <a:r>
              <a:rPr lang="en-US" sz="1600" dirty="0">
                <a:latin typeface="+mj-lt"/>
                <a:ea typeface="ＭＳ Ｐゴシック" pitchFamily="34" charset="-128"/>
                <a:cs typeface="+mn-cs"/>
              </a:rPr>
              <a:t>	IF (</a:t>
            </a:r>
            <a:r>
              <a:rPr lang="en-US" sz="1600" dirty="0" err="1">
                <a:latin typeface="+mj-lt"/>
                <a:ea typeface="ＭＳ Ｐゴシック" pitchFamily="34" charset="-128"/>
                <a:cs typeface="+mn-cs"/>
              </a:rPr>
              <a:t>newbalance</a:t>
            </a:r>
            <a:r>
              <a:rPr lang="en-US" sz="1600" dirty="0">
                <a:latin typeface="+mj-lt"/>
                <a:ea typeface="ＭＳ Ｐゴシック" pitchFamily="34" charset="-128"/>
                <a:cs typeface="+mn-cs"/>
              </a:rPr>
              <a:t> &lt; 0) THEN</a:t>
            </a:r>
          </a:p>
          <a:p>
            <a:pPr lvl="1" fontAlgn="auto">
              <a:lnSpc>
                <a:spcPct val="110000"/>
              </a:lnSpc>
              <a:spcBef>
                <a:spcPts val="600"/>
              </a:spcBef>
              <a:spcAft>
                <a:spcPts val="0"/>
              </a:spcAft>
              <a:defRPr/>
            </a:pPr>
            <a:r>
              <a:rPr lang="en-US" sz="1600" dirty="0">
                <a:latin typeface="+mj-lt"/>
                <a:ea typeface="ＭＳ Ｐゴシック" pitchFamily="34" charset="-128"/>
                <a:cs typeface="+mn-cs"/>
              </a:rPr>
              <a:t>		{return;}</a:t>
            </a:r>
          </a:p>
          <a:p>
            <a:pPr lvl="1" fontAlgn="auto">
              <a:lnSpc>
                <a:spcPct val="110000"/>
              </a:lnSpc>
              <a:spcBef>
                <a:spcPts val="600"/>
              </a:spcBef>
              <a:spcAft>
                <a:spcPts val="0"/>
              </a:spcAft>
              <a:defRPr/>
            </a:pPr>
            <a:r>
              <a:rPr lang="en-US" sz="1600" dirty="0">
                <a:latin typeface="+mj-lt"/>
                <a:ea typeface="ＭＳ Ｐゴシック" pitchFamily="34" charset="-128"/>
                <a:cs typeface="+mn-cs"/>
              </a:rPr>
              <a:t>	ELSE IF (NOT </a:t>
            </a:r>
            <a:r>
              <a:rPr lang="en-US" sz="1600" dirty="0" err="1">
                <a:latin typeface="+mj-lt"/>
                <a:ea typeface="ＭＳ Ｐゴシック" pitchFamily="34" charset="-128"/>
                <a:cs typeface="+mn-cs"/>
              </a:rPr>
              <a:t>cust</a:t>
            </a:r>
            <a:r>
              <a:rPr lang="en-US" sz="1600" dirty="0">
                <a:latin typeface="+mj-lt"/>
                <a:ea typeface="ＭＳ Ｐゴシック" pitchFamily="34" charset="-128"/>
                <a:cs typeface="+mn-cs"/>
              </a:rPr>
              <a:t>-file-already-open) THEN</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OpenCust</a:t>
            </a:r>
            <a:r>
              <a:rPr lang="en-US" sz="1600" dirty="0">
                <a:latin typeface="+mj-lt"/>
                <a:ea typeface="ＭＳ Ｐゴシック" pitchFamily="34" charset="-128"/>
                <a:cs typeface="+mn-cs"/>
              </a:rPr>
              <a:t> (filename, “r+”, </a:t>
            </a:r>
            <a:r>
              <a:rPr lang="en-US" sz="1600" dirty="0" err="1">
                <a:latin typeface="+mj-lt"/>
                <a:ea typeface="ＭＳ Ｐゴシック" pitchFamily="34" charset="-128"/>
                <a:cs typeface="+mn-cs"/>
              </a:rPr>
              <a:t>Cfile</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	END IF</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ReadCust</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Cfile</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custrec</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Custrec.Balance</a:t>
            </a:r>
            <a:r>
              <a:rPr lang="en-US" sz="1600" dirty="0">
                <a:latin typeface="+mj-lt"/>
                <a:ea typeface="ＭＳ Ｐゴシック" pitchFamily="34" charset="-128"/>
                <a:cs typeface="+mn-cs"/>
              </a:rPr>
              <a:t> = </a:t>
            </a:r>
            <a:r>
              <a:rPr lang="en-US" sz="1600" dirty="0" err="1">
                <a:latin typeface="+mj-lt"/>
                <a:ea typeface="ＭＳ Ｐゴシック" pitchFamily="34" charset="-128"/>
                <a:cs typeface="+mn-cs"/>
              </a:rPr>
              <a:t>newbalance</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WriteCust</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custrec</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END SUB</a:t>
            </a:r>
          </a:p>
          <a:p>
            <a:pPr lvl="1" fontAlgn="auto">
              <a:lnSpc>
                <a:spcPct val="110000"/>
              </a:lnSpc>
              <a:spcBef>
                <a:spcPts val="600"/>
              </a:spcBef>
              <a:spcAft>
                <a:spcPts val="0"/>
              </a:spcAft>
              <a:defRPr/>
            </a:pP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CloseCust</a:t>
            </a:r>
            <a:r>
              <a:rPr lang="en-US" sz="1600" dirty="0">
                <a:latin typeface="+mj-lt"/>
                <a:ea typeface="ＭＳ Ｐゴシック" pitchFamily="34" charset="-128"/>
                <a:cs typeface="+mn-cs"/>
              </a:rPr>
              <a:t> (</a:t>
            </a:r>
            <a:r>
              <a:rPr lang="en-US" sz="1600" dirty="0" err="1">
                <a:latin typeface="+mj-lt"/>
                <a:ea typeface="ＭＳ Ｐゴシック" pitchFamily="34" charset="-128"/>
                <a:cs typeface="+mn-cs"/>
              </a:rPr>
              <a:t>Cfile</a:t>
            </a:r>
            <a:r>
              <a:rPr lang="en-US" sz="1600" dirty="0">
                <a:latin typeface="+mj-lt"/>
                <a:ea typeface="ＭＳ Ｐゴシック" pitchFamily="34" charset="-128"/>
                <a:cs typeface="+mn-cs"/>
              </a:rPr>
              <a:t>);</a:t>
            </a:r>
          </a:p>
          <a:p>
            <a:pPr lvl="1" fontAlgn="auto">
              <a:lnSpc>
                <a:spcPct val="110000"/>
              </a:lnSpc>
              <a:spcBef>
                <a:spcPts val="600"/>
              </a:spcBef>
              <a:spcAft>
                <a:spcPts val="0"/>
              </a:spcAft>
              <a:defRPr/>
            </a:pPr>
            <a:r>
              <a:rPr lang="en-US" sz="1600" dirty="0">
                <a:latin typeface="+mj-lt"/>
                <a:ea typeface="ＭＳ Ｐゴシック" pitchFamily="34" charset="-128"/>
                <a:cs typeface="+mn-cs"/>
              </a:rPr>
              <a:t>Now we need to close the file only once at the end ***/</a:t>
            </a:r>
          </a:p>
          <a:p>
            <a:pPr lvl="1" fontAlgn="auto">
              <a:lnSpc>
                <a:spcPct val="110000"/>
              </a:lnSpc>
              <a:spcBef>
                <a:spcPts val="0"/>
              </a:spcBef>
              <a:spcAft>
                <a:spcPts val="0"/>
              </a:spcAft>
              <a:defRPr/>
            </a:pPr>
            <a:endParaRPr lang="en-US" sz="1600" dirty="0">
              <a:latin typeface="+mj-lt"/>
              <a:ea typeface="ＭＳ Ｐゴシック" pitchFamily="34" charset="-128"/>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Coupling and Cohesion </a:t>
            </a:r>
            <a:br>
              <a:rPr lang="en-US" sz="1200" dirty="0"/>
            </a:br>
            <a:r>
              <a:rPr lang="en-US" dirty="0"/>
              <a:t>Advantages</a:t>
            </a:r>
          </a:p>
        </p:txBody>
      </p:sp>
      <p:sp>
        <p:nvSpPr>
          <p:cNvPr id="3" name="Content Placeholder 2"/>
          <p:cNvSpPr>
            <a:spLocks noGrp="1"/>
          </p:cNvSpPr>
          <p:nvPr>
            <p:ph idx="1"/>
          </p:nvPr>
        </p:nvSpPr>
        <p:spPr/>
        <p:txBody>
          <a:bodyPr/>
          <a:lstStyle/>
          <a:p>
            <a:r>
              <a:rPr lang="en-US" dirty="0"/>
              <a:t>Wrapper modules help isolate system specific code in one place rather than all over the application. </a:t>
            </a:r>
          </a:p>
          <a:p>
            <a:pPr lvl="1"/>
            <a:r>
              <a:rPr lang="en-US" dirty="0"/>
              <a:t>They are easier to change during migration to different versions of Compiler or OS. </a:t>
            </a:r>
          </a:p>
          <a:p>
            <a:pPr lvl="1"/>
            <a:r>
              <a:rPr lang="en-US" dirty="0"/>
              <a:t>They are extremely useful when porting code: </a:t>
            </a:r>
          </a:p>
          <a:p>
            <a:pPr lvl="2"/>
            <a:r>
              <a:rPr lang="en-US" dirty="0"/>
              <a:t>To different platforms, or </a:t>
            </a:r>
          </a:p>
          <a:p>
            <a:pPr lvl="2"/>
            <a:r>
              <a:rPr lang="en-US" dirty="0"/>
              <a:t>To different database management systems</a:t>
            </a:r>
          </a:p>
          <a:p>
            <a:pPr lvl="1"/>
            <a:r>
              <a:rPr lang="en-US" dirty="0"/>
              <a:t>For example: In the code given in Example 2, “</a:t>
            </a:r>
            <a:r>
              <a:rPr lang="en-US" dirty="0" err="1"/>
              <a:t>Read_cust</a:t>
            </a:r>
            <a:r>
              <a:rPr lang="en-US" dirty="0"/>
              <a:t>” is acting as “wrapper module”.  It is hiding the details about how to read the file.</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Robust Program</a:t>
            </a:r>
            <a:br>
              <a:rPr lang="en-US" dirty="0"/>
            </a:br>
            <a:r>
              <a:rPr lang="en-US" dirty="0"/>
              <a:t>What is Robust  program ?</a:t>
            </a:r>
          </a:p>
        </p:txBody>
      </p:sp>
      <p:sp>
        <p:nvSpPr>
          <p:cNvPr id="3" name="Content Placeholder 2"/>
          <p:cNvSpPr>
            <a:spLocks noGrp="1"/>
          </p:cNvSpPr>
          <p:nvPr>
            <p:ph idx="1"/>
          </p:nvPr>
        </p:nvSpPr>
        <p:spPr/>
        <p:txBody>
          <a:bodyPr/>
          <a:lstStyle/>
          <a:p>
            <a:r>
              <a:rPr lang="en-US" dirty="0"/>
              <a:t>Robust program anticipates common and uncommon problems</a:t>
            </a:r>
          </a:p>
          <a:p>
            <a:r>
              <a:rPr lang="en-US" dirty="0"/>
              <a:t>To ensure software is well defended, one should write robust program</a:t>
            </a:r>
          </a:p>
          <a:p>
            <a:r>
              <a:rPr lang="en-US" dirty="0"/>
              <a:t>Robust program ensures that software handles invalid inputs reasonably preventing abnormal termination </a:t>
            </a:r>
          </a:p>
          <a:p>
            <a:r>
              <a:rPr lang="en-US" dirty="0"/>
              <a:t>The program should terminate gracefully and provide appropriate debugging information for the programmer</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Robust Program</a:t>
            </a:r>
            <a:br>
              <a:rPr lang="en-US" sz="1200" dirty="0"/>
            </a:br>
            <a:r>
              <a:rPr lang="en-US" dirty="0"/>
              <a:t>Example</a:t>
            </a:r>
          </a:p>
        </p:txBody>
      </p:sp>
      <p:sp>
        <p:nvSpPr>
          <p:cNvPr id="3" name="Content Placeholder 2"/>
          <p:cNvSpPr>
            <a:spLocks noGrp="1"/>
          </p:cNvSpPr>
          <p:nvPr>
            <p:ph idx="1"/>
          </p:nvPr>
        </p:nvSpPr>
        <p:spPr/>
        <p:txBody>
          <a:bodyPr/>
          <a:lstStyle/>
          <a:p>
            <a:r>
              <a:rPr lang="en-US" dirty="0"/>
              <a:t>Read the following code for </a:t>
            </a:r>
            <a:r>
              <a:rPr lang="en-US" dirty="0" err="1"/>
              <a:t>compute_Income_Tax</a:t>
            </a:r>
            <a:r>
              <a:rPr lang="en-US" dirty="0"/>
              <a:t>()</a:t>
            </a:r>
          </a:p>
          <a:p>
            <a:r>
              <a:rPr lang="en-US" dirty="0"/>
              <a:t>Are there any errors in  </a:t>
            </a:r>
            <a:r>
              <a:rPr lang="en-US" dirty="0" err="1"/>
              <a:t>Compute_Income_Tax</a:t>
            </a:r>
            <a:r>
              <a:rPr lang="en-US" dirty="0"/>
              <a:t> module? </a:t>
            </a:r>
          </a:p>
          <a:p>
            <a:endParaRPr lang="en-US" dirty="0"/>
          </a:p>
        </p:txBody>
      </p:sp>
      <p:sp>
        <p:nvSpPr>
          <p:cNvPr id="7" name="AutoShape 4"/>
          <p:cNvSpPr>
            <a:spLocks noChangeArrowheads="1"/>
          </p:cNvSpPr>
          <p:nvPr/>
        </p:nvSpPr>
        <p:spPr bwMode="auto">
          <a:xfrm>
            <a:off x="609600" y="2152650"/>
            <a:ext cx="7406640" cy="428689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defRPr/>
            </a:pPr>
            <a:endParaRPr lang="en-US" sz="1400" dirty="0">
              <a:latin typeface="+mj-lt"/>
            </a:endParaRPr>
          </a:p>
          <a:p>
            <a:pPr lvl="1">
              <a:defRPr/>
            </a:pPr>
            <a:r>
              <a:rPr lang="en-US" sz="1400" dirty="0">
                <a:latin typeface="+mj-lt"/>
              </a:rPr>
              <a:t>SUB </a:t>
            </a:r>
            <a:r>
              <a:rPr lang="en-US" sz="1400" dirty="0" err="1">
                <a:latin typeface="+mj-lt"/>
              </a:rPr>
              <a:t>Compute_Income_Tax</a:t>
            </a:r>
            <a:r>
              <a:rPr lang="en-US" sz="1400" dirty="0">
                <a:latin typeface="+mj-lt"/>
              </a:rPr>
              <a:t>(Gross)</a:t>
            </a:r>
          </a:p>
          <a:p>
            <a:pPr lvl="1">
              <a:defRPr/>
            </a:pPr>
            <a:r>
              <a:rPr lang="en-US" sz="1400" dirty="0">
                <a:latin typeface="+mj-lt"/>
              </a:rPr>
              <a:t>	</a:t>
            </a:r>
            <a:r>
              <a:rPr lang="en-US" sz="1400" dirty="0" err="1">
                <a:latin typeface="+mj-lt"/>
              </a:rPr>
              <a:t>Annual_gross</a:t>
            </a:r>
            <a:r>
              <a:rPr lang="en-US" sz="1400" dirty="0">
                <a:latin typeface="+mj-lt"/>
              </a:rPr>
              <a:t> = Gross * 12</a:t>
            </a:r>
          </a:p>
          <a:p>
            <a:pPr lvl="1">
              <a:defRPr/>
            </a:pPr>
            <a:r>
              <a:rPr lang="en-US" sz="1400" dirty="0">
                <a:latin typeface="+mj-lt"/>
              </a:rPr>
              <a:t>	</a:t>
            </a:r>
            <a:r>
              <a:rPr lang="en-US" sz="1400" dirty="0" err="1">
                <a:latin typeface="+mj-lt"/>
              </a:rPr>
              <a:t>Annual_Tax</a:t>
            </a:r>
            <a:r>
              <a:rPr lang="en-US" sz="1400" dirty="0">
                <a:latin typeface="+mj-lt"/>
              </a:rPr>
              <a:t> = 0</a:t>
            </a:r>
          </a:p>
          <a:p>
            <a:pPr lvl="1">
              <a:defRPr/>
            </a:pPr>
            <a:r>
              <a:rPr lang="en-US" sz="1400" dirty="0">
                <a:latin typeface="+mj-lt"/>
              </a:rPr>
              <a:t>/****</a:t>
            </a:r>
          </a:p>
          <a:p>
            <a:pPr lvl="1">
              <a:defRPr/>
            </a:pPr>
            <a:r>
              <a:rPr lang="en-US" sz="1400" dirty="0">
                <a:latin typeface="+mj-lt"/>
              </a:rPr>
              <a:t>“for gross between 50 to 60K, tax is 10% of gross over 50K, max 1000”</a:t>
            </a:r>
          </a:p>
          <a:p>
            <a:pPr lvl="1">
              <a:defRPr/>
            </a:pPr>
            <a:r>
              <a:rPr lang="en-US" sz="1400" dirty="0">
                <a:latin typeface="+mj-lt"/>
              </a:rPr>
              <a:t>“for gross between 60 to 150K, tax is 20% of gross over 60K, max 18000”</a:t>
            </a:r>
          </a:p>
          <a:p>
            <a:pPr lvl="1">
              <a:defRPr/>
            </a:pPr>
            <a:r>
              <a:rPr lang="en-US" sz="1400" dirty="0">
                <a:latin typeface="+mj-lt"/>
              </a:rPr>
              <a:t>“for gross exceeding 150K, tax is 30% of gross over 150K” ******/</a:t>
            </a:r>
          </a:p>
          <a:p>
            <a:pPr lvl="1">
              <a:defRPr/>
            </a:pPr>
            <a:r>
              <a:rPr lang="en-US" sz="1400" dirty="0">
                <a:latin typeface="+mj-lt"/>
              </a:rPr>
              <a:t>	IF (</a:t>
            </a:r>
            <a:r>
              <a:rPr lang="en-US" sz="1400" dirty="0" err="1">
                <a:latin typeface="+mj-lt"/>
              </a:rPr>
              <a:t>Annual_gross</a:t>
            </a:r>
            <a:r>
              <a:rPr lang="en-US" sz="1400" dirty="0">
                <a:latin typeface="+mj-lt"/>
              </a:rPr>
              <a:t> &gt; 50000 and &lt; 60000) THEN</a:t>
            </a:r>
          </a:p>
          <a:p>
            <a:pPr lvl="1">
              <a:defRPr/>
            </a:pPr>
            <a:r>
              <a:rPr lang="en-US" sz="1400" dirty="0">
                <a:latin typeface="+mj-lt"/>
              </a:rPr>
              <a:t>	       </a:t>
            </a:r>
            <a:r>
              <a:rPr lang="en-US" sz="1400" dirty="0" err="1">
                <a:latin typeface="+mj-lt"/>
              </a:rPr>
              <a:t>Annual_Tax</a:t>
            </a:r>
            <a:r>
              <a:rPr lang="en-US" sz="1400" dirty="0">
                <a:latin typeface="+mj-lt"/>
              </a:rPr>
              <a:t> = (</a:t>
            </a:r>
            <a:r>
              <a:rPr lang="en-US" sz="1400" dirty="0" err="1">
                <a:latin typeface="+mj-lt"/>
              </a:rPr>
              <a:t>Annual_gross</a:t>
            </a:r>
            <a:r>
              <a:rPr lang="en-US" sz="1400" dirty="0">
                <a:latin typeface="+mj-lt"/>
              </a:rPr>
              <a:t> – 50000) * 0.1 </a:t>
            </a:r>
          </a:p>
          <a:p>
            <a:pPr lvl="1">
              <a:defRPr/>
            </a:pPr>
            <a:r>
              <a:rPr lang="en-US" sz="1400" dirty="0">
                <a:latin typeface="+mj-lt"/>
              </a:rPr>
              <a:t>	ELSE IF (Gross &gt; 60000 and &lt; 150000) THEN</a:t>
            </a:r>
          </a:p>
          <a:p>
            <a:pPr lvl="1">
              <a:defRPr/>
            </a:pPr>
            <a:r>
              <a:rPr lang="en-US" sz="1400" dirty="0">
                <a:latin typeface="+mj-lt"/>
              </a:rPr>
              <a:t>	        </a:t>
            </a:r>
            <a:r>
              <a:rPr lang="en-US" sz="1400" dirty="0" err="1">
                <a:latin typeface="+mj-lt"/>
              </a:rPr>
              <a:t>Annual_Tax</a:t>
            </a:r>
            <a:r>
              <a:rPr lang="en-US" sz="1400" dirty="0">
                <a:latin typeface="+mj-lt"/>
              </a:rPr>
              <a:t> = 1000 + (</a:t>
            </a:r>
            <a:r>
              <a:rPr lang="en-US" sz="1400" dirty="0" err="1">
                <a:latin typeface="+mj-lt"/>
              </a:rPr>
              <a:t>Annual_gross</a:t>
            </a:r>
            <a:r>
              <a:rPr lang="en-US" sz="1400" dirty="0">
                <a:latin typeface="+mj-lt"/>
              </a:rPr>
              <a:t> – 60000) * 0.2</a:t>
            </a:r>
          </a:p>
          <a:p>
            <a:pPr lvl="1">
              <a:defRPr/>
            </a:pPr>
            <a:r>
              <a:rPr lang="en-US" sz="1400" dirty="0">
                <a:latin typeface="+mj-lt"/>
              </a:rPr>
              <a:t>       	ELSE</a:t>
            </a:r>
          </a:p>
          <a:p>
            <a:pPr lvl="1">
              <a:defRPr/>
            </a:pPr>
            <a:r>
              <a:rPr lang="en-US" sz="1400" dirty="0">
                <a:latin typeface="+mj-lt"/>
              </a:rPr>
              <a:t>                  </a:t>
            </a:r>
            <a:r>
              <a:rPr lang="en-US" sz="1400" dirty="0" err="1">
                <a:latin typeface="+mj-lt"/>
              </a:rPr>
              <a:t>Annual_Tax</a:t>
            </a:r>
            <a:r>
              <a:rPr lang="en-US" sz="1400" dirty="0">
                <a:latin typeface="+mj-lt"/>
              </a:rPr>
              <a:t> = 1000 + 18000 + (</a:t>
            </a:r>
            <a:r>
              <a:rPr lang="en-US" sz="1400" dirty="0" err="1">
                <a:latin typeface="+mj-lt"/>
              </a:rPr>
              <a:t>Annual_gross</a:t>
            </a:r>
            <a:r>
              <a:rPr lang="en-US" sz="1400" dirty="0">
                <a:latin typeface="+mj-lt"/>
              </a:rPr>
              <a:t> – 150000) * 0.3</a:t>
            </a:r>
          </a:p>
          <a:p>
            <a:pPr lvl="1">
              <a:defRPr/>
            </a:pPr>
            <a:r>
              <a:rPr lang="en-US" sz="1400" dirty="0">
                <a:latin typeface="+mj-lt"/>
              </a:rPr>
              <a:t>       	END IF</a:t>
            </a:r>
          </a:p>
          <a:p>
            <a:pPr lvl="1">
              <a:defRPr/>
            </a:pPr>
            <a:r>
              <a:rPr lang="en-US" sz="1400" dirty="0">
                <a:latin typeface="+mj-lt"/>
              </a:rPr>
              <a:t>	</a:t>
            </a:r>
            <a:r>
              <a:rPr lang="en-US" sz="1400" dirty="0" err="1">
                <a:latin typeface="+mj-lt"/>
              </a:rPr>
              <a:t>Income_Tax</a:t>
            </a:r>
            <a:r>
              <a:rPr lang="en-US" sz="1400" dirty="0">
                <a:latin typeface="+mj-lt"/>
              </a:rPr>
              <a:t>  = </a:t>
            </a:r>
            <a:r>
              <a:rPr lang="en-US" sz="1400" dirty="0" err="1">
                <a:latin typeface="+mj-lt"/>
              </a:rPr>
              <a:t>Annual_Tax</a:t>
            </a:r>
            <a:r>
              <a:rPr lang="en-US" sz="1400" dirty="0">
                <a:latin typeface="+mj-lt"/>
              </a:rPr>
              <a:t> / 12</a:t>
            </a:r>
          </a:p>
          <a:p>
            <a:pPr lvl="1">
              <a:defRPr/>
            </a:pPr>
            <a:r>
              <a:rPr lang="en-US" sz="1400" dirty="0">
                <a:latin typeface="+mj-lt"/>
              </a:rPr>
              <a:t>END SUB</a:t>
            </a:r>
          </a:p>
          <a:p>
            <a:pPr lvl="1">
              <a:defRPr/>
            </a:pPr>
            <a:endParaRPr lang="en-US" sz="1400" dirty="0">
              <a:latin typeface="+mj-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Robust Program</a:t>
            </a:r>
            <a:br>
              <a:rPr lang="en-US" sz="1200" dirty="0"/>
            </a:br>
            <a:r>
              <a:rPr lang="en-US" dirty="0"/>
              <a:t>Defects Introduced in the Program</a:t>
            </a:r>
          </a:p>
        </p:txBody>
      </p:sp>
      <p:sp>
        <p:nvSpPr>
          <p:cNvPr id="3" name="Content Placeholder 2"/>
          <p:cNvSpPr>
            <a:spLocks noGrp="1"/>
          </p:cNvSpPr>
          <p:nvPr>
            <p:ph idx="1"/>
          </p:nvPr>
        </p:nvSpPr>
        <p:spPr/>
        <p:txBody>
          <a:bodyPr/>
          <a:lstStyle/>
          <a:p>
            <a:r>
              <a:rPr lang="en-US" dirty="0"/>
              <a:t>Do you see any new defects introduced in the program? </a:t>
            </a:r>
          </a:p>
          <a:p>
            <a:pPr lvl="1"/>
            <a:r>
              <a:rPr lang="en-US" dirty="0"/>
              <a:t>What tax will be calculated in the </a:t>
            </a:r>
            <a:r>
              <a:rPr lang="en-US" dirty="0" err="1"/>
              <a:t>Compute_Income_Tax</a:t>
            </a:r>
            <a:r>
              <a:rPr lang="en-US" dirty="0"/>
              <a:t> module for an income of 40000?</a:t>
            </a:r>
          </a:p>
          <a:p>
            <a:pPr lvl="1"/>
            <a:r>
              <a:rPr lang="en-US" dirty="0"/>
              <a:t>Nested IF-THEN-ELSE should take care of all possible conditions.  Is the nested clause doing so?</a:t>
            </a:r>
          </a:p>
          <a:p>
            <a:pPr lvl="1"/>
            <a:r>
              <a:rPr lang="en-US" dirty="0"/>
              <a:t>Be careful about the last ELSE – it may end up doing more than it should</a:t>
            </a:r>
          </a:p>
          <a:p>
            <a:pPr lvl="1"/>
            <a:r>
              <a:rPr lang="en-US" dirty="0"/>
              <a:t>Program has mistakes in variable name references:</a:t>
            </a:r>
          </a:p>
          <a:p>
            <a:pPr marL="174625" lvl="1" indent="0">
              <a:buNone/>
            </a:pPr>
            <a:r>
              <a:rPr lang="en-US" dirty="0"/>
              <a:t>Example: Gross instead of </a:t>
            </a:r>
            <a:r>
              <a:rPr lang="en-US" dirty="0" err="1"/>
              <a:t>Annual_Gross</a:t>
            </a:r>
            <a:r>
              <a:rPr lang="en-US" dirty="0"/>
              <a:t>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Robust Program</a:t>
            </a:r>
            <a:br>
              <a:rPr lang="en-US" sz="1200" dirty="0"/>
            </a:br>
            <a:r>
              <a:rPr lang="en-US" dirty="0"/>
              <a:t>Example</a:t>
            </a:r>
          </a:p>
        </p:txBody>
      </p:sp>
      <p:sp>
        <p:nvSpPr>
          <p:cNvPr id="3" name="Content Placeholder 2"/>
          <p:cNvSpPr>
            <a:spLocks noGrp="1"/>
          </p:cNvSpPr>
          <p:nvPr>
            <p:ph idx="1"/>
          </p:nvPr>
        </p:nvSpPr>
        <p:spPr/>
        <p:txBody>
          <a:bodyPr/>
          <a:lstStyle/>
          <a:p>
            <a:r>
              <a:rPr lang="en-US" dirty="0"/>
              <a:t>Is the defects resolved in the below given revised code? </a:t>
            </a:r>
          </a:p>
          <a:p>
            <a:endParaRPr lang="en-US" dirty="0"/>
          </a:p>
        </p:txBody>
      </p:sp>
      <p:sp>
        <p:nvSpPr>
          <p:cNvPr id="7" name="AutoShape 4"/>
          <p:cNvSpPr>
            <a:spLocks noChangeArrowheads="1"/>
          </p:cNvSpPr>
          <p:nvPr/>
        </p:nvSpPr>
        <p:spPr bwMode="auto">
          <a:xfrm>
            <a:off x="496888" y="1947863"/>
            <a:ext cx="7589520" cy="42976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spcBef>
                <a:spcPts val="600"/>
              </a:spcBef>
              <a:defRPr/>
            </a:pPr>
            <a:endParaRPr lang="en-US" sz="1200" dirty="0">
              <a:latin typeface="+mj-lt"/>
            </a:endParaRPr>
          </a:p>
          <a:p>
            <a:pPr lvl="1">
              <a:spcBef>
                <a:spcPts val="600"/>
              </a:spcBef>
              <a:defRPr/>
            </a:pPr>
            <a:r>
              <a:rPr lang="en-US" sz="1200" dirty="0">
                <a:latin typeface="+mj-lt"/>
              </a:rPr>
              <a:t>SUB </a:t>
            </a:r>
            <a:r>
              <a:rPr lang="en-US" sz="1200" dirty="0" err="1">
                <a:latin typeface="+mj-lt"/>
              </a:rPr>
              <a:t>Compute_Income_Tax</a:t>
            </a:r>
            <a:r>
              <a:rPr lang="en-US" sz="1200" dirty="0">
                <a:latin typeface="+mj-lt"/>
              </a:rPr>
              <a:t>(Gross)</a:t>
            </a:r>
          </a:p>
          <a:p>
            <a:pPr lvl="1">
              <a:spcBef>
                <a:spcPts val="600"/>
              </a:spcBef>
              <a:defRPr/>
            </a:pPr>
            <a:r>
              <a:rPr lang="en-US" sz="1200" dirty="0">
                <a:latin typeface="+mj-lt"/>
              </a:rPr>
              <a:t>	</a:t>
            </a:r>
            <a:r>
              <a:rPr lang="en-US" sz="1200" dirty="0" err="1">
                <a:latin typeface="+mj-lt"/>
              </a:rPr>
              <a:t>Annual_gross</a:t>
            </a:r>
            <a:r>
              <a:rPr lang="en-US" sz="1200" dirty="0">
                <a:latin typeface="+mj-lt"/>
              </a:rPr>
              <a:t> = Gross * 12</a:t>
            </a:r>
          </a:p>
          <a:p>
            <a:pPr lvl="1">
              <a:spcBef>
                <a:spcPts val="600"/>
              </a:spcBef>
              <a:defRPr/>
            </a:pPr>
            <a:r>
              <a:rPr lang="en-US" sz="1200" dirty="0">
                <a:latin typeface="+mj-lt"/>
              </a:rPr>
              <a:t>	</a:t>
            </a:r>
            <a:r>
              <a:rPr lang="en-US" sz="1200" dirty="0" err="1">
                <a:latin typeface="+mj-lt"/>
              </a:rPr>
              <a:t>Annual_Tax</a:t>
            </a:r>
            <a:r>
              <a:rPr lang="en-US" sz="1200" dirty="0">
                <a:latin typeface="+mj-lt"/>
              </a:rPr>
              <a:t> = 0</a:t>
            </a:r>
          </a:p>
          <a:p>
            <a:pPr lvl="1">
              <a:spcBef>
                <a:spcPts val="600"/>
              </a:spcBef>
              <a:defRPr/>
            </a:pPr>
            <a:r>
              <a:rPr lang="en-US" sz="1200" dirty="0">
                <a:latin typeface="+mj-lt"/>
              </a:rPr>
              <a:t>	IF(</a:t>
            </a:r>
            <a:r>
              <a:rPr lang="en-US" sz="1200" dirty="0" err="1">
                <a:latin typeface="+mj-lt"/>
              </a:rPr>
              <a:t>Annual_gross</a:t>
            </a:r>
            <a:r>
              <a:rPr lang="en-US" sz="1200" dirty="0">
                <a:latin typeface="+mj-lt"/>
              </a:rPr>
              <a:t>&lt;=0) THEN</a:t>
            </a:r>
          </a:p>
          <a:p>
            <a:pPr lvl="1">
              <a:spcBef>
                <a:spcPts val="600"/>
              </a:spcBef>
              <a:defRPr/>
            </a:pPr>
            <a:r>
              <a:rPr lang="en-US" sz="1200" dirty="0">
                <a:latin typeface="+mj-lt"/>
              </a:rPr>
              <a:t>		PRINT “Gross salary cannot be negative”</a:t>
            </a:r>
          </a:p>
          <a:p>
            <a:pPr lvl="1">
              <a:spcBef>
                <a:spcPts val="600"/>
              </a:spcBef>
              <a:defRPr/>
            </a:pPr>
            <a:r>
              <a:rPr lang="en-US" sz="1200" dirty="0">
                <a:latin typeface="+mj-lt"/>
              </a:rPr>
              <a:t>	IF (</a:t>
            </a:r>
            <a:r>
              <a:rPr lang="en-US" sz="1200" dirty="0" err="1">
                <a:latin typeface="+mj-lt"/>
              </a:rPr>
              <a:t>Annual_gross</a:t>
            </a:r>
            <a:r>
              <a:rPr lang="en-US" sz="1200" dirty="0">
                <a:latin typeface="+mj-lt"/>
              </a:rPr>
              <a:t> &gt;0 and </a:t>
            </a:r>
            <a:r>
              <a:rPr lang="en-US" sz="1200" dirty="0" err="1">
                <a:latin typeface="+mj-lt"/>
              </a:rPr>
              <a:t>Annual_gross</a:t>
            </a:r>
            <a:r>
              <a:rPr lang="en-US" sz="1200" dirty="0">
                <a:latin typeface="+mj-lt"/>
              </a:rPr>
              <a:t> &lt;50000) THEN</a:t>
            </a:r>
          </a:p>
          <a:p>
            <a:pPr lvl="1">
              <a:spcBef>
                <a:spcPts val="600"/>
              </a:spcBef>
              <a:defRPr/>
            </a:pPr>
            <a:r>
              <a:rPr lang="en-US" sz="1200" dirty="0">
                <a:latin typeface="+mj-lt"/>
              </a:rPr>
              <a:t>	       </a:t>
            </a:r>
            <a:r>
              <a:rPr lang="en-US" sz="1200" dirty="0" err="1">
                <a:latin typeface="+mj-lt"/>
              </a:rPr>
              <a:t>Annual_Tax</a:t>
            </a:r>
            <a:r>
              <a:rPr lang="en-US" sz="1200" dirty="0">
                <a:latin typeface="+mj-lt"/>
              </a:rPr>
              <a:t> = (</a:t>
            </a:r>
            <a:r>
              <a:rPr lang="en-US" sz="1200" dirty="0" err="1">
                <a:latin typeface="+mj-lt"/>
              </a:rPr>
              <a:t>Annual_gross</a:t>
            </a:r>
            <a:r>
              <a:rPr lang="en-US" sz="1200" dirty="0">
                <a:latin typeface="+mj-lt"/>
              </a:rPr>
              <a:t> – 49000) * 0.05</a:t>
            </a:r>
          </a:p>
          <a:p>
            <a:pPr lvl="1">
              <a:spcBef>
                <a:spcPts val="600"/>
              </a:spcBef>
              <a:defRPr/>
            </a:pPr>
            <a:r>
              <a:rPr lang="en-US" sz="1200" dirty="0">
                <a:latin typeface="+mj-lt"/>
              </a:rPr>
              <a:t>	ELSE IF (</a:t>
            </a:r>
            <a:r>
              <a:rPr lang="en-US" sz="1200" dirty="0" err="1">
                <a:latin typeface="+mj-lt"/>
              </a:rPr>
              <a:t>Annual_gross</a:t>
            </a:r>
            <a:r>
              <a:rPr lang="en-US" sz="1200" dirty="0">
                <a:latin typeface="+mj-lt"/>
              </a:rPr>
              <a:t> &gt; =50000 and </a:t>
            </a:r>
            <a:r>
              <a:rPr lang="en-US" sz="1200" dirty="0" err="1">
                <a:latin typeface="+mj-lt"/>
              </a:rPr>
              <a:t>Annual_gross</a:t>
            </a:r>
            <a:r>
              <a:rPr lang="en-US" sz="1200" dirty="0">
                <a:latin typeface="+mj-lt"/>
              </a:rPr>
              <a:t> &lt; 60000) THEN</a:t>
            </a:r>
          </a:p>
          <a:p>
            <a:pPr lvl="1">
              <a:spcBef>
                <a:spcPts val="600"/>
              </a:spcBef>
              <a:defRPr/>
            </a:pPr>
            <a:r>
              <a:rPr lang="en-US" sz="1200" dirty="0">
                <a:latin typeface="+mj-lt"/>
              </a:rPr>
              <a:t>	       </a:t>
            </a:r>
            <a:r>
              <a:rPr lang="en-US" sz="1200" dirty="0" err="1">
                <a:latin typeface="+mj-lt"/>
              </a:rPr>
              <a:t>Annual_Tax</a:t>
            </a:r>
            <a:r>
              <a:rPr lang="en-US" sz="1200" dirty="0">
                <a:latin typeface="+mj-lt"/>
              </a:rPr>
              <a:t> = (</a:t>
            </a:r>
            <a:r>
              <a:rPr lang="en-US" sz="1200" dirty="0" err="1">
                <a:latin typeface="+mj-lt"/>
              </a:rPr>
              <a:t>Annual_gross</a:t>
            </a:r>
            <a:r>
              <a:rPr lang="en-US" sz="1200" dirty="0">
                <a:latin typeface="+mj-lt"/>
              </a:rPr>
              <a:t> – 50000) * 0.1 </a:t>
            </a:r>
          </a:p>
          <a:p>
            <a:pPr lvl="1">
              <a:spcBef>
                <a:spcPts val="600"/>
              </a:spcBef>
              <a:defRPr/>
            </a:pPr>
            <a:r>
              <a:rPr lang="en-US" sz="1200" dirty="0">
                <a:latin typeface="+mj-lt"/>
              </a:rPr>
              <a:t>	ELSE IF (</a:t>
            </a:r>
            <a:r>
              <a:rPr lang="en-US" sz="1200" dirty="0" err="1">
                <a:latin typeface="+mj-lt"/>
              </a:rPr>
              <a:t>Annual_gross</a:t>
            </a:r>
            <a:r>
              <a:rPr lang="en-US" sz="1200" dirty="0">
                <a:latin typeface="+mj-lt"/>
              </a:rPr>
              <a:t> &gt;= 60000 and </a:t>
            </a:r>
            <a:r>
              <a:rPr lang="en-US" sz="1200" dirty="0" err="1">
                <a:latin typeface="+mj-lt"/>
              </a:rPr>
              <a:t>Annual_gross</a:t>
            </a:r>
            <a:r>
              <a:rPr lang="en-US" sz="1200" dirty="0">
                <a:latin typeface="+mj-lt"/>
              </a:rPr>
              <a:t>&lt;= 150000) THEN</a:t>
            </a:r>
          </a:p>
          <a:p>
            <a:pPr lvl="1">
              <a:spcBef>
                <a:spcPts val="600"/>
              </a:spcBef>
              <a:defRPr/>
            </a:pPr>
            <a:r>
              <a:rPr lang="en-US" sz="1200" dirty="0">
                <a:latin typeface="+mj-lt"/>
              </a:rPr>
              <a:t>	        </a:t>
            </a:r>
            <a:r>
              <a:rPr lang="en-US" sz="1200" dirty="0" err="1">
                <a:latin typeface="+mj-lt"/>
              </a:rPr>
              <a:t>Annual_Tax</a:t>
            </a:r>
            <a:r>
              <a:rPr lang="en-US" sz="1200" dirty="0">
                <a:latin typeface="+mj-lt"/>
              </a:rPr>
              <a:t> = 1000 + (</a:t>
            </a:r>
            <a:r>
              <a:rPr lang="en-US" sz="1200" dirty="0" err="1">
                <a:latin typeface="+mj-lt"/>
              </a:rPr>
              <a:t>Annual_gross</a:t>
            </a:r>
            <a:r>
              <a:rPr lang="en-US" sz="1200" dirty="0">
                <a:latin typeface="+mj-lt"/>
              </a:rPr>
              <a:t> – 60000) * 0.2</a:t>
            </a:r>
          </a:p>
          <a:p>
            <a:pPr lvl="1">
              <a:spcBef>
                <a:spcPts val="600"/>
              </a:spcBef>
              <a:defRPr/>
            </a:pPr>
            <a:r>
              <a:rPr lang="en-US" sz="1200" dirty="0">
                <a:latin typeface="+mj-lt"/>
              </a:rPr>
              <a:t>       	ELSE</a:t>
            </a:r>
          </a:p>
          <a:p>
            <a:pPr lvl="1">
              <a:spcBef>
                <a:spcPts val="600"/>
              </a:spcBef>
              <a:defRPr/>
            </a:pPr>
            <a:r>
              <a:rPr lang="en-US" sz="1200" dirty="0">
                <a:latin typeface="+mj-lt"/>
              </a:rPr>
              <a:t>                  </a:t>
            </a:r>
            <a:r>
              <a:rPr lang="en-US" sz="1200" dirty="0" err="1">
                <a:latin typeface="+mj-lt"/>
              </a:rPr>
              <a:t>Annual_Tax</a:t>
            </a:r>
            <a:r>
              <a:rPr lang="en-US" sz="1200" dirty="0">
                <a:latin typeface="+mj-lt"/>
              </a:rPr>
              <a:t> = 1000 + 18000 + (</a:t>
            </a:r>
            <a:r>
              <a:rPr lang="en-US" sz="1200" dirty="0" err="1">
                <a:latin typeface="+mj-lt"/>
              </a:rPr>
              <a:t>Annual_gross</a:t>
            </a:r>
            <a:r>
              <a:rPr lang="en-US" sz="1200" dirty="0">
                <a:latin typeface="+mj-lt"/>
              </a:rPr>
              <a:t> – 150000) * 0.3</a:t>
            </a:r>
          </a:p>
          <a:p>
            <a:pPr lvl="1">
              <a:spcBef>
                <a:spcPts val="600"/>
              </a:spcBef>
              <a:defRPr/>
            </a:pPr>
            <a:r>
              <a:rPr lang="en-US" sz="1200" dirty="0">
                <a:latin typeface="+mj-lt"/>
              </a:rPr>
              <a:t>       	END IF</a:t>
            </a:r>
          </a:p>
          <a:p>
            <a:pPr lvl="1">
              <a:spcBef>
                <a:spcPts val="600"/>
              </a:spcBef>
              <a:defRPr/>
            </a:pPr>
            <a:r>
              <a:rPr lang="en-US" sz="1200" dirty="0">
                <a:latin typeface="+mj-lt"/>
              </a:rPr>
              <a:t>	</a:t>
            </a:r>
            <a:r>
              <a:rPr lang="en-US" sz="1200" dirty="0" err="1">
                <a:latin typeface="+mj-lt"/>
              </a:rPr>
              <a:t>Income_Tax</a:t>
            </a:r>
            <a:r>
              <a:rPr lang="en-US" sz="1200" dirty="0">
                <a:latin typeface="+mj-lt"/>
              </a:rPr>
              <a:t>  = </a:t>
            </a:r>
            <a:r>
              <a:rPr lang="en-US" sz="1200" dirty="0" err="1">
                <a:latin typeface="+mj-lt"/>
              </a:rPr>
              <a:t>Annual_Tax</a:t>
            </a:r>
            <a:r>
              <a:rPr lang="en-US" sz="1200" dirty="0">
                <a:latin typeface="+mj-lt"/>
              </a:rPr>
              <a:t> / 12</a:t>
            </a:r>
          </a:p>
          <a:p>
            <a:pPr lvl="1">
              <a:spcBef>
                <a:spcPts val="600"/>
              </a:spcBef>
              <a:defRPr/>
            </a:pPr>
            <a:r>
              <a:rPr lang="en-US" sz="1200" dirty="0">
                <a:latin typeface="+mj-lt"/>
              </a:rPr>
              <a:t>END</a:t>
            </a:r>
          </a:p>
          <a:p>
            <a:pPr lvl="1">
              <a:defRPr/>
            </a:pPr>
            <a:endParaRPr lang="en-US" sz="12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a:t>
            </a:r>
            <a:br>
              <a:rPr lang="en-US" dirty="0"/>
            </a:br>
            <a:r>
              <a:rPr lang="en-US" dirty="0"/>
              <a:t>Naming Conventions (</a:t>
            </a:r>
            <a:r>
              <a:rPr lang="en-US" dirty="0" err="1"/>
              <a:t>Contd</a:t>
            </a:r>
            <a:r>
              <a:rPr lang="en-US" dirty="0"/>
              <a:t>…)</a:t>
            </a:r>
          </a:p>
        </p:txBody>
      </p:sp>
      <p:sp>
        <p:nvSpPr>
          <p:cNvPr id="4" name="Content Placeholder 3"/>
          <p:cNvSpPr>
            <a:spLocks noGrp="1"/>
          </p:cNvSpPr>
          <p:nvPr>
            <p:ph idx="1"/>
          </p:nvPr>
        </p:nvSpPr>
        <p:spPr/>
        <p:txBody>
          <a:bodyPr/>
          <a:lstStyle/>
          <a:p>
            <a:r>
              <a:rPr lang="en-US" dirty="0"/>
              <a:t>Example of Poor Variable Names: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Example of Good Variable Names:</a:t>
            </a:r>
          </a:p>
          <a:p>
            <a:endParaRPr lang="en-US" dirty="0"/>
          </a:p>
        </p:txBody>
      </p:sp>
      <p:sp>
        <p:nvSpPr>
          <p:cNvPr id="9" name="AutoShape 4"/>
          <p:cNvSpPr>
            <a:spLocks noChangeArrowheads="1"/>
          </p:cNvSpPr>
          <p:nvPr/>
        </p:nvSpPr>
        <p:spPr bwMode="auto">
          <a:xfrm>
            <a:off x="379413" y="1997421"/>
            <a:ext cx="7621587"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lnSpc>
                <a:spcPct val="135000"/>
              </a:lnSpc>
              <a:defRPr/>
            </a:pPr>
            <a:r>
              <a:rPr lang="en-US" dirty="0">
                <a:latin typeface="+mj-lt"/>
              </a:rPr>
              <a:t>X       =  X – XX;</a:t>
            </a:r>
          </a:p>
          <a:p>
            <a:pPr lvl="2">
              <a:lnSpc>
                <a:spcPct val="135000"/>
              </a:lnSpc>
              <a:defRPr/>
            </a:pPr>
            <a:r>
              <a:rPr lang="en-US" dirty="0" err="1">
                <a:latin typeface="+mj-lt"/>
              </a:rPr>
              <a:t>marypoppins</a:t>
            </a:r>
            <a:r>
              <a:rPr lang="en-US" dirty="0">
                <a:latin typeface="+mj-lt"/>
              </a:rPr>
              <a:t> = (superman + starship) / god ;</a:t>
            </a:r>
          </a:p>
          <a:p>
            <a:pPr lvl="2">
              <a:lnSpc>
                <a:spcPct val="135000"/>
              </a:lnSpc>
              <a:defRPr/>
            </a:pPr>
            <a:r>
              <a:rPr lang="en-US" dirty="0">
                <a:latin typeface="+mj-lt"/>
              </a:rPr>
              <a:t>X       = X + Interest( X1, X ); </a:t>
            </a:r>
          </a:p>
        </p:txBody>
      </p:sp>
      <p:sp>
        <p:nvSpPr>
          <p:cNvPr id="10" name="AutoShape 5"/>
          <p:cNvSpPr>
            <a:spLocks noChangeArrowheads="1"/>
          </p:cNvSpPr>
          <p:nvPr/>
        </p:nvSpPr>
        <p:spPr bwMode="auto">
          <a:xfrm>
            <a:off x="531813" y="4343400"/>
            <a:ext cx="7697787" cy="914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2">
              <a:lnSpc>
                <a:spcPct val="135000"/>
              </a:lnSpc>
              <a:defRPr/>
            </a:pPr>
            <a:r>
              <a:rPr lang="en-US">
                <a:latin typeface="+mj-lt"/>
              </a:rPr>
              <a:t>Balance  = Balance – LastPayment;</a:t>
            </a:r>
          </a:p>
          <a:p>
            <a:pPr lvl="2">
              <a:lnSpc>
                <a:spcPct val="135000"/>
              </a:lnSpc>
              <a:defRPr/>
            </a:pPr>
            <a:r>
              <a:rPr lang="en-US">
                <a:latin typeface="+mj-lt"/>
              </a:rPr>
              <a:t>Balance  = Balance + Interest ( CustomerID,Balance);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Robust Program</a:t>
            </a:r>
            <a:br>
              <a:rPr lang="en-US" sz="1200" dirty="0"/>
            </a:br>
            <a:r>
              <a:rPr lang="en-US" dirty="0"/>
              <a:t>Make a Program Robust</a:t>
            </a:r>
          </a:p>
        </p:txBody>
      </p:sp>
      <p:sp>
        <p:nvSpPr>
          <p:cNvPr id="3" name="Content Placeholder 2"/>
          <p:cNvSpPr>
            <a:spLocks noGrp="1"/>
          </p:cNvSpPr>
          <p:nvPr>
            <p:ph idx="1"/>
          </p:nvPr>
        </p:nvSpPr>
        <p:spPr/>
        <p:txBody>
          <a:bodyPr/>
          <a:lstStyle/>
          <a:p>
            <a:r>
              <a:rPr lang="en-US" dirty="0"/>
              <a:t>Will the program work (or fail gracefully) with unexpected input?  </a:t>
            </a:r>
          </a:p>
          <a:p>
            <a:pPr lvl="1"/>
            <a:r>
              <a:rPr lang="en-US" dirty="0"/>
              <a:t>Check if it can display error message as “Input cannot be negative ” .</a:t>
            </a:r>
          </a:p>
          <a:p>
            <a:r>
              <a:rPr lang="en-US" dirty="0"/>
              <a:t>Do not assume everything will be alright.</a:t>
            </a:r>
          </a:p>
          <a:p>
            <a:r>
              <a:rPr lang="en-US" dirty="0"/>
              <a:t>Check for unexpected inputs or conditions.</a:t>
            </a:r>
          </a:p>
          <a:p>
            <a:r>
              <a:rPr lang="en-US" dirty="0"/>
              <a:t>Remember GIGO – Garbage In, Garbage Out.</a:t>
            </a:r>
          </a:p>
          <a:p>
            <a:r>
              <a:rPr lang="en-US" dirty="0"/>
              <a:t>Provide meaningful error messages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Robust Program </a:t>
            </a:r>
            <a:br>
              <a:rPr lang="en-US" dirty="0"/>
            </a:br>
            <a:r>
              <a:rPr lang="en-US" dirty="0"/>
              <a:t>Difference between correctness and robustness</a:t>
            </a:r>
          </a:p>
        </p:txBody>
      </p:sp>
      <p:sp>
        <p:nvSpPr>
          <p:cNvPr id="3" name="Content Placeholder 2"/>
          <p:cNvSpPr>
            <a:spLocks noGrp="1"/>
          </p:cNvSpPr>
          <p:nvPr>
            <p:ph idx="1"/>
          </p:nvPr>
        </p:nvSpPr>
        <p:spPr/>
        <p:txBody>
          <a:bodyPr/>
          <a:lstStyle/>
          <a:p>
            <a:r>
              <a:rPr lang="en-US" dirty="0"/>
              <a:t>Correctness means building code which never returns inaccurate result</a:t>
            </a:r>
          </a:p>
          <a:p>
            <a:pPr lvl="1"/>
            <a:r>
              <a:rPr lang="en-US" dirty="0"/>
              <a:t>Safety critical applications tend to focus on correctness , failure to achieve a result being regarded as better than inaccurate result.</a:t>
            </a:r>
          </a:p>
          <a:p>
            <a:pPr lvl="1"/>
            <a:r>
              <a:rPr lang="en-US" dirty="0"/>
              <a:t>For an Example, Software which controls a Bank machine  should focus on correctness because it is better to return no value than an inaccurate value when an error could mean dispensing or recording wrong amounts of money </a:t>
            </a:r>
          </a:p>
          <a:p>
            <a:endParaRPr lang="en-US" dirty="0"/>
          </a:p>
          <a:p>
            <a:r>
              <a:rPr lang="en-US" dirty="0"/>
              <a:t>Robustness favor's the return of any result even inaccurate one</a:t>
            </a:r>
          </a:p>
          <a:p>
            <a:pPr lvl="1"/>
            <a:r>
              <a:rPr lang="en-US" dirty="0"/>
              <a:t>Consumer applications typically favor robustness as any result is better than software crashing</a:t>
            </a:r>
          </a:p>
          <a:p>
            <a:pPr lvl="1"/>
            <a:r>
              <a:rPr lang="en-US" dirty="0"/>
              <a:t>For an Example, Web browsers should focus on robustness as they often have to handle invalid input.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2.5 Refactoring</a:t>
            </a:r>
            <a:br>
              <a:rPr lang="en-US" sz="1200" dirty="0"/>
            </a:br>
            <a:r>
              <a:rPr lang="en-US" dirty="0"/>
              <a:t>Definition of Refactoring</a:t>
            </a:r>
          </a:p>
        </p:txBody>
      </p:sp>
      <p:sp>
        <p:nvSpPr>
          <p:cNvPr id="3" name="Content Placeholder 2"/>
          <p:cNvSpPr>
            <a:spLocks noGrp="1"/>
          </p:cNvSpPr>
          <p:nvPr>
            <p:ph idx="1"/>
          </p:nvPr>
        </p:nvSpPr>
        <p:spPr/>
        <p:txBody>
          <a:bodyPr/>
          <a:lstStyle/>
          <a:p>
            <a:r>
              <a:rPr lang="en-US" dirty="0"/>
              <a:t>Code refactoring is the process of rearranging the source code without modifying its functional  behavior in order to improve some of the non-functional attributes of the software </a:t>
            </a:r>
          </a:p>
          <a:p>
            <a:r>
              <a:rPr lang="en-US" dirty="0"/>
              <a:t>Refactoring is more essential as it addresses the problems like </a:t>
            </a:r>
          </a:p>
          <a:p>
            <a:pPr lvl="1"/>
            <a:r>
              <a:rPr lang="en-US" dirty="0"/>
              <a:t>Maintainability</a:t>
            </a:r>
          </a:p>
          <a:p>
            <a:pPr lvl="1"/>
            <a:r>
              <a:rPr lang="en-US" dirty="0"/>
              <a:t>Extensibility</a:t>
            </a:r>
          </a:p>
          <a:p>
            <a:r>
              <a:rPr lang="en-US" dirty="0"/>
              <a:t>Some of the refactoring task/techniques which can be used to refactor the code are:</a:t>
            </a:r>
          </a:p>
          <a:p>
            <a:pPr lvl="1"/>
            <a:r>
              <a:rPr lang="en-US" dirty="0"/>
              <a:t>Removal of Dead and duplicated code </a:t>
            </a:r>
          </a:p>
          <a:p>
            <a:pPr lvl="1"/>
            <a:r>
              <a:rPr lang="en-US" dirty="0"/>
              <a:t>Method/Field/Component name Refactoring</a:t>
            </a:r>
          </a:p>
          <a:p>
            <a:pPr lvl="1"/>
            <a:r>
              <a:rPr lang="en-US" dirty="0"/>
              <a:t>Architecture Driven Refactoring</a:t>
            </a:r>
          </a:p>
          <a:p>
            <a:pPr lvl="1"/>
            <a:r>
              <a:rPr lang="en-US" dirty="0"/>
              <a:t>Method Slicing/Extraction</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2.5 Refactoring</a:t>
            </a:r>
            <a:br>
              <a:rPr lang="en-US" sz="1200" dirty="0"/>
            </a:br>
            <a:r>
              <a:rPr lang="en-US" dirty="0"/>
              <a:t>Benefits of Refactoring</a:t>
            </a:r>
          </a:p>
        </p:txBody>
      </p:sp>
      <p:sp>
        <p:nvSpPr>
          <p:cNvPr id="3" name="Content Placeholder 2"/>
          <p:cNvSpPr>
            <a:spLocks noGrp="1"/>
          </p:cNvSpPr>
          <p:nvPr>
            <p:ph idx="1"/>
          </p:nvPr>
        </p:nvSpPr>
        <p:spPr/>
        <p:txBody>
          <a:bodyPr/>
          <a:lstStyle/>
          <a:p>
            <a:r>
              <a:rPr lang="en-US" dirty="0"/>
              <a:t>Improves Readability and modularity</a:t>
            </a:r>
          </a:p>
          <a:p>
            <a:r>
              <a:rPr lang="en-US" dirty="0"/>
              <a:t>More Maintainable</a:t>
            </a:r>
          </a:p>
          <a:p>
            <a:r>
              <a:rPr lang="en-US" dirty="0"/>
              <a:t>Improves extensibility</a:t>
            </a:r>
          </a:p>
          <a:p>
            <a:r>
              <a:rPr lang="en-US" dirty="0"/>
              <a:t>Improves internal structure of an application</a:t>
            </a:r>
          </a:p>
          <a:p>
            <a:r>
              <a:rPr lang="en-US" dirty="0"/>
              <a:t>Makes code more flexible and reusable</a:t>
            </a:r>
          </a:p>
          <a:p>
            <a:r>
              <a:rPr lang="en-US" dirty="0"/>
              <a:t>Improves design of a software</a:t>
            </a:r>
          </a:p>
          <a:p>
            <a:r>
              <a:rPr lang="en-US" dirty="0"/>
              <a:t>Retains with the same behavior even though internal structure changed</a:t>
            </a:r>
          </a:p>
          <a:p>
            <a:r>
              <a:rPr lang="en-US" dirty="0"/>
              <a:t>If the code works, then use refactoring as valid activity</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2.5 Refactoring</a:t>
            </a:r>
            <a:br>
              <a:rPr lang="en-US" dirty="0"/>
            </a:br>
            <a:r>
              <a:rPr lang="en-US" dirty="0" err="1"/>
              <a:t>Refactoring</a:t>
            </a:r>
            <a:r>
              <a:rPr lang="en-US" dirty="0"/>
              <a:t> task to the code issue it addresses</a:t>
            </a:r>
          </a:p>
        </p:txBody>
      </p:sp>
      <p:graphicFrame>
        <p:nvGraphicFramePr>
          <p:cNvPr id="8" name="Table 7"/>
          <p:cNvGraphicFramePr>
            <a:graphicFrameLocks noGrp="1"/>
          </p:cNvGraphicFramePr>
          <p:nvPr>
            <p:extLst>
              <p:ext uri="{D42A27DB-BD31-4B8C-83A1-F6EECF244321}">
                <p14:modId xmlns:p14="http://schemas.microsoft.com/office/powerpoint/2010/main" val="1730647310"/>
              </p:ext>
            </p:extLst>
          </p:nvPr>
        </p:nvGraphicFramePr>
        <p:xfrm>
          <a:off x="511175" y="1549400"/>
          <a:ext cx="8034338" cy="4381500"/>
        </p:xfrm>
        <a:graphic>
          <a:graphicData uri="http://schemas.openxmlformats.org/drawingml/2006/table">
            <a:tbl>
              <a:tblPr firstRow="1" bandRow="1">
                <a:tableStyleId>{5C22544A-7EE6-4342-B048-85BDC9FD1C3A}</a:tableStyleId>
              </a:tblPr>
              <a:tblGrid>
                <a:gridCol w="4017169">
                  <a:extLst>
                    <a:ext uri="{9D8B030D-6E8A-4147-A177-3AD203B41FA5}">
                      <a16:colId xmlns:a16="http://schemas.microsoft.com/office/drawing/2014/main" val="20000"/>
                    </a:ext>
                  </a:extLst>
                </a:gridCol>
                <a:gridCol w="4017169">
                  <a:extLst>
                    <a:ext uri="{9D8B030D-6E8A-4147-A177-3AD203B41FA5}">
                      <a16:colId xmlns:a16="http://schemas.microsoft.com/office/drawing/2014/main" val="20001"/>
                    </a:ext>
                  </a:extLst>
                </a:gridCol>
              </a:tblGrid>
              <a:tr h="586242">
                <a:tc>
                  <a:txBody>
                    <a:bodyPr/>
                    <a:lstStyle/>
                    <a:p>
                      <a:r>
                        <a:rPr lang="en-US" sz="1600" dirty="0">
                          <a:solidFill>
                            <a:schemeClr val="tx1"/>
                          </a:solidFill>
                          <a:latin typeface="+mj-lt"/>
                        </a:rPr>
                        <a:t>Refa</a:t>
                      </a:r>
                      <a:r>
                        <a:rPr lang="en-US" sz="1600" baseline="0" dirty="0">
                          <a:solidFill>
                            <a:schemeClr val="tx1"/>
                          </a:solidFill>
                          <a:latin typeface="+mj-lt"/>
                        </a:rPr>
                        <a:t>ctoring Task</a:t>
                      </a:r>
                      <a:endParaRPr lang="en-US" sz="1600" dirty="0">
                        <a:solidFill>
                          <a:schemeClr val="tx1"/>
                        </a:solidFill>
                        <a:latin typeface="+mj-lt"/>
                      </a:endParaRPr>
                    </a:p>
                  </a:txBody>
                  <a:tcPr marL="91439" marR="91439" marT="45715" marB="45715"/>
                </a:tc>
                <a:tc>
                  <a:txBody>
                    <a:bodyPr/>
                    <a:lstStyle/>
                    <a:p>
                      <a:r>
                        <a:rPr lang="en-US" sz="1600" dirty="0">
                          <a:solidFill>
                            <a:schemeClr val="tx1"/>
                          </a:solidFill>
                          <a:latin typeface="+mj-lt"/>
                        </a:rPr>
                        <a:t>Issue Addressed</a:t>
                      </a:r>
                    </a:p>
                  </a:txBody>
                  <a:tcPr marL="91439" marR="91439" marT="45715" marB="45715"/>
                </a:tc>
                <a:extLst>
                  <a:ext uri="{0D108BD9-81ED-4DB2-BD59-A6C34878D82A}">
                    <a16:rowId xmlns:a16="http://schemas.microsoft.com/office/drawing/2014/main" val="10000"/>
                  </a:ext>
                </a:extLst>
              </a:tr>
              <a:tr h="914519">
                <a:tc>
                  <a:txBody>
                    <a:bodyPr/>
                    <a:lstStyle/>
                    <a:p>
                      <a:pPr algn="l"/>
                      <a:r>
                        <a:rPr lang="en-US" sz="1600" dirty="0">
                          <a:solidFill>
                            <a:schemeClr val="tx1"/>
                          </a:solidFill>
                          <a:latin typeface="+mj-lt"/>
                        </a:rPr>
                        <a:t>Removal of Dead and duplicated code </a:t>
                      </a:r>
                    </a:p>
                  </a:txBody>
                  <a:tcPr marL="91439" marR="91439" marT="45715" marB="45715"/>
                </a:tc>
                <a:tc>
                  <a:txBody>
                    <a:bodyPr/>
                    <a:lstStyle/>
                    <a:p>
                      <a:pPr marL="285750" indent="-285750" algn="l">
                        <a:lnSpc>
                          <a:spcPct val="150000"/>
                        </a:lnSpc>
                        <a:buFont typeface="Arial" panose="020B0604020202020204" pitchFamily="34" charset="0"/>
                        <a:buChar char="•"/>
                      </a:pPr>
                      <a:r>
                        <a:rPr lang="en-US" sz="1600" dirty="0">
                          <a:solidFill>
                            <a:schemeClr val="tx1"/>
                          </a:solidFill>
                          <a:latin typeface="+mj-lt"/>
                        </a:rPr>
                        <a:t>Lack of Reusable components</a:t>
                      </a:r>
                    </a:p>
                    <a:p>
                      <a:pPr marL="285750" indent="-285750" algn="l">
                        <a:lnSpc>
                          <a:spcPct val="150000"/>
                        </a:lnSpc>
                        <a:buFont typeface="Arial" panose="020B0604020202020204" pitchFamily="34" charset="0"/>
                        <a:buChar char="•"/>
                      </a:pPr>
                      <a:r>
                        <a:rPr lang="en-US" sz="1600" dirty="0">
                          <a:solidFill>
                            <a:schemeClr val="tx1"/>
                          </a:solidFill>
                          <a:latin typeface="+mj-lt"/>
                        </a:rPr>
                        <a:t>Code Redundancy</a:t>
                      </a:r>
                    </a:p>
                  </a:txBody>
                  <a:tcPr marL="91439" marR="91439" marT="45715" marB="45715"/>
                </a:tc>
                <a:extLst>
                  <a:ext uri="{0D108BD9-81ED-4DB2-BD59-A6C34878D82A}">
                    <a16:rowId xmlns:a16="http://schemas.microsoft.com/office/drawing/2014/main" val="10001"/>
                  </a:ext>
                </a:extLst>
              </a:tr>
              <a:tr h="640156">
                <a:tc>
                  <a:txBody>
                    <a:bodyPr/>
                    <a:lstStyle/>
                    <a:p>
                      <a:pPr algn="l"/>
                      <a:r>
                        <a:rPr lang="en-US" sz="1600" dirty="0">
                          <a:solidFill>
                            <a:schemeClr val="tx1"/>
                          </a:solidFill>
                          <a:latin typeface="+mj-lt"/>
                        </a:rPr>
                        <a:t>Method/Field/Component</a:t>
                      </a:r>
                      <a:r>
                        <a:rPr lang="en-US" sz="1600" baseline="0" dirty="0">
                          <a:solidFill>
                            <a:schemeClr val="tx1"/>
                          </a:solidFill>
                          <a:latin typeface="+mj-lt"/>
                        </a:rPr>
                        <a:t> name Refactoring</a:t>
                      </a:r>
                      <a:endParaRPr lang="en-US" sz="1600" dirty="0">
                        <a:solidFill>
                          <a:schemeClr val="tx1"/>
                        </a:solidFill>
                        <a:latin typeface="+mj-lt"/>
                      </a:endParaRPr>
                    </a:p>
                  </a:txBody>
                  <a:tcPr marL="91439" marR="91439" marT="45715" marB="45715"/>
                </a:tc>
                <a:tc>
                  <a:txBody>
                    <a:bodyPr/>
                    <a:lstStyle/>
                    <a:p>
                      <a:pPr marL="285750" indent="-285750" algn="l">
                        <a:lnSpc>
                          <a:spcPct val="150000"/>
                        </a:lnSpc>
                        <a:buFont typeface="Arial" panose="020B0604020202020204" pitchFamily="34" charset="0"/>
                        <a:buChar char="•"/>
                      </a:pPr>
                      <a:r>
                        <a:rPr lang="en-US" sz="1600" dirty="0">
                          <a:solidFill>
                            <a:schemeClr val="tx1"/>
                          </a:solidFill>
                          <a:latin typeface="+mj-lt"/>
                        </a:rPr>
                        <a:t>Poor Coding Style</a:t>
                      </a:r>
                    </a:p>
                  </a:txBody>
                  <a:tcPr marL="91439" marR="91439" marT="45715" marB="45715"/>
                </a:tc>
                <a:extLst>
                  <a:ext uri="{0D108BD9-81ED-4DB2-BD59-A6C34878D82A}">
                    <a16:rowId xmlns:a16="http://schemas.microsoft.com/office/drawing/2014/main" val="10002"/>
                  </a:ext>
                </a:extLst>
              </a:tr>
              <a:tr h="1326064">
                <a:tc>
                  <a:txBody>
                    <a:bodyPr/>
                    <a:lstStyle/>
                    <a:p>
                      <a:pPr algn="l"/>
                      <a:r>
                        <a:rPr lang="en-US" sz="1600" dirty="0">
                          <a:solidFill>
                            <a:schemeClr val="tx1"/>
                          </a:solidFill>
                          <a:latin typeface="+mj-lt"/>
                        </a:rPr>
                        <a:t>Architecture Driven Refactoring</a:t>
                      </a:r>
                    </a:p>
                  </a:txBody>
                  <a:tcPr marL="91439" marR="91439" marT="45715" marB="45715"/>
                </a:tc>
                <a:tc>
                  <a:txBody>
                    <a:bodyPr/>
                    <a:lstStyle/>
                    <a:p>
                      <a:pPr marL="285750" indent="-285750" algn="l">
                        <a:lnSpc>
                          <a:spcPct val="150000"/>
                        </a:lnSpc>
                        <a:buFont typeface="Arial" panose="020B0604020202020204" pitchFamily="34" charset="0"/>
                        <a:buChar char="•"/>
                      </a:pPr>
                      <a:r>
                        <a:rPr lang="en-US" sz="1600" dirty="0">
                          <a:solidFill>
                            <a:schemeClr val="tx1"/>
                          </a:solidFill>
                          <a:latin typeface="+mj-lt"/>
                        </a:rPr>
                        <a:t>Lack of Layered Architecture</a:t>
                      </a:r>
                    </a:p>
                    <a:p>
                      <a:pPr marL="285750" indent="-285750" algn="l">
                        <a:lnSpc>
                          <a:spcPct val="150000"/>
                        </a:lnSpc>
                        <a:buFont typeface="Arial" panose="020B0604020202020204" pitchFamily="34" charset="0"/>
                        <a:buChar char="•"/>
                      </a:pPr>
                      <a:r>
                        <a:rPr lang="en-US" sz="1600" dirty="0">
                          <a:solidFill>
                            <a:schemeClr val="tx1"/>
                          </a:solidFill>
                          <a:latin typeface="+mj-lt"/>
                        </a:rPr>
                        <a:t>Lack</a:t>
                      </a:r>
                      <a:r>
                        <a:rPr lang="en-US" sz="1600" baseline="0" dirty="0">
                          <a:solidFill>
                            <a:schemeClr val="tx1"/>
                          </a:solidFill>
                          <a:latin typeface="+mj-lt"/>
                        </a:rPr>
                        <a:t> of Modularity</a:t>
                      </a:r>
                    </a:p>
                    <a:p>
                      <a:pPr marL="285750" indent="-285750" algn="l">
                        <a:lnSpc>
                          <a:spcPct val="150000"/>
                        </a:lnSpc>
                        <a:buFont typeface="Arial" panose="020B0604020202020204" pitchFamily="34" charset="0"/>
                        <a:buChar char="•"/>
                      </a:pPr>
                      <a:r>
                        <a:rPr lang="en-US" sz="1600" baseline="0" dirty="0">
                          <a:solidFill>
                            <a:schemeClr val="tx1"/>
                          </a:solidFill>
                          <a:latin typeface="+mj-lt"/>
                        </a:rPr>
                        <a:t>Lack of Pluggable Components</a:t>
                      </a:r>
                      <a:endParaRPr lang="en-US" sz="1600" dirty="0">
                        <a:solidFill>
                          <a:schemeClr val="tx1"/>
                        </a:solidFill>
                        <a:latin typeface="+mj-lt"/>
                      </a:endParaRPr>
                    </a:p>
                  </a:txBody>
                  <a:tcPr marL="91439" marR="91439" marT="45715" marB="45715"/>
                </a:tc>
                <a:extLst>
                  <a:ext uri="{0D108BD9-81ED-4DB2-BD59-A6C34878D82A}">
                    <a16:rowId xmlns:a16="http://schemas.microsoft.com/office/drawing/2014/main" val="10003"/>
                  </a:ext>
                </a:extLst>
              </a:tr>
              <a:tr h="914519">
                <a:tc>
                  <a:txBody>
                    <a:bodyPr/>
                    <a:lstStyle/>
                    <a:p>
                      <a:pPr algn="l"/>
                      <a:r>
                        <a:rPr lang="en-US" sz="1600" dirty="0">
                          <a:solidFill>
                            <a:schemeClr val="tx1"/>
                          </a:solidFill>
                          <a:latin typeface="+mj-lt"/>
                        </a:rPr>
                        <a:t>Method Slicing/Extraction</a:t>
                      </a:r>
                    </a:p>
                  </a:txBody>
                  <a:tcPr marL="91439" marR="91439" marT="45715" marB="45715"/>
                </a:tc>
                <a:tc>
                  <a:txBody>
                    <a:bodyPr/>
                    <a:lstStyle/>
                    <a:p>
                      <a:pPr marL="285750" indent="-285750" algn="l">
                        <a:lnSpc>
                          <a:spcPct val="150000"/>
                        </a:lnSpc>
                        <a:buFont typeface="Arial" panose="020B0604020202020204" pitchFamily="34" charset="0"/>
                        <a:buChar char="•"/>
                      </a:pPr>
                      <a:r>
                        <a:rPr lang="en-US" sz="1600" dirty="0">
                          <a:solidFill>
                            <a:schemeClr val="tx1"/>
                          </a:solidFill>
                          <a:latin typeface="+mj-lt"/>
                        </a:rPr>
                        <a:t>Readability</a:t>
                      </a:r>
                    </a:p>
                    <a:p>
                      <a:pPr marL="285750" indent="-285750" algn="l">
                        <a:lnSpc>
                          <a:spcPct val="150000"/>
                        </a:lnSpc>
                        <a:buFont typeface="Arial" panose="020B0604020202020204" pitchFamily="34" charset="0"/>
                        <a:buChar char="•"/>
                      </a:pPr>
                      <a:r>
                        <a:rPr lang="en-US" sz="1600" dirty="0">
                          <a:solidFill>
                            <a:schemeClr val="tx1"/>
                          </a:solidFill>
                          <a:latin typeface="+mj-lt"/>
                        </a:rPr>
                        <a:t>Maintainability</a:t>
                      </a:r>
                    </a:p>
                  </a:txBody>
                  <a:tcPr marL="91439" marR="91439" marT="45715" marB="45715"/>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2.5 Refactoring</a:t>
            </a:r>
            <a:br>
              <a:rPr lang="en-US" sz="1200" dirty="0"/>
            </a:br>
            <a:r>
              <a:rPr lang="en-US" dirty="0"/>
              <a:t>Example</a:t>
            </a:r>
          </a:p>
        </p:txBody>
      </p:sp>
      <p:sp>
        <p:nvSpPr>
          <p:cNvPr id="3" name="Content Placeholder 2"/>
          <p:cNvSpPr>
            <a:spLocks noGrp="1"/>
          </p:cNvSpPr>
          <p:nvPr>
            <p:ph idx="1"/>
          </p:nvPr>
        </p:nvSpPr>
        <p:spPr/>
        <p:txBody>
          <a:bodyPr/>
          <a:lstStyle/>
          <a:p>
            <a:r>
              <a:rPr lang="en-US" dirty="0"/>
              <a:t>Example 1 : Can we refactor the following code?</a:t>
            </a:r>
          </a:p>
          <a:p>
            <a:endParaRPr lang="en-US" dirty="0"/>
          </a:p>
        </p:txBody>
      </p:sp>
      <p:sp>
        <p:nvSpPr>
          <p:cNvPr id="7" name="AutoShape 5"/>
          <p:cNvSpPr>
            <a:spLocks noChangeArrowheads="1"/>
          </p:cNvSpPr>
          <p:nvPr/>
        </p:nvSpPr>
        <p:spPr bwMode="auto">
          <a:xfrm>
            <a:off x="1022350" y="2012950"/>
            <a:ext cx="5577840" cy="46437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defRPr/>
            </a:pPr>
            <a:endParaRPr lang="en-US" sz="1200" dirty="0">
              <a:latin typeface="Candara" pitchFamily="34" charset="0"/>
            </a:endParaRPr>
          </a:p>
          <a:p>
            <a:pPr lvl="1">
              <a:lnSpc>
                <a:spcPct val="135000"/>
              </a:lnSpc>
              <a:defRPr/>
            </a:pPr>
            <a:endParaRPr lang="en-US" sz="1200" dirty="0">
              <a:latin typeface="Candara" pitchFamily="34" charset="0"/>
            </a:endParaRPr>
          </a:p>
          <a:p>
            <a:pPr lvl="1">
              <a:lnSpc>
                <a:spcPct val="135000"/>
              </a:lnSpc>
              <a:defRPr/>
            </a:pPr>
            <a:r>
              <a:rPr lang="en-US" sz="1400" dirty="0">
                <a:latin typeface="Candara" pitchFamily="34" charset="0"/>
              </a:rPr>
              <a:t>IF (State == TEXAS) THEN</a:t>
            </a:r>
          </a:p>
          <a:p>
            <a:pPr lvl="1">
              <a:lnSpc>
                <a:spcPct val="135000"/>
              </a:lnSpc>
              <a:defRPr/>
            </a:pPr>
            <a:r>
              <a:rPr lang="en-US" sz="1400" dirty="0">
                <a:latin typeface="Candara" pitchFamily="34" charset="0"/>
              </a:rPr>
              <a:t>	Rate = TX_RATE;</a:t>
            </a:r>
          </a:p>
          <a:p>
            <a:pPr lvl="1">
              <a:lnSpc>
                <a:spcPct val="135000"/>
              </a:lnSpc>
              <a:defRPr/>
            </a:pPr>
            <a:r>
              <a:rPr lang="en-US" sz="1400" dirty="0">
                <a:latin typeface="Candara" pitchFamily="34" charset="0"/>
              </a:rPr>
              <a:t>	</a:t>
            </a:r>
            <a:r>
              <a:rPr lang="en-US" sz="1400" dirty="0" err="1">
                <a:latin typeface="Candara" pitchFamily="34" charset="0"/>
              </a:rPr>
              <a:t>Amt</a:t>
            </a:r>
            <a:r>
              <a:rPr lang="en-US" sz="1400" dirty="0">
                <a:latin typeface="Candara" pitchFamily="34" charset="0"/>
              </a:rPr>
              <a:t> = Base * TX_RATE;</a:t>
            </a:r>
          </a:p>
          <a:p>
            <a:pPr lvl="1">
              <a:lnSpc>
                <a:spcPct val="135000"/>
              </a:lnSpc>
              <a:defRPr/>
            </a:pPr>
            <a:r>
              <a:rPr lang="en-US" sz="1400" dirty="0">
                <a:latin typeface="Candara" pitchFamily="34" charset="0"/>
              </a:rPr>
              <a:t>	</a:t>
            </a:r>
            <a:r>
              <a:rPr lang="en-US" sz="1400" dirty="0" err="1">
                <a:latin typeface="Candara" pitchFamily="34" charset="0"/>
              </a:rPr>
              <a:t>Calc</a:t>
            </a:r>
            <a:r>
              <a:rPr lang="en-US" sz="1400" dirty="0">
                <a:latin typeface="Candara" pitchFamily="34" charset="0"/>
              </a:rPr>
              <a:t> = 2 * Basis (</a:t>
            </a:r>
            <a:r>
              <a:rPr lang="en-US" sz="1400" dirty="0" err="1">
                <a:latin typeface="Candara" pitchFamily="34" charset="0"/>
              </a:rPr>
              <a:t>Amt</a:t>
            </a:r>
            <a:r>
              <a:rPr lang="en-US" sz="1400" dirty="0">
                <a:latin typeface="Candara" pitchFamily="34" charset="0"/>
              </a:rPr>
              <a:t>) + Extra (</a:t>
            </a:r>
            <a:r>
              <a:rPr lang="en-US" sz="1400" dirty="0" err="1">
                <a:latin typeface="Candara" pitchFamily="34" charset="0"/>
              </a:rPr>
              <a:t>Amt</a:t>
            </a:r>
            <a:r>
              <a:rPr lang="en-US" sz="1400" dirty="0">
                <a:latin typeface="Candara" pitchFamily="34" charset="0"/>
              </a:rPr>
              <a:t>) * 1.05;	</a:t>
            </a:r>
          </a:p>
          <a:p>
            <a:pPr lvl="1">
              <a:lnSpc>
                <a:spcPct val="135000"/>
              </a:lnSpc>
              <a:defRPr/>
            </a:pPr>
            <a:r>
              <a:rPr lang="en-US" sz="1400" dirty="0">
                <a:latin typeface="Candara" pitchFamily="34" charset="0"/>
              </a:rPr>
              <a:t>ELSE IF ((State == OHIO) OR (State == MAINE)) THEN</a:t>
            </a:r>
          </a:p>
          <a:p>
            <a:pPr lvl="1">
              <a:lnSpc>
                <a:spcPct val="135000"/>
              </a:lnSpc>
              <a:defRPr/>
            </a:pPr>
            <a:r>
              <a:rPr lang="en-US" sz="1400" dirty="0">
                <a:latin typeface="Candara" pitchFamily="34" charset="0"/>
              </a:rPr>
              <a:t>	Rate = (STATE == OHIO) ? OH_RATE : ME-RATE;</a:t>
            </a:r>
          </a:p>
          <a:p>
            <a:pPr lvl="1">
              <a:lnSpc>
                <a:spcPct val="135000"/>
              </a:lnSpc>
              <a:defRPr/>
            </a:pPr>
            <a:r>
              <a:rPr lang="en-US" sz="1400" dirty="0">
                <a:latin typeface="Candara" pitchFamily="34" charset="0"/>
              </a:rPr>
              <a:t>	</a:t>
            </a:r>
            <a:r>
              <a:rPr lang="en-US" sz="1400" dirty="0" err="1">
                <a:latin typeface="Candara" pitchFamily="34" charset="0"/>
              </a:rPr>
              <a:t>Amt</a:t>
            </a:r>
            <a:r>
              <a:rPr lang="en-US" sz="1400" dirty="0">
                <a:latin typeface="Candara" pitchFamily="34" charset="0"/>
              </a:rPr>
              <a:t> = Base * Rate;</a:t>
            </a:r>
          </a:p>
          <a:p>
            <a:pPr lvl="1">
              <a:lnSpc>
                <a:spcPct val="135000"/>
              </a:lnSpc>
              <a:defRPr/>
            </a:pPr>
            <a:r>
              <a:rPr lang="en-US" sz="1400" dirty="0">
                <a:latin typeface="Candara" pitchFamily="34" charset="0"/>
              </a:rPr>
              <a:t>	</a:t>
            </a:r>
            <a:r>
              <a:rPr lang="en-US" sz="1400" dirty="0" err="1">
                <a:latin typeface="Candara" pitchFamily="34" charset="0"/>
              </a:rPr>
              <a:t>Calc</a:t>
            </a:r>
            <a:r>
              <a:rPr lang="en-US" sz="1400" dirty="0">
                <a:latin typeface="Candara" pitchFamily="34" charset="0"/>
              </a:rPr>
              <a:t> = 2 * Basis (</a:t>
            </a:r>
            <a:r>
              <a:rPr lang="en-US" sz="1400" dirty="0" err="1">
                <a:latin typeface="Candara" pitchFamily="34" charset="0"/>
              </a:rPr>
              <a:t>Amt</a:t>
            </a:r>
            <a:r>
              <a:rPr lang="en-US" sz="1400" dirty="0">
                <a:latin typeface="Candara" pitchFamily="34" charset="0"/>
              </a:rPr>
              <a:t>) + Extra (</a:t>
            </a:r>
            <a:r>
              <a:rPr lang="en-US" sz="1400" dirty="0" err="1">
                <a:latin typeface="Candara" pitchFamily="34" charset="0"/>
              </a:rPr>
              <a:t>Amt</a:t>
            </a:r>
            <a:r>
              <a:rPr lang="en-US" sz="1400" dirty="0">
                <a:latin typeface="Candara" pitchFamily="34" charset="0"/>
              </a:rPr>
              <a:t>) * 1.05;</a:t>
            </a:r>
          </a:p>
          <a:p>
            <a:pPr lvl="1">
              <a:lnSpc>
                <a:spcPct val="135000"/>
              </a:lnSpc>
              <a:defRPr/>
            </a:pPr>
            <a:r>
              <a:rPr lang="en-US" sz="1400" dirty="0">
                <a:latin typeface="Candara" pitchFamily="34" charset="0"/>
              </a:rPr>
              <a:t>	IF (State == OHIO)  THEN</a:t>
            </a:r>
          </a:p>
          <a:p>
            <a:pPr lvl="1">
              <a:lnSpc>
                <a:spcPct val="135000"/>
              </a:lnSpc>
              <a:defRPr/>
            </a:pPr>
            <a:r>
              <a:rPr lang="en-US" sz="1400" dirty="0">
                <a:latin typeface="Candara" pitchFamily="34" charset="0"/>
              </a:rPr>
              <a:t>		             Points = 2;</a:t>
            </a:r>
          </a:p>
          <a:p>
            <a:pPr lvl="1">
              <a:lnSpc>
                <a:spcPct val="135000"/>
              </a:lnSpc>
              <a:defRPr/>
            </a:pPr>
            <a:r>
              <a:rPr lang="en-US" sz="1400" dirty="0">
                <a:latin typeface="Candara" pitchFamily="34" charset="0"/>
              </a:rPr>
              <a:t>	END IF	            </a:t>
            </a:r>
          </a:p>
          <a:p>
            <a:pPr lvl="1">
              <a:lnSpc>
                <a:spcPct val="135000"/>
              </a:lnSpc>
              <a:defRPr/>
            </a:pPr>
            <a:r>
              <a:rPr lang="en-US" sz="1400" dirty="0">
                <a:latin typeface="Candara" pitchFamily="34" charset="0"/>
              </a:rPr>
              <a:t>ELSE </a:t>
            </a:r>
          </a:p>
          <a:p>
            <a:pPr lvl="1">
              <a:lnSpc>
                <a:spcPct val="135000"/>
              </a:lnSpc>
              <a:defRPr/>
            </a:pPr>
            <a:r>
              <a:rPr lang="en-US" sz="1400" dirty="0">
                <a:latin typeface="Candara" pitchFamily="34" charset="0"/>
              </a:rPr>
              <a:t>	Rate = 1;</a:t>
            </a:r>
          </a:p>
          <a:p>
            <a:pPr lvl="1">
              <a:defRPr/>
            </a:pPr>
            <a:r>
              <a:rPr lang="en-US" sz="1400" dirty="0">
                <a:latin typeface="Candara" pitchFamily="34" charset="0"/>
              </a:rPr>
              <a:t>	</a:t>
            </a:r>
            <a:r>
              <a:rPr lang="en-US" sz="1400" dirty="0" err="1">
                <a:latin typeface="Candara" pitchFamily="34" charset="0"/>
              </a:rPr>
              <a:t>Amt</a:t>
            </a:r>
            <a:r>
              <a:rPr lang="en-US" sz="1400" dirty="0">
                <a:latin typeface="Candara" pitchFamily="34" charset="0"/>
              </a:rPr>
              <a:t> = Base;</a:t>
            </a:r>
          </a:p>
          <a:p>
            <a:pPr lvl="1">
              <a:defRPr/>
            </a:pPr>
            <a:r>
              <a:rPr lang="en-US" sz="1400" dirty="0">
                <a:latin typeface="Candara" pitchFamily="34" charset="0"/>
              </a:rPr>
              <a:t>	</a:t>
            </a:r>
            <a:r>
              <a:rPr lang="en-US" sz="1400" dirty="0" err="1">
                <a:latin typeface="Candara" pitchFamily="34" charset="0"/>
              </a:rPr>
              <a:t>Calc</a:t>
            </a:r>
            <a:r>
              <a:rPr lang="en-US" sz="1400" dirty="0">
                <a:latin typeface="Candara" pitchFamily="34" charset="0"/>
              </a:rPr>
              <a:t> = 2 * Basis (</a:t>
            </a:r>
            <a:r>
              <a:rPr lang="en-US" sz="1400" dirty="0" err="1">
                <a:latin typeface="Candara" pitchFamily="34" charset="0"/>
              </a:rPr>
              <a:t>Amt</a:t>
            </a:r>
            <a:r>
              <a:rPr lang="en-US" sz="1400" dirty="0">
                <a:latin typeface="Candara" pitchFamily="34" charset="0"/>
              </a:rPr>
              <a:t>) + Extra (</a:t>
            </a:r>
            <a:r>
              <a:rPr lang="en-US" sz="1400" dirty="0" err="1">
                <a:latin typeface="Candara" pitchFamily="34" charset="0"/>
              </a:rPr>
              <a:t>Amt</a:t>
            </a:r>
            <a:r>
              <a:rPr lang="en-US" sz="1400" dirty="0">
                <a:latin typeface="Candara" pitchFamily="34" charset="0"/>
              </a:rPr>
              <a:t>) * 1.05; </a:t>
            </a:r>
          </a:p>
          <a:p>
            <a:pPr lvl="1">
              <a:defRPr/>
            </a:pPr>
            <a:r>
              <a:rPr lang="en-US" sz="1400" dirty="0">
                <a:latin typeface="Candara" pitchFamily="34" charset="0"/>
              </a:rPr>
              <a:t>         END IF</a:t>
            </a:r>
          </a:p>
          <a:p>
            <a:pPr lvl="1">
              <a:lnSpc>
                <a:spcPct val="135000"/>
              </a:lnSpc>
              <a:defRPr/>
            </a:pPr>
            <a:endParaRPr lang="en-US" sz="1200" dirty="0">
              <a:latin typeface="Candara" pitchFamily="34" charset="0"/>
            </a:endParaRPr>
          </a:p>
          <a:p>
            <a:pPr lvl="1">
              <a:lnSpc>
                <a:spcPct val="135000"/>
              </a:lnSpc>
              <a:defRPr/>
            </a:pPr>
            <a:r>
              <a:rPr lang="en-US" sz="1200" dirty="0">
                <a:latin typeface="Candara" pitchFamily="34"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2.5 Refactoring</a:t>
            </a:r>
            <a:br>
              <a:rPr lang="en-US" sz="1200" dirty="0"/>
            </a:br>
            <a:r>
              <a:rPr lang="en-US" dirty="0"/>
              <a:t>Example</a:t>
            </a:r>
          </a:p>
        </p:txBody>
      </p:sp>
      <p:sp>
        <p:nvSpPr>
          <p:cNvPr id="3" name="Content Placeholder 2"/>
          <p:cNvSpPr>
            <a:spLocks noGrp="1"/>
          </p:cNvSpPr>
          <p:nvPr>
            <p:ph idx="1"/>
          </p:nvPr>
        </p:nvSpPr>
        <p:spPr/>
        <p:txBody>
          <a:bodyPr/>
          <a:lstStyle/>
          <a:p>
            <a:r>
              <a:rPr lang="en-US" dirty="0"/>
              <a:t>Revised code</a:t>
            </a:r>
          </a:p>
          <a:p>
            <a:endParaRPr lang="en-US" dirty="0"/>
          </a:p>
        </p:txBody>
      </p:sp>
      <p:sp>
        <p:nvSpPr>
          <p:cNvPr id="7" name="AutoShape 5"/>
          <p:cNvSpPr>
            <a:spLocks noChangeArrowheads="1"/>
          </p:cNvSpPr>
          <p:nvPr/>
        </p:nvSpPr>
        <p:spPr bwMode="auto">
          <a:xfrm>
            <a:off x="993775" y="1790700"/>
            <a:ext cx="5013325" cy="44577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90000"/>
              </a:lnSpc>
              <a:defRPr/>
            </a:pPr>
            <a:r>
              <a:rPr lang="en-US" sz="1600" dirty="0">
                <a:solidFill>
                  <a:schemeClr val="tx1"/>
                </a:solidFill>
                <a:latin typeface="+mj-lt"/>
              </a:rPr>
              <a:t>TEXAS	1</a:t>
            </a:r>
          </a:p>
          <a:p>
            <a:pPr lvl="1">
              <a:lnSpc>
                <a:spcPct val="90000"/>
              </a:lnSpc>
              <a:defRPr/>
            </a:pPr>
            <a:r>
              <a:rPr lang="en-US" sz="1600" dirty="0">
                <a:solidFill>
                  <a:schemeClr val="tx1"/>
                </a:solidFill>
                <a:latin typeface="+mj-lt"/>
              </a:rPr>
              <a:t>OHIO	2</a:t>
            </a:r>
          </a:p>
          <a:p>
            <a:pPr lvl="1">
              <a:lnSpc>
                <a:spcPct val="90000"/>
              </a:lnSpc>
              <a:defRPr/>
            </a:pPr>
            <a:endParaRPr lang="en-US" sz="1600" dirty="0">
              <a:solidFill>
                <a:schemeClr val="tx1"/>
              </a:solidFill>
              <a:latin typeface="+mj-lt"/>
            </a:endParaRPr>
          </a:p>
          <a:p>
            <a:pPr lvl="1">
              <a:lnSpc>
                <a:spcPct val="90000"/>
              </a:lnSpc>
              <a:defRPr/>
            </a:pPr>
            <a:r>
              <a:rPr lang="en-US" sz="1600" dirty="0">
                <a:solidFill>
                  <a:schemeClr val="tx1"/>
                </a:solidFill>
                <a:latin typeface="+mj-lt"/>
              </a:rPr>
              <a:t>IF (State == TEXAS) THEN</a:t>
            </a:r>
          </a:p>
          <a:p>
            <a:pPr lvl="1">
              <a:lnSpc>
                <a:spcPct val="90000"/>
              </a:lnSpc>
              <a:defRPr/>
            </a:pPr>
            <a:r>
              <a:rPr lang="en-US" sz="1600" dirty="0">
                <a:solidFill>
                  <a:schemeClr val="tx1"/>
                </a:solidFill>
                <a:latin typeface="+mj-lt"/>
              </a:rPr>
              <a:t>Rate = TX_RATE;</a:t>
            </a:r>
          </a:p>
          <a:p>
            <a:pPr lvl="1">
              <a:lnSpc>
                <a:spcPct val="90000"/>
              </a:lnSpc>
              <a:defRPr/>
            </a:pPr>
            <a:r>
              <a:rPr lang="en-US" sz="1600" dirty="0">
                <a:solidFill>
                  <a:schemeClr val="tx1"/>
                </a:solidFill>
                <a:latin typeface="+mj-lt"/>
              </a:rPr>
              <a:t>ELSE IF (State == OHIO) THEN</a:t>
            </a:r>
          </a:p>
          <a:p>
            <a:pPr lvl="1">
              <a:lnSpc>
                <a:spcPct val="90000"/>
              </a:lnSpc>
              <a:defRPr/>
            </a:pPr>
            <a:r>
              <a:rPr lang="en-US" sz="1600" dirty="0">
                <a:solidFill>
                  <a:schemeClr val="tx1"/>
                </a:solidFill>
                <a:latin typeface="+mj-lt"/>
              </a:rPr>
              <a:t> 	Rate = OH_RATE;</a:t>
            </a:r>
          </a:p>
          <a:p>
            <a:pPr lvl="1">
              <a:lnSpc>
                <a:spcPct val="90000"/>
              </a:lnSpc>
              <a:defRPr/>
            </a:pPr>
            <a:r>
              <a:rPr lang="en-US" sz="1600" dirty="0">
                <a:solidFill>
                  <a:schemeClr val="tx1"/>
                </a:solidFill>
                <a:latin typeface="+mj-lt"/>
              </a:rPr>
              <a:t>Points = 2;</a:t>
            </a:r>
          </a:p>
          <a:p>
            <a:pPr lvl="1">
              <a:lnSpc>
                <a:spcPct val="90000"/>
              </a:lnSpc>
              <a:defRPr/>
            </a:pPr>
            <a:r>
              <a:rPr lang="en-US" sz="1600" dirty="0">
                <a:solidFill>
                  <a:schemeClr val="tx1"/>
                </a:solidFill>
                <a:latin typeface="+mj-lt"/>
              </a:rPr>
              <a:t>ELSE</a:t>
            </a:r>
          </a:p>
          <a:p>
            <a:pPr lvl="1">
              <a:lnSpc>
                <a:spcPct val="90000"/>
              </a:lnSpc>
              <a:defRPr/>
            </a:pPr>
            <a:r>
              <a:rPr lang="en-US" sz="1600" dirty="0">
                <a:solidFill>
                  <a:schemeClr val="tx1"/>
                </a:solidFill>
                <a:latin typeface="+mj-lt"/>
              </a:rPr>
              <a:t>	Rate = ME_RATE;</a:t>
            </a:r>
          </a:p>
          <a:p>
            <a:pPr lvl="1">
              <a:lnSpc>
                <a:spcPct val="90000"/>
              </a:lnSpc>
              <a:defRPr/>
            </a:pPr>
            <a:r>
              <a:rPr lang="en-US" sz="1600" dirty="0">
                <a:solidFill>
                  <a:schemeClr val="tx1"/>
                </a:solidFill>
                <a:latin typeface="+mj-lt"/>
              </a:rPr>
              <a:t>END IF</a:t>
            </a:r>
          </a:p>
          <a:p>
            <a:pPr lvl="1">
              <a:lnSpc>
                <a:spcPct val="90000"/>
              </a:lnSpc>
              <a:defRPr/>
            </a:pPr>
            <a:r>
              <a:rPr lang="en-US" sz="1600" dirty="0">
                <a:solidFill>
                  <a:schemeClr val="tx1"/>
                </a:solidFill>
                <a:latin typeface="+mj-lt"/>
              </a:rPr>
              <a:t>/* common lines are kept outside the if */	</a:t>
            </a:r>
          </a:p>
          <a:p>
            <a:pPr lvl="1">
              <a:lnSpc>
                <a:spcPct val="90000"/>
              </a:lnSpc>
              <a:defRPr/>
            </a:pPr>
            <a:r>
              <a:rPr lang="en-US" sz="1600" dirty="0" err="1">
                <a:solidFill>
                  <a:schemeClr val="tx1"/>
                </a:solidFill>
                <a:latin typeface="+mj-lt"/>
              </a:rPr>
              <a:t>Amt</a:t>
            </a:r>
            <a:r>
              <a:rPr lang="en-US" sz="1600" dirty="0">
                <a:solidFill>
                  <a:schemeClr val="tx1"/>
                </a:solidFill>
                <a:latin typeface="+mj-lt"/>
              </a:rPr>
              <a:t> = Base * Rate;</a:t>
            </a:r>
          </a:p>
          <a:p>
            <a:pPr lvl="1">
              <a:lnSpc>
                <a:spcPct val="90000"/>
              </a:lnSpc>
              <a:defRPr/>
            </a:pPr>
            <a:r>
              <a:rPr lang="en-US" sz="1600" dirty="0" err="1">
                <a:solidFill>
                  <a:schemeClr val="tx1"/>
                </a:solidFill>
                <a:latin typeface="+mj-lt"/>
              </a:rPr>
              <a:t>Calc</a:t>
            </a:r>
            <a:r>
              <a:rPr lang="en-US" sz="1600" dirty="0">
                <a:solidFill>
                  <a:schemeClr val="tx1"/>
                </a:solidFill>
                <a:latin typeface="+mj-lt"/>
              </a:rPr>
              <a:t> = 2 * Basis (</a:t>
            </a:r>
            <a:r>
              <a:rPr lang="en-US" sz="1600" dirty="0" err="1">
                <a:solidFill>
                  <a:schemeClr val="tx1"/>
                </a:solidFill>
                <a:latin typeface="+mj-lt"/>
              </a:rPr>
              <a:t>Amt</a:t>
            </a:r>
            <a:r>
              <a:rPr lang="en-US" sz="1600" dirty="0">
                <a:solidFill>
                  <a:schemeClr val="tx1"/>
                </a:solidFill>
                <a:latin typeface="+mj-lt"/>
              </a:rPr>
              <a:t>) + Extra (</a:t>
            </a:r>
            <a:r>
              <a:rPr lang="en-US" sz="1600" dirty="0" err="1">
                <a:solidFill>
                  <a:schemeClr val="tx1"/>
                </a:solidFill>
                <a:latin typeface="+mj-lt"/>
              </a:rPr>
              <a:t>Amt</a:t>
            </a:r>
            <a:r>
              <a:rPr lang="en-US" sz="1600" dirty="0">
                <a:solidFill>
                  <a:schemeClr val="tx1"/>
                </a:solidFill>
                <a:latin typeface="+mj-lt"/>
              </a:rPr>
              <a:t>) * 1.05;</a:t>
            </a:r>
          </a:p>
          <a:p>
            <a:pPr lvl="1" algn="ctr">
              <a:lnSpc>
                <a:spcPct val="135000"/>
              </a:lnSpc>
              <a:defRPr/>
            </a:pPr>
            <a:endParaRPr lang="en-US" sz="2000" dirty="0">
              <a:solidFill>
                <a:schemeClr val="tx1"/>
              </a:solidFill>
              <a:latin typeface="+mj-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lstStyle/>
          <a:p>
            <a:r>
              <a:rPr lang="en-US" dirty="0"/>
              <a:t>Implementation of good programming practices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learnt about:</a:t>
            </a:r>
          </a:p>
          <a:p>
            <a:pPr lvl="1"/>
            <a:r>
              <a:rPr lang="en-US" dirty="0"/>
              <a:t>Characteristics of a good program</a:t>
            </a:r>
          </a:p>
          <a:p>
            <a:pPr lvl="2"/>
            <a:r>
              <a:rPr lang="en-US" dirty="0"/>
              <a:t>Readable</a:t>
            </a:r>
          </a:p>
          <a:p>
            <a:pPr lvl="2"/>
            <a:r>
              <a:rPr lang="en-US" dirty="0"/>
              <a:t>Maintainable</a:t>
            </a:r>
          </a:p>
          <a:p>
            <a:pPr lvl="2"/>
            <a:r>
              <a:rPr lang="en-US" dirty="0"/>
              <a:t>Modular </a:t>
            </a:r>
          </a:p>
          <a:p>
            <a:pPr lvl="1"/>
            <a:r>
              <a:rPr lang="en-US" dirty="0"/>
              <a:t>Guidelines for writing good code</a:t>
            </a:r>
          </a:p>
          <a:p>
            <a:pPr lvl="1"/>
            <a:r>
              <a:rPr lang="en-US" dirty="0"/>
              <a:t>Coupling and Cohesion</a:t>
            </a:r>
          </a:p>
          <a:p>
            <a:pPr lvl="1"/>
            <a:r>
              <a:rPr lang="en-US" dirty="0"/>
              <a:t>Robust program</a:t>
            </a:r>
          </a:p>
          <a:p>
            <a:pPr lvl="2"/>
            <a:r>
              <a:rPr lang="en-US" dirty="0"/>
              <a:t>Difference between correctness and robustness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r>
              <a:rPr lang="en-US" dirty="0"/>
              <a:t>Question 1: Why should you make code self documenting ?</a:t>
            </a:r>
          </a:p>
          <a:p>
            <a:pPr lvl="1"/>
            <a:r>
              <a:rPr lang="en-US" dirty="0"/>
              <a:t>A. To help the review process</a:t>
            </a:r>
          </a:p>
          <a:p>
            <a:pPr lvl="1"/>
            <a:r>
              <a:rPr lang="en-US" dirty="0"/>
              <a:t>B. To improve the quality of the code</a:t>
            </a:r>
          </a:p>
          <a:p>
            <a:pPr lvl="1"/>
            <a:r>
              <a:rPr lang="en-US" dirty="0"/>
              <a:t>C. To make it easier to debug</a:t>
            </a:r>
          </a:p>
          <a:p>
            <a:pPr lvl="1"/>
            <a:r>
              <a:rPr lang="en-US" dirty="0"/>
              <a:t>D. To meet international standards </a:t>
            </a:r>
          </a:p>
          <a:p>
            <a:endParaRPr lang="en-US" dirty="0"/>
          </a:p>
          <a:p>
            <a:r>
              <a:rPr lang="en-US" dirty="0"/>
              <a:t>Question 2:  How can you minimize hard coding ?</a:t>
            </a:r>
          </a:p>
          <a:p>
            <a:pPr lvl="1"/>
            <a:r>
              <a:rPr lang="en-US" dirty="0"/>
              <a:t>A. By changing named constants in several places in your code</a:t>
            </a:r>
          </a:p>
          <a:p>
            <a:pPr lvl="1"/>
            <a:r>
              <a:rPr lang="en-US" dirty="0"/>
              <a:t>B. By using enumerated types instead of named constants</a:t>
            </a:r>
          </a:p>
          <a:p>
            <a:pPr lvl="1"/>
            <a:r>
              <a:rPr lang="en-US" dirty="0"/>
              <a:t>C. By using named constants to replace Booleans when you require more answers than true or false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a:t>
            </a:r>
            <a:br>
              <a:rPr lang="en-US" dirty="0"/>
            </a:br>
            <a:r>
              <a:rPr lang="en-US" dirty="0"/>
              <a:t>Naming Conventions (</a:t>
            </a:r>
            <a:r>
              <a:rPr lang="en-US" dirty="0" err="1"/>
              <a:t>Contd</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2855677474"/>
              </p:ext>
            </p:extLst>
          </p:nvPr>
        </p:nvGraphicFramePr>
        <p:xfrm>
          <a:off x="309802" y="1338263"/>
          <a:ext cx="8615122" cy="4942439"/>
        </p:xfrm>
        <a:graphic>
          <a:graphicData uri="http://schemas.openxmlformats.org/drawingml/2006/table">
            <a:tbl>
              <a:tblPr/>
              <a:tblGrid>
                <a:gridCol w="2242292">
                  <a:extLst>
                    <a:ext uri="{9D8B030D-6E8A-4147-A177-3AD203B41FA5}">
                      <a16:colId xmlns:a16="http://schemas.microsoft.com/office/drawing/2014/main" val="20000"/>
                    </a:ext>
                  </a:extLst>
                </a:gridCol>
                <a:gridCol w="1429356">
                  <a:extLst>
                    <a:ext uri="{9D8B030D-6E8A-4147-A177-3AD203B41FA5}">
                      <a16:colId xmlns:a16="http://schemas.microsoft.com/office/drawing/2014/main" val="20001"/>
                    </a:ext>
                  </a:extLst>
                </a:gridCol>
                <a:gridCol w="2609850">
                  <a:extLst>
                    <a:ext uri="{9D8B030D-6E8A-4147-A177-3AD203B41FA5}">
                      <a16:colId xmlns:a16="http://schemas.microsoft.com/office/drawing/2014/main" val="20002"/>
                    </a:ext>
                  </a:extLst>
                </a:gridCol>
                <a:gridCol w="2333624">
                  <a:extLst>
                    <a:ext uri="{9D8B030D-6E8A-4147-A177-3AD203B41FA5}">
                      <a16:colId xmlns:a16="http://schemas.microsoft.com/office/drawing/2014/main" val="20003"/>
                    </a:ext>
                  </a:extLst>
                </a:gridCol>
              </a:tblGrid>
              <a:tr h="306251">
                <a:tc>
                  <a:txBody>
                    <a:bodyPr/>
                    <a:lstStyle/>
                    <a:p>
                      <a:pPr algn="l" rtl="0" fontAlgn="t"/>
                      <a:r>
                        <a:rPr lang="en-US" sz="1400" b="0" i="0" u="none" strike="noStrike" baseline="0" dirty="0">
                          <a:solidFill>
                            <a:schemeClr val="tx1"/>
                          </a:solidFill>
                          <a:latin typeface="+mj-lt"/>
                        </a:rPr>
                        <a:t>Variable Type </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0" i="0" u="none" strike="noStrike" baseline="0">
                          <a:solidFill>
                            <a:schemeClr val="tx1"/>
                          </a:solidFill>
                          <a:latin typeface="+mj-lt"/>
                        </a:rPr>
                        <a:t>Strategy</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0" i="0" u="none" strike="noStrike" baseline="0">
                          <a:solidFill>
                            <a:schemeClr val="tx1"/>
                          </a:solidFill>
                          <a:latin typeface="+mj-lt"/>
                        </a:rPr>
                        <a:t> Variable Name </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0" i="0" u="none" strike="noStrike" baseline="0">
                          <a:solidFill>
                            <a:schemeClr val="tx1"/>
                          </a:solidFill>
                          <a:latin typeface="+mj-lt"/>
                        </a:rPr>
                        <a:t> Example</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5365">
                <a:tc rowSpan="2">
                  <a:txBody>
                    <a:bodyPr/>
                    <a:lstStyle/>
                    <a:p>
                      <a:pPr algn="l" rtl="0" fontAlgn="t"/>
                      <a:r>
                        <a:rPr lang="en-US" sz="1400" b="0" i="0" u="none" strike="noStrike" baseline="0" dirty="0">
                          <a:solidFill>
                            <a:schemeClr val="tx1"/>
                          </a:solidFill>
                          <a:latin typeface="+mj-lt"/>
                        </a:rPr>
                        <a:t>Temporary Variable   </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Bad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Temp</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Temp  = sqrt( b^2 – 4 *a*c );</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711">
                <a:tc vMerge="1">
                  <a:txBody>
                    <a:bodyPr/>
                    <a:lstStyle/>
                    <a:p>
                      <a:endParaRPr lang="en-US"/>
                    </a:p>
                  </a:txBody>
                  <a:tcPr/>
                </a:tc>
                <a:tc>
                  <a:txBody>
                    <a:bodyPr/>
                    <a:lstStyle/>
                    <a:p>
                      <a:pPr algn="l" rtl="0" fontAlgn="t"/>
                      <a:r>
                        <a:rPr lang="en-US" sz="1400" b="1" i="0" u="none" strike="noStrike" baseline="0">
                          <a:solidFill>
                            <a:schemeClr val="tx1"/>
                          </a:solidFill>
                          <a:latin typeface="+mj-lt"/>
                        </a:rPr>
                        <a:t>Good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Discriminent</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Discriminent== sqrt( b^2 – 4 *a*c );</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0995">
                <a:tc rowSpan="4">
                  <a:txBody>
                    <a:bodyPr/>
                    <a:lstStyle/>
                    <a:p>
                      <a:pPr algn="l" rtl="0" fontAlgn="t"/>
                      <a:r>
                        <a:rPr lang="en-US" sz="1400" b="0" i="0" u="none" strike="noStrike" baseline="0" dirty="0">
                          <a:solidFill>
                            <a:schemeClr val="tx1"/>
                          </a:solidFill>
                          <a:latin typeface="+mj-lt"/>
                        </a:rPr>
                        <a:t>Boolean Variable</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1400" b="1" i="0" u="none" strike="noStrike" baseline="0" dirty="0">
                          <a:solidFill>
                            <a:schemeClr val="tx1"/>
                          </a:solidFill>
                          <a:latin typeface="+mj-lt"/>
                        </a:rPr>
                        <a:t>Bad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t"/>
                      <a:r>
                        <a:rPr lang="en-US" sz="1400" b="1" i="0" u="none" strike="noStrike" baseline="0">
                          <a:solidFill>
                            <a:schemeClr val="tx1"/>
                          </a:solidFill>
                          <a:latin typeface="+mj-lt"/>
                        </a:rPr>
                        <a:t>NotFound,NotSuccess</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If (Found)</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271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a:solidFill>
                            <a:schemeClr val="tx1"/>
                          </a:solidFill>
                          <a:latin typeface="+mj-lt"/>
                        </a:rPr>
                        <a:t>  PRINT “ELEMENT IS PRESENT”</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099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dirty="0">
                          <a:solidFill>
                            <a:schemeClr val="tx1"/>
                          </a:solidFill>
                          <a:latin typeface="+mj-lt"/>
                        </a:rPr>
                        <a:t>else</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20808">
                <a:tc vMerge="1">
                  <a:txBody>
                    <a:bodyPr/>
                    <a:lstStyle/>
                    <a:p>
                      <a:endParaRPr lang="en-US"/>
                    </a:p>
                  </a:txBody>
                  <a:tcPr/>
                </a:tc>
                <a:tc>
                  <a:txBody>
                    <a:bodyPr/>
                    <a:lstStyle/>
                    <a:p>
                      <a:pPr algn="l" rtl="0" fontAlgn="t"/>
                      <a:r>
                        <a:rPr lang="en-US" sz="1400" b="1" i="0" u="none" strike="noStrike" baseline="0" dirty="0">
                          <a:solidFill>
                            <a:schemeClr val="tx1"/>
                          </a:solidFill>
                          <a:latin typeface="+mj-lt"/>
                        </a:rPr>
                        <a:t>Good </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dirty="0">
                          <a:solidFill>
                            <a:schemeClr val="tx1"/>
                          </a:solidFill>
                          <a:latin typeface="+mj-lt"/>
                        </a:rPr>
                        <a:t>Found , Success</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a:solidFill>
                            <a:schemeClr val="tx1"/>
                          </a:solidFill>
                          <a:latin typeface="+mj-lt"/>
                        </a:rPr>
                        <a:t>  PRINT “ELEMENT IS NOT PRESENT”</a:t>
                      </a:r>
                    </a:p>
                  </a:txBody>
                  <a:tcPr marL="249009"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4249">
                <a:tc rowSpan="4">
                  <a:txBody>
                    <a:bodyPr/>
                    <a:lstStyle/>
                    <a:p>
                      <a:pPr algn="l" rtl="0" fontAlgn="t"/>
                      <a:r>
                        <a:rPr lang="en-US" sz="1400" b="0" i="0" u="none" strike="noStrike" baseline="0" dirty="0">
                          <a:solidFill>
                            <a:schemeClr val="tx1"/>
                          </a:solidFill>
                          <a:latin typeface="+mj-lt"/>
                        </a:rPr>
                        <a:t>Status Variable</a:t>
                      </a:r>
                    </a:p>
                  </a:txBody>
                  <a:tcPr marL="249009" marR="6917" marT="691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rtl="0" fontAlgn="t"/>
                      <a:r>
                        <a:rPr lang="en-US" sz="1400" b="1" i="0" u="none" strike="noStrike" baseline="0">
                          <a:solidFill>
                            <a:schemeClr val="tx1"/>
                          </a:solidFill>
                          <a:latin typeface="+mj-lt"/>
                        </a:rPr>
                        <a:t>Bad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dirty="0" err="1">
                          <a:solidFill>
                            <a:schemeClr val="tx1"/>
                          </a:solidFill>
                          <a:latin typeface="+mj-lt"/>
                        </a:rPr>
                        <a:t>StatusFlag</a:t>
                      </a:r>
                      <a:r>
                        <a:rPr lang="en-US" sz="1400" b="1" i="0" u="none" strike="noStrike" baseline="0" dirty="0">
                          <a:solidFill>
                            <a:schemeClr val="tx1"/>
                          </a:solidFill>
                          <a:latin typeface="+mj-lt"/>
                        </a:rPr>
                        <a:t> = 0x80.</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r>
                        <a:rPr lang="en-US" sz="1400" b="1" i="0" u="none" strike="noStrike" baseline="0" dirty="0">
                          <a:solidFill>
                            <a:schemeClr val="tx1"/>
                          </a:solidFill>
                          <a:latin typeface="+mj-lt"/>
                        </a:rPr>
                        <a:t> </a:t>
                      </a:r>
                    </a:p>
                  </a:txBody>
                  <a:tcPr marL="6917" marR="6917" marT="691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0995">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dirty="0" err="1">
                          <a:solidFill>
                            <a:schemeClr val="tx1"/>
                          </a:solidFill>
                          <a:latin typeface="+mj-lt"/>
                        </a:rPr>
                        <a:t>DataReady</a:t>
                      </a:r>
                      <a:r>
                        <a:rPr lang="en-US" sz="1400" b="1" i="0" u="none" strike="noStrike" baseline="0" dirty="0">
                          <a:solidFill>
                            <a:schemeClr val="tx1"/>
                          </a:solidFill>
                          <a:latin typeface="+mj-lt"/>
                        </a:rPr>
                        <a:t>=r</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8"/>
                  </a:ext>
                </a:extLst>
              </a:tr>
              <a:tr h="622711">
                <a:tc vMerge="1">
                  <a:txBody>
                    <a:bodyPr/>
                    <a:lstStyle/>
                    <a:p>
                      <a:endParaRPr lang="en-US"/>
                    </a:p>
                  </a:txBody>
                  <a:tcPr/>
                </a:tc>
                <a:tc rowSpan="2">
                  <a:txBody>
                    <a:bodyPr/>
                    <a:lstStyle/>
                    <a:p>
                      <a:pPr algn="l" rtl="0" fontAlgn="t"/>
                      <a:r>
                        <a:rPr lang="en-US" sz="1400" b="1" i="0" u="none" strike="noStrike" baseline="0">
                          <a:solidFill>
                            <a:schemeClr val="tx1"/>
                          </a:solidFill>
                          <a:latin typeface="+mj-lt"/>
                        </a:rPr>
                        <a:t>Good</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400" b="1" i="0" u="none" strike="noStrike" baseline="0" dirty="0" err="1">
                          <a:solidFill>
                            <a:schemeClr val="tx1"/>
                          </a:solidFill>
                          <a:latin typeface="+mj-lt"/>
                        </a:rPr>
                        <a:t>CharacterType</a:t>
                      </a:r>
                      <a:r>
                        <a:rPr lang="en-US" sz="1400" b="1" i="0" u="none" strike="noStrike" baseline="0" dirty="0">
                          <a:solidFill>
                            <a:schemeClr val="tx1"/>
                          </a:solidFill>
                          <a:latin typeface="+mj-lt"/>
                        </a:rPr>
                        <a:t> = CONTROL_CHARACTER</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9"/>
                  </a:ext>
                </a:extLst>
              </a:tr>
              <a:tr h="414249">
                <a:tc vMerge="1">
                  <a:txBody>
                    <a:bodyPr/>
                    <a:lstStyle/>
                    <a:p>
                      <a:endParaRPr lang="en-US"/>
                    </a:p>
                  </a:txBody>
                  <a:tcPr/>
                </a:tc>
                <a:tc vMerge="1">
                  <a:txBody>
                    <a:bodyPr/>
                    <a:lstStyle/>
                    <a:p>
                      <a:endParaRPr lang="en-US"/>
                    </a:p>
                  </a:txBody>
                  <a:tcPr/>
                </a:tc>
                <a:tc>
                  <a:txBody>
                    <a:bodyPr/>
                    <a:lstStyle/>
                    <a:p>
                      <a:pPr algn="l" rtl="0" fontAlgn="t"/>
                      <a:r>
                        <a:rPr lang="en-US" sz="1400" b="1" i="0" u="none" strike="noStrike" baseline="0" dirty="0" err="1">
                          <a:solidFill>
                            <a:schemeClr val="tx1"/>
                          </a:solidFill>
                          <a:latin typeface="+mj-lt"/>
                        </a:rPr>
                        <a:t>DataReady</a:t>
                      </a:r>
                      <a:r>
                        <a:rPr lang="en-US" sz="1400" b="1" i="0" u="none" strike="noStrike" baseline="0" dirty="0">
                          <a:solidFill>
                            <a:schemeClr val="tx1"/>
                          </a:solidFill>
                          <a:latin typeface="+mj-lt"/>
                        </a:rPr>
                        <a:t>    = TRUE;</a:t>
                      </a:r>
                    </a:p>
                  </a:txBody>
                  <a:tcPr marL="249009" marR="6917" marT="6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r>
              <a:rPr lang="en-US" dirty="0"/>
              <a:t>Question 3: What are the objectives of good layout ?</a:t>
            </a:r>
          </a:p>
          <a:p>
            <a:pPr lvl="1"/>
            <a:r>
              <a:rPr lang="en-US" dirty="0"/>
              <a:t>A. An accurate logical structure</a:t>
            </a:r>
          </a:p>
          <a:p>
            <a:pPr lvl="1"/>
            <a:r>
              <a:rPr lang="en-US" dirty="0"/>
              <a:t>B. To improve compatibility with compiler </a:t>
            </a:r>
          </a:p>
          <a:p>
            <a:pPr lvl="1"/>
            <a:r>
              <a:rPr lang="en-US" dirty="0"/>
              <a:t>C. To improve readability</a:t>
            </a:r>
          </a:p>
          <a:p>
            <a:pPr lvl="1"/>
            <a:r>
              <a:rPr lang="en-US" dirty="0"/>
              <a:t>D. To withstand modifications</a:t>
            </a:r>
          </a:p>
          <a:p>
            <a:endParaRPr lang="en-US" dirty="0"/>
          </a:p>
          <a:p>
            <a:r>
              <a:rPr lang="en-US" dirty="0"/>
              <a:t>Question 4 : What are the guidelines for good layout ?</a:t>
            </a:r>
          </a:p>
          <a:p>
            <a:pPr lvl="1"/>
            <a:r>
              <a:rPr lang="en-US" dirty="0"/>
              <a:t>A. Use braces as boundaries to demarcate block of code</a:t>
            </a:r>
          </a:p>
          <a:p>
            <a:pPr lvl="1"/>
            <a:r>
              <a:rPr lang="en-US" dirty="0"/>
              <a:t>B. Use indentation to show logical structure of code</a:t>
            </a:r>
          </a:p>
          <a:p>
            <a:pPr lvl="1"/>
            <a:r>
              <a:rPr lang="en-US" dirty="0"/>
              <a:t>C. Use line breaks for statements over 80 characters</a:t>
            </a:r>
          </a:p>
          <a:p>
            <a:pPr lvl="1"/>
            <a:r>
              <a:rPr lang="en-US" dirty="0"/>
              <a:t>D. Use white space sparingly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a:xfrm>
            <a:off x="298516" y="1456666"/>
            <a:ext cx="6887389" cy="4643751"/>
          </a:xfrm>
        </p:spPr>
        <p:txBody>
          <a:bodyPr/>
          <a:lstStyle/>
          <a:p>
            <a:r>
              <a:rPr lang="en-US" dirty="0"/>
              <a:t>Question 5 : You are writing a module to update the visitor counter on a web page ,what steps can you take to make this  module as strong as possible ?</a:t>
            </a:r>
          </a:p>
          <a:p>
            <a:pPr lvl="1"/>
            <a:r>
              <a:rPr lang="en-US" dirty="0"/>
              <a:t>A. Call the module </a:t>
            </a:r>
            <a:r>
              <a:rPr lang="en-US" dirty="0" err="1"/>
              <a:t>pageCountUpdate</a:t>
            </a:r>
            <a:r>
              <a:rPr lang="en-US" dirty="0"/>
              <a:t>()</a:t>
            </a:r>
          </a:p>
          <a:p>
            <a:pPr lvl="1"/>
            <a:r>
              <a:rPr lang="en-US" dirty="0"/>
              <a:t>B. Call the module webPage6()</a:t>
            </a:r>
          </a:p>
          <a:p>
            <a:pPr lvl="1"/>
            <a:r>
              <a:rPr lang="en-US" dirty="0"/>
              <a:t>C. Test the module as soon as it is complete</a:t>
            </a:r>
          </a:p>
          <a:p>
            <a:pPr lvl="1"/>
            <a:r>
              <a:rPr lang="en-US" dirty="0"/>
              <a:t>D. Wait until all modules have been added to the program before testing it </a:t>
            </a:r>
          </a:p>
          <a:p>
            <a:endParaRPr lang="en-US" dirty="0"/>
          </a:p>
          <a:p>
            <a:r>
              <a:rPr lang="en-US" dirty="0"/>
              <a:t>Question 6 : Which of these applications should be robust ?</a:t>
            </a:r>
          </a:p>
          <a:p>
            <a:pPr lvl="1"/>
            <a:r>
              <a:rPr lang="en-US" dirty="0"/>
              <a:t>A. Bank machine software</a:t>
            </a:r>
          </a:p>
          <a:p>
            <a:pPr lvl="1"/>
            <a:r>
              <a:rPr lang="en-US" dirty="0"/>
              <a:t>B. Radiation machine software</a:t>
            </a:r>
          </a:p>
          <a:p>
            <a:pPr lvl="1"/>
            <a:r>
              <a:rPr lang="en-US" dirty="0"/>
              <a:t>C. Web browser software</a:t>
            </a:r>
          </a:p>
          <a:p>
            <a:pPr lvl="1"/>
            <a:r>
              <a:rPr lang="en-US" dirty="0"/>
              <a:t>D. Word processing software</a:t>
            </a:r>
          </a:p>
          <a:p>
            <a:endParaRPr lang="en-US" dirty="0"/>
          </a:p>
        </p:txBody>
      </p:sp>
    </p:spTree>
    <p:extLst>
      <p:ext uri="{BB962C8B-B14F-4D97-AF65-F5344CB8AC3E}">
        <p14:creationId xmlns:p14="http://schemas.microsoft.com/office/powerpoint/2010/main" val="223689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a:t>
            </a:r>
            <a:br>
              <a:rPr lang="en-US" sz="1200" dirty="0"/>
            </a:br>
            <a:r>
              <a:rPr lang="en-US" dirty="0"/>
              <a:t>Optimum Name Length</a:t>
            </a:r>
          </a:p>
        </p:txBody>
      </p:sp>
      <p:sp>
        <p:nvSpPr>
          <p:cNvPr id="4" name="Content Placeholder 3"/>
          <p:cNvSpPr>
            <a:spLocks noGrp="1"/>
          </p:cNvSpPr>
          <p:nvPr>
            <p:ph idx="1"/>
          </p:nvPr>
        </p:nvSpPr>
        <p:spPr/>
        <p:txBody>
          <a:bodyPr/>
          <a:lstStyle/>
          <a:p>
            <a:r>
              <a:rPr lang="en-US" dirty="0"/>
              <a:t>The name is long enough that you don’t have to puzzle it out.</a:t>
            </a:r>
          </a:p>
          <a:p>
            <a:endParaRPr lang="en-US" dirty="0"/>
          </a:p>
          <a:p>
            <a:endParaRPr lang="en-US" dirty="0"/>
          </a:p>
        </p:txBody>
      </p:sp>
      <p:graphicFrame>
        <p:nvGraphicFramePr>
          <p:cNvPr id="8" name="Group 20"/>
          <p:cNvGraphicFramePr>
            <a:graphicFrameLocks/>
          </p:cNvGraphicFramePr>
          <p:nvPr>
            <p:extLst>
              <p:ext uri="{D42A27DB-BD31-4B8C-83A1-F6EECF244321}">
                <p14:modId xmlns:p14="http://schemas.microsoft.com/office/powerpoint/2010/main" val="2392324489"/>
              </p:ext>
            </p:extLst>
          </p:nvPr>
        </p:nvGraphicFramePr>
        <p:xfrm>
          <a:off x="685800" y="2052638"/>
          <a:ext cx="7391400" cy="3817937"/>
        </p:xfrm>
        <a:graphic>
          <a:graphicData uri="http://schemas.openxmlformats.org/drawingml/2006/table">
            <a:tbl>
              <a:tblPr/>
              <a:tblGrid>
                <a:gridCol w="2354262">
                  <a:extLst>
                    <a:ext uri="{9D8B030D-6E8A-4147-A177-3AD203B41FA5}">
                      <a16:colId xmlns:a16="http://schemas.microsoft.com/office/drawing/2014/main" val="20000"/>
                    </a:ext>
                  </a:extLst>
                </a:gridCol>
                <a:gridCol w="5037138">
                  <a:extLst>
                    <a:ext uri="{9D8B030D-6E8A-4147-A177-3AD203B41FA5}">
                      <a16:colId xmlns:a16="http://schemas.microsoft.com/office/drawing/2014/main" val="20001"/>
                    </a:ext>
                  </a:extLst>
                </a:gridCol>
              </a:tblGrid>
              <a:tr h="1081088">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Too Long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a:ln>
                            <a:noFill/>
                          </a:ln>
                          <a:solidFill>
                            <a:schemeClr val="tx1"/>
                          </a:solidFill>
                          <a:effectLst/>
                          <a:latin typeface="+mj-lt"/>
                          <a:cs typeface="Arial" charset="0"/>
                        </a:rPr>
                        <a:t>NumberOfPeopleOnTheUSOlympicTeam</a:t>
                      </a:r>
                      <a:r>
                        <a:rPr kumimoji="0" lang="en-US" sz="1600" b="0" i="0" u="none" strike="noStrike" cap="none" normalizeH="0" baseline="0" dirty="0">
                          <a:ln>
                            <a:noFill/>
                          </a:ln>
                          <a:solidFill>
                            <a:schemeClr val="tx1"/>
                          </a:solidFill>
                          <a:effectLst/>
                          <a:latin typeface="+mj-lt"/>
                          <a:cs typeface="Arial" charset="0"/>
                        </a:rPr>
                        <a:t>,</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a:ln>
                            <a:noFill/>
                          </a:ln>
                          <a:solidFill>
                            <a:schemeClr val="tx1"/>
                          </a:solidFill>
                          <a:effectLst/>
                          <a:latin typeface="+mj-lt"/>
                          <a:cs typeface="Arial" charset="0"/>
                        </a:rPr>
                        <a:t>NumberOfSeatInTheSaddleDome</a:t>
                      </a:r>
                      <a:endParaRPr kumimoji="0" lang="en-US" sz="1600" b="0" i="0" u="none" strike="noStrike" cap="none" normalizeH="0" baseline="0" dirty="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707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Too Short</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N, NP, NTM, M, MP, Max, Points</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09774">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Just Right</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a:ln>
                            <a:noFill/>
                          </a:ln>
                          <a:solidFill>
                            <a:schemeClr val="tx1"/>
                          </a:solidFill>
                          <a:effectLst/>
                          <a:latin typeface="+mj-lt"/>
                          <a:cs typeface="Arial" charset="0"/>
                        </a:rPr>
                        <a:t>NumTeamMembers</a:t>
                      </a:r>
                      <a:r>
                        <a:rPr kumimoji="0" lang="en-US" sz="1600" b="0" i="0" u="none" strike="noStrike" cap="none" normalizeH="0" baseline="0" dirty="0">
                          <a:ln>
                            <a:noFill/>
                          </a:ln>
                          <a:solidFill>
                            <a:schemeClr val="tx1"/>
                          </a:solidFill>
                          <a:effectLst/>
                          <a:latin typeface="+mj-lt"/>
                          <a:cs typeface="Arial" charset="0"/>
                        </a:rPr>
                        <a:t>, </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a:ln>
                            <a:noFill/>
                          </a:ln>
                          <a:solidFill>
                            <a:schemeClr val="tx1"/>
                          </a:solidFill>
                          <a:effectLst/>
                          <a:latin typeface="+mj-lt"/>
                          <a:cs typeface="Arial" charset="0"/>
                        </a:rPr>
                        <a:t>TeamMbrCount</a:t>
                      </a:r>
                      <a:r>
                        <a:rPr kumimoji="0" lang="en-US" sz="1600" b="0" i="0" u="none" strike="noStrike" cap="none" normalizeH="0" baseline="0" dirty="0">
                          <a:ln>
                            <a:noFill/>
                          </a:ln>
                          <a:solidFill>
                            <a:schemeClr val="tx1"/>
                          </a:solidFill>
                          <a:effectLst/>
                          <a:latin typeface="+mj-lt"/>
                          <a:cs typeface="Arial" charset="0"/>
                        </a:rPr>
                        <a:t>,</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a:ln>
                            <a:noFill/>
                          </a:ln>
                          <a:solidFill>
                            <a:schemeClr val="tx1"/>
                          </a:solidFill>
                          <a:effectLst/>
                          <a:latin typeface="+mj-lt"/>
                          <a:cs typeface="Arial" charset="0"/>
                        </a:rPr>
                        <a:t>MaxTeamPoints</a:t>
                      </a:r>
                      <a:r>
                        <a:rPr kumimoji="0" lang="en-US" sz="1600" b="0" i="0" u="none" strike="noStrike" cap="none" normalizeH="0" baseline="0" dirty="0">
                          <a:ln>
                            <a:noFill/>
                          </a:ln>
                          <a:solidFill>
                            <a:schemeClr val="tx1"/>
                          </a:solidFill>
                          <a:effectLst/>
                          <a:latin typeface="+mj-lt"/>
                          <a:cs typeface="Arial" charset="0"/>
                        </a:rPr>
                        <a:t>, </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a:ln>
                            <a:noFill/>
                          </a:ln>
                          <a:solidFill>
                            <a:schemeClr val="tx1"/>
                          </a:solidFill>
                          <a:effectLst/>
                          <a:latin typeface="+mj-lt"/>
                          <a:cs typeface="Arial" charset="0"/>
                        </a:rPr>
                        <a:t>RecordPoints</a:t>
                      </a:r>
                      <a:r>
                        <a:rPr kumimoji="0" lang="en-US" sz="1600" b="0" i="0" u="none" strike="noStrike" cap="none" normalizeH="0" baseline="0" dirty="0">
                          <a:ln>
                            <a:noFill/>
                          </a:ln>
                          <a:solidFill>
                            <a:schemeClr val="tx1"/>
                          </a:solidFill>
                          <a:effectLst/>
                          <a:latin typeface="+mj-lt"/>
                          <a:cs typeface="Arial" charset="0"/>
                        </a:rPr>
                        <a:t>, </a:t>
                      </a:r>
                    </a:p>
                    <a:p>
                      <a:pPr marL="0" marR="0" lvl="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err="1">
                          <a:ln>
                            <a:noFill/>
                          </a:ln>
                          <a:solidFill>
                            <a:schemeClr val="tx1"/>
                          </a:solidFill>
                          <a:effectLst/>
                          <a:latin typeface="+mj-lt"/>
                          <a:cs typeface="Arial" charset="0"/>
                        </a:rPr>
                        <a:t>cPoints</a:t>
                      </a:r>
                      <a:endParaRPr kumimoji="0" lang="en-US" sz="1600" b="0" i="0" u="none" strike="noStrike" cap="none" normalizeH="0" baseline="0" dirty="0">
                        <a:ln>
                          <a:noFill/>
                        </a:ln>
                        <a:solidFill>
                          <a:schemeClr val="tx1"/>
                        </a:solidFill>
                        <a:effectLst/>
                        <a:latin typeface="+mj-lt"/>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 </a:t>
            </a:r>
            <a:br>
              <a:rPr lang="en-US" sz="1200" dirty="0"/>
            </a:br>
            <a:r>
              <a:rPr lang="en-US" dirty="0"/>
              <a:t>Layout Techniques</a:t>
            </a:r>
          </a:p>
        </p:txBody>
      </p:sp>
      <p:sp>
        <p:nvSpPr>
          <p:cNvPr id="4" name="Content Placeholder 3"/>
          <p:cNvSpPr>
            <a:spLocks noGrp="1"/>
          </p:cNvSpPr>
          <p:nvPr>
            <p:ph idx="1"/>
          </p:nvPr>
        </p:nvSpPr>
        <p:spPr/>
        <p:txBody>
          <a:bodyPr/>
          <a:lstStyle/>
          <a:p>
            <a:r>
              <a:rPr lang="en-US" dirty="0"/>
              <a:t>Provide White space</a:t>
            </a:r>
          </a:p>
          <a:p>
            <a:r>
              <a:rPr lang="en-US" dirty="0"/>
              <a:t>Grouping statements</a:t>
            </a:r>
          </a:p>
          <a:p>
            <a:r>
              <a:rPr lang="en-US" dirty="0"/>
              <a:t>Use Blank lines wherever required</a:t>
            </a:r>
          </a:p>
          <a:p>
            <a:r>
              <a:rPr lang="en-US" dirty="0"/>
              <a:t>Do uniform alignment of elements </a:t>
            </a:r>
          </a:p>
          <a:p>
            <a:r>
              <a:rPr lang="en-US" dirty="0"/>
              <a:t>Use indentation to show the logical structure of a program.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2.1.1 Readable </a:t>
            </a:r>
            <a:br>
              <a:rPr lang="en-US" dirty="0"/>
            </a:br>
            <a:r>
              <a:rPr lang="en-US" dirty="0"/>
              <a:t>Layout</a:t>
            </a:r>
          </a:p>
        </p:txBody>
      </p:sp>
      <p:sp>
        <p:nvSpPr>
          <p:cNvPr id="4" name="Content Placeholder 3"/>
          <p:cNvSpPr>
            <a:spLocks noGrp="1"/>
          </p:cNvSpPr>
          <p:nvPr>
            <p:ph idx="1"/>
          </p:nvPr>
        </p:nvSpPr>
        <p:spPr/>
        <p:txBody>
          <a:bodyPr/>
          <a:lstStyle/>
          <a:p>
            <a:r>
              <a:rPr lang="en-US" dirty="0"/>
              <a:t>Align groups of related assignments</a:t>
            </a:r>
          </a:p>
          <a:p>
            <a:r>
              <a:rPr lang="en-US" dirty="0"/>
              <a:t>Poor alignment</a:t>
            </a:r>
          </a:p>
          <a:p>
            <a:pPr lvl="1"/>
            <a:r>
              <a:rPr lang="en-US" dirty="0" err="1"/>
              <a:t>EmployeeName</a:t>
            </a:r>
            <a:r>
              <a:rPr lang="en-US" dirty="0"/>
              <a:t> = </a:t>
            </a:r>
            <a:r>
              <a:rPr lang="en-US" dirty="0" err="1"/>
              <a:t>InputName</a:t>
            </a:r>
            <a:endParaRPr lang="en-US" dirty="0"/>
          </a:p>
          <a:p>
            <a:pPr lvl="1"/>
            <a:r>
              <a:rPr lang="en-US" dirty="0" err="1"/>
              <a:t>EmployeeSalary</a:t>
            </a:r>
            <a:r>
              <a:rPr lang="en-US" dirty="0"/>
              <a:t> = </a:t>
            </a:r>
            <a:r>
              <a:rPr lang="en-US" dirty="0" err="1"/>
              <a:t>InputSalary</a:t>
            </a:r>
            <a:endParaRPr lang="en-US" dirty="0"/>
          </a:p>
          <a:p>
            <a:pPr lvl="1"/>
            <a:r>
              <a:rPr lang="en-US" dirty="0" err="1"/>
              <a:t>EmployeeBirthdate</a:t>
            </a:r>
            <a:r>
              <a:rPr lang="en-US" dirty="0"/>
              <a:t> = </a:t>
            </a:r>
            <a:r>
              <a:rPr lang="en-US" dirty="0" err="1"/>
              <a:t>InputBirthdate</a:t>
            </a:r>
            <a:endParaRPr lang="en-US" dirty="0"/>
          </a:p>
          <a:p>
            <a:r>
              <a:rPr lang="en-US" dirty="0"/>
              <a:t>Better alignment</a:t>
            </a:r>
          </a:p>
          <a:p>
            <a:pPr lvl="1"/>
            <a:r>
              <a:rPr lang="en-US" dirty="0" err="1"/>
              <a:t>EmployeeName</a:t>
            </a:r>
            <a:r>
              <a:rPr lang="en-US" dirty="0"/>
              <a:t>	= </a:t>
            </a:r>
            <a:r>
              <a:rPr lang="en-US" dirty="0" err="1"/>
              <a:t>InputName</a:t>
            </a:r>
            <a:endParaRPr lang="en-US" dirty="0"/>
          </a:p>
          <a:p>
            <a:pPr lvl="1"/>
            <a:r>
              <a:rPr lang="en-US" dirty="0" err="1"/>
              <a:t>EmployeeSalary</a:t>
            </a:r>
            <a:r>
              <a:rPr lang="en-US" dirty="0"/>
              <a:t>	= </a:t>
            </a:r>
            <a:r>
              <a:rPr lang="en-US" dirty="0" err="1"/>
              <a:t>InputSalary</a:t>
            </a:r>
            <a:endParaRPr lang="en-US" dirty="0"/>
          </a:p>
          <a:p>
            <a:pPr lvl="1"/>
            <a:r>
              <a:rPr lang="en-US" dirty="0" err="1"/>
              <a:t>EmployeeBirthdate</a:t>
            </a:r>
            <a:r>
              <a:rPr lang="en-US" dirty="0"/>
              <a:t>	= </a:t>
            </a:r>
            <a:r>
              <a:rPr lang="en-US" dirty="0" err="1"/>
              <a:t>InputBirthdate</a:t>
            </a:r>
            <a:endParaRPr lang="en-US" dirty="0"/>
          </a:p>
          <a:p>
            <a:r>
              <a:rPr lang="en-US" dirty="0"/>
              <a:t>Use only one statement per line</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c6bb291f-6122-42a2-8382-6744ccb695f5">Class book</Material_x0020_Type>
    <Category xmlns="c6bb291f-6122-42a2-8382-6744ccb695f5">Module Artifact</Category>
    <Level xmlns="c6bb291f-6122-42a2-8382-6744ccb695f5">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31BCEE897F234B89C9BE9F0B5A710D" ma:contentTypeVersion="8" ma:contentTypeDescription="Create a new document." ma:contentTypeScope="" ma:versionID="568ed1f2501d9069822f59555a5d9aab">
  <xsd:schema xmlns:xsd="http://www.w3.org/2001/XMLSchema" xmlns:xs="http://www.w3.org/2001/XMLSchema" xmlns:p="http://schemas.microsoft.com/office/2006/metadata/properties" xmlns:ns2="c6bb291f-6122-42a2-8382-6744ccb695f5" targetNamespace="http://schemas.microsoft.com/office/2006/metadata/properties" ma:root="true" ma:fieldsID="da4c1392fe7d204ebbd805613f6f49cb" ns2:_="">
    <xsd:import namespace="c6bb291f-6122-42a2-8382-6744ccb695f5"/>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291f-6122-42a2-8382-6744ccb695f5"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EE69635F-054C-44F3-9ECC-A24E44857161}">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4FE419BB-7F77-48B7-97E4-60A039EA7E94}"/>
</file>

<file path=docProps/app.xml><?xml version="1.0" encoding="utf-8"?>
<Properties xmlns="http://schemas.openxmlformats.org/officeDocument/2006/extended-properties" xmlns:vt="http://schemas.openxmlformats.org/officeDocument/2006/docPropsVTypes">
  <Template/>
  <TotalTime>15001</TotalTime>
  <Words>7347</Words>
  <Application>Microsoft Office PowerPoint</Application>
  <PresentationFormat>On-screen Show (4:3)</PresentationFormat>
  <Paragraphs>1160</Paragraphs>
  <Slides>61</Slides>
  <Notes>61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2" baseType="lpstr">
      <vt:lpstr>Arial</vt:lpstr>
      <vt:lpstr>MS PGothic</vt:lpstr>
      <vt:lpstr>Verdana</vt:lpstr>
      <vt:lpstr>Calibri</vt:lpstr>
      <vt:lpstr>MS PGothic</vt:lpstr>
      <vt:lpstr>Trebuchet MS</vt:lpstr>
      <vt:lpstr>Wingdings</vt:lpstr>
      <vt:lpstr>ヒラギノ角ゴ Pro W3</vt:lpstr>
      <vt:lpstr>Candara</vt:lpstr>
      <vt:lpstr>Section slides</vt:lpstr>
      <vt:lpstr>think-cell Slide</vt:lpstr>
      <vt:lpstr>Programming Foundation With Pseudocode</vt:lpstr>
      <vt:lpstr>Lesson Objectives</vt:lpstr>
      <vt:lpstr>2.1 Characteristics of a good program Characteristics of a Good Program</vt:lpstr>
      <vt:lpstr>2.1.1 Readable Naming Conventions</vt:lpstr>
      <vt:lpstr>2.1.1 Readable Naming Conventions (Contd…)</vt:lpstr>
      <vt:lpstr>2.1.1 Readable Naming Conventions (Contd…)</vt:lpstr>
      <vt:lpstr>2.1.1 Readable Optimum Name Length</vt:lpstr>
      <vt:lpstr>2.1.1 Readable  Layout Techniques</vt:lpstr>
      <vt:lpstr>2.1.1 Readable  Layout</vt:lpstr>
      <vt:lpstr>2.1.1 Readable  Layout (Contd…)</vt:lpstr>
      <vt:lpstr>2.1.1 Readable  Self-documenting Code</vt:lpstr>
      <vt:lpstr>2.1.1 Readable  Kinds of Comments</vt:lpstr>
      <vt:lpstr>2.1.1Readable Commenting Techniques</vt:lpstr>
      <vt:lpstr>2.1.2 Maintainable Maintainable</vt:lpstr>
      <vt:lpstr>2.1.2 Maintainable Maintainable - Example</vt:lpstr>
      <vt:lpstr>2.1.2 Maintainable Program for Printing Pay-slip – Example 2</vt:lpstr>
      <vt:lpstr>2.1.2 Maintainable Program for Printing Pay-slip - Example  2(Contd…)</vt:lpstr>
      <vt:lpstr>2.1.2 Maintainable Program for Printing Pay-slip - Issues</vt:lpstr>
      <vt:lpstr>2.1.2 Maintainable Program for Printing Pay-slip - Solution</vt:lpstr>
      <vt:lpstr>2.1.2 Maintainable Program for Printing Pay-slip - Solution</vt:lpstr>
      <vt:lpstr>2.1.2 Maintainable Program for Printing Pay-slip - Example</vt:lpstr>
      <vt:lpstr>2.1.3  Modular Modular</vt:lpstr>
      <vt:lpstr>2.1.3  Modular Reasons for creating a module</vt:lpstr>
      <vt:lpstr>2.1.3 Modular Advantages of Modularity</vt:lpstr>
      <vt:lpstr>2.1.3 Modular Characteristics of well defined modules</vt:lpstr>
      <vt:lpstr>2.1.3 Modular Best practices to follow when creating modules</vt:lpstr>
      <vt:lpstr>2.1.3 Modular Example - 1</vt:lpstr>
      <vt:lpstr>2.1.3 Modular Solution - 1</vt:lpstr>
      <vt:lpstr>2.1.3 Modular Solution - 2</vt:lpstr>
      <vt:lpstr>2.1.3 Modular Code Considerations During Modularization</vt:lpstr>
      <vt:lpstr>2.1.3 Modular Code Considerations</vt:lpstr>
      <vt:lpstr>2.1.3 Modular Guidelines to follow while using arguments</vt:lpstr>
      <vt:lpstr>2.1.3 Modular Best practice to follow for return values</vt:lpstr>
      <vt:lpstr>2.2 Guidelines for writing good code Guidelines for writing good code</vt:lpstr>
      <vt:lpstr>2.3 Coupling and cohesion Coupling</vt:lpstr>
      <vt:lpstr>2.3 Coupling and cohesion Coupling</vt:lpstr>
      <vt:lpstr>2.3 Coupling and Cohesion Cohesion</vt:lpstr>
      <vt:lpstr>2.3 Coupling and Cohesion Example</vt:lpstr>
      <vt:lpstr>2.3 Coupling and Cohesion  Change Request - Example</vt:lpstr>
      <vt:lpstr>2.3 Coupling and Cohesion  Change Request - Example</vt:lpstr>
      <vt:lpstr>2.3 Coupling and cohesion Drawbacks in the given code</vt:lpstr>
      <vt:lpstr>2.3 Coupling and cohesion  How can we avoid this?</vt:lpstr>
      <vt:lpstr>2.3 Coupling and cohesion  Revised Code</vt:lpstr>
      <vt:lpstr>2.3 Coupling and Cohesion  Revised Code (Contd..)</vt:lpstr>
      <vt:lpstr>2.3 Coupling and Cohesion  Advantages</vt:lpstr>
      <vt:lpstr>2.4 Robust Program What is Robust  program ?</vt:lpstr>
      <vt:lpstr>2.4 Robust Program Example</vt:lpstr>
      <vt:lpstr>2.4 Robust Program Defects Introduced in the Program</vt:lpstr>
      <vt:lpstr>2.4 Robust Program Example</vt:lpstr>
      <vt:lpstr>2.4 Robust Program Make a Program Robust</vt:lpstr>
      <vt:lpstr>2.4 Robust Program  Difference between correctness and robustness</vt:lpstr>
      <vt:lpstr>2.5 Refactoring Definition of Refactoring</vt:lpstr>
      <vt:lpstr>2.5 Refactoring Benefits of Refactoring</vt:lpstr>
      <vt:lpstr>2.5 Refactoring Refactoring task to the code issue it addresses</vt:lpstr>
      <vt:lpstr>2.5 Refactoring Example</vt:lpstr>
      <vt:lpstr>2.5 Refactoring Example</vt:lpstr>
      <vt:lpstr>Lab</vt:lpstr>
      <vt:lpstr>Summary</vt:lpstr>
      <vt:lpstr>Review Question</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369</cp:revision>
  <dcterms:created xsi:type="dcterms:W3CDTF">2012-05-18T02:59:15Z</dcterms:created>
  <dcterms:modified xsi:type="dcterms:W3CDTF">2018-02-15T12:02:09Z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0x010100A331BCEE897F234B89C9BE9F0B5A710D</vt:lpwstr>
  </property>
</Properties>
</file>