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986" r:id="rId4"/>
  </p:sldMasterIdLst>
  <p:notesMasterIdLst>
    <p:notesMasterId r:id="rId30"/>
  </p:notesMasterIdLst>
  <p:handoutMasterIdLst>
    <p:handoutMasterId r:id="rId31"/>
  </p:handoutMasterIdLst>
  <p:sldIdLst>
    <p:sldId id="427" r:id="rId5"/>
    <p:sldId id="399" r:id="rId6"/>
    <p:sldId id="460" r:id="rId7"/>
    <p:sldId id="306" r:id="rId8"/>
    <p:sldId id="416" r:id="rId9"/>
    <p:sldId id="428" r:id="rId10"/>
    <p:sldId id="434" r:id="rId11"/>
    <p:sldId id="429" r:id="rId12"/>
    <p:sldId id="307" r:id="rId13"/>
    <p:sldId id="450" r:id="rId14"/>
    <p:sldId id="451" r:id="rId15"/>
    <p:sldId id="452" r:id="rId16"/>
    <p:sldId id="453" r:id="rId17"/>
    <p:sldId id="454" r:id="rId18"/>
    <p:sldId id="455" r:id="rId19"/>
    <p:sldId id="456" r:id="rId20"/>
    <p:sldId id="457" r:id="rId21"/>
    <p:sldId id="458" r:id="rId22"/>
    <p:sldId id="459" r:id="rId23"/>
    <p:sldId id="461" r:id="rId24"/>
    <p:sldId id="431" r:id="rId25"/>
    <p:sldId id="401" r:id="rId26"/>
    <p:sldId id="385" r:id="rId27"/>
    <p:sldId id="331" r:id="rId28"/>
    <p:sldId id="462" r:id="rId29"/>
  </p:sldIdLst>
  <p:sldSz cx="9144000" cy="6858000" type="screen4x3"/>
  <p:notesSz cx="6858000" cy="9144000"/>
  <p:embeddedFontLst>
    <p:embeddedFont>
      <p:font typeface="MS PGothic" panose="020B0600070205080204" pitchFamily="34" charset="-128"/>
      <p:regular r:id="rId32"/>
    </p:embeddedFont>
    <p:embeddedFont>
      <p:font typeface="Verdana" panose="020B060403050404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Trebuchet MS" panose="020B0603020202020204" pitchFamily="34" charset="0"/>
      <p:regular r:id="rId41"/>
      <p:bold r:id="rId42"/>
      <p:italic r:id="rId43"/>
      <p:boldItalic r:id="rId44"/>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06">
          <p15:clr>
            <a:srgbClr val="A4A3A4"/>
          </p15:clr>
        </p15:guide>
        <p15:guide id="2" pos="12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9555" autoAdjust="0"/>
  </p:normalViewPr>
  <p:slideViewPr>
    <p:cSldViewPr snapToGrid="0">
      <p:cViewPr varScale="1">
        <p:scale>
          <a:sx n="60" d="100"/>
          <a:sy n="60" d="100"/>
        </p:scale>
        <p:origin x="1456"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606"/>
        <p:guide pos="12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F1A53EF-E107-4830-B210-C2A2F0C752B6}" type="datetimeFigureOut">
              <a:rPr lang="en-US"/>
              <a:pPr>
                <a:defRPr/>
              </a:pPr>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1FB10A-FCE1-4E5B-8DED-FA2AC8A3A7D6}" type="slidenum">
              <a:rPr lang="en-US"/>
              <a:pPr>
                <a:defRPr/>
              </a:pPr>
              <a:t>‹#›</a:t>
            </a:fld>
            <a:endParaRPr lang="en-US"/>
          </a:p>
        </p:txBody>
      </p:sp>
    </p:spTree>
    <p:extLst>
      <p:ext uri="{BB962C8B-B14F-4D97-AF65-F5344CB8AC3E}">
        <p14:creationId xmlns:p14="http://schemas.microsoft.com/office/powerpoint/2010/main" val="42233547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2475" y="685800"/>
            <a:ext cx="4572000" cy="3429000"/>
          </a:xfrm>
          <a:prstGeom prst="rect">
            <a:avLst/>
          </a:prstGeom>
          <a:noFill/>
          <a:ln w="12700">
            <a:solidFill>
              <a:prstClr val="black"/>
            </a:solidFill>
          </a:ln>
        </p:spPr>
        <p:txBody>
          <a:bodyPr vert="horz" lIns="91440" tIns="45720" rIns="91440" bIns="45720" rtlCol="0" anchor="ctr"/>
          <a:lstStyle/>
          <a:p>
            <a:pPr lvl="0"/>
            <a:r>
              <a:rPr lang="en-US" noProof="0" dirty="0"/>
              <a:t>    </a:t>
            </a:r>
          </a:p>
        </p:txBody>
      </p:sp>
      <p:sp>
        <p:nvSpPr>
          <p:cNvPr id="5" name="Notes Placeholder 4"/>
          <p:cNvSpPr>
            <a:spLocks noGrp="1"/>
          </p:cNvSpPr>
          <p:nvPr>
            <p:ph type="body" sz="quarter" idx="3"/>
          </p:nvPr>
        </p:nvSpPr>
        <p:spPr>
          <a:xfrm>
            <a:off x="2039938" y="4235450"/>
            <a:ext cx="4586287"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8916" name="Line 8"/>
          <p:cNvSpPr>
            <a:spLocks noChangeShapeType="1"/>
          </p:cNvSpPr>
          <p:nvPr/>
        </p:nvSpPr>
        <p:spPr bwMode="auto">
          <a:xfrm>
            <a:off x="1836738" y="592138"/>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3" name="Text Box 9"/>
          <p:cNvSpPr txBox="1">
            <a:spLocks noChangeArrowheads="1"/>
          </p:cNvSpPr>
          <p:nvPr/>
        </p:nvSpPr>
        <p:spPr bwMode="auto">
          <a:xfrm>
            <a:off x="152400" y="71755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defRPr/>
            </a:pPr>
            <a:r>
              <a:rPr lang="en-US" sz="1200" b="1">
                <a:latin typeface="Arial" pitchFamily="34" charset="0"/>
                <a:cs typeface="Arial" panose="020B0604020202020204" pitchFamily="34" charset="0"/>
              </a:rPr>
              <a:t>Instructor Notes:</a:t>
            </a:r>
          </a:p>
        </p:txBody>
      </p:sp>
      <p:sp>
        <p:nvSpPr>
          <p:cNvPr id="76806" name="Rectangle 14"/>
          <p:cNvSpPr>
            <a:spLocks noChangeArrowheads="1"/>
          </p:cNvSpPr>
          <p:nvPr/>
        </p:nvSpPr>
        <p:spPr bwMode="auto">
          <a:xfrm>
            <a:off x="241300" y="152400"/>
            <a:ext cx="65008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200" dirty="0">
                <a:latin typeface="Arial" panose="020B0604020202020204" pitchFamily="34" charset="0"/>
                <a:ea typeface="MS PGothic" pitchFamily="34" charset="-128"/>
                <a:cs typeface="Arial" panose="020B0604020202020204" pitchFamily="34" charset="0"/>
              </a:rPr>
              <a:t>Programming Foundation With Pseudocode</a:t>
            </a:r>
            <a:r>
              <a:rPr lang="en-US" altLang="en-US" sz="1200" dirty="0">
                <a:latin typeface="Arial" pitchFamily="34" charset="0"/>
                <a:cs typeface="Arial" panose="020B0604020202020204" pitchFamily="34" charset="0"/>
              </a:rPr>
              <a:t>	           </a:t>
            </a:r>
            <a:r>
              <a:rPr lang="en-US" altLang="en-US" sz="1200" dirty="0">
                <a:latin typeface="Arial" panose="020B0604020202020204" pitchFamily="34" charset="0"/>
                <a:ea typeface="MS PGothic" pitchFamily="34" charset="-128"/>
                <a:cs typeface="Arial" panose="020B0604020202020204" pitchFamily="34" charset="0"/>
              </a:rPr>
              <a:t>Algorithm Analysis and Design</a:t>
            </a:r>
          </a:p>
          <a:p>
            <a:pPr eaLnBrk="1" hangingPunct="1">
              <a:defRPr/>
            </a:pPr>
            <a:r>
              <a:rPr lang="en-US" altLang="en-US" sz="1200" dirty="0">
                <a:latin typeface="Arial" pitchFamily="34" charset="0"/>
                <a:cs typeface="Arial" panose="020B0604020202020204" pitchFamily="34" charset="0"/>
              </a:rPr>
              <a:t>		</a:t>
            </a:r>
            <a:endParaRPr lang="en-US" altLang="en-US" dirty="0">
              <a:latin typeface="Arial" pitchFamily="34" charset="0"/>
              <a:cs typeface="Arial" panose="020B0604020202020204" pitchFamily="34" charset="0"/>
            </a:endParaRPr>
          </a:p>
        </p:txBody>
      </p:sp>
      <p:sp>
        <p:nvSpPr>
          <p:cNvPr id="76807" name="Rectangle 14"/>
          <p:cNvSpPr>
            <a:spLocks noChangeArrowheads="1"/>
          </p:cNvSpPr>
          <p:nvPr/>
        </p:nvSpPr>
        <p:spPr bwMode="auto">
          <a:xfrm>
            <a:off x="3962400" y="8591550"/>
            <a:ext cx="27622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000" dirty="0">
                <a:latin typeface="Arial" pitchFamily="34" charset="0"/>
                <a:cs typeface="Arial" panose="020B0604020202020204" pitchFamily="34" charset="0"/>
              </a:rPr>
              <a:t>		 Page 03-</a:t>
            </a:r>
            <a:fld id="{F6A9F6F5-A608-4CDE-B2C6-420FA0FA414F}" type="slidenum">
              <a:rPr lang="en-US" altLang="en-US" sz="1000" smtClean="0">
                <a:latin typeface="Arial" pitchFamily="34" charset="0"/>
                <a:cs typeface="Arial" panose="020B0604020202020204" pitchFamily="34" charset="0"/>
              </a:rPr>
              <a:pPr eaLnBrk="1" hangingPunct="1">
                <a:defRPr/>
              </a:pPr>
              <a:t>‹#›</a:t>
            </a:fld>
            <a:r>
              <a:rPr lang="en-US" altLang="en-US" sz="1000" dirty="0">
                <a:latin typeface="Arial" pitchFamily="34" charset="0"/>
                <a:cs typeface="Arial" panose="020B0604020202020204" pitchFamily="34" charset="0"/>
              </a:rPr>
              <a:t> </a:t>
            </a:r>
          </a:p>
          <a:p>
            <a:pPr eaLnBrk="1" hangingPunct="1">
              <a:defRPr/>
            </a:pPr>
            <a:r>
              <a:rPr lang="en-US" altLang="en-US" sz="1000" dirty="0">
                <a:latin typeface="Arial" pitchFamily="34" charset="0"/>
                <a:cs typeface="Arial" panose="020B0604020202020204" pitchFamily="34" charset="0"/>
              </a:rPr>
              <a:t>  </a:t>
            </a:r>
          </a:p>
        </p:txBody>
      </p:sp>
    </p:spTree>
    <p:extLst>
      <p:ext uri="{BB962C8B-B14F-4D97-AF65-F5344CB8AC3E}">
        <p14:creationId xmlns:p14="http://schemas.microsoft.com/office/powerpoint/2010/main" val="20662400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2036763" y="619125"/>
            <a:ext cx="4670425" cy="35036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Linear search:</a:t>
            </a:r>
          </a:p>
          <a:p>
            <a:r>
              <a:rPr lang="en-US" altLang="en-US"/>
              <a:t>The Linear search technique is normally used when data is not in the sorted order. Linear search is another name for “sequential search”.</a:t>
            </a:r>
          </a:p>
          <a:p>
            <a:r>
              <a:rPr lang="en-US" altLang="en-US"/>
              <a:t>If we find the value at first position, then it is “best case” because search requires to do only one comparison.</a:t>
            </a:r>
          </a:p>
          <a:p>
            <a:r>
              <a:rPr lang="en-US" altLang="en-US"/>
              <a:t>However, if we find the value at the end, then this is “worst scenario” because we have to search for all the n values sequentially till last value</a:t>
            </a:r>
          </a:p>
          <a:p>
            <a:r>
              <a:rPr lang="en-US" altLang="en-US"/>
              <a:t>If we find data at the middle then we require to do only n/2 comparisons.</a:t>
            </a:r>
          </a:p>
        </p:txBody>
      </p:sp>
      <p:sp>
        <p:nvSpPr>
          <p:cNvPr id="50179" name="Slide Image Placeholder 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itchFamily="2" charset="2"/>
              <a:buChar char="Ø"/>
            </a:pPr>
            <a:r>
              <a:rPr lang="en-US" altLang="en-US" sz="1100" dirty="0"/>
              <a:t>For Sequential </a:t>
            </a:r>
            <a:r>
              <a:rPr lang="en-US" altLang="en-US" sz="1100" dirty="0" err="1"/>
              <a:t>seacrch</a:t>
            </a:r>
            <a:r>
              <a:rPr lang="en-US" altLang="en-US" sz="1100" dirty="0"/>
              <a:t>, </a:t>
            </a:r>
          </a:p>
          <a:p>
            <a:pPr lvl="1" algn="just" eaLnBrk="1" hangingPunct="1">
              <a:buFont typeface="Wingdings" pitchFamily="2" charset="2"/>
              <a:buChar char="Ø"/>
            </a:pPr>
            <a:r>
              <a:rPr lang="en-US" altLang="en-US" sz="1100" dirty="0"/>
              <a:t>Best Case: </a:t>
            </a:r>
            <a:r>
              <a:rPr lang="en-US" altLang="en-US" sz="1100" dirty="0" err="1"/>
              <a:t>C</a:t>
            </a:r>
            <a:r>
              <a:rPr lang="en-US" altLang="en-US" sz="1100" baseline="-25000" dirty="0" err="1"/>
              <a:t>best</a:t>
            </a:r>
            <a:r>
              <a:rPr lang="en-US" altLang="en-US" sz="1100" dirty="0"/>
              <a:t>(n) = 1 : Here key is found in the fist place of the list. Hence only one comparison is done.</a:t>
            </a:r>
          </a:p>
          <a:p>
            <a:pPr lvl="1" algn="just" eaLnBrk="1" hangingPunct="1">
              <a:buFont typeface="Wingdings" pitchFamily="2" charset="2"/>
              <a:buChar char="Ø"/>
            </a:pPr>
            <a:r>
              <a:rPr lang="en-US" altLang="en-US" sz="1100" dirty="0"/>
              <a:t>Worst Case:  </a:t>
            </a:r>
            <a:r>
              <a:rPr lang="en-US" altLang="en-US" sz="1100" dirty="0" err="1"/>
              <a:t>C</a:t>
            </a:r>
            <a:r>
              <a:rPr lang="en-US" altLang="en-US" sz="1100" baseline="-25000" dirty="0" err="1"/>
              <a:t>worst</a:t>
            </a:r>
            <a:r>
              <a:rPr lang="en-US" altLang="en-US" sz="1100" dirty="0"/>
              <a:t>(n) = n: Worst case scenario for sequential search is, when key is found on the last comparison or not found in the list. So if the list contains n elements the n number of comparisons is done.</a:t>
            </a:r>
          </a:p>
          <a:p>
            <a:pPr lvl="1" algn="just" eaLnBrk="1" hangingPunct="1">
              <a:buFont typeface="Wingdings" pitchFamily="2" charset="2"/>
              <a:buChar char="Ø"/>
            </a:pPr>
            <a:r>
              <a:rPr lang="en-US" altLang="en-US" sz="1100" dirty="0"/>
              <a:t>Average Case: </a:t>
            </a:r>
            <a:r>
              <a:rPr lang="en-US" altLang="en-US" sz="1100" dirty="0" err="1"/>
              <a:t>C</a:t>
            </a:r>
            <a:r>
              <a:rPr lang="en-US" altLang="en-US" sz="1100" baseline="-25000" dirty="0" err="1"/>
              <a:t>average</a:t>
            </a:r>
            <a:r>
              <a:rPr lang="en-US" altLang="en-US" sz="1100" dirty="0"/>
              <a:t>(n) = (n+1)/2: When key is somewhere in between the list. (n+1)/2 is derived from the mathematical computation with probability concepts.</a:t>
            </a:r>
          </a:p>
          <a:p>
            <a:pPr eaLnBrk="1" hangingPunct="1">
              <a:lnSpc>
                <a:spcPct val="150000"/>
              </a:lnSpc>
              <a:spcBef>
                <a:spcPct val="0"/>
              </a:spcBef>
            </a:pPr>
            <a:endParaRPr lang="en-US" altLang="en-US" sz="11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Binary search:</a:t>
            </a:r>
          </a:p>
          <a:p>
            <a:r>
              <a:rPr lang="en-US" altLang="en-US"/>
              <a:t>It is useful to search information from the sorted data. It is faster than “sequential search”.</a:t>
            </a:r>
          </a:p>
          <a:p>
            <a:r>
              <a:rPr lang="en-US" altLang="en-US" b="1"/>
              <a:t>Steps involved in Binary search:</a:t>
            </a:r>
          </a:p>
          <a:p>
            <a:r>
              <a:rPr lang="en-US" altLang="en-US"/>
              <a:t>Compares the value at mid position, otherwise divides the data into two parts at the middle.</a:t>
            </a:r>
          </a:p>
          <a:p>
            <a:r>
              <a:rPr lang="en-US" altLang="en-US"/>
              <a:t>If the value to be searched is less than (&lt;) the value at middle, then search in the fist half otherwise in the next half.</a:t>
            </a:r>
          </a:p>
          <a:p>
            <a:r>
              <a:rPr lang="en-US" altLang="en-US"/>
              <a:t>Repeat the steps 1 and 2 for the selected half till we get the value to be searched.</a:t>
            </a:r>
          </a:p>
          <a:p>
            <a:r>
              <a:rPr lang="en-US" altLang="en-US" b="1"/>
              <a:t>Example:</a:t>
            </a:r>
          </a:p>
          <a:p>
            <a:r>
              <a:rPr lang="en-US" altLang="en-US"/>
              <a:t>Suppose you are searching for the word ‘psychology’ in the dictionary, while searching if you find the word “Quoits” then we will definitely search in previous pages. In this example too we are reducing span of searching because dictionary is sorted alphabetically. Similar technique is used in binary search.</a:t>
            </a:r>
          </a:p>
          <a:p>
            <a:r>
              <a:rPr lang="en-US" altLang="en-US"/>
              <a:t>Consider an array of numbers:</a:t>
            </a:r>
          </a:p>
          <a:p>
            <a:r>
              <a:rPr lang="en-US" altLang="en-US"/>
              <a:t>	14   15    18   24   25   78   82   85   89   92   100</a:t>
            </a:r>
          </a:p>
          <a:p>
            <a:r>
              <a:rPr lang="en-US" altLang="en-US"/>
              <a:t>Search whether number 15 is in the array or not.</a:t>
            </a:r>
          </a:p>
          <a:p>
            <a:r>
              <a:rPr lang="en-US" altLang="en-US"/>
              <a:t>Since the array is in the sorted order, we can use binary search algorithm.</a:t>
            </a:r>
          </a:p>
          <a:p>
            <a:endParaRPr lang="en-US" altLang="en-US"/>
          </a:p>
        </p:txBody>
      </p:sp>
      <p:sp>
        <p:nvSpPr>
          <p:cNvPr id="53251" name="Slide Image Placeholder 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1"/>
          <p:cNvSpPr>
            <a:spLocks noGrp="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Steps:</a:t>
            </a:r>
          </a:p>
          <a:p>
            <a:r>
              <a:rPr lang="en-US" altLang="en-US"/>
              <a:t>The number at the middle is 78 != 15 but 15 &lt; 78, hence search in the first half.</a:t>
            </a:r>
          </a:p>
          <a:p>
            <a:r>
              <a:rPr lang="en-US" altLang="en-US"/>
              <a:t>The value at the middle is  18 !=15 but 15 &lt; 18, hence search it in the first half.</a:t>
            </a:r>
          </a:p>
          <a:p>
            <a:r>
              <a:rPr lang="en-US" altLang="en-US"/>
              <a:t>The value at the middle is 15, which is equal to the number we are searching for.</a:t>
            </a:r>
          </a:p>
          <a:p>
            <a:r>
              <a:rPr lang="en-US" altLang="en-US"/>
              <a:t>Display message, Number found at 2nd position or return the position.</a:t>
            </a:r>
          </a:p>
          <a:p>
            <a:endParaRPr lang="en-US" altLang="en-US"/>
          </a:p>
          <a:p>
            <a:r>
              <a:rPr lang="en-US" altLang="en-US"/>
              <a:t>Search whether number 10 is in the array or not.</a:t>
            </a:r>
          </a:p>
          <a:p>
            <a:r>
              <a:rPr lang="en-US" altLang="en-US"/>
              <a:t>Steps:</a:t>
            </a:r>
          </a:p>
          <a:p>
            <a:r>
              <a:rPr lang="en-US" altLang="en-US"/>
              <a:t>The number at the middle is 78 != 10 but 10 &lt; 78, hence search in the first half.</a:t>
            </a:r>
          </a:p>
          <a:p>
            <a:r>
              <a:rPr lang="en-US" altLang="en-US"/>
              <a:t>The value at the middle is  18 !=10 but 10 &lt; 18, hence search it in the first half.</a:t>
            </a:r>
          </a:p>
          <a:p>
            <a:r>
              <a:rPr lang="en-US" altLang="en-US"/>
              <a:t>The value at the middle is 15 !=10, hence search it in the first half.</a:t>
            </a:r>
          </a:p>
          <a:p>
            <a:r>
              <a:rPr lang="en-US" altLang="en-US"/>
              <a:t>The value at the middle is 14 !=10, At this point we have reached the first element’s </a:t>
            </a:r>
          </a:p>
          <a:p>
            <a:r>
              <a:rPr lang="en-US" altLang="en-US"/>
              <a:t>position beyond which we cannot move. </a:t>
            </a:r>
          </a:p>
          <a:p>
            <a:r>
              <a:rPr lang="en-US" altLang="en-US"/>
              <a:t>Display message, Number not found</a:t>
            </a:r>
          </a:p>
          <a:p>
            <a:endParaRPr lang="en-US" altLang="en-US"/>
          </a:p>
          <a:p>
            <a:endParaRPr lang="en-US" altLang="en-US"/>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2036763" y="619125"/>
            <a:ext cx="4670425" cy="35036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2019300" y="4217988"/>
            <a:ext cx="4586288" cy="435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Answer for Scenario 1:</a:t>
            </a:r>
          </a:p>
          <a:p>
            <a:pPr>
              <a:buFontTx/>
              <a:buChar char="•"/>
            </a:pPr>
            <a:r>
              <a:rPr lang="en-US" altLang="en-US"/>
              <a:t>  Sequential Search need to be used, Since the frames are not located in any order. </a:t>
            </a:r>
          </a:p>
          <a:p>
            <a:pPr>
              <a:buFontTx/>
              <a:buChar char="•"/>
            </a:pPr>
            <a:r>
              <a:rPr lang="en-US" altLang="en-US"/>
              <a:t>  Starting at the first frame, examine each frame (Without skipping) until you find the frame you want. </a:t>
            </a:r>
          </a:p>
          <a:p>
            <a:pPr>
              <a:buFontTx/>
              <a:buChar char="•"/>
            </a:pPr>
            <a:endParaRPr lang="en-US" altLang="en-US"/>
          </a:p>
          <a:p>
            <a:endParaRPr lang="en-US" altLang="en-US"/>
          </a:p>
          <a:p>
            <a:r>
              <a:rPr lang="en-US" altLang="en-US"/>
              <a:t>Answer for Scenario 2:</a:t>
            </a:r>
          </a:p>
          <a:p>
            <a:endParaRPr lang="en-US" altLang="en-US"/>
          </a:p>
          <a:p>
            <a:pPr lvl="1">
              <a:buFontTx/>
              <a:buChar char="•"/>
            </a:pPr>
            <a:r>
              <a:rPr lang="en-US" altLang="en-US"/>
              <a:t>It makes more sense to sort it and use binary search.</a:t>
            </a:r>
          </a:p>
          <a:p>
            <a:pPr lvl="1">
              <a:buFontTx/>
              <a:buChar char="•"/>
            </a:pPr>
            <a:r>
              <a:rPr lang="en-US" altLang="en-US"/>
              <a:t>Sorting of a data set can be done in </a:t>
            </a:r>
            <a:r>
              <a:rPr lang="en-US" altLang="en-US" b="1" i="1" u="sng"/>
              <a:t>O</a:t>
            </a:r>
            <a:r>
              <a:rPr lang="en-US" altLang="en-US" b="1" u="sng"/>
              <a:t>(</a:t>
            </a:r>
            <a:r>
              <a:rPr lang="en-US" altLang="en-US" b="1" i="1" u="sng"/>
              <a:t>nlogn</a:t>
            </a:r>
            <a:r>
              <a:rPr lang="en-US" altLang="en-US" b="1" u="sng"/>
              <a:t>)</a:t>
            </a:r>
            <a:r>
              <a:rPr lang="en-US" altLang="en-US"/>
              <a:t> time. </a:t>
            </a:r>
          </a:p>
          <a:p>
            <a:pPr lvl="1">
              <a:buFontTx/>
              <a:buChar char="•"/>
            </a:pPr>
            <a:r>
              <a:rPr lang="en-US" altLang="en-US"/>
              <a:t>To do n linear searches will take n*O(n) = = O(n 2) time. </a:t>
            </a:r>
          </a:p>
          <a:p>
            <a:pPr lvl="1">
              <a:buFontTx/>
              <a:buChar char="•"/>
            </a:pPr>
            <a:r>
              <a:rPr lang="en-US" altLang="en-US"/>
              <a:t>To sort it and do n binary searches will take O(nlogn) + n*O(logn) = = O(nlogn) time</a:t>
            </a:r>
          </a:p>
          <a:p>
            <a:pPr lvl="1">
              <a:buFontTx/>
              <a:buChar char="•"/>
            </a:pPr>
            <a:endParaRPr lang="en-US" altLang="en-US"/>
          </a:p>
          <a:p>
            <a:endParaRPr lang="en-US" altLang="en-US"/>
          </a:p>
          <a:p>
            <a:r>
              <a:rPr lang="en-US" altLang="en-US"/>
              <a:t>Answer for Scenario 3:</a:t>
            </a:r>
          </a:p>
          <a:p>
            <a:endParaRPr lang="en-US" altLang="en-US"/>
          </a:p>
          <a:p>
            <a:pPr lvl="1">
              <a:buFontTx/>
              <a:buChar char="•"/>
            </a:pPr>
            <a:r>
              <a:rPr lang="en-US" altLang="en-US"/>
              <a:t> Since the array is sorted, Binary search algorithm needs to be used.</a:t>
            </a:r>
          </a:p>
          <a:p>
            <a:pPr lvl="1">
              <a:buFontTx/>
              <a:buChar char="•"/>
            </a:pPr>
            <a:r>
              <a:rPr lang="en-US" altLang="en-US"/>
              <a:t>  It will take at most 22 comparisons; </a:t>
            </a:r>
            <a:r>
              <a:rPr lang="en-US" altLang="en-US" b="1" i="1"/>
              <a:t>ceil</a:t>
            </a:r>
            <a:r>
              <a:rPr lang="en-US" altLang="en-US" b="1"/>
              <a:t> (</a:t>
            </a:r>
            <a:r>
              <a:rPr lang="en-US" altLang="en-US" b="1" i="1"/>
              <a:t>log</a:t>
            </a:r>
            <a:r>
              <a:rPr lang="en-US" altLang="en-US" b="1"/>
              <a:t>(2, 500, 000)) = = 22</a:t>
            </a:r>
            <a:r>
              <a:rPr lang="en-US" altLang="en-US"/>
              <a:t> . </a:t>
            </a:r>
          </a:p>
        </p:txBody>
      </p:sp>
      <p:sp>
        <p:nvSpPr>
          <p:cNvPr id="58372" name="Text Box 4"/>
          <p:cNvSpPr txBox="1">
            <a:spLocks noChangeArrowheads="1"/>
          </p:cNvSpPr>
          <p:nvPr/>
        </p:nvSpPr>
        <p:spPr bwMode="auto">
          <a:xfrm>
            <a:off x="304800" y="1295400"/>
            <a:ext cx="1371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rPr>
              <a:t>Discuss scenarios with Participants to better understand the usage of searching algorithms.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sz="1100"/>
              <a:t>Consider the above MaxElement algorithm. It also depicts proper way of writing algorithm. It should always start with a proper name and input as a parameter. First comment describes the algorithm. Second comment explains the input and third comment explains the output. Proper indentation must be maintained in the algorithm.</a:t>
            </a:r>
          </a:p>
        </p:txBody>
      </p:sp>
      <p:sp>
        <p:nvSpPr>
          <p:cNvPr id="59396" name="TextBox 1"/>
          <p:cNvSpPr txBox="1">
            <a:spLocks noChangeArrowheads="1"/>
          </p:cNvSpPr>
          <p:nvPr/>
        </p:nvSpPr>
        <p:spPr bwMode="auto">
          <a:xfrm>
            <a:off x="298450" y="1590675"/>
            <a:ext cx="11620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Calibri" pitchFamily="34" charset="0"/>
              </a:rPr>
              <a:t>More focus is given on how to find efficiency class for a given algorithm. We are not expecting one to study selection sort technique in depth.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itchFamily="2" charset="2"/>
              <a:buChar char="Ø"/>
            </a:pPr>
            <a:r>
              <a:rPr lang="en-US" altLang="en-US" sz="1100"/>
              <a:t>How it works?</a:t>
            </a:r>
          </a:p>
          <a:p>
            <a:pPr lvl="1" algn="just" eaLnBrk="1" hangingPunct="1">
              <a:buFont typeface="Wingdings" pitchFamily="2" charset="2"/>
              <a:buChar char="Ø"/>
            </a:pPr>
            <a:r>
              <a:rPr lang="en-US" altLang="en-US" sz="1100"/>
              <a:t>Basic Operation: Comparison statement in the loop.</a:t>
            </a:r>
          </a:p>
          <a:p>
            <a:pPr lvl="1" algn="just" eaLnBrk="1" hangingPunct="1">
              <a:buFont typeface="Wingdings" pitchFamily="2" charset="2"/>
              <a:buChar char="Ø"/>
            </a:pPr>
            <a:r>
              <a:rPr lang="en-US" altLang="en-US" sz="1100"/>
              <a:t>Summation of lower bound to upper bound. For each loop derive the summation. Hence as given algorithm has only one loops, we end up with 1 summation. 1 indicates that there is only one basic operation.</a:t>
            </a:r>
          </a:p>
          <a:p>
            <a:pPr lvl="1" algn="just" eaLnBrk="1" hangingPunct="1">
              <a:buFont typeface="Wingdings" pitchFamily="2" charset="2"/>
              <a:buChar char="Ø"/>
            </a:pPr>
            <a:r>
              <a:rPr lang="en-US" altLang="en-US" sz="1100"/>
              <a:t>Now solving the above expression with proper formula’s, we end up with n-1. We are more interested in efficiency class. Hence constants can be ignored and so efficiency is O(n). i.e Linear.</a:t>
            </a:r>
          </a:p>
          <a:p>
            <a:pPr lvl="1" algn="just" eaLnBrk="1" hangingPunct="1">
              <a:buFont typeface="Wingdings" pitchFamily="2" charset="2"/>
              <a:buChar char="Ø"/>
            </a:pPr>
            <a:endParaRPr lang="en-US" altLang="en-US" sz="1100"/>
          </a:p>
          <a:p>
            <a:pPr eaLnBrk="1" hangingPunct="1">
              <a:lnSpc>
                <a:spcPct val="150000"/>
              </a:lnSpc>
              <a:spcBef>
                <a:spcPct val="0"/>
              </a:spcBef>
            </a:pPr>
            <a:r>
              <a:rPr lang="en-US" altLang="en-US" sz="1100"/>
              <a:t>Summation formula used:</a:t>
            </a:r>
          </a:p>
          <a:p>
            <a:pPr eaLnBrk="1" hangingPunct="1">
              <a:lnSpc>
                <a:spcPct val="150000"/>
              </a:lnSpc>
              <a:spcBef>
                <a:spcPct val="0"/>
              </a:spcBef>
            </a:pPr>
            <a:r>
              <a:rPr lang="en-US" altLang="en-US" sz="1100"/>
              <a:t>u</a:t>
            </a:r>
          </a:p>
          <a:p>
            <a:pPr eaLnBrk="1" hangingPunct="1">
              <a:lnSpc>
                <a:spcPct val="150000"/>
              </a:lnSpc>
              <a:spcBef>
                <a:spcPct val="0"/>
              </a:spcBef>
            </a:pPr>
            <a:r>
              <a:rPr lang="en-US" altLang="en-US" sz="1100"/>
              <a:t>∑   1 = u-l+1   where l&lt;=u are lower and upper integer limits.</a:t>
            </a:r>
          </a:p>
          <a:p>
            <a:pPr eaLnBrk="1" hangingPunct="1">
              <a:lnSpc>
                <a:spcPct val="150000"/>
              </a:lnSpc>
              <a:spcBef>
                <a:spcPct val="0"/>
              </a:spcBef>
            </a:pPr>
            <a:r>
              <a:rPr lang="en-US" altLang="en-US" sz="1100"/>
              <a:t>i=l</a:t>
            </a:r>
          </a:p>
          <a:p>
            <a:pPr eaLnBrk="1" hangingPunct="1">
              <a:lnSpc>
                <a:spcPct val="150000"/>
              </a:lnSpc>
              <a:spcBef>
                <a:spcPct val="0"/>
              </a:spcBef>
            </a:pPr>
            <a:endParaRPr lang="en-US" altLang="en-US"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B</a:t>
            </a:r>
          </a:p>
          <a:p>
            <a:pPr eaLnBrk="1" hangingPunct="1">
              <a:spcBef>
                <a:spcPct val="0"/>
              </a:spcBef>
            </a:pPr>
            <a:r>
              <a:rPr lang="en-US" altLang="en-US">
                <a:latin typeface="Trebuchet MS" pitchFamily="34" charset="0"/>
                <a:ea typeface="MS PGothic" pitchFamily="34" charset="-128"/>
              </a:rPr>
              <a:t>Question 2: 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B</a:t>
            </a:r>
          </a:p>
          <a:p>
            <a:pPr eaLnBrk="1" hangingPunct="1">
              <a:spcBef>
                <a:spcPct val="0"/>
              </a:spcBef>
            </a:pPr>
            <a:r>
              <a:rPr lang="en-US" altLang="en-US">
                <a:latin typeface="Trebuchet MS" pitchFamily="34" charset="0"/>
                <a:ea typeface="MS PGothic" pitchFamily="34" charset="-128"/>
              </a:rPr>
              <a:t>Question 2: 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7"/>
          <p:cNvSpPr>
            <a:spLocks noGrp="1" noChangeArrowheads="1"/>
          </p:cNvSpPr>
          <p:nvPr>
            <p:ph type="body" idx="1"/>
          </p:nvPr>
        </p:nvSpPr>
        <p:spPr bwMode="auto">
          <a:xfrm>
            <a:off x="2039938" y="4214813"/>
            <a:ext cx="4586287"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en-US" sz="1100"/>
              <a:t>Algorithm is a step by step instruction to solve a given problem. Algorithm can have multiple solutions.</a:t>
            </a:r>
          </a:p>
          <a:p>
            <a:pPr marL="0" lvl="1" eaLnBrk="1" hangingPunct="1">
              <a:spcBef>
                <a:spcPct val="0"/>
              </a:spcBef>
            </a:pPr>
            <a:r>
              <a:rPr lang="en-US" altLang="en-US" sz="1100"/>
              <a:t>For Ex: We have multiple solutions to find GCD of two numbers.</a:t>
            </a:r>
          </a:p>
          <a:p>
            <a:pPr marL="0" lvl="1" eaLnBrk="1" hangingPunct="1">
              <a:spcBef>
                <a:spcPct val="0"/>
              </a:spcBef>
            </a:pPr>
            <a:r>
              <a:rPr lang="en-US" altLang="en-US" sz="1100"/>
              <a:t>Hence we need a method to compare/analyze between multiple solutions/algorithms and find the efficient solution. This chapter explains how to analyze and find efficiency of computer algorithms.</a:t>
            </a:r>
          </a:p>
          <a:p>
            <a:pPr marL="0" lvl="1" eaLnBrk="1" hangingPunct="1">
              <a:buFont typeface="Wingdings" pitchFamily="2" charset="2"/>
              <a:buNone/>
            </a:pPr>
            <a:r>
              <a:rPr lang="en-US" altLang="en-US" sz="1100"/>
              <a:t>Why Algorithm Analysis?</a:t>
            </a:r>
          </a:p>
          <a:p>
            <a:pPr marL="0" lvl="1" algn="just" eaLnBrk="1" hangingPunct="1">
              <a:buFont typeface="Wingdings" pitchFamily="2" charset="2"/>
              <a:buNone/>
            </a:pPr>
            <a:r>
              <a:rPr lang="en-US" altLang="en-US" sz="1100"/>
              <a:t>	An analysis is useful to establish if a given algorithm uses a reasonable amount of resources to solve a problem. If the algorithm needs too many resources then, even if it is correct, it cannot be used in practice. Such an algorithm is not an efficient one. When we are talking about efficiency we can refer to space efficiency (it deals with the space required by the algorithm) or to time efficiency (it indicates how fast an algorithm runs).</a:t>
            </a:r>
          </a:p>
          <a:p>
            <a:pPr marL="0" lvl="1" algn="just" eaLnBrk="1" hangingPunct="1">
              <a:spcBef>
                <a:spcPct val="0"/>
              </a:spcBef>
            </a:pPr>
            <a:r>
              <a:rPr lang="en-US" altLang="en-US" sz="1100"/>
              <a:t>One must usually make compromise between time and space efficiency. Compromise usually depends on the situation or application demands/requirements. One can be achieved with the trade off of another. No doubt, space was very much an issue in earlier days but even today for mobile and embedded applications, we will be working with limited memory.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100"/>
              <a:t> When we talk about comparison, we need some unit. So when we talk about Algorithms measurement, time cannot be a good unit. Drawbacks are,</a:t>
            </a:r>
          </a:p>
          <a:p>
            <a:pPr lvl="1" algn="just" eaLnBrk="1" hangingPunct="1">
              <a:buFont typeface="Wingdings" pitchFamily="2" charset="2"/>
              <a:buChar char="Ø"/>
            </a:pPr>
            <a:r>
              <a:rPr lang="en-US" altLang="en-US" sz="1100"/>
              <a:t>It becomes machine dependent.</a:t>
            </a:r>
          </a:p>
          <a:p>
            <a:pPr lvl="1" algn="just" eaLnBrk="1" hangingPunct="1">
              <a:buFont typeface="Wingdings" pitchFamily="2" charset="2"/>
              <a:buChar char="Ø"/>
            </a:pPr>
            <a:r>
              <a:rPr lang="en-US" altLang="en-US" sz="1100"/>
              <a:t>Program dependent</a:t>
            </a:r>
          </a:p>
          <a:p>
            <a:pPr lvl="1" algn="just" eaLnBrk="1" hangingPunct="1">
              <a:buFont typeface="Wingdings" pitchFamily="2" charset="2"/>
              <a:buChar char="Ø"/>
            </a:pPr>
            <a:r>
              <a:rPr lang="en-US" altLang="en-US" sz="1100"/>
              <a:t>Compiler dependent etc.</a:t>
            </a:r>
          </a:p>
          <a:p>
            <a:pPr lvl="1" algn="just" eaLnBrk="1" hangingPunct="1">
              <a:buFont typeface="Wingdings" pitchFamily="2" charset="2"/>
              <a:buNone/>
            </a:pPr>
            <a:endParaRPr lang="en-US" altLang="en-US" sz="1100"/>
          </a:p>
          <a:p>
            <a:pPr eaLnBrk="1" hangingPunct="1">
              <a:buFont typeface="Wingdings" pitchFamily="2" charset="2"/>
              <a:buNone/>
            </a:pPr>
            <a:endParaRPr lang="en-US" altLang="en-US"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 typeface="Wingdings" pitchFamily="2" charset="2"/>
              <a:buNone/>
            </a:pPr>
            <a:r>
              <a:rPr lang="en-US" altLang="en-US" sz="1100"/>
              <a:t>Hence a proper measuring unit will be basic operation, the operation contributing the most to the total running time.</a:t>
            </a:r>
          </a:p>
          <a:p>
            <a:pPr eaLnBrk="1" hangingPunct="1">
              <a:spcBef>
                <a:spcPct val="0"/>
              </a:spcBef>
            </a:pPr>
            <a:r>
              <a:rPr lang="en-US" altLang="en-US" sz="1100"/>
              <a:t>Basic operation: Maximum times executing statement in algorithm will be considered as basic operation. Usually statements in the inner loop are executed maximum number of times.</a:t>
            </a:r>
          </a:p>
          <a:p>
            <a:pPr eaLnBrk="1" hangingPunct="1">
              <a:spcBef>
                <a:spcPct val="0"/>
              </a:spcBef>
            </a:pPr>
            <a:r>
              <a:rPr lang="en-US" altLang="en-US" sz="1100"/>
              <a:t>Other thing to note is that, there is no meaning in comparing the algorithms with lower input size. There is no much difference. Algorithms vary in efficiency only when their input size is very large. Hence while discussing further with the input size, n, in this chapter, we mean a large value for n.</a:t>
            </a:r>
          </a:p>
          <a:p>
            <a:pPr eaLnBrk="1" hangingPunct="1">
              <a:spcBef>
                <a:spcPct val="0"/>
              </a:spcBef>
            </a:pPr>
            <a:r>
              <a:rPr lang="en-US" altLang="en-US" sz="1100"/>
              <a:t>To calculate efficiency of algorithm, compute the number of times the basic operation is executed on input size of n.</a:t>
            </a:r>
          </a:p>
          <a:p>
            <a:pPr eaLnBrk="1" hangingPunct="1">
              <a:spcBef>
                <a:spcPct val="0"/>
              </a:spcBef>
            </a:pPr>
            <a:r>
              <a:rPr lang="en-US" altLang="en-US" sz="1100"/>
              <a:t>Algorithm efficiency is the number of times basic operation is executed for the given input size, 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9"/>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buFont typeface="Wingdings" pitchFamily="2" charset="2"/>
              <a:buNone/>
              <a:defRPr/>
            </a:pPr>
            <a:r>
              <a:rPr lang="en-US" altLang="en-US" dirty="0">
                <a:solidFill>
                  <a:srgbClr val="000000"/>
                </a:solidFill>
              </a:rPr>
              <a:t>Asymptotic Notations:</a:t>
            </a:r>
          </a:p>
          <a:p>
            <a:pPr algn="just" eaLnBrk="1" hangingPunct="1">
              <a:buFont typeface="Wingdings" pitchFamily="2" charset="2"/>
              <a:buNone/>
              <a:defRPr/>
            </a:pPr>
            <a:endParaRPr lang="en-US" altLang="en-US" dirty="0">
              <a:solidFill>
                <a:srgbClr val="000000"/>
              </a:solidFill>
            </a:endParaRPr>
          </a:p>
          <a:p>
            <a:pPr algn="just" eaLnBrk="1" hangingPunct="1">
              <a:buFont typeface="Wingdings" pitchFamily="2" charset="2"/>
              <a:buChar char="Ø"/>
              <a:defRPr/>
            </a:pPr>
            <a:r>
              <a:rPr lang="en-US" altLang="en-US" dirty="0">
                <a:solidFill>
                  <a:srgbClr val="000000"/>
                </a:solidFill>
              </a:rPr>
              <a:t>O : A function t(n) is said to be in O(g(n)), if t(n) is bounded above by some constant multiple of g(n) for all n, i.e. if there exist some positive constant c and some nonnegative integer n</a:t>
            </a:r>
            <a:r>
              <a:rPr lang="en-US" altLang="en-US" baseline="-25000" dirty="0">
                <a:solidFill>
                  <a:srgbClr val="000000"/>
                </a:solidFill>
              </a:rPr>
              <a:t>0</a:t>
            </a:r>
            <a:r>
              <a:rPr lang="en-US" altLang="en-US" dirty="0">
                <a:solidFill>
                  <a:srgbClr val="000000"/>
                </a:solidFill>
              </a:rPr>
              <a:t> such that </a:t>
            </a:r>
          </a:p>
          <a:p>
            <a:pPr algn="just" eaLnBrk="1" hangingPunct="1">
              <a:buFont typeface="Arial" pitchFamily="34" charset="0"/>
              <a:buNone/>
              <a:defRPr/>
            </a:pPr>
            <a:r>
              <a:rPr lang="en-US" altLang="en-US" dirty="0">
                <a:solidFill>
                  <a:srgbClr val="000000"/>
                </a:solidFill>
              </a:rPr>
              <a:t>	t(n)&lt;=c(g(n)) for all n&gt;=n</a:t>
            </a:r>
            <a:r>
              <a:rPr lang="en-US" altLang="en-US" baseline="-25000" dirty="0">
                <a:solidFill>
                  <a:srgbClr val="000000"/>
                </a:solidFill>
              </a:rPr>
              <a:t>0</a:t>
            </a:r>
          </a:p>
          <a:p>
            <a:pPr algn="just" eaLnBrk="1" hangingPunct="1">
              <a:buFont typeface="Arial" pitchFamily="34" charset="0"/>
              <a:buNone/>
              <a:defRPr/>
            </a:pPr>
            <a:endParaRPr lang="en-US" altLang="en-US" baseline="-25000" dirty="0">
              <a:solidFill>
                <a:srgbClr val="000000"/>
              </a:solidFill>
            </a:endParaRPr>
          </a:p>
          <a:p>
            <a:pPr algn="just" eaLnBrk="1" hangingPunct="1">
              <a:buFont typeface="Wingdings" panose="05000000000000000000" pitchFamily="2" charset="2"/>
              <a:buChar char="Ø"/>
              <a:defRPr/>
            </a:pPr>
            <a:r>
              <a:rPr lang="en-US" altLang="en-US" dirty="0">
                <a:solidFill>
                  <a:srgbClr val="000000"/>
                </a:solidFill>
              </a:rPr>
              <a:t>Ω :  A function t(n) is said to be in Ω(g(n)), if t(n) is bounded below by some constant multiple of g(n) for all n, i.e. if there exist some positive constant c and some nonnegative integer n</a:t>
            </a:r>
            <a:r>
              <a:rPr lang="en-US" altLang="en-US" baseline="-25000" dirty="0">
                <a:solidFill>
                  <a:srgbClr val="000000"/>
                </a:solidFill>
              </a:rPr>
              <a:t>0</a:t>
            </a:r>
            <a:r>
              <a:rPr lang="en-US" altLang="en-US" dirty="0">
                <a:solidFill>
                  <a:srgbClr val="000000"/>
                </a:solidFill>
              </a:rPr>
              <a:t> such that </a:t>
            </a:r>
          </a:p>
          <a:p>
            <a:pPr algn="just" eaLnBrk="1" hangingPunct="1">
              <a:buFont typeface="Arial" pitchFamily="34" charset="0"/>
              <a:buNone/>
              <a:defRPr/>
            </a:pPr>
            <a:r>
              <a:rPr lang="en-US" altLang="en-US" dirty="0">
                <a:solidFill>
                  <a:srgbClr val="000000"/>
                </a:solidFill>
              </a:rPr>
              <a:t>	t(n)&gt;=c(g(n)) for all n&gt;=n</a:t>
            </a:r>
            <a:r>
              <a:rPr lang="en-US" altLang="en-US" baseline="-25000" dirty="0">
                <a:solidFill>
                  <a:srgbClr val="000000"/>
                </a:solidFill>
              </a:rPr>
              <a:t>0</a:t>
            </a:r>
          </a:p>
          <a:p>
            <a:pPr eaLnBrk="1" hangingPunct="1">
              <a:lnSpc>
                <a:spcPct val="150000"/>
              </a:lnSpc>
              <a:spcBef>
                <a:spcPct val="0"/>
              </a:spcBef>
              <a:defRPr/>
            </a:pPr>
            <a:endParaRPr lang="en-US" altLang="en-US" dirty="0"/>
          </a:p>
          <a:p>
            <a:pPr algn="just" eaLnBrk="1" hangingPunct="1">
              <a:buFont typeface="Wingdings" panose="05000000000000000000" pitchFamily="2" charset="2"/>
              <a:buChar char="Ø"/>
              <a:defRPr/>
            </a:pPr>
            <a:r>
              <a:rPr lang="el-GR" altLang="en-US" dirty="0">
                <a:solidFill>
                  <a:srgbClr val="000000"/>
                </a:solidFill>
              </a:rPr>
              <a:t>Θ</a:t>
            </a:r>
            <a:r>
              <a:rPr lang="en-US" altLang="en-US" dirty="0">
                <a:solidFill>
                  <a:srgbClr val="000000"/>
                </a:solidFill>
              </a:rPr>
              <a:t> :  A function t(n) is said to be in </a:t>
            </a:r>
            <a:r>
              <a:rPr lang="el-GR" altLang="en-US" dirty="0">
                <a:solidFill>
                  <a:srgbClr val="000000"/>
                </a:solidFill>
              </a:rPr>
              <a:t>Θ</a:t>
            </a:r>
            <a:r>
              <a:rPr lang="en-US" altLang="en-US" dirty="0">
                <a:solidFill>
                  <a:srgbClr val="000000"/>
                </a:solidFill>
              </a:rPr>
              <a:t>(g(n)), if t(n) is bounded both above and below by some constant multiple of g(n) for all n, i.e. if there exist some positive constant c1 and c2 and some nonnegative integer n0 such that </a:t>
            </a:r>
          </a:p>
          <a:p>
            <a:pPr algn="just" eaLnBrk="1" hangingPunct="1">
              <a:buFont typeface="Arial" pitchFamily="34" charset="0"/>
              <a:buNone/>
              <a:defRPr/>
            </a:pPr>
            <a:r>
              <a:rPr lang="en-US" altLang="en-US" sz="1050" dirty="0">
                <a:solidFill>
                  <a:srgbClr val="000000"/>
                </a:solidFill>
              </a:rPr>
              <a:t>	</a:t>
            </a:r>
            <a:r>
              <a:rPr lang="en-US" altLang="en-US" sz="900" dirty="0">
                <a:solidFill>
                  <a:srgbClr val="000000"/>
                </a:solidFill>
              </a:rPr>
              <a:t>c</a:t>
            </a:r>
            <a:r>
              <a:rPr lang="en-US" altLang="en-US" sz="900" baseline="-25000" dirty="0">
                <a:solidFill>
                  <a:srgbClr val="000000"/>
                </a:solidFill>
              </a:rPr>
              <a:t>2</a:t>
            </a:r>
            <a:r>
              <a:rPr lang="en-US" altLang="en-US" sz="900" dirty="0">
                <a:solidFill>
                  <a:srgbClr val="000000"/>
                </a:solidFill>
              </a:rPr>
              <a:t>g(n)&lt;=t(n)&lt;=c</a:t>
            </a:r>
            <a:r>
              <a:rPr lang="en-US" altLang="en-US" sz="900" baseline="-25000" dirty="0">
                <a:solidFill>
                  <a:srgbClr val="000000"/>
                </a:solidFill>
              </a:rPr>
              <a:t>1</a:t>
            </a:r>
            <a:r>
              <a:rPr lang="en-US" altLang="en-US" sz="900" dirty="0">
                <a:solidFill>
                  <a:srgbClr val="000000"/>
                </a:solidFill>
              </a:rPr>
              <a:t>(g(n)) for all n&gt;= n</a:t>
            </a:r>
            <a:r>
              <a:rPr lang="en-US" altLang="en-US" sz="900" baseline="-25000" dirty="0">
                <a:solidFill>
                  <a:srgbClr val="000000"/>
                </a:solidFill>
              </a:rPr>
              <a:t>0</a:t>
            </a:r>
            <a:endParaRPr lang="en-US" altLang="en-US" sz="900" dirty="0">
              <a:solidFill>
                <a:srgbClr val="000000"/>
              </a:solidFill>
            </a:endParaRPr>
          </a:p>
          <a:p>
            <a:pPr eaLnBrk="1" hangingPunct="1">
              <a:lnSpc>
                <a:spcPct val="150000"/>
              </a:lnSpc>
              <a:spcBef>
                <a:spcPct val="0"/>
              </a:spcBef>
              <a:defRPr/>
            </a:pPr>
            <a:endParaRPr lang="en-US" altLang="en-US" dirty="0"/>
          </a:p>
          <a:p>
            <a:pPr algn="just" eaLnBrk="1" hangingPunct="1">
              <a:buFont typeface="Wingdings" pitchFamily="2" charset="2"/>
              <a:buNone/>
              <a:defRPr/>
            </a:pPr>
            <a:endParaRPr lang="en-US" altLang="en-US" dirty="0">
              <a:solidFill>
                <a:srgbClr val="000000"/>
              </a:solidFill>
            </a:endParaRPr>
          </a:p>
          <a:p>
            <a:pPr algn="just" eaLnBrk="1" hangingPunct="1">
              <a:buFont typeface="Wingdings" pitchFamily="2" charset="2"/>
              <a:buNone/>
              <a:defRPr/>
            </a:pPr>
            <a:endParaRPr lang="en-US" altLang="en-US" dirty="0">
              <a:solidFill>
                <a:srgbClr val="000000"/>
              </a:solidFill>
            </a:endParaRPr>
          </a:p>
          <a:p>
            <a:pPr eaLnBrk="1" hangingPunct="1">
              <a:spcBef>
                <a:spcPct val="0"/>
              </a:spcBef>
              <a:defRPr/>
            </a:pP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Write an algorithm for the above examples before finding its efficiency.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9"/>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spcBef>
                <a:spcPct val="0"/>
              </a:spcBef>
              <a:defRPr/>
            </a:pPr>
            <a:r>
              <a:rPr lang="en-US" altLang="en-US" dirty="0"/>
              <a:t>Constant Time: When instructions of program are executed once or at most only a few times , then the running time complexity of such algorithm is know as constant time. it is independent of the problem’s size. It is represented as O(1). For example, linear search best case complexity is O(1)</a:t>
            </a:r>
          </a:p>
          <a:p>
            <a:pPr eaLnBrk="1" hangingPunct="1">
              <a:spcBef>
                <a:spcPct val="0"/>
              </a:spcBef>
              <a:defRPr/>
            </a:pPr>
            <a:endParaRPr lang="en-US" altLang="en-US" dirty="0"/>
          </a:p>
          <a:p>
            <a:pPr eaLnBrk="1" hangingPunct="1">
              <a:spcBef>
                <a:spcPct val="0"/>
              </a:spcBef>
              <a:defRPr/>
            </a:pPr>
            <a:r>
              <a:rPr lang="en-US" altLang="en-US" dirty="0"/>
              <a:t>Logarithmic: The running time of the algorithm in which large problem is solved by transforming into smaller sizes sub problems is said to be Logarithmic in nature. In this algorithm becomes slightly slower as n grows. It does not process all the data element of input size n. The running time does not double until n increases to n2 . It is represented as O(log n). For example binary search algorithm running time complexity is O(log n). </a:t>
            </a:r>
          </a:p>
          <a:p>
            <a:pPr eaLnBrk="1" hangingPunct="1">
              <a:spcBef>
                <a:spcPct val="0"/>
              </a:spcBef>
              <a:defRPr/>
            </a:pPr>
            <a:endParaRPr lang="en-US" altLang="en-US" dirty="0"/>
          </a:p>
          <a:p>
            <a:pPr eaLnBrk="1" hangingPunct="1">
              <a:spcBef>
                <a:spcPct val="0"/>
              </a:spcBef>
              <a:defRPr/>
            </a:pPr>
            <a:r>
              <a:rPr lang="en-US" altLang="en-US" dirty="0"/>
              <a:t>Linear: In this the complete set of instruction is executed once for each input </a:t>
            </a:r>
            <a:r>
              <a:rPr lang="en-US" altLang="en-US" dirty="0" err="1"/>
              <a:t>i.e</a:t>
            </a:r>
            <a:r>
              <a:rPr lang="en-US" altLang="en-US" dirty="0"/>
              <a:t> input of size n is processed. It is represented as O(n). This is the best option to be used when the whole input has to be processed. In this situation time requirement increases directly with the size of the problem. For example linear search Worst case complexity is O(n).</a:t>
            </a:r>
          </a:p>
          <a:p>
            <a:pPr eaLnBrk="1" hangingPunct="1">
              <a:spcBef>
                <a:spcPct val="0"/>
              </a:spcBef>
              <a:defRPr/>
            </a:pPr>
            <a:endParaRPr lang="en-US" altLang="en-US" dirty="0"/>
          </a:p>
          <a:p>
            <a:pPr eaLnBrk="1" hangingPunct="1">
              <a:spcBef>
                <a:spcPct val="0"/>
              </a:spcBef>
              <a:defRPr/>
            </a:pPr>
            <a:r>
              <a:rPr lang="en-US" altLang="en-US" dirty="0"/>
              <a:t>Quadratic : Running time of an algorithm is quadratic in nature when it process all pairs of data items. Such algorithm will have two nested loops. For input size n, running time will be O(n2 ). Practically this is useful for problem with small input size or elementary sorting problems. In this situation time requirement increases fast with the size of the problem. For example insertion sort running time complexity is O(n2 ). </a:t>
            </a:r>
          </a:p>
          <a:p>
            <a:pPr eaLnBrk="1" hangingPunct="1">
              <a:spcBef>
                <a:spcPct val="0"/>
              </a:spcBef>
              <a:defRPr/>
            </a:pPr>
            <a:endParaRPr lang="en-US" altLang="en-US" dirty="0"/>
          </a:p>
          <a:p>
            <a:pPr eaLnBrk="1" hangingPunct="1">
              <a:spcBef>
                <a:spcPct val="0"/>
              </a:spcBef>
              <a:defRPr/>
            </a:pPr>
            <a:r>
              <a:rPr lang="en-US" altLang="en-US" dirty="0"/>
              <a:t>Exponential: Running time of an algorithm is exponential in nature if brute force solution is applied to solve a problem. In such algorithm all subset of an n element set is generated. In this situation time requirement increases very fast with the size of the problem. For input size n, running time complexity expression will be O(2n ).For example Boolean variable equivalence of n variables running time complexity is O(2n ). Another familiar example is Tower of Hanoi problem where running time complexity is O(2n ).</a:t>
            </a:r>
          </a:p>
          <a:p>
            <a:pPr eaLnBrk="1" hangingPunct="1">
              <a:spcBef>
                <a:spcPct val="0"/>
              </a:spcBef>
              <a:defRPr/>
            </a:pPr>
            <a:endParaRPr lang="en-US" altLang="en-US" dirty="0"/>
          </a:p>
          <a:p>
            <a:pPr eaLnBrk="1" hangingPunct="1">
              <a:spcBef>
                <a:spcPct val="0"/>
              </a:spcBef>
              <a:defRPr/>
            </a:pPr>
            <a:r>
              <a:rPr lang="en-US" altLang="en-US" dirty="0"/>
              <a:t>Factorial: Typical for algorithms that generate all permutations of n-element set.</a:t>
            </a:r>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9"/>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 typeface="Wingdings" pitchFamily="2" charset="2"/>
              <a:buNone/>
              <a:defRPr/>
            </a:pPr>
            <a:r>
              <a:rPr lang="en-US" altLang="en-US" sz="1100" dirty="0"/>
              <a:t>For few algorithms, running time not only depends on the input size, n , but also depends on specific parameter of a particular input.</a:t>
            </a:r>
          </a:p>
          <a:p>
            <a:pPr eaLnBrk="1" hangingPunct="1">
              <a:buFont typeface="Wingdings" pitchFamily="2" charset="2"/>
              <a:buNone/>
              <a:defRPr/>
            </a:pPr>
            <a:r>
              <a:rPr lang="en-US" altLang="en-US" sz="1100" dirty="0"/>
              <a:t>Time taken by algorithm is not same for all the inputs. Hence time taken by algorithm may be different for the same size of input, n. Because It also depends on other input parameter.</a:t>
            </a:r>
          </a:p>
          <a:p>
            <a:pPr eaLnBrk="1" hangingPunct="1">
              <a:buFont typeface="Wingdings" pitchFamily="2" charset="2"/>
              <a:buNone/>
              <a:defRPr/>
            </a:pPr>
            <a:r>
              <a:rPr lang="en-US" altLang="en-US" sz="1100" dirty="0"/>
              <a:t>For example, Consider that one is l</a:t>
            </a:r>
            <a:r>
              <a:rPr lang="en-US" sz="1100" dirty="0"/>
              <a:t>ooking for a certain card in a deck of unsorted cards. One card is opened at a time from the deck. Now there are multiple cases,</a:t>
            </a:r>
          </a:p>
          <a:p>
            <a:pPr marL="171450" indent="-171450" eaLnBrk="1" hangingPunct="1">
              <a:buFontTx/>
              <a:buChar char="-"/>
              <a:defRPr/>
            </a:pPr>
            <a:r>
              <a:rPr lang="en-US" sz="1100" dirty="0"/>
              <a:t>We can find the card for the first time.</a:t>
            </a:r>
          </a:p>
          <a:p>
            <a:pPr marL="171450" indent="-171450" eaLnBrk="1" hangingPunct="1">
              <a:buFontTx/>
              <a:buChar char="-"/>
              <a:defRPr/>
            </a:pPr>
            <a:r>
              <a:rPr lang="en-US" sz="1100" dirty="0"/>
              <a:t>We can never find the card.</a:t>
            </a:r>
          </a:p>
          <a:p>
            <a:pPr marL="171450" indent="-171450" eaLnBrk="1" hangingPunct="1">
              <a:buFontTx/>
              <a:buChar char="-"/>
              <a:defRPr/>
            </a:pPr>
            <a:r>
              <a:rPr lang="en-US" sz="1100" dirty="0"/>
              <a:t>We can find the card at the last.</a:t>
            </a:r>
          </a:p>
          <a:p>
            <a:pPr marL="171450" indent="-171450" eaLnBrk="1" hangingPunct="1">
              <a:buFontTx/>
              <a:buChar char="-"/>
              <a:defRPr/>
            </a:pPr>
            <a:r>
              <a:rPr lang="en-US" sz="1100" dirty="0"/>
              <a:t>Or we can find the card somewhere in between.</a:t>
            </a:r>
          </a:p>
          <a:p>
            <a:pPr eaLnBrk="1" hangingPunct="1">
              <a:defRPr/>
            </a:pPr>
            <a:r>
              <a:rPr lang="en-US" sz="1100" dirty="0"/>
              <a:t>So here, efficiency differs for different scenarios. This is because, it doesn’t matter, how many total cards were found, but it depends on how soon the card is found. Hence for such algorithms we find,</a:t>
            </a:r>
          </a:p>
          <a:p>
            <a:pPr marL="171450" indent="-171450" eaLnBrk="1" hangingPunct="1">
              <a:buFontTx/>
              <a:buChar char="-"/>
              <a:defRPr/>
            </a:pPr>
            <a:r>
              <a:rPr lang="en-US" sz="1100" dirty="0"/>
              <a:t>Best case</a:t>
            </a:r>
          </a:p>
          <a:p>
            <a:pPr marL="171450" indent="-171450" eaLnBrk="1" hangingPunct="1">
              <a:buFontTx/>
              <a:buChar char="-"/>
              <a:defRPr/>
            </a:pPr>
            <a:r>
              <a:rPr lang="en-US" sz="1100" dirty="0"/>
              <a:t>Worst case</a:t>
            </a:r>
          </a:p>
          <a:p>
            <a:pPr marL="171450" indent="-171450" eaLnBrk="1" hangingPunct="1">
              <a:buFontTx/>
              <a:buChar char="-"/>
              <a:defRPr/>
            </a:pPr>
            <a:r>
              <a:rPr lang="en-US" sz="1100" dirty="0"/>
              <a:t>Average case</a:t>
            </a:r>
          </a:p>
          <a:p>
            <a:pPr eaLnBrk="1" hangingPunct="1">
              <a:defRPr/>
            </a:pPr>
            <a:endParaRPr lang="en-US" sz="1100" dirty="0"/>
          </a:p>
          <a:p>
            <a:pPr eaLnBrk="1" hangingPunct="1">
              <a:defRPr/>
            </a:pPr>
            <a:endParaRPr lang="en-US" sz="11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571773332"/>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6838155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53707771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7064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800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40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55412222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9464991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353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27479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C883375A-BF54-4977-ABCF-EAB481CF09D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1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EC890957-B0CA-4323-98E8-EBD1E911FEC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54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AA291284-1558-49E7-831A-212EFB6C2F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1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8180226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9974169"/>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 id="2147484998" r:id="rId12"/>
    <p:sldLayoutId id="2147484999" r:id="rId13"/>
    <p:sldLayoutId id="2147485000"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Programming Foundation With Pseudocode</a:t>
            </a:r>
          </a:p>
        </p:txBody>
      </p:sp>
      <p:sp>
        <p:nvSpPr>
          <p:cNvPr id="6" name="Subtitle 5"/>
          <p:cNvSpPr>
            <a:spLocks noGrp="1"/>
          </p:cNvSpPr>
          <p:nvPr>
            <p:ph type="subTitle" idx="1"/>
          </p:nvPr>
        </p:nvSpPr>
        <p:spPr/>
        <p:txBody>
          <a:bodyPr/>
          <a:lstStyle/>
          <a:p>
            <a:r>
              <a:rPr lang="en-US" dirty="0"/>
              <a:t>Lesson 3: Algorithm Analysis and Design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3.4 Best/Worst/Average Cases</a:t>
            </a:r>
            <a:br>
              <a:rPr lang="en-US" dirty="0"/>
            </a:br>
            <a:r>
              <a:rPr lang="en-US" dirty="0"/>
              <a:t>Searching Techniques</a:t>
            </a:r>
          </a:p>
        </p:txBody>
      </p:sp>
      <p:sp>
        <p:nvSpPr>
          <p:cNvPr id="6" name="Content Placeholder 5"/>
          <p:cNvSpPr>
            <a:spLocks noGrp="1"/>
          </p:cNvSpPr>
          <p:nvPr>
            <p:ph idx="1"/>
          </p:nvPr>
        </p:nvSpPr>
        <p:spPr/>
        <p:txBody>
          <a:bodyPr/>
          <a:lstStyle/>
          <a:p>
            <a:r>
              <a:rPr lang="en-US" dirty="0"/>
              <a:t>Searching is looking for an element in a set of elements.</a:t>
            </a:r>
          </a:p>
          <a:p>
            <a:r>
              <a:rPr lang="en-US" dirty="0"/>
              <a:t>For Example</a:t>
            </a:r>
          </a:p>
          <a:p>
            <a:pPr lvl="1"/>
            <a:r>
              <a:rPr lang="en-US" dirty="0"/>
              <a:t>Searching a word in a dictionary which consists of sorted words. </a:t>
            </a:r>
          </a:p>
          <a:p>
            <a:pPr lvl="1"/>
            <a:r>
              <a:rPr lang="en-US" dirty="0"/>
              <a:t>Searching for Employee Details With Employee Number in an Employee Directory</a:t>
            </a:r>
          </a:p>
          <a:p>
            <a:r>
              <a:rPr lang="en-US" dirty="0"/>
              <a:t>Searching comprises of following algorithms</a:t>
            </a:r>
          </a:p>
          <a:p>
            <a:pPr lvl="1"/>
            <a:r>
              <a:rPr lang="en-US" dirty="0"/>
              <a:t>Sequential Search or Linear Search </a:t>
            </a:r>
          </a:p>
          <a:p>
            <a:pPr lvl="1"/>
            <a:r>
              <a:rPr lang="en-US" dirty="0"/>
              <a:t>Binary search</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Sequential Search </a:t>
            </a:r>
          </a:p>
        </p:txBody>
      </p:sp>
      <p:sp>
        <p:nvSpPr>
          <p:cNvPr id="4" name="Content Placeholder 3"/>
          <p:cNvSpPr>
            <a:spLocks noGrp="1"/>
          </p:cNvSpPr>
          <p:nvPr>
            <p:ph idx="1"/>
          </p:nvPr>
        </p:nvSpPr>
        <p:spPr/>
        <p:txBody>
          <a:bodyPr/>
          <a:lstStyle/>
          <a:p>
            <a:r>
              <a:rPr lang="en-US" dirty="0"/>
              <a:t>Sequential search is also called as “Linear Search ”</a:t>
            </a:r>
          </a:p>
          <a:p>
            <a:pPr lvl="1"/>
            <a:r>
              <a:rPr lang="en-US" dirty="0"/>
              <a:t>It is the simplest searching technique if number of elements are less</a:t>
            </a:r>
          </a:p>
          <a:p>
            <a:pPr lvl="1"/>
            <a:r>
              <a:rPr lang="en-US" dirty="0"/>
              <a:t>It is useful when data is unsorted</a:t>
            </a:r>
          </a:p>
          <a:p>
            <a:pPr lvl="1"/>
            <a:r>
              <a:rPr lang="en-US" dirty="0"/>
              <a:t>It operates by checking every element of a list one at a time in sequence until a match is found</a:t>
            </a:r>
          </a:p>
          <a:p>
            <a:pPr lvl="2"/>
            <a:r>
              <a:rPr lang="en-US" dirty="0"/>
              <a:t>Best case: find the value at first position</a:t>
            </a:r>
          </a:p>
          <a:p>
            <a:pPr lvl="2"/>
            <a:r>
              <a:rPr lang="en-US" dirty="0"/>
              <a:t>Worst case: find the value at last position</a:t>
            </a:r>
          </a:p>
          <a:p>
            <a:pPr lvl="2"/>
            <a:r>
              <a:rPr lang="en-US" dirty="0"/>
              <a:t>Average case: find the value at the middle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Sequential Search - Example </a:t>
            </a:r>
          </a:p>
        </p:txBody>
      </p:sp>
      <p:sp>
        <p:nvSpPr>
          <p:cNvPr id="4" name="Content Placeholder 3"/>
          <p:cNvSpPr>
            <a:spLocks noGrp="1"/>
          </p:cNvSpPr>
          <p:nvPr>
            <p:ph idx="1"/>
          </p:nvPr>
        </p:nvSpPr>
        <p:spPr/>
        <p:txBody>
          <a:bodyPr/>
          <a:lstStyle/>
          <a:p>
            <a:r>
              <a:rPr lang="en-US" dirty="0"/>
              <a:t>Example on Sequential search:</a:t>
            </a:r>
          </a:p>
          <a:p>
            <a:pPr lvl="1"/>
            <a:r>
              <a:rPr lang="en-US" dirty="0"/>
              <a:t>Consider an array as shown below:</a:t>
            </a:r>
          </a:p>
          <a:p>
            <a:pPr lvl="2"/>
            <a:r>
              <a:rPr lang="en-US" dirty="0"/>
              <a:t>14  15   23 10   7  9</a:t>
            </a:r>
          </a:p>
          <a:p>
            <a:pPr lvl="1"/>
            <a:r>
              <a:rPr lang="en-US" dirty="0"/>
              <a:t>To search whether the number 23 exists in the array or not:</a:t>
            </a:r>
          </a:p>
          <a:p>
            <a:pPr lvl="2"/>
            <a:r>
              <a:rPr lang="en-US" dirty="0"/>
              <a:t>Start comparing from the first element one by one till we find the number or we reach the last element in the array</a:t>
            </a:r>
          </a:p>
          <a:p>
            <a:pPr lvl="2"/>
            <a:r>
              <a:rPr lang="en-US" dirty="0"/>
              <a:t>We should stop searching once we get the number at 2nd position and return the position</a:t>
            </a:r>
          </a:p>
          <a:p>
            <a:pPr lvl="1"/>
            <a:r>
              <a:rPr lang="en-US" dirty="0"/>
              <a:t>To search element 50 </a:t>
            </a:r>
          </a:p>
          <a:p>
            <a:pPr lvl="2"/>
            <a:r>
              <a:rPr lang="en-US" dirty="0"/>
              <a:t>Start comparing from the first element one by one till we find the number or we reach the last element in the array. If we have reached the end of the array give a message saying element not found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Sequential Search - Example </a:t>
            </a:r>
          </a:p>
        </p:txBody>
      </p:sp>
      <p:sp>
        <p:nvSpPr>
          <p:cNvPr id="4" name="Content Placeholder 3"/>
          <p:cNvSpPr>
            <a:spLocks noGrp="1"/>
          </p:cNvSpPr>
          <p:nvPr>
            <p:ph idx="1"/>
          </p:nvPr>
        </p:nvSpPr>
        <p:spPr/>
        <p:txBody>
          <a:bodyPr/>
          <a:lstStyle/>
          <a:p>
            <a:r>
              <a:rPr lang="en-US" dirty="0"/>
              <a:t>For Sequential search, </a:t>
            </a:r>
          </a:p>
          <a:p>
            <a:r>
              <a:rPr lang="en-US" dirty="0"/>
              <a:t>Best Case: </a:t>
            </a:r>
            <a:r>
              <a:rPr lang="en-US" dirty="0" err="1"/>
              <a:t>Cbest</a:t>
            </a:r>
            <a:r>
              <a:rPr lang="en-US" dirty="0"/>
              <a:t>(n) = 1 </a:t>
            </a:r>
          </a:p>
          <a:p>
            <a:pPr lvl="1"/>
            <a:r>
              <a:rPr lang="en-US" dirty="0"/>
              <a:t>When key is found on the first comparison.</a:t>
            </a:r>
          </a:p>
          <a:p>
            <a:r>
              <a:rPr lang="en-US" dirty="0"/>
              <a:t>Worst Case:  </a:t>
            </a:r>
            <a:r>
              <a:rPr lang="en-US" dirty="0" err="1"/>
              <a:t>Cworst</a:t>
            </a:r>
            <a:r>
              <a:rPr lang="en-US" dirty="0"/>
              <a:t>(n) = n</a:t>
            </a:r>
          </a:p>
          <a:p>
            <a:pPr lvl="1"/>
            <a:r>
              <a:rPr lang="en-US" dirty="0"/>
              <a:t>When key is found on the last comparison or not found in the list.</a:t>
            </a:r>
          </a:p>
          <a:p>
            <a:r>
              <a:rPr lang="en-US" dirty="0"/>
              <a:t>Average Case: </a:t>
            </a:r>
            <a:r>
              <a:rPr lang="en-US" dirty="0" err="1"/>
              <a:t>Caverage</a:t>
            </a:r>
            <a:r>
              <a:rPr lang="en-US" dirty="0"/>
              <a:t>(n) = (n+1)/2</a:t>
            </a:r>
          </a:p>
          <a:p>
            <a:pPr lvl="1"/>
            <a:r>
              <a:rPr lang="en-US" dirty="0"/>
              <a:t>When key is somewhere in between the list. </a:t>
            </a:r>
          </a:p>
          <a:p>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3.4 Best/Worst/Average Cases</a:t>
            </a:r>
            <a:br>
              <a:rPr lang="en-US" sz="1400" dirty="0"/>
            </a:br>
            <a:r>
              <a:rPr lang="en-US" dirty="0"/>
              <a:t>Binary Search - Features </a:t>
            </a:r>
          </a:p>
        </p:txBody>
      </p:sp>
      <p:sp>
        <p:nvSpPr>
          <p:cNvPr id="4" name="Content Placeholder 3"/>
          <p:cNvSpPr>
            <a:spLocks noGrp="1"/>
          </p:cNvSpPr>
          <p:nvPr>
            <p:ph idx="1"/>
          </p:nvPr>
        </p:nvSpPr>
        <p:spPr/>
        <p:txBody>
          <a:bodyPr/>
          <a:lstStyle/>
          <a:p>
            <a:r>
              <a:rPr lang="en-US" dirty="0"/>
              <a:t>Binary Search is useful for searching sorted data</a:t>
            </a:r>
          </a:p>
          <a:p>
            <a:r>
              <a:rPr lang="en-US" dirty="0"/>
              <a:t>It is faster than sequential search</a:t>
            </a:r>
          </a:p>
          <a:p>
            <a:r>
              <a:rPr lang="en-US" dirty="0"/>
              <a:t>It reduces the span of searching the value</a:t>
            </a:r>
          </a:p>
          <a:p>
            <a:r>
              <a:rPr lang="en-US" dirty="0"/>
              <a:t>Steps involved in Binary Search:</a:t>
            </a:r>
          </a:p>
          <a:p>
            <a:pPr lvl="1"/>
            <a:r>
              <a:rPr lang="en-US" dirty="0"/>
              <a:t>Compare the value at middle, otherwise divide the data into two parts at the middle</a:t>
            </a:r>
          </a:p>
          <a:p>
            <a:pPr lvl="1"/>
            <a:r>
              <a:rPr lang="en-US" dirty="0"/>
              <a:t>If the value to be searched is less than (&lt;) the value at middle, then search in the first half otherwise in the next half</a:t>
            </a:r>
          </a:p>
          <a:p>
            <a:r>
              <a:rPr lang="en-US" dirty="0"/>
              <a:t>Best case - The value is at the middle position</a:t>
            </a:r>
          </a:p>
          <a:p>
            <a:r>
              <a:rPr lang="en-US" dirty="0"/>
              <a:t>Efficiency is</a:t>
            </a:r>
          </a:p>
          <a:p>
            <a:pPr lvl="1"/>
            <a:r>
              <a:rPr lang="en-US" dirty="0"/>
              <a:t>Best Case: </a:t>
            </a:r>
            <a:r>
              <a:rPr lang="en-US" dirty="0" err="1"/>
              <a:t>CBest</a:t>
            </a:r>
            <a:r>
              <a:rPr lang="en-US" dirty="0"/>
              <a:t>(n)=1</a:t>
            </a:r>
          </a:p>
          <a:p>
            <a:pPr lvl="1"/>
            <a:r>
              <a:rPr lang="en-US" dirty="0"/>
              <a:t>Worst Case: </a:t>
            </a:r>
            <a:r>
              <a:rPr lang="en-US" dirty="0" err="1"/>
              <a:t>CWorst</a:t>
            </a:r>
            <a:r>
              <a:rPr lang="en-US" dirty="0"/>
              <a:t>(n)=O(</a:t>
            </a:r>
            <a:r>
              <a:rPr lang="en-US" dirty="0" err="1"/>
              <a:t>logn</a:t>
            </a:r>
            <a:r>
              <a:rPr lang="en-US" dirty="0"/>
              <a:t>)</a:t>
            </a:r>
          </a:p>
          <a:p>
            <a:pPr lvl="1"/>
            <a:r>
              <a:rPr lang="en-US" dirty="0"/>
              <a:t>Average Case: </a:t>
            </a:r>
            <a:r>
              <a:rPr lang="en-US" dirty="0" err="1"/>
              <a:t>CAvg</a:t>
            </a:r>
            <a:r>
              <a:rPr lang="en-US" dirty="0"/>
              <a:t>(n)=O(</a:t>
            </a:r>
            <a:r>
              <a:rPr lang="en-US" dirty="0" err="1"/>
              <a:t>logn</a:t>
            </a:r>
            <a:r>
              <a:rPr lang="en-US" dirty="0"/>
              <a:t>)</a:t>
            </a:r>
          </a:p>
          <a:p>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3.4 Best/Worst/Average Cases</a:t>
            </a:r>
            <a:br>
              <a:rPr lang="en-US" dirty="0"/>
            </a:br>
            <a:r>
              <a:rPr lang="en-US" dirty="0"/>
              <a:t>Binary Search - Example </a:t>
            </a:r>
          </a:p>
        </p:txBody>
      </p:sp>
      <p:sp>
        <p:nvSpPr>
          <p:cNvPr id="5" name="Content Placeholder 4"/>
          <p:cNvSpPr>
            <a:spLocks noGrp="1"/>
          </p:cNvSpPr>
          <p:nvPr>
            <p:ph idx="1"/>
          </p:nvPr>
        </p:nvSpPr>
        <p:spPr/>
        <p:txBody>
          <a:bodyPr/>
          <a:lstStyle/>
          <a:p>
            <a:r>
              <a:rPr lang="en-US" dirty="0"/>
              <a:t>Example on Binary search:</a:t>
            </a:r>
          </a:p>
          <a:p>
            <a:pPr lvl="1"/>
            <a:r>
              <a:rPr lang="en-US" dirty="0"/>
              <a:t>Consider an array as shown below:</a:t>
            </a:r>
          </a:p>
          <a:p>
            <a:pPr lvl="2"/>
            <a:r>
              <a:rPr lang="en-US" dirty="0"/>
              <a:t>7  9 14  18  22  33 55</a:t>
            </a:r>
          </a:p>
          <a:p>
            <a:pPr lvl="2"/>
            <a:r>
              <a:rPr lang="en-US" dirty="0"/>
              <a:t>To search whether the number 14 exists in the array or not:</a:t>
            </a:r>
          </a:p>
          <a:p>
            <a:pPr lvl="2"/>
            <a:r>
              <a:rPr lang="en-US" dirty="0"/>
              <a:t>Find the middle value: As  number of elements available in the array is 7 , choose 4th element as middle value(18). Choose values 7, 9, 14 as subset 1.  Consider values 22, 33, 55 as subset 2.</a:t>
            </a:r>
          </a:p>
          <a:p>
            <a:pPr lvl="2"/>
            <a:r>
              <a:rPr lang="en-US" dirty="0"/>
              <a:t>Start comparing search element with the middle element and stop searching if middle element is equal to search element. </a:t>
            </a:r>
          </a:p>
          <a:p>
            <a:pPr lvl="2"/>
            <a:r>
              <a:rPr lang="en-US" dirty="0"/>
              <a:t>If search element is not equal to middle element, identify whether search element is less than </a:t>
            </a:r>
            <a:r>
              <a:rPr lang="en-US" dirty="0" err="1"/>
              <a:t>middlevalue</a:t>
            </a:r>
            <a:r>
              <a:rPr lang="en-US" dirty="0"/>
              <a:t>. If search element&lt;</a:t>
            </a:r>
            <a:r>
              <a:rPr lang="en-US" dirty="0" err="1"/>
              <a:t>middlevalue</a:t>
            </a:r>
            <a:r>
              <a:rPr lang="en-US" dirty="0"/>
              <a:t>, then start comparing search value with subset1 by following from step1.</a:t>
            </a:r>
          </a:p>
          <a:p>
            <a:pPr lvl="2"/>
            <a:r>
              <a:rPr lang="en-US" dirty="0"/>
              <a:t>If search element is not equal to middle element, identify whether search element is greater than </a:t>
            </a:r>
            <a:r>
              <a:rPr lang="en-US" dirty="0" err="1"/>
              <a:t>middlevalue</a:t>
            </a:r>
            <a:r>
              <a:rPr lang="en-US" dirty="0"/>
              <a:t>. If search element&gt;</a:t>
            </a:r>
            <a:r>
              <a:rPr lang="en-US" dirty="0" err="1"/>
              <a:t>middlevalue</a:t>
            </a:r>
            <a:r>
              <a:rPr lang="en-US" dirty="0"/>
              <a:t>, then start comparing search value with subset2 by following from step1.</a:t>
            </a:r>
          </a:p>
          <a:p>
            <a:pPr lvl="2"/>
            <a:r>
              <a:rPr lang="en-US" dirty="0"/>
              <a:t>If element not matched, then display message as “Element not found”.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Comparison - Example </a:t>
            </a:r>
          </a:p>
        </p:txBody>
      </p:sp>
      <p:sp>
        <p:nvSpPr>
          <p:cNvPr id="4" name="Content Placeholder 3"/>
          <p:cNvSpPr>
            <a:spLocks noGrp="1"/>
          </p:cNvSpPr>
          <p:nvPr>
            <p:ph idx="1"/>
          </p:nvPr>
        </p:nvSpPr>
        <p:spPr/>
        <p:txBody>
          <a:bodyPr/>
          <a:lstStyle/>
          <a:p>
            <a:r>
              <a:rPr lang="en-US" dirty="0"/>
              <a:t>How do you look up a telephone number in the directory? </a:t>
            </a:r>
          </a:p>
          <a:p>
            <a:pPr lvl="1"/>
            <a:r>
              <a:rPr lang="en-US" dirty="0"/>
              <a:t>You look at the name, say “Pramod Patil”, open the directory at random, and compare the first character of the first name on that page</a:t>
            </a:r>
          </a:p>
          <a:p>
            <a:pPr lvl="1"/>
            <a:r>
              <a:rPr lang="en-US" dirty="0"/>
              <a:t>If the first character is less the “P”, you continue the search in the second half</a:t>
            </a:r>
          </a:p>
          <a:p>
            <a:pPr lvl="1"/>
            <a:r>
              <a:rPr lang="en-US" dirty="0"/>
              <a:t>If the first character is greater than “P”, you continue the search in the first half</a:t>
            </a:r>
          </a:p>
          <a:p>
            <a:endParaRPr lang="en-US" dirty="0"/>
          </a:p>
          <a:p>
            <a:r>
              <a:rPr lang="en-US" dirty="0"/>
              <a:t>If the first character is “P”, you continue the search using the second character until you find the name you started with</a:t>
            </a:r>
          </a:p>
          <a:p>
            <a:r>
              <a:rPr lang="en-US" dirty="0"/>
              <a:t>What is the pre-requisite, to succeed with this kind of search?</a:t>
            </a:r>
          </a:p>
          <a:p>
            <a:pPr lvl="1"/>
            <a:r>
              <a:rPr lang="en-US" dirty="0"/>
              <a:t>Answer:  The directory has to be sorted in an ascending order of names!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Comparison - Example </a:t>
            </a:r>
          </a:p>
        </p:txBody>
      </p:sp>
      <p:sp>
        <p:nvSpPr>
          <p:cNvPr id="4" name="Content Placeholder 3"/>
          <p:cNvSpPr>
            <a:spLocks noGrp="1"/>
          </p:cNvSpPr>
          <p:nvPr>
            <p:ph idx="1"/>
          </p:nvPr>
        </p:nvSpPr>
        <p:spPr/>
        <p:txBody>
          <a:bodyPr/>
          <a:lstStyle/>
          <a:p>
            <a:r>
              <a:rPr lang="en-US" dirty="0"/>
              <a:t>Now, hypothesize that you have got hold of a phone number.  You need to find out who it belongs to! </a:t>
            </a:r>
          </a:p>
          <a:p>
            <a:r>
              <a:rPr lang="en-US" dirty="0"/>
              <a:t>Assuming you have only the directory to refer to, how will you locate the owner of this number? </a:t>
            </a:r>
          </a:p>
          <a:p>
            <a:pPr lvl="1"/>
            <a:r>
              <a:rPr lang="en-US" dirty="0"/>
              <a:t>Answer: You need to do a “Sequential Search” on the Phone Numbers!!</a:t>
            </a:r>
          </a:p>
          <a:p>
            <a:pPr lvl="1"/>
            <a:endParaRPr lang="en-US" dirty="0"/>
          </a:p>
          <a:p>
            <a:pPr lvl="1"/>
            <a:r>
              <a:rPr lang="en-US" dirty="0"/>
              <a:t>Suppose that a data set has N items:  </a:t>
            </a:r>
          </a:p>
          <a:p>
            <a:pPr lvl="2"/>
            <a:r>
              <a:rPr lang="en-US" dirty="0"/>
              <a:t>How many comparisons are required on an average by using “Sequential Search”? </a:t>
            </a:r>
          </a:p>
          <a:p>
            <a:pPr lvl="1"/>
            <a:r>
              <a:rPr lang="en-US" dirty="0"/>
              <a:t>“Sequential Search” requires N/2 comparisons on an average </a:t>
            </a:r>
          </a:p>
          <a:p>
            <a:pPr lvl="1"/>
            <a:r>
              <a:rPr lang="en-US" dirty="0"/>
              <a:t>Suppose a data set has N items: </a:t>
            </a:r>
          </a:p>
          <a:p>
            <a:pPr lvl="2"/>
            <a:r>
              <a:rPr lang="en-US" dirty="0"/>
              <a:t>How many comparisons would be required for a “Binary Search”?</a:t>
            </a:r>
          </a:p>
          <a:p>
            <a:pPr lvl="1"/>
            <a:r>
              <a:rPr lang="en-US" dirty="0"/>
              <a:t> “Binary Search” requires log2(N) comparisons</a:t>
            </a:r>
          </a:p>
          <a:p>
            <a:pPr lvl="1"/>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Comparison – Binary search</a:t>
            </a:r>
          </a:p>
        </p:txBody>
      </p:sp>
      <p:sp>
        <p:nvSpPr>
          <p:cNvPr id="4" name="Content Placeholder 3"/>
          <p:cNvSpPr>
            <a:spLocks noGrp="1"/>
          </p:cNvSpPr>
          <p:nvPr>
            <p:ph idx="1"/>
          </p:nvPr>
        </p:nvSpPr>
        <p:spPr/>
        <p:txBody>
          <a:bodyPr/>
          <a:lstStyle/>
          <a:p>
            <a:r>
              <a:rPr lang="en-US" dirty="0"/>
              <a:t>Note that, while using Binary search:</a:t>
            </a:r>
          </a:p>
          <a:p>
            <a:pPr lvl="1"/>
            <a:r>
              <a:rPr lang="en-US" dirty="0"/>
              <a:t>For N = 1000, you require maximum 10 comparisons</a:t>
            </a:r>
          </a:p>
          <a:p>
            <a:pPr lvl="1"/>
            <a:r>
              <a:rPr lang="en-US" dirty="0"/>
              <a:t>For N = 1 million, you require maximum 20 comparisons</a:t>
            </a:r>
          </a:p>
          <a:p>
            <a:pPr lvl="1"/>
            <a:r>
              <a:rPr lang="en-US" dirty="0"/>
              <a:t>The condition you have to fulfill is that you need to keep the data sorted on the relevant field</a:t>
            </a:r>
          </a:p>
          <a:p>
            <a:r>
              <a:rPr lang="en-US" dirty="0"/>
              <a:t>Develop the Algorithm for Binary search as pseudo code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3.4 Best/Worst/Average Cases</a:t>
            </a:r>
            <a:br>
              <a:rPr lang="en-US" sz="1200" dirty="0"/>
            </a:br>
            <a:r>
              <a:rPr lang="en-US" dirty="0"/>
              <a:t>Discussion</a:t>
            </a:r>
          </a:p>
        </p:txBody>
      </p:sp>
      <p:sp>
        <p:nvSpPr>
          <p:cNvPr id="6" name="Content Placeholder 5"/>
          <p:cNvSpPr>
            <a:spLocks noGrp="1"/>
          </p:cNvSpPr>
          <p:nvPr>
            <p:ph idx="1"/>
          </p:nvPr>
        </p:nvSpPr>
        <p:spPr/>
        <p:txBody>
          <a:bodyPr/>
          <a:lstStyle/>
          <a:p>
            <a:r>
              <a:rPr lang="en-US" dirty="0"/>
              <a:t>In the following scenarios, which algorithm will you use for searching:</a:t>
            </a:r>
          </a:p>
          <a:p>
            <a:pPr lvl="1"/>
            <a:r>
              <a:rPr lang="en-US" dirty="0"/>
              <a:t>You want to purchase a birthday gift of photo frame for your friend from a collection of photo frames in the local photo store. </a:t>
            </a:r>
          </a:p>
          <a:p>
            <a:pPr lvl="1"/>
            <a:r>
              <a:rPr lang="en-US" dirty="0"/>
              <a:t>You have a large data set that is in unsorted order in front of you. You need to complete N searches on this data set. Does it make more sense to use linear search, or to sort it and use binary search?</a:t>
            </a:r>
          </a:p>
          <a:p>
            <a:pPr lvl="1"/>
            <a:r>
              <a:rPr lang="en-US" dirty="0"/>
              <a:t>Consider XYZ Bank, stores their Customer database in a big array, sorted alphabetically by Customer Id. The array contains 2.5 million elements. How many comparisons, at most, will it take to locate the data it is searching for?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To understand the following concepts</a:t>
            </a:r>
          </a:p>
          <a:p>
            <a:pPr lvl="1"/>
            <a:r>
              <a:rPr lang="en-US" dirty="0"/>
              <a:t>Algorithm Analysis and efficiency</a:t>
            </a:r>
          </a:p>
          <a:p>
            <a:pPr lvl="1"/>
            <a:r>
              <a:rPr lang="en-US" dirty="0"/>
              <a:t>Measuring Unit for Algorithm</a:t>
            </a:r>
          </a:p>
          <a:p>
            <a:pPr lvl="1"/>
            <a:r>
              <a:rPr lang="en-US" dirty="0"/>
              <a:t>Order of Growth</a:t>
            </a:r>
          </a:p>
          <a:p>
            <a:pPr lvl="2"/>
            <a:r>
              <a:rPr lang="en-US" dirty="0"/>
              <a:t>Asymptotic notations	</a:t>
            </a:r>
          </a:p>
          <a:p>
            <a:pPr lvl="1"/>
            <a:r>
              <a:rPr lang="en-US" dirty="0"/>
              <a:t>Best/Worst/Average case</a:t>
            </a:r>
          </a:p>
          <a:p>
            <a:pPr lvl="1"/>
            <a:r>
              <a:rPr lang="en-US" dirty="0"/>
              <a:t>Example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3.5 Efficiency of Algorithm</a:t>
            </a:r>
            <a:br>
              <a:rPr lang="en-US" sz="1200" dirty="0"/>
            </a:br>
            <a:r>
              <a:rPr lang="en-US" dirty="0"/>
              <a:t>Example – </a:t>
            </a:r>
            <a:r>
              <a:rPr lang="en-US" dirty="0" err="1"/>
              <a:t>MaxElement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ALGORITHM </a:t>
            </a:r>
            <a:r>
              <a:rPr lang="en-US" dirty="0" err="1"/>
              <a:t>MaxElement</a:t>
            </a:r>
            <a:r>
              <a:rPr lang="en-US" dirty="0"/>
              <a:t>(List[0..n-1])</a:t>
            </a:r>
          </a:p>
          <a:p>
            <a:pPr marL="457200" indent="-457200">
              <a:buFont typeface="+mj-lt"/>
              <a:buAutoNum type="arabicPeriod"/>
            </a:pPr>
            <a:r>
              <a:rPr lang="en-US" dirty="0"/>
              <a:t>//Determines largest element in Array</a:t>
            </a:r>
          </a:p>
          <a:p>
            <a:pPr marL="457200" indent="-457200">
              <a:buFont typeface="+mj-lt"/>
              <a:buAutoNum type="arabicPeriod"/>
            </a:pPr>
            <a:r>
              <a:rPr lang="en-US" dirty="0"/>
              <a:t>//Input: An array list[0..n-1] of real numbers</a:t>
            </a:r>
          </a:p>
          <a:p>
            <a:pPr marL="457200" indent="-457200">
              <a:buFont typeface="+mj-lt"/>
              <a:buAutoNum type="arabicPeriod"/>
            </a:pPr>
            <a:r>
              <a:rPr lang="en-US" dirty="0"/>
              <a:t>//Output: Value of largest element</a:t>
            </a:r>
          </a:p>
          <a:p>
            <a:pPr marL="457200" indent="-457200">
              <a:buFont typeface="+mj-lt"/>
              <a:buAutoNum type="arabicPeriod"/>
            </a:pPr>
            <a:r>
              <a:rPr lang="en-US" dirty="0" err="1"/>
              <a:t>currentmaxlist</a:t>
            </a:r>
            <a:r>
              <a:rPr lang="en-US" dirty="0"/>
              <a:t>[0]</a:t>
            </a:r>
          </a:p>
          <a:p>
            <a:pPr marL="457200" indent="-457200">
              <a:buFont typeface="+mj-lt"/>
              <a:buAutoNum type="arabicPeriod"/>
            </a:pPr>
            <a:r>
              <a:rPr lang="en-US" dirty="0"/>
              <a:t>for index 0 to n-1 do</a:t>
            </a:r>
          </a:p>
          <a:p>
            <a:pPr marL="457200" indent="-457200">
              <a:buFont typeface="+mj-lt"/>
              <a:buAutoNum type="arabicPeriod"/>
            </a:pPr>
            <a:r>
              <a:rPr lang="en-US" dirty="0"/>
              <a:t>	if list[index] &gt; </a:t>
            </a:r>
            <a:r>
              <a:rPr lang="en-US" dirty="0" err="1"/>
              <a:t>currentmax</a:t>
            </a:r>
            <a:r>
              <a:rPr lang="en-US" dirty="0"/>
              <a:t> </a:t>
            </a:r>
          </a:p>
          <a:p>
            <a:pPr marL="457200" indent="-457200">
              <a:buFont typeface="+mj-lt"/>
              <a:buAutoNum type="arabicPeriod"/>
            </a:pPr>
            <a:r>
              <a:rPr lang="en-US" dirty="0"/>
              <a:t>                    </a:t>
            </a:r>
            <a:r>
              <a:rPr lang="en-US" dirty="0" err="1"/>
              <a:t>currentmaxlist</a:t>
            </a:r>
            <a:r>
              <a:rPr lang="en-US" dirty="0"/>
              <a:t>[index]</a:t>
            </a:r>
          </a:p>
          <a:p>
            <a:pPr marL="457200" indent="-457200">
              <a:buFont typeface="+mj-lt"/>
              <a:buAutoNum type="arabicPeriod"/>
            </a:pPr>
            <a:r>
              <a:rPr lang="en-US" dirty="0"/>
              <a:t>return </a:t>
            </a:r>
            <a:r>
              <a:rPr lang="en-US" dirty="0" err="1"/>
              <a:t>currentmax</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95627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3.5 Efficiency of Algorithm</a:t>
            </a:r>
            <a:br>
              <a:rPr lang="en-US" sz="1200" dirty="0"/>
            </a:br>
            <a:r>
              <a:rPr lang="en-US" dirty="0"/>
              <a:t>Example  – </a:t>
            </a:r>
            <a:r>
              <a:rPr lang="en-US" dirty="0" err="1"/>
              <a:t>MaxElement</a:t>
            </a:r>
            <a:endParaRPr lang="en-US" dirty="0"/>
          </a:p>
        </p:txBody>
      </p:sp>
      <p:sp>
        <p:nvSpPr>
          <p:cNvPr id="4" name="Content Placeholder 3"/>
          <p:cNvSpPr>
            <a:spLocks noGrp="1"/>
          </p:cNvSpPr>
          <p:nvPr>
            <p:ph idx="1"/>
          </p:nvPr>
        </p:nvSpPr>
        <p:spPr/>
        <p:txBody>
          <a:bodyPr/>
          <a:lstStyle/>
          <a:p>
            <a:r>
              <a:rPr lang="en-US" dirty="0"/>
              <a:t>Basic Operation:  Comparison statement in the loop (Line 7). There is only one basic operation in the given algorithm. </a:t>
            </a:r>
          </a:p>
          <a:p>
            <a:pPr lvl="1"/>
            <a:r>
              <a:rPr lang="en-US" dirty="0"/>
              <a:t>For each loop, derive the summation of lower bound to upper. 1 indicates that there is only one basic operation.</a:t>
            </a:r>
          </a:p>
          <a:p>
            <a:r>
              <a:rPr lang="en-US" dirty="0"/>
              <a:t>Set up the summation: </a:t>
            </a:r>
          </a:p>
          <a:p>
            <a:pPr marL="0" indent="0">
              <a:buNone/>
            </a:pPr>
            <a:r>
              <a:rPr lang="en-US" dirty="0"/>
              <a:t>           n-1</a:t>
            </a:r>
          </a:p>
          <a:p>
            <a:pPr marL="0" indent="0">
              <a:buNone/>
            </a:pPr>
            <a:r>
              <a:rPr lang="en-US" dirty="0"/>
              <a:t>C(n) = ∑     1</a:t>
            </a:r>
          </a:p>
          <a:p>
            <a:pPr marL="0" indent="0">
              <a:buNone/>
            </a:pPr>
            <a:r>
              <a:rPr lang="en-US" dirty="0"/>
              <a:t>                   index=0     </a:t>
            </a:r>
          </a:p>
          <a:p>
            <a:r>
              <a:rPr lang="en-US" dirty="0"/>
              <a:t>Solve the summation accordingly,</a:t>
            </a:r>
          </a:p>
          <a:p>
            <a:pPr marL="0" indent="0">
              <a:buNone/>
            </a:pPr>
            <a:r>
              <a:rPr lang="en-US" dirty="0"/>
              <a:t>            n-1</a:t>
            </a:r>
          </a:p>
          <a:p>
            <a:pPr marL="0" indent="0">
              <a:buNone/>
            </a:pPr>
            <a:r>
              <a:rPr lang="en-US" dirty="0"/>
              <a:t>C(n) = ∑     1  =  n-1 Є O(n)</a:t>
            </a:r>
          </a:p>
          <a:p>
            <a:pPr marL="0" indent="0">
              <a:buNone/>
            </a:pPr>
            <a:r>
              <a:rPr lang="en-US" dirty="0"/>
              <a:t>                   index=0 </a:t>
            </a:r>
          </a:p>
          <a:p>
            <a:r>
              <a:rPr lang="en-US" dirty="0"/>
              <a:t>Efficiency of given algorithm is 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Analyzing Algorithms Lab 3</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In this lesson, you have learnt about:</a:t>
            </a:r>
          </a:p>
          <a:p>
            <a:pPr lvl="1"/>
            <a:r>
              <a:rPr lang="en-US" dirty="0"/>
              <a:t>Algorithm Analysis and efficiency</a:t>
            </a:r>
          </a:p>
          <a:p>
            <a:pPr lvl="1"/>
            <a:r>
              <a:rPr lang="en-US" dirty="0"/>
              <a:t>Measuring Unit for Algorithm</a:t>
            </a:r>
          </a:p>
          <a:p>
            <a:pPr lvl="1"/>
            <a:r>
              <a:rPr lang="en-US" dirty="0"/>
              <a:t>Order of Growth</a:t>
            </a:r>
          </a:p>
          <a:p>
            <a:pPr lvl="1"/>
            <a:r>
              <a:rPr lang="en-US" dirty="0"/>
              <a:t>Best/Worst/Average case</a:t>
            </a:r>
          </a:p>
          <a:p>
            <a:pPr lvl="1"/>
            <a:r>
              <a:rPr lang="en-US" dirty="0"/>
              <a:t>Asymptotic notations	</a:t>
            </a:r>
          </a:p>
          <a:p>
            <a:pPr lvl="1"/>
            <a:r>
              <a:rPr lang="en-US" dirty="0"/>
              <a:t>Examples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altLang="en-US" dirty="0"/>
              <a:t>Review Question</a:t>
            </a:r>
          </a:p>
        </p:txBody>
      </p:sp>
      <p:sp>
        <p:nvSpPr>
          <p:cNvPr id="29699" name="Rectangle 3"/>
          <p:cNvSpPr>
            <a:spLocks noGrp="1" noChangeArrowheads="1"/>
          </p:cNvSpPr>
          <p:nvPr>
            <p:ph type="body" idx="4294967295"/>
          </p:nvPr>
        </p:nvSpPr>
        <p:spPr>
          <a:xfrm>
            <a:off x="312909" y="1277988"/>
            <a:ext cx="6386513" cy="4525962"/>
          </a:xfrm>
        </p:spPr>
        <p:txBody>
          <a:bodyPr lIns="90488" tIns="44450" rIns="90488" bIns="44450"/>
          <a:lstStyle/>
          <a:p>
            <a:pPr algn="just">
              <a:defRPr/>
            </a:pPr>
            <a:r>
              <a:rPr lang="en-US" altLang="en-US" dirty="0"/>
              <a:t>Question 1:  If efficiency of Algorithm X is O(n</a:t>
            </a:r>
            <a:r>
              <a:rPr lang="en-US" altLang="en-US" baseline="30000" dirty="0"/>
              <a:t>2</a:t>
            </a:r>
            <a:r>
              <a:rPr lang="en-US" altLang="en-US" dirty="0"/>
              <a:t>) and Algorithm Y is O(n </a:t>
            </a:r>
            <a:r>
              <a:rPr lang="en-US" altLang="en-US" dirty="0" err="1"/>
              <a:t>logn</a:t>
            </a:r>
            <a:r>
              <a:rPr lang="en-US" altLang="en-US" dirty="0"/>
              <a:t>), Which is more efficient ?</a:t>
            </a:r>
          </a:p>
          <a:p>
            <a:pPr marL="457200" lvl="1" indent="0" algn="just">
              <a:buFont typeface="Arial" pitchFamily="34" charset="0"/>
              <a:buNone/>
              <a:defRPr/>
            </a:pPr>
            <a:r>
              <a:rPr lang="en-US" altLang="en-US" dirty="0"/>
              <a:t>	a. Algorithm X</a:t>
            </a:r>
          </a:p>
          <a:p>
            <a:pPr marL="457200" lvl="1" indent="0" algn="just">
              <a:buFont typeface="Arial" pitchFamily="34" charset="0"/>
              <a:buNone/>
              <a:defRPr/>
            </a:pPr>
            <a:r>
              <a:rPr lang="en-US" altLang="en-US" dirty="0"/>
              <a:t>	b. Algorithm Y</a:t>
            </a:r>
          </a:p>
          <a:p>
            <a:pPr marL="457200" lvl="1" indent="0" algn="just">
              <a:buFont typeface="Arial" pitchFamily="34" charset="0"/>
              <a:buNone/>
              <a:defRPr/>
            </a:pPr>
            <a:r>
              <a:rPr lang="en-US" altLang="en-US" dirty="0"/>
              <a:t>	c. Both are same</a:t>
            </a:r>
          </a:p>
          <a:p>
            <a:pPr marL="457200" lvl="1" indent="0">
              <a:buFont typeface="Arial" pitchFamily="34" charset="0"/>
              <a:buNone/>
              <a:defRPr/>
            </a:pPr>
            <a:r>
              <a:rPr lang="en-US" altLang="en-US" dirty="0"/>
              <a:t>	d. Depends on input type.</a:t>
            </a:r>
          </a:p>
          <a:p>
            <a:pPr algn="just">
              <a:defRPr/>
            </a:pPr>
            <a:r>
              <a:rPr lang="en-US" altLang="en-US" dirty="0"/>
              <a:t>Question 2: </a:t>
            </a:r>
            <a:r>
              <a:rPr lang="en-US" dirty="0"/>
              <a:t>The time factor when determining the efficiency of algorithm is measured by</a:t>
            </a:r>
          </a:p>
          <a:p>
            <a:pPr marL="0" indent="0">
              <a:buFont typeface="Arial" pitchFamily="34" charset="0"/>
              <a:buNone/>
              <a:defRPr/>
            </a:pPr>
            <a:r>
              <a:rPr lang="en-US" sz="2000" b="0" dirty="0"/>
              <a:t>	</a:t>
            </a:r>
            <a:r>
              <a:rPr lang="en-US" sz="1600" b="0" dirty="0"/>
              <a:t>a. counting micro seconds </a:t>
            </a:r>
          </a:p>
          <a:p>
            <a:pPr marL="0" indent="0">
              <a:buFont typeface="Arial" pitchFamily="34" charset="0"/>
              <a:buNone/>
              <a:defRPr/>
            </a:pPr>
            <a:r>
              <a:rPr lang="en-US" sz="1600" b="0" dirty="0"/>
              <a:t>	b. counting the number of key operations</a:t>
            </a:r>
          </a:p>
          <a:p>
            <a:pPr marL="0" indent="0">
              <a:buFont typeface="Arial" pitchFamily="34" charset="0"/>
              <a:buNone/>
              <a:defRPr/>
            </a:pPr>
            <a:r>
              <a:rPr lang="en-US" sz="1600" b="0" dirty="0"/>
              <a:t>	c. counting the number of statements</a:t>
            </a:r>
          </a:p>
          <a:p>
            <a:pPr marL="0" indent="0">
              <a:buFont typeface="Arial" pitchFamily="34" charset="0"/>
              <a:buNone/>
              <a:defRPr/>
            </a:pPr>
            <a:r>
              <a:rPr lang="en-US" sz="1600" b="0" dirty="0"/>
              <a:t>	d. counting the kilobytes of algorithm</a:t>
            </a:r>
          </a:p>
          <a:p>
            <a:pPr marL="457200" lvl="1" indent="0">
              <a:buFont typeface="Arial" pitchFamily="34" charset="0"/>
              <a:buNone/>
              <a:defRPr/>
            </a:pPr>
            <a:endParaRPr lang="en-US" altLang="en-US" dirty="0"/>
          </a:p>
          <a:p>
            <a:pPr eaLnBrk="1" hangingPunct="1">
              <a:lnSpc>
                <a:spcPct val="110000"/>
              </a:lnSpc>
              <a:defRPr/>
            </a:pPr>
            <a:endParaRPr lang="en-US" altLang="en-US" dirty="0">
              <a:solidFill>
                <a:srgbClr val="000000"/>
              </a:solidFill>
              <a:ea typeface="MS PGothic" pitchFamily="34" charset="-128"/>
            </a:endParaRPr>
          </a:p>
        </p:txBody>
      </p:sp>
      <p:grpSp>
        <p:nvGrpSpPr>
          <p:cNvPr id="36868" name="Group 7"/>
          <p:cNvGrpSpPr>
            <a:grpSpLocks/>
          </p:cNvGrpSpPr>
          <p:nvPr/>
        </p:nvGrpSpPr>
        <p:grpSpPr bwMode="auto">
          <a:xfrm>
            <a:off x="6818313" y="1563688"/>
            <a:ext cx="1868487" cy="1471612"/>
            <a:chOff x="4176" y="993"/>
            <a:chExt cx="1273" cy="1119"/>
          </a:xfrm>
        </p:grpSpPr>
        <p:sp>
          <p:nvSpPr>
            <p:cNvPr id="3687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latin typeface="Calibri" pitchFamily="34" charset="0"/>
              </a:endParaRPr>
            </a:p>
          </p:txBody>
        </p:sp>
        <p:pic>
          <p:nvPicPr>
            <p:cNvPr id="36871"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r>
              <a:rPr lang="en-US" dirty="0"/>
              <a:t>Question 3: Two main measures for the efficiency of an algorithm are</a:t>
            </a:r>
          </a:p>
          <a:p>
            <a:pPr lvl="1"/>
            <a:r>
              <a:rPr lang="en-US" dirty="0"/>
              <a:t>a. Processor and memory	</a:t>
            </a:r>
          </a:p>
          <a:p>
            <a:pPr lvl="1"/>
            <a:r>
              <a:rPr lang="en-US" dirty="0"/>
              <a:t>b. Complexity and capacity</a:t>
            </a:r>
          </a:p>
          <a:p>
            <a:pPr lvl="1"/>
            <a:r>
              <a:rPr lang="en-US" dirty="0"/>
              <a:t>c. Time and space	</a:t>
            </a:r>
          </a:p>
          <a:p>
            <a:pPr lvl="1"/>
            <a:r>
              <a:rPr lang="en-US" dirty="0"/>
              <a:t>d. Data and space</a:t>
            </a:r>
          </a:p>
          <a:p>
            <a:pPr lvl="1"/>
            <a:endParaRPr lang="en-US" dirty="0"/>
          </a:p>
          <a:p>
            <a:r>
              <a:rPr lang="en-US" dirty="0"/>
              <a:t>Question 4:  If an algorithm’s running time depends on not only the input size n, but also depends on other parameter, then we need to find Best, Worst and Average case efficiencies.     </a:t>
            </a:r>
          </a:p>
          <a:p>
            <a:pPr lvl="1"/>
            <a:r>
              <a:rPr lang="en-US" dirty="0"/>
              <a:t>a. True</a:t>
            </a:r>
          </a:p>
          <a:p>
            <a:pPr lvl="1"/>
            <a:r>
              <a:rPr lang="en-US" dirty="0"/>
              <a:t>b. False</a:t>
            </a:r>
          </a:p>
          <a:p>
            <a:endParaRPr lang="en-US" dirty="0"/>
          </a:p>
        </p:txBody>
      </p:sp>
    </p:spTree>
    <p:extLst>
      <p:ext uri="{BB962C8B-B14F-4D97-AF65-F5344CB8AC3E}">
        <p14:creationId xmlns:p14="http://schemas.microsoft.com/office/powerpoint/2010/main" val="139736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Algorithm Analysis and efficiency</a:t>
            </a:r>
            <a:br>
              <a:rPr lang="en-US" dirty="0"/>
            </a:br>
            <a:r>
              <a:rPr lang="en-US" dirty="0"/>
              <a:t>Algorithm Analysis and efficiency</a:t>
            </a:r>
          </a:p>
        </p:txBody>
      </p:sp>
      <p:sp>
        <p:nvSpPr>
          <p:cNvPr id="3" name="Content Placeholder 2"/>
          <p:cNvSpPr>
            <a:spLocks noGrp="1"/>
          </p:cNvSpPr>
          <p:nvPr>
            <p:ph idx="1"/>
          </p:nvPr>
        </p:nvSpPr>
        <p:spPr/>
        <p:txBody>
          <a:bodyPr/>
          <a:lstStyle/>
          <a:p>
            <a:r>
              <a:rPr lang="en-US" dirty="0"/>
              <a:t>Why Algorithm Analysis?</a:t>
            </a:r>
          </a:p>
          <a:p>
            <a:pPr lvl="1"/>
            <a:r>
              <a:rPr lang="en-US" dirty="0"/>
              <a:t>A problem can have solution/multiple solutions.</a:t>
            </a:r>
          </a:p>
          <a:p>
            <a:pPr lvl="1"/>
            <a:r>
              <a:rPr lang="en-US" dirty="0"/>
              <a:t>To establish if a given algorithm uses a reasonable amount of resources to solve a problem, an Analysis of algorithm is required. </a:t>
            </a:r>
          </a:p>
          <a:p>
            <a:pPr lvl="1"/>
            <a:r>
              <a:rPr lang="en-US" dirty="0"/>
              <a:t>Ex: Google search algorithm.</a:t>
            </a:r>
          </a:p>
          <a:p>
            <a:r>
              <a:rPr lang="en-US" dirty="0"/>
              <a:t>There are two kinds of algorithm efficiency,</a:t>
            </a:r>
          </a:p>
          <a:p>
            <a:pPr lvl="1"/>
            <a:r>
              <a:rPr lang="en-US" dirty="0"/>
              <a:t>Time efficiency</a:t>
            </a:r>
          </a:p>
          <a:p>
            <a:pPr lvl="1"/>
            <a:r>
              <a:rPr lang="en-US" dirty="0"/>
              <a:t>Space efficiency</a:t>
            </a:r>
          </a:p>
          <a:p>
            <a:r>
              <a:rPr lang="en-US" dirty="0"/>
              <a:t>Time efficiency indicates how fast an algorithm runs.</a:t>
            </a:r>
          </a:p>
          <a:p>
            <a:r>
              <a:rPr lang="en-US" dirty="0"/>
              <a:t>Space efficiency indicates how much extra memory the algorithm needs.</a:t>
            </a:r>
          </a:p>
          <a:p>
            <a:endParaRPr lang="en-US" dirty="0"/>
          </a:p>
        </p:txBody>
      </p:sp>
    </p:spTree>
    <p:extLst>
      <p:ext uri="{BB962C8B-B14F-4D97-AF65-F5344CB8AC3E}">
        <p14:creationId xmlns:p14="http://schemas.microsoft.com/office/powerpoint/2010/main" val="177248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3.2 Measuring unit for Algorithm</a:t>
            </a:r>
            <a:br>
              <a:rPr lang="en-US" sz="1200" dirty="0"/>
            </a:br>
            <a:r>
              <a:rPr lang="en-US" dirty="0"/>
              <a:t>Measuring Unit for Algorithm</a:t>
            </a:r>
          </a:p>
        </p:txBody>
      </p:sp>
      <p:sp>
        <p:nvSpPr>
          <p:cNvPr id="4" name="Content Placeholder 3"/>
          <p:cNvSpPr>
            <a:spLocks noGrp="1"/>
          </p:cNvSpPr>
          <p:nvPr>
            <p:ph idx="1"/>
          </p:nvPr>
        </p:nvSpPr>
        <p:spPr/>
        <p:txBody>
          <a:bodyPr/>
          <a:lstStyle/>
          <a:p>
            <a:r>
              <a:rPr lang="en-US" dirty="0"/>
              <a:t>How an Algorithm can be measured? </a:t>
            </a:r>
          </a:p>
          <a:p>
            <a:pPr lvl="1"/>
            <a:r>
              <a:rPr lang="en-US" dirty="0"/>
              <a:t>Running time of the implemented algorithm is the solution?</a:t>
            </a:r>
          </a:p>
          <a:p>
            <a:r>
              <a:rPr lang="en-US" dirty="0"/>
              <a:t>Drawbacks are,</a:t>
            </a:r>
          </a:p>
          <a:p>
            <a:pPr lvl="1"/>
            <a:r>
              <a:rPr lang="en-US" dirty="0"/>
              <a:t>It becomes machine dependent.</a:t>
            </a:r>
          </a:p>
          <a:p>
            <a:pPr lvl="1"/>
            <a:r>
              <a:rPr lang="en-US" dirty="0"/>
              <a:t>Program dependent</a:t>
            </a:r>
          </a:p>
          <a:p>
            <a:pPr lvl="1"/>
            <a:r>
              <a:rPr lang="en-US" dirty="0"/>
              <a:t>Compiler dependent etc.</a:t>
            </a:r>
          </a:p>
          <a:p>
            <a:r>
              <a:rPr lang="en-US" dirty="0"/>
              <a:t>As we are measuring Algorithm’s efficiency, it is better to have a metric which is independent of all the factors like mentioned above.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3.2 Measuring Unit for Algorithm</a:t>
            </a:r>
            <a:br>
              <a:rPr lang="en-US" sz="1200" dirty="0"/>
            </a:br>
            <a:r>
              <a:rPr lang="en-US" dirty="0"/>
              <a:t>Measuring Unit for Algorithm</a:t>
            </a:r>
          </a:p>
        </p:txBody>
      </p:sp>
      <p:sp>
        <p:nvSpPr>
          <p:cNvPr id="4" name="Content Placeholder 3"/>
          <p:cNvSpPr>
            <a:spLocks noGrp="1"/>
          </p:cNvSpPr>
          <p:nvPr>
            <p:ph idx="1"/>
          </p:nvPr>
        </p:nvSpPr>
        <p:spPr/>
        <p:txBody>
          <a:bodyPr/>
          <a:lstStyle/>
          <a:p>
            <a:r>
              <a:rPr lang="en-US" dirty="0"/>
              <a:t>Basic operation is the unit used for algorithm efficiency.</a:t>
            </a:r>
          </a:p>
          <a:p>
            <a:r>
              <a:rPr lang="en-US" dirty="0"/>
              <a:t>What is Basic operation?</a:t>
            </a:r>
          </a:p>
          <a:p>
            <a:pPr lvl="1"/>
            <a:r>
              <a:rPr lang="en-US" dirty="0"/>
              <a:t>It the operation contributing the most to the total running time of the algorithm. Generally, statements in the innermost loops.</a:t>
            </a:r>
          </a:p>
          <a:p>
            <a:r>
              <a:rPr lang="en-US" dirty="0"/>
              <a:t>Algorithm efficiency: Number of times the basic operation is executed for input size, n.</a:t>
            </a:r>
          </a:p>
          <a:p>
            <a:r>
              <a:rPr lang="en-US" dirty="0"/>
              <a:t>Time taken by program implementing this algorithm is, T(n)=Cop  * C(n)</a:t>
            </a:r>
          </a:p>
          <a:p>
            <a:pPr lvl="1"/>
            <a:r>
              <a:rPr lang="en-US" dirty="0"/>
              <a:t>T(n): running time as function of n.</a:t>
            </a:r>
          </a:p>
          <a:p>
            <a:pPr lvl="1"/>
            <a:r>
              <a:rPr lang="en-US" dirty="0"/>
              <a:t>Cop: running time of single basic operation.</a:t>
            </a:r>
          </a:p>
          <a:p>
            <a:pPr lvl="1"/>
            <a:r>
              <a:rPr lang="en-US" dirty="0"/>
              <a:t>C(n): number of basic operations as a function of n.</a:t>
            </a:r>
          </a:p>
          <a:p>
            <a:endParaRPr lang="en-US" dirty="0"/>
          </a:p>
          <a:p>
            <a:r>
              <a:rPr lang="en-US" dirty="0"/>
              <a:t>The number of times basic operation is executed depends on input size,  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3.3 Order of Growth</a:t>
            </a:r>
            <a:br>
              <a:rPr lang="en-US" sz="1200" dirty="0"/>
            </a:br>
            <a:r>
              <a:rPr lang="en-US" dirty="0"/>
              <a:t>Order of Growth</a:t>
            </a:r>
          </a:p>
        </p:txBody>
      </p:sp>
      <p:sp>
        <p:nvSpPr>
          <p:cNvPr id="4" name="Content Placeholder 3"/>
          <p:cNvSpPr>
            <a:spLocks noGrp="1"/>
          </p:cNvSpPr>
          <p:nvPr>
            <p:ph idx="1"/>
          </p:nvPr>
        </p:nvSpPr>
        <p:spPr/>
        <p:txBody>
          <a:bodyPr/>
          <a:lstStyle/>
          <a:p>
            <a:r>
              <a:rPr lang="en-US" dirty="0"/>
              <a:t>Order of Growth:</a:t>
            </a:r>
          </a:p>
          <a:p>
            <a:pPr lvl="1"/>
            <a:r>
              <a:rPr lang="en-US" dirty="0"/>
              <a:t>To analyze an algorithm, we are interested in order of growth, i.e. how the running time increases when the input size increases.</a:t>
            </a:r>
          </a:p>
          <a:p>
            <a:pPr lvl="1"/>
            <a:r>
              <a:rPr lang="en-US" dirty="0"/>
              <a:t>When we want to compare two algorithms with respect to their behavior for large input sizes, a useful measure is the so called, order of growth.</a:t>
            </a:r>
          </a:p>
          <a:p>
            <a:r>
              <a:rPr lang="en-US" dirty="0"/>
              <a:t>Asymptotic Notations:</a:t>
            </a:r>
          </a:p>
          <a:p>
            <a:r>
              <a:rPr lang="en-US" dirty="0"/>
              <a:t>To compare and rank order of growth multiple notations are used like,</a:t>
            </a:r>
          </a:p>
          <a:p>
            <a:pPr lvl="1"/>
            <a:r>
              <a:rPr lang="en-US" dirty="0"/>
              <a:t>O ( Big oh)</a:t>
            </a:r>
          </a:p>
          <a:p>
            <a:pPr lvl="1"/>
            <a:r>
              <a:rPr lang="en-US" dirty="0"/>
              <a:t>Ω (Big omega)</a:t>
            </a:r>
          </a:p>
          <a:p>
            <a:pPr lvl="1"/>
            <a:r>
              <a:rPr lang="en-US" dirty="0"/>
              <a:t>Θ (Big theta)</a:t>
            </a:r>
          </a:p>
          <a:p>
            <a:r>
              <a:rPr lang="en-US" dirty="0"/>
              <a:t>Mostly Big oh is used to represent the time efficiency of algorithm.</a:t>
            </a:r>
          </a:p>
          <a:p>
            <a:r>
              <a:rPr lang="en-US" dirty="0"/>
              <a:t>Example:</a:t>
            </a:r>
          </a:p>
          <a:p>
            <a:pPr lvl="1"/>
            <a:r>
              <a:rPr lang="en-US" dirty="0"/>
              <a:t>O(n), O(n2), O(n3), O(</a:t>
            </a:r>
            <a:r>
              <a:rPr lang="en-US" dirty="0" err="1"/>
              <a:t>nlogn</a:t>
            </a:r>
            <a:r>
              <a:rPr lang="en-US" dirty="0"/>
              <a:t>) etc.</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3.3 Order of Growth</a:t>
            </a:r>
            <a:br>
              <a:rPr lang="en-US" sz="1200" dirty="0"/>
            </a:br>
            <a:r>
              <a:rPr lang="en-US" dirty="0"/>
              <a:t>Examples</a:t>
            </a:r>
          </a:p>
        </p:txBody>
      </p:sp>
      <p:sp>
        <p:nvSpPr>
          <p:cNvPr id="4" name="Content Placeholder 3"/>
          <p:cNvSpPr>
            <a:spLocks noGrp="1"/>
          </p:cNvSpPr>
          <p:nvPr>
            <p:ph idx="1"/>
          </p:nvPr>
        </p:nvSpPr>
        <p:spPr/>
        <p:txBody>
          <a:bodyPr/>
          <a:lstStyle/>
          <a:p>
            <a:r>
              <a:rPr lang="en-US" dirty="0"/>
              <a:t>Examples:</a:t>
            </a:r>
          </a:p>
          <a:p>
            <a:r>
              <a:rPr lang="en-US" dirty="0"/>
              <a:t>Ex 1: Finding sum of elements in an array.</a:t>
            </a:r>
          </a:p>
          <a:p>
            <a:pPr lvl="1"/>
            <a:r>
              <a:rPr lang="en-US" dirty="0"/>
              <a:t>Basic operation is addition. Number of times basic operation is executed is n times.</a:t>
            </a:r>
          </a:p>
          <a:p>
            <a:pPr lvl="1"/>
            <a:r>
              <a:rPr lang="en-US" dirty="0"/>
              <a:t>Efficiency of this algorithm is O(n).</a:t>
            </a:r>
          </a:p>
          <a:p>
            <a:r>
              <a:rPr lang="en-US" dirty="0"/>
              <a:t>Ex 2: Algorithm to find the sum of elements stored in two dimensional matrix.</a:t>
            </a:r>
          </a:p>
          <a:p>
            <a:pPr lvl="1"/>
            <a:r>
              <a:rPr lang="en-US" dirty="0"/>
              <a:t>Basic Operation: Addition operation in the inner most loop. </a:t>
            </a:r>
          </a:p>
          <a:p>
            <a:pPr lvl="1"/>
            <a:r>
              <a:rPr lang="en-US" dirty="0"/>
              <a:t>As this has two loop’s which is scanning array twice, number of times basic operation is executed is n2 times. </a:t>
            </a:r>
          </a:p>
          <a:p>
            <a:pPr lvl="1"/>
            <a:r>
              <a:rPr lang="en-US" dirty="0"/>
              <a:t>Efficiency of this algorithm is O(n2).</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3.3 Order of Growth</a:t>
            </a:r>
            <a:br>
              <a:rPr lang="en-US" sz="1200" dirty="0"/>
            </a:br>
            <a:r>
              <a:rPr lang="en-US" dirty="0"/>
              <a:t>Basic Efficiency Classes</a:t>
            </a:r>
          </a:p>
        </p:txBody>
      </p:sp>
      <p:sp>
        <p:nvSpPr>
          <p:cNvPr id="9" name="Content Placeholder 8"/>
          <p:cNvSpPr>
            <a:spLocks noGrp="1"/>
          </p:cNvSpPr>
          <p:nvPr>
            <p:ph idx="1"/>
          </p:nvPr>
        </p:nvSpPr>
        <p:spPr>
          <a:xfrm>
            <a:off x="298516" y="1333500"/>
            <a:ext cx="8845484" cy="4805017"/>
          </a:xfrm>
        </p:spPr>
        <p:txBody>
          <a:bodyPr/>
          <a:lstStyle/>
          <a:p>
            <a:r>
              <a:rPr lang="en-US" dirty="0"/>
              <a:t>Basic Efficiency classes : Running time for most of the algorithms falls under different efficiency classes. </a:t>
            </a:r>
          </a:p>
          <a:p>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80276331"/>
              </p:ext>
            </p:extLst>
          </p:nvPr>
        </p:nvGraphicFramePr>
        <p:xfrm>
          <a:off x="663575" y="2462213"/>
          <a:ext cx="2238376" cy="3357558"/>
        </p:xfrm>
        <a:graphic>
          <a:graphicData uri="http://schemas.openxmlformats.org/drawingml/2006/table">
            <a:tbl>
              <a:tblPr firstRow="1" bandRow="1">
                <a:tableStyleId>{5C22544A-7EE6-4342-B048-85BDC9FD1C3A}</a:tableStyleId>
              </a:tblPr>
              <a:tblGrid>
                <a:gridCol w="835148">
                  <a:extLst>
                    <a:ext uri="{9D8B030D-6E8A-4147-A177-3AD203B41FA5}">
                      <a16:colId xmlns:a16="http://schemas.microsoft.com/office/drawing/2014/main" val="20000"/>
                    </a:ext>
                  </a:extLst>
                </a:gridCol>
                <a:gridCol w="1403228">
                  <a:extLst>
                    <a:ext uri="{9D8B030D-6E8A-4147-A177-3AD203B41FA5}">
                      <a16:colId xmlns:a16="http://schemas.microsoft.com/office/drawing/2014/main" val="20001"/>
                    </a:ext>
                  </a:extLst>
                </a:gridCol>
              </a:tblGrid>
              <a:tr h="373062">
                <a:tc>
                  <a:txBody>
                    <a:bodyPr/>
                    <a:lstStyle/>
                    <a:p>
                      <a:r>
                        <a:rPr lang="en-US" sz="1600" dirty="0"/>
                        <a:t>Class</a:t>
                      </a:r>
                    </a:p>
                  </a:txBody>
                  <a:tcPr marL="91421" marR="91421" marT="45708" marB="45708"/>
                </a:tc>
                <a:tc>
                  <a:txBody>
                    <a:bodyPr/>
                    <a:lstStyle/>
                    <a:p>
                      <a:r>
                        <a:rPr lang="en-US" sz="1600" dirty="0"/>
                        <a:t>Name</a:t>
                      </a:r>
                    </a:p>
                  </a:txBody>
                  <a:tcPr marL="91421" marR="91421" marT="45708" marB="45708"/>
                </a:tc>
                <a:extLst>
                  <a:ext uri="{0D108BD9-81ED-4DB2-BD59-A6C34878D82A}">
                    <a16:rowId xmlns:a16="http://schemas.microsoft.com/office/drawing/2014/main" val="10000"/>
                  </a:ext>
                </a:extLst>
              </a:tr>
              <a:tr h="373062">
                <a:tc>
                  <a:txBody>
                    <a:bodyPr/>
                    <a:lstStyle/>
                    <a:p>
                      <a:r>
                        <a:rPr lang="en-US" sz="1600" dirty="0"/>
                        <a:t>1</a:t>
                      </a:r>
                    </a:p>
                  </a:txBody>
                  <a:tcPr marL="91421" marR="91421" marT="45708" marB="45708"/>
                </a:tc>
                <a:tc>
                  <a:txBody>
                    <a:bodyPr/>
                    <a:lstStyle/>
                    <a:p>
                      <a:r>
                        <a:rPr lang="en-US" sz="1600" dirty="0"/>
                        <a:t>constant</a:t>
                      </a:r>
                    </a:p>
                  </a:txBody>
                  <a:tcPr marL="91421" marR="91421" marT="45708" marB="45708"/>
                </a:tc>
                <a:extLst>
                  <a:ext uri="{0D108BD9-81ED-4DB2-BD59-A6C34878D82A}">
                    <a16:rowId xmlns:a16="http://schemas.microsoft.com/office/drawing/2014/main" val="10001"/>
                  </a:ext>
                </a:extLst>
              </a:tr>
              <a:tr h="373062">
                <a:tc>
                  <a:txBody>
                    <a:bodyPr/>
                    <a:lstStyle/>
                    <a:p>
                      <a:r>
                        <a:rPr lang="en-US" sz="1600" dirty="0"/>
                        <a:t>log n</a:t>
                      </a:r>
                    </a:p>
                  </a:txBody>
                  <a:tcPr marL="91421" marR="91421" marT="45708" marB="45708"/>
                </a:tc>
                <a:tc>
                  <a:txBody>
                    <a:bodyPr/>
                    <a:lstStyle/>
                    <a:p>
                      <a:r>
                        <a:rPr lang="en-US" sz="1600" dirty="0"/>
                        <a:t>logarithmic</a:t>
                      </a:r>
                    </a:p>
                  </a:txBody>
                  <a:tcPr marL="91421" marR="91421" marT="45708" marB="45708"/>
                </a:tc>
                <a:extLst>
                  <a:ext uri="{0D108BD9-81ED-4DB2-BD59-A6C34878D82A}">
                    <a16:rowId xmlns:a16="http://schemas.microsoft.com/office/drawing/2014/main" val="10002"/>
                  </a:ext>
                </a:extLst>
              </a:tr>
              <a:tr h="373062">
                <a:tc>
                  <a:txBody>
                    <a:bodyPr/>
                    <a:lstStyle/>
                    <a:p>
                      <a:r>
                        <a:rPr lang="en-US" sz="1600" dirty="0"/>
                        <a:t>n</a:t>
                      </a:r>
                    </a:p>
                  </a:txBody>
                  <a:tcPr marL="91421" marR="91421" marT="45708" marB="45708"/>
                </a:tc>
                <a:tc>
                  <a:txBody>
                    <a:bodyPr/>
                    <a:lstStyle/>
                    <a:p>
                      <a:r>
                        <a:rPr lang="en-US" sz="1600" dirty="0"/>
                        <a:t>Linear</a:t>
                      </a:r>
                    </a:p>
                  </a:txBody>
                  <a:tcPr marL="91421" marR="91421" marT="45708" marB="45708"/>
                </a:tc>
                <a:extLst>
                  <a:ext uri="{0D108BD9-81ED-4DB2-BD59-A6C34878D82A}">
                    <a16:rowId xmlns:a16="http://schemas.microsoft.com/office/drawing/2014/main" val="10003"/>
                  </a:ext>
                </a:extLst>
              </a:tr>
              <a:tr h="373062">
                <a:tc>
                  <a:txBody>
                    <a:bodyPr/>
                    <a:lstStyle/>
                    <a:p>
                      <a:r>
                        <a:rPr lang="en-US" sz="1600" dirty="0" err="1"/>
                        <a:t>nlogn</a:t>
                      </a:r>
                      <a:endParaRPr lang="en-US" sz="1600" dirty="0"/>
                    </a:p>
                  </a:txBody>
                  <a:tcPr marL="91421" marR="91421" marT="45708" marB="45708"/>
                </a:tc>
                <a:tc>
                  <a:txBody>
                    <a:bodyPr/>
                    <a:lstStyle/>
                    <a:p>
                      <a:r>
                        <a:rPr lang="en-US" sz="1600" dirty="0" err="1"/>
                        <a:t>nlogn</a:t>
                      </a:r>
                      <a:endParaRPr lang="en-US" sz="1600" dirty="0"/>
                    </a:p>
                  </a:txBody>
                  <a:tcPr marL="91421" marR="91421" marT="45708" marB="45708"/>
                </a:tc>
                <a:extLst>
                  <a:ext uri="{0D108BD9-81ED-4DB2-BD59-A6C34878D82A}">
                    <a16:rowId xmlns:a16="http://schemas.microsoft.com/office/drawing/2014/main" val="10004"/>
                  </a:ext>
                </a:extLst>
              </a:tr>
              <a:tr h="373062">
                <a:tc>
                  <a:txBody>
                    <a:bodyPr/>
                    <a:lstStyle/>
                    <a:p>
                      <a:r>
                        <a:rPr lang="en-US" sz="1600" dirty="0"/>
                        <a:t>n</a:t>
                      </a:r>
                      <a:r>
                        <a:rPr lang="en-US" sz="1600" baseline="30000" dirty="0"/>
                        <a:t>2</a:t>
                      </a:r>
                    </a:p>
                  </a:txBody>
                  <a:tcPr marL="91421" marR="91421" marT="45708" marB="45708"/>
                </a:tc>
                <a:tc>
                  <a:txBody>
                    <a:bodyPr/>
                    <a:lstStyle/>
                    <a:p>
                      <a:r>
                        <a:rPr lang="en-US" sz="1600" dirty="0"/>
                        <a:t>quadratic</a:t>
                      </a:r>
                    </a:p>
                  </a:txBody>
                  <a:tcPr marL="91421" marR="91421" marT="45708" marB="45708"/>
                </a:tc>
                <a:extLst>
                  <a:ext uri="{0D108BD9-81ED-4DB2-BD59-A6C34878D82A}">
                    <a16:rowId xmlns:a16="http://schemas.microsoft.com/office/drawing/2014/main" val="10005"/>
                  </a:ext>
                </a:extLst>
              </a:tr>
              <a:tr h="373062">
                <a:tc>
                  <a:txBody>
                    <a:bodyPr/>
                    <a:lstStyle/>
                    <a:p>
                      <a:r>
                        <a:rPr lang="en-US" sz="1600" dirty="0"/>
                        <a:t>n</a:t>
                      </a:r>
                      <a:r>
                        <a:rPr lang="en-US" sz="1600" baseline="30000" dirty="0"/>
                        <a:t>3</a:t>
                      </a:r>
                    </a:p>
                  </a:txBody>
                  <a:tcPr marL="91421" marR="91421" marT="45708" marB="45708"/>
                </a:tc>
                <a:tc>
                  <a:txBody>
                    <a:bodyPr/>
                    <a:lstStyle/>
                    <a:p>
                      <a:r>
                        <a:rPr lang="en-US" sz="1600" dirty="0"/>
                        <a:t>cubic</a:t>
                      </a:r>
                    </a:p>
                  </a:txBody>
                  <a:tcPr marL="91421" marR="91421" marT="45708" marB="45708"/>
                </a:tc>
                <a:extLst>
                  <a:ext uri="{0D108BD9-81ED-4DB2-BD59-A6C34878D82A}">
                    <a16:rowId xmlns:a16="http://schemas.microsoft.com/office/drawing/2014/main" val="10006"/>
                  </a:ext>
                </a:extLst>
              </a:tr>
              <a:tr h="373062">
                <a:tc>
                  <a:txBody>
                    <a:bodyPr/>
                    <a:lstStyle/>
                    <a:p>
                      <a:r>
                        <a:rPr lang="en-US" sz="1600" dirty="0"/>
                        <a:t>2</a:t>
                      </a:r>
                      <a:r>
                        <a:rPr lang="en-US" sz="1600" baseline="30000" dirty="0"/>
                        <a:t>n</a:t>
                      </a:r>
                    </a:p>
                  </a:txBody>
                  <a:tcPr marL="91421" marR="91421" marT="45708" marB="45708"/>
                </a:tc>
                <a:tc>
                  <a:txBody>
                    <a:bodyPr/>
                    <a:lstStyle/>
                    <a:p>
                      <a:r>
                        <a:rPr lang="en-US" sz="1600" dirty="0"/>
                        <a:t>Exponential</a:t>
                      </a:r>
                    </a:p>
                  </a:txBody>
                  <a:tcPr marL="91421" marR="91421" marT="45708" marB="45708"/>
                </a:tc>
                <a:extLst>
                  <a:ext uri="{0D108BD9-81ED-4DB2-BD59-A6C34878D82A}">
                    <a16:rowId xmlns:a16="http://schemas.microsoft.com/office/drawing/2014/main" val="10007"/>
                  </a:ext>
                </a:extLst>
              </a:tr>
              <a:tr h="373062">
                <a:tc>
                  <a:txBody>
                    <a:bodyPr/>
                    <a:lstStyle/>
                    <a:p>
                      <a:r>
                        <a:rPr lang="en-US" sz="1600" dirty="0"/>
                        <a:t>n!</a:t>
                      </a:r>
                    </a:p>
                  </a:txBody>
                  <a:tcPr marL="91421" marR="91421" marT="45708" marB="45708"/>
                </a:tc>
                <a:tc>
                  <a:txBody>
                    <a:bodyPr/>
                    <a:lstStyle/>
                    <a:p>
                      <a:r>
                        <a:rPr lang="en-US" sz="1600" dirty="0"/>
                        <a:t>Factorial</a:t>
                      </a:r>
                    </a:p>
                  </a:txBody>
                  <a:tcPr marL="91421" marR="91421" marT="45708" marB="45708"/>
                </a:tc>
                <a:extLst>
                  <a:ext uri="{0D108BD9-81ED-4DB2-BD59-A6C34878D82A}">
                    <a16:rowId xmlns:a16="http://schemas.microsoft.com/office/drawing/2014/main" val="10008"/>
                  </a:ext>
                </a:extLst>
              </a:tr>
            </a:tbl>
          </a:graphicData>
        </a:graphic>
      </p:graphicFrame>
      <p:sp>
        <p:nvSpPr>
          <p:cNvPr id="18" name="Down Arrow 17"/>
          <p:cNvSpPr/>
          <p:nvPr/>
        </p:nvSpPr>
        <p:spPr>
          <a:xfrm>
            <a:off x="82550" y="2665413"/>
            <a:ext cx="573088" cy="3303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mj-lt"/>
            </a:endParaRPr>
          </a:p>
        </p:txBody>
      </p:sp>
      <p:sp>
        <p:nvSpPr>
          <p:cNvPr id="19" name="TextBox 8"/>
          <p:cNvSpPr txBox="1">
            <a:spLocks noChangeArrowheads="1"/>
          </p:cNvSpPr>
          <p:nvPr/>
        </p:nvSpPr>
        <p:spPr bwMode="auto">
          <a:xfrm>
            <a:off x="712788" y="2051844"/>
            <a:ext cx="2101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1600" b="0" dirty="0">
                <a:latin typeface="+mj-lt"/>
              </a:rPr>
              <a:t>High time efficiency</a:t>
            </a:r>
          </a:p>
        </p:txBody>
      </p:sp>
      <p:graphicFrame>
        <p:nvGraphicFramePr>
          <p:cNvPr id="20" name="Table 19"/>
          <p:cNvGraphicFramePr>
            <a:graphicFrameLocks noGrp="1"/>
          </p:cNvGraphicFramePr>
          <p:nvPr>
            <p:extLst>
              <p:ext uri="{D42A27DB-BD31-4B8C-83A1-F6EECF244321}">
                <p14:modId xmlns:p14="http://schemas.microsoft.com/office/powerpoint/2010/main" val="2164181259"/>
              </p:ext>
            </p:extLst>
          </p:nvPr>
        </p:nvGraphicFramePr>
        <p:xfrm>
          <a:off x="2933700" y="2484438"/>
          <a:ext cx="6096000" cy="1986280"/>
        </p:xfrm>
        <a:graphic>
          <a:graphicData uri="http://schemas.openxmlformats.org/drawingml/2006/table">
            <a:tbl>
              <a:tblPr firstRow="1" bandRow="1">
                <a:tableStyleId>{5C22544A-7EE6-4342-B048-85BDC9FD1C3A}</a:tableStyleId>
              </a:tblPr>
              <a:tblGrid>
                <a:gridCol w="681370">
                  <a:extLst>
                    <a:ext uri="{9D8B030D-6E8A-4147-A177-3AD203B41FA5}">
                      <a16:colId xmlns:a16="http://schemas.microsoft.com/office/drawing/2014/main" val="20000"/>
                    </a:ext>
                  </a:extLst>
                </a:gridCol>
                <a:gridCol w="574048">
                  <a:extLst>
                    <a:ext uri="{9D8B030D-6E8A-4147-A177-3AD203B41FA5}">
                      <a16:colId xmlns:a16="http://schemas.microsoft.com/office/drawing/2014/main" val="20001"/>
                    </a:ext>
                  </a:extLst>
                </a:gridCol>
                <a:gridCol w="545910">
                  <a:extLst>
                    <a:ext uri="{9D8B030D-6E8A-4147-A177-3AD203B41FA5}">
                      <a16:colId xmlns:a16="http://schemas.microsoft.com/office/drawing/2014/main" val="20002"/>
                    </a:ext>
                  </a:extLst>
                </a:gridCol>
                <a:gridCol w="941696">
                  <a:extLst>
                    <a:ext uri="{9D8B030D-6E8A-4147-A177-3AD203B41FA5}">
                      <a16:colId xmlns:a16="http://schemas.microsoft.com/office/drawing/2014/main" val="20003"/>
                    </a:ext>
                  </a:extLst>
                </a:gridCol>
                <a:gridCol w="518615">
                  <a:extLst>
                    <a:ext uri="{9D8B030D-6E8A-4147-A177-3AD203B41FA5}">
                      <a16:colId xmlns:a16="http://schemas.microsoft.com/office/drawing/2014/main" val="20004"/>
                    </a:ext>
                  </a:extLst>
                </a:gridCol>
                <a:gridCol w="641444">
                  <a:extLst>
                    <a:ext uri="{9D8B030D-6E8A-4147-A177-3AD203B41FA5}">
                      <a16:colId xmlns:a16="http://schemas.microsoft.com/office/drawing/2014/main" val="20005"/>
                    </a:ext>
                  </a:extLst>
                </a:gridCol>
                <a:gridCol w="982639">
                  <a:extLst>
                    <a:ext uri="{9D8B030D-6E8A-4147-A177-3AD203B41FA5}">
                      <a16:colId xmlns:a16="http://schemas.microsoft.com/office/drawing/2014/main" val="20006"/>
                    </a:ext>
                  </a:extLst>
                </a:gridCol>
                <a:gridCol w="1210278">
                  <a:extLst>
                    <a:ext uri="{9D8B030D-6E8A-4147-A177-3AD203B41FA5}">
                      <a16:colId xmlns:a16="http://schemas.microsoft.com/office/drawing/2014/main" val="20007"/>
                    </a:ext>
                  </a:extLst>
                </a:gridCol>
              </a:tblGrid>
              <a:tr h="370840">
                <a:tc>
                  <a:txBody>
                    <a:bodyPr/>
                    <a:lstStyle/>
                    <a:p>
                      <a:r>
                        <a:rPr lang="en-US" sz="2000" b="1" dirty="0">
                          <a:solidFill>
                            <a:schemeClr val="bg1"/>
                          </a:solidFill>
                        </a:rPr>
                        <a:t>n</a:t>
                      </a:r>
                    </a:p>
                  </a:txBody>
                  <a:tcPr/>
                </a:tc>
                <a:tc>
                  <a:txBody>
                    <a:bodyPr/>
                    <a:lstStyle/>
                    <a:p>
                      <a:r>
                        <a:rPr lang="en-US" dirty="0"/>
                        <a:t>log</a:t>
                      </a:r>
                      <a:r>
                        <a:rPr lang="en-US" baseline="-25000" dirty="0"/>
                        <a:t>2</a:t>
                      </a:r>
                      <a:r>
                        <a:rPr lang="en-US" dirty="0"/>
                        <a:t>n</a:t>
                      </a:r>
                    </a:p>
                  </a:txBody>
                  <a:tcPr/>
                </a:tc>
                <a:tc>
                  <a:txBody>
                    <a:bodyPr/>
                    <a:lstStyle/>
                    <a:p>
                      <a:r>
                        <a:rPr lang="en-US" dirty="0"/>
                        <a:t>n</a:t>
                      </a:r>
                    </a:p>
                  </a:txBody>
                  <a:tcPr/>
                </a:tc>
                <a:tc>
                  <a:txBody>
                    <a:bodyPr/>
                    <a:lstStyle/>
                    <a:p>
                      <a:r>
                        <a:rPr lang="en-US" dirty="0"/>
                        <a:t>nlog</a:t>
                      </a:r>
                      <a:r>
                        <a:rPr lang="en-US" baseline="-25000" dirty="0"/>
                        <a:t>2</a:t>
                      </a:r>
                      <a:r>
                        <a:rPr lang="en-US" dirty="0"/>
                        <a:t>n</a:t>
                      </a:r>
                    </a:p>
                  </a:txBody>
                  <a:tcPr/>
                </a:tc>
                <a:tc>
                  <a:txBody>
                    <a:bodyPr/>
                    <a:lstStyle/>
                    <a:p>
                      <a:r>
                        <a:rPr lang="en-US" dirty="0"/>
                        <a:t>n</a:t>
                      </a:r>
                      <a:r>
                        <a:rPr lang="en-US" baseline="30000" dirty="0"/>
                        <a:t>2</a:t>
                      </a:r>
                    </a:p>
                  </a:txBody>
                  <a:tcPr/>
                </a:tc>
                <a:tc>
                  <a:txBody>
                    <a:bodyPr/>
                    <a:lstStyle/>
                    <a:p>
                      <a:r>
                        <a:rPr lang="en-US" dirty="0"/>
                        <a:t>n</a:t>
                      </a:r>
                      <a:r>
                        <a:rPr lang="en-US" baseline="30000" dirty="0"/>
                        <a:t>3</a:t>
                      </a:r>
                    </a:p>
                  </a:txBody>
                  <a:tcPr/>
                </a:tc>
                <a:tc>
                  <a:txBody>
                    <a:bodyPr/>
                    <a:lstStyle/>
                    <a:p>
                      <a:r>
                        <a:rPr lang="en-US" dirty="0"/>
                        <a:t>2</a:t>
                      </a:r>
                      <a:r>
                        <a:rPr lang="en-US" baseline="30000" dirty="0"/>
                        <a:t>n</a:t>
                      </a:r>
                    </a:p>
                  </a:txBody>
                  <a:tcPr/>
                </a:tc>
                <a:tc>
                  <a:txBody>
                    <a:bodyPr/>
                    <a:lstStyle/>
                    <a:p>
                      <a:r>
                        <a:rPr lang="en-US" dirty="0"/>
                        <a:t>n!</a:t>
                      </a:r>
                    </a:p>
                  </a:txBody>
                  <a:tcPr/>
                </a:tc>
                <a:extLst>
                  <a:ext uri="{0D108BD9-81ED-4DB2-BD59-A6C34878D82A}">
                    <a16:rowId xmlns:a16="http://schemas.microsoft.com/office/drawing/2014/main" val="10000"/>
                  </a:ext>
                </a:extLst>
              </a:tr>
              <a:tr h="370840">
                <a:tc>
                  <a:txBody>
                    <a:bodyPr/>
                    <a:lstStyle/>
                    <a:p>
                      <a:r>
                        <a:rPr lang="en-US" sz="1600" b="1" dirty="0">
                          <a:solidFill>
                            <a:schemeClr val="tx1"/>
                          </a:solidFill>
                        </a:rPr>
                        <a:t>10</a:t>
                      </a:r>
                    </a:p>
                  </a:txBody>
                  <a:tcPr/>
                </a:tc>
                <a:tc>
                  <a:txBody>
                    <a:bodyPr/>
                    <a:lstStyle/>
                    <a:p>
                      <a:r>
                        <a:rPr lang="en-US" dirty="0"/>
                        <a:t>3.3</a:t>
                      </a:r>
                    </a:p>
                  </a:txBody>
                  <a:tcPr/>
                </a:tc>
                <a:tc>
                  <a:txBody>
                    <a:bodyPr/>
                    <a:lstStyle/>
                    <a:p>
                      <a:r>
                        <a:rPr lang="en-US" dirty="0"/>
                        <a:t>10</a:t>
                      </a:r>
                    </a:p>
                  </a:txBody>
                  <a:tcPr/>
                </a:tc>
                <a:tc>
                  <a:txBody>
                    <a:bodyPr/>
                    <a:lstStyle/>
                    <a:p>
                      <a:r>
                        <a:rPr lang="en-US" dirty="0"/>
                        <a:t>3.3*10</a:t>
                      </a:r>
                      <a:r>
                        <a:rPr lang="en-US" baseline="30000" dirty="0"/>
                        <a:t>1</a:t>
                      </a:r>
                    </a:p>
                  </a:txBody>
                  <a:tcPr/>
                </a:tc>
                <a:tc>
                  <a:txBody>
                    <a:bodyPr/>
                    <a:lstStyle/>
                    <a:p>
                      <a:r>
                        <a:rPr lang="en-US" dirty="0"/>
                        <a:t>10</a:t>
                      </a:r>
                      <a:r>
                        <a:rPr lang="en-US" sz="1800" kern="1200" baseline="30000" dirty="0">
                          <a:solidFill>
                            <a:schemeClr val="dk1"/>
                          </a:solidFill>
                          <a:latin typeface="+mn-lt"/>
                          <a:ea typeface="+mn-ea"/>
                          <a:cs typeface="+mn-cs"/>
                        </a:rPr>
                        <a:t>2</a:t>
                      </a:r>
                    </a:p>
                  </a:txBody>
                  <a:tcPr/>
                </a:tc>
                <a:tc>
                  <a:txBody>
                    <a:bodyPr/>
                    <a:lstStyle/>
                    <a:p>
                      <a:r>
                        <a:rPr lang="en-US" dirty="0"/>
                        <a:t>10</a:t>
                      </a:r>
                      <a:r>
                        <a:rPr lang="en-US" sz="1800" kern="1200" baseline="30000" dirty="0">
                          <a:solidFill>
                            <a:schemeClr val="dk1"/>
                          </a:solidFill>
                          <a:latin typeface="+mn-lt"/>
                          <a:ea typeface="+mn-ea"/>
                          <a:cs typeface="+mn-cs"/>
                        </a:rPr>
                        <a:t>3</a:t>
                      </a:r>
                    </a:p>
                  </a:txBody>
                  <a:tcPr/>
                </a:tc>
                <a:tc>
                  <a:txBody>
                    <a:bodyPr/>
                    <a:lstStyle/>
                    <a:p>
                      <a:r>
                        <a:rPr lang="en-US" dirty="0"/>
                        <a:t>10</a:t>
                      </a:r>
                      <a:r>
                        <a:rPr lang="en-US" baseline="30000" dirty="0"/>
                        <a:t>3</a:t>
                      </a:r>
                    </a:p>
                  </a:txBody>
                  <a:tcPr/>
                </a:tc>
                <a:tc>
                  <a:txBody>
                    <a:bodyPr/>
                    <a:lstStyle/>
                    <a:p>
                      <a:r>
                        <a:rPr lang="en-US" dirty="0"/>
                        <a:t>3.6*10</a:t>
                      </a:r>
                      <a:r>
                        <a:rPr lang="en-US" baseline="30000" dirty="0"/>
                        <a:t>6</a:t>
                      </a:r>
                    </a:p>
                  </a:txBody>
                  <a:tcPr/>
                </a:tc>
                <a:extLst>
                  <a:ext uri="{0D108BD9-81ED-4DB2-BD59-A6C34878D82A}">
                    <a16:rowId xmlns:a16="http://schemas.microsoft.com/office/drawing/2014/main" val="10001"/>
                  </a:ext>
                </a:extLst>
              </a:tr>
              <a:tr h="370840">
                <a:tc>
                  <a:txBody>
                    <a:bodyPr/>
                    <a:lstStyle/>
                    <a:p>
                      <a:r>
                        <a:rPr lang="en-US" sz="1600" b="1" dirty="0">
                          <a:solidFill>
                            <a:schemeClr val="tx1"/>
                          </a:solidFill>
                        </a:rPr>
                        <a:t>10</a:t>
                      </a:r>
                      <a:r>
                        <a:rPr lang="en-US" sz="1600" b="1" kern="1200" baseline="30000" dirty="0">
                          <a:solidFill>
                            <a:schemeClr val="tx1"/>
                          </a:solidFill>
                          <a:latin typeface="+mn-lt"/>
                          <a:ea typeface="+mn-ea"/>
                          <a:cs typeface="+mn-cs"/>
                        </a:rPr>
                        <a:t>2</a:t>
                      </a:r>
                    </a:p>
                  </a:txBody>
                  <a:tcPr/>
                </a:tc>
                <a:tc>
                  <a:txBody>
                    <a:bodyPr/>
                    <a:lstStyle/>
                    <a:p>
                      <a:r>
                        <a:rPr lang="en-US" dirty="0"/>
                        <a:t>6.6</a:t>
                      </a:r>
                    </a:p>
                  </a:txBody>
                  <a:tcPr/>
                </a:tc>
                <a:tc>
                  <a:txBody>
                    <a:bodyPr/>
                    <a:lstStyle/>
                    <a:p>
                      <a:r>
                        <a:rPr lang="en-US" dirty="0"/>
                        <a:t>10</a:t>
                      </a:r>
                      <a:r>
                        <a:rPr lang="en-US" sz="1800" kern="1200" baseline="30000" dirty="0">
                          <a:solidFill>
                            <a:schemeClr val="dk1"/>
                          </a:solidFill>
                          <a:latin typeface="+mn-lt"/>
                          <a:ea typeface="+mn-ea"/>
                          <a:cs typeface="+mn-cs"/>
                        </a:rPr>
                        <a:t>2</a:t>
                      </a:r>
                    </a:p>
                  </a:txBody>
                  <a:tcPr/>
                </a:tc>
                <a:tc>
                  <a:txBody>
                    <a:bodyPr/>
                    <a:lstStyle/>
                    <a:p>
                      <a:r>
                        <a:rPr lang="en-US" dirty="0"/>
                        <a:t>6.6*10</a:t>
                      </a:r>
                      <a:r>
                        <a:rPr lang="en-US" baseline="30000" dirty="0"/>
                        <a:t>2</a:t>
                      </a:r>
                    </a:p>
                  </a:txBody>
                  <a:tcPr/>
                </a:tc>
                <a:tc>
                  <a:txBody>
                    <a:bodyPr/>
                    <a:lstStyle/>
                    <a:p>
                      <a:r>
                        <a:rPr lang="en-US" dirty="0"/>
                        <a:t>10</a:t>
                      </a:r>
                      <a:r>
                        <a:rPr lang="en-US" sz="1800" kern="1200" baseline="30000" dirty="0">
                          <a:solidFill>
                            <a:schemeClr val="dk1"/>
                          </a:solidFill>
                          <a:latin typeface="+mn-lt"/>
                          <a:ea typeface="+mn-ea"/>
                          <a:cs typeface="+mn-cs"/>
                        </a:rPr>
                        <a:t>4</a:t>
                      </a:r>
                    </a:p>
                  </a:txBody>
                  <a:tcPr/>
                </a:tc>
                <a:tc>
                  <a:txBody>
                    <a:bodyPr/>
                    <a:lstStyle/>
                    <a:p>
                      <a:r>
                        <a:rPr lang="en-US" dirty="0"/>
                        <a:t>10</a:t>
                      </a:r>
                      <a:r>
                        <a:rPr lang="en-US" sz="1800" kern="1200" baseline="30000" dirty="0">
                          <a:solidFill>
                            <a:schemeClr val="dk1"/>
                          </a:solidFill>
                          <a:latin typeface="+mn-lt"/>
                          <a:ea typeface="+mn-ea"/>
                          <a:cs typeface="+mn-cs"/>
                        </a:rPr>
                        <a:t>6</a:t>
                      </a:r>
                    </a:p>
                  </a:txBody>
                  <a:tcPr/>
                </a:tc>
                <a:tc>
                  <a:txBody>
                    <a:bodyPr/>
                    <a:lstStyle/>
                    <a:p>
                      <a:r>
                        <a:rPr lang="en-US" dirty="0"/>
                        <a:t>1.3*10</a:t>
                      </a:r>
                      <a:r>
                        <a:rPr lang="en-US" baseline="30000" dirty="0"/>
                        <a:t>30</a:t>
                      </a:r>
                    </a:p>
                  </a:txBody>
                  <a:tcPr/>
                </a:tc>
                <a:tc>
                  <a:txBody>
                    <a:bodyPr/>
                    <a:lstStyle/>
                    <a:p>
                      <a:r>
                        <a:rPr lang="en-US" dirty="0"/>
                        <a:t>9.3*10</a:t>
                      </a:r>
                      <a:r>
                        <a:rPr lang="en-US" baseline="30000" dirty="0"/>
                        <a:t>157</a:t>
                      </a:r>
                    </a:p>
                  </a:txBody>
                  <a:tcPr/>
                </a:tc>
                <a:extLst>
                  <a:ext uri="{0D108BD9-81ED-4DB2-BD59-A6C34878D82A}">
                    <a16:rowId xmlns:a16="http://schemas.microsoft.com/office/drawing/2014/main" val="10002"/>
                  </a:ext>
                </a:extLst>
              </a:tr>
              <a:tr h="370840">
                <a:tc>
                  <a:txBody>
                    <a:bodyPr/>
                    <a:lstStyle/>
                    <a:p>
                      <a:r>
                        <a:rPr lang="en-US" sz="1600" b="1" dirty="0">
                          <a:solidFill>
                            <a:schemeClr val="tx1"/>
                          </a:solidFill>
                        </a:rPr>
                        <a:t>10</a:t>
                      </a:r>
                      <a:r>
                        <a:rPr lang="en-US" sz="1600" b="1" kern="1200" baseline="30000" dirty="0">
                          <a:solidFill>
                            <a:schemeClr val="tx1"/>
                          </a:solidFill>
                          <a:latin typeface="+mn-lt"/>
                          <a:ea typeface="+mn-ea"/>
                          <a:cs typeface="+mn-cs"/>
                        </a:rPr>
                        <a:t>3</a:t>
                      </a:r>
                    </a:p>
                  </a:txBody>
                  <a:tcPr/>
                </a:tc>
                <a:tc>
                  <a:txBody>
                    <a:bodyPr/>
                    <a:lstStyle/>
                    <a:p>
                      <a:r>
                        <a:rPr lang="en-US" dirty="0"/>
                        <a:t>10</a:t>
                      </a:r>
                    </a:p>
                  </a:txBody>
                  <a:tcPr/>
                </a:tc>
                <a:tc>
                  <a:txBody>
                    <a:bodyPr/>
                    <a:lstStyle/>
                    <a:p>
                      <a:r>
                        <a:rPr lang="en-US" dirty="0"/>
                        <a:t>10</a:t>
                      </a:r>
                      <a:r>
                        <a:rPr lang="en-US" sz="1800" kern="1200" baseline="30000" dirty="0">
                          <a:solidFill>
                            <a:schemeClr val="dk1"/>
                          </a:solidFill>
                          <a:latin typeface="+mn-lt"/>
                          <a:ea typeface="+mn-ea"/>
                          <a:cs typeface="+mn-cs"/>
                        </a:rPr>
                        <a:t>3</a:t>
                      </a:r>
                    </a:p>
                  </a:txBody>
                  <a:tcPr/>
                </a:tc>
                <a:tc>
                  <a:txBody>
                    <a:bodyPr/>
                    <a:lstStyle/>
                    <a:p>
                      <a:r>
                        <a:rPr lang="en-US" dirty="0"/>
                        <a:t>1.0*10</a:t>
                      </a:r>
                      <a:r>
                        <a:rPr lang="en-US" baseline="30000" dirty="0"/>
                        <a:t>4</a:t>
                      </a:r>
                    </a:p>
                  </a:txBody>
                  <a:tcPr/>
                </a:tc>
                <a:tc>
                  <a:txBody>
                    <a:bodyPr/>
                    <a:lstStyle/>
                    <a:p>
                      <a:r>
                        <a:rPr lang="en-US" dirty="0"/>
                        <a:t>10</a:t>
                      </a:r>
                      <a:r>
                        <a:rPr lang="en-US" sz="1800" kern="1200" baseline="30000" dirty="0">
                          <a:solidFill>
                            <a:schemeClr val="dk1"/>
                          </a:solidFill>
                          <a:latin typeface="+mn-lt"/>
                          <a:ea typeface="+mn-ea"/>
                          <a:cs typeface="+mn-cs"/>
                        </a:rPr>
                        <a:t>6</a:t>
                      </a:r>
                    </a:p>
                  </a:txBody>
                  <a:tcPr/>
                </a:tc>
                <a:tc>
                  <a:txBody>
                    <a:bodyPr/>
                    <a:lstStyle/>
                    <a:p>
                      <a:r>
                        <a:rPr lang="en-US" dirty="0"/>
                        <a:t>10</a:t>
                      </a:r>
                      <a:r>
                        <a:rPr lang="en-US" sz="1800" kern="1200" baseline="30000" dirty="0">
                          <a:solidFill>
                            <a:schemeClr val="dk1"/>
                          </a:solidFill>
                          <a:latin typeface="+mn-lt"/>
                          <a:ea typeface="+mn-ea"/>
                          <a:cs typeface="+mn-cs"/>
                        </a:rPr>
                        <a:t>9</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sz="1600" b="1" dirty="0">
                          <a:solidFill>
                            <a:schemeClr val="tx1"/>
                          </a:solidFill>
                        </a:rPr>
                        <a:t>10</a:t>
                      </a:r>
                      <a:r>
                        <a:rPr lang="en-US" sz="1600" b="1" baseline="30000" dirty="0">
                          <a:solidFill>
                            <a:schemeClr val="tx1"/>
                          </a:solidFill>
                        </a:rPr>
                        <a:t>4</a:t>
                      </a:r>
                    </a:p>
                  </a:txBody>
                  <a:tcPr/>
                </a:tc>
                <a:tc>
                  <a:txBody>
                    <a:bodyPr/>
                    <a:lstStyle/>
                    <a:p>
                      <a:r>
                        <a:rPr lang="en-US" dirty="0"/>
                        <a:t>13</a:t>
                      </a:r>
                    </a:p>
                  </a:txBody>
                  <a:tcPr/>
                </a:tc>
                <a:tc>
                  <a:txBody>
                    <a:bodyPr/>
                    <a:lstStyle/>
                    <a:p>
                      <a:r>
                        <a:rPr lang="en-US" dirty="0"/>
                        <a:t>10</a:t>
                      </a:r>
                      <a:r>
                        <a:rPr lang="en-US" baseline="30000" dirty="0"/>
                        <a:t>4</a:t>
                      </a:r>
                    </a:p>
                  </a:txBody>
                  <a:tcPr/>
                </a:tc>
                <a:tc>
                  <a:txBody>
                    <a:bodyPr/>
                    <a:lstStyle/>
                    <a:p>
                      <a:r>
                        <a:rPr lang="en-US" dirty="0"/>
                        <a:t>1.3*10</a:t>
                      </a:r>
                      <a:r>
                        <a:rPr lang="en-US" baseline="30000" dirty="0"/>
                        <a:t>5</a:t>
                      </a:r>
                    </a:p>
                  </a:txBody>
                  <a:tcPr/>
                </a:tc>
                <a:tc>
                  <a:txBody>
                    <a:bodyPr/>
                    <a:lstStyle/>
                    <a:p>
                      <a:r>
                        <a:rPr lang="en-US" dirty="0"/>
                        <a:t>10</a:t>
                      </a:r>
                      <a:r>
                        <a:rPr lang="en-US" baseline="30000" dirty="0"/>
                        <a:t>8</a:t>
                      </a:r>
                    </a:p>
                  </a:txBody>
                  <a:tcPr/>
                </a:tc>
                <a:tc>
                  <a:txBody>
                    <a:bodyPr/>
                    <a:lstStyle/>
                    <a:p>
                      <a:r>
                        <a:rPr lang="en-US" dirty="0"/>
                        <a:t>10</a:t>
                      </a:r>
                      <a:r>
                        <a:rPr lang="en-US" baseline="30000" dirty="0"/>
                        <a:t>12</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cxnSp>
        <p:nvCxnSpPr>
          <p:cNvPr id="21" name="Straight Connector 20"/>
          <p:cNvCxnSpPr/>
          <p:nvPr/>
        </p:nvCxnSpPr>
        <p:spPr>
          <a:xfrm>
            <a:off x="2947988" y="2565400"/>
            <a:ext cx="6035675"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22" name="TextBox 11"/>
          <p:cNvSpPr txBox="1">
            <a:spLocks noChangeArrowheads="1"/>
          </p:cNvSpPr>
          <p:nvPr/>
        </p:nvSpPr>
        <p:spPr bwMode="auto">
          <a:xfrm>
            <a:off x="3048000" y="5372100"/>
            <a:ext cx="574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just" eaLnBrk="1" hangingPunct="1">
              <a:buFont typeface="Arial" pitchFamily="34" charset="0"/>
              <a:buNone/>
            </a:pPr>
            <a:r>
              <a:rPr lang="en-US" altLang="en-US" sz="1600" b="0" dirty="0">
                <a:solidFill>
                  <a:srgbClr val="000000"/>
                </a:solidFill>
                <a:latin typeface="+mj-lt"/>
              </a:rPr>
              <a:t>Table 4.2. If n is the input size, following table will show the values of several functions which helps in understanding algorithm analysis.</a:t>
            </a:r>
          </a:p>
        </p:txBody>
      </p:sp>
      <p:sp>
        <p:nvSpPr>
          <p:cNvPr id="23" name="TextBox 11"/>
          <p:cNvSpPr txBox="1">
            <a:spLocks noChangeArrowheads="1"/>
          </p:cNvSpPr>
          <p:nvPr/>
        </p:nvSpPr>
        <p:spPr bwMode="auto">
          <a:xfrm>
            <a:off x="396876" y="6121688"/>
            <a:ext cx="2578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1600" b="0" dirty="0">
                <a:latin typeface="+mj-lt"/>
              </a:rPr>
              <a:t>Table 4.1. Efficiency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3.4 Best/Worst/Average Cases</a:t>
            </a:r>
            <a:br>
              <a:rPr lang="en-US" sz="1200" dirty="0"/>
            </a:br>
            <a:r>
              <a:rPr lang="en-US" dirty="0"/>
              <a:t>Best/Worst/Average Cases</a:t>
            </a:r>
          </a:p>
        </p:txBody>
      </p:sp>
      <p:sp>
        <p:nvSpPr>
          <p:cNvPr id="4" name="Content Placeholder 3"/>
          <p:cNvSpPr>
            <a:spLocks noGrp="1"/>
          </p:cNvSpPr>
          <p:nvPr>
            <p:ph idx="1"/>
          </p:nvPr>
        </p:nvSpPr>
        <p:spPr/>
        <p:txBody>
          <a:bodyPr/>
          <a:lstStyle/>
          <a:p>
            <a:r>
              <a:rPr lang="en-US" dirty="0"/>
              <a:t>Running time not only depends on the input size, n , but also depends on specific parameter of a particular input.</a:t>
            </a:r>
          </a:p>
          <a:p>
            <a:r>
              <a:rPr lang="en-US" dirty="0"/>
              <a:t>Time taken by algorithm is not same for all the inputs. </a:t>
            </a:r>
          </a:p>
          <a:p>
            <a:r>
              <a:rPr lang="en-US" dirty="0"/>
              <a:t>It also depends on other input parameter. For such algorithm we find 3 types of efficiencies,</a:t>
            </a:r>
          </a:p>
          <a:p>
            <a:pPr lvl="1"/>
            <a:r>
              <a:rPr lang="en-US" dirty="0"/>
              <a:t>Best case efficiency</a:t>
            </a:r>
          </a:p>
          <a:p>
            <a:pPr lvl="1"/>
            <a:r>
              <a:rPr lang="en-US" dirty="0"/>
              <a:t>Worst case efficiency</a:t>
            </a:r>
          </a:p>
          <a:p>
            <a:pPr lvl="1"/>
            <a:r>
              <a:rPr lang="en-US" dirty="0"/>
              <a:t>Average case efficiency</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31BCEE897F234B89C9BE9F0B5A710D" ma:contentTypeVersion="8" ma:contentTypeDescription="Create a new document." ma:contentTypeScope="" ma:versionID="568ed1f2501d9069822f59555a5d9aab">
  <xsd:schema xmlns:xsd="http://www.w3.org/2001/XMLSchema" xmlns:xs="http://www.w3.org/2001/XMLSchema" xmlns:p="http://schemas.microsoft.com/office/2006/metadata/properties" xmlns:ns2="c6bb291f-6122-42a2-8382-6744ccb695f5" targetNamespace="http://schemas.microsoft.com/office/2006/metadata/properties" ma:root="true" ma:fieldsID="da4c1392fe7d204ebbd805613f6f49cb" ns2:_="">
    <xsd:import namespace="c6bb291f-6122-42a2-8382-6744ccb695f5"/>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291f-6122-42a2-8382-6744ccb695f5"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c6bb291f-6122-42a2-8382-6744ccb695f5">Class book</Material_x0020_Type>
    <Category xmlns="c6bb291f-6122-42a2-8382-6744ccb695f5">Module Artifact</Category>
    <Level xmlns="c6bb291f-6122-42a2-8382-6744ccb695f5">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D16A4A04-6444-40E8-AAF4-D50B088220C3}"/>
</file>

<file path=customXml/itemProps3.xml><?xml version="1.0" encoding="utf-8"?>
<ds:datastoreItem xmlns:ds="http://schemas.openxmlformats.org/officeDocument/2006/customXml" ds:itemID="{A1726C7B-BEB2-4038-A93C-EAECA0A1FBA7}">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34010</TotalTime>
  <Words>3972</Words>
  <Application>Microsoft Office PowerPoint</Application>
  <PresentationFormat>On-screen Show (4:3)</PresentationFormat>
  <Paragraphs>385</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MS PGothic</vt:lpstr>
      <vt:lpstr>Verdana</vt:lpstr>
      <vt:lpstr>Calibri</vt:lpstr>
      <vt:lpstr>Trebuchet MS</vt:lpstr>
      <vt:lpstr>Wingdings</vt:lpstr>
      <vt:lpstr>Section slides</vt:lpstr>
      <vt:lpstr>think-cell Slide</vt:lpstr>
      <vt:lpstr>Programming Foundation With Pseudocode</vt:lpstr>
      <vt:lpstr>Lesson Objectives</vt:lpstr>
      <vt:lpstr>3.1 Algorithm Analysis and efficiency Algorithm Analysis and efficiency</vt:lpstr>
      <vt:lpstr>3.2 Measuring unit for Algorithm Measuring Unit for Algorithm</vt:lpstr>
      <vt:lpstr>3.2 Measuring Unit for Algorithm Measuring Unit for Algorithm</vt:lpstr>
      <vt:lpstr>3.3 Order of Growth Order of Growth</vt:lpstr>
      <vt:lpstr>3.3 Order of Growth Examples</vt:lpstr>
      <vt:lpstr>3.3 Order of Growth Basic Efficiency Classes</vt:lpstr>
      <vt:lpstr>3.4 Best/Worst/Average Cases Best/Worst/Average Cases</vt:lpstr>
      <vt:lpstr>3.4 Best/Worst/Average Cases Searching Techniques</vt:lpstr>
      <vt:lpstr>3.4 Best/Worst/Average Cases Sequential Search </vt:lpstr>
      <vt:lpstr>3.4 Best/Worst/Average Cases Sequential Search - Example </vt:lpstr>
      <vt:lpstr>3.4 Best/Worst/Average Cases Sequential Search - Example </vt:lpstr>
      <vt:lpstr>3.4 Best/Worst/Average Cases Binary Search - Features </vt:lpstr>
      <vt:lpstr>3.4 Best/Worst/Average Cases Binary Search - Example </vt:lpstr>
      <vt:lpstr>3.4 Best/Worst/Average Cases Comparison - Example </vt:lpstr>
      <vt:lpstr>3.4 Best/Worst/Average Cases Comparison - Example </vt:lpstr>
      <vt:lpstr>3.4 Best/Worst/Average Cases Comparison – Binary search</vt:lpstr>
      <vt:lpstr>3.4 Best/Worst/Average Cases Discussion</vt:lpstr>
      <vt:lpstr>3.5 Efficiency of Algorithm Example – MaxElement</vt:lpstr>
      <vt:lpstr>3.5 Efficiency of Algorithm Example  – MaxElement</vt:lpstr>
      <vt:lpstr>Lab</vt:lpstr>
      <vt:lpstr>Summary</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640</cp:revision>
  <dcterms:created xsi:type="dcterms:W3CDTF">2012-05-18T02:59:15Z</dcterms:created>
  <dcterms:modified xsi:type="dcterms:W3CDTF">2018-02-15T12:04:47Z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0x010100A331BCEE897F234B89C9BE9F0B5A710D</vt:lpwstr>
  </property>
</Properties>
</file>