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9"/>
  </p:notesMasterIdLst>
  <p:handoutMasterIdLst>
    <p:handoutMasterId r:id="rId30"/>
  </p:handoutMasterIdLst>
  <p:sldIdLst>
    <p:sldId id="256" r:id="rId5"/>
    <p:sldId id="257" r:id="rId6"/>
    <p:sldId id="318" r:id="rId7"/>
    <p:sldId id="333" r:id="rId8"/>
    <p:sldId id="335" r:id="rId9"/>
    <p:sldId id="336" r:id="rId10"/>
    <p:sldId id="320" r:id="rId11"/>
    <p:sldId id="321" r:id="rId12"/>
    <p:sldId id="337" r:id="rId13"/>
    <p:sldId id="339" r:id="rId14"/>
    <p:sldId id="340" r:id="rId15"/>
    <p:sldId id="341" r:id="rId16"/>
    <p:sldId id="326" r:id="rId17"/>
    <p:sldId id="327" r:id="rId18"/>
    <p:sldId id="328" r:id="rId19"/>
    <p:sldId id="345" r:id="rId20"/>
    <p:sldId id="329" r:id="rId21"/>
    <p:sldId id="330" r:id="rId22"/>
    <p:sldId id="331" r:id="rId23"/>
    <p:sldId id="332" r:id="rId24"/>
    <p:sldId id="307" r:id="rId25"/>
    <p:sldId id="308" r:id="rId26"/>
    <p:sldId id="310" r:id="rId27"/>
    <p:sldId id="311" r:id="rId28"/>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Candara" panose="020E050203030302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8" autoAdjust="0"/>
    <p:restoredTop sz="84639" autoAdjust="0"/>
  </p:normalViewPr>
  <p:slideViewPr>
    <p:cSldViewPr snapToGrid="0" showGuides="1">
      <p:cViewPr varScale="1">
        <p:scale>
          <a:sx n="57" d="100"/>
          <a:sy n="57" d="100"/>
        </p:scale>
        <p:origin x="151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60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77832" y="54142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dirty="0">
                <a:latin typeface="Arial" panose="020B0604020202020204" pitchFamily="34" charset="0"/>
                <a:cs typeface="Arial" panose="020B0604020202020204" pitchFamily="34" charset="0"/>
              </a:rPr>
              <a:t>Programming Foundation With Pseudocode 	        </a:t>
            </a:r>
            <a:r>
              <a:rPr lang="en-IN" sz="1200" b="0" kern="1200" dirty="0">
                <a:solidFill>
                  <a:schemeClr val="tx1"/>
                </a:solidFill>
                <a:latin typeface="Arial" panose="020B0604020202020204" pitchFamily="34" charset="0"/>
                <a:ea typeface="+mn-ea"/>
                <a:cs typeface="Arial" panose="020B0604020202020204" pitchFamily="34" charset="0"/>
              </a:rPr>
              <a:t>     </a:t>
            </a:r>
            <a:r>
              <a:rPr lang="en-US" sz="1200" b="0" kern="1200" dirty="0">
                <a:solidFill>
                  <a:schemeClr val="tx1"/>
                </a:solidFill>
                <a:latin typeface="Arial" panose="020B0604020202020204" pitchFamily="34" charset="0"/>
                <a:ea typeface="+mn-ea"/>
                <a:cs typeface="Arial" panose="020B0604020202020204" pitchFamily="34" charset="0"/>
              </a:rPr>
              <a:t>Algorithm Design Techniques</a:t>
            </a: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		 Page 04-</a:t>
            </a:r>
            <a:fld id="{BD9FB300-F9DC-4669-88F4-967ABA23CC04}" type="slidenum">
              <a:rPr lang="en-US" sz="10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p:cNvSpPr>
            <a:spLocks noGrp="1" noChangeArrowheads="1"/>
          </p:cNvSpPr>
          <p:nvPr>
            <p:ph type="body" idx="1"/>
          </p:nvPr>
        </p:nvSpPr>
        <p:spPr/>
        <p:txBody>
          <a:bodyPr>
            <a:normAutofit fontScale="92500" lnSpcReduction="20000"/>
          </a:bodyPr>
          <a:lstStyle/>
          <a:p>
            <a:r>
              <a:rPr lang="en-US" dirty="0"/>
              <a:t>Example:  Consider the following array a.</a:t>
            </a:r>
          </a:p>
          <a:p>
            <a:r>
              <a:rPr lang="en-US" dirty="0"/>
              <a:t> 5  7   0   3   4   2   6   1. </a:t>
            </a:r>
          </a:p>
          <a:p>
            <a:r>
              <a:rPr lang="en-US" dirty="0"/>
              <a:t>On the left side the sorted part of the sequence is shown as underline. For each iteration, the number of positions the inserted element has moved is shown in brackets. </a:t>
            </a:r>
          </a:p>
          <a:p>
            <a:r>
              <a:rPr lang="en-US" dirty="0"/>
              <a:t>5  7   0   3   4   2  6   1.(0) – Initially only a[0] element is sorted</a:t>
            </a:r>
          </a:p>
          <a:p>
            <a:endParaRPr lang="en-US" dirty="0"/>
          </a:p>
          <a:p>
            <a:r>
              <a:rPr lang="en-US" dirty="0"/>
              <a:t>Consider element at a[1] 7 &gt; 5 , So no change will be there and sorted part will increase from  a[0] to a[1]</a:t>
            </a:r>
          </a:p>
          <a:p>
            <a:r>
              <a:rPr lang="en-US" dirty="0"/>
              <a:t>5  7  0  3  4  2  6  1 (0) </a:t>
            </a:r>
          </a:p>
          <a:p>
            <a:endParaRPr lang="en-US" dirty="0"/>
          </a:p>
          <a:p>
            <a:r>
              <a:rPr lang="en-US" dirty="0"/>
              <a:t>Consider element at a[2] we will copy it in index variable and check 7 &gt;0, 5&gt;0 hence 5 and 7 will get shifted to one location on right and put 0 at a[0] location</a:t>
            </a:r>
          </a:p>
          <a:p>
            <a:r>
              <a:rPr lang="en-US" dirty="0"/>
              <a:t>Now the size of sorted part is 3</a:t>
            </a:r>
          </a:p>
          <a:p>
            <a:r>
              <a:rPr lang="en-US" dirty="0"/>
              <a:t>0  5  7  3  4  2  6  1 (2)</a:t>
            </a:r>
          </a:p>
          <a:p>
            <a:endParaRPr lang="en-US" dirty="0"/>
          </a:p>
          <a:p>
            <a:r>
              <a:rPr lang="en-US" dirty="0"/>
              <a:t>Similarly  we will place element 3 from a[3] to a [1] position and array will be as follows</a:t>
            </a:r>
          </a:p>
          <a:p>
            <a:r>
              <a:rPr lang="en-US" dirty="0"/>
              <a:t>0  3  5  7  4  2  6  1 (2)</a:t>
            </a:r>
          </a:p>
          <a:p>
            <a:endParaRPr lang="en-US" dirty="0"/>
          </a:p>
          <a:p>
            <a:r>
              <a:rPr lang="en-US" dirty="0"/>
              <a:t>In further iterations array will get sorted as follows</a:t>
            </a:r>
          </a:p>
          <a:p>
            <a:endParaRPr lang="en-US" dirty="0"/>
          </a:p>
          <a:p>
            <a:r>
              <a:rPr lang="en-US" dirty="0"/>
              <a:t>0  3  4  5  7  2  6  1 (2)    - 4 will be inserted at a[2] position</a:t>
            </a:r>
          </a:p>
          <a:p>
            <a:r>
              <a:rPr lang="en-US" dirty="0"/>
              <a:t>0  2  3  4  5  7  6  1 (4)   - 2 will be inserted at a[2] position</a:t>
            </a:r>
          </a:p>
          <a:p>
            <a:r>
              <a:rPr lang="en-US" dirty="0"/>
              <a:t>0  2  3  4  5  6  7  1 (1)   - 6 will get inserted at a[4] position</a:t>
            </a:r>
          </a:p>
          <a:p>
            <a:r>
              <a:rPr lang="en-US" dirty="0"/>
              <a:t>0  1  2  3  4  5  6  7 (5)   - 1 will be inserted at a[1] position</a:t>
            </a:r>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body" idx="1"/>
          </p:nvPr>
        </p:nvSpPr>
        <p:spPr/>
        <p:txBody>
          <a:bodyPr>
            <a:normAutofit/>
          </a:bodyPr>
          <a:lstStyle/>
          <a:p>
            <a:r>
              <a:rPr lang="en-US" dirty="0"/>
              <a:t>Efficiency</a:t>
            </a:r>
            <a:r>
              <a:rPr lang="en-US" baseline="0" dirty="0"/>
              <a:t> of insertion sort is O</a:t>
            </a:r>
            <a:r>
              <a:rPr lang="en-US" altLang="en-US" sz="1100" b="0" baseline="0" dirty="0">
                <a:solidFill>
                  <a:srgbClr val="000000"/>
                </a:solidFill>
                <a:cs typeface="Courier New" panose="02070309020205020404" pitchFamily="49" charset="0"/>
                <a:sym typeface="Wingdings" panose="05000000000000000000" pitchFamily="2" charset="2"/>
              </a:rPr>
              <a:t>(n</a:t>
            </a:r>
            <a:r>
              <a:rPr lang="en-US" altLang="en-US" sz="1100" b="0" baseline="30000" dirty="0">
                <a:solidFill>
                  <a:srgbClr val="000000"/>
                </a:solidFill>
                <a:cs typeface="Courier New" panose="02070309020205020404" pitchFamily="49" charset="0"/>
                <a:sym typeface="Wingdings" panose="05000000000000000000" pitchFamily="2" charset="2"/>
              </a:rPr>
              <a:t>2</a:t>
            </a:r>
            <a:r>
              <a:rPr lang="en-US" altLang="en-US" sz="1100" b="0" baseline="0" dirty="0">
                <a:solidFill>
                  <a:srgbClr val="000000"/>
                </a:solidFill>
                <a:cs typeface="Courier New" panose="02070309020205020404" pitchFamily="49" charset="0"/>
                <a:sym typeface="Wingdings" panose="05000000000000000000" pitchFamily="2" charset="2"/>
              </a:rPr>
              <a:t>).</a:t>
            </a:r>
          </a:p>
          <a:p>
            <a:r>
              <a:rPr lang="en-US" sz="1100" b="0" baseline="0" dirty="0">
                <a:solidFill>
                  <a:srgbClr val="000000"/>
                </a:solidFill>
                <a:cs typeface="Courier New" panose="02070309020205020404" pitchFamily="49" charset="0"/>
                <a:sym typeface="Wingdings" panose="05000000000000000000" pitchFamily="2" charset="2"/>
              </a:rPr>
              <a:t>More efficient sorting algorithms are merge sort, heap sort and quick sort.</a:t>
            </a:r>
            <a:r>
              <a:rPr lang="en-US" sz="1100" b="0" baseline="0" dirty="0">
                <a:solidFill>
                  <a:schemeClr val="tx1"/>
                </a:solidFill>
                <a:sym typeface="Wingdings" panose="05000000000000000000" pitchFamily="2" charset="2"/>
              </a:rPr>
              <a:t> Their efficiency falls under </a:t>
            </a:r>
            <a:r>
              <a:rPr lang="en-US" sz="1100" b="0" baseline="0" dirty="0" err="1">
                <a:solidFill>
                  <a:schemeClr val="tx1"/>
                </a:solidFill>
                <a:sym typeface="Wingdings" panose="05000000000000000000" pitchFamily="2" charset="2"/>
              </a:rPr>
              <a:t>nlogn</a:t>
            </a:r>
            <a:r>
              <a:rPr lang="en-US" sz="1100" b="0" baseline="0" dirty="0">
                <a:solidFill>
                  <a:schemeClr val="tx1"/>
                </a:solidFill>
                <a:sym typeface="Wingdings" panose="05000000000000000000" pitchFamily="2" charset="2"/>
              </a:rPr>
              <a:t> class but they are restricted with their own conditions.</a:t>
            </a:r>
          </a:p>
          <a:p>
            <a:r>
              <a:rPr lang="en-US" sz="1100" b="0" baseline="0" dirty="0">
                <a:solidFill>
                  <a:srgbClr val="000000"/>
                </a:solidFill>
                <a:cs typeface="Courier New" panose="02070309020205020404" pitchFamily="49" charset="0"/>
                <a:sym typeface="Wingdings" panose="05000000000000000000" pitchFamily="2" charset="2"/>
              </a:rPr>
              <a:t>Hence it depends on the input type to decide which algorithm must be used for a given application.</a:t>
            </a:r>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100" b="0" i="0" u="none" strike="noStrike" kern="1200" baseline="0" dirty="0">
                <a:solidFill>
                  <a:schemeClr val="tx1"/>
                </a:solidFill>
                <a:latin typeface="Candara" pitchFamily="34" charset="0"/>
                <a:ea typeface="+mn-ea"/>
                <a:cs typeface="Arial" pitchFamily="34" charset="0"/>
              </a:rPr>
              <a:t>Both backtracking and branch-and-bound are based on the construction of a </a:t>
            </a:r>
            <a:r>
              <a:rPr lang="en-US" sz="1100" b="1" i="1" u="none" strike="noStrike" kern="1200" baseline="0" dirty="0">
                <a:solidFill>
                  <a:schemeClr val="tx1"/>
                </a:solidFill>
                <a:latin typeface="Candara" pitchFamily="34" charset="0"/>
                <a:ea typeface="+mn-ea"/>
                <a:cs typeface="Arial" pitchFamily="34" charset="0"/>
              </a:rPr>
              <a:t>state-space tree </a:t>
            </a:r>
            <a:r>
              <a:rPr lang="en-US" sz="1100" b="0" i="0" u="none" strike="noStrike" kern="1200" baseline="0" dirty="0">
                <a:solidFill>
                  <a:schemeClr val="tx1"/>
                </a:solidFill>
                <a:latin typeface="Candara" pitchFamily="34" charset="0"/>
                <a:ea typeface="+mn-ea"/>
                <a:cs typeface="Arial" pitchFamily="34" charset="0"/>
              </a:rPr>
              <a:t>whose nodes reflect specific choices made for a solution’s components. Both techniques terminate a node as soon as it can be guaranteed that no solution to the problem can be obtained by considering choices that correspond to the node’s descendants.</a:t>
            </a:r>
          </a:p>
          <a:p>
            <a:r>
              <a:rPr lang="en-US" altLang="en-US" sz="1100" b="0" i="0" u="none" strike="noStrike" kern="1200" baseline="0" dirty="0">
                <a:solidFill>
                  <a:schemeClr val="tx1"/>
                </a:solidFill>
                <a:latin typeface="Candara" pitchFamily="34" charset="0"/>
                <a:ea typeface="+mn-ea"/>
                <a:cs typeface="Arial" pitchFamily="34" charset="0"/>
              </a:rPr>
              <a:t>Difference is that Branch and Bound is only applied to the optimization problems where as Backtracking does not have any such constraints. The other difference is that the order in which nodes of the state-space tree are generated. Backtracking uses DFS and Branch and bound uses various rules, one of them is best-first rule.</a:t>
            </a:r>
          </a:p>
          <a:p>
            <a:endParaRPr lang="en-US" altLang="en-US" sz="1100" b="0" i="0" u="none" strike="noStrike" kern="1200" baseline="0" dirty="0">
              <a:solidFill>
                <a:schemeClr val="tx1"/>
              </a:solidFill>
              <a:latin typeface="Candara" pitchFamily="34" charset="0"/>
              <a:ea typeface="+mn-ea"/>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100" b="0" i="0" u="none" strike="noStrike" kern="1200" baseline="0" dirty="0">
                <a:solidFill>
                  <a:schemeClr val="tx1"/>
                </a:solidFill>
                <a:latin typeface="Candara" pitchFamily="34" charset="0"/>
                <a:ea typeface="+mn-ea"/>
                <a:cs typeface="Arial" pitchFamily="34" charset="0"/>
              </a:rPr>
              <a:t>Lets place queen 1 in the first possible position of its row, which is in column 1 of row 1. Then we place queen 2, after trying unsuccessfully columns 1 and 2, in the first acceptable position for it, which is square (2, 3), the square in row 2 and column 3. This proves to be a dead end because there is no acceptable position for queen 3. So, the algorithm backtracks and puts queen 2 in the next possible position at (2, 4). Then queen 3 is placed at (3, 2), which proves to be another dead end. The algorithm then backtracks all the way to queen 1 and moves it to (1, 2). Queen 2 then goes to (2, 4), queen 3 to (3, 1), and queen 4 to (4, 3), which is a solution to the problem. This is depicted in the state space tree on the above slide.</a:t>
            </a:r>
            <a:endParaRPr lang="en-I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dirty="0"/>
              <a:t>Branch and Bound is applicable</a:t>
            </a:r>
            <a:r>
              <a:rPr lang="en-IN" altLang="en-US" baseline="0" dirty="0"/>
              <a:t> for the optimization problem. </a:t>
            </a:r>
            <a:r>
              <a:rPr lang="en-US" altLang="en-US" sz="1100" b="1" i="1" u="none" strike="noStrike" kern="1200" baseline="0" dirty="0">
                <a:solidFill>
                  <a:schemeClr val="tx1"/>
                </a:solidFill>
                <a:latin typeface="Candara" pitchFamily="34" charset="0"/>
                <a:ea typeface="+mn-ea"/>
                <a:cs typeface="Arial" pitchFamily="34" charset="0"/>
              </a:rPr>
              <a:t>O</a:t>
            </a:r>
            <a:r>
              <a:rPr lang="en-US" sz="1100" b="1" i="1" u="none" strike="noStrike" kern="1200" baseline="0" dirty="0">
                <a:solidFill>
                  <a:schemeClr val="tx1"/>
                </a:solidFill>
                <a:latin typeface="Candara" pitchFamily="34" charset="0"/>
                <a:ea typeface="+mn-ea"/>
                <a:cs typeface="Arial" pitchFamily="34" charset="0"/>
              </a:rPr>
              <a:t>ptimal solution </a:t>
            </a:r>
            <a:r>
              <a:rPr lang="en-US" sz="1100" b="0" i="0" u="none" strike="noStrike" kern="1200" baseline="0" dirty="0">
                <a:solidFill>
                  <a:schemeClr val="tx1"/>
                </a:solidFill>
                <a:latin typeface="Candara" pitchFamily="34" charset="0"/>
                <a:ea typeface="+mn-ea"/>
                <a:cs typeface="Arial" pitchFamily="34" charset="0"/>
              </a:rPr>
              <a:t>is a feasible solution with the best value of the objective function.</a:t>
            </a:r>
          </a:p>
          <a:p>
            <a:r>
              <a:rPr lang="en-US" sz="1100" b="0" i="0" u="none" strike="noStrike" kern="1200" baseline="0" dirty="0">
                <a:solidFill>
                  <a:schemeClr val="tx1"/>
                </a:solidFill>
                <a:latin typeface="Candara" pitchFamily="34" charset="0"/>
                <a:ea typeface="+mn-ea"/>
                <a:cs typeface="Arial" pitchFamily="34" charset="0"/>
              </a:rPr>
              <a:t>we can compare a node’s bound value with the value of the best solution seen so far. If the bound value is not better than the value of the best solution seen so far—i.e., not smaller for a minimization problem and not larger for a maximization problem—the node is </a:t>
            </a:r>
            <a:r>
              <a:rPr lang="en-US" sz="1100" b="0" i="0" u="none" strike="noStrike" kern="1200" baseline="0" dirty="0" err="1">
                <a:solidFill>
                  <a:schemeClr val="tx1"/>
                </a:solidFill>
                <a:latin typeface="Candara" pitchFamily="34" charset="0"/>
                <a:ea typeface="+mn-ea"/>
                <a:cs typeface="Arial" pitchFamily="34" charset="0"/>
              </a:rPr>
              <a:t>nonpromising</a:t>
            </a:r>
            <a:r>
              <a:rPr lang="en-US" sz="1100" b="0" i="0" u="none" strike="noStrike" kern="1200" baseline="0" dirty="0">
                <a:solidFill>
                  <a:schemeClr val="tx1"/>
                </a:solidFill>
                <a:latin typeface="Candara" pitchFamily="34" charset="0"/>
                <a:ea typeface="+mn-ea"/>
                <a:cs typeface="Arial" pitchFamily="34" charset="0"/>
              </a:rPr>
              <a:t> and can be terminated. Indeed, no solution obtained from it can yield a better solution than the one already available. This is the principal idea of the branch-and-bound technique.</a:t>
            </a:r>
          </a:p>
          <a:p>
            <a:r>
              <a:rPr lang="en-US" sz="1100" b="0" i="0" u="none" strike="noStrike" kern="1200" baseline="0" dirty="0">
                <a:solidFill>
                  <a:schemeClr val="tx1"/>
                </a:solidFill>
                <a:latin typeface="Candara" pitchFamily="34" charset="0"/>
                <a:ea typeface="+mn-ea"/>
                <a:cs typeface="Arial" pitchFamily="34" charset="0"/>
              </a:rPr>
              <a:t>Let us illustrate the branch-and-bound approach by applying it to the problem of assigning </a:t>
            </a:r>
            <a:r>
              <a:rPr lang="en-US" sz="1100" b="0" i="1" u="none" strike="noStrike" kern="1200" baseline="0" dirty="0">
                <a:solidFill>
                  <a:schemeClr val="tx1"/>
                </a:solidFill>
                <a:latin typeface="Candara" pitchFamily="34" charset="0"/>
                <a:ea typeface="+mn-ea"/>
                <a:cs typeface="Arial" pitchFamily="34" charset="0"/>
              </a:rPr>
              <a:t>n </a:t>
            </a:r>
            <a:r>
              <a:rPr lang="en-US" sz="1100" b="0" i="0" u="none" strike="noStrike" kern="1200" baseline="0" dirty="0">
                <a:solidFill>
                  <a:schemeClr val="tx1"/>
                </a:solidFill>
                <a:latin typeface="Candara" pitchFamily="34" charset="0"/>
                <a:ea typeface="+mn-ea"/>
                <a:cs typeface="Arial" pitchFamily="34" charset="0"/>
              </a:rPr>
              <a:t>people to </a:t>
            </a:r>
            <a:r>
              <a:rPr lang="en-US" sz="1100" b="0" i="1" u="none" strike="noStrike" kern="1200" baseline="0" dirty="0">
                <a:solidFill>
                  <a:schemeClr val="tx1"/>
                </a:solidFill>
                <a:latin typeface="Candara" pitchFamily="34" charset="0"/>
                <a:ea typeface="+mn-ea"/>
                <a:cs typeface="Arial" pitchFamily="34" charset="0"/>
              </a:rPr>
              <a:t>n </a:t>
            </a:r>
            <a:r>
              <a:rPr lang="en-US" sz="1100" b="0" i="0" u="none" strike="noStrike" kern="1200" baseline="0" dirty="0">
                <a:solidFill>
                  <a:schemeClr val="tx1"/>
                </a:solidFill>
                <a:latin typeface="Candara" pitchFamily="34" charset="0"/>
                <a:ea typeface="+mn-ea"/>
                <a:cs typeface="Arial" pitchFamily="34" charset="0"/>
              </a:rPr>
              <a:t>jobs so that the total cost of the assignment is as small as possible. Here each person is assigned to exactly one job and each job is assigned to exactly one person. The cost that would accrue if the </a:t>
            </a:r>
            <a:r>
              <a:rPr lang="en-US" sz="1100" b="0" i="1" u="none" strike="noStrike" kern="1200" baseline="0" dirty="0" err="1">
                <a:solidFill>
                  <a:schemeClr val="tx1"/>
                </a:solidFill>
                <a:latin typeface="Candara" pitchFamily="34" charset="0"/>
                <a:ea typeface="+mn-ea"/>
                <a:cs typeface="Arial" pitchFamily="34" charset="0"/>
              </a:rPr>
              <a:t>i</a:t>
            </a:r>
            <a:r>
              <a:rPr lang="en-US" sz="1100" b="0" i="0" u="none" strike="noStrike" kern="1200" baseline="0" dirty="0" err="1">
                <a:solidFill>
                  <a:schemeClr val="tx1"/>
                </a:solidFill>
                <a:latin typeface="Candara" pitchFamily="34" charset="0"/>
                <a:ea typeface="+mn-ea"/>
                <a:cs typeface="Arial" pitchFamily="34" charset="0"/>
              </a:rPr>
              <a:t>th</a:t>
            </a:r>
            <a:r>
              <a:rPr lang="en-US" sz="1100" b="0" i="0" u="none" strike="noStrike" kern="1200" baseline="0" dirty="0">
                <a:solidFill>
                  <a:schemeClr val="tx1"/>
                </a:solidFill>
                <a:latin typeface="Candara" pitchFamily="34" charset="0"/>
                <a:ea typeface="+mn-ea"/>
                <a:cs typeface="Arial" pitchFamily="34" charset="0"/>
              </a:rPr>
              <a:t> person is assigned to the </a:t>
            </a:r>
            <a:r>
              <a:rPr lang="en-US" sz="1100" b="0" i="1" u="none" strike="noStrike" kern="1200" baseline="0" dirty="0" err="1">
                <a:solidFill>
                  <a:schemeClr val="tx1"/>
                </a:solidFill>
                <a:latin typeface="Candara" pitchFamily="34" charset="0"/>
                <a:ea typeface="+mn-ea"/>
                <a:cs typeface="Arial" pitchFamily="34" charset="0"/>
              </a:rPr>
              <a:t>j</a:t>
            </a:r>
            <a:r>
              <a:rPr lang="en-US" sz="1100" b="0" i="0" u="none" strike="noStrike" kern="1200" baseline="0" dirty="0" err="1">
                <a:solidFill>
                  <a:schemeClr val="tx1"/>
                </a:solidFill>
                <a:latin typeface="Candara" pitchFamily="34" charset="0"/>
                <a:ea typeface="+mn-ea"/>
                <a:cs typeface="Arial" pitchFamily="34" charset="0"/>
              </a:rPr>
              <a:t>th</a:t>
            </a:r>
            <a:r>
              <a:rPr lang="en-US" sz="1100" b="0" i="0" u="none" strike="noStrike" kern="1200" baseline="0" dirty="0">
                <a:solidFill>
                  <a:schemeClr val="tx1"/>
                </a:solidFill>
                <a:latin typeface="Candara" pitchFamily="34" charset="0"/>
                <a:ea typeface="+mn-ea"/>
                <a:cs typeface="Arial" pitchFamily="34" charset="0"/>
              </a:rPr>
              <a:t> job is a known quantity </a:t>
            </a:r>
            <a:r>
              <a:rPr lang="en-US" sz="1100" b="0" i="1" u="none" strike="noStrike" kern="1200" baseline="0" dirty="0">
                <a:solidFill>
                  <a:schemeClr val="tx1"/>
                </a:solidFill>
                <a:latin typeface="Candara" pitchFamily="34" charset="0"/>
                <a:ea typeface="+mn-ea"/>
                <a:cs typeface="Arial" pitchFamily="34" charset="0"/>
              </a:rPr>
              <a:t>C</a:t>
            </a:r>
            <a:r>
              <a:rPr lang="en-US" sz="1100" b="0" i="0" u="none" strike="noStrike" kern="1200" baseline="0" dirty="0">
                <a:solidFill>
                  <a:schemeClr val="tx1"/>
                </a:solidFill>
                <a:latin typeface="Candara" pitchFamily="34" charset="0"/>
                <a:ea typeface="+mn-ea"/>
                <a:cs typeface="Arial" pitchFamily="34" charset="0"/>
              </a:rPr>
              <a:t>[</a:t>
            </a:r>
            <a:r>
              <a:rPr lang="en-US" sz="1100" b="0" i="1" u="none" strike="noStrike" kern="1200" baseline="0" dirty="0" err="1">
                <a:solidFill>
                  <a:schemeClr val="tx1"/>
                </a:solidFill>
                <a:latin typeface="Candara" pitchFamily="34" charset="0"/>
                <a:ea typeface="+mn-ea"/>
                <a:cs typeface="Arial" pitchFamily="34" charset="0"/>
              </a:rPr>
              <a:t>i</a:t>
            </a:r>
            <a:r>
              <a:rPr lang="en-US" sz="1100" b="0" i="1" u="none" strike="noStrike" kern="1200" baseline="0" dirty="0">
                <a:solidFill>
                  <a:schemeClr val="tx1"/>
                </a:solidFill>
                <a:latin typeface="Candara" pitchFamily="34" charset="0"/>
                <a:ea typeface="+mn-ea"/>
                <a:cs typeface="Arial" pitchFamily="34" charset="0"/>
              </a:rPr>
              <a:t>, j </a:t>
            </a:r>
            <a:r>
              <a:rPr lang="en-US" sz="1100" b="0" i="0" u="none" strike="noStrike" kern="1200" baseline="0" dirty="0">
                <a:solidFill>
                  <a:schemeClr val="tx1"/>
                </a:solidFill>
                <a:latin typeface="Candara" pitchFamily="34" charset="0"/>
                <a:ea typeface="+mn-ea"/>
                <a:cs typeface="Arial" pitchFamily="34" charset="0"/>
              </a:rPr>
              <a:t>] for each pair </a:t>
            </a:r>
            <a:r>
              <a:rPr lang="en-US" sz="1100" b="0" i="1" u="none" strike="noStrike" kern="1200" baseline="0" dirty="0" err="1">
                <a:solidFill>
                  <a:schemeClr val="tx1"/>
                </a:solidFill>
                <a:latin typeface="Candara" pitchFamily="34" charset="0"/>
                <a:ea typeface="+mn-ea"/>
                <a:cs typeface="Arial" pitchFamily="34" charset="0"/>
              </a:rPr>
              <a:t>i</a:t>
            </a:r>
            <a:r>
              <a:rPr lang="en-US" sz="1100" b="0" i="1" u="none" strike="noStrike" kern="1200" baseline="0" dirty="0">
                <a:solidFill>
                  <a:schemeClr val="tx1"/>
                </a:solidFill>
                <a:latin typeface="Candara" pitchFamily="34" charset="0"/>
                <a:ea typeface="+mn-ea"/>
                <a:cs typeface="Arial" pitchFamily="34" charset="0"/>
              </a:rPr>
              <a:t>, j </a:t>
            </a:r>
            <a:r>
              <a:rPr lang="en-US" sz="1100" b="0" i="0" u="none" strike="noStrike" kern="1200" baseline="0" dirty="0">
                <a:solidFill>
                  <a:schemeClr val="tx1"/>
                </a:solidFill>
                <a:latin typeface="Candara" pitchFamily="34" charset="0"/>
                <a:ea typeface="+mn-ea"/>
                <a:cs typeface="Arial" pitchFamily="34" charset="0"/>
              </a:rPr>
              <a:t>= 1</a:t>
            </a:r>
            <a:r>
              <a:rPr lang="en-US" sz="1100" b="0" i="1" u="none" strike="noStrike" kern="1200" baseline="0" dirty="0">
                <a:solidFill>
                  <a:schemeClr val="tx1"/>
                </a:solidFill>
                <a:latin typeface="Candara" pitchFamily="34" charset="0"/>
                <a:ea typeface="+mn-ea"/>
                <a:cs typeface="Arial" pitchFamily="34" charset="0"/>
              </a:rPr>
              <a:t>, </a:t>
            </a:r>
            <a:r>
              <a:rPr lang="en-US" sz="1100" b="0" i="0" u="none" strike="noStrike" kern="1200" baseline="0" dirty="0">
                <a:solidFill>
                  <a:schemeClr val="tx1"/>
                </a:solidFill>
                <a:latin typeface="Candara" pitchFamily="34" charset="0"/>
                <a:ea typeface="+mn-ea"/>
                <a:cs typeface="Arial" pitchFamily="34" charset="0"/>
              </a:rPr>
              <a:t>2</a:t>
            </a:r>
            <a:r>
              <a:rPr lang="en-US" sz="1100" b="0" i="1" u="none" strike="noStrike" kern="1200" baseline="0" dirty="0">
                <a:solidFill>
                  <a:schemeClr val="tx1"/>
                </a:solidFill>
                <a:latin typeface="Candara" pitchFamily="34" charset="0"/>
                <a:ea typeface="+mn-ea"/>
                <a:cs typeface="Arial" pitchFamily="34" charset="0"/>
              </a:rPr>
              <a:t>, . . . , n</a:t>
            </a:r>
            <a:r>
              <a:rPr lang="en-US" sz="1100" b="0" i="0" u="none" strike="noStrike" kern="1200" baseline="0" dirty="0">
                <a:solidFill>
                  <a:schemeClr val="tx1"/>
                </a:solidFill>
                <a:latin typeface="Candara" pitchFamily="34" charset="0"/>
                <a:ea typeface="+mn-ea"/>
                <a:cs typeface="Arial" pitchFamily="34" charset="0"/>
              </a:rPr>
              <a:t>. The problem is to find an assignment with the minimum total cost.</a:t>
            </a:r>
            <a:r>
              <a:rPr lang="en-IN" sz="1100" b="0" i="0" u="none" strike="noStrike" kern="1200" baseline="0" dirty="0">
                <a:solidFill>
                  <a:schemeClr val="tx1"/>
                </a:solidFill>
                <a:latin typeface="Candara" pitchFamily="34" charset="0"/>
                <a:ea typeface="+mn-ea"/>
                <a:cs typeface="Arial" pitchFamily="34" charset="0"/>
              </a:rPr>
              <a:t>Consider the above given instance,</a:t>
            </a:r>
          </a:p>
          <a:p>
            <a:r>
              <a:rPr lang="en-US" sz="1100" b="0" i="0" u="none" strike="noStrike" kern="1200" baseline="0" dirty="0">
                <a:solidFill>
                  <a:schemeClr val="tx1"/>
                </a:solidFill>
                <a:latin typeface="Candara" pitchFamily="34" charset="0"/>
                <a:ea typeface="+mn-ea"/>
                <a:cs typeface="Arial" pitchFamily="34" charset="0"/>
              </a:rPr>
              <a:t>The cost of any solution, including an optimal one, cannot be smaller than the sum of the smallest elements in each of the matrix’s rows. For ex: 2 + 3+ 1+ 4 = 10. It is the lower bound.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100" b="0" i="0" u="none" strike="noStrike" kern="1200" baseline="0" dirty="0">
                <a:solidFill>
                  <a:schemeClr val="tx1"/>
                </a:solidFill>
                <a:latin typeface="Candara" pitchFamily="34" charset="0"/>
                <a:ea typeface="+mn-ea"/>
                <a:cs typeface="Arial" pitchFamily="34" charset="0"/>
              </a:rPr>
              <a:t>The nodes on the first level of the tree correspond to selections of an element in the first row of the matrix, i.e., a job for person </a:t>
            </a:r>
            <a:r>
              <a:rPr lang="en-US" sz="1100" b="0" i="1" u="none" strike="noStrike" kern="1200" baseline="0" dirty="0">
                <a:solidFill>
                  <a:schemeClr val="tx1"/>
                </a:solidFill>
                <a:latin typeface="Candara" pitchFamily="34" charset="0"/>
                <a:ea typeface="+mn-ea"/>
                <a:cs typeface="Arial" pitchFamily="34" charset="0"/>
              </a:rPr>
              <a:t>a. </a:t>
            </a:r>
            <a:r>
              <a:rPr lang="en-US" sz="1100" b="0" i="0" u="none" strike="noStrike" kern="1200" baseline="0" dirty="0">
                <a:solidFill>
                  <a:schemeClr val="tx1"/>
                </a:solidFill>
                <a:latin typeface="Candara" pitchFamily="34" charset="0"/>
                <a:ea typeface="+mn-ea"/>
                <a:cs typeface="Arial" pitchFamily="34" charset="0"/>
              </a:rPr>
              <a:t>So we have four live leaves—nodes 1 through 4—that may contain an optimal solution. The most promising of them is node 2 because it has the smallest </a:t>
            </a:r>
            <a:r>
              <a:rPr lang="en-US" sz="1100" b="0" i="0" u="none" strike="noStrike" kern="1200" baseline="0" dirty="0" err="1">
                <a:solidFill>
                  <a:schemeClr val="tx1"/>
                </a:solidFill>
                <a:latin typeface="Candara" pitchFamily="34" charset="0"/>
                <a:ea typeface="+mn-ea"/>
                <a:cs typeface="Arial" pitchFamily="34" charset="0"/>
              </a:rPr>
              <a:t>lowerbound</a:t>
            </a:r>
            <a:r>
              <a:rPr lang="en-US" sz="1100" b="0" i="0" u="none" strike="noStrike" kern="1200" baseline="0" dirty="0">
                <a:solidFill>
                  <a:schemeClr val="tx1"/>
                </a:solidFill>
                <a:latin typeface="Candara" pitchFamily="34" charset="0"/>
                <a:ea typeface="+mn-ea"/>
                <a:cs typeface="Arial" pitchFamily="34" charset="0"/>
              </a:rPr>
              <a:t> value.</a:t>
            </a:r>
          </a:p>
          <a:p>
            <a:endParaRPr lang="en-US" altLang="en-US" sz="1100" b="0" i="0" u="none" strike="noStrike" kern="1200" baseline="0" dirty="0">
              <a:solidFill>
                <a:schemeClr val="tx1"/>
              </a:solidFill>
              <a:latin typeface="Candara" pitchFamily="34" charset="0"/>
              <a:ea typeface="+mn-ea"/>
              <a:cs typeface="Arial" pitchFamily="34" charset="0"/>
            </a:endParaRPr>
          </a:p>
          <a:p>
            <a:r>
              <a:rPr lang="en-US" sz="1100" b="0" i="0" u="none" strike="noStrike" kern="1200" baseline="0" dirty="0">
                <a:solidFill>
                  <a:schemeClr val="tx1"/>
                </a:solidFill>
                <a:latin typeface="Candara" pitchFamily="34" charset="0"/>
                <a:ea typeface="+mn-ea"/>
                <a:cs typeface="Arial" pitchFamily="34" charset="0"/>
              </a:rPr>
              <a:t>So we have four live leaves—nodes 1 through 4—that may contain an optimal solution. The most promising of them is node 2 because it has the smallest </a:t>
            </a:r>
            <a:r>
              <a:rPr lang="en-US" sz="1100" b="0" i="0" u="none" strike="noStrike" kern="1200" baseline="0" dirty="0" err="1">
                <a:solidFill>
                  <a:schemeClr val="tx1"/>
                </a:solidFill>
                <a:latin typeface="Candara" pitchFamily="34" charset="0"/>
                <a:ea typeface="+mn-ea"/>
                <a:cs typeface="Arial" pitchFamily="34" charset="0"/>
              </a:rPr>
              <a:t>lowerbound</a:t>
            </a:r>
            <a:r>
              <a:rPr lang="en-US" sz="1100" b="0" i="0" u="none" strike="noStrike" kern="1200" baseline="0" dirty="0">
                <a:solidFill>
                  <a:schemeClr val="tx1"/>
                </a:solidFill>
                <a:latin typeface="Candara" pitchFamily="34" charset="0"/>
                <a:ea typeface="+mn-ea"/>
                <a:cs typeface="Arial" pitchFamily="34" charset="0"/>
              </a:rPr>
              <a:t> value. </a:t>
            </a:r>
            <a:endParaRPr lang="en-I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100" b="0" i="0" u="none" strike="noStrike" kern="1200" baseline="0" dirty="0">
                <a:solidFill>
                  <a:schemeClr val="tx1"/>
                </a:solidFill>
                <a:latin typeface="Candara" pitchFamily="34" charset="0"/>
                <a:ea typeface="+mn-ea"/>
                <a:cs typeface="Arial" pitchFamily="34" charset="0"/>
              </a:rPr>
              <a:t>Following our best-first search strategy, we branch out from that node first by considering the three different ways of selecting an element from the</a:t>
            </a:r>
          </a:p>
          <a:p>
            <a:r>
              <a:rPr lang="en-US" sz="1100" b="0" i="0" u="none" strike="noStrike" kern="1200" baseline="0" dirty="0">
                <a:solidFill>
                  <a:schemeClr val="tx1"/>
                </a:solidFill>
                <a:latin typeface="Candara" pitchFamily="34" charset="0"/>
                <a:ea typeface="+mn-ea"/>
                <a:cs typeface="Arial" pitchFamily="34" charset="0"/>
              </a:rPr>
              <a:t>second row and not in the second column—the three different jobs that can be assigned to person </a:t>
            </a:r>
            <a:r>
              <a:rPr lang="en-US" sz="1100" b="0" i="1" u="none" strike="noStrike" kern="1200" baseline="0" dirty="0">
                <a:solidFill>
                  <a:schemeClr val="tx1"/>
                </a:solidFill>
                <a:latin typeface="Candara" pitchFamily="34" charset="0"/>
                <a:ea typeface="+mn-ea"/>
                <a:cs typeface="Arial" pitchFamily="34" charset="0"/>
              </a:rPr>
              <a:t>b</a:t>
            </a:r>
            <a:endParaRPr lang="en-I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100" b="0" i="0" u="none" strike="noStrike" kern="1200" baseline="0" dirty="0">
                <a:solidFill>
                  <a:schemeClr val="tx1"/>
                </a:solidFill>
                <a:latin typeface="Candara" pitchFamily="34" charset="0"/>
                <a:ea typeface="+mn-ea"/>
                <a:cs typeface="Arial" pitchFamily="34" charset="0"/>
              </a:rPr>
              <a:t>From the six live leaves—nodes 1, 3, 4, 5, 6, and 7 (which may contain an optimal solution) , again node with the smallest lower bound is chosen, node 5. First, we consider selecting the third column’s element from </a:t>
            </a:r>
            <a:r>
              <a:rPr lang="en-US" sz="1100" b="0" i="1" u="none" strike="noStrike" kern="1200" baseline="0" dirty="0">
                <a:solidFill>
                  <a:schemeClr val="tx1"/>
                </a:solidFill>
                <a:latin typeface="Candara" pitchFamily="34" charset="0"/>
                <a:ea typeface="+mn-ea"/>
                <a:cs typeface="Arial" pitchFamily="34" charset="0"/>
              </a:rPr>
              <a:t>c</a:t>
            </a:r>
            <a:r>
              <a:rPr lang="en-US" sz="1100" b="0" i="0" u="none" strike="noStrike" kern="1200" baseline="0" dirty="0">
                <a:solidFill>
                  <a:schemeClr val="tx1"/>
                </a:solidFill>
                <a:latin typeface="Candara" pitchFamily="34" charset="0"/>
                <a:ea typeface="+mn-ea"/>
                <a:cs typeface="Arial" pitchFamily="34" charset="0"/>
              </a:rPr>
              <a:t>’s row (i.e., assigning person </a:t>
            </a:r>
            <a:r>
              <a:rPr lang="en-US" sz="1100" b="0" i="1" u="none" strike="noStrike" kern="1200" baseline="0" dirty="0">
                <a:solidFill>
                  <a:schemeClr val="tx1"/>
                </a:solidFill>
                <a:latin typeface="Candara" pitchFamily="34" charset="0"/>
                <a:ea typeface="+mn-ea"/>
                <a:cs typeface="Arial" pitchFamily="34" charset="0"/>
              </a:rPr>
              <a:t>c </a:t>
            </a:r>
            <a:r>
              <a:rPr lang="en-US" sz="1100" b="0" i="0" u="none" strike="noStrike" kern="1200" baseline="0" dirty="0">
                <a:solidFill>
                  <a:schemeClr val="tx1"/>
                </a:solidFill>
                <a:latin typeface="Candara" pitchFamily="34" charset="0"/>
                <a:ea typeface="+mn-ea"/>
                <a:cs typeface="Arial" pitchFamily="34" charset="0"/>
              </a:rPr>
              <a:t>to job 3); this leaves us with no choice but to select the element from the fourth column of </a:t>
            </a:r>
            <a:r>
              <a:rPr lang="en-US" sz="1100" b="0" i="1" u="none" strike="noStrike" kern="1200" baseline="0" dirty="0">
                <a:solidFill>
                  <a:schemeClr val="tx1"/>
                </a:solidFill>
                <a:latin typeface="Candara" pitchFamily="34" charset="0"/>
                <a:ea typeface="+mn-ea"/>
                <a:cs typeface="Arial" pitchFamily="34" charset="0"/>
              </a:rPr>
              <a:t>d</a:t>
            </a:r>
            <a:r>
              <a:rPr lang="en-US" sz="1100" b="0" i="0" u="none" strike="noStrike" kern="1200" baseline="0" dirty="0">
                <a:solidFill>
                  <a:schemeClr val="tx1"/>
                </a:solidFill>
                <a:latin typeface="Candara" pitchFamily="34" charset="0"/>
                <a:ea typeface="+mn-ea"/>
                <a:cs typeface="Arial" pitchFamily="34" charset="0"/>
              </a:rPr>
              <a:t>’s row (assigning person </a:t>
            </a:r>
            <a:r>
              <a:rPr lang="en-US" sz="1100" b="0" i="1" u="none" strike="noStrike" kern="1200" baseline="0" dirty="0">
                <a:solidFill>
                  <a:schemeClr val="tx1"/>
                </a:solidFill>
                <a:latin typeface="Candara" pitchFamily="34" charset="0"/>
                <a:ea typeface="+mn-ea"/>
                <a:cs typeface="Arial" pitchFamily="34" charset="0"/>
              </a:rPr>
              <a:t>d </a:t>
            </a:r>
            <a:r>
              <a:rPr lang="en-US" sz="1100" b="0" i="0" u="none" strike="noStrike" kern="1200" baseline="0" dirty="0">
                <a:solidFill>
                  <a:schemeClr val="tx1"/>
                </a:solidFill>
                <a:latin typeface="Candara" pitchFamily="34" charset="0"/>
                <a:ea typeface="+mn-ea"/>
                <a:cs typeface="Arial" pitchFamily="34" charset="0"/>
              </a:rPr>
              <a:t>to job 4). This yields leaf 8 which corresponds to the feasible solution {</a:t>
            </a:r>
            <a:r>
              <a:rPr lang="en-US" sz="1100" b="0" i="1" u="none" strike="noStrike" kern="1200" baseline="0" dirty="0">
                <a:solidFill>
                  <a:schemeClr val="tx1"/>
                </a:solidFill>
                <a:latin typeface="Candara" pitchFamily="34" charset="0"/>
                <a:ea typeface="+mn-ea"/>
                <a:cs typeface="Arial" pitchFamily="34" charset="0"/>
              </a:rPr>
              <a:t>a</a:t>
            </a:r>
            <a:r>
              <a:rPr lang="en-US" sz="1100" b="0" i="0" u="none" strike="noStrike" kern="1200" baseline="0" dirty="0">
                <a:solidFill>
                  <a:schemeClr val="tx1"/>
                </a:solidFill>
                <a:latin typeface="Candara" pitchFamily="34" charset="0"/>
                <a:ea typeface="+mn-ea"/>
                <a:cs typeface="Arial" pitchFamily="34" charset="0"/>
              </a:rPr>
              <a:t>→2</a:t>
            </a:r>
            <a:r>
              <a:rPr lang="en-US" sz="1100" b="0" i="1" u="none" strike="noStrike" kern="1200" baseline="0" dirty="0">
                <a:solidFill>
                  <a:schemeClr val="tx1"/>
                </a:solidFill>
                <a:latin typeface="Candara" pitchFamily="34" charset="0"/>
                <a:ea typeface="+mn-ea"/>
                <a:cs typeface="Arial" pitchFamily="34" charset="0"/>
              </a:rPr>
              <a:t>, b</a:t>
            </a:r>
            <a:r>
              <a:rPr lang="en-US" sz="1100" b="0" i="0" u="none" strike="noStrike" kern="1200" baseline="0" dirty="0">
                <a:solidFill>
                  <a:schemeClr val="tx1"/>
                </a:solidFill>
                <a:latin typeface="Candara" pitchFamily="34" charset="0"/>
                <a:ea typeface="+mn-ea"/>
                <a:cs typeface="Arial" pitchFamily="34" charset="0"/>
              </a:rPr>
              <a:t>→1</a:t>
            </a:r>
            <a:r>
              <a:rPr lang="en-US" sz="1100" b="0" i="1" u="none" strike="noStrike" kern="1200" baseline="0" dirty="0">
                <a:solidFill>
                  <a:schemeClr val="tx1"/>
                </a:solidFill>
                <a:latin typeface="Candara" pitchFamily="34" charset="0"/>
                <a:ea typeface="+mn-ea"/>
                <a:cs typeface="Arial" pitchFamily="34" charset="0"/>
              </a:rPr>
              <a:t>, c</a:t>
            </a:r>
            <a:r>
              <a:rPr lang="en-US" sz="1100" b="0" i="0" u="none" strike="noStrike" kern="1200" baseline="0" dirty="0">
                <a:solidFill>
                  <a:schemeClr val="tx1"/>
                </a:solidFill>
                <a:latin typeface="Candara" pitchFamily="34" charset="0"/>
                <a:ea typeface="+mn-ea"/>
                <a:cs typeface="Arial" pitchFamily="34" charset="0"/>
              </a:rPr>
              <a:t>→3</a:t>
            </a:r>
            <a:r>
              <a:rPr lang="en-US" sz="1100" b="0" i="1" u="none" strike="noStrike" kern="1200" baseline="0" dirty="0">
                <a:solidFill>
                  <a:schemeClr val="tx1"/>
                </a:solidFill>
                <a:latin typeface="Candara" pitchFamily="34" charset="0"/>
                <a:ea typeface="+mn-ea"/>
                <a:cs typeface="Arial" pitchFamily="34" charset="0"/>
              </a:rPr>
              <a:t>, d </a:t>
            </a:r>
            <a:r>
              <a:rPr lang="en-US" sz="1100" b="0" i="0" u="none" strike="noStrike" kern="1200" baseline="0" dirty="0">
                <a:solidFill>
                  <a:schemeClr val="tx1"/>
                </a:solidFill>
                <a:latin typeface="Candara" pitchFamily="34" charset="0"/>
                <a:ea typeface="+mn-ea"/>
                <a:cs typeface="Arial" pitchFamily="34" charset="0"/>
              </a:rPr>
              <a:t>→4} with the total cost of 13</a:t>
            </a:r>
            <a:r>
              <a:rPr lang="en-US" sz="1100" b="0" i="1" u="none" strike="noStrike" kern="1200" baseline="0" dirty="0">
                <a:solidFill>
                  <a:schemeClr val="tx1"/>
                </a:solidFill>
                <a:latin typeface="Candara" pitchFamily="34" charset="0"/>
                <a:ea typeface="+mn-ea"/>
                <a:cs typeface="Arial" pitchFamily="34" charset="0"/>
              </a:rPr>
              <a:t>. </a:t>
            </a:r>
            <a:r>
              <a:rPr lang="en-US" sz="1100" b="0" i="0" u="none" strike="noStrike" kern="1200" baseline="0" dirty="0">
                <a:solidFill>
                  <a:schemeClr val="tx1"/>
                </a:solidFill>
                <a:latin typeface="Candara" pitchFamily="34" charset="0"/>
                <a:ea typeface="+mn-ea"/>
                <a:cs typeface="Arial" pitchFamily="34" charset="0"/>
              </a:rPr>
              <a:t>Its sibling, node 9, corresponds to the feasible solution {</a:t>
            </a:r>
            <a:r>
              <a:rPr lang="en-US" sz="1100" b="0" i="1" u="none" strike="noStrike" kern="1200" baseline="0" dirty="0">
                <a:solidFill>
                  <a:schemeClr val="tx1"/>
                </a:solidFill>
                <a:latin typeface="Candara" pitchFamily="34" charset="0"/>
                <a:ea typeface="+mn-ea"/>
                <a:cs typeface="Arial" pitchFamily="34" charset="0"/>
              </a:rPr>
              <a:t>a</a:t>
            </a:r>
            <a:r>
              <a:rPr lang="en-US" sz="1100" b="0" i="0" u="none" strike="noStrike" kern="1200" baseline="0" dirty="0">
                <a:solidFill>
                  <a:schemeClr val="tx1"/>
                </a:solidFill>
                <a:latin typeface="Candara" pitchFamily="34" charset="0"/>
                <a:ea typeface="+mn-ea"/>
                <a:cs typeface="Arial" pitchFamily="34" charset="0"/>
              </a:rPr>
              <a:t>→2</a:t>
            </a:r>
            <a:r>
              <a:rPr lang="en-US" sz="1100" b="0" i="1" u="none" strike="noStrike" kern="1200" baseline="0" dirty="0">
                <a:solidFill>
                  <a:schemeClr val="tx1"/>
                </a:solidFill>
                <a:latin typeface="Candara" pitchFamily="34" charset="0"/>
                <a:ea typeface="+mn-ea"/>
                <a:cs typeface="Arial" pitchFamily="34" charset="0"/>
              </a:rPr>
              <a:t>, b</a:t>
            </a:r>
            <a:r>
              <a:rPr lang="en-US" sz="1100" b="0" i="0" u="none" strike="noStrike" kern="1200" baseline="0" dirty="0">
                <a:solidFill>
                  <a:schemeClr val="tx1"/>
                </a:solidFill>
                <a:latin typeface="Candara" pitchFamily="34" charset="0"/>
                <a:ea typeface="+mn-ea"/>
                <a:cs typeface="Arial" pitchFamily="34" charset="0"/>
              </a:rPr>
              <a:t>→1</a:t>
            </a:r>
            <a:r>
              <a:rPr lang="en-US" sz="1100" b="0" i="1" u="none" strike="noStrike" kern="1200" baseline="0" dirty="0">
                <a:solidFill>
                  <a:schemeClr val="tx1"/>
                </a:solidFill>
                <a:latin typeface="Candara" pitchFamily="34" charset="0"/>
                <a:ea typeface="+mn-ea"/>
                <a:cs typeface="Arial" pitchFamily="34" charset="0"/>
              </a:rPr>
              <a:t>, c</a:t>
            </a:r>
            <a:r>
              <a:rPr lang="en-US" sz="1100" b="0" i="0" u="none" strike="noStrike" kern="1200" baseline="0" dirty="0">
                <a:solidFill>
                  <a:schemeClr val="tx1"/>
                </a:solidFill>
                <a:latin typeface="Candara" pitchFamily="34" charset="0"/>
                <a:ea typeface="+mn-ea"/>
                <a:cs typeface="Arial" pitchFamily="34" charset="0"/>
              </a:rPr>
              <a:t>→4</a:t>
            </a:r>
            <a:r>
              <a:rPr lang="en-US" sz="1100" b="0" i="1" u="none" strike="noStrike" kern="1200" baseline="0" dirty="0">
                <a:solidFill>
                  <a:schemeClr val="tx1"/>
                </a:solidFill>
                <a:latin typeface="Candara" pitchFamily="34" charset="0"/>
                <a:ea typeface="+mn-ea"/>
                <a:cs typeface="Arial" pitchFamily="34" charset="0"/>
              </a:rPr>
              <a:t>, d </a:t>
            </a:r>
            <a:r>
              <a:rPr lang="en-US" sz="1100" b="0" i="0" u="none" strike="noStrike" kern="1200" baseline="0" dirty="0">
                <a:solidFill>
                  <a:schemeClr val="tx1"/>
                </a:solidFill>
                <a:latin typeface="Candara" pitchFamily="34" charset="0"/>
                <a:ea typeface="+mn-ea"/>
                <a:cs typeface="Arial" pitchFamily="34" charset="0"/>
              </a:rPr>
              <a:t>→3} with the total cost of 25</a:t>
            </a:r>
            <a:r>
              <a:rPr lang="en-US" sz="1100" b="0" i="1" u="none" strike="noStrike" kern="1200" baseline="0" dirty="0">
                <a:solidFill>
                  <a:schemeClr val="tx1"/>
                </a:solidFill>
                <a:latin typeface="Candara" pitchFamily="34" charset="0"/>
                <a:ea typeface="+mn-ea"/>
                <a:cs typeface="Arial" pitchFamily="34" charset="0"/>
              </a:rPr>
              <a:t>. </a:t>
            </a:r>
            <a:r>
              <a:rPr lang="en-US" sz="1100" b="0" i="0" u="none" strike="noStrike" kern="1200" baseline="0" dirty="0">
                <a:solidFill>
                  <a:schemeClr val="tx1"/>
                </a:solidFill>
                <a:latin typeface="Candara" pitchFamily="34" charset="0"/>
                <a:ea typeface="+mn-ea"/>
                <a:cs typeface="Arial" pitchFamily="34" charset="0"/>
              </a:rPr>
              <a:t>Since its cost is larger than the cost of the solution represented by leaf 8, node 9 is simply terminated. (Of course, if its cost were smaller than 13, we would have to replace the information about the best solution seen so far with the data provided by this node.) Now, as we inspect each of the live leaves of the last state-space tree—nodes 1, 3, 4, 6, and 7 we discover that their lower-bound values are not smaller than 13, the value of the best selection seen so far (leaf 8). Hence, we terminate all of them and recognize the solution represented by leaf 8 as the optimal solution to the problem.</a:t>
            </a:r>
            <a:endParaRPr lang="en-I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r>
              <a:rPr lang="en-IN" dirty="0"/>
              <a:t>Write a pseudocode to </a:t>
            </a:r>
            <a:r>
              <a:rPr lang="en-US" sz="1100" kern="1200" dirty="0">
                <a:solidFill>
                  <a:schemeClr val="tx1"/>
                </a:solidFill>
                <a:effectLst/>
                <a:latin typeface="Candara" pitchFamily="34" charset="0"/>
                <a:ea typeface="+mn-ea"/>
                <a:cs typeface="Arial" pitchFamily="34" charset="0"/>
              </a:rPr>
              <a:t>test the concept of all sorting and searching problems.</a:t>
            </a:r>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
        <p:nvSpPr>
          <p:cNvPr id="2" name="TextBox 1"/>
          <p:cNvSpPr txBox="1"/>
          <p:nvPr/>
        </p:nvSpPr>
        <p:spPr>
          <a:xfrm>
            <a:off x="286602" y="1473958"/>
            <a:ext cx="1446663" cy="707886"/>
          </a:xfrm>
          <a:prstGeom prst="rect">
            <a:avLst/>
          </a:prstGeom>
          <a:noFill/>
        </p:spPr>
        <p:txBody>
          <a:bodyPr wrap="square" rtlCol="0">
            <a:spAutoFit/>
          </a:bodyPr>
          <a:lstStyle/>
          <a:p>
            <a:r>
              <a:rPr lang="en-US" sz="1000" dirty="0"/>
              <a:t>Answers:</a:t>
            </a:r>
          </a:p>
          <a:p>
            <a:r>
              <a:rPr lang="en-US" sz="1000" dirty="0"/>
              <a:t>Question1:  A</a:t>
            </a:r>
          </a:p>
          <a:p>
            <a:r>
              <a:rPr lang="en-US" sz="1000" dirty="0"/>
              <a:t>Question 2: B</a:t>
            </a:r>
          </a:p>
          <a:p>
            <a:r>
              <a:rPr lang="en-US" sz="1000" dirty="0"/>
              <a:t>Question 3 : Sorting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
        <p:nvSpPr>
          <p:cNvPr id="2" name="TextBox 1"/>
          <p:cNvSpPr txBox="1"/>
          <p:nvPr/>
        </p:nvSpPr>
        <p:spPr>
          <a:xfrm>
            <a:off x="220717" y="1377954"/>
            <a:ext cx="1524000" cy="1323439"/>
          </a:xfrm>
          <a:prstGeom prst="rect">
            <a:avLst/>
          </a:prstGeom>
          <a:noFill/>
        </p:spPr>
        <p:txBody>
          <a:bodyPr wrap="square" rtlCol="0">
            <a:spAutoFit/>
          </a:bodyPr>
          <a:lstStyle/>
          <a:p>
            <a:r>
              <a:rPr lang="en-US" sz="1000" dirty="0"/>
              <a:t>Answers</a:t>
            </a:r>
          </a:p>
          <a:p>
            <a:endParaRPr lang="en-US" sz="1000" dirty="0"/>
          </a:p>
          <a:p>
            <a:r>
              <a:rPr lang="en-US" sz="1000" dirty="0"/>
              <a:t>Question 4:</a:t>
            </a:r>
          </a:p>
          <a:p>
            <a:endParaRPr lang="en-US" sz="1000" dirty="0"/>
          </a:p>
          <a:p>
            <a:r>
              <a:rPr lang="en-US" sz="1000" dirty="0"/>
              <a:t>1- b</a:t>
            </a:r>
          </a:p>
          <a:p>
            <a:r>
              <a:rPr lang="en-US" sz="1000" dirty="0"/>
              <a:t>2-a</a:t>
            </a:r>
          </a:p>
          <a:p>
            <a:r>
              <a:rPr lang="en-US" sz="1000" dirty="0"/>
              <a:t>3-d</a:t>
            </a:r>
          </a:p>
          <a:p>
            <a:r>
              <a:rPr lang="en-US" sz="1000" dirty="0"/>
              <a:t>4-c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Rot="1" noChangeAspect="1" noChangeArrowheads="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ct val="0"/>
              </a:spcBef>
            </a:pPr>
            <a:r>
              <a:rPr lang="en-US" altLang="en-US" dirty="0"/>
              <a:t>Algorithm</a:t>
            </a:r>
            <a:r>
              <a:rPr lang="en-US" altLang="en-US" baseline="0" dirty="0"/>
              <a:t> Design Techniques provides various different approaches to solve a given problem. </a:t>
            </a:r>
            <a:r>
              <a:rPr lang="en-US" altLang="en-US" dirty="0"/>
              <a:t>Various design techniques are available as listed in the above slide. </a:t>
            </a:r>
          </a:p>
          <a:p>
            <a:pPr eaLnBrk="1" hangingPunct="1">
              <a:spcBef>
                <a:spcPct val="0"/>
              </a:spcBef>
            </a:pPr>
            <a:r>
              <a:rPr lang="en-US" altLang="en-US" dirty="0"/>
              <a:t>Brute Force: This is “Just do it” type. Easiest solution is found for a problem without any concern of the efficiency parameter.</a:t>
            </a:r>
          </a:p>
          <a:p>
            <a:pPr eaLnBrk="1" hangingPunct="1">
              <a:spcBef>
                <a:spcPct val="0"/>
              </a:spcBef>
            </a:pPr>
            <a:r>
              <a:rPr lang="en-US" altLang="en-US" dirty="0"/>
              <a:t>Divide and Conquer: Here the task is divided, solution is found for the smallest unit and the solutions are conquered to derive the final result.</a:t>
            </a:r>
          </a:p>
          <a:p>
            <a:pPr eaLnBrk="1" hangingPunct="1">
              <a:spcBef>
                <a:spcPct val="0"/>
              </a:spcBef>
            </a:pPr>
            <a:r>
              <a:rPr lang="en-US" altLang="en-US" dirty="0"/>
              <a:t>Decrease and conquer: It is based on exploiting the relationship between a solution to a given instance of a problem and a solution to a smaller instance of the same problem.</a:t>
            </a:r>
          </a:p>
          <a:p>
            <a:pPr eaLnBrk="1" hangingPunct="1">
              <a:spcBef>
                <a:spcPct val="0"/>
              </a:spcBef>
            </a:pPr>
            <a:r>
              <a:rPr lang="en-US" altLang="en-US" dirty="0"/>
              <a:t>Backtracking: Backtracking is a technique used to solve problems with a large search space, by systematically trying and eliminating possibilities.</a:t>
            </a:r>
          </a:p>
          <a:p>
            <a:pPr eaLnBrk="1" hangingPunct="1">
              <a:spcBef>
                <a:spcPct val="0"/>
              </a:spcBef>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Rot="1" noChangeAspect="1" noChangeArrowheads="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100" b="1" i="1" u="none" strike="noStrike" kern="1200" baseline="0" dirty="0">
                <a:solidFill>
                  <a:schemeClr val="tx1"/>
                </a:solidFill>
                <a:latin typeface="Candara" pitchFamily="34" charset="0"/>
                <a:ea typeface="+mn-ea"/>
                <a:cs typeface="Arial" pitchFamily="34" charset="0"/>
              </a:rPr>
              <a:t>Brute force </a:t>
            </a:r>
            <a:r>
              <a:rPr lang="en-US" sz="1100" b="0" i="0" u="none" strike="noStrike" kern="1200" baseline="0" dirty="0">
                <a:solidFill>
                  <a:schemeClr val="tx1"/>
                </a:solidFill>
                <a:latin typeface="Candara" pitchFamily="34" charset="0"/>
                <a:ea typeface="+mn-ea"/>
                <a:cs typeface="Arial" pitchFamily="34" charset="0"/>
              </a:rPr>
              <a:t>is a straightforward approach to solving a problem, usually directly based on the problem statement and definitions of the concepts involved. “Just do it!” would be another way to describe the prescription of the brute-force approach. Brute Force solutions will not have concerns for the efficiency parameters.</a:t>
            </a:r>
          </a:p>
          <a:p>
            <a:r>
              <a:rPr lang="en-US" altLang="en-US" sz="1100" b="0" i="0" u="none" strike="noStrike" kern="1200" baseline="0" dirty="0">
                <a:solidFill>
                  <a:schemeClr val="tx1"/>
                </a:solidFill>
                <a:latin typeface="Candara" pitchFamily="34" charset="0"/>
                <a:ea typeface="+mn-ea"/>
                <a:cs typeface="Arial" pitchFamily="34" charset="0"/>
              </a:rPr>
              <a:t>Example for Bubble sort is explained in detail in the above slides.</a:t>
            </a:r>
            <a:endParaRPr lang="en-US" altLang="en-US" sz="11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3"/>
          <p:cNvSpPr>
            <a:spLocks noGrp="1" noChangeArrowheads="1"/>
          </p:cNvSpPr>
          <p:nvPr>
            <p:ph type="body" idx="1"/>
          </p:nvPr>
        </p:nvSpPr>
        <p:spPr/>
        <p:txBody>
          <a:bodyPr>
            <a:normAutofit/>
          </a:bodyPr>
          <a:lstStyle/>
          <a:p>
            <a:pPr marL="0" indent="0" eaLnBrk="1" hangingPunct="1">
              <a:buNone/>
            </a:pPr>
            <a:r>
              <a:rPr lang="en-US" altLang="en-US" b="0" dirty="0">
                <a:solidFill>
                  <a:srgbClr val="000000"/>
                </a:solidFill>
                <a:cs typeface="Courier New" panose="02070309020205020404" pitchFamily="49" charset="0"/>
              </a:rPr>
              <a:t>ALGORITHM </a:t>
            </a:r>
            <a:r>
              <a:rPr lang="en-US" altLang="en-US" b="0" i="1" dirty="0" err="1">
                <a:solidFill>
                  <a:srgbClr val="000000"/>
                </a:solidFill>
                <a:cs typeface="Courier New" panose="02070309020205020404" pitchFamily="49" charset="0"/>
              </a:rPr>
              <a:t>BubbleSort</a:t>
            </a:r>
            <a:r>
              <a:rPr lang="en-US" altLang="en-US" b="0" i="1" dirty="0">
                <a:solidFill>
                  <a:srgbClr val="000000"/>
                </a:solidFill>
                <a:cs typeface="Courier New" panose="02070309020205020404" pitchFamily="49" charset="0"/>
              </a:rPr>
              <a:t>(List[0..n-1])</a:t>
            </a:r>
          </a:p>
          <a:p>
            <a:pPr marL="0" indent="0" eaLnBrk="1" hangingPunct="1">
              <a:buNone/>
            </a:pPr>
            <a:r>
              <a:rPr lang="en-US" altLang="en-US" b="0" i="1" dirty="0">
                <a:solidFill>
                  <a:srgbClr val="000000"/>
                </a:solidFill>
                <a:cs typeface="Courier New" panose="02070309020205020404" pitchFamily="49" charset="0"/>
              </a:rPr>
              <a:t>//</a:t>
            </a:r>
            <a:r>
              <a:rPr lang="en-US" altLang="en-US" b="0" dirty="0">
                <a:solidFill>
                  <a:srgbClr val="000000"/>
                </a:solidFill>
                <a:cs typeface="Courier New" panose="02070309020205020404" pitchFamily="49" charset="0"/>
              </a:rPr>
              <a:t>Sorts a given array using bubble sort</a:t>
            </a:r>
          </a:p>
          <a:p>
            <a:pPr marL="0" indent="0" eaLnBrk="1" hangingPunct="1">
              <a:buNone/>
            </a:pPr>
            <a:r>
              <a:rPr lang="en-US" altLang="en-US" b="0" dirty="0">
                <a:solidFill>
                  <a:srgbClr val="000000"/>
                </a:solidFill>
                <a:cs typeface="Courier New" panose="02070309020205020404" pitchFamily="49" charset="0"/>
              </a:rPr>
              <a:t>//Input: An array list[0..n-1] of orderable elements</a:t>
            </a:r>
          </a:p>
          <a:p>
            <a:pPr marL="0" indent="0" eaLnBrk="1" hangingPunct="1">
              <a:buNone/>
            </a:pPr>
            <a:r>
              <a:rPr lang="en-US" altLang="en-US" b="0" dirty="0">
                <a:solidFill>
                  <a:srgbClr val="000000"/>
                </a:solidFill>
                <a:cs typeface="Courier New" panose="02070309020205020404" pitchFamily="49" charset="0"/>
              </a:rPr>
              <a:t>//Output: Array list[0..n-1] sorted in ascending order</a:t>
            </a:r>
          </a:p>
          <a:p>
            <a:pPr marL="0" indent="0" eaLnBrk="1" hangingPunct="1">
              <a:buNone/>
            </a:pPr>
            <a:r>
              <a:rPr lang="en-US" altLang="en-US" b="0" dirty="0">
                <a:solidFill>
                  <a:srgbClr val="000000"/>
                </a:solidFill>
                <a:cs typeface="Courier New" panose="02070309020205020404" pitchFamily="49" charset="0"/>
              </a:rPr>
              <a:t>for </a:t>
            </a:r>
            <a:r>
              <a:rPr lang="en-US" altLang="en-US" b="0" dirty="0" err="1">
                <a:solidFill>
                  <a:srgbClr val="000000"/>
                </a:solidFill>
                <a:cs typeface="Courier New" panose="02070309020205020404" pitchFamily="49" charset="0"/>
              </a:rPr>
              <a:t>itr</a:t>
            </a:r>
            <a:r>
              <a:rPr lang="en-US" altLang="en-US" b="0" dirty="0">
                <a:solidFill>
                  <a:srgbClr val="000000"/>
                </a:solidFill>
                <a:cs typeface="Courier New" panose="02070309020205020404" pitchFamily="49" charset="0"/>
                <a:sym typeface="Wingdings" panose="05000000000000000000" pitchFamily="2" charset="2"/>
              </a:rPr>
              <a:t> 0 to n-2 do</a:t>
            </a:r>
          </a:p>
          <a:p>
            <a:pPr marL="0" indent="0" eaLnBrk="1" hangingPunct="1">
              <a:buNone/>
            </a:pPr>
            <a:r>
              <a:rPr lang="en-US" altLang="en-US" b="0" dirty="0">
                <a:solidFill>
                  <a:srgbClr val="000000"/>
                </a:solidFill>
                <a:cs typeface="Courier New" panose="02070309020205020404" pitchFamily="49" charset="0"/>
                <a:sym typeface="Wingdings" panose="05000000000000000000" pitchFamily="2" charset="2"/>
              </a:rPr>
              <a:t>	for index0 to n-2-itr do</a:t>
            </a:r>
          </a:p>
          <a:p>
            <a:pPr marL="0" indent="0" eaLnBrk="1" hangingPunct="1">
              <a:buNone/>
            </a:pPr>
            <a:r>
              <a:rPr lang="en-US" altLang="en-US" b="0" dirty="0">
                <a:solidFill>
                  <a:srgbClr val="000000"/>
                </a:solidFill>
                <a:cs typeface="Courier New" panose="02070309020205020404" pitchFamily="49" charset="0"/>
                <a:sym typeface="Wingdings" panose="05000000000000000000" pitchFamily="2" charset="2"/>
              </a:rPr>
              <a:t>		if list[index+1] &lt; list[index]  swap list[index] and list[index+1]</a:t>
            </a:r>
          </a:p>
          <a:p>
            <a:pPr marL="0" indent="0" eaLnBrk="1" hangingPunct="1">
              <a:buNone/>
            </a:pPr>
            <a:endParaRPr lang="en-US" altLang="en-US" b="0" dirty="0">
              <a:solidFill>
                <a:srgbClr val="000000"/>
              </a:solidFill>
              <a:cs typeface="Courier New" panose="02070309020205020404" pitchFamily="49" charset="0"/>
              <a:sym typeface="Wingdings" panose="05000000000000000000" pitchFamily="2" charset="2"/>
            </a:endParaRPr>
          </a:p>
          <a:p>
            <a:pPr marL="0" indent="0" eaLnBrk="1" hangingPunct="1">
              <a:buNone/>
            </a:pPr>
            <a:r>
              <a:rPr lang="en-US" altLang="en-US" b="0" dirty="0">
                <a:solidFill>
                  <a:srgbClr val="000000"/>
                </a:solidFill>
                <a:cs typeface="Courier New" panose="02070309020205020404" pitchFamily="49" charset="0"/>
                <a:sym typeface="Wingdings" panose="05000000000000000000" pitchFamily="2" charset="2"/>
              </a:rPr>
              <a:t>Efficiency of the given algorithm</a:t>
            </a:r>
            <a:r>
              <a:rPr lang="en-US" altLang="en-US" b="0" baseline="0" dirty="0">
                <a:solidFill>
                  <a:srgbClr val="000000"/>
                </a:solidFill>
                <a:cs typeface="Courier New" panose="02070309020205020404" pitchFamily="49" charset="0"/>
                <a:sym typeface="Wingdings" panose="05000000000000000000" pitchFamily="2" charset="2"/>
              </a:rPr>
              <a:t> is </a:t>
            </a:r>
            <a:r>
              <a:rPr lang="el-GR" altLang="en-US" b="0" baseline="0" dirty="0">
                <a:solidFill>
                  <a:srgbClr val="000000"/>
                </a:solidFill>
                <a:cs typeface="Courier New" panose="02070309020205020404" pitchFamily="49" charset="0"/>
                <a:sym typeface="Wingdings" panose="05000000000000000000" pitchFamily="2" charset="2"/>
              </a:rPr>
              <a:t>Θ</a:t>
            </a:r>
            <a:r>
              <a:rPr lang="en-US" altLang="en-US" b="0" baseline="0" dirty="0">
                <a:solidFill>
                  <a:srgbClr val="000000"/>
                </a:solidFill>
                <a:cs typeface="Courier New" panose="02070309020205020404" pitchFamily="49" charset="0"/>
                <a:sym typeface="Wingdings" panose="05000000000000000000" pitchFamily="2" charset="2"/>
              </a:rPr>
              <a:t>(n</a:t>
            </a:r>
            <a:r>
              <a:rPr lang="en-US" altLang="en-US" b="0" baseline="30000" dirty="0">
                <a:solidFill>
                  <a:srgbClr val="000000"/>
                </a:solidFill>
                <a:cs typeface="Courier New" panose="02070309020205020404" pitchFamily="49" charset="0"/>
                <a:sym typeface="Wingdings" panose="05000000000000000000" pitchFamily="2" charset="2"/>
              </a:rPr>
              <a:t>2</a:t>
            </a:r>
            <a:r>
              <a:rPr lang="en-US" altLang="en-US" b="0" baseline="0" dirty="0">
                <a:solidFill>
                  <a:srgbClr val="000000"/>
                </a:solidFill>
                <a:cs typeface="Courier New" panose="02070309020205020404" pitchFamily="49" charset="0"/>
                <a:sym typeface="Wingdings" panose="05000000000000000000" pitchFamily="2" charset="2"/>
              </a:rPr>
              <a:t>).</a:t>
            </a:r>
          </a:p>
          <a:p>
            <a:pPr marL="0" indent="0" eaLnBrk="1" hangingPunct="1">
              <a:buNone/>
            </a:pPr>
            <a:r>
              <a:rPr lang="en-US" altLang="en-US" b="0" dirty="0">
                <a:solidFill>
                  <a:srgbClr val="000000"/>
                </a:solidFill>
                <a:cs typeface="Courier New" panose="02070309020205020404" pitchFamily="49" charset="0"/>
                <a:sym typeface="Wingdings" panose="05000000000000000000" pitchFamily="2" charset="2"/>
              </a:rPr>
              <a:t>n-2     n-2-itr           n-2</a:t>
            </a:r>
          </a:p>
          <a:p>
            <a:pPr marL="0" indent="0" eaLnBrk="1" hangingPunct="1">
              <a:buNone/>
            </a:pPr>
            <a:r>
              <a:rPr lang="el-GR" altLang="en-US" b="0" dirty="0">
                <a:solidFill>
                  <a:srgbClr val="000000"/>
                </a:solidFill>
                <a:cs typeface="Courier New" panose="02070309020205020404" pitchFamily="49" charset="0"/>
                <a:sym typeface="Wingdings" panose="05000000000000000000" pitchFamily="2" charset="2"/>
              </a:rPr>
              <a:t>Σ</a:t>
            </a:r>
            <a:r>
              <a:rPr lang="en-US" altLang="en-US" b="0" dirty="0">
                <a:solidFill>
                  <a:srgbClr val="000000"/>
                </a:solidFill>
                <a:cs typeface="Courier New" panose="02070309020205020404" pitchFamily="49" charset="0"/>
                <a:sym typeface="Wingdings" panose="05000000000000000000" pitchFamily="2" charset="2"/>
              </a:rPr>
              <a:t>        </a:t>
            </a:r>
            <a:r>
              <a:rPr lang="el-GR" altLang="en-US" b="0" dirty="0">
                <a:solidFill>
                  <a:srgbClr val="000000"/>
                </a:solidFill>
                <a:cs typeface="Courier New" panose="02070309020205020404" pitchFamily="49" charset="0"/>
                <a:sym typeface="Wingdings" panose="05000000000000000000" pitchFamily="2" charset="2"/>
              </a:rPr>
              <a:t>Σ</a:t>
            </a:r>
            <a:r>
              <a:rPr lang="en-US" altLang="en-US" b="0" dirty="0">
                <a:solidFill>
                  <a:srgbClr val="000000"/>
                </a:solidFill>
                <a:cs typeface="Courier New" panose="02070309020205020404" pitchFamily="49" charset="0"/>
                <a:sym typeface="Wingdings" panose="05000000000000000000" pitchFamily="2" charset="2"/>
              </a:rPr>
              <a:t>     1     =    </a:t>
            </a:r>
            <a:r>
              <a:rPr lang="el-GR" altLang="en-US" b="0" dirty="0">
                <a:solidFill>
                  <a:srgbClr val="000000"/>
                </a:solidFill>
                <a:cs typeface="Courier New" panose="02070309020205020404" pitchFamily="49" charset="0"/>
                <a:sym typeface="Wingdings" panose="05000000000000000000" pitchFamily="2" charset="2"/>
              </a:rPr>
              <a:t>Σ</a:t>
            </a:r>
            <a:r>
              <a:rPr lang="en-US" altLang="en-US" b="0" dirty="0">
                <a:solidFill>
                  <a:srgbClr val="000000"/>
                </a:solidFill>
                <a:cs typeface="Courier New" panose="02070309020205020404" pitchFamily="49" charset="0"/>
                <a:sym typeface="Wingdings" panose="05000000000000000000" pitchFamily="2" charset="2"/>
              </a:rPr>
              <a:t>   [(n-2-itr) – 0 +1]</a:t>
            </a:r>
          </a:p>
          <a:p>
            <a:pPr marL="0" indent="0" eaLnBrk="1" hangingPunct="1">
              <a:buNone/>
            </a:pPr>
            <a:r>
              <a:rPr lang="en-US" altLang="en-US" b="0" dirty="0" err="1">
                <a:solidFill>
                  <a:srgbClr val="000000"/>
                </a:solidFill>
                <a:cs typeface="Courier New" panose="02070309020205020404" pitchFamily="49" charset="0"/>
                <a:sym typeface="Wingdings" panose="05000000000000000000" pitchFamily="2" charset="2"/>
              </a:rPr>
              <a:t>itr</a:t>
            </a:r>
            <a:r>
              <a:rPr lang="en-US" altLang="en-US" b="0" dirty="0">
                <a:solidFill>
                  <a:srgbClr val="000000"/>
                </a:solidFill>
                <a:cs typeface="Courier New" panose="02070309020205020404" pitchFamily="49" charset="0"/>
                <a:sym typeface="Wingdings" panose="05000000000000000000" pitchFamily="2" charset="2"/>
              </a:rPr>
              <a:t>=0   index=0        </a:t>
            </a:r>
            <a:r>
              <a:rPr lang="en-US" altLang="en-US" b="0" dirty="0" err="1">
                <a:solidFill>
                  <a:srgbClr val="000000"/>
                </a:solidFill>
                <a:cs typeface="Courier New" panose="02070309020205020404" pitchFamily="49" charset="0"/>
                <a:sym typeface="Wingdings" panose="05000000000000000000" pitchFamily="2" charset="2"/>
              </a:rPr>
              <a:t>itr</a:t>
            </a:r>
            <a:r>
              <a:rPr lang="en-US" altLang="en-US" b="0" dirty="0">
                <a:solidFill>
                  <a:srgbClr val="000000"/>
                </a:solidFill>
                <a:cs typeface="Courier New" panose="02070309020205020404" pitchFamily="49" charset="0"/>
                <a:sym typeface="Wingdings" panose="05000000000000000000" pitchFamily="2" charset="2"/>
              </a:rPr>
              <a:t>=0</a:t>
            </a:r>
          </a:p>
          <a:p>
            <a:r>
              <a:rPr lang="en-US" b="1" dirty="0"/>
              <a:t>  </a:t>
            </a:r>
          </a:p>
          <a:p>
            <a:r>
              <a:rPr lang="en-US" b="1" dirty="0"/>
              <a:t>    </a:t>
            </a:r>
            <a:r>
              <a:rPr lang="en-US" b="0" dirty="0"/>
              <a:t>n-2</a:t>
            </a:r>
          </a:p>
          <a:p>
            <a:r>
              <a:rPr lang="en-US" b="1" dirty="0"/>
              <a:t>= </a:t>
            </a:r>
            <a:r>
              <a:rPr lang="el-GR" altLang="en-US" b="0" dirty="0">
                <a:solidFill>
                  <a:srgbClr val="000000"/>
                </a:solidFill>
                <a:cs typeface="Courier New" panose="02070309020205020404" pitchFamily="49" charset="0"/>
                <a:sym typeface="Wingdings" panose="05000000000000000000" pitchFamily="2" charset="2"/>
              </a:rPr>
              <a:t>Σ</a:t>
            </a:r>
            <a:r>
              <a:rPr lang="en-US" altLang="en-US" b="0" dirty="0">
                <a:solidFill>
                  <a:srgbClr val="000000"/>
                </a:solidFill>
                <a:cs typeface="Courier New" panose="02070309020205020404" pitchFamily="49" charset="0"/>
                <a:sym typeface="Wingdings" panose="05000000000000000000" pitchFamily="2" charset="2"/>
              </a:rPr>
              <a:t>    (n-1-itr)</a:t>
            </a:r>
            <a:r>
              <a:rPr lang="en-US" altLang="en-US" b="0" baseline="0" dirty="0">
                <a:solidFill>
                  <a:srgbClr val="000000"/>
                </a:solidFill>
                <a:cs typeface="Courier New" panose="02070309020205020404" pitchFamily="49" charset="0"/>
                <a:sym typeface="Wingdings" panose="05000000000000000000" pitchFamily="2" charset="2"/>
              </a:rPr>
              <a:t> = n(n-1)/2 </a:t>
            </a:r>
            <a:r>
              <a:rPr lang="el-GR" altLang="en-US" b="0" baseline="0" dirty="0">
                <a:solidFill>
                  <a:srgbClr val="000000"/>
                </a:solidFill>
                <a:cs typeface="Courier New" panose="02070309020205020404" pitchFamily="49" charset="0"/>
                <a:sym typeface="Wingdings" panose="05000000000000000000" pitchFamily="2" charset="2"/>
              </a:rPr>
              <a:t>ϵ</a:t>
            </a:r>
            <a:r>
              <a:rPr lang="en-US" altLang="en-US" b="0" baseline="0" dirty="0">
                <a:solidFill>
                  <a:srgbClr val="000000"/>
                </a:solidFill>
                <a:cs typeface="Courier New" panose="02070309020205020404" pitchFamily="49" charset="0"/>
                <a:sym typeface="Wingdings" panose="05000000000000000000" pitchFamily="2" charset="2"/>
              </a:rPr>
              <a:t> </a:t>
            </a:r>
            <a:r>
              <a:rPr lang="en-US" altLang="en-US" b="1" baseline="0" dirty="0">
                <a:solidFill>
                  <a:srgbClr val="000000"/>
                </a:solidFill>
                <a:cs typeface="Courier New" panose="02070309020205020404" pitchFamily="49" charset="0"/>
                <a:sym typeface="Wingdings" panose="05000000000000000000" pitchFamily="2" charset="2"/>
              </a:rPr>
              <a:t>O(n</a:t>
            </a:r>
            <a:r>
              <a:rPr lang="en-US" altLang="en-US" b="1" baseline="30000" dirty="0">
                <a:solidFill>
                  <a:srgbClr val="000000"/>
                </a:solidFill>
                <a:cs typeface="Courier New" panose="02070309020205020404" pitchFamily="49" charset="0"/>
                <a:sym typeface="Wingdings" panose="05000000000000000000" pitchFamily="2" charset="2"/>
              </a:rPr>
              <a:t>2</a:t>
            </a:r>
            <a:r>
              <a:rPr lang="en-US" altLang="en-US" b="1" baseline="0" dirty="0">
                <a:solidFill>
                  <a:srgbClr val="000000"/>
                </a:solidFill>
                <a:cs typeface="Courier New" panose="02070309020205020404" pitchFamily="49" charset="0"/>
                <a:sym typeface="Wingdings" panose="05000000000000000000" pitchFamily="2" charset="2"/>
              </a:rPr>
              <a:t>)</a:t>
            </a:r>
            <a:endParaRPr lang="en-US" b="1" dirty="0"/>
          </a:p>
          <a:p>
            <a:r>
              <a:rPr lang="en-US" b="1" dirty="0"/>
              <a:t>    </a:t>
            </a:r>
            <a:r>
              <a:rPr lang="en-US" b="0" dirty="0" err="1"/>
              <a:t>itr</a:t>
            </a:r>
            <a:r>
              <a:rPr lang="en-US" b="0" dirty="0"/>
              <a:t>=0</a:t>
            </a:r>
          </a:p>
          <a:p>
            <a:endParaRPr lang="en-US" b="1" dirty="0"/>
          </a:p>
          <a:p>
            <a:endParaRPr lang="en-US" b="1" dirty="0"/>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Rot="1" noChangeAspect="1" noChangeArrowheads="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100" b="0" i="0" u="none" strike="noStrike" kern="1200" baseline="0" dirty="0">
                <a:solidFill>
                  <a:schemeClr val="tx1"/>
                </a:solidFill>
                <a:latin typeface="Candara" pitchFamily="34" charset="0"/>
                <a:ea typeface="+mn-ea"/>
                <a:cs typeface="Arial" pitchFamily="34" charset="0"/>
              </a:rPr>
              <a:t>The </a:t>
            </a:r>
            <a:r>
              <a:rPr lang="en-US" sz="1100" b="0" i="1" u="none" strike="noStrike" kern="1200" baseline="0" dirty="0">
                <a:solidFill>
                  <a:schemeClr val="tx1"/>
                </a:solidFill>
                <a:latin typeface="Candara" pitchFamily="34" charset="0"/>
                <a:ea typeface="+mn-ea"/>
                <a:cs typeface="Arial" pitchFamily="34" charset="0"/>
              </a:rPr>
              <a:t>divide-and-conquer </a:t>
            </a:r>
            <a:r>
              <a:rPr lang="en-US" sz="1100" b="0" i="0" u="none" strike="noStrike" kern="1200" baseline="0" dirty="0">
                <a:solidFill>
                  <a:schemeClr val="tx1"/>
                </a:solidFill>
                <a:latin typeface="Candara" pitchFamily="34" charset="0"/>
                <a:ea typeface="+mn-ea"/>
                <a:cs typeface="Arial" pitchFamily="34" charset="0"/>
              </a:rPr>
              <a:t>technique involves solving a particular computational problem by dividing it into one or more </a:t>
            </a:r>
            <a:r>
              <a:rPr lang="en-US" sz="1100" b="0" i="0" u="none" strike="noStrike" kern="1200" baseline="0" dirty="0" err="1">
                <a:solidFill>
                  <a:schemeClr val="tx1"/>
                </a:solidFill>
                <a:latin typeface="Candara" pitchFamily="34" charset="0"/>
                <a:ea typeface="+mn-ea"/>
                <a:cs typeface="Arial" pitchFamily="34" charset="0"/>
              </a:rPr>
              <a:t>subproblems</a:t>
            </a:r>
            <a:r>
              <a:rPr lang="en-US" sz="1100" b="0" i="0" u="none" strike="noStrike" kern="1200" baseline="0" dirty="0">
                <a:solidFill>
                  <a:schemeClr val="tx1"/>
                </a:solidFill>
                <a:latin typeface="Candara" pitchFamily="34" charset="0"/>
                <a:ea typeface="+mn-ea"/>
                <a:cs typeface="Arial" pitchFamily="34" charset="0"/>
              </a:rPr>
              <a:t> of smaller size,  recursively solving each </a:t>
            </a:r>
            <a:r>
              <a:rPr lang="en-US" sz="1100" b="0" i="0" u="none" strike="noStrike" kern="1200" baseline="0" dirty="0" err="1">
                <a:solidFill>
                  <a:schemeClr val="tx1"/>
                </a:solidFill>
                <a:latin typeface="Candara" pitchFamily="34" charset="0"/>
                <a:ea typeface="+mn-ea"/>
                <a:cs typeface="Arial" pitchFamily="34" charset="0"/>
              </a:rPr>
              <a:t>subproblem</a:t>
            </a:r>
            <a:r>
              <a:rPr lang="en-US" sz="1100" b="0" i="0" u="none" strike="noStrike" kern="1200" baseline="0" dirty="0">
                <a:solidFill>
                  <a:schemeClr val="tx1"/>
                </a:solidFill>
                <a:latin typeface="Candara" pitchFamily="34" charset="0"/>
                <a:ea typeface="+mn-ea"/>
                <a:cs typeface="Arial" pitchFamily="34" charset="0"/>
              </a:rPr>
              <a:t>, and then “merging” or “marrying” the solutions to the </a:t>
            </a:r>
            <a:r>
              <a:rPr lang="en-US" sz="1100" b="0" i="0" u="none" strike="noStrike" kern="1200" baseline="0" dirty="0" err="1">
                <a:solidFill>
                  <a:schemeClr val="tx1"/>
                </a:solidFill>
                <a:latin typeface="Candara" pitchFamily="34" charset="0"/>
                <a:ea typeface="+mn-ea"/>
                <a:cs typeface="Arial" pitchFamily="34" charset="0"/>
              </a:rPr>
              <a:t>subproblem</a:t>
            </a:r>
            <a:r>
              <a:rPr lang="en-US" sz="1100" b="0" i="0" u="none" strike="noStrike" kern="1200" baseline="0" dirty="0">
                <a:solidFill>
                  <a:schemeClr val="tx1"/>
                </a:solidFill>
                <a:latin typeface="Candara" pitchFamily="34" charset="0"/>
                <a:ea typeface="+mn-ea"/>
                <a:cs typeface="Arial" pitchFamily="34" charset="0"/>
              </a:rPr>
              <a:t>(s) to produce a solution to the original problem.</a:t>
            </a:r>
            <a:endParaRPr lang="en-US" altLang="en-US" dirty="0">
              <a:solidFill>
                <a:srgbClr val="000000"/>
              </a:solidFill>
            </a:endParaRPr>
          </a:p>
          <a:p>
            <a:r>
              <a:rPr lang="en-US" altLang="en-US" sz="1100" b="0" i="0" u="none" strike="noStrike" kern="1200" baseline="0" dirty="0">
                <a:solidFill>
                  <a:schemeClr val="tx1"/>
                </a:solidFill>
                <a:latin typeface="Candara" pitchFamily="34" charset="0"/>
                <a:ea typeface="+mn-ea"/>
                <a:cs typeface="Arial" pitchFamily="34" charset="0"/>
              </a:rPr>
              <a:t>Qu</a:t>
            </a:r>
            <a:r>
              <a:rPr lang="en-US" sz="1100" b="0" i="0" u="none" strike="noStrike" kern="1200" baseline="0" dirty="0">
                <a:solidFill>
                  <a:schemeClr val="tx1"/>
                </a:solidFill>
                <a:latin typeface="Candara" pitchFamily="34" charset="0"/>
                <a:ea typeface="+mn-ea"/>
                <a:cs typeface="Arial" pitchFamily="34" charset="0"/>
              </a:rPr>
              <a:t>ite a few very efficient algorithms are specific implementations of this general strategy. Divide and conquer technique work according to the following steps,</a:t>
            </a:r>
            <a:endParaRPr lang="en-US" altLang="en-US" dirty="0">
              <a:solidFill>
                <a:srgbClr val="000000"/>
              </a:solidFill>
            </a:endParaRPr>
          </a:p>
          <a:p>
            <a:pPr lvl="1" algn="just" eaLnBrk="1" hangingPunct="1">
              <a:buFont typeface="Wingdings" panose="05000000000000000000" pitchFamily="2" charset="2"/>
              <a:buChar char="Ø"/>
              <a:defRPr/>
            </a:pPr>
            <a:r>
              <a:rPr lang="en-US" b="0" dirty="0"/>
              <a:t>A problem is divided into several </a:t>
            </a:r>
            <a:r>
              <a:rPr lang="en-US" b="0" dirty="0" err="1"/>
              <a:t>subproblems</a:t>
            </a:r>
            <a:r>
              <a:rPr lang="en-US" b="0" dirty="0"/>
              <a:t> of the same type, ideally of about equal size.</a:t>
            </a:r>
          </a:p>
          <a:p>
            <a:pPr lvl="1" algn="just" eaLnBrk="1" hangingPunct="1">
              <a:buFont typeface="Wingdings" panose="05000000000000000000" pitchFamily="2" charset="2"/>
              <a:buChar char="Ø"/>
              <a:defRPr/>
            </a:pPr>
            <a:r>
              <a:rPr lang="en-US" dirty="0"/>
              <a:t>The </a:t>
            </a:r>
            <a:r>
              <a:rPr lang="en-US" dirty="0" err="1"/>
              <a:t>subproblems</a:t>
            </a:r>
            <a:r>
              <a:rPr lang="en-US" dirty="0"/>
              <a:t> are solved.</a:t>
            </a:r>
          </a:p>
          <a:p>
            <a:pPr lvl="1" algn="just" eaLnBrk="1" hangingPunct="1">
              <a:buFont typeface="Wingdings" panose="05000000000000000000" pitchFamily="2" charset="2"/>
              <a:buChar char="Ø"/>
              <a:defRPr/>
            </a:pPr>
            <a:r>
              <a:rPr lang="en-US" b="0" dirty="0"/>
              <a:t>If necessary, the solutions to the </a:t>
            </a:r>
            <a:r>
              <a:rPr lang="en-US" b="0" dirty="0" err="1"/>
              <a:t>subproblems</a:t>
            </a:r>
            <a:r>
              <a:rPr lang="en-US" b="0" dirty="0"/>
              <a:t> are combined to get a solution to the original problem.</a:t>
            </a:r>
          </a:p>
          <a:p>
            <a:r>
              <a:rPr lang="en-US" sz="1100" b="0" i="0" u="none" strike="noStrike" kern="1200" baseline="0" dirty="0">
                <a:solidFill>
                  <a:schemeClr val="tx1"/>
                </a:solidFill>
                <a:latin typeface="Candara" pitchFamily="34" charset="0"/>
                <a:ea typeface="+mn-ea"/>
                <a:cs typeface="Arial" pitchFamily="34" charset="0"/>
              </a:rPr>
              <a:t>Note: Not every divide-and-conquer algorithm is necessarily more efficient than even a brute-force solution.</a:t>
            </a:r>
            <a:endParaRPr lang="en-US" altLang="en-US" sz="11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buFont typeface="Wingdings" pitchFamily="2" charset="2"/>
              <a:buChar char="Ø"/>
            </a:pPr>
            <a:r>
              <a:rPr lang="en-US" altLang="en-US" dirty="0">
                <a:solidFill>
                  <a:srgbClr val="000000"/>
                </a:solidFill>
              </a:rPr>
              <a:t>Consider above given input, 5,1,4,2,10,3,9,15.</a:t>
            </a:r>
          </a:p>
          <a:p>
            <a:pPr algn="just" eaLnBrk="1" hangingPunct="1">
              <a:buFont typeface="Wingdings" pitchFamily="2" charset="2"/>
              <a:buChar char="Ø"/>
            </a:pPr>
            <a:r>
              <a:rPr lang="en-US" altLang="en-US" dirty="0">
                <a:solidFill>
                  <a:srgbClr val="000000"/>
                </a:solidFill>
              </a:rPr>
              <a:t>First the task is divided in smallest unit as shown below.</a:t>
            </a:r>
          </a:p>
          <a:p>
            <a:endParaRPr lang="en-US" sz="1100" b="0" i="0" u="none" strike="noStrike" kern="1200" baseline="0" dirty="0">
              <a:solidFill>
                <a:schemeClr val="tx1"/>
              </a:solidFill>
              <a:latin typeface="Candara" pitchFamily="34" charset="0"/>
              <a:ea typeface="+mn-ea"/>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3"/>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indent="0">
              <a:lnSpc>
                <a:spcPct val="130000"/>
              </a:lnSpc>
              <a:spcBef>
                <a:spcPct val="20000"/>
              </a:spcBef>
              <a:buClr>
                <a:srgbClr val="00A1E4"/>
              </a:buClr>
              <a:buFont typeface="Wingdings" pitchFamily="2" charset="2"/>
              <a:buNone/>
              <a:defRPr/>
            </a:pPr>
            <a:r>
              <a:rPr lang="en-US" b="1" dirty="0">
                <a:latin typeface="Candara"/>
              </a:rPr>
              <a:t>Efficiency of Merge Sort</a:t>
            </a:r>
          </a:p>
          <a:p>
            <a:pPr marL="1204913" lvl="2" indent="-347663">
              <a:buFont typeface="Wingdings" panose="05000000000000000000" pitchFamily="2" charset="2"/>
              <a:buChar char="Ø"/>
            </a:pPr>
            <a:r>
              <a:rPr lang="en-US" dirty="0" err="1">
                <a:solidFill>
                  <a:srgbClr val="000000"/>
                </a:solidFill>
                <a:latin typeface="Candara"/>
              </a:rPr>
              <a:t>C</a:t>
            </a:r>
            <a:r>
              <a:rPr lang="en-US" baseline="-25000" dirty="0" err="1">
                <a:solidFill>
                  <a:srgbClr val="000000"/>
                </a:solidFill>
                <a:latin typeface="Candara"/>
              </a:rPr>
              <a:t>Best</a:t>
            </a:r>
            <a:r>
              <a:rPr lang="en-US" dirty="0">
                <a:solidFill>
                  <a:srgbClr val="000000"/>
                </a:solidFill>
                <a:latin typeface="Candara"/>
              </a:rPr>
              <a:t>(n)=O(</a:t>
            </a:r>
            <a:r>
              <a:rPr lang="en-US" dirty="0" err="1">
                <a:solidFill>
                  <a:srgbClr val="000000"/>
                </a:solidFill>
                <a:latin typeface="Candara"/>
              </a:rPr>
              <a:t>nlogn</a:t>
            </a:r>
            <a:r>
              <a:rPr lang="en-US" dirty="0">
                <a:solidFill>
                  <a:srgbClr val="000000"/>
                </a:solidFill>
                <a:latin typeface="Candara"/>
              </a:rPr>
              <a:t>)	</a:t>
            </a:r>
          </a:p>
          <a:p>
            <a:pPr marL="1204913" lvl="2" indent="-347663">
              <a:buFont typeface="Wingdings" panose="05000000000000000000" pitchFamily="2" charset="2"/>
              <a:buChar char="Ø"/>
            </a:pPr>
            <a:r>
              <a:rPr lang="en-US" dirty="0" err="1">
                <a:solidFill>
                  <a:srgbClr val="000000"/>
                </a:solidFill>
                <a:latin typeface="Candara"/>
              </a:rPr>
              <a:t>C</a:t>
            </a:r>
            <a:r>
              <a:rPr lang="en-US" baseline="-25000" dirty="0" err="1">
                <a:solidFill>
                  <a:srgbClr val="000000"/>
                </a:solidFill>
                <a:latin typeface="Candara"/>
              </a:rPr>
              <a:t>Worst</a:t>
            </a:r>
            <a:r>
              <a:rPr lang="en-US" dirty="0">
                <a:solidFill>
                  <a:srgbClr val="000000"/>
                </a:solidFill>
                <a:latin typeface="Candara"/>
              </a:rPr>
              <a:t>(n)=O(</a:t>
            </a:r>
            <a:r>
              <a:rPr lang="en-US" dirty="0" err="1">
                <a:solidFill>
                  <a:srgbClr val="000000"/>
                </a:solidFill>
                <a:latin typeface="Candara"/>
              </a:rPr>
              <a:t>nlogn</a:t>
            </a:r>
            <a:r>
              <a:rPr lang="en-US" dirty="0">
                <a:solidFill>
                  <a:srgbClr val="000000"/>
                </a:solidFill>
                <a:latin typeface="Candara"/>
              </a:rPr>
              <a:t>)</a:t>
            </a:r>
          </a:p>
          <a:p>
            <a:pPr marL="1204913" lvl="2" indent="-347663">
              <a:buFont typeface="Wingdings" panose="05000000000000000000" pitchFamily="2" charset="2"/>
              <a:buChar char="Ø"/>
            </a:pPr>
            <a:r>
              <a:rPr lang="en-US" dirty="0" err="1">
                <a:solidFill>
                  <a:srgbClr val="000000"/>
                </a:solidFill>
                <a:latin typeface="Candara"/>
              </a:rPr>
              <a:t>C</a:t>
            </a:r>
            <a:r>
              <a:rPr lang="en-US" baseline="-25000" dirty="0" err="1">
                <a:solidFill>
                  <a:srgbClr val="000000"/>
                </a:solidFill>
                <a:latin typeface="Candara"/>
              </a:rPr>
              <a:t>Avg</a:t>
            </a:r>
            <a:r>
              <a:rPr lang="en-US" dirty="0">
                <a:solidFill>
                  <a:srgbClr val="000000"/>
                </a:solidFill>
                <a:latin typeface="Candara"/>
              </a:rPr>
              <a:t>(n)=O(</a:t>
            </a:r>
            <a:r>
              <a:rPr lang="en-US" dirty="0" err="1">
                <a:solidFill>
                  <a:srgbClr val="000000"/>
                </a:solidFill>
                <a:latin typeface="Candara"/>
              </a:rPr>
              <a:t>logn</a:t>
            </a:r>
            <a:r>
              <a:rPr lang="en-US" dirty="0">
                <a:solidFill>
                  <a:srgbClr val="000000"/>
                </a:solidFill>
                <a:latin typeface="Candara"/>
              </a:rPr>
              <a:t>)</a:t>
            </a:r>
          </a:p>
          <a:p>
            <a:pPr marL="0" lvl="0" indent="-57150">
              <a:buFont typeface="Wingdings" panose="05000000000000000000" pitchFamily="2" charset="2"/>
              <a:buNone/>
            </a:pPr>
            <a:endParaRPr lang="en-US" b="1" dirty="0">
              <a:solidFill>
                <a:srgbClr val="000000"/>
              </a:solidFill>
              <a:latin typeface="Candara"/>
            </a:endParaRPr>
          </a:p>
          <a:p>
            <a:pPr marL="0" lvl="0" indent="-57150">
              <a:buFont typeface="Wingdings" panose="05000000000000000000" pitchFamily="2" charset="2"/>
              <a:buNone/>
            </a:pPr>
            <a:r>
              <a:rPr lang="en-US" b="1" dirty="0">
                <a:latin typeface="Candara"/>
              </a:rPr>
              <a:t>Efficiency of Quick Sort </a:t>
            </a:r>
          </a:p>
          <a:p>
            <a:pPr marL="1204913" lvl="2" indent="-347663">
              <a:buFont typeface="Wingdings" panose="05000000000000000000" pitchFamily="2" charset="2"/>
              <a:buChar char="Ø"/>
            </a:pPr>
            <a:r>
              <a:rPr lang="en-US" dirty="0" err="1">
                <a:solidFill>
                  <a:srgbClr val="000000"/>
                </a:solidFill>
                <a:latin typeface="Candara"/>
              </a:rPr>
              <a:t>C</a:t>
            </a:r>
            <a:r>
              <a:rPr lang="en-US" baseline="-25000" dirty="0" err="1">
                <a:solidFill>
                  <a:srgbClr val="000000"/>
                </a:solidFill>
                <a:latin typeface="Candara"/>
              </a:rPr>
              <a:t>Best</a:t>
            </a:r>
            <a:r>
              <a:rPr lang="en-US" dirty="0">
                <a:solidFill>
                  <a:srgbClr val="000000"/>
                </a:solidFill>
                <a:latin typeface="Candara"/>
              </a:rPr>
              <a:t>(n)=O(</a:t>
            </a:r>
            <a:r>
              <a:rPr lang="en-US" dirty="0" err="1">
                <a:solidFill>
                  <a:srgbClr val="000000"/>
                </a:solidFill>
                <a:latin typeface="Candara"/>
              </a:rPr>
              <a:t>nlogn</a:t>
            </a:r>
            <a:r>
              <a:rPr lang="en-US" dirty="0">
                <a:solidFill>
                  <a:srgbClr val="000000"/>
                </a:solidFill>
                <a:latin typeface="Candara"/>
              </a:rPr>
              <a:t>)</a:t>
            </a:r>
          </a:p>
          <a:p>
            <a:pPr marL="1204913" lvl="2" indent="-347663">
              <a:buFont typeface="Wingdings" panose="05000000000000000000" pitchFamily="2" charset="2"/>
              <a:buChar char="Ø"/>
            </a:pPr>
            <a:r>
              <a:rPr lang="en-US" dirty="0" err="1">
                <a:solidFill>
                  <a:srgbClr val="000000"/>
                </a:solidFill>
                <a:latin typeface="Candara"/>
              </a:rPr>
              <a:t>C</a:t>
            </a:r>
            <a:r>
              <a:rPr lang="en-US" baseline="-25000" dirty="0" err="1">
                <a:solidFill>
                  <a:srgbClr val="000000"/>
                </a:solidFill>
                <a:latin typeface="Candara"/>
              </a:rPr>
              <a:t>Worst</a:t>
            </a:r>
            <a:r>
              <a:rPr lang="en-US" dirty="0">
                <a:solidFill>
                  <a:srgbClr val="000000"/>
                </a:solidFill>
                <a:latin typeface="Candara"/>
              </a:rPr>
              <a:t>(n)=O(n</a:t>
            </a:r>
            <a:r>
              <a:rPr lang="en-US" baseline="30000" dirty="0">
                <a:solidFill>
                  <a:srgbClr val="000000"/>
                </a:solidFill>
                <a:latin typeface="Candara"/>
              </a:rPr>
              <a:t>2</a:t>
            </a:r>
            <a:r>
              <a:rPr lang="en-US" dirty="0">
                <a:solidFill>
                  <a:srgbClr val="000000"/>
                </a:solidFill>
                <a:latin typeface="Candara"/>
              </a:rPr>
              <a:t>) [Depends on the pivot element chosen]</a:t>
            </a:r>
          </a:p>
          <a:p>
            <a:pPr marL="1204913" lvl="2" indent="-347663">
              <a:buFont typeface="Wingdings" panose="05000000000000000000" pitchFamily="2" charset="2"/>
              <a:buChar char="Ø"/>
            </a:pPr>
            <a:r>
              <a:rPr lang="en-US" dirty="0" err="1">
                <a:solidFill>
                  <a:srgbClr val="000000"/>
                </a:solidFill>
                <a:latin typeface="Candara"/>
              </a:rPr>
              <a:t>C</a:t>
            </a:r>
            <a:r>
              <a:rPr lang="en-US" baseline="-25000" dirty="0" err="1">
                <a:solidFill>
                  <a:srgbClr val="000000"/>
                </a:solidFill>
                <a:latin typeface="Candara"/>
              </a:rPr>
              <a:t>Avg</a:t>
            </a:r>
            <a:r>
              <a:rPr lang="en-US" dirty="0">
                <a:solidFill>
                  <a:srgbClr val="000000"/>
                </a:solidFill>
                <a:latin typeface="Candara"/>
              </a:rPr>
              <a:t>(n)=O(1.38nlogn)</a:t>
            </a:r>
            <a:endParaRPr lang="en-I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Rot="1" noChangeAspect="1" noChangeArrowheads="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buFont typeface="Wingdings" panose="05000000000000000000" pitchFamily="2" charset="2"/>
              <a:buNone/>
              <a:defRPr/>
            </a:pPr>
            <a:r>
              <a:rPr lang="en-US" altLang="en-US" dirty="0">
                <a:solidFill>
                  <a:srgbClr val="000000"/>
                </a:solidFill>
              </a:rPr>
              <a:t>Decrease and Conquer:</a:t>
            </a:r>
          </a:p>
          <a:p>
            <a:pPr lvl="1" algn="just" eaLnBrk="1" hangingPunct="1">
              <a:buFont typeface="Wingdings" panose="05000000000000000000" pitchFamily="2" charset="2"/>
              <a:buNone/>
              <a:defRPr/>
            </a:pPr>
            <a:r>
              <a:rPr lang="en-US" altLang="en-US" dirty="0"/>
              <a:t>It is based on exploiting the relationship between a solution to a given instance of a problem and a solution to a smaller instance of the same problem.</a:t>
            </a:r>
          </a:p>
          <a:p>
            <a:r>
              <a:rPr lang="en-US" sz="1100" b="0" i="0" u="none" strike="noStrike" kern="1200" baseline="0" dirty="0">
                <a:solidFill>
                  <a:schemeClr val="tx1"/>
                </a:solidFill>
                <a:latin typeface="Candara" pitchFamily="34" charset="0"/>
                <a:ea typeface="+mn-ea"/>
                <a:cs typeface="Arial" pitchFamily="34" charset="0"/>
              </a:rPr>
              <a:t>There are three major variations of decrease-and-conquer:</a:t>
            </a:r>
          </a:p>
          <a:p>
            <a:r>
              <a:rPr lang="en-US" sz="1100" b="0" i="0" u="none" strike="noStrike" kern="1200" baseline="0" dirty="0">
                <a:solidFill>
                  <a:schemeClr val="tx1"/>
                </a:solidFill>
                <a:latin typeface="Candara" pitchFamily="34" charset="0"/>
                <a:ea typeface="+mn-ea"/>
                <a:cs typeface="Arial" pitchFamily="34" charset="0"/>
              </a:rPr>
              <a:t>- decrease by a constant : In the </a:t>
            </a:r>
            <a:r>
              <a:rPr lang="en-US" sz="1100" b="1" i="1" u="none" strike="noStrike" kern="1200" baseline="0" dirty="0">
                <a:solidFill>
                  <a:schemeClr val="tx1"/>
                </a:solidFill>
                <a:latin typeface="Candara" pitchFamily="34" charset="0"/>
                <a:ea typeface="+mn-ea"/>
                <a:cs typeface="Arial" pitchFamily="34" charset="0"/>
              </a:rPr>
              <a:t>decrease-by-a-constant </a:t>
            </a:r>
            <a:r>
              <a:rPr lang="en-US" sz="1100" b="0" i="0" u="none" strike="noStrike" kern="1200" baseline="0" dirty="0">
                <a:solidFill>
                  <a:schemeClr val="tx1"/>
                </a:solidFill>
                <a:latin typeface="Candara" pitchFamily="34" charset="0"/>
                <a:ea typeface="+mn-ea"/>
                <a:cs typeface="Arial" pitchFamily="34" charset="0"/>
              </a:rPr>
              <a:t>variation, the size of an instance is reduced by the same constant on each iteration of the algorithm. Typically, this constant is equal to one</a:t>
            </a:r>
          </a:p>
          <a:p>
            <a:r>
              <a:rPr lang="en-US" sz="1100" b="0" i="0" u="none" strike="noStrike" kern="1200" baseline="0" dirty="0">
                <a:solidFill>
                  <a:schemeClr val="tx1"/>
                </a:solidFill>
                <a:latin typeface="Candara" pitchFamily="34" charset="0"/>
                <a:ea typeface="+mn-ea"/>
                <a:cs typeface="Arial" pitchFamily="34" charset="0"/>
              </a:rPr>
              <a:t>- decrease by a constant factor: The </a:t>
            </a:r>
            <a:r>
              <a:rPr lang="en-US" sz="1100" b="1" i="1" u="none" strike="noStrike" kern="1200" baseline="0" dirty="0">
                <a:solidFill>
                  <a:schemeClr val="tx1"/>
                </a:solidFill>
                <a:latin typeface="Candara" pitchFamily="34" charset="0"/>
                <a:ea typeface="+mn-ea"/>
                <a:cs typeface="Arial" pitchFamily="34" charset="0"/>
              </a:rPr>
              <a:t>decrease-by-a-constant-factor </a:t>
            </a:r>
            <a:r>
              <a:rPr lang="en-US" sz="1100" b="0" i="0" u="none" strike="noStrike" kern="1200" baseline="0" dirty="0">
                <a:solidFill>
                  <a:schemeClr val="tx1"/>
                </a:solidFill>
                <a:latin typeface="Candara" pitchFamily="34" charset="0"/>
                <a:ea typeface="+mn-ea"/>
                <a:cs typeface="Arial" pitchFamily="34" charset="0"/>
              </a:rPr>
              <a:t>technique suggests reducing a problem instance by the same constant factor on each iteration of the algorithm.</a:t>
            </a:r>
          </a:p>
          <a:p>
            <a:r>
              <a:rPr lang="en-US" sz="1100" b="0" i="0" u="none" strike="noStrike" kern="1200" baseline="0" dirty="0">
                <a:solidFill>
                  <a:schemeClr val="tx1"/>
                </a:solidFill>
                <a:latin typeface="Candara" pitchFamily="34" charset="0"/>
                <a:ea typeface="+mn-ea"/>
                <a:cs typeface="Arial" pitchFamily="34" charset="0"/>
              </a:rPr>
              <a:t>- variable size decrease: The size-reduction pattern varies from one iteration of an algorithm to another.</a:t>
            </a:r>
            <a:endParaRPr lang="en-US" altLang="en-US" dirty="0"/>
          </a:p>
          <a:p>
            <a:pPr eaLnBrk="1" hangingPunct="1">
              <a:lnSpc>
                <a:spcPct val="150000"/>
              </a:lnSpc>
              <a:spcBef>
                <a:spcPct val="0"/>
              </a:spcBef>
            </a:pPr>
            <a:endParaRPr lang="en-US" altLang="en-US" sz="11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959436601"/>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6859445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16940830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856484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46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75557786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1571014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6622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8283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082F80F5-6B42-46B5-B9A5-78A7125483D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03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B8AE43CE-2B45-41FE-84A3-84A2708BB85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925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570296B9-FF0B-4775-8C44-6855C16D4B6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9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0901522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5">
            <a:extLst>
              <a:ext uri="{96DAC541-7B7A-43D3-8B79-37D633B846F1}">
                <asvg:svgBlip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0896956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Programming Foundation With Pseudocode</a:t>
            </a:r>
          </a:p>
        </p:txBody>
      </p:sp>
      <p:sp>
        <p:nvSpPr>
          <p:cNvPr id="4" name="Subtitle 3"/>
          <p:cNvSpPr>
            <a:spLocks noGrp="1"/>
          </p:cNvSpPr>
          <p:nvPr>
            <p:ph type="subTitle" idx="1"/>
          </p:nvPr>
        </p:nvSpPr>
        <p:spPr/>
        <p:txBody>
          <a:bodyPr/>
          <a:lstStyle/>
          <a:p>
            <a:r>
              <a:rPr lang="fr-FR" dirty="0" err="1"/>
              <a:t>Lesson</a:t>
            </a:r>
            <a:r>
              <a:rPr lang="fr-FR" dirty="0"/>
              <a:t> 4: </a:t>
            </a:r>
            <a:r>
              <a:rPr lang="fr-FR" dirty="0" err="1"/>
              <a:t>Algorithm</a:t>
            </a:r>
            <a:r>
              <a:rPr lang="fr-FR" dirty="0"/>
              <a:t> Design Techniques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a:t>4.2.3 Insertion Sort</a:t>
            </a:r>
            <a:br>
              <a:rPr lang="fr-FR" dirty="0"/>
            </a:br>
            <a:r>
              <a:rPr lang="fr-FR" dirty="0"/>
              <a:t>Insertion Sort - </a:t>
            </a:r>
            <a:r>
              <a:rPr lang="fr-FR" dirty="0" err="1"/>
              <a:t>Example</a:t>
            </a:r>
            <a:endParaRPr lang="en-US" dirty="0"/>
          </a:p>
        </p:txBody>
      </p:sp>
      <p:sp>
        <p:nvSpPr>
          <p:cNvPr id="4" name="Content Placeholder 3"/>
          <p:cNvSpPr>
            <a:spLocks noGrp="1"/>
          </p:cNvSpPr>
          <p:nvPr>
            <p:ph idx="1"/>
          </p:nvPr>
        </p:nvSpPr>
        <p:spPr/>
        <p:txBody>
          <a:bodyPr/>
          <a:lstStyle/>
          <a:p>
            <a:r>
              <a:rPr lang="en-US" dirty="0"/>
              <a:t>Example:  Consider the following array</a:t>
            </a:r>
          </a:p>
          <a:p>
            <a:r>
              <a:rPr lang="en-US" dirty="0"/>
              <a:t> 5  7   0   3   4   2   6   1</a:t>
            </a:r>
          </a:p>
          <a:p>
            <a:r>
              <a:rPr lang="en-US" dirty="0"/>
              <a:t>On the left side the sorted part of the sequence is shown as underline. For each iteration, the number of positions the inserted element has moved is shown in brackets</a:t>
            </a:r>
          </a:p>
          <a:p>
            <a:r>
              <a:rPr lang="en-US" dirty="0"/>
              <a:t>5  7  0  3  4  2  6  1 (0) – only a[0] is in sorted part</a:t>
            </a:r>
          </a:p>
          <a:p>
            <a:r>
              <a:rPr lang="en-US" dirty="0"/>
              <a:t>5  7  0  3  4  2  6  1 (0) – array is sorted till a[1]</a:t>
            </a:r>
          </a:p>
          <a:p>
            <a:endParaRPr lang="en-US" dirty="0"/>
          </a:p>
        </p:txBody>
      </p:sp>
    </p:spTree>
    <p:extLst>
      <p:ext uri="{BB962C8B-B14F-4D97-AF65-F5344CB8AC3E}">
        <p14:creationId xmlns:p14="http://schemas.microsoft.com/office/powerpoint/2010/main" val="328838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a:t>4.2.3 Insertion Sort</a:t>
            </a:r>
            <a:br>
              <a:rPr lang="fr-FR" dirty="0"/>
            </a:br>
            <a:r>
              <a:rPr lang="fr-FR" dirty="0"/>
              <a:t>Insertion Sort - </a:t>
            </a:r>
            <a:r>
              <a:rPr lang="fr-FR" dirty="0" err="1"/>
              <a:t>Example</a:t>
            </a:r>
            <a:endParaRPr lang="en-US" dirty="0"/>
          </a:p>
        </p:txBody>
      </p:sp>
      <p:sp>
        <p:nvSpPr>
          <p:cNvPr id="4" name="Content Placeholder 3"/>
          <p:cNvSpPr>
            <a:spLocks noGrp="1"/>
          </p:cNvSpPr>
          <p:nvPr>
            <p:ph idx="1"/>
          </p:nvPr>
        </p:nvSpPr>
        <p:spPr/>
        <p:txBody>
          <a:bodyPr/>
          <a:lstStyle/>
          <a:p>
            <a:r>
              <a:rPr lang="en-US" dirty="0"/>
              <a:t>0  5  7  3  4  2  6  1 (2)  - 0 will be inserted at a[0] location</a:t>
            </a:r>
          </a:p>
          <a:p>
            <a:r>
              <a:rPr lang="en-US" dirty="0"/>
              <a:t>0  3  5  7  4  2  6  1 (2)  - 3  will be inserted at a[1] position</a:t>
            </a:r>
          </a:p>
          <a:p>
            <a:r>
              <a:rPr lang="en-US" dirty="0"/>
              <a:t>0  3  4  5  7  2  6  1 (2)    - 4 will be inserted at a[2] position</a:t>
            </a:r>
          </a:p>
          <a:p>
            <a:r>
              <a:rPr lang="en-US" dirty="0"/>
              <a:t>0  2  3  4  5  7  6  1 (4)   - 2 will be inserted at a[1] position</a:t>
            </a:r>
          </a:p>
          <a:p>
            <a:r>
              <a:rPr lang="en-US" dirty="0"/>
              <a:t>0  2  3  4  5  6  7  1 (1)   - 6 will get inserted at a[5] position</a:t>
            </a:r>
          </a:p>
          <a:p>
            <a:r>
              <a:rPr lang="en-US" dirty="0"/>
              <a:t>0  1  2  3  4  5  6  7 (5)   - 1 will be inserted at a[1] position</a:t>
            </a:r>
          </a:p>
          <a:p>
            <a:endParaRPr lang="en-US" dirty="0"/>
          </a:p>
        </p:txBody>
      </p:sp>
    </p:spTree>
    <p:extLst>
      <p:ext uri="{BB962C8B-B14F-4D97-AF65-F5344CB8AC3E}">
        <p14:creationId xmlns:p14="http://schemas.microsoft.com/office/powerpoint/2010/main" val="44564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4.2.3 Insertion Sort</a:t>
            </a:r>
            <a:br>
              <a:rPr lang="en-US" dirty="0"/>
            </a:br>
            <a:r>
              <a:rPr lang="en-US" dirty="0"/>
              <a:t>Insertion Sort - Features</a:t>
            </a:r>
          </a:p>
        </p:txBody>
      </p:sp>
      <p:sp>
        <p:nvSpPr>
          <p:cNvPr id="4" name="Content Placeholder 3"/>
          <p:cNvSpPr>
            <a:spLocks noGrp="1"/>
          </p:cNvSpPr>
          <p:nvPr>
            <p:ph idx="1"/>
          </p:nvPr>
        </p:nvSpPr>
        <p:spPr/>
        <p:txBody>
          <a:bodyPr/>
          <a:lstStyle/>
          <a:p>
            <a:r>
              <a:rPr lang="en-US" dirty="0"/>
              <a:t>Less efficient on large lists than more advanced algorithms such as quick sort, heap sort, or merge sort</a:t>
            </a:r>
          </a:p>
          <a:p>
            <a:r>
              <a:rPr lang="en-US" dirty="0"/>
              <a:t>Advantages</a:t>
            </a:r>
          </a:p>
          <a:p>
            <a:pPr lvl="1"/>
            <a:r>
              <a:rPr lang="en-US" dirty="0"/>
              <a:t>simple implementation </a:t>
            </a:r>
          </a:p>
          <a:p>
            <a:pPr lvl="1"/>
            <a:r>
              <a:rPr lang="en-US" dirty="0"/>
              <a:t>efficient for (quite) small data sets </a:t>
            </a:r>
          </a:p>
          <a:p>
            <a:pPr lvl="1"/>
            <a:r>
              <a:rPr lang="en-US" dirty="0"/>
              <a:t>efficient for data sets that are already substantially sorted: the time complexity  is O (n + d), where d is the number of inversions  </a:t>
            </a:r>
          </a:p>
          <a:p>
            <a:r>
              <a:rPr lang="en-US" dirty="0"/>
              <a:t>Efficiency is O(n2).</a:t>
            </a:r>
          </a:p>
          <a:p>
            <a:endParaRPr lang="en-US" dirty="0"/>
          </a:p>
        </p:txBody>
      </p:sp>
    </p:spTree>
    <p:extLst>
      <p:ext uri="{BB962C8B-B14F-4D97-AF65-F5344CB8AC3E}">
        <p14:creationId xmlns:p14="http://schemas.microsoft.com/office/powerpoint/2010/main" val="181791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4.3 Basics</a:t>
            </a:r>
            <a:br>
              <a:rPr lang="en-US" sz="1200" dirty="0"/>
            </a:br>
            <a:r>
              <a:rPr lang="en-US" dirty="0"/>
              <a:t>Backtracking – n-Queens problem</a:t>
            </a:r>
          </a:p>
        </p:txBody>
      </p:sp>
      <p:sp>
        <p:nvSpPr>
          <p:cNvPr id="4" name="Content Placeholder 3"/>
          <p:cNvSpPr>
            <a:spLocks noGrp="1"/>
          </p:cNvSpPr>
          <p:nvPr>
            <p:ph idx="1"/>
          </p:nvPr>
        </p:nvSpPr>
        <p:spPr/>
        <p:txBody>
          <a:bodyPr/>
          <a:lstStyle/>
          <a:p>
            <a:r>
              <a:rPr lang="en-US" dirty="0"/>
              <a:t>Backtracking is a technique used to solve problems with a large search space, by systematically trying and eliminating possibilities.</a:t>
            </a:r>
          </a:p>
          <a:p>
            <a:endParaRPr lang="en-US" dirty="0"/>
          </a:p>
          <a:p>
            <a:r>
              <a:rPr lang="en-US" dirty="0"/>
              <a:t>Standard example of Backtracking is n-Queens Problem. </a:t>
            </a:r>
          </a:p>
          <a:p>
            <a:pPr lvl="1"/>
            <a:r>
              <a:rPr lang="en-US" dirty="0"/>
              <a:t>Find an arrangement of 8 queens on a single chess board such that no two queens are attacking one another. </a:t>
            </a:r>
          </a:p>
          <a:p>
            <a:pPr lvl="1"/>
            <a:r>
              <a:rPr lang="en-US" dirty="0"/>
              <a:t>Due to the first two restrictions, it's clear that each row and column of the board will have exactly one queen.</a:t>
            </a:r>
          </a:p>
          <a:p>
            <a:endParaRPr lang="en-US"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713" y="3917950"/>
            <a:ext cx="2377440" cy="239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045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4.3 Example</a:t>
            </a:r>
            <a:br>
              <a:rPr lang="en-US" dirty="0"/>
            </a:br>
            <a:r>
              <a:rPr lang="en-US" dirty="0"/>
              <a:t>Backtracking - n-Queens Problem</a:t>
            </a:r>
          </a:p>
        </p:txBody>
      </p:sp>
      <p:sp>
        <p:nvSpPr>
          <p:cNvPr id="4" name="Content Placeholder 3"/>
          <p:cNvSpPr>
            <a:spLocks noGrp="1"/>
          </p:cNvSpPr>
          <p:nvPr>
            <p:ph idx="1"/>
          </p:nvPr>
        </p:nvSpPr>
        <p:spPr/>
        <p:txBody>
          <a:bodyPr/>
          <a:lstStyle/>
          <a:p>
            <a:r>
              <a:rPr lang="en-US" dirty="0"/>
              <a:t>The backtracking strategy is as follows:</a:t>
            </a:r>
          </a:p>
          <a:p>
            <a:pPr lvl="1"/>
            <a:r>
              <a:rPr lang="en-US" dirty="0"/>
              <a:t>Place a queen on the first available square in row.</a:t>
            </a:r>
          </a:p>
          <a:p>
            <a:pPr lvl="1"/>
            <a:r>
              <a:rPr lang="en-US" dirty="0"/>
              <a:t>Move onto the next row, placing a queen on the first available square there (that doesn't conflict with the previously placed queens).</a:t>
            </a:r>
          </a:p>
          <a:p>
            <a:pPr lvl="1"/>
            <a:r>
              <a:rPr lang="en-US" dirty="0"/>
              <a:t>Continue in this fashion until either: </a:t>
            </a:r>
          </a:p>
          <a:p>
            <a:pPr lvl="1"/>
            <a:r>
              <a:rPr lang="en-US" dirty="0"/>
              <a:t>you have solved the problem, or </a:t>
            </a:r>
          </a:p>
          <a:p>
            <a:pPr lvl="1"/>
            <a:r>
              <a:rPr lang="en-US" dirty="0"/>
              <a:t>you get stuck. </a:t>
            </a:r>
          </a:p>
          <a:p>
            <a:pPr lvl="1"/>
            <a:r>
              <a:rPr lang="en-US" dirty="0"/>
              <a:t>When you get stuck, remove the queens that got you there, until you get to a row where there is another valid square to try.</a:t>
            </a:r>
          </a:p>
          <a:p>
            <a:endParaRPr lang="en-US" dirty="0"/>
          </a:p>
        </p:txBody>
      </p:sp>
    </p:spTree>
    <p:extLst>
      <p:ext uri="{BB962C8B-B14F-4D97-AF65-F5344CB8AC3E}">
        <p14:creationId xmlns:p14="http://schemas.microsoft.com/office/powerpoint/2010/main" val="3499494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4.3 Example</a:t>
            </a:r>
            <a:br>
              <a:rPr lang="en-US" dirty="0"/>
            </a:br>
            <a:r>
              <a:rPr lang="en-US" dirty="0"/>
              <a:t>Backtracking - n-Queens Problem</a:t>
            </a:r>
          </a:p>
        </p:txBody>
      </p:sp>
      <p:sp>
        <p:nvSpPr>
          <p:cNvPr id="4" name="Content Placeholder 3"/>
          <p:cNvSpPr>
            <a:spLocks noGrp="1"/>
          </p:cNvSpPr>
          <p:nvPr>
            <p:ph idx="1"/>
          </p:nvPr>
        </p:nvSpPr>
        <p:spPr/>
        <p:txBody>
          <a:bodyPr/>
          <a:lstStyle/>
          <a:p>
            <a:r>
              <a:rPr lang="en-US" dirty="0"/>
              <a:t>Another possible brute-force algorithm is generate the permutations of the numbers 1 through 8 (of which there are 8! = 40,320),  and uses the elements of each permutation as indices to place a queen on each row. Then it rejects those boards with diagonal attacking positions. </a:t>
            </a:r>
          </a:p>
          <a:p>
            <a:r>
              <a:rPr lang="en-US" dirty="0"/>
              <a:t>The backtracking algorithm, is a slight improvement on the permutation method, </a:t>
            </a:r>
          </a:p>
          <a:p>
            <a:pPr lvl="1"/>
            <a:r>
              <a:rPr lang="en-US" dirty="0"/>
              <a:t>Constructs the search tree by considering one row of the board at a time, eliminating most non-solution board positions at a very early stage in their construction. </a:t>
            </a:r>
          </a:p>
          <a:p>
            <a:pPr lvl="1"/>
            <a:r>
              <a:rPr lang="en-US" dirty="0"/>
              <a:t>Because it rejects row and diagonal attacks even on incomplete boards, it examines only 15,720 possible queen placements. </a:t>
            </a:r>
          </a:p>
          <a:p>
            <a:endParaRPr lang="en-US" dirty="0"/>
          </a:p>
        </p:txBody>
      </p:sp>
    </p:spTree>
    <p:extLst>
      <p:ext uri="{BB962C8B-B14F-4D97-AF65-F5344CB8AC3E}">
        <p14:creationId xmlns:p14="http://schemas.microsoft.com/office/powerpoint/2010/main" val="3300107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txBox="1">
            <a:spLocks noChangeArrowheads="1"/>
          </p:cNvSpPr>
          <p:nvPr/>
        </p:nvSpPr>
        <p:spPr bwMode="auto">
          <a:xfrm>
            <a:off x="466725" y="960438"/>
            <a:ext cx="7696200"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buFont typeface="Wingdings" pitchFamily="2" charset="2"/>
              <a:buChar char="Ø"/>
            </a:pPr>
            <a:endParaRPr lang="en-US" altLang="en-US" dirty="0"/>
          </a:p>
          <a:p>
            <a:pPr algn="just">
              <a:buFont typeface="Wingdings" pitchFamily="2" charset="2"/>
              <a:buChar char="Ø"/>
            </a:pPr>
            <a:endParaRPr lang="en-US" altLang="en-US" dirty="0"/>
          </a:p>
          <a:p>
            <a:pPr>
              <a:buFont typeface="Wingdings" pitchFamily="2" charset="2"/>
              <a:buChar char="Ø"/>
            </a:pPr>
            <a:endParaRPr lang="en-US" altLang="en-US" dirty="0"/>
          </a:p>
          <a:p>
            <a:pPr>
              <a:buFont typeface="Wingdings" pitchFamily="2" charset="2"/>
              <a:buChar char="Ø"/>
            </a:pPr>
            <a:endParaRPr lang="en-US" altLang="en-US" dirty="0">
              <a:solidFill>
                <a:srgbClr val="000000"/>
              </a:solidFill>
            </a:endParaRPr>
          </a:p>
          <a:p>
            <a:pPr algn="just" eaLnBrk="1" hangingPunct="1">
              <a:buFont typeface="Wingdings" pitchFamily="2" charset="2"/>
              <a:buChar char="Ø"/>
            </a:pPr>
            <a:endParaRPr lang="en-US" altLang="en-US" dirty="0">
              <a:solidFill>
                <a:srgbClr val="000000"/>
              </a:solidFill>
            </a:endParaRPr>
          </a:p>
          <a:p>
            <a:pPr lvl="1" algn="just" eaLnBrk="1" hangingPunct="1">
              <a:buFont typeface="Wingdings" pitchFamily="2" charset="2"/>
              <a:buChar char="Ø"/>
            </a:pPr>
            <a:endParaRPr lang="en-US" altLang="en-US" dirty="0">
              <a:solidFill>
                <a:srgbClr val="000000"/>
              </a:solidFill>
            </a:endParaRPr>
          </a:p>
        </p:txBody>
      </p:sp>
      <p:sp>
        <p:nvSpPr>
          <p:cNvPr id="4" name="Title 3"/>
          <p:cNvSpPr>
            <a:spLocks noGrp="1"/>
          </p:cNvSpPr>
          <p:nvPr>
            <p:ph type="title"/>
          </p:nvPr>
        </p:nvSpPr>
        <p:spPr/>
        <p:txBody>
          <a:bodyPr/>
          <a:lstStyle/>
          <a:p>
            <a:r>
              <a:rPr lang="en-US" sz="1200" dirty="0"/>
              <a:t>4.3 State space tree for 4-Queens Problem</a:t>
            </a:r>
            <a:br>
              <a:rPr lang="en-US" sz="1200" dirty="0"/>
            </a:br>
            <a:r>
              <a:rPr lang="en-US" dirty="0"/>
              <a:t>Backtracking - n-Queens Problem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1" y="1303338"/>
            <a:ext cx="6762210" cy="4754880"/>
          </a:xfrm>
          <a:prstGeom prst="rect">
            <a:avLst/>
          </a:prstGeom>
        </p:spPr>
      </p:pic>
    </p:spTree>
    <p:extLst>
      <p:ext uri="{BB962C8B-B14F-4D97-AF65-F5344CB8AC3E}">
        <p14:creationId xmlns:p14="http://schemas.microsoft.com/office/powerpoint/2010/main" val="62771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4.4 Basics</a:t>
            </a:r>
            <a:br>
              <a:rPr lang="en-US" dirty="0"/>
            </a:br>
            <a:r>
              <a:rPr lang="en-US" dirty="0"/>
              <a:t>Branch and Bound – Assignment Problem</a:t>
            </a:r>
          </a:p>
        </p:txBody>
      </p:sp>
      <p:sp>
        <p:nvSpPr>
          <p:cNvPr id="4" name="Content Placeholder 3"/>
          <p:cNvSpPr>
            <a:spLocks noGrp="1"/>
          </p:cNvSpPr>
          <p:nvPr>
            <p:ph idx="1"/>
          </p:nvPr>
        </p:nvSpPr>
        <p:spPr>
          <a:xfrm>
            <a:off x="298516" y="1399516"/>
            <a:ext cx="8845484" cy="4643751"/>
          </a:xfrm>
        </p:spPr>
        <p:txBody>
          <a:bodyPr/>
          <a:lstStyle/>
          <a:p>
            <a:r>
              <a:rPr lang="en-US" dirty="0"/>
              <a:t>Enhancement of Backtracking. </a:t>
            </a:r>
          </a:p>
          <a:p>
            <a:r>
              <a:rPr lang="en-US" dirty="0"/>
              <a:t>Applicable to optimization problems.</a:t>
            </a:r>
          </a:p>
          <a:p>
            <a:r>
              <a:rPr lang="en-US" dirty="0"/>
              <a:t>Example: Assignment Problem</a:t>
            </a:r>
          </a:p>
          <a:p>
            <a:pPr lvl="1"/>
            <a:r>
              <a:rPr lang="en-US" dirty="0"/>
              <a:t>Select one element in each row of the cost matrix C so that:</a:t>
            </a:r>
          </a:p>
          <a:p>
            <a:pPr lvl="2"/>
            <a:r>
              <a:rPr lang="en-US" dirty="0"/>
              <a:t> no two selected elements are in the same column</a:t>
            </a:r>
          </a:p>
          <a:p>
            <a:pPr lvl="2"/>
            <a:r>
              <a:rPr lang="en-US" dirty="0"/>
              <a:t> the sum is minimized</a:t>
            </a:r>
            <a:br>
              <a:rPr lang="en-US" dirty="0"/>
            </a:br>
            <a:endParaRPr lang="en-US" dirty="0"/>
          </a:p>
          <a:p>
            <a:r>
              <a:rPr lang="en-US" dirty="0"/>
              <a:t>Example</a:t>
            </a:r>
          </a:p>
          <a:p>
            <a:pPr marL="0" indent="0">
              <a:buNone/>
            </a:pPr>
            <a:r>
              <a:rPr lang="en-US" sz="1800" dirty="0"/>
              <a:t>		 Job 1	 Job 2	 Job 3	Job 4</a:t>
            </a:r>
          </a:p>
          <a:p>
            <a:pPr marL="0" indent="0">
              <a:buNone/>
            </a:pPr>
            <a:r>
              <a:rPr lang="en-US" sz="1800" dirty="0"/>
              <a:t>               Person a	     9	     2	     7	    8</a:t>
            </a:r>
          </a:p>
          <a:p>
            <a:pPr marL="0" indent="0">
              <a:buNone/>
            </a:pPr>
            <a:r>
              <a:rPr lang="en-US" sz="1800" dirty="0"/>
              <a:t>               Person b 	     6	     4	     3	    7</a:t>
            </a:r>
          </a:p>
          <a:p>
            <a:pPr marL="0" indent="0">
              <a:buNone/>
            </a:pPr>
            <a:r>
              <a:rPr lang="en-US" sz="1800" dirty="0"/>
              <a:t>               Person c	     5	     8	     1	    8</a:t>
            </a:r>
          </a:p>
          <a:p>
            <a:pPr marL="0" indent="0">
              <a:buNone/>
            </a:pPr>
            <a:r>
              <a:rPr lang="en-US" sz="1800" dirty="0"/>
              <a:t>               Person d	     7	     6	     9	    4</a:t>
            </a:r>
          </a:p>
          <a:p>
            <a:r>
              <a:rPr lang="en-US" dirty="0"/>
              <a:t>Lower bound: Any solution to this problem will have total cost</a:t>
            </a:r>
            <a:br>
              <a:rPr lang="en-US" dirty="0"/>
            </a:br>
            <a:r>
              <a:rPr lang="en-US" dirty="0"/>
              <a:t>                         at least: 2 + 3 + 1 + 4</a:t>
            </a:r>
          </a:p>
          <a:p>
            <a:endParaRPr lang="en-US" dirty="0"/>
          </a:p>
        </p:txBody>
      </p:sp>
    </p:spTree>
    <p:extLst>
      <p:ext uri="{BB962C8B-B14F-4D97-AF65-F5344CB8AC3E}">
        <p14:creationId xmlns:p14="http://schemas.microsoft.com/office/powerpoint/2010/main" val="230636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txBox="1">
            <a:spLocks noChangeArrowheads="1"/>
          </p:cNvSpPr>
          <p:nvPr/>
        </p:nvSpPr>
        <p:spPr bwMode="auto">
          <a:xfrm>
            <a:off x="466725" y="960438"/>
            <a:ext cx="7696200"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buFont typeface="Wingdings" pitchFamily="2" charset="2"/>
              <a:buChar char="Ø"/>
              <a:defRPr/>
            </a:pPr>
            <a:endParaRPr lang="en-US" altLang="en-US" dirty="0"/>
          </a:p>
          <a:p>
            <a:pPr lvl="2">
              <a:buFont typeface="Wingdings" pitchFamily="2" charset="2"/>
              <a:buChar char="Ø"/>
              <a:defRPr/>
            </a:pPr>
            <a:endParaRPr lang="en-US" altLang="en-US" sz="1400" dirty="0">
              <a:solidFill>
                <a:schemeClr val="hlink"/>
              </a:solidFill>
              <a:effectLst>
                <a:outerShdw blurRad="38100" dist="38100" dir="2700000" algn="tl">
                  <a:srgbClr val="000000"/>
                </a:outerShdw>
              </a:effectLst>
            </a:endParaRPr>
          </a:p>
          <a:p>
            <a:pPr lvl="1" algn="just">
              <a:buFont typeface="Wingdings" pitchFamily="2" charset="2"/>
              <a:buChar char="Ø"/>
              <a:defRPr/>
            </a:pPr>
            <a:endParaRPr lang="en-US" altLang="en-US" dirty="0"/>
          </a:p>
          <a:p>
            <a:pPr lvl="1" algn="just">
              <a:buFont typeface="Wingdings" pitchFamily="2" charset="2"/>
              <a:buChar char="Ø"/>
              <a:defRPr/>
            </a:pPr>
            <a:endParaRPr lang="en-US" altLang="en-US" dirty="0"/>
          </a:p>
          <a:p>
            <a:pPr>
              <a:buFont typeface="Wingdings" pitchFamily="2" charset="2"/>
              <a:buChar char="Ø"/>
              <a:defRPr/>
            </a:pPr>
            <a:endParaRPr lang="en-US" altLang="en-US" dirty="0"/>
          </a:p>
          <a:p>
            <a:pPr>
              <a:buFont typeface="Wingdings" pitchFamily="2" charset="2"/>
              <a:buChar char="Ø"/>
              <a:defRPr/>
            </a:pPr>
            <a:endParaRPr lang="en-US" altLang="en-US" dirty="0">
              <a:solidFill>
                <a:srgbClr val="000000"/>
              </a:solidFill>
            </a:endParaRPr>
          </a:p>
          <a:p>
            <a:pPr algn="just" eaLnBrk="1" hangingPunct="1">
              <a:buFont typeface="Wingdings" pitchFamily="2" charset="2"/>
              <a:buChar char="Ø"/>
              <a:defRPr/>
            </a:pPr>
            <a:endParaRPr lang="en-US" altLang="en-US" dirty="0">
              <a:solidFill>
                <a:srgbClr val="000000"/>
              </a:solidFill>
            </a:endParaRPr>
          </a:p>
          <a:p>
            <a:pPr lvl="1" algn="just" eaLnBrk="1" hangingPunct="1">
              <a:buFont typeface="Wingdings" pitchFamily="2" charset="2"/>
              <a:buChar char="Ø"/>
              <a:defRPr/>
            </a:pPr>
            <a:endParaRPr lang="en-US" altLang="en-US" dirty="0">
              <a:solidFill>
                <a:srgbClr val="000000"/>
              </a:solidFill>
            </a:endParaRPr>
          </a:p>
        </p:txBody>
      </p:sp>
      <p:sp>
        <p:nvSpPr>
          <p:cNvPr id="4" name="Title 3"/>
          <p:cNvSpPr>
            <a:spLocks noGrp="1"/>
          </p:cNvSpPr>
          <p:nvPr>
            <p:ph type="title"/>
          </p:nvPr>
        </p:nvSpPr>
        <p:spPr/>
        <p:txBody>
          <a:bodyPr/>
          <a:lstStyle/>
          <a:p>
            <a:r>
              <a:rPr lang="en-US" sz="1200" dirty="0"/>
              <a:t>4.4 Example</a:t>
            </a:r>
            <a:br>
              <a:rPr lang="en-US" dirty="0"/>
            </a:br>
            <a:r>
              <a:rPr lang="en-US" dirty="0"/>
              <a:t>Branch and Bound – Assignment Problem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11" y="1789792"/>
            <a:ext cx="8010978" cy="3383280"/>
          </a:xfrm>
          <a:prstGeom prst="rect">
            <a:avLst/>
          </a:prstGeom>
        </p:spPr>
      </p:pic>
    </p:spTree>
    <p:extLst>
      <p:ext uri="{BB962C8B-B14F-4D97-AF65-F5344CB8AC3E}">
        <p14:creationId xmlns:p14="http://schemas.microsoft.com/office/powerpoint/2010/main" val="326686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txBox="1">
            <a:spLocks noChangeArrowheads="1"/>
          </p:cNvSpPr>
          <p:nvPr/>
        </p:nvSpPr>
        <p:spPr bwMode="auto">
          <a:xfrm>
            <a:off x="466725" y="960438"/>
            <a:ext cx="7696200"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buFont typeface="Wingdings" pitchFamily="2" charset="2"/>
              <a:buChar char="Ø"/>
              <a:defRPr/>
            </a:pPr>
            <a:endParaRPr lang="en-US" altLang="en-US" dirty="0"/>
          </a:p>
          <a:p>
            <a:pPr lvl="2">
              <a:buFont typeface="Wingdings" pitchFamily="2" charset="2"/>
              <a:buChar char="Ø"/>
              <a:defRPr/>
            </a:pPr>
            <a:endParaRPr lang="en-US" altLang="en-US" sz="1400" dirty="0">
              <a:solidFill>
                <a:schemeClr val="hlink"/>
              </a:solidFill>
              <a:effectLst>
                <a:outerShdw blurRad="38100" dist="38100" dir="2700000" algn="tl">
                  <a:srgbClr val="000000"/>
                </a:outerShdw>
              </a:effectLst>
            </a:endParaRPr>
          </a:p>
          <a:p>
            <a:pPr lvl="1" algn="just">
              <a:buFont typeface="Wingdings" pitchFamily="2" charset="2"/>
              <a:buChar char="Ø"/>
              <a:defRPr/>
            </a:pPr>
            <a:endParaRPr lang="en-US" altLang="en-US" dirty="0"/>
          </a:p>
          <a:p>
            <a:pPr lvl="1" algn="just">
              <a:buFont typeface="Wingdings" pitchFamily="2" charset="2"/>
              <a:buChar char="Ø"/>
              <a:defRPr/>
            </a:pPr>
            <a:endParaRPr lang="en-US" altLang="en-US" dirty="0"/>
          </a:p>
          <a:p>
            <a:pPr>
              <a:buFont typeface="Wingdings" pitchFamily="2" charset="2"/>
              <a:buChar char="Ø"/>
              <a:defRPr/>
            </a:pPr>
            <a:endParaRPr lang="en-US" altLang="en-US" dirty="0"/>
          </a:p>
          <a:p>
            <a:pPr>
              <a:buFont typeface="Wingdings" pitchFamily="2" charset="2"/>
              <a:buChar char="Ø"/>
              <a:defRPr/>
            </a:pPr>
            <a:endParaRPr lang="en-US" altLang="en-US" dirty="0">
              <a:solidFill>
                <a:srgbClr val="000000"/>
              </a:solidFill>
            </a:endParaRPr>
          </a:p>
          <a:p>
            <a:pPr algn="just" eaLnBrk="1" hangingPunct="1">
              <a:buFont typeface="Wingdings" pitchFamily="2" charset="2"/>
              <a:buChar char="Ø"/>
              <a:defRPr/>
            </a:pPr>
            <a:endParaRPr lang="en-US" altLang="en-US" dirty="0">
              <a:solidFill>
                <a:srgbClr val="000000"/>
              </a:solidFill>
            </a:endParaRPr>
          </a:p>
          <a:p>
            <a:pPr lvl="1" algn="just" eaLnBrk="1" hangingPunct="1">
              <a:buFont typeface="Wingdings" pitchFamily="2" charset="2"/>
              <a:buChar char="Ø"/>
              <a:defRPr/>
            </a:pPr>
            <a:endParaRPr lang="en-US" altLang="en-US" dirty="0">
              <a:solidFill>
                <a:srgbClr val="000000"/>
              </a:solidFill>
            </a:endParaRPr>
          </a:p>
        </p:txBody>
      </p:sp>
      <p:sp>
        <p:nvSpPr>
          <p:cNvPr id="4" name="Title 3"/>
          <p:cNvSpPr>
            <a:spLocks noGrp="1"/>
          </p:cNvSpPr>
          <p:nvPr>
            <p:ph type="title"/>
          </p:nvPr>
        </p:nvSpPr>
        <p:spPr/>
        <p:txBody>
          <a:bodyPr/>
          <a:lstStyle/>
          <a:p>
            <a:r>
              <a:rPr lang="en-US" sz="1200" dirty="0"/>
              <a:t>4.4 Example</a:t>
            </a:r>
            <a:br>
              <a:rPr lang="en-US" dirty="0"/>
            </a:br>
            <a:r>
              <a:rPr lang="en-US" dirty="0"/>
              <a:t>Branch and Bound – Assignment Problem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83" y="1494971"/>
            <a:ext cx="6988819" cy="4339772"/>
          </a:xfrm>
          <a:prstGeom prst="rect">
            <a:avLst/>
          </a:prstGeom>
        </p:spPr>
      </p:pic>
    </p:spTree>
    <p:extLst>
      <p:ext uri="{BB962C8B-B14F-4D97-AF65-F5344CB8AC3E}">
        <p14:creationId xmlns:p14="http://schemas.microsoft.com/office/powerpoint/2010/main" val="359560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enhance the logic building by designing algorithms efficiently for the given problem.</a:t>
            </a:r>
          </a:p>
          <a:p>
            <a:r>
              <a:rPr lang="en-US" dirty="0"/>
              <a:t>To understand and compare different Sorting methods under different design techniques:</a:t>
            </a:r>
          </a:p>
          <a:p>
            <a:pPr lvl="1"/>
            <a:r>
              <a:rPr lang="en-US" dirty="0"/>
              <a:t>Bubble Sort</a:t>
            </a:r>
          </a:p>
          <a:p>
            <a:pPr lvl="1"/>
            <a:r>
              <a:rPr lang="en-US" dirty="0"/>
              <a:t>Merge Sort</a:t>
            </a:r>
          </a:p>
          <a:p>
            <a:pPr lvl="1"/>
            <a:r>
              <a:rPr lang="en-US" dirty="0"/>
              <a:t>Insertion Sort</a:t>
            </a:r>
          </a:p>
          <a:p>
            <a:r>
              <a:rPr lang="en-US" dirty="0"/>
              <a:t>To understand and compare different algorithms designed for a given problem under different design techniques: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4.4 Example</a:t>
            </a:r>
            <a:br>
              <a:rPr lang="en-US" dirty="0"/>
            </a:br>
            <a:r>
              <a:rPr lang="en-US" dirty="0"/>
              <a:t>Branch and Bound – Assignment Problem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1349384"/>
            <a:ext cx="8086114" cy="4641841"/>
          </a:xfrm>
          <a:prstGeom prst="rect">
            <a:avLst/>
          </a:prstGeom>
        </p:spPr>
      </p:pic>
    </p:spTree>
    <p:extLst>
      <p:ext uri="{BB962C8B-B14F-4D97-AF65-F5344CB8AC3E}">
        <p14:creationId xmlns:p14="http://schemas.microsoft.com/office/powerpoint/2010/main" val="258701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en-US" dirty="0"/>
              <a:t>Lab Exercises 3</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Summary </a:t>
            </a:r>
          </a:p>
        </p:txBody>
      </p:sp>
      <p:sp>
        <p:nvSpPr>
          <p:cNvPr id="4" name="Content Placeholder 3"/>
          <p:cNvSpPr>
            <a:spLocks noGrp="1"/>
          </p:cNvSpPr>
          <p:nvPr>
            <p:ph idx="1"/>
          </p:nvPr>
        </p:nvSpPr>
        <p:spPr/>
        <p:txBody>
          <a:bodyPr/>
          <a:lstStyle/>
          <a:p>
            <a:r>
              <a:rPr lang="en-US" dirty="0"/>
              <a:t>To understand and compare different Sorting techniques:</a:t>
            </a:r>
          </a:p>
          <a:p>
            <a:pPr lvl="1"/>
            <a:r>
              <a:rPr lang="en-US" dirty="0"/>
              <a:t>Bubble Sort</a:t>
            </a:r>
          </a:p>
          <a:p>
            <a:pPr lvl="1"/>
            <a:r>
              <a:rPr lang="en-US" dirty="0"/>
              <a:t>Insertion Sort</a:t>
            </a:r>
          </a:p>
          <a:p>
            <a:r>
              <a:rPr lang="en-US" dirty="0"/>
              <a:t>To understand and compare different design techniques</a:t>
            </a:r>
          </a:p>
          <a:p>
            <a:r>
              <a:rPr lang="en-US" dirty="0"/>
              <a:t>To identify proper design technique for the given problem and design an efficient algorithm accordingly.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 </a:t>
            </a:r>
          </a:p>
        </p:txBody>
      </p:sp>
      <p:sp>
        <p:nvSpPr>
          <p:cNvPr id="5" name="Content Placeholder 4"/>
          <p:cNvSpPr>
            <a:spLocks noGrp="1"/>
          </p:cNvSpPr>
          <p:nvPr>
            <p:ph idx="1"/>
          </p:nvPr>
        </p:nvSpPr>
        <p:spPr/>
        <p:txBody>
          <a:bodyPr/>
          <a:lstStyle/>
          <a:p>
            <a:r>
              <a:rPr lang="en-US" dirty="0"/>
              <a:t>Question 1: Which of the following sorting techniques uses swapping of two elements to sort the array: </a:t>
            </a:r>
          </a:p>
          <a:p>
            <a:pPr lvl="1"/>
            <a:r>
              <a:rPr lang="en-US" dirty="0"/>
              <a:t>A. Bubble sort</a:t>
            </a:r>
          </a:p>
          <a:p>
            <a:pPr lvl="1"/>
            <a:r>
              <a:rPr lang="en-US" dirty="0"/>
              <a:t>B. Quick sort</a:t>
            </a:r>
          </a:p>
          <a:p>
            <a:pPr lvl="1"/>
            <a:r>
              <a:rPr lang="en-US" dirty="0"/>
              <a:t>C. Insertion sort</a:t>
            </a:r>
          </a:p>
          <a:p>
            <a:r>
              <a:rPr lang="en-US" dirty="0"/>
              <a:t>Question 2: What is the efficiency of bubble sort algorithm?</a:t>
            </a:r>
          </a:p>
          <a:p>
            <a:pPr lvl="1"/>
            <a:r>
              <a:rPr lang="en-US" dirty="0"/>
              <a:t>A. O(n)</a:t>
            </a:r>
          </a:p>
          <a:p>
            <a:pPr lvl="1"/>
            <a:r>
              <a:rPr lang="en-US" dirty="0"/>
              <a:t>B. O(n2)</a:t>
            </a:r>
          </a:p>
          <a:p>
            <a:pPr lvl="1"/>
            <a:r>
              <a:rPr lang="en-US" dirty="0"/>
              <a:t>C. O(</a:t>
            </a:r>
            <a:r>
              <a:rPr lang="en-US" dirty="0" err="1"/>
              <a:t>nlogn</a:t>
            </a:r>
            <a:r>
              <a:rPr lang="en-US" dirty="0"/>
              <a:t>)</a:t>
            </a:r>
          </a:p>
          <a:p>
            <a:pPr lvl="1"/>
            <a:r>
              <a:rPr lang="en-US" dirty="0"/>
              <a:t>D. O(</a:t>
            </a:r>
            <a:r>
              <a:rPr lang="en-US" dirty="0" err="1"/>
              <a:t>logn</a:t>
            </a:r>
            <a:r>
              <a:rPr lang="en-US" dirty="0"/>
              <a:t>)</a:t>
            </a:r>
          </a:p>
          <a:p>
            <a:r>
              <a:rPr lang="en-US" dirty="0"/>
              <a:t>Question 3: Arranging elements in an ascending or descending order is called as ______.</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 Match the Following </a:t>
            </a:r>
          </a:p>
        </p:txBody>
      </p:sp>
      <p:sp>
        <p:nvSpPr>
          <p:cNvPr id="5" name="Content Placeholder 4"/>
          <p:cNvSpPr>
            <a:spLocks noGrp="1"/>
          </p:cNvSpPr>
          <p:nvPr>
            <p:ph idx="1"/>
          </p:nvPr>
        </p:nvSpPr>
        <p:spPr/>
        <p:txBody>
          <a:bodyPr/>
          <a:lstStyle/>
          <a:p>
            <a:r>
              <a:rPr lang="en-US" dirty="0"/>
              <a:t>Question 4:</a:t>
            </a:r>
          </a:p>
          <a:p>
            <a:endParaRPr lang="en-US" dirty="0"/>
          </a:p>
        </p:txBody>
      </p:sp>
      <p:graphicFrame>
        <p:nvGraphicFramePr>
          <p:cNvPr id="12" name="Group 34"/>
          <p:cNvGraphicFramePr>
            <a:graphicFrameLocks/>
          </p:cNvGraphicFramePr>
          <p:nvPr>
            <p:extLst>
              <p:ext uri="{D42A27DB-BD31-4B8C-83A1-F6EECF244321}">
                <p14:modId xmlns:p14="http://schemas.microsoft.com/office/powerpoint/2010/main" val="3513343942"/>
              </p:ext>
            </p:extLst>
          </p:nvPr>
        </p:nvGraphicFramePr>
        <p:xfrm>
          <a:off x="133350" y="2209800"/>
          <a:ext cx="3124200" cy="3295650"/>
        </p:xfrm>
        <a:graphic>
          <a:graphicData uri="http://schemas.openxmlformats.org/drawingml/2006/table">
            <a:tbl>
              <a:tblPr/>
              <a:tblGrid>
                <a:gridCol w="3124200">
                  <a:extLst>
                    <a:ext uri="{9D8B030D-6E8A-4147-A177-3AD203B41FA5}">
                      <a16:colId xmlns:a16="http://schemas.microsoft.com/office/drawing/2014/main" val="20000"/>
                    </a:ext>
                  </a:extLst>
                </a:gridCol>
              </a:tblGrid>
              <a:tr h="970041">
                <a:tc>
                  <a:txBody>
                    <a:bodyPr/>
                    <a:lstStyle/>
                    <a:p>
                      <a:pPr marL="381000" marR="0" lvl="0" indent="-381000" algn="l" defTabSz="914400" rtl="0" eaLnBrk="1" fontAlgn="base" latinLnBrk="0" hangingPunct="1">
                        <a:lnSpc>
                          <a:spcPct val="130000"/>
                        </a:lnSpc>
                        <a:spcBef>
                          <a:spcPct val="20000"/>
                        </a:spcBef>
                        <a:spcAft>
                          <a:spcPct val="0"/>
                        </a:spcAft>
                        <a:buClrTx/>
                        <a:buSzTx/>
                        <a:buFont typeface="Arial" pitchFamily="34" charset="0"/>
                        <a:buAutoNum type="arabicPeriod"/>
                        <a:tabLst/>
                      </a:pPr>
                      <a:r>
                        <a:rPr kumimoji="0" lang="en-US" sz="1600" b="0" i="0" u="none" strike="noStrike" cap="none" normalizeH="0" baseline="0" dirty="0">
                          <a:ln>
                            <a:noFill/>
                          </a:ln>
                          <a:solidFill>
                            <a:schemeClr val="tx1"/>
                          </a:solidFill>
                          <a:effectLst/>
                          <a:latin typeface="+mj-lt"/>
                          <a:cs typeface="Arial" pitchFamily="34" charset="0"/>
                        </a:rPr>
                        <a:t>Bubble sort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5203">
                <a:tc>
                  <a:txBody>
                    <a:bodyPr/>
                    <a:lstStyle/>
                    <a:p>
                      <a:pPr marL="381000" marR="0" lvl="0" indent="-381000" algn="l" defTabSz="914400" rtl="0" eaLnBrk="1" fontAlgn="base" latinLnBrk="0" hangingPunct="1">
                        <a:lnSpc>
                          <a:spcPct val="130000"/>
                        </a:lnSpc>
                        <a:spcBef>
                          <a:spcPct val="20000"/>
                        </a:spcBef>
                        <a:spcAft>
                          <a:spcPct val="0"/>
                        </a:spcAft>
                        <a:buClrTx/>
                        <a:buSzTx/>
                        <a:buFont typeface="Calibri" pitchFamily="34" charset="0"/>
                        <a:buAutoNum type="arabicPeriod" startAt="2"/>
                        <a:tabLst/>
                      </a:pPr>
                      <a:r>
                        <a:rPr kumimoji="0" lang="en-US" sz="1600" b="0" i="0" u="none" strike="noStrike" cap="none" normalizeH="0" baseline="0" dirty="0">
                          <a:ln>
                            <a:noFill/>
                          </a:ln>
                          <a:solidFill>
                            <a:schemeClr val="tx1"/>
                          </a:solidFill>
                          <a:effectLst/>
                          <a:latin typeface="+mj-lt"/>
                          <a:cs typeface="Arial" pitchFamily="34" charset="0"/>
                        </a:rPr>
                        <a:t>Sequential 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5203">
                <a:tc>
                  <a:txBody>
                    <a:bodyPr/>
                    <a:lstStyle/>
                    <a:p>
                      <a:pPr marL="381000" marR="0" lvl="0" indent="-381000" algn="l" defTabSz="914400" rtl="0" eaLnBrk="1" fontAlgn="base" latinLnBrk="0" hangingPunct="1">
                        <a:lnSpc>
                          <a:spcPct val="130000"/>
                        </a:lnSpc>
                        <a:spcBef>
                          <a:spcPct val="20000"/>
                        </a:spcBef>
                        <a:spcAft>
                          <a:spcPct val="0"/>
                        </a:spcAft>
                        <a:buClrTx/>
                        <a:buSzTx/>
                        <a:buFont typeface="Calibri" pitchFamily="34" charset="0"/>
                        <a:buAutoNum type="arabicPeriod" startAt="3"/>
                        <a:tabLst/>
                      </a:pPr>
                      <a:r>
                        <a:rPr kumimoji="0" lang="en-US" sz="1600" b="0" i="0" u="none" strike="noStrike" cap="none" normalizeH="0" baseline="0" dirty="0">
                          <a:ln>
                            <a:noFill/>
                          </a:ln>
                          <a:solidFill>
                            <a:schemeClr val="tx1"/>
                          </a:solidFill>
                          <a:effectLst/>
                          <a:latin typeface="+mj-lt"/>
                          <a:cs typeface="Arial" pitchFamily="34" charset="0"/>
                        </a:rPr>
                        <a:t>Binary search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5203">
                <a:tc>
                  <a:txBody>
                    <a:bodyPr/>
                    <a:lstStyle/>
                    <a:p>
                      <a:pPr marL="381000" marR="0" lvl="0" indent="-381000" algn="l" defTabSz="914400" rtl="0" eaLnBrk="1" fontAlgn="base" latinLnBrk="0" hangingPunct="1">
                        <a:lnSpc>
                          <a:spcPct val="130000"/>
                        </a:lnSpc>
                        <a:spcBef>
                          <a:spcPct val="20000"/>
                        </a:spcBef>
                        <a:spcAft>
                          <a:spcPct val="0"/>
                        </a:spcAft>
                        <a:buClrTx/>
                        <a:buSzTx/>
                        <a:buFont typeface="Calibri" pitchFamily="34" charset="0"/>
                        <a:buAutoNum type="arabicPeriod" startAt="4"/>
                        <a:tabLst/>
                      </a:pPr>
                      <a:r>
                        <a:rPr kumimoji="0" lang="en-US" sz="1600" b="0" i="0" u="none" strike="noStrike" cap="none" normalizeH="0" baseline="0" dirty="0">
                          <a:ln>
                            <a:noFill/>
                          </a:ln>
                          <a:solidFill>
                            <a:schemeClr val="tx1"/>
                          </a:solidFill>
                          <a:effectLst/>
                          <a:latin typeface="+mj-lt"/>
                          <a:cs typeface="Arial" pitchFamily="34" charset="0"/>
                        </a:rPr>
                        <a:t>Insertion sort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 name="Group 34"/>
          <p:cNvGraphicFramePr>
            <a:graphicFrameLocks/>
          </p:cNvGraphicFramePr>
          <p:nvPr>
            <p:extLst>
              <p:ext uri="{D42A27DB-BD31-4B8C-83A1-F6EECF244321}">
                <p14:modId xmlns:p14="http://schemas.microsoft.com/office/powerpoint/2010/main" val="858194206"/>
              </p:ext>
            </p:extLst>
          </p:nvPr>
        </p:nvGraphicFramePr>
        <p:xfrm>
          <a:off x="3409950" y="2133600"/>
          <a:ext cx="3524250" cy="3351523"/>
        </p:xfrm>
        <a:graphic>
          <a:graphicData uri="http://schemas.openxmlformats.org/drawingml/2006/table">
            <a:tbl>
              <a:tblPr/>
              <a:tblGrid>
                <a:gridCol w="3524250">
                  <a:extLst>
                    <a:ext uri="{9D8B030D-6E8A-4147-A177-3AD203B41FA5}">
                      <a16:colId xmlns:a16="http://schemas.microsoft.com/office/drawing/2014/main" val="20000"/>
                    </a:ext>
                  </a:extLst>
                </a:gridCol>
              </a:tblGrid>
              <a:tr h="790656">
                <a:tc>
                  <a:txBody>
                    <a:bodyPr/>
                    <a:lstStyle/>
                    <a:p>
                      <a:pPr marL="0" marR="0" lvl="0" indent="0" algn="l" defTabSz="914400" rtl="0" eaLnBrk="1" fontAlgn="base" latinLnBrk="0" hangingPunct="1">
                        <a:lnSpc>
                          <a:spcPct val="130000"/>
                        </a:lnSpc>
                        <a:spcBef>
                          <a:spcPct val="20000"/>
                        </a:spcBef>
                        <a:spcAft>
                          <a:spcPct val="0"/>
                        </a:spcAft>
                        <a:buClrTx/>
                        <a:buSzTx/>
                        <a:buFont typeface="Calibri" pitchFamily="34" charset="0"/>
                        <a:buNone/>
                        <a:tabLst/>
                      </a:pPr>
                      <a:r>
                        <a:rPr kumimoji="0" lang="en-US" sz="1600" b="0" i="0" u="none" strike="noStrike" kern="1200" cap="none" normalizeH="0" baseline="0" dirty="0">
                          <a:ln>
                            <a:noFill/>
                          </a:ln>
                          <a:solidFill>
                            <a:schemeClr val="tx1"/>
                          </a:solidFill>
                          <a:effectLst/>
                          <a:latin typeface="+mj-lt"/>
                          <a:ea typeface="+mn-ea"/>
                          <a:cs typeface="Arial" pitchFamily="34" charset="0"/>
                        </a:rPr>
                        <a:t>a. Best case is finding element at the fist position</a:t>
                      </a:r>
                    </a:p>
                  </a:txBody>
                  <a:tcPr marT="45725" marB="45725"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3204">
                <a:tc>
                  <a:txBody>
                    <a:bodyPr/>
                    <a:lstStyle/>
                    <a:p>
                      <a:pPr marL="0" marR="0" lvl="0" indent="0" algn="l" defTabSz="914400" rtl="0" eaLnBrk="1" fontAlgn="base" latinLnBrk="0" hangingPunct="1">
                        <a:lnSpc>
                          <a:spcPct val="130000"/>
                        </a:lnSpc>
                        <a:spcBef>
                          <a:spcPct val="20000"/>
                        </a:spcBef>
                        <a:spcAft>
                          <a:spcPct val="0"/>
                        </a:spcAft>
                        <a:buClrTx/>
                        <a:buSzTx/>
                        <a:buFont typeface="Calibri" pitchFamily="34" charset="0"/>
                        <a:buNone/>
                        <a:tabLst/>
                      </a:pPr>
                      <a:r>
                        <a:rPr kumimoji="0" lang="en-US" sz="1600" b="0" i="0" u="none" strike="noStrike" kern="1200" cap="none" normalizeH="0" baseline="0" dirty="0">
                          <a:ln>
                            <a:noFill/>
                          </a:ln>
                          <a:solidFill>
                            <a:schemeClr val="tx1"/>
                          </a:solidFill>
                          <a:effectLst/>
                          <a:latin typeface="+mj-lt"/>
                          <a:ea typeface="+mn-ea"/>
                          <a:cs typeface="Arial" pitchFamily="34" charset="0"/>
                        </a:rPr>
                        <a:t>b. Require to use nested loops</a:t>
                      </a:r>
                    </a:p>
                  </a:txBody>
                  <a:tcPr marT="45725" marB="45725"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1566">
                <a:tc>
                  <a:txBody>
                    <a:bodyPr/>
                    <a:lstStyle/>
                    <a:p>
                      <a:pPr marL="0" marR="0" lvl="0" indent="0" algn="l" defTabSz="914400" rtl="0" eaLnBrk="1" fontAlgn="base" latinLnBrk="0" hangingPunct="1">
                        <a:lnSpc>
                          <a:spcPct val="130000"/>
                        </a:lnSpc>
                        <a:spcBef>
                          <a:spcPct val="20000"/>
                        </a:spcBef>
                        <a:spcAft>
                          <a:spcPct val="0"/>
                        </a:spcAft>
                        <a:buClrTx/>
                        <a:buSzTx/>
                        <a:buFont typeface="Calibri" pitchFamily="34" charset="0"/>
                        <a:buNone/>
                        <a:tabLst/>
                      </a:pPr>
                      <a:r>
                        <a:rPr kumimoji="0" lang="en-US" sz="1600" b="0" i="0" u="none" strike="noStrike" kern="1200" cap="none" normalizeH="0" baseline="0" dirty="0">
                          <a:ln>
                            <a:noFill/>
                          </a:ln>
                          <a:solidFill>
                            <a:schemeClr val="tx1"/>
                          </a:solidFill>
                          <a:effectLst/>
                          <a:latin typeface="+mj-lt"/>
                          <a:ea typeface="+mn-ea"/>
                          <a:cs typeface="Arial" pitchFamily="34" charset="0"/>
                        </a:rPr>
                        <a:t>c. Find position before inserting element</a:t>
                      </a:r>
                    </a:p>
                  </a:txBody>
                  <a:tcPr marT="45725" marB="45725"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3879">
                <a:tc>
                  <a:txBody>
                    <a:bodyPr/>
                    <a:lstStyle/>
                    <a:p>
                      <a:pPr marL="0" marR="0" lvl="0" indent="0" algn="l" defTabSz="914400" rtl="0" eaLnBrk="1" fontAlgn="base" latinLnBrk="0" hangingPunct="1">
                        <a:lnSpc>
                          <a:spcPct val="130000"/>
                        </a:lnSpc>
                        <a:spcBef>
                          <a:spcPct val="20000"/>
                        </a:spcBef>
                        <a:spcAft>
                          <a:spcPct val="0"/>
                        </a:spcAft>
                        <a:buClrTx/>
                        <a:buSzTx/>
                        <a:buFont typeface="Calibri" pitchFamily="34" charset="0"/>
                        <a:buNone/>
                        <a:tabLst/>
                      </a:pPr>
                      <a:r>
                        <a:rPr kumimoji="0" lang="en-US" sz="1600" b="0" i="0" u="none" strike="noStrike" kern="1200" cap="none" normalizeH="0" baseline="0" dirty="0">
                          <a:ln>
                            <a:noFill/>
                          </a:ln>
                          <a:solidFill>
                            <a:schemeClr val="tx1"/>
                          </a:solidFill>
                          <a:effectLst/>
                          <a:latin typeface="+mj-lt"/>
                          <a:ea typeface="+mn-ea"/>
                          <a:cs typeface="Arial" pitchFamily="34" charset="0"/>
                        </a:rPr>
                        <a:t>d. Best case is finding the element at the middle</a:t>
                      </a:r>
                    </a:p>
                  </a:txBody>
                  <a:tcPr marT="45725" marB="45725"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795">
                <a:tc>
                  <a:txBody>
                    <a:bodyPr/>
                    <a:lstStyle/>
                    <a:p>
                      <a:pPr marL="0" marR="0" lvl="0" indent="0" algn="l" defTabSz="914400" rtl="0" eaLnBrk="1" fontAlgn="base" latinLnBrk="0" hangingPunct="1">
                        <a:lnSpc>
                          <a:spcPct val="130000"/>
                        </a:lnSpc>
                        <a:spcBef>
                          <a:spcPct val="20000"/>
                        </a:spcBef>
                        <a:spcAft>
                          <a:spcPct val="0"/>
                        </a:spcAft>
                        <a:buClrTx/>
                        <a:buSzTx/>
                        <a:buFont typeface="Calibri" pitchFamily="34" charset="0"/>
                        <a:buNone/>
                        <a:tabLst/>
                      </a:pPr>
                      <a:r>
                        <a:rPr kumimoji="0" lang="en-US" sz="1600" b="0" i="0" u="none" strike="noStrike" kern="1200" cap="none" normalizeH="0" baseline="0" dirty="0">
                          <a:ln>
                            <a:noFill/>
                          </a:ln>
                          <a:solidFill>
                            <a:schemeClr val="tx1"/>
                          </a:solidFill>
                          <a:effectLst/>
                          <a:latin typeface="+mj-lt"/>
                          <a:ea typeface="+mn-ea"/>
                          <a:cs typeface="Arial" pitchFamily="34" charset="0"/>
                        </a:rPr>
                        <a:t>e. Collision</a:t>
                      </a:r>
                    </a:p>
                  </a:txBody>
                  <a:tcPr marT="45725" marB="45725"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4.1 Basics</a:t>
            </a:r>
            <a:br>
              <a:rPr lang="en-US" dirty="0"/>
            </a:br>
            <a:r>
              <a:rPr lang="en-US" dirty="0"/>
              <a:t>Algorithm Design Technique</a:t>
            </a:r>
          </a:p>
        </p:txBody>
      </p:sp>
      <p:sp>
        <p:nvSpPr>
          <p:cNvPr id="4" name="Content Placeholder 3"/>
          <p:cNvSpPr>
            <a:spLocks noGrp="1"/>
          </p:cNvSpPr>
          <p:nvPr>
            <p:ph idx="1"/>
          </p:nvPr>
        </p:nvSpPr>
        <p:spPr/>
        <p:txBody>
          <a:bodyPr/>
          <a:lstStyle/>
          <a:p>
            <a:r>
              <a:rPr lang="en-US" dirty="0"/>
              <a:t>There are different techniques to design an Algorithm. They are</a:t>
            </a:r>
          </a:p>
          <a:p>
            <a:pPr lvl="1"/>
            <a:r>
              <a:rPr lang="en-US" dirty="0"/>
              <a:t>Brute Force</a:t>
            </a:r>
          </a:p>
          <a:p>
            <a:pPr lvl="1"/>
            <a:r>
              <a:rPr lang="en-US" dirty="0"/>
              <a:t>Divide and Conquer</a:t>
            </a:r>
          </a:p>
          <a:p>
            <a:pPr lvl="1"/>
            <a:r>
              <a:rPr lang="en-US" dirty="0"/>
              <a:t>Decrease and Conquer</a:t>
            </a:r>
          </a:p>
          <a:p>
            <a:pPr lvl="1"/>
            <a:r>
              <a:rPr lang="en-US" dirty="0"/>
              <a:t>Backtracking</a:t>
            </a:r>
          </a:p>
          <a:p>
            <a:pPr lvl="1"/>
            <a:r>
              <a:rPr lang="en-US" dirty="0"/>
              <a:t>Branch and Bound</a:t>
            </a:r>
          </a:p>
          <a:p>
            <a:endParaRPr lang="en-US" dirty="0"/>
          </a:p>
        </p:txBody>
      </p:sp>
    </p:spTree>
    <p:extLst>
      <p:ext uri="{BB962C8B-B14F-4D97-AF65-F5344CB8AC3E}">
        <p14:creationId xmlns:p14="http://schemas.microsoft.com/office/powerpoint/2010/main" val="286638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4.2.1 Bubble Sort</a:t>
            </a:r>
            <a:br>
              <a:rPr lang="en-US" sz="1200" dirty="0"/>
            </a:br>
            <a:r>
              <a:rPr lang="en-US" dirty="0"/>
              <a:t>Brute Force – Bubble Sort</a:t>
            </a:r>
          </a:p>
        </p:txBody>
      </p:sp>
      <p:sp>
        <p:nvSpPr>
          <p:cNvPr id="4" name="Content Placeholder 3"/>
          <p:cNvSpPr>
            <a:spLocks noGrp="1"/>
          </p:cNvSpPr>
          <p:nvPr>
            <p:ph idx="1"/>
          </p:nvPr>
        </p:nvSpPr>
        <p:spPr/>
        <p:txBody>
          <a:bodyPr/>
          <a:lstStyle/>
          <a:p>
            <a:r>
              <a:rPr lang="en-US" dirty="0"/>
              <a:t>Brute Force: Just do it!!</a:t>
            </a:r>
          </a:p>
          <a:p>
            <a:r>
              <a:rPr lang="en-US" dirty="0"/>
              <a:t>Easiest solution is found for a problem without any concern of the efficiency parameter.</a:t>
            </a:r>
          </a:p>
          <a:p>
            <a:r>
              <a:rPr lang="en-US" dirty="0"/>
              <a:t>Ex: Bubble Sort and Selection Sort.</a:t>
            </a:r>
          </a:p>
          <a:p>
            <a:r>
              <a:rPr lang="en-US" dirty="0"/>
              <a:t>Logic for Bubble Sort Algorithm</a:t>
            </a:r>
          </a:p>
          <a:p>
            <a:pPr lvl="1"/>
            <a:r>
              <a:rPr lang="en-US" dirty="0"/>
              <a:t>Compare adjacent elements (n) and (n+1), starting with n=1.  </a:t>
            </a:r>
          </a:p>
          <a:p>
            <a:pPr lvl="2"/>
            <a:r>
              <a:rPr lang="en-US" dirty="0"/>
              <a:t>If the first is greater than the second, swap them</a:t>
            </a:r>
          </a:p>
          <a:p>
            <a:pPr lvl="1"/>
            <a:r>
              <a:rPr lang="en-US" dirty="0"/>
              <a:t>Repeat this for each pair of adjacent elements, starting with the “first two elements”, and ending with the “last two elements”</a:t>
            </a:r>
          </a:p>
          <a:p>
            <a:pPr lvl="2"/>
            <a:r>
              <a:rPr lang="en-US" dirty="0"/>
              <a:t>At any point, the last element should be the largest</a:t>
            </a:r>
          </a:p>
          <a:p>
            <a:pPr lvl="1"/>
            <a:r>
              <a:rPr lang="en-US" dirty="0"/>
              <a:t>Repeat the steps for all elements except the last one</a:t>
            </a:r>
          </a:p>
          <a:p>
            <a:pPr lvl="1"/>
            <a:r>
              <a:rPr lang="en-US" dirty="0"/>
              <a:t>Keep repeating for one fewer element each time, until you have no more pairs to compare</a:t>
            </a:r>
          </a:p>
          <a:p>
            <a:endParaRPr lang="en-US" dirty="0"/>
          </a:p>
        </p:txBody>
      </p:sp>
    </p:spTree>
    <p:extLst>
      <p:ext uri="{BB962C8B-B14F-4D97-AF65-F5344CB8AC3E}">
        <p14:creationId xmlns:p14="http://schemas.microsoft.com/office/powerpoint/2010/main" val="396199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4.2.1 Bubble Sort</a:t>
            </a:r>
            <a:br>
              <a:rPr lang="en-US" sz="1200" dirty="0"/>
            </a:br>
            <a:r>
              <a:rPr lang="en-US" dirty="0"/>
              <a:t>Bubble Sort Algorithm</a:t>
            </a:r>
          </a:p>
        </p:txBody>
      </p:sp>
      <p:sp>
        <p:nvSpPr>
          <p:cNvPr id="5" name="Content Placeholder 4"/>
          <p:cNvSpPr>
            <a:spLocks noGrp="1"/>
          </p:cNvSpPr>
          <p:nvPr>
            <p:ph idx="1"/>
          </p:nvPr>
        </p:nvSpPr>
        <p:spPr/>
        <p:txBody>
          <a:bodyPr/>
          <a:lstStyle/>
          <a:p>
            <a:r>
              <a:rPr lang="en-US" dirty="0"/>
              <a:t>Write the Pseudo Code for the above logic</a:t>
            </a:r>
          </a:p>
          <a:p>
            <a:r>
              <a:rPr lang="en-US" dirty="0"/>
              <a:t>Exchange your code with another participant</a:t>
            </a:r>
          </a:p>
          <a:p>
            <a:pPr lvl="1"/>
            <a:r>
              <a:rPr lang="en-US" dirty="0"/>
              <a:t>Do a peer review of the pseudo code, and report defects that are found</a:t>
            </a:r>
          </a:p>
          <a:p>
            <a:r>
              <a:rPr lang="en-US" dirty="0"/>
              <a:t>How many passes, how many comparisons does this process involve for n=10?</a:t>
            </a:r>
          </a:p>
          <a:p>
            <a:pPr lvl="1"/>
            <a:r>
              <a:rPr lang="en-US" dirty="0"/>
              <a:t>The number of passes are always n-1</a:t>
            </a:r>
          </a:p>
          <a:p>
            <a:r>
              <a:rPr lang="en-US" dirty="0"/>
              <a:t>If the data were mostly sorted, how can we do it faster?         </a:t>
            </a:r>
          </a:p>
          <a:p>
            <a:pPr lvl="1"/>
            <a:r>
              <a:rPr lang="en-US" dirty="0"/>
              <a:t>If there are no swaps in a particular iteration of the INNER loop, we can </a:t>
            </a:r>
            <a:br>
              <a:rPr lang="en-US" dirty="0"/>
            </a:br>
            <a:r>
              <a:rPr lang="en-US" dirty="0"/>
              <a:t>stop</a:t>
            </a:r>
          </a:p>
          <a:p>
            <a:r>
              <a:rPr lang="en-US" dirty="0"/>
              <a:t>Write a separate function SWAP to improve readability of the above code</a:t>
            </a:r>
          </a:p>
          <a:p>
            <a:r>
              <a:rPr lang="en-US" dirty="0"/>
              <a:t>Efficiency is O(n2)</a:t>
            </a:r>
          </a:p>
          <a:p>
            <a:endParaRPr lang="en-US" dirty="0"/>
          </a:p>
        </p:txBody>
      </p:sp>
    </p:spTree>
    <p:extLst>
      <p:ext uri="{BB962C8B-B14F-4D97-AF65-F5344CB8AC3E}">
        <p14:creationId xmlns:p14="http://schemas.microsoft.com/office/powerpoint/2010/main" val="72222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4.2.2 Merge Sort</a:t>
            </a:r>
            <a:br>
              <a:rPr lang="en-US" dirty="0"/>
            </a:br>
            <a:r>
              <a:rPr lang="en-US" dirty="0"/>
              <a:t>Divide and Conquer</a:t>
            </a:r>
          </a:p>
        </p:txBody>
      </p:sp>
      <p:sp>
        <p:nvSpPr>
          <p:cNvPr id="5" name="Content Placeholder 4"/>
          <p:cNvSpPr>
            <a:spLocks noGrp="1"/>
          </p:cNvSpPr>
          <p:nvPr>
            <p:ph idx="1"/>
          </p:nvPr>
        </p:nvSpPr>
        <p:spPr/>
        <p:txBody>
          <a:bodyPr/>
          <a:lstStyle/>
          <a:p>
            <a:r>
              <a:rPr lang="en-US" dirty="0"/>
              <a:t>Divide and Conquer:</a:t>
            </a:r>
          </a:p>
          <a:p>
            <a:pPr lvl="1"/>
            <a:r>
              <a:rPr lang="en-US" dirty="0"/>
              <a:t>A problem is divided into several </a:t>
            </a:r>
            <a:r>
              <a:rPr lang="en-US" dirty="0" err="1"/>
              <a:t>subproblems</a:t>
            </a:r>
            <a:r>
              <a:rPr lang="en-US" dirty="0"/>
              <a:t> of the same type, ideally of about equal size.</a:t>
            </a:r>
          </a:p>
          <a:p>
            <a:pPr lvl="1"/>
            <a:r>
              <a:rPr lang="en-US" dirty="0"/>
              <a:t>The </a:t>
            </a:r>
            <a:r>
              <a:rPr lang="en-US" dirty="0" err="1"/>
              <a:t>subproblems</a:t>
            </a:r>
            <a:r>
              <a:rPr lang="en-US" dirty="0"/>
              <a:t> are solved.</a:t>
            </a:r>
          </a:p>
          <a:p>
            <a:pPr lvl="1"/>
            <a:r>
              <a:rPr lang="en-US" dirty="0"/>
              <a:t>If necessary, the solutions to the </a:t>
            </a:r>
            <a:r>
              <a:rPr lang="en-US" dirty="0" err="1"/>
              <a:t>subproblems</a:t>
            </a:r>
            <a:r>
              <a:rPr lang="en-US" dirty="0"/>
              <a:t> are combined to get a solution to the original problem.</a:t>
            </a:r>
          </a:p>
          <a:p>
            <a:endParaRPr lang="en-US" dirty="0"/>
          </a:p>
          <a:p>
            <a:endParaRPr lang="en-US" dirty="0"/>
          </a:p>
          <a:p>
            <a:endParaRPr lang="en-US" dirty="0"/>
          </a:p>
          <a:p>
            <a:endParaRPr lang="en-US" dirty="0"/>
          </a:p>
          <a:p>
            <a:endParaRPr lang="en-US" dirty="0"/>
          </a:p>
          <a:p>
            <a:endParaRPr lang="en-US" dirty="0"/>
          </a:p>
          <a:p>
            <a:r>
              <a:rPr lang="en-US" dirty="0"/>
              <a:t>Ex: Merge Sort, Quick Sort etc.</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43" y="3151426"/>
            <a:ext cx="5394960" cy="2405108"/>
          </a:xfrm>
          <a:prstGeom prst="rect">
            <a:avLst/>
          </a:prstGeom>
        </p:spPr>
      </p:pic>
    </p:spTree>
    <p:extLst>
      <p:ext uri="{BB962C8B-B14F-4D97-AF65-F5344CB8AC3E}">
        <p14:creationId xmlns:p14="http://schemas.microsoft.com/office/powerpoint/2010/main" val="82712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4.2.2 Merge Sort</a:t>
            </a:r>
            <a:br>
              <a:rPr lang="en-US" dirty="0"/>
            </a:br>
            <a:r>
              <a:rPr lang="en-US" dirty="0"/>
              <a:t>Divide and Conquer – Merge Sort</a:t>
            </a:r>
          </a:p>
        </p:txBody>
      </p:sp>
      <p:sp>
        <p:nvSpPr>
          <p:cNvPr id="5" name="Content Placeholder 4"/>
          <p:cNvSpPr>
            <a:spLocks noGrp="1"/>
          </p:cNvSpPr>
          <p:nvPr>
            <p:ph idx="1"/>
          </p:nvPr>
        </p:nvSpPr>
        <p:spPr/>
        <p:txBody>
          <a:bodyPr/>
          <a:lstStyle/>
          <a:p>
            <a:r>
              <a:rPr lang="en-US" dirty="0"/>
              <a:t>Merge sort sorts a given array A[0..n − 1] by dividing it into two halves A[0..n/2 − 1] and A[n/2..n − 1], sorting each of them recursively, and then merging the two smaller sorted arrays into a single sorted one.</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842" y="2859318"/>
            <a:ext cx="6309360" cy="3417213"/>
          </a:xfrm>
          <a:prstGeom prst="rect">
            <a:avLst/>
          </a:prstGeom>
        </p:spPr>
      </p:pic>
    </p:spTree>
    <p:extLst>
      <p:ext uri="{BB962C8B-B14F-4D97-AF65-F5344CB8AC3E}">
        <p14:creationId xmlns:p14="http://schemas.microsoft.com/office/powerpoint/2010/main" val="212804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4.2.2 Merge Sort</a:t>
            </a:r>
            <a:br>
              <a:rPr lang="en-US" dirty="0"/>
            </a:br>
            <a:r>
              <a:rPr lang="en-US" dirty="0"/>
              <a:t>ADT – Divide and Conquer</a:t>
            </a:r>
          </a:p>
        </p:txBody>
      </p:sp>
      <p:sp>
        <p:nvSpPr>
          <p:cNvPr id="5" name="Content Placeholder 4"/>
          <p:cNvSpPr>
            <a:spLocks noGrp="1"/>
          </p:cNvSpPr>
          <p:nvPr>
            <p:ph idx="1"/>
          </p:nvPr>
        </p:nvSpPr>
        <p:spPr/>
        <p:txBody>
          <a:bodyPr/>
          <a:lstStyle/>
          <a:p>
            <a:r>
              <a:rPr lang="en-US" dirty="0"/>
              <a:t>Below figure shows conquering steps. And Final list is sorted.</a:t>
            </a:r>
          </a:p>
          <a:p>
            <a:endParaRPr lang="en-US" dirty="0"/>
          </a:p>
        </p:txBody>
      </p:sp>
      <p:grpSp>
        <p:nvGrpSpPr>
          <p:cNvPr id="56" name="Group 3"/>
          <p:cNvGrpSpPr>
            <a:grpSpLocks/>
          </p:cNvGrpSpPr>
          <p:nvPr/>
        </p:nvGrpSpPr>
        <p:grpSpPr bwMode="auto">
          <a:xfrm>
            <a:off x="1905000" y="2247900"/>
            <a:ext cx="4267200" cy="990600"/>
            <a:chOff x="1200" y="1296"/>
            <a:chExt cx="2688" cy="624"/>
          </a:xfrm>
        </p:grpSpPr>
        <p:sp>
          <p:nvSpPr>
            <p:cNvPr id="57" name="Text Box 4"/>
            <p:cNvSpPr txBox="1">
              <a:spLocks noChangeArrowheads="1"/>
            </p:cNvSpPr>
            <p:nvPr/>
          </p:nvSpPr>
          <p:spPr bwMode="auto">
            <a:xfrm>
              <a:off x="1200" y="1296"/>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a:t>
              </a:r>
            </a:p>
          </p:txBody>
        </p:sp>
        <p:sp>
          <p:nvSpPr>
            <p:cNvPr id="58" name="Text Box 5"/>
            <p:cNvSpPr txBox="1">
              <a:spLocks noChangeArrowheads="1"/>
            </p:cNvSpPr>
            <p:nvPr/>
          </p:nvSpPr>
          <p:spPr bwMode="auto">
            <a:xfrm>
              <a:off x="1536" y="1296"/>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2</a:t>
              </a:r>
            </a:p>
          </p:txBody>
        </p:sp>
        <p:sp>
          <p:nvSpPr>
            <p:cNvPr id="59" name="Text Box 6"/>
            <p:cNvSpPr txBox="1">
              <a:spLocks noChangeArrowheads="1"/>
            </p:cNvSpPr>
            <p:nvPr/>
          </p:nvSpPr>
          <p:spPr bwMode="auto">
            <a:xfrm>
              <a:off x="1872" y="1296"/>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3</a:t>
              </a:r>
            </a:p>
          </p:txBody>
        </p:sp>
        <p:sp>
          <p:nvSpPr>
            <p:cNvPr id="60" name="Text Box 7"/>
            <p:cNvSpPr txBox="1">
              <a:spLocks noChangeArrowheads="1"/>
            </p:cNvSpPr>
            <p:nvPr/>
          </p:nvSpPr>
          <p:spPr bwMode="auto">
            <a:xfrm>
              <a:off x="2208" y="1296"/>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4</a:t>
              </a:r>
            </a:p>
          </p:txBody>
        </p:sp>
        <p:sp>
          <p:nvSpPr>
            <p:cNvPr id="61" name="Text Box 8"/>
            <p:cNvSpPr txBox="1">
              <a:spLocks noChangeArrowheads="1"/>
            </p:cNvSpPr>
            <p:nvPr/>
          </p:nvSpPr>
          <p:spPr bwMode="auto">
            <a:xfrm>
              <a:off x="2544" y="1296"/>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5</a:t>
              </a:r>
            </a:p>
          </p:txBody>
        </p:sp>
        <p:sp>
          <p:nvSpPr>
            <p:cNvPr id="62" name="Text Box 9"/>
            <p:cNvSpPr txBox="1">
              <a:spLocks noChangeArrowheads="1"/>
            </p:cNvSpPr>
            <p:nvPr/>
          </p:nvSpPr>
          <p:spPr bwMode="auto">
            <a:xfrm>
              <a:off x="2880" y="1296"/>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9</a:t>
              </a:r>
            </a:p>
          </p:txBody>
        </p:sp>
        <p:sp>
          <p:nvSpPr>
            <p:cNvPr id="63" name="Text Box 10"/>
            <p:cNvSpPr txBox="1">
              <a:spLocks noChangeArrowheads="1"/>
            </p:cNvSpPr>
            <p:nvPr/>
          </p:nvSpPr>
          <p:spPr bwMode="auto">
            <a:xfrm>
              <a:off x="3216" y="1296"/>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10</a:t>
              </a:r>
            </a:p>
          </p:txBody>
        </p:sp>
        <p:sp>
          <p:nvSpPr>
            <p:cNvPr id="64" name="Text Box 11"/>
            <p:cNvSpPr txBox="1">
              <a:spLocks noChangeArrowheads="1"/>
            </p:cNvSpPr>
            <p:nvPr/>
          </p:nvSpPr>
          <p:spPr bwMode="auto">
            <a:xfrm>
              <a:off x="3552" y="1296"/>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15</a:t>
              </a:r>
            </a:p>
          </p:txBody>
        </p:sp>
        <p:sp>
          <p:nvSpPr>
            <p:cNvPr id="65" name="Line 12"/>
            <p:cNvSpPr>
              <a:spLocks noChangeShapeType="1"/>
            </p:cNvSpPr>
            <p:nvPr/>
          </p:nvSpPr>
          <p:spPr bwMode="auto">
            <a:xfrm flipH="1">
              <a:off x="1632" y="1584"/>
              <a:ext cx="384" cy="336"/>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66" name="Line 13"/>
            <p:cNvSpPr>
              <a:spLocks noChangeShapeType="1"/>
            </p:cNvSpPr>
            <p:nvPr/>
          </p:nvSpPr>
          <p:spPr bwMode="auto">
            <a:xfrm>
              <a:off x="3360" y="1584"/>
              <a:ext cx="384" cy="336"/>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grpSp>
      <p:grpSp>
        <p:nvGrpSpPr>
          <p:cNvPr id="67" name="Group 14"/>
          <p:cNvGrpSpPr>
            <a:grpSpLocks/>
          </p:cNvGrpSpPr>
          <p:nvPr/>
        </p:nvGrpSpPr>
        <p:grpSpPr bwMode="auto">
          <a:xfrm>
            <a:off x="1295400" y="3314700"/>
            <a:ext cx="6019800" cy="1066800"/>
            <a:chOff x="816" y="1968"/>
            <a:chExt cx="3792" cy="672"/>
          </a:xfrm>
        </p:grpSpPr>
        <p:sp>
          <p:nvSpPr>
            <p:cNvPr id="68" name="Text Box 15"/>
            <p:cNvSpPr txBox="1">
              <a:spLocks noChangeArrowheads="1"/>
            </p:cNvSpPr>
            <p:nvPr/>
          </p:nvSpPr>
          <p:spPr bwMode="auto">
            <a:xfrm>
              <a:off x="816" y="196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a:t>
              </a:r>
            </a:p>
          </p:txBody>
        </p:sp>
        <p:sp>
          <p:nvSpPr>
            <p:cNvPr id="69" name="Text Box 16"/>
            <p:cNvSpPr txBox="1">
              <a:spLocks noChangeArrowheads="1"/>
            </p:cNvSpPr>
            <p:nvPr/>
          </p:nvSpPr>
          <p:spPr bwMode="auto">
            <a:xfrm>
              <a:off x="1152" y="196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2</a:t>
              </a:r>
            </a:p>
          </p:txBody>
        </p:sp>
        <p:sp>
          <p:nvSpPr>
            <p:cNvPr id="70" name="Text Box 17"/>
            <p:cNvSpPr txBox="1">
              <a:spLocks noChangeArrowheads="1"/>
            </p:cNvSpPr>
            <p:nvPr/>
          </p:nvSpPr>
          <p:spPr bwMode="auto">
            <a:xfrm>
              <a:off x="1488" y="196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4</a:t>
              </a:r>
            </a:p>
          </p:txBody>
        </p:sp>
        <p:sp>
          <p:nvSpPr>
            <p:cNvPr id="71" name="Text Box 18"/>
            <p:cNvSpPr txBox="1">
              <a:spLocks noChangeArrowheads="1"/>
            </p:cNvSpPr>
            <p:nvPr/>
          </p:nvSpPr>
          <p:spPr bwMode="auto">
            <a:xfrm>
              <a:off x="1824" y="196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5</a:t>
              </a:r>
            </a:p>
          </p:txBody>
        </p:sp>
        <p:sp>
          <p:nvSpPr>
            <p:cNvPr id="72" name="Text Box 19"/>
            <p:cNvSpPr txBox="1">
              <a:spLocks noChangeArrowheads="1"/>
            </p:cNvSpPr>
            <p:nvPr/>
          </p:nvSpPr>
          <p:spPr bwMode="auto">
            <a:xfrm>
              <a:off x="3264" y="196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3</a:t>
              </a:r>
            </a:p>
          </p:txBody>
        </p:sp>
        <p:sp>
          <p:nvSpPr>
            <p:cNvPr id="73" name="Text Box 20"/>
            <p:cNvSpPr txBox="1">
              <a:spLocks noChangeArrowheads="1"/>
            </p:cNvSpPr>
            <p:nvPr/>
          </p:nvSpPr>
          <p:spPr bwMode="auto">
            <a:xfrm>
              <a:off x="3600" y="196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9</a:t>
              </a:r>
            </a:p>
          </p:txBody>
        </p:sp>
        <p:sp>
          <p:nvSpPr>
            <p:cNvPr id="74" name="Text Box 21"/>
            <p:cNvSpPr txBox="1">
              <a:spLocks noChangeArrowheads="1"/>
            </p:cNvSpPr>
            <p:nvPr/>
          </p:nvSpPr>
          <p:spPr bwMode="auto">
            <a:xfrm>
              <a:off x="3936" y="196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10</a:t>
              </a:r>
            </a:p>
          </p:txBody>
        </p:sp>
        <p:sp>
          <p:nvSpPr>
            <p:cNvPr id="75" name="Text Box 22"/>
            <p:cNvSpPr txBox="1">
              <a:spLocks noChangeArrowheads="1"/>
            </p:cNvSpPr>
            <p:nvPr/>
          </p:nvSpPr>
          <p:spPr bwMode="auto">
            <a:xfrm>
              <a:off x="4272" y="196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15</a:t>
              </a:r>
            </a:p>
          </p:txBody>
        </p:sp>
        <p:sp>
          <p:nvSpPr>
            <p:cNvPr id="76" name="Line 23"/>
            <p:cNvSpPr>
              <a:spLocks noChangeShapeType="1"/>
            </p:cNvSpPr>
            <p:nvPr/>
          </p:nvSpPr>
          <p:spPr bwMode="auto">
            <a:xfrm>
              <a:off x="4320" y="2256"/>
              <a:ext cx="288" cy="384"/>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77" name="Line 24"/>
            <p:cNvSpPr>
              <a:spLocks noChangeShapeType="1"/>
            </p:cNvSpPr>
            <p:nvPr/>
          </p:nvSpPr>
          <p:spPr bwMode="auto">
            <a:xfrm>
              <a:off x="1824" y="2256"/>
              <a:ext cx="288" cy="384"/>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78" name="Line 25"/>
            <p:cNvSpPr>
              <a:spLocks noChangeShapeType="1"/>
            </p:cNvSpPr>
            <p:nvPr/>
          </p:nvSpPr>
          <p:spPr bwMode="auto">
            <a:xfrm flipH="1">
              <a:off x="912" y="2256"/>
              <a:ext cx="288" cy="384"/>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79" name="Line 26"/>
            <p:cNvSpPr>
              <a:spLocks noChangeShapeType="1"/>
            </p:cNvSpPr>
            <p:nvPr/>
          </p:nvSpPr>
          <p:spPr bwMode="auto">
            <a:xfrm flipH="1">
              <a:off x="3360" y="2256"/>
              <a:ext cx="288" cy="384"/>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grpSp>
      <p:sp>
        <p:nvSpPr>
          <p:cNvPr id="80" name="Text Box 27"/>
          <p:cNvSpPr txBox="1">
            <a:spLocks noChangeArrowheads="1"/>
          </p:cNvSpPr>
          <p:nvPr/>
        </p:nvSpPr>
        <p:spPr bwMode="auto">
          <a:xfrm>
            <a:off x="762000" y="5724525"/>
            <a:ext cx="533400" cy="40957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5</a:t>
            </a:r>
          </a:p>
        </p:txBody>
      </p:sp>
      <p:sp>
        <p:nvSpPr>
          <p:cNvPr id="81" name="Text Box 28"/>
          <p:cNvSpPr txBox="1">
            <a:spLocks noChangeArrowheads="1"/>
          </p:cNvSpPr>
          <p:nvPr/>
        </p:nvSpPr>
        <p:spPr bwMode="auto">
          <a:xfrm>
            <a:off x="1752600" y="5724525"/>
            <a:ext cx="533400" cy="40957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a:t>
            </a:r>
          </a:p>
        </p:txBody>
      </p:sp>
      <p:sp>
        <p:nvSpPr>
          <p:cNvPr id="82" name="Text Box 29"/>
          <p:cNvSpPr txBox="1">
            <a:spLocks noChangeArrowheads="1"/>
          </p:cNvSpPr>
          <p:nvPr/>
        </p:nvSpPr>
        <p:spPr bwMode="auto">
          <a:xfrm>
            <a:off x="2514600" y="5724525"/>
            <a:ext cx="533400" cy="40957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4</a:t>
            </a:r>
          </a:p>
        </p:txBody>
      </p:sp>
      <p:sp>
        <p:nvSpPr>
          <p:cNvPr id="83" name="Text Box 30"/>
          <p:cNvSpPr txBox="1">
            <a:spLocks noChangeArrowheads="1"/>
          </p:cNvSpPr>
          <p:nvPr/>
        </p:nvSpPr>
        <p:spPr bwMode="auto">
          <a:xfrm>
            <a:off x="3657600" y="5724525"/>
            <a:ext cx="533400" cy="40957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2</a:t>
            </a:r>
          </a:p>
        </p:txBody>
      </p:sp>
      <p:sp>
        <p:nvSpPr>
          <p:cNvPr id="84" name="Text Box 31"/>
          <p:cNvSpPr txBox="1">
            <a:spLocks noChangeArrowheads="1"/>
          </p:cNvSpPr>
          <p:nvPr/>
        </p:nvSpPr>
        <p:spPr bwMode="auto">
          <a:xfrm>
            <a:off x="4572000" y="5724525"/>
            <a:ext cx="533400" cy="40957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10</a:t>
            </a:r>
          </a:p>
        </p:txBody>
      </p:sp>
      <p:sp>
        <p:nvSpPr>
          <p:cNvPr id="85" name="Text Box 32"/>
          <p:cNvSpPr txBox="1">
            <a:spLocks noChangeArrowheads="1"/>
          </p:cNvSpPr>
          <p:nvPr/>
        </p:nvSpPr>
        <p:spPr bwMode="auto">
          <a:xfrm>
            <a:off x="5638800" y="5724525"/>
            <a:ext cx="533400" cy="40957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3</a:t>
            </a:r>
          </a:p>
        </p:txBody>
      </p:sp>
      <p:sp>
        <p:nvSpPr>
          <p:cNvPr id="86" name="Text Box 33"/>
          <p:cNvSpPr txBox="1">
            <a:spLocks noChangeArrowheads="1"/>
          </p:cNvSpPr>
          <p:nvPr/>
        </p:nvSpPr>
        <p:spPr bwMode="auto">
          <a:xfrm>
            <a:off x="6629400" y="5724525"/>
            <a:ext cx="533400" cy="40957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9</a:t>
            </a:r>
          </a:p>
        </p:txBody>
      </p:sp>
      <p:sp>
        <p:nvSpPr>
          <p:cNvPr id="87" name="Text Box 34"/>
          <p:cNvSpPr txBox="1">
            <a:spLocks noChangeArrowheads="1"/>
          </p:cNvSpPr>
          <p:nvPr/>
        </p:nvSpPr>
        <p:spPr bwMode="auto">
          <a:xfrm>
            <a:off x="7696200" y="5724525"/>
            <a:ext cx="533400" cy="40957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15</a:t>
            </a:r>
          </a:p>
        </p:txBody>
      </p:sp>
      <p:grpSp>
        <p:nvGrpSpPr>
          <p:cNvPr id="88" name="Group 35"/>
          <p:cNvGrpSpPr>
            <a:grpSpLocks/>
          </p:cNvGrpSpPr>
          <p:nvPr/>
        </p:nvGrpSpPr>
        <p:grpSpPr bwMode="auto">
          <a:xfrm>
            <a:off x="990600" y="4505325"/>
            <a:ext cx="6858000" cy="1171575"/>
            <a:chOff x="624" y="2718"/>
            <a:chExt cx="4320" cy="738"/>
          </a:xfrm>
        </p:grpSpPr>
        <p:sp>
          <p:nvSpPr>
            <p:cNvPr id="89" name="Text Box 36"/>
            <p:cNvSpPr txBox="1">
              <a:spLocks noChangeArrowheads="1"/>
            </p:cNvSpPr>
            <p:nvPr/>
          </p:nvSpPr>
          <p:spPr bwMode="auto">
            <a:xfrm>
              <a:off x="624" y="271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a:t>
              </a:r>
            </a:p>
          </p:txBody>
        </p:sp>
        <p:sp>
          <p:nvSpPr>
            <p:cNvPr id="90" name="Text Box 37"/>
            <p:cNvSpPr txBox="1">
              <a:spLocks noChangeArrowheads="1"/>
            </p:cNvSpPr>
            <p:nvPr/>
          </p:nvSpPr>
          <p:spPr bwMode="auto">
            <a:xfrm>
              <a:off x="960" y="271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5</a:t>
              </a:r>
            </a:p>
          </p:txBody>
        </p:sp>
        <p:sp>
          <p:nvSpPr>
            <p:cNvPr id="91" name="Text Box 38"/>
            <p:cNvSpPr txBox="1">
              <a:spLocks noChangeArrowheads="1"/>
            </p:cNvSpPr>
            <p:nvPr/>
          </p:nvSpPr>
          <p:spPr bwMode="auto">
            <a:xfrm>
              <a:off x="1776" y="271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2</a:t>
              </a:r>
            </a:p>
          </p:txBody>
        </p:sp>
        <p:sp>
          <p:nvSpPr>
            <p:cNvPr id="92" name="Text Box 39"/>
            <p:cNvSpPr txBox="1">
              <a:spLocks noChangeArrowheads="1"/>
            </p:cNvSpPr>
            <p:nvPr/>
          </p:nvSpPr>
          <p:spPr bwMode="auto">
            <a:xfrm>
              <a:off x="2112" y="271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4</a:t>
              </a:r>
            </a:p>
          </p:txBody>
        </p:sp>
        <p:sp>
          <p:nvSpPr>
            <p:cNvPr id="93" name="Text Box 40"/>
            <p:cNvSpPr txBox="1">
              <a:spLocks noChangeArrowheads="1"/>
            </p:cNvSpPr>
            <p:nvPr/>
          </p:nvSpPr>
          <p:spPr bwMode="auto">
            <a:xfrm>
              <a:off x="3024" y="271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3</a:t>
              </a:r>
            </a:p>
          </p:txBody>
        </p:sp>
        <p:sp>
          <p:nvSpPr>
            <p:cNvPr id="94" name="Text Box 41"/>
            <p:cNvSpPr txBox="1">
              <a:spLocks noChangeArrowheads="1"/>
            </p:cNvSpPr>
            <p:nvPr/>
          </p:nvSpPr>
          <p:spPr bwMode="auto">
            <a:xfrm>
              <a:off x="3360" y="271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10</a:t>
              </a:r>
            </a:p>
          </p:txBody>
        </p:sp>
        <p:sp>
          <p:nvSpPr>
            <p:cNvPr id="95" name="Text Box 42"/>
            <p:cNvSpPr txBox="1">
              <a:spLocks noChangeArrowheads="1"/>
            </p:cNvSpPr>
            <p:nvPr/>
          </p:nvSpPr>
          <p:spPr bwMode="auto">
            <a:xfrm>
              <a:off x="4272" y="271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9</a:t>
              </a:r>
            </a:p>
          </p:txBody>
        </p:sp>
        <p:sp>
          <p:nvSpPr>
            <p:cNvPr id="96" name="Text Box 43"/>
            <p:cNvSpPr txBox="1">
              <a:spLocks noChangeArrowheads="1"/>
            </p:cNvSpPr>
            <p:nvPr/>
          </p:nvSpPr>
          <p:spPr bwMode="auto">
            <a:xfrm>
              <a:off x="4608" y="2718"/>
              <a:ext cx="336" cy="25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spcBef>
                  <a:spcPct val="50000"/>
                </a:spcBef>
                <a:defRPr/>
              </a:pPr>
              <a:r>
                <a:rPr lang="en-US" sz="2000">
                  <a:latin typeface="Candara" pitchFamily="34" charset="0"/>
                  <a:cs typeface="Arial" pitchFamily="34" charset="0"/>
                </a:rPr>
                <a:t>15</a:t>
              </a:r>
            </a:p>
          </p:txBody>
        </p:sp>
        <p:sp>
          <p:nvSpPr>
            <p:cNvPr id="97" name="Line 44"/>
            <p:cNvSpPr>
              <a:spLocks noChangeShapeType="1"/>
            </p:cNvSpPr>
            <p:nvPr/>
          </p:nvSpPr>
          <p:spPr bwMode="auto">
            <a:xfrm flipH="1">
              <a:off x="4320" y="3024"/>
              <a:ext cx="144" cy="432"/>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98" name="Line 45"/>
            <p:cNvSpPr>
              <a:spLocks noChangeShapeType="1"/>
            </p:cNvSpPr>
            <p:nvPr/>
          </p:nvSpPr>
          <p:spPr bwMode="auto">
            <a:xfrm flipH="1">
              <a:off x="3024" y="3024"/>
              <a:ext cx="144" cy="432"/>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99" name="Line 46"/>
            <p:cNvSpPr>
              <a:spLocks noChangeShapeType="1"/>
            </p:cNvSpPr>
            <p:nvPr/>
          </p:nvSpPr>
          <p:spPr bwMode="auto">
            <a:xfrm flipH="1">
              <a:off x="1776" y="3024"/>
              <a:ext cx="144" cy="432"/>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100" name="Line 47"/>
            <p:cNvSpPr>
              <a:spLocks noChangeShapeType="1"/>
            </p:cNvSpPr>
            <p:nvPr/>
          </p:nvSpPr>
          <p:spPr bwMode="auto">
            <a:xfrm flipH="1">
              <a:off x="624" y="3024"/>
              <a:ext cx="144" cy="432"/>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101" name="Line 48"/>
            <p:cNvSpPr>
              <a:spLocks noChangeShapeType="1"/>
            </p:cNvSpPr>
            <p:nvPr/>
          </p:nvSpPr>
          <p:spPr bwMode="auto">
            <a:xfrm>
              <a:off x="1152" y="3024"/>
              <a:ext cx="144" cy="432"/>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102" name="Line 49"/>
            <p:cNvSpPr>
              <a:spLocks noChangeShapeType="1"/>
            </p:cNvSpPr>
            <p:nvPr/>
          </p:nvSpPr>
          <p:spPr bwMode="auto">
            <a:xfrm>
              <a:off x="2304" y="3024"/>
              <a:ext cx="144" cy="432"/>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103" name="Line 50"/>
            <p:cNvSpPr>
              <a:spLocks noChangeShapeType="1"/>
            </p:cNvSpPr>
            <p:nvPr/>
          </p:nvSpPr>
          <p:spPr bwMode="auto">
            <a:xfrm>
              <a:off x="3552" y="3024"/>
              <a:ext cx="144" cy="432"/>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sp>
          <p:nvSpPr>
            <p:cNvPr id="104" name="Line 51"/>
            <p:cNvSpPr>
              <a:spLocks noChangeShapeType="1"/>
            </p:cNvSpPr>
            <p:nvPr/>
          </p:nvSpPr>
          <p:spPr bwMode="auto">
            <a:xfrm>
              <a:off x="4800" y="3024"/>
              <a:ext cx="144" cy="432"/>
            </a:xfrm>
            <a:prstGeom prst="line">
              <a:avLst/>
            </a:prstGeom>
            <a:ln>
              <a:headEnd type="arrow" w="med" len="med"/>
              <a:tailEnd type="none" w="sm" len="sm"/>
            </a:ln>
          </p:spPr>
          <p:style>
            <a:lnRef idx="2">
              <a:schemeClr val="dk1"/>
            </a:lnRef>
            <a:fillRef idx="1">
              <a:schemeClr val="lt1"/>
            </a:fillRef>
            <a:effectRef idx="0">
              <a:schemeClr val="dk1"/>
            </a:effectRef>
            <a:fontRef idx="minor">
              <a:schemeClr val="dk1"/>
            </a:fontRef>
          </p:style>
          <p:txBody>
            <a:bodyPr wrap="none" anchor="ctr"/>
            <a:lstStyle/>
            <a:p>
              <a:pPr>
                <a:defRPr/>
              </a:pPr>
              <a:endParaRPr lang="en-IN">
                <a:latin typeface="Candara" pitchFamily="34" charset="0"/>
              </a:endParaRPr>
            </a:p>
          </p:txBody>
        </p:sp>
      </p:grpSp>
    </p:spTree>
    <p:extLst>
      <p:ext uri="{BB962C8B-B14F-4D97-AF65-F5344CB8AC3E}">
        <p14:creationId xmlns:p14="http://schemas.microsoft.com/office/powerpoint/2010/main" val="299154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4.2.3 Insertion Sort</a:t>
            </a:r>
            <a:br>
              <a:rPr lang="en-US" dirty="0"/>
            </a:br>
            <a:r>
              <a:rPr lang="en-US" dirty="0"/>
              <a:t>Decrease and Conquer – Insertion Sort</a:t>
            </a:r>
          </a:p>
        </p:txBody>
      </p:sp>
      <p:sp>
        <p:nvSpPr>
          <p:cNvPr id="4" name="Content Placeholder 3"/>
          <p:cNvSpPr>
            <a:spLocks noGrp="1"/>
          </p:cNvSpPr>
          <p:nvPr>
            <p:ph idx="1"/>
          </p:nvPr>
        </p:nvSpPr>
        <p:spPr/>
        <p:txBody>
          <a:bodyPr/>
          <a:lstStyle/>
          <a:p>
            <a:r>
              <a:rPr lang="en-US" dirty="0"/>
              <a:t>Decrease and Conquer:</a:t>
            </a:r>
          </a:p>
          <a:p>
            <a:pPr lvl="1"/>
            <a:r>
              <a:rPr lang="en-US" dirty="0"/>
              <a:t>It is based on exploiting the relationship between a solution to a given instance of a problem and a solution to a smaller instance of the same problem.</a:t>
            </a:r>
          </a:p>
          <a:p>
            <a:r>
              <a:rPr lang="en-US" dirty="0"/>
              <a:t>Ex: Insertion Sort, Topological Sorting etc.</a:t>
            </a:r>
          </a:p>
          <a:p>
            <a:r>
              <a:rPr lang="en-US" dirty="0"/>
              <a:t>Insertion Sort</a:t>
            </a:r>
          </a:p>
          <a:p>
            <a:pPr lvl="1"/>
            <a:r>
              <a:rPr lang="en-US" dirty="0"/>
              <a:t>Implemented by inserting a particular element at the appropriate position</a:t>
            </a:r>
          </a:p>
          <a:p>
            <a:pPr lvl="1"/>
            <a:r>
              <a:rPr lang="en-US" dirty="0"/>
              <a:t>While inserting the element we need to find the position to insert the element</a:t>
            </a:r>
          </a:p>
          <a:p>
            <a:pPr lvl="1"/>
            <a:r>
              <a:rPr lang="en-US" dirty="0"/>
              <a:t>All other elements will be shifted one location on right to make place for new element and then the element will be inserted at the position</a:t>
            </a:r>
          </a:p>
          <a:p>
            <a:pPr lvl="1"/>
            <a:r>
              <a:rPr lang="en-US" dirty="0"/>
              <a:t>This is normally done in place (by using single array)</a:t>
            </a:r>
          </a:p>
          <a:p>
            <a:endParaRPr lang="en-US" dirty="0"/>
          </a:p>
        </p:txBody>
      </p:sp>
    </p:spTree>
    <p:extLst>
      <p:ext uri="{BB962C8B-B14F-4D97-AF65-F5344CB8AC3E}">
        <p14:creationId xmlns:p14="http://schemas.microsoft.com/office/powerpoint/2010/main" val="21744088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c6bb291f-6122-42a2-8382-6744ccb695f5">Class book</Material_x0020_Type>
    <Category xmlns="c6bb291f-6122-42a2-8382-6744ccb695f5">Module Artifact</Category>
    <Level xmlns="c6bb291f-6122-42a2-8382-6744ccb695f5">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31BCEE897F234B89C9BE9F0B5A710D" ma:contentTypeVersion="8" ma:contentTypeDescription="Create a new document." ma:contentTypeScope="" ma:versionID="568ed1f2501d9069822f59555a5d9aab">
  <xsd:schema xmlns:xsd="http://www.w3.org/2001/XMLSchema" xmlns:xs="http://www.w3.org/2001/XMLSchema" xmlns:p="http://schemas.microsoft.com/office/2006/metadata/properties" xmlns:ns2="c6bb291f-6122-42a2-8382-6744ccb695f5" targetNamespace="http://schemas.microsoft.com/office/2006/metadata/properties" ma:root="true" ma:fieldsID="da4c1392fe7d204ebbd805613f6f49cb" ns2:_="">
    <xsd:import namespace="c6bb291f-6122-42a2-8382-6744ccb695f5"/>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b291f-6122-42a2-8382-6744ccb695f5"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3.xml><?xml version="1.0" encoding="utf-8"?>
<ds:datastoreItem xmlns:ds="http://schemas.openxmlformats.org/officeDocument/2006/customXml" ds:itemID="{EFB59B0D-84CC-449F-A3FA-7F746213F1C2}"/>
</file>

<file path=docProps/app.xml><?xml version="1.0" encoding="utf-8"?>
<Properties xmlns="http://schemas.openxmlformats.org/officeDocument/2006/extended-properties" xmlns:vt="http://schemas.openxmlformats.org/officeDocument/2006/docPropsVTypes">
  <Template/>
  <TotalTime>7367</TotalTime>
  <Words>2833</Words>
  <Application>Microsoft Office PowerPoint</Application>
  <PresentationFormat>On-screen Show (4:3)</PresentationFormat>
  <Paragraphs>299</Paragraphs>
  <Slides>24</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Courier New</vt:lpstr>
      <vt:lpstr>Verdana</vt:lpstr>
      <vt:lpstr>Calibri</vt:lpstr>
      <vt:lpstr>Wingdings</vt:lpstr>
      <vt:lpstr>Candara</vt:lpstr>
      <vt:lpstr>Section slides</vt:lpstr>
      <vt:lpstr>think-cell Slide</vt:lpstr>
      <vt:lpstr>Programming Foundation With Pseudocode</vt:lpstr>
      <vt:lpstr>Lesson Objectives</vt:lpstr>
      <vt:lpstr>4.1 Basics Algorithm Design Technique</vt:lpstr>
      <vt:lpstr>4.2.1 Bubble Sort Brute Force – Bubble Sort</vt:lpstr>
      <vt:lpstr>4.2.1 Bubble Sort Bubble Sort Algorithm</vt:lpstr>
      <vt:lpstr>4.2.2 Merge Sort Divide and Conquer</vt:lpstr>
      <vt:lpstr>4.2.2 Merge Sort Divide and Conquer – Merge Sort</vt:lpstr>
      <vt:lpstr>4.2.2 Merge Sort ADT – Divide and Conquer</vt:lpstr>
      <vt:lpstr>4.2.3 Insertion Sort Decrease and Conquer – Insertion Sort</vt:lpstr>
      <vt:lpstr>4.2.3 Insertion Sort Insertion Sort - Example</vt:lpstr>
      <vt:lpstr>4.2.3 Insertion Sort Insertion Sort - Example</vt:lpstr>
      <vt:lpstr>4.2.3 Insertion Sort Insertion Sort - Features</vt:lpstr>
      <vt:lpstr>4.3 Basics Backtracking – n-Queens problem</vt:lpstr>
      <vt:lpstr>4.3 Example Backtracking - n-Queens Problem</vt:lpstr>
      <vt:lpstr>4.3 Example Backtracking - n-Queens Problem</vt:lpstr>
      <vt:lpstr>4.3 State space tree for 4-Queens Problem Backtracking - n-Queens Problem</vt:lpstr>
      <vt:lpstr>4.4 Basics Branch and Bound – Assignment Problem</vt:lpstr>
      <vt:lpstr>4.4 Example Branch and Bound – Assignment Problem</vt:lpstr>
      <vt:lpstr>4.4 Example Branch and Bound – Assignment Problem</vt:lpstr>
      <vt:lpstr>4.4 Example Branch and Bound – Assignment Problem</vt:lpstr>
      <vt:lpstr>Lab</vt:lpstr>
      <vt:lpstr>Lesson Summary </vt:lpstr>
      <vt:lpstr>Review Questions </vt:lpstr>
      <vt:lpstr>Review Questions: Match the Following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Tembhare, Anjulata</cp:lastModifiedBy>
  <cp:revision>351</cp:revision>
  <dcterms:created xsi:type="dcterms:W3CDTF">2012-05-18T02:59:15Z</dcterms:created>
  <dcterms:modified xsi:type="dcterms:W3CDTF">2018-02-12T11:48:29Z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0x010100A331BCEE897F234B89C9BE9F0B5A710D</vt:lpwstr>
  </property>
  <property fmtid="{D5CDD505-2E9C-101B-9397-08002B2CF9AE}" pid="4" name="_SourceUrl">
    <vt:lpwstr/>
  </property>
</Properties>
</file>