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502" r:id="rId4"/>
  </p:sldMasterIdLst>
  <p:notesMasterIdLst>
    <p:notesMasterId r:id="rId32"/>
  </p:notesMasterIdLst>
  <p:handoutMasterIdLst>
    <p:handoutMasterId r:id="rId33"/>
  </p:handoutMasterIdLst>
  <p:sldIdLst>
    <p:sldId id="271" r:id="rId5"/>
    <p:sldId id="257" r:id="rId6"/>
    <p:sldId id="258" r:id="rId7"/>
    <p:sldId id="287" r:id="rId8"/>
    <p:sldId id="289" r:id="rId9"/>
    <p:sldId id="293" r:id="rId10"/>
    <p:sldId id="260" r:id="rId11"/>
    <p:sldId id="261" r:id="rId12"/>
    <p:sldId id="263" r:id="rId13"/>
    <p:sldId id="264" r:id="rId14"/>
    <p:sldId id="265" r:id="rId15"/>
    <p:sldId id="266" r:id="rId16"/>
    <p:sldId id="267" r:id="rId17"/>
    <p:sldId id="275" r:id="rId18"/>
    <p:sldId id="277" r:id="rId19"/>
    <p:sldId id="279" r:id="rId20"/>
    <p:sldId id="268" r:id="rId21"/>
    <p:sldId id="280" r:id="rId22"/>
    <p:sldId id="288" r:id="rId23"/>
    <p:sldId id="295" r:id="rId24"/>
    <p:sldId id="272" r:id="rId25"/>
    <p:sldId id="290" r:id="rId26"/>
    <p:sldId id="296" r:id="rId27"/>
    <p:sldId id="291" r:id="rId28"/>
    <p:sldId id="286" r:id="rId29"/>
    <p:sldId id="284" r:id="rId30"/>
    <p:sldId id="285" r:id="rId31"/>
  </p:sldIdLst>
  <p:sldSz cx="9144000" cy="6858000" type="screen4x3"/>
  <p:notesSz cx="6858000" cy="9144000"/>
  <p:embeddedFontLst>
    <p:embeddedFont>
      <p:font typeface="MS PGothic" panose="020B0600070205080204" pitchFamily="34" charset="-128"/>
      <p:regular r:id="rId34"/>
    </p:embeddedFont>
    <p:embeddedFont>
      <p:font typeface="Verdana" panose="020B0604030504040204" pitchFamily="34" charset="0"/>
      <p:regular r:id="rId35"/>
      <p:bold r:id="rId36"/>
      <p:italic r:id="rId37"/>
      <p:boldItalic r:id="rId38"/>
    </p:embeddedFont>
    <p:embeddedFont>
      <p:font typeface="Calibri" panose="020F0502020204030204" pitchFamily="34" charset="0"/>
      <p:regular r:id="rId39"/>
      <p:bold r:id="rId40"/>
      <p:italic r:id="rId41"/>
      <p:boldItalic r:id="rId42"/>
    </p:embeddedFont>
    <p:embeddedFont>
      <p:font typeface="Trebuchet MS" panose="020B0603020202020204" pitchFamily="34" charset="0"/>
      <p:regular r:id="rId43"/>
      <p:bold r:id="rId44"/>
      <p:italic r:id="rId45"/>
      <p:boldItalic r:id="rId46"/>
    </p:embeddedFont>
    <p:embeddedFont>
      <p:font typeface="Candara" panose="020E0502030303020204" pitchFamily="34" charset="0"/>
      <p:regular r:id="rId47"/>
      <p:bold r:id="rId48"/>
      <p:italic r:id="rId49"/>
      <p:boldItalic r:id="rId50"/>
    </p:embeddedFont>
  </p:embeddedFontLst>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597">
          <p15:clr>
            <a:srgbClr val="A4A3A4"/>
          </p15:clr>
        </p15:guide>
        <p15:guide id="2" pos="128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24" autoAdjust="0"/>
    <p:restoredTop sz="91829" autoAdjust="0"/>
  </p:normalViewPr>
  <p:slideViewPr>
    <p:cSldViewPr snapToGrid="0">
      <p:cViewPr varScale="1">
        <p:scale>
          <a:sx n="62" d="100"/>
          <a:sy n="62" d="100"/>
        </p:scale>
        <p:origin x="1376" y="4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958" y="-264"/>
      </p:cViewPr>
      <p:guideLst>
        <p:guide orient="horz" pos="2597"/>
        <p:guide pos="128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8.fntdata"/><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3.fntdata"/><Relationship Id="rId49" Type="http://schemas.openxmlformats.org/officeDocument/2006/relationships/font" Target="fonts/font1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1.fntdata"/><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4.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F1B4D63-B507-493A-909B-F99F45CA739A}" type="datetimeFigureOut">
              <a:rPr lang="en-US"/>
              <a:pPr>
                <a:defRPr/>
              </a:pPr>
              <a:t>2/15/2018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C0F61AA3-8387-4C7B-9440-3435A2DB3FAF}" type="slidenum">
              <a:rPr lang="en-US"/>
              <a:pPr>
                <a:defRPr/>
              </a:pPr>
              <a:t>‹#›</a:t>
            </a:fld>
            <a:endParaRPr lang="en-US"/>
          </a:p>
        </p:txBody>
      </p:sp>
    </p:spTree>
    <p:extLst>
      <p:ext uri="{BB962C8B-B14F-4D97-AF65-F5344CB8AC3E}">
        <p14:creationId xmlns:p14="http://schemas.microsoft.com/office/powerpoint/2010/main" val="147049577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2475" y="685800"/>
            <a:ext cx="4572000" cy="3429000"/>
          </a:xfrm>
          <a:prstGeom prst="rect">
            <a:avLst/>
          </a:prstGeom>
          <a:noFill/>
          <a:ln w="12700">
            <a:solidFill>
              <a:prstClr val="black"/>
            </a:solidFill>
          </a:ln>
        </p:spPr>
        <p:txBody>
          <a:bodyPr vert="horz" lIns="91440" tIns="45720" rIns="91440" bIns="45720" rtlCol="0" anchor="ctr"/>
          <a:lstStyle/>
          <a:p>
            <a:pPr lvl="0"/>
            <a:r>
              <a:rPr lang="en-US" noProof="0" dirty="0"/>
              <a:t>    </a:t>
            </a:r>
          </a:p>
        </p:txBody>
      </p:sp>
      <p:sp>
        <p:nvSpPr>
          <p:cNvPr id="5" name="Notes Placeholder 4"/>
          <p:cNvSpPr>
            <a:spLocks noGrp="1"/>
          </p:cNvSpPr>
          <p:nvPr>
            <p:ph type="body" sz="quarter" idx="3"/>
          </p:nvPr>
        </p:nvSpPr>
        <p:spPr>
          <a:xfrm>
            <a:off x="2039938" y="4235450"/>
            <a:ext cx="4586287"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9940" name="Line 8"/>
          <p:cNvSpPr>
            <a:spLocks noChangeShapeType="1"/>
          </p:cNvSpPr>
          <p:nvPr/>
        </p:nvSpPr>
        <p:spPr bwMode="auto">
          <a:xfrm>
            <a:off x="1833563" y="565150"/>
            <a:ext cx="0" cy="800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3" name="Text Box 9"/>
          <p:cNvSpPr txBox="1">
            <a:spLocks noChangeArrowheads="1"/>
          </p:cNvSpPr>
          <p:nvPr/>
        </p:nvSpPr>
        <p:spPr bwMode="auto">
          <a:xfrm>
            <a:off x="152400" y="717550"/>
            <a:ext cx="1600200" cy="274638"/>
          </a:xfrm>
          <a:prstGeom prst="rect">
            <a:avLst/>
          </a:prstGeom>
          <a:noFill/>
          <a:ln>
            <a:noFill/>
          </a:ln>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50000"/>
              </a:spcBef>
              <a:defRPr/>
            </a:pPr>
            <a:r>
              <a:rPr lang="en-US" sz="1200" b="1">
                <a:latin typeface="Arial" pitchFamily="34" charset="0"/>
                <a:cs typeface="Arial" panose="020B0604020202020204" pitchFamily="34" charset="0"/>
              </a:rPr>
              <a:t>Instructor Notes:</a:t>
            </a:r>
          </a:p>
        </p:txBody>
      </p:sp>
      <p:sp>
        <p:nvSpPr>
          <p:cNvPr id="38918" name="Rectangle 14"/>
          <p:cNvSpPr>
            <a:spLocks noChangeArrowheads="1"/>
          </p:cNvSpPr>
          <p:nvPr/>
        </p:nvSpPr>
        <p:spPr bwMode="auto">
          <a:xfrm>
            <a:off x="241300" y="152400"/>
            <a:ext cx="650081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46" tIns="46223" rIns="92446" bIns="46223"/>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defRPr/>
            </a:pPr>
            <a:r>
              <a:rPr lang="en-US" altLang="en-US" sz="1200" dirty="0">
                <a:latin typeface="Arial" panose="020B0604020202020204" pitchFamily="34" charset="0"/>
                <a:cs typeface="Arial" panose="020B0604020202020204" pitchFamily="34" charset="0"/>
              </a:rPr>
              <a:t>Programming Foundation With Pseudocode		         Exception Handling		</a:t>
            </a:r>
            <a:endParaRPr lang="en-US" altLang="en-US" dirty="0">
              <a:latin typeface="Arial" panose="020B0604020202020204" pitchFamily="34" charset="0"/>
              <a:cs typeface="Arial" panose="020B0604020202020204" pitchFamily="34" charset="0"/>
            </a:endParaRPr>
          </a:p>
        </p:txBody>
      </p:sp>
      <p:sp>
        <p:nvSpPr>
          <p:cNvPr id="38919" name="Rectangle 14"/>
          <p:cNvSpPr>
            <a:spLocks noChangeArrowheads="1"/>
          </p:cNvSpPr>
          <p:nvPr/>
        </p:nvSpPr>
        <p:spPr bwMode="auto">
          <a:xfrm>
            <a:off x="3962400" y="8591550"/>
            <a:ext cx="27622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46" tIns="46223" rIns="92446" bIns="46223"/>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defRPr/>
            </a:pPr>
            <a:r>
              <a:rPr lang="en-US" altLang="en-US" sz="1000" dirty="0">
                <a:latin typeface="Arial" panose="020B0604020202020204" pitchFamily="34" charset="0"/>
                <a:cs typeface="Arial" panose="020B0604020202020204" pitchFamily="34" charset="0"/>
              </a:rPr>
              <a:t>		 Page 05-</a:t>
            </a:r>
            <a:fld id="{9FF14B15-18DF-4A7F-A854-6AA0032C62BB}" type="slidenum">
              <a:rPr lang="en-US" altLang="en-US" sz="1000" smtClean="0">
                <a:latin typeface="Arial" panose="020B0604020202020204" pitchFamily="34" charset="0"/>
                <a:cs typeface="Arial" panose="020B0604020202020204" pitchFamily="34" charset="0"/>
              </a:rPr>
              <a:pPr eaLnBrk="1" hangingPunct="1">
                <a:defRPr/>
              </a:pPr>
              <a:t>‹#›</a:t>
            </a:fld>
            <a:r>
              <a:rPr lang="en-US" altLang="en-US" sz="1000" dirty="0">
                <a:latin typeface="Arial" panose="020B0604020202020204" pitchFamily="34" charset="0"/>
                <a:cs typeface="Arial" panose="020B0604020202020204" pitchFamily="34" charset="0"/>
              </a:rPr>
              <a:t> </a:t>
            </a:r>
          </a:p>
          <a:p>
            <a:pPr eaLnBrk="1" hangingPunct="1">
              <a:defRPr/>
            </a:pPr>
            <a:r>
              <a:rPr lang="en-US" altLang="en-US" sz="1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825871891"/>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0964" name="Text Box 9"/>
          <p:cNvSpPr txBox="1">
            <a:spLocks noChangeArrowheads="1"/>
          </p:cNvSpPr>
          <p:nvPr/>
        </p:nvSpPr>
        <p:spPr bwMode="auto">
          <a:xfrm>
            <a:off x="142875" y="1133475"/>
            <a:ext cx="1600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cs typeface="Arial" pitchFamily="34" charset="0"/>
              </a:defRPr>
            </a:lvl1pPr>
            <a:lvl2pPr marL="742950" indent="-285750" eaLnBrk="0" hangingPunct="0">
              <a:spcBef>
                <a:spcPct val="30000"/>
              </a:spcBef>
              <a:defRPr sz="1000">
                <a:solidFill>
                  <a:schemeClr val="tx1"/>
                </a:solidFill>
                <a:latin typeface="Arial" pitchFamily="34" charset="0"/>
                <a:cs typeface="Arial" pitchFamily="34" charset="0"/>
              </a:defRPr>
            </a:lvl2pPr>
            <a:lvl3pPr marL="1143000" indent="-228600" eaLnBrk="0" hangingPunct="0">
              <a:spcBef>
                <a:spcPct val="30000"/>
              </a:spcBef>
              <a:defRPr sz="1000">
                <a:solidFill>
                  <a:schemeClr val="tx1"/>
                </a:solidFill>
                <a:latin typeface="Arial" pitchFamily="34" charset="0"/>
                <a:cs typeface="Arial" pitchFamily="34" charset="0"/>
              </a:defRPr>
            </a:lvl3pPr>
            <a:lvl4pPr marL="1600200" indent="-228600" eaLnBrk="0" hangingPunct="0">
              <a:spcBef>
                <a:spcPct val="30000"/>
              </a:spcBef>
              <a:defRPr sz="1000">
                <a:solidFill>
                  <a:schemeClr val="tx1"/>
                </a:solidFill>
                <a:latin typeface="Arial" pitchFamily="34" charset="0"/>
                <a:cs typeface="Arial" pitchFamily="34" charset="0"/>
              </a:defRPr>
            </a:lvl4pPr>
            <a:lvl5pPr marL="2057400" indent="-228600" eaLnBrk="0" hangingPunct="0">
              <a:spcBef>
                <a:spcPct val="30000"/>
              </a:spcBef>
              <a:defRPr sz="10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cs typeface="Arial" pitchFamily="34" charset="0"/>
              </a:defRPr>
            </a:lvl9pPr>
          </a:lstStyle>
          <a:p>
            <a:pPr eaLnBrk="1" hangingPunct="1">
              <a:spcBef>
                <a:spcPct val="50000"/>
              </a:spcBef>
            </a:pPr>
            <a:r>
              <a:rPr lang="en-US" altLang="en-US"/>
              <a:t>Add instructor notes here.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
          <p:cNvSpPr txBox="1">
            <a:spLocks noChangeArrowheads="1"/>
          </p:cNvSpPr>
          <p:nvPr/>
        </p:nvSpPr>
        <p:spPr bwMode="auto">
          <a:xfrm>
            <a:off x="152400" y="1295400"/>
            <a:ext cx="167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10" tIns="45555" rIns="91110" bIns="45555">
            <a:spAutoFit/>
          </a:bodyPr>
          <a:lstStyle>
            <a:lvl1pPr eaLnBrk="0" hangingPunct="0">
              <a:spcBef>
                <a:spcPct val="30000"/>
              </a:spcBef>
              <a:defRPr sz="1000">
                <a:solidFill>
                  <a:schemeClr val="tx1"/>
                </a:solidFill>
                <a:latin typeface="Arial" pitchFamily="34" charset="0"/>
                <a:cs typeface="Arial" pitchFamily="34" charset="0"/>
              </a:defRPr>
            </a:lvl1pPr>
            <a:lvl2pPr marL="742950" indent="-285750" eaLnBrk="0" hangingPunct="0">
              <a:spcBef>
                <a:spcPct val="30000"/>
              </a:spcBef>
              <a:defRPr sz="1000">
                <a:solidFill>
                  <a:schemeClr val="tx1"/>
                </a:solidFill>
                <a:latin typeface="Arial" pitchFamily="34" charset="0"/>
                <a:cs typeface="Arial" pitchFamily="34" charset="0"/>
              </a:defRPr>
            </a:lvl2pPr>
            <a:lvl3pPr marL="1143000" indent="-228600" eaLnBrk="0" hangingPunct="0">
              <a:spcBef>
                <a:spcPct val="30000"/>
              </a:spcBef>
              <a:defRPr sz="1000">
                <a:solidFill>
                  <a:schemeClr val="tx1"/>
                </a:solidFill>
                <a:latin typeface="Arial" pitchFamily="34" charset="0"/>
                <a:cs typeface="Arial" pitchFamily="34" charset="0"/>
              </a:defRPr>
            </a:lvl3pPr>
            <a:lvl4pPr marL="1600200" indent="-228600" eaLnBrk="0" hangingPunct="0">
              <a:spcBef>
                <a:spcPct val="30000"/>
              </a:spcBef>
              <a:defRPr sz="1000">
                <a:solidFill>
                  <a:schemeClr val="tx1"/>
                </a:solidFill>
                <a:latin typeface="Arial" pitchFamily="34" charset="0"/>
                <a:cs typeface="Arial" pitchFamily="34" charset="0"/>
              </a:defRPr>
            </a:lvl4pPr>
            <a:lvl5pPr marL="2057400" indent="-228600" eaLnBrk="0" hangingPunct="0">
              <a:spcBef>
                <a:spcPct val="30000"/>
              </a:spcBef>
              <a:defRPr sz="10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None</a:t>
            </a:r>
          </a:p>
        </p:txBody>
      </p:sp>
      <p:sp>
        <p:nvSpPr>
          <p:cNvPr id="50179" name="Slide Image Placeholder 6"/>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Notes Placeholder 7"/>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4"/>
          <p:cNvSpPr txBox="1">
            <a:spLocks noChangeArrowheads="1"/>
          </p:cNvSpPr>
          <p:nvPr/>
        </p:nvSpPr>
        <p:spPr bwMode="auto">
          <a:xfrm>
            <a:off x="152400" y="1295400"/>
            <a:ext cx="167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10" tIns="45555" rIns="91110" bIns="45555">
            <a:spAutoFit/>
          </a:bodyPr>
          <a:lstStyle>
            <a:lvl1pPr eaLnBrk="0" hangingPunct="0">
              <a:spcBef>
                <a:spcPct val="30000"/>
              </a:spcBef>
              <a:defRPr sz="1000">
                <a:solidFill>
                  <a:schemeClr val="tx1"/>
                </a:solidFill>
                <a:latin typeface="Arial" pitchFamily="34" charset="0"/>
                <a:cs typeface="Arial" pitchFamily="34" charset="0"/>
              </a:defRPr>
            </a:lvl1pPr>
            <a:lvl2pPr marL="742950" indent="-285750" eaLnBrk="0" hangingPunct="0">
              <a:spcBef>
                <a:spcPct val="30000"/>
              </a:spcBef>
              <a:defRPr sz="1000">
                <a:solidFill>
                  <a:schemeClr val="tx1"/>
                </a:solidFill>
                <a:latin typeface="Arial" pitchFamily="34" charset="0"/>
                <a:cs typeface="Arial" pitchFamily="34" charset="0"/>
              </a:defRPr>
            </a:lvl2pPr>
            <a:lvl3pPr marL="1143000" indent="-228600" eaLnBrk="0" hangingPunct="0">
              <a:spcBef>
                <a:spcPct val="30000"/>
              </a:spcBef>
              <a:defRPr sz="1000">
                <a:solidFill>
                  <a:schemeClr val="tx1"/>
                </a:solidFill>
                <a:latin typeface="Arial" pitchFamily="34" charset="0"/>
                <a:cs typeface="Arial" pitchFamily="34" charset="0"/>
              </a:defRPr>
            </a:lvl3pPr>
            <a:lvl4pPr marL="1600200" indent="-228600" eaLnBrk="0" hangingPunct="0">
              <a:spcBef>
                <a:spcPct val="30000"/>
              </a:spcBef>
              <a:defRPr sz="1000">
                <a:solidFill>
                  <a:schemeClr val="tx1"/>
                </a:solidFill>
                <a:latin typeface="Arial" pitchFamily="34" charset="0"/>
                <a:cs typeface="Arial" pitchFamily="34" charset="0"/>
              </a:defRPr>
            </a:lvl4pPr>
            <a:lvl5pPr marL="2057400" indent="-228600" eaLnBrk="0" hangingPunct="0">
              <a:spcBef>
                <a:spcPct val="30000"/>
              </a:spcBef>
              <a:defRPr sz="10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None</a:t>
            </a:r>
          </a:p>
        </p:txBody>
      </p:sp>
      <p:sp>
        <p:nvSpPr>
          <p:cNvPr id="51203" name="Slide Image Placeholder 6"/>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Notes Placeholder 7"/>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4"/>
          <p:cNvSpPr txBox="1">
            <a:spLocks noChangeArrowheads="1"/>
          </p:cNvSpPr>
          <p:nvPr/>
        </p:nvSpPr>
        <p:spPr bwMode="auto">
          <a:xfrm>
            <a:off x="152400" y="1295400"/>
            <a:ext cx="167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10" tIns="45555" rIns="91110" bIns="45555">
            <a:spAutoFit/>
          </a:bodyPr>
          <a:lstStyle>
            <a:lvl1pPr eaLnBrk="0" hangingPunct="0">
              <a:spcBef>
                <a:spcPct val="30000"/>
              </a:spcBef>
              <a:defRPr sz="1000">
                <a:solidFill>
                  <a:schemeClr val="tx1"/>
                </a:solidFill>
                <a:latin typeface="Arial" pitchFamily="34" charset="0"/>
                <a:cs typeface="Arial" pitchFamily="34" charset="0"/>
              </a:defRPr>
            </a:lvl1pPr>
            <a:lvl2pPr marL="742950" indent="-285750" eaLnBrk="0" hangingPunct="0">
              <a:spcBef>
                <a:spcPct val="30000"/>
              </a:spcBef>
              <a:defRPr sz="1000">
                <a:solidFill>
                  <a:schemeClr val="tx1"/>
                </a:solidFill>
                <a:latin typeface="Arial" pitchFamily="34" charset="0"/>
                <a:cs typeface="Arial" pitchFamily="34" charset="0"/>
              </a:defRPr>
            </a:lvl2pPr>
            <a:lvl3pPr marL="1143000" indent="-228600" eaLnBrk="0" hangingPunct="0">
              <a:spcBef>
                <a:spcPct val="30000"/>
              </a:spcBef>
              <a:defRPr sz="1000">
                <a:solidFill>
                  <a:schemeClr val="tx1"/>
                </a:solidFill>
                <a:latin typeface="Arial" pitchFamily="34" charset="0"/>
                <a:cs typeface="Arial" pitchFamily="34" charset="0"/>
              </a:defRPr>
            </a:lvl3pPr>
            <a:lvl4pPr marL="1600200" indent="-228600" eaLnBrk="0" hangingPunct="0">
              <a:spcBef>
                <a:spcPct val="30000"/>
              </a:spcBef>
              <a:defRPr sz="1000">
                <a:solidFill>
                  <a:schemeClr val="tx1"/>
                </a:solidFill>
                <a:latin typeface="Arial" pitchFamily="34" charset="0"/>
                <a:cs typeface="Arial" pitchFamily="34" charset="0"/>
              </a:defRPr>
            </a:lvl4pPr>
            <a:lvl5pPr marL="2057400" indent="-228600" eaLnBrk="0" hangingPunct="0">
              <a:spcBef>
                <a:spcPct val="30000"/>
              </a:spcBef>
              <a:defRPr sz="10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None</a:t>
            </a:r>
          </a:p>
        </p:txBody>
      </p:sp>
      <p:sp>
        <p:nvSpPr>
          <p:cNvPr id="52227" name="Slide Image Placeholder 6"/>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Notes Placeholder 7"/>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4"/>
          <p:cNvSpPr txBox="1">
            <a:spLocks noChangeArrowheads="1"/>
          </p:cNvSpPr>
          <p:nvPr/>
        </p:nvSpPr>
        <p:spPr bwMode="auto">
          <a:xfrm>
            <a:off x="152400" y="1295400"/>
            <a:ext cx="167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10" tIns="45555" rIns="91110" bIns="45555">
            <a:spAutoFit/>
          </a:bodyPr>
          <a:lstStyle>
            <a:lvl1pPr eaLnBrk="0" hangingPunct="0">
              <a:spcBef>
                <a:spcPct val="30000"/>
              </a:spcBef>
              <a:defRPr sz="1000">
                <a:solidFill>
                  <a:schemeClr val="tx1"/>
                </a:solidFill>
                <a:latin typeface="Arial" pitchFamily="34" charset="0"/>
                <a:cs typeface="Arial" pitchFamily="34" charset="0"/>
              </a:defRPr>
            </a:lvl1pPr>
            <a:lvl2pPr marL="742950" indent="-285750" eaLnBrk="0" hangingPunct="0">
              <a:spcBef>
                <a:spcPct val="30000"/>
              </a:spcBef>
              <a:defRPr sz="1000">
                <a:solidFill>
                  <a:schemeClr val="tx1"/>
                </a:solidFill>
                <a:latin typeface="Arial" pitchFamily="34" charset="0"/>
                <a:cs typeface="Arial" pitchFamily="34" charset="0"/>
              </a:defRPr>
            </a:lvl2pPr>
            <a:lvl3pPr marL="1143000" indent="-228600" eaLnBrk="0" hangingPunct="0">
              <a:spcBef>
                <a:spcPct val="30000"/>
              </a:spcBef>
              <a:defRPr sz="1000">
                <a:solidFill>
                  <a:schemeClr val="tx1"/>
                </a:solidFill>
                <a:latin typeface="Arial" pitchFamily="34" charset="0"/>
                <a:cs typeface="Arial" pitchFamily="34" charset="0"/>
              </a:defRPr>
            </a:lvl3pPr>
            <a:lvl4pPr marL="1600200" indent="-228600" eaLnBrk="0" hangingPunct="0">
              <a:spcBef>
                <a:spcPct val="30000"/>
              </a:spcBef>
              <a:defRPr sz="1000">
                <a:solidFill>
                  <a:schemeClr val="tx1"/>
                </a:solidFill>
                <a:latin typeface="Arial" pitchFamily="34" charset="0"/>
                <a:cs typeface="Arial" pitchFamily="34" charset="0"/>
              </a:defRPr>
            </a:lvl4pPr>
            <a:lvl5pPr marL="2057400" indent="-228600" eaLnBrk="0" hangingPunct="0">
              <a:spcBef>
                <a:spcPct val="30000"/>
              </a:spcBef>
              <a:defRPr sz="10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None</a:t>
            </a:r>
          </a:p>
        </p:txBody>
      </p:sp>
      <p:sp>
        <p:nvSpPr>
          <p:cNvPr id="53251" name="Slide Image Placeholder 6"/>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Notes Placeholder 7"/>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4"/>
          <p:cNvSpPr txBox="1">
            <a:spLocks noChangeArrowheads="1"/>
          </p:cNvSpPr>
          <p:nvPr/>
        </p:nvSpPr>
        <p:spPr bwMode="auto">
          <a:xfrm>
            <a:off x="152400" y="1295400"/>
            <a:ext cx="167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10" tIns="45555" rIns="91110" bIns="45555">
            <a:spAutoFit/>
          </a:bodyPr>
          <a:lstStyle>
            <a:lvl1pPr eaLnBrk="0" hangingPunct="0">
              <a:spcBef>
                <a:spcPct val="30000"/>
              </a:spcBef>
              <a:defRPr sz="1000">
                <a:solidFill>
                  <a:schemeClr val="tx1"/>
                </a:solidFill>
                <a:latin typeface="Arial" pitchFamily="34" charset="0"/>
                <a:cs typeface="Arial" pitchFamily="34" charset="0"/>
              </a:defRPr>
            </a:lvl1pPr>
            <a:lvl2pPr marL="742950" indent="-285750" eaLnBrk="0" hangingPunct="0">
              <a:spcBef>
                <a:spcPct val="30000"/>
              </a:spcBef>
              <a:defRPr sz="1000">
                <a:solidFill>
                  <a:schemeClr val="tx1"/>
                </a:solidFill>
                <a:latin typeface="Arial" pitchFamily="34" charset="0"/>
                <a:cs typeface="Arial" pitchFamily="34" charset="0"/>
              </a:defRPr>
            </a:lvl2pPr>
            <a:lvl3pPr marL="1143000" indent="-228600" eaLnBrk="0" hangingPunct="0">
              <a:spcBef>
                <a:spcPct val="30000"/>
              </a:spcBef>
              <a:defRPr sz="1000">
                <a:solidFill>
                  <a:schemeClr val="tx1"/>
                </a:solidFill>
                <a:latin typeface="Arial" pitchFamily="34" charset="0"/>
                <a:cs typeface="Arial" pitchFamily="34" charset="0"/>
              </a:defRPr>
            </a:lvl3pPr>
            <a:lvl4pPr marL="1600200" indent="-228600" eaLnBrk="0" hangingPunct="0">
              <a:spcBef>
                <a:spcPct val="30000"/>
              </a:spcBef>
              <a:defRPr sz="1000">
                <a:solidFill>
                  <a:schemeClr val="tx1"/>
                </a:solidFill>
                <a:latin typeface="Arial" pitchFamily="34" charset="0"/>
                <a:cs typeface="Arial" pitchFamily="34" charset="0"/>
              </a:defRPr>
            </a:lvl4pPr>
            <a:lvl5pPr marL="2057400" indent="-228600" eaLnBrk="0" hangingPunct="0">
              <a:spcBef>
                <a:spcPct val="30000"/>
              </a:spcBef>
              <a:defRPr sz="10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None</a:t>
            </a:r>
          </a:p>
        </p:txBody>
      </p:sp>
      <p:sp>
        <p:nvSpPr>
          <p:cNvPr id="54275" name="Slide Image Placeholder 6"/>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Notes Placeholder 7"/>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spcBef>
                <a:spcPct val="0"/>
              </a:spcBef>
            </a:pPr>
            <a:r>
              <a:rPr lang="en-US" altLang="en-US" sz="1100">
                <a:latin typeface="Candara" pitchFamily="34" charset="0"/>
              </a:rPr>
              <a:t>applyDiscount module is used to apply discount on a productprice for a particular product. </a:t>
            </a:r>
          </a:p>
          <a:p>
            <a:pPr eaLnBrk="1" hangingPunct="1">
              <a:lnSpc>
                <a:spcPct val="150000"/>
              </a:lnSpc>
              <a:spcBef>
                <a:spcPct val="0"/>
              </a:spcBef>
            </a:pPr>
            <a:r>
              <a:rPr lang="en-US" altLang="en-US" sz="1100">
                <a:latin typeface="Candara" pitchFamily="34" charset="0"/>
              </a:rPr>
              <a:t>The applyDiscount module includes a call to the getproductPrice module which searches for the required product based on the productId and return the price of a product </a:t>
            </a:r>
          </a:p>
          <a:p>
            <a:pPr eaLnBrk="1" hangingPunct="1">
              <a:lnSpc>
                <a:spcPct val="150000"/>
              </a:lnSpc>
              <a:spcBef>
                <a:spcPct val="0"/>
              </a:spcBef>
            </a:pPr>
            <a:endParaRPr lang="en-IN" altLang="en-US" sz="1100">
              <a:latin typeface="Candara"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4"/>
          <p:cNvSpPr txBox="1">
            <a:spLocks noChangeArrowheads="1"/>
          </p:cNvSpPr>
          <p:nvPr/>
        </p:nvSpPr>
        <p:spPr bwMode="auto">
          <a:xfrm>
            <a:off x="152400" y="1295400"/>
            <a:ext cx="167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10" tIns="45555" rIns="91110" bIns="45555">
            <a:spAutoFit/>
          </a:bodyPr>
          <a:lstStyle>
            <a:lvl1pPr eaLnBrk="0" hangingPunct="0">
              <a:spcBef>
                <a:spcPct val="30000"/>
              </a:spcBef>
              <a:defRPr sz="1000">
                <a:solidFill>
                  <a:schemeClr val="tx1"/>
                </a:solidFill>
                <a:latin typeface="Arial" pitchFamily="34" charset="0"/>
                <a:cs typeface="Arial" pitchFamily="34" charset="0"/>
              </a:defRPr>
            </a:lvl1pPr>
            <a:lvl2pPr marL="742950" indent="-285750" eaLnBrk="0" hangingPunct="0">
              <a:spcBef>
                <a:spcPct val="30000"/>
              </a:spcBef>
              <a:defRPr sz="1000">
                <a:solidFill>
                  <a:schemeClr val="tx1"/>
                </a:solidFill>
                <a:latin typeface="Arial" pitchFamily="34" charset="0"/>
                <a:cs typeface="Arial" pitchFamily="34" charset="0"/>
              </a:defRPr>
            </a:lvl2pPr>
            <a:lvl3pPr marL="1143000" indent="-228600" eaLnBrk="0" hangingPunct="0">
              <a:spcBef>
                <a:spcPct val="30000"/>
              </a:spcBef>
              <a:defRPr sz="1000">
                <a:solidFill>
                  <a:schemeClr val="tx1"/>
                </a:solidFill>
                <a:latin typeface="Arial" pitchFamily="34" charset="0"/>
                <a:cs typeface="Arial" pitchFamily="34" charset="0"/>
              </a:defRPr>
            </a:lvl3pPr>
            <a:lvl4pPr marL="1600200" indent="-228600" eaLnBrk="0" hangingPunct="0">
              <a:spcBef>
                <a:spcPct val="30000"/>
              </a:spcBef>
              <a:defRPr sz="1000">
                <a:solidFill>
                  <a:schemeClr val="tx1"/>
                </a:solidFill>
                <a:latin typeface="Arial" pitchFamily="34" charset="0"/>
                <a:cs typeface="Arial" pitchFamily="34" charset="0"/>
              </a:defRPr>
            </a:lvl4pPr>
            <a:lvl5pPr marL="2057400" indent="-228600" eaLnBrk="0" hangingPunct="0">
              <a:spcBef>
                <a:spcPct val="30000"/>
              </a:spcBef>
              <a:defRPr sz="10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None</a:t>
            </a:r>
          </a:p>
        </p:txBody>
      </p:sp>
      <p:sp>
        <p:nvSpPr>
          <p:cNvPr id="55299" name="Slide Image Placeholder 6"/>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Notes Placeholder 7"/>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150000"/>
              </a:lnSpc>
              <a:defRPr/>
            </a:pPr>
            <a:r>
              <a:rPr lang="en-US" altLang="en-US" sz="1100" dirty="0">
                <a:latin typeface="Candara" pitchFamily="34" charset="0"/>
              </a:rPr>
              <a:t>Description of the pseudocode given in slide</a:t>
            </a:r>
          </a:p>
          <a:p>
            <a:pPr marL="171450" indent="-171450" eaLnBrk="1" hangingPunct="1">
              <a:lnSpc>
                <a:spcPct val="150000"/>
              </a:lnSpc>
              <a:buFontTx/>
              <a:buChar char="•"/>
              <a:defRPr/>
            </a:pPr>
            <a:r>
              <a:rPr lang="en-US" altLang="en-US" sz="1100" dirty="0">
                <a:latin typeface="Candara" pitchFamily="34" charset="0"/>
              </a:rPr>
              <a:t>If the product id supplied to the </a:t>
            </a:r>
            <a:r>
              <a:rPr lang="en-US" altLang="en-US" sz="1100" dirty="0" err="1">
                <a:latin typeface="Candara" pitchFamily="34" charset="0"/>
              </a:rPr>
              <a:t>productPrice</a:t>
            </a:r>
            <a:r>
              <a:rPr lang="en-US" altLang="en-US" sz="1100" dirty="0">
                <a:latin typeface="Candara" pitchFamily="34" charset="0"/>
              </a:rPr>
              <a:t> module  does not exist in the database  then an exception, “Product does not exist along with </a:t>
            </a:r>
            <a:r>
              <a:rPr lang="en-US" altLang="en-US" sz="1100" dirty="0" err="1">
                <a:latin typeface="Candara" pitchFamily="34" charset="0"/>
              </a:rPr>
              <a:t>productId</a:t>
            </a:r>
            <a:r>
              <a:rPr lang="en-US" altLang="en-US" sz="1100" dirty="0">
                <a:latin typeface="Candara" pitchFamily="34" charset="0"/>
              </a:rPr>
              <a:t>”, should be raised from the </a:t>
            </a:r>
            <a:r>
              <a:rPr lang="en-US" altLang="en-US" sz="1100" dirty="0" err="1">
                <a:latin typeface="Candara" pitchFamily="34" charset="0"/>
              </a:rPr>
              <a:t>getproductPrice</a:t>
            </a:r>
            <a:r>
              <a:rPr lang="en-US" altLang="en-US" sz="1100" dirty="0">
                <a:latin typeface="Candara" pitchFamily="34" charset="0"/>
              </a:rPr>
              <a:t> module</a:t>
            </a:r>
          </a:p>
          <a:p>
            <a:pPr marL="171450" indent="-171450" eaLnBrk="1" hangingPunct="1">
              <a:lnSpc>
                <a:spcPct val="150000"/>
              </a:lnSpc>
              <a:buFontTx/>
              <a:buChar char="•"/>
              <a:defRPr/>
            </a:pPr>
            <a:r>
              <a:rPr lang="en-US" altLang="en-US" sz="1100" dirty="0">
                <a:latin typeface="Candara" pitchFamily="34" charset="0"/>
              </a:rPr>
              <a:t>The </a:t>
            </a:r>
            <a:r>
              <a:rPr lang="en-US" altLang="en-US" sz="1100" dirty="0" err="1">
                <a:latin typeface="Candara" pitchFamily="34" charset="0"/>
              </a:rPr>
              <a:t>applyDiscount</a:t>
            </a:r>
            <a:r>
              <a:rPr lang="en-US" altLang="en-US" sz="1100" dirty="0">
                <a:latin typeface="Candara" pitchFamily="34" charset="0"/>
              </a:rPr>
              <a:t> module should catch and handle the exception appropriately </a:t>
            </a:r>
          </a:p>
          <a:p>
            <a:pPr marL="171450" indent="-171450" eaLnBrk="1" hangingPunct="1">
              <a:lnSpc>
                <a:spcPct val="150000"/>
              </a:lnSpc>
              <a:buFontTx/>
              <a:buChar char="•"/>
              <a:defRPr/>
            </a:pPr>
            <a:r>
              <a:rPr lang="en-US" altLang="en-US" sz="1100" dirty="0" err="1">
                <a:latin typeface="Candara" pitchFamily="34" charset="0"/>
              </a:rPr>
              <a:t>Rasie</a:t>
            </a:r>
            <a:r>
              <a:rPr lang="en-US" altLang="en-US" sz="1100" dirty="0">
                <a:latin typeface="Candara" pitchFamily="34" charset="0"/>
              </a:rPr>
              <a:t> is a keyword which can be used to throw an exception.</a:t>
            </a:r>
          </a:p>
          <a:p>
            <a:pPr marL="628650" lvl="1" indent="-171450" eaLnBrk="1" hangingPunct="1">
              <a:lnSpc>
                <a:spcPct val="150000"/>
              </a:lnSpc>
              <a:buFontTx/>
              <a:buChar char="•"/>
              <a:defRPr/>
            </a:pPr>
            <a:r>
              <a:rPr lang="en-US" altLang="en-US" sz="1100" dirty="0">
                <a:latin typeface="Candara" pitchFamily="34" charset="0"/>
              </a:rPr>
              <a:t>Syntax: RAISE </a:t>
            </a:r>
            <a:r>
              <a:rPr lang="en-US" altLang="en-US" sz="1100" dirty="0" err="1">
                <a:latin typeface="Candara" pitchFamily="34" charset="0"/>
              </a:rPr>
              <a:t>exceptionname</a:t>
            </a:r>
            <a:r>
              <a:rPr lang="en-US" altLang="en-US" sz="1100" dirty="0">
                <a:latin typeface="Candara" pitchFamily="34" charset="0"/>
              </a:rPr>
              <a:t>(message);</a:t>
            </a:r>
          </a:p>
          <a:p>
            <a:pPr marL="628650" lvl="1" indent="-171450" eaLnBrk="1" hangingPunct="1">
              <a:lnSpc>
                <a:spcPct val="150000"/>
              </a:lnSpc>
              <a:buFontTx/>
              <a:buChar char="•"/>
              <a:defRPr/>
            </a:pPr>
            <a:r>
              <a:rPr lang="en-US" altLang="en-US" sz="1100" dirty="0">
                <a:latin typeface="Candara" pitchFamily="34" charset="0"/>
              </a:rPr>
              <a:t>Once if an exception raised from a module, then catch the exception and display the exception message while invoking the module from which the exception is thrown.</a:t>
            </a:r>
          </a:p>
          <a:p>
            <a:pPr marL="628650" lvl="1" indent="-171450" eaLnBrk="1" hangingPunct="1">
              <a:lnSpc>
                <a:spcPct val="150000"/>
              </a:lnSpc>
              <a:buFontTx/>
              <a:buChar char="•"/>
              <a:defRPr/>
            </a:pPr>
            <a:r>
              <a:rPr lang="en-US" altLang="en-US" sz="1100" dirty="0">
                <a:latin typeface="Candara" pitchFamily="34" charset="0"/>
              </a:rPr>
              <a:t>Exception messages should be more meaningful along with the entered </a:t>
            </a:r>
            <a:r>
              <a:rPr lang="en-US" altLang="en-US" sz="1100" dirty="0" err="1">
                <a:latin typeface="Candara" pitchFamily="34" charset="0"/>
              </a:rPr>
              <a:t>productId</a:t>
            </a:r>
            <a:r>
              <a:rPr lang="en-US" altLang="en-US" sz="1100" dirty="0">
                <a:latin typeface="Candara" pitchFamily="34" charset="0"/>
              </a:rPr>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4"/>
          <p:cNvSpPr txBox="1">
            <a:spLocks noChangeArrowheads="1"/>
          </p:cNvSpPr>
          <p:nvPr/>
        </p:nvSpPr>
        <p:spPr bwMode="auto">
          <a:xfrm>
            <a:off x="152400" y="1295400"/>
            <a:ext cx="167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10" tIns="45555" rIns="91110" bIns="45555">
            <a:spAutoFit/>
          </a:bodyPr>
          <a:lstStyle>
            <a:lvl1pPr eaLnBrk="0" hangingPunct="0">
              <a:spcBef>
                <a:spcPct val="30000"/>
              </a:spcBef>
              <a:defRPr sz="1000">
                <a:solidFill>
                  <a:schemeClr val="tx1"/>
                </a:solidFill>
                <a:latin typeface="Arial" pitchFamily="34" charset="0"/>
                <a:cs typeface="Arial" pitchFamily="34" charset="0"/>
              </a:defRPr>
            </a:lvl1pPr>
            <a:lvl2pPr marL="742950" indent="-285750" eaLnBrk="0" hangingPunct="0">
              <a:spcBef>
                <a:spcPct val="30000"/>
              </a:spcBef>
              <a:defRPr sz="1000">
                <a:solidFill>
                  <a:schemeClr val="tx1"/>
                </a:solidFill>
                <a:latin typeface="Arial" pitchFamily="34" charset="0"/>
                <a:cs typeface="Arial" pitchFamily="34" charset="0"/>
              </a:defRPr>
            </a:lvl2pPr>
            <a:lvl3pPr marL="1143000" indent="-228600" eaLnBrk="0" hangingPunct="0">
              <a:spcBef>
                <a:spcPct val="30000"/>
              </a:spcBef>
              <a:defRPr sz="1000">
                <a:solidFill>
                  <a:schemeClr val="tx1"/>
                </a:solidFill>
                <a:latin typeface="Arial" pitchFamily="34" charset="0"/>
                <a:cs typeface="Arial" pitchFamily="34" charset="0"/>
              </a:defRPr>
            </a:lvl3pPr>
            <a:lvl4pPr marL="1600200" indent="-228600" eaLnBrk="0" hangingPunct="0">
              <a:spcBef>
                <a:spcPct val="30000"/>
              </a:spcBef>
              <a:defRPr sz="1000">
                <a:solidFill>
                  <a:schemeClr val="tx1"/>
                </a:solidFill>
                <a:latin typeface="Arial" pitchFamily="34" charset="0"/>
                <a:cs typeface="Arial" pitchFamily="34" charset="0"/>
              </a:defRPr>
            </a:lvl4pPr>
            <a:lvl5pPr marL="2057400" indent="-228600" eaLnBrk="0" hangingPunct="0">
              <a:spcBef>
                <a:spcPct val="30000"/>
              </a:spcBef>
              <a:defRPr sz="10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None</a:t>
            </a:r>
          </a:p>
        </p:txBody>
      </p:sp>
      <p:sp>
        <p:nvSpPr>
          <p:cNvPr id="56323" name="Slide Image Placeholder 6"/>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Notes Placeholder 7"/>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lvl="1" eaLnBrk="1" hangingPunct="1">
              <a:lnSpc>
                <a:spcPct val="150000"/>
              </a:lnSpc>
              <a:spcBef>
                <a:spcPct val="0"/>
              </a:spcBef>
            </a:pPr>
            <a:r>
              <a:rPr lang="en-US" altLang="en-US" sz="1100">
                <a:latin typeface="Candara" pitchFamily="34" charset="0"/>
              </a:rPr>
              <a:t>EXCEPTION section will be executed whenever exception occurs. Using WHEN section exception can be handled.</a:t>
            </a:r>
          </a:p>
          <a:p>
            <a:pPr eaLnBrk="1" hangingPunct="1">
              <a:lnSpc>
                <a:spcPct val="150000"/>
              </a:lnSpc>
              <a:spcBef>
                <a:spcPct val="0"/>
              </a:spcBef>
            </a:pPr>
            <a:endParaRPr lang="en-IN" altLang="en-US" sz="1100">
              <a:latin typeface="Candara" pitchFamily="34" charset="0"/>
            </a:endParaRPr>
          </a:p>
          <a:p>
            <a:pPr eaLnBrk="1" hangingPunct="1">
              <a:lnSpc>
                <a:spcPct val="150000"/>
              </a:lnSpc>
              <a:spcBef>
                <a:spcPct val="0"/>
              </a:spcBef>
            </a:pPr>
            <a:r>
              <a:rPr lang="en-IN" altLang="en-US" sz="1100">
                <a:latin typeface="Candara" pitchFamily="34" charset="0"/>
              </a:rPr>
              <a:t>If the given productId exists in database, then updated price will be returned else “Product doesn’t exist with the given productId “ message will be printed.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4"/>
          <p:cNvSpPr txBox="1">
            <a:spLocks noChangeArrowheads="1"/>
          </p:cNvSpPr>
          <p:nvPr/>
        </p:nvSpPr>
        <p:spPr bwMode="auto">
          <a:xfrm>
            <a:off x="152400" y="1295400"/>
            <a:ext cx="167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10" tIns="45555" rIns="91110" bIns="45555">
            <a:spAutoFit/>
          </a:bodyPr>
          <a:lstStyle>
            <a:lvl1pPr eaLnBrk="0" hangingPunct="0">
              <a:spcBef>
                <a:spcPct val="30000"/>
              </a:spcBef>
              <a:defRPr sz="1000">
                <a:solidFill>
                  <a:schemeClr val="tx1"/>
                </a:solidFill>
                <a:latin typeface="Arial" pitchFamily="34" charset="0"/>
                <a:cs typeface="Arial" pitchFamily="34" charset="0"/>
              </a:defRPr>
            </a:lvl1pPr>
            <a:lvl2pPr marL="742950" indent="-285750" eaLnBrk="0" hangingPunct="0">
              <a:spcBef>
                <a:spcPct val="30000"/>
              </a:spcBef>
              <a:defRPr sz="1000">
                <a:solidFill>
                  <a:schemeClr val="tx1"/>
                </a:solidFill>
                <a:latin typeface="Arial" pitchFamily="34" charset="0"/>
                <a:cs typeface="Arial" pitchFamily="34" charset="0"/>
              </a:defRPr>
            </a:lvl2pPr>
            <a:lvl3pPr marL="1143000" indent="-228600" eaLnBrk="0" hangingPunct="0">
              <a:spcBef>
                <a:spcPct val="30000"/>
              </a:spcBef>
              <a:defRPr sz="1000">
                <a:solidFill>
                  <a:schemeClr val="tx1"/>
                </a:solidFill>
                <a:latin typeface="Arial" pitchFamily="34" charset="0"/>
                <a:cs typeface="Arial" pitchFamily="34" charset="0"/>
              </a:defRPr>
            </a:lvl3pPr>
            <a:lvl4pPr marL="1600200" indent="-228600" eaLnBrk="0" hangingPunct="0">
              <a:spcBef>
                <a:spcPct val="30000"/>
              </a:spcBef>
              <a:defRPr sz="1000">
                <a:solidFill>
                  <a:schemeClr val="tx1"/>
                </a:solidFill>
                <a:latin typeface="Arial" pitchFamily="34" charset="0"/>
                <a:cs typeface="Arial" pitchFamily="34" charset="0"/>
              </a:defRPr>
            </a:lvl4pPr>
            <a:lvl5pPr marL="2057400" indent="-228600" eaLnBrk="0" hangingPunct="0">
              <a:spcBef>
                <a:spcPct val="30000"/>
              </a:spcBef>
              <a:defRPr sz="10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None</a:t>
            </a:r>
          </a:p>
        </p:txBody>
      </p:sp>
      <p:sp>
        <p:nvSpPr>
          <p:cNvPr id="57347" name="Slide Image Placeholder 6"/>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Notes Placeholder 7"/>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p:txBody>
          <a:bodyPr/>
          <a:lstStyle/>
          <a:p>
            <a:r>
              <a:rPr lang="en-US"/>
              <a:t>Defensive programming enables us to detect minor problems early on, rather than get bitten by them later when they’ve escalated into major disasters.</a:t>
            </a:r>
          </a:p>
          <a:p>
            <a:r>
              <a:rPr lang="en-US"/>
              <a:t>Defensive programming is a method of prevention, rather than a form of cure. Compare this to debugging—the act of removing bugs after they’ve bitten. Debugging is all about finding a cure.</a:t>
            </a:r>
          </a:p>
          <a:p>
            <a:r>
              <a:rPr lang="en-US" altLang="en-US"/>
              <a:t>Defensive Programming is not </a:t>
            </a:r>
          </a:p>
          <a:p>
            <a:r>
              <a:rPr lang="en-US" altLang="en-US"/>
              <a:t>Error checking</a:t>
            </a:r>
          </a:p>
          <a:p>
            <a:r>
              <a:rPr lang="en-US" altLang="en-US"/>
              <a:t>Testing </a:t>
            </a:r>
          </a:p>
          <a:p>
            <a:r>
              <a:rPr lang="en-US" altLang="en-US"/>
              <a:t>Debugging</a:t>
            </a:r>
            <a:endParaRPr lang="en-US" altLang="en-US" dirty="0"/>
          </a:p>
        </p:txBody>
      </p:sp>
      <p:sp>
        <p:nvSpPr>
          <p:cNvPr id="58372" name="Text Box 4"/>
          <p:cNvSpPr txBox="1">
            <a:spLocks noChangeArrowheads="1"/>
          </p:cNvSpPr>
          <p:nvPr/>
        </p:nvSpPr>
        <p:spPr bwMode="auto">
          <a:xfrm>
            <a:off x="152400" y="1295400"/>
            <a:ext cx="167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cs typeface="Arial" pitchFamily="34" charset="0"/>
              </a:defRPr>
            </a:lvl1pPr>
            <a:lvl2pPr marL="742950" indent="-285750" eaLnBrk="0" hangingPunct="0">
              <a:spcBef>
                <a:spcPct val="30000"/>
              </a:spcBef>
              <a:defRPr sz="1000">
                <a:solidFill>
                  <a:schemeClr val="tx1"/>
                </a:solidFill>
                <a:latin typeface="Arial" pitchFamily="34" charset="0"/>
                <a:cs typeface="Arial" pitchFamily="34" charset="0"/>
              </a:defRPr>
            </a:lvl2pPr>
            <a:lvl3pPr marL="1143000" indent="-228600" eaLnBrk="0" hangingPunct="0">
              <a:spcBef>
                <a:spcPct val="30000"/>
              </a:spcBef>
              <a:defRPr sz="1000">
                <a:solidFill>
                  <a:schemeClr val="tx1"/>
                </a:solidFill>
                <a:latin typeface="Arial" pitchFamily="34" charset="0"/>
                <a:cs typeface="Arial" pitchFamily="34" charset="0"/>
              </a:defRPr>
            </a:lvl3pPr>
            <a:lvl4pPr marL="1600200" indent="-228600" eaLnBrk="0" hangingPunct="0">
              <a:spcBef>
                <a:spcPct val="30000"/>
              </a:spcBef>
              <a:defRPr sz="1000">
                <a:solidFill>
                  <a:schemeClr val="tx1"/>
                </a:solidFill>
                <a:latin typeface="Arial" pitchFamily="34" charset="0"/>
                <a:cs typeface="Arial" pitchFamily="34" charset="0"/>
              </a:defRPr>
            </a:lvl4pPr>
            <a:lvl5pPr marL="2057400" indent="-228600" eaLnBrk="0" hangingPunct="0">
              <a:spcBef>
                <a:spcPct val="30000"/>
              </a:spcBef>
              <a:defRPr sz="10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cs typeface="Arial" pitchFamily="34" charset="0"/>
              </a:defRPr>
            </a:lvl9pPr>
          </a:lstStyle>
          <a:p>
            <a:pPr eaLnBrk="1" hangingPunct="1">
              <a:spcBef>
                <a:spcPct val="0"/>
              </a:spcBef>
            </a:pPr>
            <a:r>
              <a:rPr lang="en-US" altLang="en-US">
                <a:latin typeface="Trebuchet MS" pitchFamily="34" charset="0"/>
              </a:rPr>
              <a:t>Additional notes for instructor</a:t>
            </a:r>
          </a:p>
        </p:txBody>
      </p:sp>
      <p:sp>
        <p:nvSpPr>
          <p:cNvPr id="3" name="Slide Image Placeholder 2"/>
          <p:cNvSpPr>
            <a:spLocks noGrp="1" noRot="1" noChangeAspect="1"/>
          </p:cNvSpPr>
          <p:nvPr>
            <p:ph type="sldImg"/>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idx="1"/>
          </p:nvPr>
        </p:nvSpPr>
        <p:spPr/>
        <p:txBody>
          <a:bodyPr/>
          <a:lstStyle/>
          <a:p>
            <a:r>
              <a:rPr lang="en-US" altLang="en-US"/>
              <a:t>Purpose of Defensive Programming</a:t>
            </a:r>
          </a:p>
          <a:p>
            <a:r>
              <a:rPr lang="en-US" altLang="en-US"/>
              <a:t>Ensure that a program never returns inaccurate result even though valid data is passed.</a:t>
            </a:r>
          </a:p>
          <a:p>
            <a:r>
              <a:rPr lang="en-US" altLang="en-US"/>
              <a:t>Abnormal termination of the program will be avoided</a:t>
            </a:r>
          </a:p>
          <a:p>
            <a:r>
              <a:rPr lang="en-US" altLang="en-US"/>
              <a:t>Even though, invalid data is passed instead of abnormal termination of program execution, meaningful error messages has to be displayed. </a:t>
            </a:r>
          </a:p>
          <a:p>
            <a:r>
              <a:rPr lang="en-US" altLang="en-US"/>
              <a:t>Thinking all the possible and impossible scenarios and take care of exception to prevent problem occurrence.</a:t>
            </a:r>
          </a:p>
          <a:p>
            <a:endParaRPr lang="en-US" altLang="en-US" dirty="0"/>
          </a:p>
        </p:txBody>
      </p:sp>
      <p:sp>
        <p:nvSpPr>
          <p:cNvPr id="59396" name="Text Box 4"/>
          <p:cNvSpPr txBox="1">
            <a:spLocks noChangeArrowheads="1"/>
          </p:cNvSpPr>
          <p:nvPr/>
        </p:nvSpPr>
        <p:spPr bwMode="auto">
          <a:xfrm>
            <a:off x="152400" y="1295400"/>
            <a:ext cx="167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cs typeface="Arial" pitchFamily="34" charset="0"/>
              </a:defRPr>
            </a:lvl1pPr>
            <a:lvl2pPr marL="742950" indent="-285750" eaLnBrk="0" hangingPunct="0">
              <a:spcBef>
                <a:spcPct val="30000"/>
              </a:spcBef>
              <a:defRPr sz="1000">
                <a:solidFill>
                  <a:schemeClr val="tx1"/>
                </a:solidFill>
                <a:latin typeface="Arial" pitchFamily="34" charset="0"/>
                <a:cs typeface="Arial" pitchFamily="34" charset="0"/>
              </a:defRPr>
            </a:lvl2pPr>
            <a:lvl3pPr marL="1143000" indent="-228600" eaLnBrk="0" hangingPunct="0">
              <a:spcBef>
                <a:spcPct val="30000"/>
              </a:spcBef>
              <a:defRPr sz="1000">
                <a:solidFill>
                  <a:schemeClr val="tx1"/>
                </a:solidFill>
                <a:latin typeface="Arial" pitchFamily="34" charset="0"/>
                <a:cs typeface="Arial" pitchFamily="34" charset="0"/>
              </a:defRPr>
            </a:lvl3pPr>
            <a:lvl4pPr marL="1600200" indent="-228600" eaLnBrk="0" hangingPunct="0">
              <a:spcBef>
                <a:spcPct val="30000"/>
              </a:spcBef>
              <a:defRPr sz="1000">
                <a:solidFill>
                  <a:schemeClr val="tx1"/>
                </a:solidFill>
                <a:latin typeface="Arial" pitchFamily="34" charset="0"/>
                <a:cs typeface="Arial" pitchFamily="34" charset="0"/>
              </a:defRPr>
            </a:lvl4pPr>
            <a:lvl5pPr marL="2057400" indent="-228600" eaLnBrk="0" hangingPunct="0">
              <a:spcBef>
                <a:spcPct val="30000"/>
              </a:spcBef>
              <a:defRPr sz="10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cs typeface="Arial" pitchFamily="34" charset="0"/>
              </a:defRPr>
            </a:lvl9pPr>
          </a:lstStyle>
          <a:p>
            <a:pPr eaLnBrk="1" hangingPunct="1">
              <a:spcBef>
                <a:spcPct val="0"/>
              </a:spcBef>
            </a:pPr>
            <a:r>
              <a:rPr lang="en-US" altLang="en-US">
                <a:latin typeface="Trebuchet MS" pitchFamily="34" charset="0"/>
              </a:rPr>
              <a:t>Additional notes for instructor</a:t>
            </a:r>
          </a:p>
        </p:txBody>
      </p:sp>
      <p:sp>
        <p:nvSpPr>
          <p:cNvPr id="3" name="Slide Image Placeholder 2"/>
          <p:cNvSpPr>
            <a:spLocks noGrp="1" noRot="1" noChangeAspect="1"/>
          </p:cNvSpPr>
          <p:nvPr>
            <p:ph type="sldImg"/>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5"/>
          <p:cNvSpPr txBox="1">
            <a:spLocks noChangeArrowheads="1"/>
          </p:cNvSpPr>
          <p:nvPr/>
        </p:nvSpPr>
        <p:spPr bwMode="auto">
          <a:xfrm>
            <a:off x="152400" y="1295400"/>
            <a:ext cx="167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10" tIns="45555" rIns="91110" bIns="45555">
            <a:spAutoFit/>
          </a:bodyPr>
          <a:lstStyle>
            <a:lvl1pPr eaLnBrk="0" hangingPunct="0">
              <a:spcBef>
                <a:spcPct val="30000"/>
              </a:spcBef>
              <a:defRPr sz="1000">
                <a:solidFill>
                  <a:schemeClr val="tx1"/>
                </a:solidFill>
                <a:latin typeface="Arial" pitchFamily="34" charset="0"/>
                <a:cs typeface="Arial" pitchFamily="34" charset="0"/>
              </a:defRPr>
            </a:lvl1pPr>
            <a:lvl2pPr marL="742950" indent="-285750" eaLnBrk="0" hangingPunct="0">
              <a:spcBef>
                <a:spcPct val="30000"/>
              </a:spcBef>
              <a:defRPr sz="1000">
                <a:solidFill>
                  <a:schemeClr val="tx1"/>
                </a:solidFill>
                <a:latin typeface="Arial" pitchFamily="34" charset="0"/>
                <a:cs typeface="Arial" pitchFamily="34" charset="0"/>
              </a:defRPr>
            </a:lvl2pPr>
            <a:lvl3pPr marL="1143000" indent="-228600" eaLnBrk="0" hangingPunct="0">
              <a:spcBef>
                <a:spcPct val="30000"/>
              </a:spcBef>
              <a:defRPr sz="1000">
                <a:solidFill>
                  <a:schemeClr val="tx1"/>
                </a:solidFill>
                <a:latin typeface="Arial" pitchFamily="34" charset="0"/>
                <a:cs typeface="Arial" pitchFamily="34" charset="0"/>
              </a:defRPr>
            </a:lvl3pPr>
            <a:lvl4pPr marL="1600200" indent="-228600" eaLnBrk="0" hangingPunct="0">
              <a:spcBef>
                <a:spcPct val="30000"/>
              </a:spcBef>
              <a:defRPr sz="1000">
                <a:solidFill>
                  <a:schemeClr val="tx1"/>
                </a:solidFill>
                <a:latin typeface="Arial" pitchFamily="34" charset="0"/>
                <a:cs typeface="Arial" pitchFamily="34" charset="0"/>
              </a:defRPr>
            </a:lvl4pPr>
            <a:lvl5pPr marL="2057400" indent="-228600" eaLnBrk="0" hangingPunct="0">
              <a:spcBef>
                <a:spcPct val="30000"/>
              </a:spcBef>
              <a:defRPr sz="10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None </a:t>
            </a:r>
          </a:p>
        </p:txBody>
      </p:sp>
      <p:sp>
        <p:nvSpPr>
          <p:cNvPr id="41987" name="Slide Image Placeholder 6"/>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Notes Placeholder 7"/>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idx="1"/>
          </p:nvPr>
        </p:nvSpPr>
        <p:spPr/>
        <p:txBody>
          <a:bodyPr/>
          <a:lstStyle/>
          <a:p>
            <a:r>
              <a:rPr lang="en-US" altLang="en-US"/>
              <a:t>Purpose of Defensive Programming</a:t>
            </a:r>
          </a:p>
          <a:p>
            <a:r>
              <a:rPr lang="en-US" altLang="en-US"/>
              <a:t>Ensure that a program never returns inaccurate result even though valid data is passed.</a:t>
            </a:r>
          </a:p>
          <a:p>
            <a:r>
              <a:rPr lang="en-US" altLang="en-US"/>
              <a:t>Abnormal termination of the program will be avoided</a:t>
            </a:r>
          </a:p>
          <a:p>
            <a:r>
              <a:rPr lang="en-US" altLang="en-US"/>
              <a:t>Even though, invalid data is passed instead of abnormal termination of program execution, meaningful error messages has to be displayed. </a:t>
            </a:r>
          </a:p>
          <a:p>
            <a:r>
              <a:rPr lang="en-US" altLang="en-US"/>
              <a:t>Thinking all the possible and impossible scenarios and take care of exception to prevent problem occurrence.</a:t>
            </a:r>
          </a:p>
          <a:p>
            <a:endParaRPr lang="en-US" altLang="en-US" dirty="0"/>
          </a:p>
        </p:txBody>
      </p:sp>
      <p:sp>
        <p:nvSpPr>
          <p:cNvPr id="59396" name="Text Box 4"/>
          <p:cNvSpPr txBox="1">
            <a:spLocks noChangeArrowheads="1"/>
          </p:cNvSpPr>
          <p:nvPr/>
        </p:nvSpPr>
        <p:spPr bwMode="auto">
          <a:xfrm>
            <a:off x="152400" y="1295400"/>
            <a:ext cx="167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cs typeface="Arial" pitchFamily="34" charset="0"/>
              </a:defRPr>
            </a:lvl1pPr>
            <a:lvl2pPr marL="742950" indent="-285750" eaLnBrk="0" hangingPunct="0">
              <a:spcBef>
                <a:spcPct val="30000"/>
              </a:spcBef>
              <a:defRPr sz="1000">
                <a:solidFill>
                  <a:schemeClr val="tx1"/>
                </a:solidFill>
                <a:latin typeface="Arial" pitchFamily="34" charset="0"/>
                <a:cs typeface="Arial" pitchFamily="34" charset="0"/>
              </a:defRPr>
            </a:lvl2pPr>
            <a:lvl3pPr marL="1143000" indent="-228600" eaLnBrk="0" hangingPunct="0">
              <a:spcBef>
                <a:spcPct val="30000"/>
              </a:spcBef>
              <a:defRPr sz="1000">
                <a:solidFill>
                  <a:schemeClr val="tx1"/>
                </a:solidFill>
                <a:latin typeface="Arial" pitchFamily="34" charset="0"/>
                <a:cs typeface="Arial" pitchFamily="34" charset="0"/>
              </a:defRPr>
            </a:lvl3pPr>
            <a:lvl4pPr marL="1600200" indent="-228600" eaLnBrk="0" hangingPunct="0">
              <a:spcBef>
                <a:spcPct val="30000"/>
              </a:spcBef>
              <a:defRPr sz="1000">
                <a:solidFill>
                  <a:schemeClr val="tx1"/>
                </a:solidFill>
                <a:latin typeface="Arial" pitchFamily="34" charset="0"/>
                <a:cs typeface="Arial" pitchFamily="34" charset="0"/>
              </a:defRPr>
            </a:lvl4pPr>
            <a:lvl5pPr marL="2057400" indent="-228600" eaLnBrk="0" hangingPunct="0">
              <a:spcBef>
                <a:spcPct val="30000"/>
              </a:spcBef>
              <a:defRPr sz="10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cs typeface="Arial" pitchFamily="34" charset="0"/>
              </a:defRPr>
            </a:lvl9pPr>
          </a:lstStyle>
          <a:p>
            <a:pPr eaLnBrk="1" hangingPunct="1">
              <a:spcBef>
                <a:spcPct val="0"/>
              </a:spcBef>
            </a:pPr>
            <a:r>
              <a:rPr lang="en-US" altLang="en-US">
                <a:latin typeface="Trebuchet MS" pitchFamily="34" charset="0"/>
              </a:rPr>
              <a:t>Additional notes for instructor</a:t>
            </a:r>
          </a:p>
        </p:txBody>
      </p:sp>
      <p:sp>
        <p:nvSpPr>
          <p:cNvPr id="3" name="Slide Image Placeholder 2"/>
          <p:cNvSpPr>
            <a:spLocks noGrp="1" noRot="1" noChangeAspect="1"/>
          </p:cNvSpPr>
          <p:nvPr>
            <p:ph type="sldImg"/>
          </p:nvPr>
        </p:nvSpPr>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4"/>
          <p:cNvSpPr txBox="1">
            <a:spLocks noChangeArrowheads="1"/>
          </p:cNvSpPr>
          <p:nvPr/>
        </p:nvSpPr>
        <p:spPr bwMode="auto">
          <a:xfrm>
            <a:off x="152400" y="1295400"/>
            <a:ext cx="167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10" tIns="45555" rIns="91110" bIns="45555">
            <a:spAutoFit/>
          </a:bodyPr>
          <a:lstStyle>
            <a:lvl1pPr eaLnBrk="0" hangingPunct="0">
              <a:spcBef>
                <a:spcPct val="30000"/>
              </a:spcBef>
              <a:defRPr sz="1000">
                <a:solidFill>
                  <a:schemeClr val="tx1"/>
                </a:solidFill>
                <a:latin typeface="Arial" pitchFamily="34" charset="0"/>
                <a:cs typeface="Arial" pitchFamily="34" charset="0"/>
              </a:defRPr>
            </a:lvl1pPr>
            <a:lvl2pPr marL="742950" indent="-285750" eaLnBrk="0" hangingPunct="0">
              <a:spcBef>
                <a:spcPct val="30000"/>
              </a:spcBef>
              <a:defRPr sz="1000">
                <a:solidFill>
                  <a:schemeClr val="tx1"/>
                </a:solidFill>
                <a:latin typeface="Arial" pitchFamily="34" charset="0"/>
                <a:cs typeface="Arial" pitchFamily="34" charset="0"/>
              </a:defRPr>
            </a:lvl2pPr>
            <a:lvl3pPr marL="1143000" indent="-228600" eaLnBrk="0" hangingPunct="0">
              <a:spcBef>
                <a:spcPct val="30000"/>
              </a:spcBef>
              <a:defRPr sz="1000">
                <a:solidFill>
                  <a:schemeClr val="tx1"/>
                </a:solidFill>
                <a:latin typeface="Arial" pitchFamily="34" charset="0"/>
                <a:cs typeface="Arial" pitchFamily="34" charset="0"/>
              </a:defRPr>
            </a:lvl3pPr>
            <a:lvl4pPr marL="1600200" indent="-228600" eaLnBrk="0" hangingPunct="0">
              <a:spcBef>
                <a:spcPct val="30000"/>
              </a:spcBef>
              <a:defRPr sz="1000">
                <a:solidFill>
                  <a:schemeClr val="tx1"/>
                </a:solidFill>
                <a:latin typeface="Arial" pitchFamily="34" charset="0"/>
                <a:cs typeface="Arial" pitchFamily="34" charset="0"/>
              </a:defRPr>
            </a:lvl4pPr>
            <a:lvl5pPr marL="2057400" indent="-228600" eaLnBrk="0" hangingPunct="0">
              <a:spcBef>
                <a:spcPct val="30000"/>
              </a:spcBef>
              <a:defRPr sz="10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None</a:t>
            </a:r>
          </a:p>
        </p:txBody>
      </p:sp>
      <p:sp>
        <p:nvSpPr>
          <p:cNvPr id="60419" name="Slide Image Placeholder 6"/>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Notes Placeholder 7"/>
          <p:cNvSpPr>
            <a:spLocks noGrp="1"/>
          </p:cNvSpPr>
          <p:nvPr>
            <p:ph type="body" idx="1"/>
          </p:nvPr>
        </p:nvSpPr>
        <p:spPr bwMode="auto">
          <a:xfrm>
            <a:off x="2039938" y="4244975"/>
            <a:ext cx="4586287" cy="437038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Autofit/>
          </a:bodyPr>
          <a:lstStyle/>
          <a:p>
            <a:pPr>
              <a:defRPr/>
            </a:pPr>
            <a:r>
              <a:rPr lang="en-US" altLang="en-US" sz="1100" dirty="0">
                <a:latin typeface="Candara" pitchFamily="34" charset="0"/>
              </a:rPr>
              <a:t>Techniques of Defensive Programming</a:t>
            </a:r>
          </a:p>
          <a:p>
            <a:pPr>
              <a:defRPr/>
            </a:pPr>
            <a:r>
              <a:rPr lang="en-US" altLang="en-US" sz="1100" dirty="0">
                <a:latin typeface="Candara" pitchFamily="34" charset="0"/>
              </a:rPr>
              <a:t>1. </a:t>
            </a:r>
            <a:r>
              <a:rPr lang="en-US" altLang="en-US" sz="1100" b="1" dirty="0">
                <a:latin typeface="Candara" pitchFamily="34" charset="0"/>
              </a:rPr>
              <a:t>Input  validation</a:t>
            </a:r>
          </a:p>
          <a:p>
            <a:pPr marL="171450" lvl="1" indent="-171450">
              <a:buFont typeface="Arial" panose="020B0604020202020204" pitchFamily="34" charset="0"/>
              <a:buChar char="•"/>
              <a:defRPr/>
            </a:pPr>
            <a:r>
              <a:rPr lang="en-US" sz="1100" b="1" dirty="0">
                <a:latin typeface="Candara" panose="020E0502030303020204" pitchFamily="34" charset="0"/>
              </a:rPr>
              <a:t>Check the values of all data from external sources : </a:t>
            </a:r>
            <a:r>
              <a:rPr lang="en-US" altLang="en-US" sz="1100" dirty="0">
                <a:latin typeface="Candara" pitchFamily="34" charset="0"/>
              </a:rPr>
              <a:t>When getting data either from a file or from a user, check to be sure that the data falls within the allowable range and correct type of value is accepted. </a:t>
            </a:r>
          </a:p>
          <a:p>
            <a:pPr marL="171450" lvl="1" indent="-171450">
              <a:buFont typeface="Arial" panose="020B0604020202020204" pitchFamily="34" charset="0"/>
              <a:buChar char="•"/>
              <a:defRPr/>
            </a:pPr>
            <a:r>
              <a:rPr lang="en-US" altLang="en-US" sz="1100" b="1" dirty="0">
                <a:latin typeface="Candara" panose="020E0502030303020204" pitchFamily="34" charset="0"/>
              </a:rPr>
              <a:t>Validate the data exchanged between modules: </a:t>
            </a:r>
            <a:r>
              <a:rPr lang="en-US" altLang="en-US" sz="1100" dirty="0">
                <a:latin typeface="Candara" panose="020E0502030303020204" pitchFamily="34" charset="0"/>
              </a:rPr>
              <a:t>Checking the values of routine input parameters is essentially the same as checking data that comes from an external source</a:t>
            </a:r>
          </a:p>
          <a:p>
            <a:pPr marL="171450" lvl="1" indent="-171450">
              <a:buFont typeface="Arial" panose="020B0604020202020204" pitchFamily="34" charset="0"/>
              <a:buChar char="•"/>
              <a:defRPr/>
            </a:pPr>
            <a:r>
              <a:rPr lang="en-US" altLang="en-US" sz="1100" b="1" dirty="0">
                <a:latin typeface="Candara" panose="020E0502030303020204" pitchFamily="34" charset="0"/>
              </a:rPr>
              <a:t>Decide how to handle bad inputs: </a:t>
            </a:r>
            <a:r>
              <a:rPr lang="en-US" altLang="en-US" sz="1100" dirty="0">
                <a:latin typeface="Candara" panose="020E0502030303020204" pitchFamily="34" charset="0"/>
              </a:rPr>
              <a:t>Once you have detected an invalid input, take care of necessary technique to display an error message or return error code.</a:t>
            </a:r>
          </a:p>
          <a:p>
            <a:pPr marL="171450" lvl="1" indent="-171450">
              <a:buFont typeface="Arial" panose="020B0604020202020204" pitchFamily="34" charset="0"/>
              <a:buChar char="•"/>
              <a:defRPr/>
            </a:pPr>
            <a:r>
              <a:rPr lang="en-US" altLang="en-US" sz="1100" dirty="0">
                <a:latin typeface="Candara" panose="020E0502030303020204" pitchFamily="34" charset="0"/>
              </a:rPr>
              <a:t>Validate the data for </a:t>
            </a:r>
          </a:p>
          <a:p>
            <a:pPr marL="628650" lvl="2" indent="-171450">
              <a:buFont typeface="Arial" panose="020B0604020202020204" pitchFamily="34" charset="0"/>
              <a:buChar char="•"/>
              <a:defRPr/>
            </a:pPr>
            <a:r>
              <a:rPr lang="en-US" altLang="en-US" sz="1100" b="1" dirty="0">
                <a:latin typeface="Candara" panose="020E0502030303020204" pitchFamily="34" charset="0"/>
              </a:rPr>
              <a:t>consistency : </a:t>
            </a:r>
            <a:r>
              <a:rPr lang="en-US" altLang="en-US" sz="1100" dirty="0">
                <a:latin typeface="Candara" panose="020E0502030303020204" pitchFamily="34" charset="0"/>
              </a:rPr>
              <a:t>The consistency check compares new data with previous data. For example, a current meter reading against past meter readings.</a:t>
            </a:r>
          </a:p>
          <a:p>
            <a:pPr marL="628650" lvl="2" indent="-171450">
              <a:buFont typeface="Arial" panose="020B0604020202020204" pitchFamily="34" charset="0"/>
              <a:buChar char="•"/>
              <a:defRPr/>
            </a:pPr>
            <a:r>
              <a:rPr lang="en-US" altLang="en-US" sz="1100" b="1" dirty="0">
                <a:latin typeface="Candara" panose="020E0502030303020204" pitchFamily="34" charset="0"/>
              </a:rPr>
              <a:t>data type : </a:t>
            </a:r>
            <a:r>
              <a:rPr lang="en-US" altLang="en-US" sz="1100" dirty="0">
                <a:latin typeface="Candara" panose="020E0502030303020204" pitchFamily="34" charset="0"/>
              </a:rPr>
              <a:t>The data type check ensures input data is of the correct data type. For example, numeric or alphabetic.</a:t>
            </a:r>
          </a:p>
          <a:p>
            <a:pPr marL="628650" lvl="2" indent="-171450">
              <a:buFont typeface="Arial" panose="020B0604020202020204" pitchFamily="34" charset="0"/>
              <a:buChar char="•"/>
              <a:defRPr/>
            </a:pPr>
            <a:r>
              <a:rPr lang="en-US" altLang="en-US" sz="1100" b="1" dirty="0">
                <a:latin typeface="Candara" panose="020E0502030303020204" pitchFamily="34" charset="0"/>
              </a:rPr>
              <a:t>range : </a:t>
            </a:r>
            <a:r>
              <a:rPr lang="en-US" altLang="en-US" sz="1100" dirty="0">
                <a:latin typeface="Candara" panose="020E0502030303020204" pitchFamily="34" charset="0"/>
              </a:rPr>
              <a:t>check ensures that input data is within a specified range. </a:t>
            </a:r>
          </a:p>
          <a:p>
            <a:pPr marL="457200" lvl="2">
              <a:defRPr/>
            </a:pPr>
            <a:endParaRPr lang="en-US" altLang="en-US" sz="1100" dirty="0">
              <a:latin typeface="Candara" panose="020E0502030303020204" pitchFamily="34" charset="0"/>
            </a:endParaRPr>
          </a:p>
          <a:p>
            <a:pPr eaLnBrk="1" hangingPunct="1">
              <a:spcBef>
                <a:spcPct val="0"/>
              </a:spcBef>
              <a:defRPr/>
            </a:pPr>
            <a:r>
              <a:rPr lang="en-IN" altLang="en-US" sz="1100" dirty="0">
                <a:latin typeface="Candara" pitchFamily="34" charset="0"/>
              </a:rPr>
              <a:t>2. </a:t>
            </a:r>
            <a:r>
              <a:rPr lang="en-US" altLang="en-US" sz="1100" b="1" dirty="0">
                <a:latin typeface="Candara" pitchFamily="34" charset="0"/>
              </a:rPr>
              <a:t>Error handling : </a:t>
            </a:r>
            <a:r>
              <a:rPr lang="en-US" altLang="en-US" sz="1100" dirty="0">
                <a:latin typeface="Candara" pitchFamily="34" charset="0"/>
              </a:rPr>
              <a:t>these techniques deal with errors you would expect to occur in code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4"/>
          <p:cNvSpPr txBox="1">
            <a:spLocks noChangeArrowheads="1"/>
          </p:cNvSpPr>
          <p:nvPr/>
        </p:nvSpPr>
        <p:spPr bwMode="auto">
          <a:xfrm>
            <a:off x="152400" y="1295400"/>
            <a:ext cx="167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10" tIns="45555" rIns="91110" bIns="45555">
            <a:spAutoFit/>
          </a:bodyPr>
          <a:lstStyle>
            <a:lvl1pPr eaLnBrk="0" hangingPunct="0">
              <a:spcBef>
                <a:spcPct val="30000"/>
              </a:spcBef>
              <a:defRPr sz="1000">
                <a:solidFill>
                  <a:schemeClr val="tx1"/>
                </a:solidFill>
                <a:latin typeface="Arial" pitchFamily="34" charset="0"/>
                <a:cs typeface="Arial" pitchFamily="34" charset="0"/>
              </a:defRPr>
            </a:lvl1pPr>
            <a:lvl2pPr marL="742950" indent="-285750" eaLnBrk="0" hangingPunct="0">
              <a:spcBef>
                <a:spcPct val="30000"/>
              </a:spcBef>
              <a:defRPr sz="1000">
                <a:solidFill>
                  <a:schemeClr val="tx1"/>
                </a:solidFill>
                <a:latin typeface="Arial" pitchFamily="34" charset="0"/>
                <a:cs typeface="Arial" pitchFamily="34" charset="0"/>
              </a:defRPr>
            </a:lvl2pPr>
            <a:lvl3pPr marL="1143000" indent="-228600" eaLnBrk="0" hangingPunct="0">
              <a:spcBef>
                <a:spcPct val="30000"/>
              </a:spcBef>
              <a:defRPr sz="1000">
                <a:solidFill>
                  <a:schemeClr val="tx1"/>
                </a:solidFill>
                <a:latin typeface="Arial" pitchFamily="34" charset="0"/>
                <a:cs typeface="Arial" pitchFamily="34" charset="0"/>
              </a:defRPr>
            </a:lvl3pPr>
            <a:lvl4pPr marL="1600200" indent="-228600" eaLnBrk="0" hangingPunct="0">
              <a:spcBef>
                <a:spcPct val="30000"/>
              </a:spcBef>
              <a:defRPr sz="1000">
                <a:solidFill>
                  <a:schemeClr val="tx1"/>
                </a:solidFill>
                <a:latin typeface="Arial" pitchFamily="34" charset="0"/>
                <a:cs typeface="Arial" pitchFamily="34" charset="0"/>
              </a:defRPr>
            </a:lvl4pPr>
            <a:lvl5pPr marL="2057400" indent="-228600" eaLnBrk="0" hangingPunct="0">
              <a:spcBef>
                <a:spcPct val="30000"/>
              </a:spcBef>
              <a:defRPr sz="10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None</a:t>
            </a:r>
          </a:p>
        </p:txBody>
      </p:sp>
      <p:sp>
        <p:nvSpPr>
          <p:cNvPr id="61443" name="Slide Image Placeholder 6"/>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Notes Placeholder 7"/>
          <p:cNvSpPr>
            <a:spLocks noGrp="1"/>
          </p:cNvSpPr>
          <p:nvPr>
            <p:ph type="body" idx="1"/>
          </p:nvPr>
        </p:nvSpPr>
        <p:spPr bwMode="auto">
          <a:xfrm>
            <a:off x="2060575" y="4244975"/>
            <a:ext cx="4586288" cy="46529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Autofit/>
          </a:bodyPr>
          <a:lstStyle/>
          <a:p>
            <a:pPr eaLnBrk="1" hangingPunct="1">
              <a:spcBef>
                <a:spcPct val="0"/>
              </a:spcBef>
              <a:defRPr/>
            </a:pPr>
            <a:r>
              <a:rPr lang="en-US" altLang="en-US" sz="1100" dirty="0">
                <a:latin typeface="Candara" pitchFamily="34" charset="0"/>
              </a:rPr>
              <a:t>Techniques of Defensive Programming(Contd..)</a:t>
            </a:r>
            <a:endParaRPr lang="en-US" altLang="en-US" sz="1100" b="1" dirty="0">
              <a:latin typeface="Candara" pitchFamily="34" charset="0"/>
            </a:endParaRPr>
          </a:p>
          <a:p>
            <a:pPr eaLnBrk="1" hangingPunct="1">
              <a:spcBef>
                <a:spcPct val="0"/>
              </a:spcBef>
              <a:defRPr/>
            </a:pPr>
            <a:r>
              <a:rPr lang="en-US" altLang="en-US" sz="1100" b="1" dirty="0">
                <a:latin typeface="Candara" pitchFamily="34" charset="0"/>
              </a:rPr>
              <a:t>Example for Error Handling:</a:t>
            </a:r>
          </a:p>
          <a:p>
            <a:pPr eaLnBrk="1" hangingPunct="1">
              <a:spcBef>
                <a:spcPct val="0"/>
              </a:spcBef>
              <a:defRPr/>
            </a:pPr>
            <a:r>
              <a:rPr lang="en-US" altLang="en-US" sz="1100" dirty="0">
                <a:latin typeface="Candara" pitchFamily="34" charset="0"/>
              </a:rPr>
              <a:t>        IF (</a:t>
            </a:r>
            <a:r>
              <a:rPr lang="en-US" altLang="en-US" sz="1100" dirty="0" err="1">
                <a:latin typeface="Candara" pitchFamily="34" charset="0"/>
              </a:rPr>
              <a:t>fileExists</a:t>
            </a:r>
            <a:r>
              <a:rPr lang="en-US" altLang="en-US" sz="1100" dirty="0">
                <a:latin typeface="Candara" pitchFamily="34" charset="0"/>
              </a:rPr>
              <a:t>)  THEN</a:t>
            </a:r>
          </a:p>
          <a:p>
            <a:pPr eaLnBrk="1" hangingPunct="1">
              <a:spcBef>
                <a:spcPct val="0"/>
              </a:spcBef>
              <a:defRPr/>
            </a:pPr>
            <a:r>
              <a:rPr lang="en-US" altLang="en-US" sz="1100" dirty="0">
                <a:latin typeface="Candara" pitchFamily="34" charset="0"/>
              </a:rPr>
              <a:t>	Read the data from the file</a:t>
            </a:r>
          </a:p>
          <a:p>
            <a:pPr eaLnBrk="1" hangingPunct="1">
              <a:spcBef>
                <a:spcPct val="0"/>
              </a:spcBef>
              <a:defRPr/>
            </a:pPr>
            <a:r>
              <a:rPr lang="en-US" altLang="en-US" sz="1100" dirty="0">
                <a:latin typeface="Candara" pitchFamily="34" charset="0"/>
              </a:rPr>
              <a:t>        ELSE</a:t>
            </a:r>
          </a:p>
          <a:p>
            <a:pPr eaLnBrk="1" hangingPunct="1">
              <a:spcBef>
                <a:spcPct val="0"/>
              </a:spcBef>
              <a:defRPr/>
            </a:pPr>
            <a:r>
              <a:rPr lang="en-US" altLang="en-US" sz="1100" dirty="0">
                <a:latin typeface="Candara" pitchFamily="34" charset="0"/>
              </a:rPr>
              <a:t>            	</a:t>
            </a:r>
            <a:r>
              <a:rPr lang="en-US" altLang="en-US" sz="1100" dirty="0" err="1">
                <a:latin typeface="Candara" pitchFamily="34" charset="0"/>
              </a:rPr>
              <a:t>errorCode</a:t>
            </a:r>
            <a:r>
              <a:rPr lang="en-US" altLang="en-US" sz="1100" dirty="0">
                <a:latin typeface="Candara" pitchFamily="34" charset="0"/>
              </a:rPr>
              <a:t> = -1; //File doesn’t exists</a:t>
            </a:r>
          </a:p>
          <a:p>
            <a:pPr eaLnBrk="1" hangingPunct="1">
              <a:spcBef>
                <a:spcPct val="0"/>
              </a:spcBef>
              <a:defRPr/>
            </a:pPr>
            <a:r>
              <a:rPr lang="en-US" altLang="en-US" sz="1100" dirty="0">
                <a:latin typeface="Candara" pitchFamily="34" charset="0"/>
              </a:rPr>
              <a:t>	return </a:t>
            </a:r>
            <a:r>
              <a:rPr lang="en-US" altLang="en-US" sz="1100" dirty="0" err="1">
                <a:latin typeface="Candara" pitchFamily="34" charset="0"/>
              </a:rPr>
              <a:t>errorCode</a:t>
            </a:r>
            <a:endParaRPr lang="en-US" altLang="en-US" sz="1100" dirty="0">
              <a:latin typeface="Candara" pitchFamily="34" charset="0"/>
            </a:endParaRPr>
          </a:p>
          <a:p>
            <a:pPr eaLnBrk="1" hangingPunct="1">
              <a:spcBef>
                <a:spcPct val="0"/>
              </a:spcBef>
              <a:defRPr/>
            </a:pPr>
            <a:r>
              <a:rPr lang="en-US" altLang="en-US" sz="1100" dirty="0">
                <a:latin typeface="Candara" pitchFamily="34" charset="0"/>
              </a:rPr>
              <a:t>        END IF</a:t>
            </a:r>
          </a:p>
          <a:p>
            <a:pPr eaLnBrk="1" hangingPunct="1">
              <a:spcBef>
                <a:spcPct val="0"/>
              </a:spcBef>
              <a:defRPr/>
            </a:pPr>
            <a:endParaRPr lang="en-US" altLang="en-US" sz="1100" b="1" dirty="0">
              <a:latin typeface="Candara" pitchFamily="34" charset="0"/>
            </a:endParaRPr>
          </a:p>
          <a:p>
            <a:pPr eaLnBrk="1" hangingPunct="1">
              <a:spcBef>
                <a:spcPct val="0"/>
              </a:spcBef>
              <a:defRPr/>
            </a:pPr>
            <a:r>
              <a:rPr lang="en-US" altLang="en-US" sz="1100" b="1" dirty="0">
                <a:latin typeface="Candara" pitchFamily="34" charset="0"/>
              </a:rPr>
              <a:t>3. Error Containment</a:t>
            </a:r>
            <a:endParaRPr lang="en-US" sz="1100" dirty="0">
              <a:latin typeface="Candara" panose="020E0502030303020204" pitchFamily="34" charset="0"/>
            </a:endParaRPr>
          </a:p>
          <a:p>
            <a:pPr marL="171450" indent="-171450" eaLnBrk="1" hangingPunct="1">
              <a:spcBef>
                <a:spcPct val="0"/>
              </a:spcBef>
              <a:buFont typeface="Arial" panose="020B0604020202020204" pitchFamily="34" charset="0"/>
              <a:buChar char="•"/>
              <a:defRPr/>
            </a:pPr>
            <a:r>
              <a:rPr lang="en-US" sz="1100" dirty="0">
                <a:latin typeface="Candara" panose="020E0502030303020204" pitchFamily="34" charset="0"/>
              </a:rPr>
              <a:t>Protect your code from an invalid data coming from “outside”( Data from an external system or the user or a file)</a:t>
            </a:r>
          </a:p>
          <a:p>
            <a:pPr marL="171450" indent="-171450" eaLnBrk="1" hangingPunct="1">
              <a:spcBef>
                <a:spcPct val="0"/>
              </a:spcBef>
              <a:buFont typeface="Arial" panose="020B0604020202020204" pitchFamily="34" charset="0"/>
              <a:buChar char="•"/>
              <a:defRPr/>
            </a:pPr>
            <a:r>
              <a:rPr lang="en-US" sz="1100" dirty="0">
                <a:latin typeface="Candara" panose="020E0502030303020204" pitchFamily="34" charset="0"/>
              </a:rPr>
              <a:t>Establish “barricades”(module where validation logic exists) for leaving dangerous data outside of the boundary(like before invoking module), everything inside of the boundary(within module) is safe. For an example, send input parameters to a module only if it is valid(Inside of the boundary is safe)</a:t>
            </a:r>
          </a:p>
          <a:p>
            <a:pPr marL="171450" indent="-171450" eaLnBrk="1" hangingPunct="1">
              <a:spcBef>
                <a:spcPct val="0"/>
              </a:spcBef>
              <a:buFont typeface="Arial" panose="020B0604020202020204" pitchFamily="34" charset="0"/>
              <a:buChar char="•"/>
              <a:defRPr/>
            </a:pPr>
            <a:r>
              <a:rPr lang="en-US" sz="1100" dirty="0">
                <a:latin typeface="Candara" panose="020E0502030303020204" pitchFamily="34" charset="0"/>
              </a:rPr>
              <a:t>In the barricade code(</a:t>
            </a:r>
            <a:r>
              <a:rPr lang="en-US" sz="1100" dirty="0" err="1">
                <a:latin typeface="Candara" panose="020E0502030303020204" pitchFamily="34" charset="0"/>
              </a:rPr>
              <a:t>isValid</a:t>
            </a:r>
            <a:r>
              <a:rPr lang="en-US" sz="1100" dirty="0">
                <a:latin typeface="Candara" panose="020E0502030303020204" pitchFamily="34" charset="0"/>
              </a:rPr>
              <a:t> Module), validate all input data (check all input parameters) for the correct type, length, and range of values. Double check for limits and bounds.</a:t>
            </a:r>
          </a:p>
          <a:p>
            <a:pPr marL="171450" indent="-171450" eaLnBrk="1" hangingPunct="1">
              <a:spcBef>
                <a:spcPct val="0"/>
              </a:spcBef>
              <a:buFont typeface="Arial" panose="020B0604020202020204" pitchFamily="34" charset="0"/>
              <a:buChar char="•"/>
              <a:defRPr/>
            </a:pPr>
            <a:r>
              <a:rPr lang="en-US" sz="1100" b="1" dirty="0">
                <a:latin typeface="Candara" panose="020E0502030303020204" pitchFamily="34" charset="0"/>
              </a:rPr>
              <a:t>For an Example:</a:t>
            </a:r>
            <a:endParaRPr lang="en-IN" sz="1100" b="1" dirty="0">
              <a:latin typeface="Candara" panose="020E0502030303020204" pitchFamily="34" charset="0"/>
            </a:endParaRPr>
          </a:p>
          <a:p>
            <a:pPr eaLnBrk="1" hangingPunct="1">
              <a:spcBef>
                <a:spcPct val="0"/>
              </a:spcBef>
              <a:defRPr/>
            </a:pPr>
            <a:r>
              <a:rPr lang="en-IN" sz="1100" dirty="0">
                <a:latin typeface="Candara" panose="020E0502030303020204" pitchFamily="34" charset="0"/>
              </a:rPr>
              <a:t>                IF(data is invalid) THEN</a:t>
            </a:r>
          </a:p>
          <a:p>
            <a:pPr lvl="1" eaLnBrk="1" hangingPunct="1">
              <a:spcBef>
                <a:spcPct val="0"/>
              </a:spcBef>
              <a:defRPr/>
            </a:pPr>
            <a:r>
              <a:rPr lang="en-IN" sz="1100" dirty="0">
                <a:latin typeface="Candara" panose="020E0502030303020204" pitchFamily="34" charset="0"/>
              </a:rPr>
              <a:t>	PRINT error message</a:t>
            </a:r>
          </a:p>
          <a:p>
            <a:pPr lvl="1" eaLnBrk="1" hangingPunct="1">
              <a:spcBef>
                <a:spcPct val="0"/>
              </a:spcBef>
              <a:defRPr/>
            </a:pPr>
            <a:r>
              <a:rPr lang="en-IN" sz="1100" dirty="0">
                <a:latin typeface="Candara" panose="020E0502030303020204" pitchFamily="34" charset="0"/>
              </a:rPr>
              <a:t>ELSE</a:t>
            </a:r>
          </a:p>
          <a:p>
            <a:pPr lvl="1" eaLnBrk="1" hangingPunct="1">
              <a:spcBef>
                <a:spcPct val="0"/>
              </a:spcBef>
              <a:defRPr/>
            </a:pPr>
            <a:r>
              <a:rPr lang="en-IN" sz="1100" dirty="0">
                <a:latin typeface="Candara" panose="020E0502030303020204" pitchFamily="34" charset="0"/>
              </a:rPr>
              <a:t>	Invoke a module to execute logic</a:t>
            </a:r>
          </a:p>
          <a:p>
            <a:pPr lvl="1" eaLnBrk="1" hangingPunct="1">
              <a:spcBef>
                <a:spcPct val="0"/>
              </a:spcBef>
              <a:defRPr/>
            </a:pPr>
            <a:r>
              <a:rPr lang="en-IN" sz="1100" dirty="0">
                <a:latin typeface="Candara" panose="020E0502030303020204" pitchFamily="34" charset="0"/>
              </a:rPr>
              <a:t>END IF</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Notes Placeholder 1"/>
          <p:cNvSpPr>
            <a:spLocks noGrp="1"/>
          </p:cNvSpPr>
          <p:nvPr>
            <p:ph type="body" idx="1"/>
          </p:nvPr>
        </p:nvSpPr>
        <p:spPr/>
        <p:txBody>
          <a:bodyPr/>
          <a:lstStyle/>
          <a:p>
            <a:r>
              <a:rPr lang="en-US" altLang="en-US"/>
              <a:t>Pseudocode to calculate price after applying discount . </a:t>
            </a:r>
          </a:p>
          <a:p>
            <a:endParaRPr lang="en-US" altLang="en-US"/>
          </a:p>
          <a:p>
            <a:r>
              <a:rPr lang="en-US" altLang="en-US"/>
              <a:t>The below defensive programming techniques are applied.</a:t>
            </a:r>
          </a:p>
          <a:p>
            <a:pPr lvl="1"/>
            <a:r>
              <a:rPr lang="en-US" altLang="en-US"/>
              <a:t>Input Validation </a:t>
            </a:r>
          </a:p>
          <a:p>
            <a:pPr lvl="2"/>
            <a:r>
              <a:rPr lang="en-US" altLang="en-US"/>
              <a:t>ProductId and discount value should accept only digits</a:t>
            </a:r>
          </a:p>
          <a:p>
            <a:pPr lvl="2"/>
            <a:r>
              <a:rPr lang="en-US" altLang="en-US"/>
              <a:t>ProductId should already exists</a:t>
            </a:r>
          </a:p>
          <a:p>
            <a:pPr lvl="1"/>
            <a:r>
              <a:rPr lang="en-US" altLang="en-US"/>
              <a:t>Error Handling</a:t>
            </a:r>
          </a:p>
          <a:p>
            <a:pPr lvl="2"/>
            <a:r>
              <a:rPr lang="en-US" altLang="en-US"/>
              <a:t>Error code(-1) will be returned if productId doesn’t exists</a:t>
            </a:r>
          </a:p>
          <a:p>
            <a:pPr lvl="1"/>
            <a:r>
              <a:rPr lang="en-US" altLang="en-US"/>
              <a:t>Error Containment</a:t>
            </a:r>
          </a:p>
          <a:p>
            <a:pPr lvl="2"/>
            <a:r>
              <a:rPr lang="en-US" altLang="en-US"/>
              <a:t>applyDiscount module will be invoked only if the given inputs are valid else error message will be printed</a:t>
            </a:r>
          </a:p>
          <a:p>
            <a:pPr lvl="1"/>
            <a:endParaRPr lang="en-US" altLang="en-US"/>
          </a:p>
          <a:p>
            <a:pPr lvl="1"/>
            <a:endParaRPr lang="en-US" altLang="en-US"/>
          </a:p>
          <a:p>
            <a:endParaRPr lang="en-US" altLang="en-US"/>
          </a:p>
          <a:p>
            <a:endParaRPr lang="en-US" altLang="en-US"/>
          </a:p>
          <a:p>
            <a:r>
              <a:rPr lang="en-US" altLang="en-US"/>
              <a:t>       </a:t>
            </a:r>
          </a:p>
          <a:p>
            <a:r>
              <a:rPr lang="en-US" altLang="en-US"/>
              <a:t>	</a:t>
            </a:r>
          </a:p>
          <a:p>
            <a:endParaRPr lang="en-US" altLang="en-US"/>
          </a:p>
          <a:p>
            <a:endParaRPr lang="en-US" altLang="en-US" dirty="0"/>
          </a:p>
        </p:txBody>
      </p:sp>
      <p:sp>
        <p:nvSpPr>
          <p:cNvPr id="3" name="Slide Image Placeholder 2"/>
          <p:cNvSpPr>
            <a:spLocks noGrp="1" noRot="1" noChangeAspect="1"/>
          </p:cNvSpPr>
          <p:nvPr>
            <p:ph type="sldImg"/>
          </p:nvPr>
        </p:nvSpPr>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3"/>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4"/>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1100">
                <a:latin typeface="Candara" pitchFamily="34" charset="0"/>
              </a:rPr>
              <a:t>Write pseudocode to test the concept of handling exceptional scenarios.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8"/>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5540" name="Text Box 4"/>
          <p:cNvSpPr txBox="1">
            <a:spLocks noChangeArrowheads="1"/>
          </p:cNvSpPr>
          <p:nvPr/>
        </p:nvSpPr>
        <p:spPr bwMode="auto">
          <a:xfrm>
            <a:off x="152400" y="1295400"/>
            <a:ext cx="16764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cs typeface="Arial" pitchFamily="34" charset="0"/>
              </a:defRPr>
            </a:lvl1pPr>
            <a:lvl2pPr marL="742950" indent="-285750" eaLnBrk="0" hangingPunct="0">
              <a:spcBef>
                <a:spcPct val="30000"/>
              </a:spcBef>
              <a:defRPr sz="1000">
                <a:solidFill>
                  <a:schemeClr val="tx1"/>
                </a:solidFill>
                <a:latin typeface="Arial" pitchFamily="34" charset="0"/>
                <a:cs typeface="Arial" pitchFamily="34" charset="0"/>
              </a:defRPr>
            </a:lvl2pPr>
            <a:lvl3pPr marL="1143000" indent="-228600" eaLnBrk="0" hangingPunct="0">
              <a:spcBef>
                <a:spcPct val="30000"/>
              </a:spcBef>
              <a:defRPr sz="1000">
                <a:solidFill>
                  <a:schemeClr val="tx1"/>
                </a:solidFill>
                <a:latin typeface="Arial" pitchFamily="34" charset="0"/>
                <a:cs typeface="Arial" pitchFamily="34" charset="0"/>
              </a:defRPr>
            </a:lvl3pPr>
            <a:lvl4pPr marL="1600200" indent="-228600" eaLnBrk="0" hangingPunct="0">
              <a:spcBef>
                <a:spcPct val="30000"/>
              </a:spcBef>
              <a:defRPr sz="1000">
                <a:solidFill>
                  <a:schemeClr val="tx1"/>
                </a:solidFill>
                <a:latin typeface="Arial" pitchFamily="34" charset="0"/>
                <a:cs typeface="Arial" pitchFamily="34" charset="0"/>
              </a:defRPr>
            </a:lvl4pPr>
            <a:lvl5pPr marL="2057400" indent="-228600" eaLnBrk="0" hangingPunct="0">
              <a:spcBef>
                <a:spcPct val="30000"/>
              </a:spcBef>
              <a:defRPr sz="10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Question 1 : A,B,C</a:t>
            </a:r>
          </a:p>
          <a:p>
            <a:pPr eaLnBrk="1" hangingPunct="1">
              <a:spcBef>
                <a:spcPct val="0"/>
              </a:spcBef>
            </a:pPr>
            <a:r>
              <a:rPr lang="en-US" altLang="en-US">
                <a:latin typeface="Trebuchet MS" pitchFamily="34" charset="0"/>
                <a:ea typeface="MS PGothic" pitchFamily="34" charset="-128"/>
              </a:rPr>
              <a:t>Question 2. B,C,D</a:t>
            </a:r>
          </a:p>
          <a:p>
            <a:pPr eaLnBrk="1" hangingPunct="1">
              <a:spcBef>
                <a:spcPct val="0"/>
              </a:spcBef>
            </a:pPr>
            <a:endParaRPr lang="en-US" altLang="en-US">
              <a:latin typeface="Trebuchet MS" pitchFamily="34" charset="0"/>
              <a:ea typeface="MS PGothic"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8"/>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6564" name="Text Box 4"/>
          <p:cNvSpPr txBox="1">
            <a:spLocks noChangeArrowheads="1"/>
          </p:cNvSpPr>
          <p:nvPr/>
        </p:nvSpPr>
        <p:spPr bwMode="auto">
          <a:xfrm>
            <a:off x="152400" y="1295400"/>
            <a:ext cx="167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30000"/>
              </a:spcBef>
              <a:defRPr sz="1000">
                <a:solidFill>
                  <a:schemeClr val="tx1"/>
                </a:solidFill>
                <a:latin typeface="Arial" pitchFamily="34" charset="0"/>
                <a:cs typeface="Arial" pitchFamily="34" charset="0"/>
              </a:defRPr>
            </a:lvl1pPr>
            <a:lvl2pPr marL="742950" indent="-285750" eaLnBrk="0" hangingPunct="0">
              <a:spcBef>
                <a:spcPct val="30000"/>
              </a:spcBef>
              <a:defRPr sz="1000">
                <a:solidFill>
                  <a:schemeClr val="tx1"/>
                </a:solidFill>
                <a:latin typeface="Arial" pitchFamily="34" charset="0"/>
                <a:cs typeface="Arial" pitchFamily="34" charset="0"/>
              </a:defRPr>
            </a:lvl2pPr>
            <a:lvl3pPr marL="1143000" indent="-228600" eaLnBrk="0" hangingPunct="0">
              <a:spcBef>
                <a:spcPct val="30000"/>
              </a:spcBef>
              <a:defRPr sz="1000">
                <a:solidFill>
                  <a:schemeClr val="tx1"/>
                </a:solidFill>
                <a:latin typeface="Arial" pitchFamily="34" charset="0"/>
                <a:cs typeface="Arial" pitchFamily="34" charset="0"/>
              </a:defRPr>
            </a:lvl3pPr>
            <a:lvl4pPr marL="1600200" indent="-228600" eaLnBrk="0" hangingPunct="0">
              <a:spcBef>
                <a:spcPct val="30000"/>
              </a:spcBef>
              <a:defRPr sz="1000">
                <a:solidFill>
                  <a:schemeClr val="tx1"/>
                </a:solidFill>
                <a:latin typeface="Arial" pitchFamily="34" charset="0"/>
                <a:cs typeface="Arial" pitchFamily="34" charset="0"/>
              </a:defRPr>
            </a:lvl4pPr>
            <a:lvl5pPr marL="2057400" indent="-228600" eaLnBrk="0" hangingPunct="0">
              <a:spcBef>
                <a:spcPct val="30000"/>
              </a:spcBef>
              <a:defRPr sz="10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Question 3. D</a:t>
            </a:r>
          </a:p>
          <a:p>
            <a:pPr eaLnBrk="1" hangingPunct="1">
              <a:spcBef>
                <a:spcPct val="0"/>
              </a:spcBef>
            </a:pPr>
            <a:r>
              <a:rPr lang="en-US" altLang="en-US">
                <a:latin typeface="Trebuchet MS" pitchFamily="34" charset="0"/>
                <a:ea typeface="MS PGothic" pitchFamily="34" charset="-128"/>
              </a:rPr>
              <a:t>Question 4. 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1"/>
          </p:nvPr>
        </p:nvSpPr>
        <p:spPr bwMode="auto">
          <a:xfrm>
            <a:off x="2039938" y="4235450"/>
            <a:ext cx="4586287" cy="43084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Autofit/>
          </a:bodyPr>
          <a:lstStyle/>
          <a:p>
            <a:pPr eaLnBrk="1" hangingPunct="1">
              <a:spcBef>
                <a:spcPct val="0"/>
              </a:spcBef>
              <a:defRPr/>
            </a:pPr>
            <a:r>
              <a:rPr lang="en-US" altLang="en-US" sz="1100" dirty="0">
                <a:latin typeface="Candara" panose="020E0502030303020204" pitchFamily="34" charset="0"/>
              </a:rPr>
              <a:t>Exception Handling: </a:t>
            </a:r>
          </a:p>
          <a:p>
            <a:pPr eaLnBrk="1" hangingPunct="1">
              <a:spcBef>
                <a:spcPct val="0"/>
              </a:spcBef>
              <a:defRPr/>
            </a:pPr>
            <a:endParaRPr lang="en-US" altLang="en-US" sz="1100" dirty="0">
              <a:latin typeface="Candara" panose="020E0502030303020204" pitchFamily="34" charset="0"/>
            </a:endParaRPr>
          </a:p>
          <a:p>
            <a:pPr eaLnBrk="1" hangingPunct="1">
              <a:spcBef>
                <a:spcPct val="0"/>
              </a:spcBef>
              <a:defRPr/>
            </a:pPr>
            <a:r>
              <a:rPr lang="en-US" altLang="en-US" sz="1100" dirty="0">
                <a:latin typeface="Candara" panose="020E0502030303020204" pitchFamily="34" charset="0"/>
              </a:rPr>
              <a:t>An exception is an event that occurs during the execution of a program that disrupts the normal flow of instructions. Exceptions are used as a way to report occurrence of some exceptional condition. Exception provides a means of communicating information about errors up through a chain of methods until one of them handles it.</a:t>
            </a:r>
          </a:p>
          <a:p>
            <a:pPr eaLnBrk="1" hangingPunct="1">
              <a:spcBef>
                <a:spcPct val="0"/>
              </a:spcBef>
              <a:defRPr/>
            </a:pPr>
            <a:endParaRPr lang="en-US" altLang="en-US" sz="1100" dirty="0">
              <a:latin typeface="Candara" panose="020E0502030303020204" pitchFamily="34" charset="0"/>
            </a:endParaRPr>
          </a:p>
          <a:p>
            <a:pPr marL="628650" lvl="1" indent="-171450" eaLnBrk="1" hangingPunct="1">
              <a:buFont typeface="Arial" panose="020B0604020202020204" pitchFamily="34" charset="0"/>
              <a:buChar char="•"/>
              <a:defRPr/>
            </a:pPr>
            <a:r>
              <a:rPr lang="en-GB" altLang="en-US" sz="1100" dirty="0">
                <a:latin typeface="Candara" panose="020E0502030303020204" pitchFamily="34" charset="0"/>
              </a:rPr>
              <a:t>When an exception occurs, the executing method creates an Exception object and hands it to the runtime system —”throwing an exception”</a:t>
            </a:r>
          </a:p>
          <a:p>
            <a:pPr marL="628650" lvl="1" indent="-171450" eaLnBrk="1" hangingPunct="1">
              <a:buFont typeface="Arial" panose="020B0604020202020204" pitchFamily="34" charset="0"/>
              <a:buChar char="•"/>
              <a:defRPr/>
            </a:pPr>
            <a:r>
              <a:rPr lang="en-GB" altLang="en-US" sz="1100" dirty="0">
                <a:latin typeface="Candara" panose="020E0502030303020204" pitchFamily="34" charset="0"/>
              </a:rPr>
              <a:t>The runtime system searches the runtime call stack for a method with an appropriate handler, to catch the exception.</a:t>
            </a:r>
            <a:endParaRPr lang="en-US" altLang="en-US" sz="1100" dirty="0">
              <a:latin typeface="Candara" panose="020E0502030303020204" pitchFamily="34" charset="0"/>
            </a:endParaRPr>
          </a:p>
          <a:p>
            <a:pPr marL="171450" indent="-171450" eaLnBrk="1" hangingPunct="1">
              <a:spcBef>
                <a:spcPct val="0"/>
              </a:spcBef>
              <a:buFont typeface="Arial" panose="020B0604020202020204" pitchFamily="34" charset="0"/>
              <a:buChar char="•"/>
              <a:defRPr/>
            </a:pPr>
            <a:endParaRPr lang="en-US" altLang="en-US" sz="1100" dirty="0">
              <a:latin typeface="Candara" panose="020E0502030303020204" pitchFamily="34" charset="0"/>
            </a:endParaRPr>
          </a:p>
          <a:p>
            <a:pPr eaLnBrk="1" hangingPunct="1">
              <a:spcBef>
                <a:spcPct val="0"/>
              </a:spcBef>
              <a:defRPr/>
            </a:pPr>
            <a:r>
              <a:rPr lang="en-US" altLang="en-US" sz="1100" dirty="0">
                <a:latin typeface="Candara" panose="020E0502030303020204" pitchFamily="34" charset="0"/>
              </a:rPr>
              <a:t>For an example, while booking a ticket in railway reservation system suddenly if the database is down and if an abrupt error page with numerous lines of exception messages displayed on the screen, then user(non-technical person) would be embarrassing and will get annoyed. </a:t>
            </a:r>
          </a:p>
          <a:p>
            <a:pPr eaLnBrk="1" hangingPunct="1">
              <a:spcBef>
                <a:spcPct val="0"/>
              </a:spcBef>
              <a:defRPr/>
            </a:pPr>
            <a:endParaRPr lang="en-US" altLang="en-US" sz="1100" dirty="0">
              <a:latin typeface="Candara" panose="020E0502030303020204" pitchFamily="34" charset="0"/>
            </a:endParaRPr>
          </a:p>
          <a:p>
            <a:pPr eaLnBrk="1" hangingPunct="1">
              <a:spcBef>
                <a:spcPct val="0"/>
              </a:spcBef>
              <a:defRPr/>
            </a:pPr>
            <a:r>
              <a:rPr lang="en-US" altLang="en-US" sz="1100" dirty="0">
                <a:latin typeface="Candara" panose="020E0502030303020204" pitchFamily="34" charset="0"/>
              </a:rPr>
              <a:t>Instead of displaying an abrupt error page, if your code catches this database down scenario and displays a graceful message on screen saying "We are currently experiencing some difficulties in our system. Kindly try after some time. Thank you" , then it would be a better message for the end users.</a:t>
            </a:r>
          </a:p>
        </p:txBody>
      </p:sp>
      <p:sp>
        <p:nvSpPr>
          <p:cNvPr id="43011" name="Text Box 4"/>
          <p:cNvSpPr txBox="1">
            <a:spLocks noChangeArrowheads="1"/>
          </p:cNvSpPr>
          <p:nvPr/>
        </p:nvSpPr>
        <p:spPr bwMode="auto">
          <a:xfrm>
            <a:off x="152400" y="1295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10" tIns="45555" rIns="91110" bIns="45555">
            <a:spAutoFit/>
          </a:bodyPr>
          <a:lstStyle>
            <a:lvl1pPr eaLnBrk="0" hangingPunct="0">
              <a:spcBef>
                <a:spcPct val="30000"/>
              </a:spcBef>
              <a:defRPr sz="1000">
                <a:solidFill>
                  <a:schemeClr val="tx1"/>
                </a:solidFill>
                <a:latin typeface="Arial" pitchFamily="34" charset="0"/>
                <a:cs typeface="Arial" pitchFamily="34" charset="0"/>
              </a:defRPr>
            </a:lvl1pPr>
            <a:lvl2pPr marL="742950" indent="-285750" eaLnBrk="0" hangingPunct="0">
              <a:spcBef>
                <a:spcPct val="30000"/>
              </a:spcBef>
              <a:defRPr sz="1000">
                <a:solidFill>
                  <a:schemeClr val="tx1"/>
                </a:solidFill>
                <a:latin typeface="Arial" pitchFamily="34" charset="0"/>
                <a:cs typeface="Arial" pitchFamily="34" charset="0"/>
              </a:defRPr>
            </a:lvl2pPr>
            <a:lvl3pPr marL="1143000" indent="-228600" eaLnBrk="0" hangingPunct="0">
              <a:spcBef>
                <a:spcPct val="30000"/>
              </a:spcBef>
              <a:defRPr sz="1000">
                <a:solidFill>
                  <a:schemeClr val="tx1"/>
                </a:solidFill>
                <a:latin typeface="Arial" pitchFamily="34" charset="0"/>
                <a:cs typeface="Arial" pitchFamily="34" charset="0"/>
              </a:defRPr>
            </a:lvl3pPr>
            <a:lvl4pPr marL="1600200" indent="-228600" eaLnBrk="0" hangingPunct="0">
              <a:spcBef>
                <a:spcPct val="30000"/>
              </a:spcBef>
              <a:defRPr sz="1000">
                <a:solidFill>
                  <a:schemeClr val="tx1"/>
                </a:solidFill>
                <a:latin typeface="Arial" pitchFamily="34" charset="0"/>
                <a:cs typeface="Arial" pitchFamily="34" charset="0"/>
              </a:defRPr>
            </a:lvl4pPr>
            <a:lvl5pPr marL="2057400" indent="-228600" eaLnBrk="0" hangingPunct="0">
              <a:spcBef>
                <a:spcPct val="30000"/>
              </a:spcBef>
              <a:defRPr sz="10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cs typeface="Arial" pitchFamily="34" charset="0"/>
              </a:defRPr>
            </a:lvl9pPr>
          </a:lstStyle>
          <a:p>
            <a:pPr eaLnBrk="1" hangingPunct="1">
              <a:spcBef>
                <a:spcPct val="0"/>
              </a:spcBef>
            </a:pPr>
            <a:r>
              <a:rPr lang="en-US" altLang="en-US">
                <a:ea typeface="MS PGothic" pitchFamily="34" charset="-128"/>
              </a:rPr>
              <a:t>Additional notes for instructor</a:t>
            </a:r>
          </a:p>
        </p:txBody>
      </p:sp>
      <p:sp>
        <p:nvSpPr>
          <p:cNvPr id="43012" name="Slide Image Placeholder 7"/>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altLang="en-US" sz="1100" dirty="0">
                <a:latin typeface="Candara" panose="020E0502030303020204" pitchFamily="34" charset="0"/>
              </a:rPr>
              <a:t>Importance of Exception Handling</a:t>
            </a:r>
          </a:p>
          <a:p>
            <a:pPr eaLnBrk="1" hangingPunct="1">
              <a:spcBef>
                <a:spcPct val="0"/>
              </a:spcBef>
              <a:defRPr/>
            </a:pPr>
            <a:endParaRPr lang="en-US" altLang="en-US" sz="1100" dirty="0">
              <a:latin typeface="Candara" panose="020E0502030303020204" pitchFamily="34" charset="0"/>
            </a:endParaRPr>
          </a:p>
          <a:p>
            <a:pPr marL="171450" indent="-171450" eaLnBrk="1" hangingPunct="1">
              <a:spcBef>
                <a:spcPct val="0"/>
              </a:spcBef>
              <a:buFont typeface="Arial" panose="020B0604020202020204" pitchFamily="34" charset="0"/>
              <a:buChar char="•"/>
              <a:defRPr/>
            </a:pPr>
            <a:r>
              <a:rPr lang="en-US" altLang="en-US" sz="1100" dirty="0">
                <a:latin typeface="Candara" panose="020E0502030303020204" pitchFamily="34" charset="0"/>
              </a:rPr>
              <a:t>Once an exception occurs at runtime, the program execution will be stopped immediately and an exception message gets displayed which may not be understandable by all the end users.</a:t>
            </a:r>
          </a:p>
          <a:p>
            <a:pPr marL="171450" indent="-171450" eaLnBrk="1" hangingPunct="1">
              <a:spcBef>
                <a:spcPct val="0"/>
              </a:spcBef>
              <a:buFont typeface="Arial" panose="020B0604020202020204" pitchFamily="34" charset="0"/>
              <a:buChar char="•"/>
              <a:defRPr/>
            </a:pPr>
            <a:endParaRPr lang="en-US" altLang="en-US" sz="1100" dirty="0">
              <a:latin typeface="Candara" panose="020E0502030303020204" pitchFamily="34" charset="0"/>
            </a:endParaRPr>
          </a:p>
          <a:p>
            <a:pPr marL="171450" indent="-171450" eaLnBrk="1" hangingPunct="1">
              <a:spcBef>
                <a:spcPct val="0"/>
              </a:spcBef>
              <a:buFont typeface="Arial" panose="020B0604020202020204" pitchFamily="34" charset="0"/>
              <a:buChar char="•"/>
              <a:defRPr/>
            </a:pPr>
            <a:r>
              <a:rPr lang="en-US" altLang="en-US" sz="1100" dirty="0">
                <a:latin typeface="Candara" panose="020E0502030303020204" pitchFamily="34" charset="0"/>
              </a:rPr>
              <a:t>Whenever an unexpected input is passed to an application by the end users, program may get crashed. So in order to create an application which should be sustainable at any scenarios, exception handling is mandatory to be taken care.</a:t>
            </a:r>
          </a:p>
          <a:p>
            <a:pPr marL="171450" indent="-171450" eaLnBrk="1" hangingPunct="1">
              <a:spcBef>
                <a:spcPct val="0"/>
              </a:spcBef>
              <a:buFont typeface="Arial" panose="020B0604020202020204" pitchFamily="34" charset="0"/>
              <a:buChar char="•"/>
              <a:defRPr/>
            </a:pPr>
            <a:endParaRPr lang="en-US" altLang="en-US" sz="1100" dirty="0">
              <a:latin typeface="Candara" panose="020E0502030303020204" pitchFamily="34" charset="0"/>
            </a:endParaRPr>
          </a:p>
          <a:p>
            <a:pPr marL="171450" indent="-171450" eaLnBrk="1" hangingPunct="1">
              <a:spcBef>
                <a:spcPct val="0"/>
              </a:spcBef>
              <a:buFont typeface="Arial" panose="020B0604020202020204" pitchFamily="34" charset="0"/>
              <a:buChar char="•"/>
              <a:defRPr/>
            </a:pPr>
            <a:r>
              <a:rPr lang="en-US" sz="1100" dirty="0">
                <a:latin typeface="Candara" panose="020E0502030303020204" pitchFamily="34" charset="0"/>
              </a:rPr>
              <a:t>Exceptions provide the means to separate the details of what to do when something out of the ordinary happens from the main logic of a program. Enclose the error handling code separately in try block from regular code for making program execution to happen without any disruption even though an exception occurs. </a:t>
            </a:r>
          </a:p>
          <a:p>
            <a:pPr marL="171450" indent="-171450" eaLnBrk="1" hangingPunct="1">
              <a:spcBef>
                <a:spcPct val="0"/>
              </a:spcBef>
              <a:buFont typeface="Arial" panose="020B0604020202020204" pitchFamily="34" charset="0"/>
              <a:buChar char="•"/>
              <a:defRPr/>
            </a:pPr>
            <a:endParaRPr lang="en-US" altLang="en-US" sz="1100" dirty="0">
              <a:latin typeface="Candara" panose="020E0502030303020204" pitchFamily="34" charset="0"/>
            </a:endParaRPr>
          </a:p>
          <a:p>
            <a:pPr eaLnBrk="1" hangingPunct="1">
              <a:spcBef>
                <a:spcPct val="0"/>
              </a:spcBef>
              <a:defRPr/>
            </a:pPr>
            <a:endParaRPr lang="en-US" altLang="en-US" sz="1100" dirty="0">
              <a:latin typeface="Candara" panose="020E0502030303020204" pitchFamily="34" charset="0"/>
            </a:endParaRPr>
          </a:p>
        </p:txBody>
      </p:sp>
      <p:sp>
        <p:nvSpPr>
          <p:cNvPr id="44035" name="Text Box 4"/>
          <p:cNvSpPr txBox="1">
            <a:spLocks noChangeArrowheads="1"/>
          </p:cNvSpPr>
          <p:nvPr/>
        </p:nvSpPr>
        <p:spPr bwMode="auto">
          <a:xfrm>
            <a:off x="152400" y="1295400"/>
            <a:ext cx="16764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10" tIns="45555" rIns="91110" bIns="45555">
            <a:spAutoFit/>
          </a:bodyPr>
          <a:lstStyle>
            <a:lvl1pPr eaLnBrk="0" hangingPunct="0">
              <a:spcBef>
                <a:spcPct val="30000"/>
              </a:spcBef>
              <a:defRPr sz="1000">
                <a:solidFill>
                  <a:schemeClr val="tx1"/>
                </a:solidFill>
                <a:latin typeface="Arial" pitchFamily="34" charset="0"/>
                <a:cs typeface="Arial" pitchFamily="34" charset="0"/>
              </a:defRPr>
            </a:lvl1pPr>
            <a:lvl2pPr marL="742950" indent="-285750" eaLnBrk="0" hangingPunct="0">
              <a:spcBef>
                <a:spcPct val="30000"/>
              </a:spcBef>
              <a:defRPr sz="1000">
                <a:solidFill>
                  <a:schemeClr val="tx1"/>
                </a:solidFill>
                <a:latin typeface="Arial" pitchFamily="34" charset="0"/>
                <a:cs typeface="Arial" pitchFamily="34" charset="0"/>
              </a:defRPr>
            </a:lvl2pPr>
            <a:lvl3pPr marL="1143000" indent="-228600" eaLnBrk="0" hangingPunct="0">
              <a:spcBef>
                <a:spcPct val="30000"/>
              </a:spcBef>
              <a:defRPr sz="1000">
                <a:solidFill>
                  <a:schemeClr val="tx1"/>
                </a:solidFill>
                <a:latin typeface="Arial" pitchFamily="34" charset="0"/>
                <a:cs typeface="Arial" pitchFamily="34" charset="0"/>
              </a:defRPr>
            </a:lvl3pPr>
            <a:lvl4pPr marL="1600200" indent="-228600" eaLnBrk="0" hangingPunct="0">
              <a:spcBef>
                <a:spcPct val="30000"/>
              </a:spcBef>
              <a:defRPr sz="1000">
                <a:solidFill>
                  <a:schemeClr val="tx1"/>
                </a:solidFill>
                <a:latin typeface="Arial" pitchFamily="34" charset="0"/>
                <a:cs typeface="Arial" pitchFamily="34" charset="0"/>
              </a:defRPr>
            </a:lvl4pPr>
            <a:lvl5pPr marL="2057400" indent="-228600" eaLnBrk="0" hangingPunct="0">
              <a:spcBef>
                <a:spcPct val="30000"/>
              </a:spcBef>
              <a:defRPr sz="10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cs typeface="Arial" pitchFamily="34" charset="0"/>
              </a:defRPr>
            </a:lvl9pPr>
          </a:lstStyle>
          <a:p>
            <a:pPr eaLnBrk="1" hangingPunct="1">
              <a:spcBef>
                <a:spcPct val="0"/>
              </a:spcBef>
            </a:pPr>
            <a:r>
              <a:rPr lang="en-US" altLang="en-US">
                <a:ea typeface="MS PGothic" pitchFamily="34" charset="-128"/>
              </a:rPr>
              <a:t>Detailed description is included in the notes page. Kindly ask participants to look into the same.</a:t>
            </a:r>
          </a:p>
        </p:txBody>
      </p:sp>
      <p:sp>
        <p:nvSpPr>
          <p:cNvPr id="44036" name="Slide Image Placeholder 7"/>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4"/>
          <p:cNvSpPr txBox="1">
            <a:spLocks noChangeArrowheads="1"/>
          </p:cNvSpPr>
          <p:nvPr/>
        </p:nvSpPr>
        <p:spPr bwMode="auto">
          <a:xfrm>
            <a:off x="152400" y="1295400"/>
            <a:ext cx="167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10" tIns="45555" rIns="91110" bIns="45555">
            <a:spAutoFit/>
          </a:bodyPr>
          <a:lstStyle>
            <a:lvl1pPr eaLnBrk="0" hangingPunct="0">
              <a:spcBef>
                <a:spcPct val="30000"/>
              </a:spcBef>
              <a:defRPr sz="1000">
                <a:solidFill>
                  <a:schemeClr val="tx1"/>
                </a:solidFill>
                <a:latin typeface="Arial" pitchFamily="34" charset="0"/>
                <a:cs typeface="Arial" pitchFamily="34" charset="0"/>
              </a:defRPr>
            </a:lvl1pPr>
            <a:lvl2pPr marL="742950" indent="-285750" eaLnBrk="0" hangingPunct="0">
              <a:spcBef>
                <a:spcPct val="30000"/>
              </a:spcBef>
              <a:defRPr sz="1000">
                <a:solidFill>
                  <a:schemeClr val="tx1"/>
                </a:solidFill>
                <a:latin typeface="Arial" pitchFamily="34" charset="0"/>
                <a:cs typeface="Arial" pitchFamily="34" charset="0"/>
              </a:defRPr>
            </a:lvl2pPr>
            <a:lvl3pPr marL="1143000" indent="-228600" eaLnBrk="0" hangingPunct="0">
              <a:spcBef>
                <a:spcPct val="30000"/>
              </a:spcBef>
              <a:defRPr sz="1000">
                <a:solidFill>
                  <a:schemeClr val="tx1"/>
                </a:solidFill>
                <a:latin typeface="Arial" pitchFamily="34" charset="0"/>
                <a:cs typeface="Arial" pitchFamily="34" charset="0"/>
              </a:defRPr>
            </a:lvl3pPr>
            <a:lvl4pPr marL="1600200" indent="-228600" eaLnBrk="0" hangingPunct="0">
              <a:spcBef>
                <a:spcPct val="30000"/>
              </a:spcBef>
              <a:defRPr sz="1000">
                <a:solidFill>
                  <a:schemeClr val="tx1"/>
                </a:solidFill>
                <a:latin typeface="Arial" pitchFamily="34" charset="0"/>
                <a:cs typeface="Arial" pitchFamily="34" charset="0"/>
              </a:defRPr>
            </a:lvl4pPr>
            <a:lvl5pPr marL="2057400" indent="-228600" eaLnBrk="0" hangingPunct="0">
              <a:spcBef>
                <a:spcPct val="30000"/>
              </a:spcBef>
              <a:defRPr sz="10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An example included in the notes page. </a:t>
            </a:r>
          </a:p>
        </p:txBody>
      </p:sp>
      <p:sp>
        <p:nvSpPr>
          <p:cNvPr id="45059" name="Slide Image Placeholder 6"/>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Notes Placeholder 7"/>
          <p:cNvSpPr>
            <a:spLocks noGrp="1"/>
          </p:cNvSpPr>
          <p:nvPr>
            <p:ph type="body" idx="1"/>
          </p:nvPr>
        </p:nvSpPr>
        <p:spPr bwMode="auto">
          <a:xfrm>
            <a:off x="2039938" y="4175125"/>
            <a:ext cx="4586287" cy="44767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 typeface="Arial" panose="020B0604020202020204" pitchFamily="34" charset="0"/>
              <a:buChar char="•"/>
              <a:defRPr/>
            </a:pPr>
            <a:r>
              <a:rPr lang="en-US" sz="1100" dirty="0">
                <a:latin typeface="Candara" panose="020E0502030303020204" pitchFamily="34" charset="0"/>
              </a:rPr>
              <a:t>Pseudocode example without taking care of exception’s</a:t>
            </a:r>
          </a:p>
          <a:p>
            <a:pPr>
              <a:defRPr/>
            </a:pPr>
            <a:r>
              <a:rPr lang="en-US" sz="1100" dirty="0">
                <a:latin typeface="Candara" panose="020E0502030303020204" pitchFamily="34" charset="0"/>
              </a:rPr>
              <a:t>	SUB </a:t>
            </a:r>
            <a:r>
              <a:rPr lang="en-US" sz="1100" dirty="0" err="1">
                <a:latin typeface="Candara" panose="020E0502030303020204" pitchFamily="34" charset="0"/>
              </a:rPr>
              <a:t>readFile</a:t>
            </a:r>
            <a:r>
              <a:rPr lang="en-US" sz="1100" dirty="0">
                <a:latin typeface="Candara" panose="020E0502030303020204" pitchFamily="34" charset="0"/>
              </a:rPr>
              <a:t> </a:t>
            </a:r>
          </a:p>
          <a:p>
            <a:pPr>
              <a:defRPr/>
            </a:pPr>
            <a:r>
              <a:rPr lang="en-US" sz="1100" b="1" i="1" dirty="0">
                <a:latin typeface="Candara" panose="020E0502030303020204" pitchFamily="34" charset="0"/>
              </a:rPr>
              <a:t>		open the file; </a:t>
            </a:r>
          </a:p>
          <a:p>
            <a:pPr>
              <a:defRPr/>
            </a:pPr>
            <a:r>
              <a:rPr lang="en-US" sz="1100" b="1" i="1" dirty="0">
                <a:latin typeface="Candara" panose="020E0502030303020204" pitchFamily="34" charset="0"/>
              </a:rPr>
              <a:t>		determine its size; </a:t>
            </a:r>
          </a:p>
          <a:p>
            <a:pPr>
              <a:defRPr/>
            </a:pPr>
            <a:r>
              <a:rPr lang="en-US" sz="1100" b="1" i="1" dirty="0">
                <a:latin typeface="Candara" panose="020E0502030303020204" pitchFamily="34" charset="0"/>
              </a:rPr>
              <a:t>		read data from the file; </a:t>
            </a:r>
          </a:p>
          <a:p>
            <a:pPr>
              <a:defRPr/>
            </a:pPr>
            <a:r>
              <a:rPr lang="en-US" sz="1100" b="1" i="1" dirty="0">
                <a:latin typeface="Candara" panose="020E0502030303020204" pitchFamily="34" charset="0"/>
              </a:rPr>
              <a:t>		close the file;</a:t>
            </a:r>
            <a:r>
              <a:rPr lang="en-US" sz="1100" dirty="0">
                <a:latin typeface="Candara" panose="020E0502030303020204" pitchFamily="34" charset="0"/>
              </a:rPr>
              <a:t> 	</a:t>
            </a:r>
          </a:p>
          <a:p>
            <a:pPr>
              <a:defRPr/>
            </a:pPr>
            <a:r>
              <a:rPr lang="en-US" sz="1100" dirty="0">
                <a:latin typeface="Candara" panose="020E0502030303020204" pitchFamily="34" charset="0"/>
              </a:rPr>
              <a:t>	END SUB</a:t>
            </a:r>
          </a:p>
          <a:p>
            <a:pPr>
              <a:defRPr/>
            </a:pPr>
            <a:r>
              <a:rPr lang="en-US" sz="1100" dirty="0">
                <a:latin typeface="Candara" panose="020E0502030303020204" pitchFamily="34" charset="0"/>
              </a:rPr>
              <a:t>At first glance, this function seems simple enough, but it ignores all the following potential errors.</a:t>
            </a:r>
          </a:p>
          <a:p>
            <a:pPr marL="628650" lvl="1" indent="-171450">
              <a:buFont typeface="Arial" panose="020B0604020202020204" pitchFamily="34" charset="0"/>
              <a:buChar char="•"/>
              <a:defRPr/>
            </a:pPr>
            <a:r>
              <a:rPr lang="en-US" sz="1100" dirty="0">
                <a:latin typeface="Candara" panose="020E0502030303020204" pitchFamily="34" charset="0"/>
              </a:rPr>
              <a:t>What happens if the file can't be opened?</a:t>
            </a:r>
          </a:p>
          <a:p>
            <a:pPr marL="628650" lvl="1" indent="-171450">
              <a:buFont typeface="Arial" panose="020B0604020202020204" pitchFamily="34" charset="0"/>
              <a:buChar char="•"/>
              <a:defRPr/>
            </a:pPr>
            <a:r>
              <a:rPr lang="en-US" sz="1100" dirty="0">
                <a:latin typeface="Candara" panose="020E0502030303020204" pitchFamily="34" charset="0"/>
              </a:rPr>
              <a:t>What happens if the length of the file can't be determined?</a:t>
            </a:r>
          </a:p>
          <a:p>
            <a:pPr marL="628650" lvl="1" indent="-171450">
              <a:buFont typeface="Arial" panose="020B0604020202020204" pitchFamily="34" charset="0"/>
              <a:buChar char="•"/>
              <a:defRPr/>
            </a:pPr>
            <a:r>
              <a:rPr lang="en-US" sz="1100" dirty="0">
                <a:latin typeface="Candara" panose="020E0502030303020204" pitchFamily="34" charset="0"/>
              </a:rPr>
              <a:t>What happens if the read fails?</a:t>
            </a:r>
          </a:p>
          <a:p>
            <a:pPr marL="628650" lvl="1" indent="-171450">
              <a:buFont typeface="Arial" panose="020B0604020202020204" pitchFamily="34" charset="0"/>
              <a:buChar char="•"/>
              <a:defRPr/>
            </a:pPr>
            <a:r>
              <a:rPr lang="en-US" sz="1100" dirty="0">
                <a:latin typeface="Candara" panose="020E0502030303020204" pitchFamily="34" charset="0"/>
              </a:rPr>
              <a:t>What happens if the file can't be closed?</a:t>
            </a:r>
          </a:p>
          <a:p>
            <a:pPr>
              <a:defRPr/>
            </a:pPr>
            <a:r>
              <a:rPr lang="en-US" sz="1100" b="1" i="1" dirty="0">
                <a:latin typeface="Candara" panose="020E0502030303020204" pitchFamily="34" charset="0"/>
              </a:rPr>
              <a:t>	</a:t>
            </a:r>
            <a:endParaRPr lang="en-IN" altLang="en-US" sz="11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4"/>
          <p:cNvSpPr txBox="1">
            <a:spLocks noChangeArrowheads="1"/>
          </p:cNvSpPr>
          <p:nvPr/>
        </p:nvSpPr>
        <p:spPr bwMode="auto">
          <a:xfrm>
            <a:off x="152400" y="1295400"/>
            <a:ext cx="167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10" tIns="45555" rIns="91110" bIns="45555">
            <a:spAutoFit/>
          </a:bodyPr>
          <a:lstStyle>
            <a:lvl1pPr eaLnBrk="0" hangingPunct="0">
              <a:spcBef>
                <a:spcPct val="30000"/>
              </a:spcBef>
              <a:defRPr sz="1000">
                <a:solidFill>
                  <a:schemeClr val="tx1"/>
                </a:solidFill>
                <a:latin typeface="Arial" pitchFamily="34" charset="0"/>
                <a:cs typeface="Arial" pitchFamily="34" charset="0"/>
              </a:defRPr>
            </a:lvl1pPr>
            <a:lvl2pPr marL="742950" indent="-285750" eaLnBrk="0" hangingPunct="0">
              <a:spcBef>
                <a:spcPct val="30000"/>
              </a:spcBef>
              <a:defRPr sz="1000">
                <a:solidFill>
                  <a:schemeClr val="tx1"/>
                </a:solidFill>
                <a:latin typeface="Arial" pitchFamily="34" charset="0"/>
                <a:cs typeface="Arial" pitchFamily="34" charset="0"/>
              </a:defRPr>
            </a:lvl2pPr>
            <a:lvl3pPr marL="1143000" indent="-228600" eaLnBrk="0" hangingPunct="0">
              <a:spcBef>
                <a:spcPct val="30000"/>
              </a:spcBef>
              <a:defRPr sz="1000">
                <a:solidFill>
                  <a:schemeClr val="tx1"/>
                </a:solidFill>
                <a:latin typeface="Arial" pitchFamily="34" charset="0"/>
                <a:cs typeface="Arial" pitchFamily="34" charset="0"/>
              </a:defRPr>
            </a:lvl3pPr>
            <a:lvl4pPr marL="1600200" indent="-228600" eaLnBrk="0" hangingPunct="0">
              <a:spcBef>
                <a:spcPct val="30000"/>
              </a:spcBef>
              <a:defRPr sz="1000">
                <a:solidFill>
                  <a:schemeClr val="tx1"/>
                </a:solidFill>
                <a:latin typeface="Arial" pitchFamily="34" charset="0"/>
                <a:cs typeface="Arial" pitchFamily="34" charset="0"/>
              </a:defRPr>
            </a:lvl4pPr>
            <a:lvl5pPr marL="2057400" indent="-228600" eaLnBrk="0" hangingPunct="0">
              <a:spcBef>
                <a:spcPct val="30000"/>
              </a:spcBef>
              <a:defRPr sz="10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An example included in the notes page. </a:t>
            </a:r>
          </a:p>
        </p:txBody>
      </p:sp>
      <p:sp>
        <p:nvSpPr>
          <p:cNvPr id="46083" name="Notes Placeholder 7"/>
          <p:cNvSpPr>
            <a:spLocks noGrp="1"/>
          </p:cNvSpPr>
          <p:nvPr>
            <p:ph type="body" idx="1"/>
          </p:nvPr>
        </p:nvSpPr>
        <p:spPr bwMode="auto">
          <a:xfrm>
            <a:off x="2036763" y="819150"/>
            <a:ext cx="4519612" cy="4476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1100">
                <a:latin typeface="Candara" pitchFamily="34" charset="0"/>
              </a:rPr>
              <a:t>See the below Pseudocode with exception handling for taking care of the possible potential errors.</a:t>
            </a:r>
          </a:p>
          <a:p>
            <a:r>
              <a:rPr lang="en-US" altLang="en-US" sz="1100">
                <a:latin typeface="Candara" pitchFamily="34" charset="0"/>
              </a:rPr>
              <a:t>	SUB readFile </a:t>
            </a:r>
          </a:p>
          <a:p>
            <a:r>
              <a:rPr lang="en-US" altLang="en-US" sz="1100" b="1" i="1">
                <a:latin typeface="Candara" pitchFamily="34" charset="0"/>
              </a:rPr>
              <a:t>		open the file; </a:t>
            </a:r>
          </a:p>
          <a:p>
            <a:r>
              <a:rPr lang="en-US" altLang="en-US" sz="1100" b="1" i="1">
                <a:latin typeface="Candara" pitchFamily="34" charset="0"/>
              </a:rPr>
              <a:t>		determine its size; </a:t>
            </a:r>
          </a:p>
          <a:p>
            <a:r>
              <a:rPr lang="en-US" altLang="en-US" sz="1100" b="1" i="1">
                <a:latin typeface="Candara" pitchFamily="34" charset="0"/>
              </a:rPr>
              <a:t>		read data from the file; </a:t>
            </a:r>
          </a:p>
          <a:p>
            <a:r>
              <a:rPr lang="en-US" altLang="en-US" sz="1100" b="1" i="1">
                <a:latin typeface="Candara" pitchFamily="34" charset="0"/>
              </a:rPr>
              <a:t>		close the file;</a:t>
            </a:r>
            <a:r>
              <a:rPr lang="en-US" altLang="en-US" sz="1100">
                <a:latin typeface="Candara" pitchFamily="34" charset="0"/>
              </a:rPr>
              <a:t> </a:t>
            </a:r>
          </a:p>
          <a:p>
            <a:r>
              <a:rPr lang="en-US" altLang="en-US" sz="1100">
                <a:latin typeface="Candara" pitchFamily="34" charset="0"/>
              </a:rPr>
              <a:t>	EXCEPTION</a:t>
            </a:r>
          </a:p>
          <a:p>
            <a:r>
              <a:rPr lang="en-US" altLang="en-US" sz="1100">
                <a:latin typeface="Candara" pitchFamily="34" charset="0"/>
              </a:rPr>
              <a:t>		WHEN </a:t>
            </a:r>
            <a:r>
              <a:rPr lang="en-US" altLang="en-US" sz="1100" i="1">
                <a:latin typeface="Candara" pitchFamily="34" charset="0"/>
              </a:rPr>
              <a:t>fileOpenFailed THEN</a:t>
            </a:r>
          </a:p>
          <a:p>
            <a:r>
              <a:rPr lang="en-US" altLang="en-US" sz="1100" i="1">
                <a:latin typeface="Candara" pitchFamily="34" charset="0"/>
              </a:rPr>
              <a:t>			doSomething;</a:t>
            </a:r>
          </a:p>
          <a:p>
            <a:r>
              <a:rPr lang="en-US" altLang="en-US" sz="1100">
                <a:latin typeface="Candara" pitchFamily="34" charset="0"/>
              </a:rPr>
              <a:t>		WHEN </a:t>
            </a:r>
            <a:r>
              <a:rPr lang="en-US" altLang="en-US" sz="1100" i="1">
                <a:latin typeface="Candara" pitchFamily="34" charset="0"/>
              </a:rPr>
              <a:t>sizeDeterminationFailed THEN</a:t>
            </a:r>
          </a:p>
          <a:p>
            <a:r>
              <a:rPr lang="en-US" altLang="en-US" sz="1100" i="1">
                <a:latin typeface="Candara" pitchFamily="34" charset="0"/>
              </a:rPr>
              <a:t>			doSomething</a:t>
            </a:r>
            <a:endParaRPr lang="en-US" altLang="en-US" sz="1100">
              <a:latin typeface="Candara" pitchFamily="34" charset="0"/>
            </a:endParaRPr>
          </a:p>
          <a:p>
            <a:r>
              <a:rPr lang="en-US" altLang="en-US" sz="1100">
                <a:latin typeface="Candara" pitchFamily="34" charset="0"/>
              </a:rPr>
              <a:t>		WHEN </a:t>
            </a:r>
            <a:r>
              <a:rPr lang="en-US" altLang="en-US" sz="1100" i="1">
                <a:latin typeface="Candara" pitchFamily="34" charset="0"/>
              </a:rPr>
              <a:t>readFailed THEN</a:t>
            </a:r>
          </a:p>
          <a:p>
            <a:r>
              <a:rPr lang="en-US" altLang="en-US" sz="1100" i="1">
                <a:latin typeface="Candara" pitchFamily="34" charset="0"/>
              </a:rPr>
              <a:t>			doSomething;</a:t>
            </a:r>
          </a:p>
          <a:p>
            <a:r>
              <a:rPr lang="en-US" altLang="en-US" sz="1100">
                <a:latin typeface="Candara" pitchFamily="34" charset="0"/>
              </a:rPr>
              <a:t>		WHEN </a:t>
            </a:r>
            <a:r>
              <a:rPr lang="en-US" altLang="en-US" sz="1100" i="1">
                <a:latin typeface="Candara" pitchFamily="34" charset="0"/>
              </a:rPr>
              <a:t>fileCloseFailed THEN</a:t>
            </a:r>
          </a:p>
          <a:p>
            <a:r>
              <a:rPr lang="en-US" altLang="en-US" sz="1100" i="1">
                <a:latin typeface="Candara" pitchFamily="34" charset="0"/>
              </a:rPr>
              <a:t>			doSomething</a:t>
            </a:r>
            <a:endParaRPr lang="en-US" altLang="en-US" sz="1100">
              <a:latin typeface="Candara" pitchFamily="34" charset="0"/>
            </a:endParaRPr>
          </a:p>
          <a:p>
            <a:r>
              <a:rPr lang="en-US" altLang="en-US" sz="1100">
                <a:latin typeface="Candara" pitchFamily="34" charset="0"/>
              </a:rPr>
              <a:t>	END SUB</a:t>
            </a:r>
          </a:p>
          <a:p>
            <a:r>
              <a:rPr lang="en-US" altLang="en-US" sz="1100" b="1" i="1">
                <a:latin typeface="Candara" pitchFamily="34" charset="0"/>
              </a:rPr>
              <a:t>	</a:t>
            </a:r>
            <a:endParaRPr lang="en-IN" altLang="en-US"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4"/>
          <p:cNvSpPr txBox="1">
            <a:spLocks noChangeArrowheads="1"/>
          </p:cNvSpPr>
          <p:nvPr/>
        </p:nvSpPr>
        <p:spPr bwMode="auto">
          <a:xfrm>
            <a:off x="152400" y="1295400"/>
            <a:ext cx="167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10" tIns="45555" rIns="91110" bIns="45555">
            <a:spAutoFit/>
          </a:bodyPr>
          <a:lstStyle>
            <a:lvl1pPr eaLnBrk="0" hangingPunct="0">
              <a:spcBef>
                <a:spcPct val="30000"/>
              </a:spcBef>
              <a:defRPr sz="1000">
                <a:solidFill>
                  <a:schemeClr val="tx1"/>
                </a:solidFill>
                <a:latin typeface="Arial" pitchFamily="34" charset="0"/>
                <a:cs typeface="Arial" pitchFamily="34" charset="0"/>
              </a:defRPr>
            </a:lvl1pPr>
            <a:lvl2pPr marL="742950" indent="-285750" eaLnBrk="0" hangingPunct="0">
              <a:spcBef>
                <a:spcPct val="30000"/>
              </a:spcBef>
              <a:defRPr sz="1000">
                <a:solidFill>
                  <a:schemeClr val="tx1"/>
                </a:solidFill>
                <a:latin typeface="Arial" pitchFamily="34" charset="0"/>
                <a:cs typeface="Arial" pitchFamily="34" charset="0"/>
              </a:defRPr>
            </a:lvl2pPr>
            <a:lvl3pPr marL="1143000" indent="-228600" eaLnBrk="0" hangingPunct="0">
              <a:spcBef>
                <a:spcPct val="30000"/>
              </a:spcBef>
              <a:defRPr sz="1000">
                <a:solidFill>
                  <a:schemeClr val="tx1"/>
                </a:solidFill>
                <a:latin typeface="Arial" pitchFamily="34" charset="0"/>
                <a:cs typeface="Arial" pitchFamily="34" charset="0"/>
              </a:defRPr>
            </a:lvl3pPr>
            <a:lvl4pPr marL="1600200" indent="-228600" eaLnBrk="0" hangingPunct="0">
              <a:spcBef>
                <a:spcPct val="30000"/>
              </a:spcBef>
              <a:defRPr sz="1000">
                <a:solidFill>
                  <a:schemeClr val="tx1"/>
                </a:solidFill>
                <a:latin typeface="Arial" pitchFamily="34" charset="0"/>
                <a:cs typeface="Arial" pitchFamily="34" charset="0"/>
              </a:defRPr>
            </a:lvl4pPr>
            <a:lvl5pPr marL="2057400" indent="-228600" eaLnBrk="0" hangingPunct="0">
              <a:spcBef>
                <a:spcPct val="30000"/>
              </a:spcBef>
              <a:defRPr sz="10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None</a:t>
            </a:r>
          </a:p>
        </p:txBody>
      </p:sp>
      <p:sp>
        <p:nvSpPr>
          <p:cNvPr id="47107" name="Slide Image Placeholder 6"/>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Notes Placeholder 7"/>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4"/>
          <p:cNvSpPr txBox="1">
            <a:spLocks noChangeArrowheads="1"/>
          </p:cNvSpPr>
          <p:nvPr/>
        </p:nvSpPr>
        <p:spPr bwMode="auto">
          <a:xfrm>
            <a:off x="152400" y="1295400"/>
            <a:ext cx="167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10" tIns="45555" rIns="91110" bIns="45555">
            <a:spAutoFit/>
          </a:bodyPr>
          <a:lstStyle>
            <a:lvl1pPr eaLnBrk="0" hangingPunct="0">
              <a:spcBef>
                <a:spcPct val="30000"/>
              </a:spcBef>
              <a:defRPr sz="1000">
                <a:solidFill>
                  <a:schemeClr val="tx1"/>
                </a:solidFill>
                <a:latin typeface="Arial" pitchFamily="34" charset="0"/>
                <a:cs typeface="Arial" pitchFamily="34" charset="0"/>
              </a:defRPr>
            </a:lvl1pPr>
            <a:lvl2pPr marL="742950" indent="-285750" eaLnBrk="0" hangingPunct="0">
              <a:spcBef>
                <a:spcPct val="30000"/>
              </a:spcBef>
              <a:defRPr sz="1000">
                <a:solidFill>
                  <a:schemeClr val="tx1"/>
                </a:solidFill>
                <a:latin typeface="Arial" pitchFamily="34" charset="0"/>
                <a:cs typeface="Arial" pitchFamily="34" charset="0"/>
              </a:defRPr>
            </a:lvl2pPr>
            <a:lvl3pPr marL="1143000" indent="-228600" eaLnBrk="0" hangingPunct="0">
              <a:spcBef>
                <a:spcPct val="30000"/>
              </a:spcBef>
              <a:defRPr sz="1000">
                <a:solidFill>
                  <a:schemeClr val="tx1"/>
                </a:solidFill>
                <a:latin typeface="Arial" pitchFamily="34" charset="0"/>
                <a:cs typeface="Arial" pitchFamily="34" charset="0"/>
              </a:defRPr>
            </a:lvl3pPr>
            <a:lvl4pPr marL="1600200" indent="-228600" eaLnBrk="0" hangingPunct="0">
              <a:spcBef>
                <a:spcPct val="30000"/>
              </a:spcBef>
              <a:defRPr sz="1000">
                <a:solidFill>
                  <a:schemeClr val="tx1"/>
                </a:solidFill>
                <a:latin typeface="Arial" pitchFamily="34" charset="0"/>
                <a:cs typeface="Arial" pitchFamily="34" charset="0"/>
              </a:defRPr>
            </a:lvl4pPr>
            <a:lvl5pPr marL="2057400" indent="-228600" eaLnBrk="0" hangingPunct="0">
              <a:spcBef>
                <a:spcPct val="30000"/>
              </a:spcBef>
              <a:defRPr sz="10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None</a:t>
            </a:r>
          </a:p>
        </p:txBody>
      </p:sp>
      <p:sp>
        <p:nvSpPr>
          <p:cNvPr id="48131" name="Slide Image Placeholder 6"/>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Notes Placeholder 7"/>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4"/>
          <p:cNvSpPr txBox="1">
            <a:spLocks noChangeArrowheads="1"/>
          </p:cNvSpPr>
          <p:nvPr/>
        </p:nvSpPr>
        <p:spPr bwMode="auto">
          <a:xfrm>
            <a:off x="152400" y="1295400"/>
            <a:ext cx="1676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10" tIns="45555" rIns="91110" bIns="45555">
            <a:spAutoFit/>
          </a:bodyPr>
          <a:lstStyle>
            <a:lvl1pPr eaLnBrk="0" hangingPunct="0">
              <a:spcBef>
                <a:spcPct val="30000"/>
              </a:spcBef>
              <a:defRPr sz="1000">
                <a:solidFill>
                  <a:schemeClr val="tx1"/>
                </a:solidFill>
                <a:latin typeface="Arial" pitchFamily="34" charset="0"/>
                <a:cs typeface="Arial" pitchFamily="34" charset="0"/>
              </a:defRPr>
            </a:lvl1pPr>
            <a:lvl2pPr marL="742950" indent="-285750" eaLnBrk="0" hangingPunct="0">
              <a:spcBef>
                <a:spcPct val="30000"/>
              </a:spcBef>
              <a:defRPr sz="1000">
                <a:solidFill>
                  <a:schemeClr val="tx1"/>
                </a:solidFill>
                <a:latin typeface="Arial" pitchFamily="34" charset="0"/>
                <a:cs typeface="Arial" pitchFamily="34" charset="0"/>
              </a:defRPr>
            </a:lvl2pPr>
            <a:lvl3pPr marL="1143000" indent="-228600" eaLnBrk="0" hangingPunct="0">
              <a:spcBef>
                <a:spcPct val="30000"/>
              </a:spcBef>
              <a:defRPr sz="1000">
                <a:solidFill>
                  <a:schemeClr val="tx1"/>
                </a:solidFill>
                <a:latin typeface="Arial" pitchFamily="34" charset="0"/>
                <a:cs typeface="Arial" pitchFamily="34" charset="0"/>
              </a:defRPr>
            </a:lvl3pPr>
            <a:lvl4pPr marL="1600200" indent="-228600" eaLnBrk="0" hangingPunct="0">
              <a:spcBef>
                <a:spcPct val="30000"/>
              </a:spcBef>
              <a:defRPr sz="1000">
                <a:solidFill>
                  <a:schemeClr val="tx1"/>
                </a:solidFill>
                <a:latin typeface="Arial" pitchFamily="34" charset="0"/>
                <a:cs typeface="Arial" pitchFamily="34" charset="0"/>
              </a:defRPr>
            </a:lvl4pPr>
            <a:lvl5pPr marL="2057400" indent="-228600" eaLnBrk="0" hangingPunct="0">
              <a:spcBef>
                <a:spcPct val="30000"/>
              </a:spcBef>
              <a:defRPr sz="10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0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0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0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000">
                <a:solidFill>
                  <a:schemeClr val="tx1"/>
                </a:solidFill>
                <a:latin typeface="Arial" pitchFamily="34" charset="0"/>
                <a:cs typeface="Arial" pitchFamily="34" charset="0"/>
              </a:defRPr>
            </a:lvl9pPr>
          </a:lstStyle>
          <a:p>
            <a:pPr eaLnBrk="1" hangingPunct="1">
              <a:spcBef>
                <a:spcPct val="0"/>
              </a:spcBef>
            </a:pPr>
            <a:r>
              <a:rPr lang="en-US" altLang="en-US">
                <a:latin typeface="Trebuchet MS" pitchFamily="34" charset="0"/>
                <a:ea typeface="MS PGothic" pitchFamily="34" charset="-128"/>
              </a:rPr>
              <a:t>None</a:t>
            </a:r>
          </a:p>
        </p:txBody>
      </p:sp>
      <p:sp>
        <p:nvSpPr>
          <p:cNvPr id="49155" name="Slide Image Placeholder 6"/>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Notes Placeholder 7"/>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256031136"/>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15941658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4045161247"/>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040914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128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4213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1957613967"/>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274794123"/>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1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482260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3"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069484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a:extLst>
              <a:ext uri="{FF2B5EF4-FFF2-40B4-BE49-F238E27FC236}">
                <a16:creationId xmlns:a16="http://schemas.microsoft.com/office/drawing/2014/main" id="{13E569A4-3074-495A-AEE5-AA16FE26930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321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786DAAE3-2008-427C-A345-5533376F024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0542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a:extLst>
              <a:ext uri="{FF2B5EF4-FFF2-40B4-BE49-F238E27FC236}">
                <a16:creationId xmlns:a16="http://schemas.microsoft.com/office/drawing/2014/main" id="{114C2857-2E20-40CE-80E0-61C2B5593F8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1360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249542283"/>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6">
            <a:extLst>
              <a:ext uri="{96DAC541-7B7A-43D3-8B79-37D633B846F1}">
                <asvg:svgBlip xmlns:asvg="http://schemas.microsoft.com/office/drawing/2016/SVG/main"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625353737"/>
      </p:ext>
    </p:extLst>
  </p:cSld>
  <p:clrMap bg1="lt1" tx1="dk1" bg2="lt2" tx2="dk2" accent1="accent1" accent2="accent2" accent3="accent3" accent4="accent4" accent5="accent5" accent6="accent6" hlink="hlink" folHlink="folHlink"/>
  <p:sldLayoutIdLst>
    <p:sldLayoutId id="2147484503" r:id="rId1"/>
    <p:sldLayoutId id="2147484504" r:id="rId2"/>
    <p:sldLayoutId id="2147484505" r:id="rId3"/>
    <p:sldLayoutId id="2147484506" r:id="rId4"/>
    <p:sldLayoutId id="2147484507" r:id="rId5"/>
    <p:sldLayoutId id="2147484508" r:id="rId6"/>
    <p:sldLayoutId id="2147484509" r:id="rId7"/>
    <p:sldLayoutId id="2147484510" r:id="rId8"/>
    <p:sldLayoutId id="2147484511" r:id="rId9"/>
    <p:sldLayoutId id="2147484512" r:id="rId10"/>
    <p:sldLayoutId id="2147484513" r:id="rId11"/>
    <p:sldLayoutId id="2147484514" r:id="rId12"/>
    <p:sldLayoutId id="2147484515" r:id="rId13"/>
    <p:sldLayoutId id="2147484516"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a:t>Programming Foundation With Pseudocode</a:t>
            </a:r>
          </a:p>
        </p:txBody>
      </p:sp>
      <p:sp>
        <p:nvSpPr>
          <p:cNvPr id="4" name="Subtitle 3"/>
          <p:cNvSpPr>
            <a:spLocks noGrp="1"/>
          </p:cNvSpPr>
          <p:nvPr>
            <p:ph type="subTitle" idx="1"/>
          </p:nvPr>
        </p:nvSpPr>
        <p:spPr/>
        <p:txBody>
          <a:bodyPr/>
          <a:lstStyle/>
          <a:p>
            <a:r>
              <a:rPr lang="en-US" dirty="0"/>
              <a:t>Lesson 5 : Exception Handling</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5.4 Exceptional scenarios </a:t>
            </a:r>
            <a:br>
              <a:rPr lang="en-US" dirty="0"/>
            </a:br>
            <a:r>
              <a:rPr lang="en-US" dirty="0"/>
              <a:t>Common Issues</a:t>
            </a:r>
          </a:p>
        </p:txBody>
      </p:sp>
      <p:sp>
        <p:nvSpPr>
          <p:cNvPr id="4" name="Content Placeholder 3"/>
          <p:cNvSpPr>
            <a:spLocks noGrp="1"/>
          </p:cNvSpPr>
          <p:nvPr>
            <p:ph idx="1"/>
          </p:nvPr>
        </p:nvSpPr>
        <p:spPr/>
        <p:txBody>
          <a:bodyPr/>
          <a:lstStyle/>
          <a:p>
            <a:r>
              <a:rPr lang="en-US" dirty="0"/>
              <a:t>Some of the common issues in Exception Handling are:</a:t>
            </a:r>
          </a:p>
          <a:p>
            <a:pPr lvl="1"/>
            <a:r>
              <a:rPr lang="en-US" dirty="0"/>
              <a:t>On opening a file for read access, you get an exception “file does not exist”. </a:t>
            </a:r>
          </a:p>
          <a:p>
            <a:pPr lvl="2"/>
            <a:r>
              <a:rPr lang="en-US" dirty="0"/>
              <a:t>Check for this condition. </a:t>
            </a:r>
          </a:p>
          <a:p>
            <a:pPr lvl="2"/>
            <a:r>
              <a:rPr lang="en-US" dirty="0"/>
              <a:t>Display a specific error message, with the name of the file that was not found. </a:t>
            </a:r>
          </a:p>
          <a:p>
            <a:endParaRPr lang="en-US" dirty="0"/>
          </a:p>
          <a:p>
            <a:r>
              <a:rPr lang="en-US" dirty="0"/>
              <a:t>Some of the common issues in Exception Handling are (contd.):</a:t>
            </a:r>
          </a:p>
          <a:p>
            <a:pPr lvl="1"/>
            <a:r>
              <a:rPr lang="en-US" dirty="0"/>
              <a:t>On opening a file for write access, you get an exception “file already exists”. </a:t>
            </a:r>
          </a:p>
          <a:p>
            <a:pPr lvl="2"/>
            <a:r>
              <a:rPr lang="en-US" dirty="0"/>
              <a:t>Check for this condition. </a:t>
            </a:r>
          </a:p>
          <a:p>
            <a:pPr lvl="2"/>
            <a:r>
              <a:rPr lang="en-US" dirty="0"/>
              <a:t>Display a specific error message, with the name of the file that already exists. </a:t>
            </a:r>
          </a:p>
          <a:p>
            <a:pPr lvl="1"/>
            <a:r>
              <a:rPr lang="en-US" dirty="0"/>
              <a:t>In either case, analyze if it is necessary to stop the program! Or is it possible to allow the user to provide the correct file, and continue execution?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5.4 Exceptional scenarios</a:t>
            </a:r>
            <a:br>
              <a:rPr lang="en-US" sz="1200" dirty="0"/>
            </a:br>
            <a:r>
              <a:rPr lang="en-US" dirty="0"/>
              <a:t>Common Issues</a:t>
            </a:r>
          </a:p>
        </p:txBody>
      </p:sp>
      <p:sp>
        <p:nvSpPr>
          <p:cNvPr id="4" name="Content Placeholder 3"/>
          <p:cNvSpPr>
            <a:spLocks noGrp="1"/>
          </p:cNvSpPr>
          <p:nvPr>
            <p:ph idx="1"/>
          </p:nvPr>
        </p:nvSpPr>
        <p:spPr/>
        <p:txBody>
          <a:bodyPr/>
          <a:lstStyle/>
          <a:p>
            <a:r>
              <a:rPr lang="en-US" dirty="0"/>
              <a:t>Some of the common issues in Exception Handling are (contd.):</a:t>
            </a:r>
          </a:p>
          <a:p>
            <a:pPr lvl="1"/>
            <a:r>
              <a:rPr lang="en-US" dirty="0"/>
              <a:t>On any DBMS operation, always check for successful completion, or error returned. </a:t>
            </a:r>
          </a:p>
          <a:p>
            <a:pPr lvl="2"/>
            <a:r>
              <a:rPr lang="en-US" dirty="0"/>
              <a:t>Complex software can fail in many different ways. </a:t>
            </a:r>
          </a:p>
          <a:p>
            <a:pPr lvl="3"/>
            <a:r>
              <a:rPr lang="en-US" dirty="0"/>
              <a:t>For example: access problem, concurrency problem, integrity problem, etc. </a:t>
            </a:r>
          </a:p>
          <a:p>
            <a:pPr lvl="1"/>
            <a:r>
              <a:rPr lang="en-US" dirty="0"/>
              <a:t>For code involving “memory allocation”, always check for failure to allocate memory. </a:t>
            </a:r>
          </a:p>
          <a:p>
            <a:pPr lvl="2"/>
            <a:r>
              <a:rPr lang="en-US" dirty="0"/>
              <a:t>This is always possible if the application has been running for many hours. </a:t>
            </a:r>
          </a:p>
          <a:p>
            <a:endParaRPr lang="en-US" dirty="0"/>
          </a:p>
          <a:p>
            <a:pPr lvl="1"/>
            <a:r>
              <a:rPr lang="en-US" dirty="0"/>
              <a:t>Some of the common issues in Exception Handling are (contd.):</a:t>
            </a:r>
          </a:p>
          <a:p>
            <a:pPr lvl="2"/>
            <a:r>
              <a:rPr lang="en-US" dirty="0"/>
              <a:t>In computations, ensure that there is no “divide by zero”. </a:t>
            </a:r>
          </a:p>
          <a:p>
            <a:pPr lvl="2"/>
            <a:r>
              <a:rPr lang="en-US" dirty="0"/>
              <a:t>While using strings, ensure that they are NULL terminated. </a:t>
            </a:r>
          </a:p>
          <a:p>
            <a:pPr lvl="2"/>
            <a:r>
              <a:rPr lang="en-US" dirty="0"/>
              <a:t>In languages that support exception handling, ensure you understand how it works. Then use the appropriate constructs like Assert, Throw, Catch, etc.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5.4 Exceptional scenarios</a:t>
            </a:r>
            <a:br>
              <a:rPr lang="en-US" dirty="0"/>
            </a:br>
            <a:r>
              <a:rPr lang="en-US" dirty="0"/>
              <a:t>Common Issues</a:t>
            </a:r>
          </a:p>
        </p:txBody>
      </p:sp>
      <p:sp>
        <p:nvSpPr>
          <p:cNvPr id="4" name="Content Placeholder 3"/>
          <p:cNvSpPr>
            <a:spLocks noGrp="1"/>
          </p:cNvSpPr>
          <p:nvPr>
            <p:ph idx="1"/>
          </p:nvPr>
        </p:nvSpPr>
        <p:spPr/>
        <p:txBody>
          <a:bodyPr/>
          <a:lstStyle/>
          <a:p>
            <a:r>
              <a:rPr lang="en-US" dirty="0"/>
              <a:t>Some of the common issues in Exception Handling are (contd.):</a:t>
            </a:r>
          </a:p>
          <a:p>
            <a:pPr lvl="1"/>
            <a:r>
              <a:rPr lang="en-US" dirty="0"/>
              <a:t>Check for exceptions at the interfaces between two modules. </a:t>
            </a:r>
          </a:p>
          <a:p>
            <a:pPr lvl="2"/>
            <a:r>
              <a:rPr lang="en-US" dirty="0"/>
              <a:t>Is the “calling module” making any assumptions that the “called  module” does not guarantee?</a:t>
            </a:r>
          </a:p>
          <a:p>
            <a:pPr lvl="2"/>
            <a:r>
              <a:rPr lang="en-US" dirty="0"/>
              <a:t>Is the “called module” making any assumptions that the “calling module” may violate? </a:t>
            </a:r>
          </a:p>
          <a:p>
            <a:pPr lvl="1"/>
            <a:r>
              <a:rPr lang="en-US" dirty="0"/>
              <a:t>For example: Suppose that a module performs a “binary search” on an array, which is given as input to the module. Does it assume that the array is sorted? Does the interface definition for this module clearly document about that?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5.4 Exceptional scenarios</a:t>
            </a:r>
            <a:br>
              <a:rPr lang="en-US" sz="1200" dirty="0"/>
            </a:br>
            <a:r>
              <a:rPr lang="en-US" dirty="0"/>
              <a:t>Common Issues</a:t>
            </a:r>
          </a:p>
        </p:txBody>
      </p:sp>
      <p:sp>
        <p:nvSpPr>
          <p:cNvPr id="4" name="Content Placeholder 3"/>
          <p:cNvSpPr>
            <a:spLocks noGrp="1"/>
          </p:cNvSpPr>
          <p:nvPr>
            <p:ph idx="1"/>
          </p:nvPr>
        </p:nvSpPr>
        <p:spPr/>
        <p:txBody>
          <a:bodyPr/>
          <a:lstStyle/>
          <a:p>
            <a:r>
              <a:rPr lang="en-US" dirty="0"/>
              <a:t>Some of the common issues in Exception Handling are (contd.):</a:t>
            </a:r>
          </a:p>
          <a:p>
            <a:pPr lvl="1"/>
            <a:r>
              <a:rPr lang="en-US" dirty="0"/>
              <a:t>In object oriented languages, check for exceptions with respect to the collaborations between objects. </a:t>
            </a:r>
          </a:p>
          <a:p>
            <a:pPr lvl="1"/>
            <a:r>
              <a:rPr lang="en-US" dirty="0"/>
              <a:t>Exceptions can either be “handled by a module” or “reported to a higher level module as a return value or parameter”. </a:t>
            </a:r>
          </a:p>
          <a:p>
            <a:pPr lvl="2"/>
            <a:r>
              <a:rPr lang="en-US" dirty="0"/>
              <a:t>This should be decided based on the level at which it is possible to take appropriate recovery actions. </a:t>
            </a:r>
          </a:p>
          <a:p>
            <a:r>
              <a:rPr lang="en-US" dirty="0"/>
              <a:t>For example: </a:t>
            </a:r>
          </a:p>
          <a:p>
            <a:pPr lvl="1"/>
            <a:r>
              <a:rPr lang="en-US" dirty="0"/>
              <a:t>In a Railway Reservation system, if the desired seating is not available, check: </a:t>
            </a:r>
          </a:p>
          <a:p>
            <a:pPr lvl="2"/>
            <a:r>
              <a:rPr lang="en-US" dirty="0"/>
              <a:t>whether alternate seating options will be acceptable </a:t>
            </a:r>
          </a:p>
          <a:p>
            <a:pPr lvl="2"/>
            <a:r>
              <a:rPr lang="en-US" dirty="0"/>
              <a:t>whether alternate date is acceptable </a:t>
            </a:r>
          </a:p>
          <a:p>
            <a:pPr lvl="2"/>
            <a:r>
              <a:rPr lang="en-US" dirty="0"/>
              <a:t>whether alternate train or route will be acceptable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5.5 Exception handling case study : Product management system </a:t>
            </a:r>
            <a:br>
              <a:rPr lang="en-US" dirty="0"/>
            </a:br>
            <a:r>
              <a:rPr lang="en-US" dirty="0"/>
              <a:t>Case Study 2</a:t>
            </a:r>
          </a:p>
        </p:txBody>
      </p:sp>
      <p:sp>
        <p:nvSpPr>
          <p:cNvPr id="4" name="Content Placeholder 3"/>
          <p:cNvSpPr>
            <a:spLocks noGrp="1"/>
          </p:cNvSpPr>
          <p:nvPr>
            <p:ph idx="1"/>
          </p:nvPr>
        </p:nvSpPr>
        <p:spPr/>
        <p:txBody>
          <a:bodyPr/>
          <a:lstStyle/>
          <a:p>
            <a:r>
              <a:rPr lang="en-US" dirty="0"/>
              <a:t>Suppose you are creating the </a:t>
            </a:r>
            <a:r>
              <a:rPr lang="en-US" dirty="0" err="1"/>
              <a:t>applyDiscount</a:t>
            </a:r>
            <a:r>
              <a:rPr lang="en-US" dirty="0"/>
              <a:t> module which applies discount to the price of  an existing product available in the products database</a:t>
            </a:r>
          </a:p>
          <a:p>
            <a:endParaRPr lang="en-US" dirty="0"/>
          </a:p>
          <a:p>
            <a:r>
              <a:rPr lang="en-US" dirty="0"/>
              <a:t>Pseudocode of “</a:t>
            </a:r>
            <a:r>
              <a:rPr lang="en-US" dirty="0" err="1"/>
              <a:t>applyDiscount</a:t>
            </a:r>
            <a:r>
              <a:rPr lang="en-US" dirty="0"/>
              <a:t>”  and “</a:t>
            </a:r>
            <a:r>
              <a:rPr lang="en-US" dirty="0" err="1"/>
              <a:t>getProductPrice</a:t>
            </a:r>
            <a:r>
              <a:rPr lang="en-US" dirty="0"/>
              <a:t>” Module :</a:t>
            </a:r>
          </a:p>
          <a:p>
            <a:endParaRPr lang="en-US" dirty="0"/>
          </a:p>
        </p:txBody>
      </p:sp>
      <p:sp>
        <p:nvSpPr>
          <p:cNvPr id="8" name="AutoShape 79"/>
          <p:cNvSpPr>
            <a:spLocks noChangeArrowheads="1"/>
          </p:cNvSpPr>
          <p:nvPr/>
        </p:nvSpPr>
        <p:spPr bwMode="auto">
          <a:xfrm>
            <a:off x="1230313" y="3521710"/>
            <a:ext cx="5303520" cy="228600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spcBef>
                <a:spcPct val="20000"/>
              </a:spcBef>
              <a:buClr>
                <a:srgbClr val="00A1E4"/>
              </a:buClr>
              <a:buFont typeface="Arial" pitchFamily="34" charset="0"/>
              <a:buChar char="•"/>
              <a:defRPr b="1">
                <a:solidFill>
                  <a:schemeClr val="tx1"/>
                </a:solidFill>
                <a:latin typeface="Candara" pitchFamily="34" charset="0"/>
              </a:defRPr>
            </a:lvl1pPr>
            <a:lvl2pPr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0"/>
              </a:spcBef>
              <a:buClrTx/>
              <a:buFont typeface="Arial" pitchFamily="34" charset="0"/>
              <a:buNone/>
            </a:pPr>
            <a:r>
              <a:rPr lang="en-US" altLang="en-US" sz="1600" b="0" dirty="0">
                <a:latin typeface="+mj-lt"/>
              </a:rPr>
              <a:t>SUB </a:t>
            </a:r>
            <a:r>
              <a:rPr lang="en-US" altLang="en-US" sz="1600" b="0" dirty="0" err="1">
                <a:latin typeface="+mj-lt"/>
              </a:rPr>
              <a:t>applyDiscount</a:t>
            </a:r>
            <a:r>
              <a:rPr lang="en-US" altLang="en-US" sz="1600" b="0" dirty="0">
                <a:latin typeface="+mj-lt"/>
              </a:rPr>
              <a:t>(</a:t>
            </a:r>
            <a:r>
              <a:rPr lang="en-US" altLang="en-US" sz="1600" b="0" dirty="0" err="1">
                <a:latin typeface="+mj-lt"/>
              </a:rPr>
              <a:t>productId,discount</a:t>
            </a:r>
            <a:r>
              <a:rPr lang="en-US" altLang="en-US" sz="1600" b="0" dirty="0">
                <a:latin typeface="+mj-lt"/>
              </a:rPr>
              <a:t>)</a:t>
            </a:r>
          </a:p>
          <a:p>
            <a:pPr eaLnBrk="1" hangingPunct="1">
              <a:spcBef>
                <a:spcPct val="0"/>
              </a:spcBef>
              <a:buClrTx/>
              <a:buFont typeface="Arial" pitchFamily="34" charset="0"/>
              <a:buNone/>
            </a:pPr>
            <a:r>
              <a:rPr lang="en-US" altLang="en-US" sz="1600" b="0" dirty="0">
                <a:latin typeface="+mj-lt"/>
              </a:rPr>
              <a:t>	PRINT </a:t>
            </a:r>
            <a:r>
              <a:rPr lang="en-US" altLang="en-US" sz="1600" b="0" dirty="0" err="1">
                <a:latin typeface="+mj-lt"/>
              </a:rPr>
              <a:t>getproductPrice</a:t>
            </a:r>
            <a:r>
              <a:rPr lang="en-US" altLang="en-US" sz="1600" b="0" dirty="0">
                <a:latin typeface="+mj-lt"/>
              </a:rPr>
              <a:t>(</a:t>
            </a:r>
            <a:r>
              <a:rPr lang="en-US" altLang="en-US" sz="1600" b="0" dirty="0" err="1">
                <a:latin typeface="+mj-lt"/>
              </a:rPr>
              <a:t>productId</a:t>
            </a:r>
            <a:r>
              <a:rPr lang="en-US" altLang="en-US" sz="1600" b="0" dirty="0">
                <a:latin typeface="+mj-lt"/>
              </a:rPr>
              <a:t>) * discount;</a:t>
            </a:r>
          </a:p>
          <a:p>
            <a:pPr eaLnBrk="1" hangingPunct="1">
              <a:spcBef>
                <a:spcPct val="0"/>
              </a:spcBef>
              <a:buClrTx/>
              <a:buFont typeface="Arial" pitchFamily="34" charset="0"/>
              <a:buNone/>
            </a:pPr>
            <a:r>
              <a:rPr lang="en-US" altLang="en-US" sz="1600" b="0" dirty="0">
                <a:latin typeface="+mj-lt"/>
              </a:rPr>
              <a:t>END SUB</a:t>
            </a:r>
          </a:p>
          <a:p>
            <a:pPr lvl="1" eaLnBrk="1" hangingPunct="1">
              <a:spcBef>
                <a:spcPct val="0"/>
              </a:spcBef>
              <a:buClrTx/>
              <a:buFontTx/>
              <a:buNone/>
            </a:pPr>
            <a:endParaRPr lang="en-US" altLang="en-US" dirty="0">
              <a:latin typeface="+mj-lt"/>
            </a:endParaRPr>
          </a:p>
          <a:p>
            <a:pPr eaLnBrk="1" hangingPunct="1">
              <a:spcBef>
                <a:spcPct val="0"/>
              </a:spcBef>
              <a:buClrTx/>
              <a:buFontTx/>
              <a:buNone/>
            </a:pPr>
            <a:r>
              <a:rPr lang="en-US" altLang="en-US" sz="1600" b="0" dirty="0">
                <a:latin typeface="+mj-lt"/>
              </a:rPr>
              <a:t>SUB </a:t>
            </a:r>
            <a:r>
              <a:rPr lang="en-US" altLang="en-US" sz="1600" b="0" dirty="0" err="1">
                <a:latin typeface="+mj-lt"/>
              </a:rPr>
              <a:t>getProductPrice</a:t>
            </a:r>
            <a:r>
              <a:rPr lang="en-US" altLang="en-US" sz="1600" b="0" dirty="0">
                <a:latin typeface="+mj-lt"/>
              </a:rPr>
              <a:t>(</a:t>
            </a:r>
            <a:r>
              <a:rPr lang="en-US" altLang="en-US" sz="1600" b="0" dirty="0" err="1">
                <a:latin typeface="+mj-lt"/>
              </a:rPr>
              <a:t>productId</a:t>
            </a:r>
            <a:r>
              <a:rPr lang="en-US" altLang="en-US" sz="1600" b="0" dirty="0">
                <a:latin typeface="+mj-lt"/>
              </a:rPr>
              <a:t>)</a:t>
            </a:r>
          </a:p>
          <a:p>
            <a:pPr eaLnBrk="1" hangingPunct="1">
              <a:spcBef>
                <a:spcPct val="0"/>
              </a:spcBef>
              <a:buClrTx/>
              <a:buFontTx/>
              <a:buNone/>
            </a:pPr>
            <a:r>
              <a:rPr lang="en-US" altLang="en-US" sz="1600" b="0" dirty="0">
                <a:latin typeface="+mj-lt"/>
              </a:rPr>
              <a:t>	RETURN </a:t>
            </a:r>
            <a:r>
              <a:rPr lang="en-US" altLang="en-US" sz="1600" b="0" dirty="0" err="1">
                <a:latin typeface="+mj-lt"/>
              </a:rPr>
              <a:t>productPrice</a:t>
            </a:r>
            <a:r>
              <a:rPr lang="en-US" altLang="en-US" sz="1600" b="0" dirty="0">
                <a:latin typeface="+mj-lt"/>
              </a:rPr>
              <a:t>;</a:t>
            </a:r>
          </a:p>
          <a:p>
            <a:pPr eaLnBrk="1" hangingPunct="1">
              <a:spcBef>
                <a:spcPct val="0"/>
              </a:spcBef>
              <a:buClrTx/>
              <a:buFontTx/>
              <a:buNone/>
            </a:pPr>
            <a:r>
              <a:rPr lang="en-US" altLang="en-US" sz="1600" b="0" dirty="0">
                <a:latin typeface="+mj-lt"/>
              </a:rPr>
              <a:t>END SUB</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5.5 Exception handling case study : Product management system  </a:t>
            </a:r>
            <a:br>
              <a:rPr lang="en-US" dirty="0"/>
            </a:br>
            <a:r>
              <a:rPr lang="en-US" dirty="0"/>
              <a:t>Case Study 2</a:t>
            </a:r>
          </a:p>
        </p:txBody>
      </p:sp>
      <p:sp>
        <p:nvSpPr>
          <p:cNvPr id="4" name="Content Placeholder 3"/>
          <p:cNvSpPr>
            <a:spLocks noGrp="1"/>
          </p:cNvSpPr>
          <p:nvPr>
            <p:ph idx="1"/>
          </p:nvPr>
        </p:nvSpPr>
        <p:spPr>
          <a:xfrm>
            <a:off x="298516" y="1494766"/>
            <a:ext cx="8845484" cy="5224533"/>
          </a:xfrm>
        </p:spPr>
        <p:txBody>
          <a:bodyPr/>
          <a:lstStyle/>
          <a:p>
            <a:r>
              <a:rPr lang="en-US" dirty="0"/>
              <a:t>Should the </a:t>
            </a:r>
            <a:r>
              <a:rPr lang="en-US" dirty="0" err="1"/>
              <a:t>productPrice</a:t>
            </a:r>
            <a:r>
              <a:rPr lang="en-US" dirty="0"/>
              <a:t> be returned from the </a:t>
            </a:r>
            <a:r>
              <a:rPr lang="en-US" dirty="0" err="1"/>
              <a:t>getProductPrice</a:t>
            </a:r>
            <a:r>
              <a:rPr lang="en-US" dirty="0"/>
              <a:t> module if an invalid </a:t>
            </a:r>
            <a:r>
              <a:rPr lang="en-US" dirty="0" err="1"/>
              <a:t>productId</a:t>
            </a:r>
            <a:r>
              <a:rPr lang="en-US" dirty="0"/>
              <a:t> is entered?</a:t>
            </a:r>
          </a:p>
          <a:p>
            <a:endParaRPr lang="en-US" dirty="0"/>
          </a:p>
          <a:p>
            <a:r>
              <a:rPr lang="en-US" dirty="0"/>
              <a:t>Revised Pseudocode of “</a:t>
            </a:r>
            <a:r>
              <a:rPr lang="en-US" dirty="0" err="1"/>
              <a:t>getProductPrice</a:t>
            </a:r>
            <a:r>
              <a:rPr lang="en-US" dirty="0"/>
              <a:t> “ module for handling exception if product does not exist.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Consider “</a:t>
            </a:r>
            <a:r>
              <a:rPr lang="en-US" dirty="0" err="1"/>
              <a:t>NoSuchElement</a:t>
            </a:r>
            <a:r>
              <a:rPr lang="en-US" dirty="0"/>
              <a:t>” is an user defined exception used here for throwing exception when a product doesn’t exist with a given </a:t>
            </a:r>
            <a:r>
              <a:rPr lang="en-US" dirty="0" err="1"/>
              <a:t>productId</a:t>
            </a:r>
            <a:r>
              <a:rPr lang="en-US" dirty="0"/>
              <a:t>.</a:t>
            </a:r>
          </a:p>
          <a:p>
            <a:endParaRPr lang="en-US" dirty="0"/>
          </a:p>
        </p:txBody>
      </p:sp>
      <p:sp>
        <p:nvSpPr>
          <p:cNvPr id="8" name="AutoShape 79"/>
          <p:cNvSpPr>
            <a:spLocks noChangeArrowheads="1"/>
          </p:cNvSpPr>
          <p:nvPr/>
        </p:nvSpPr>
        <p:spPr bwMode="auto">
          <a:xfrm>
            <a:off x="347663" y="3285703"/>
            <a:ext cx="8200436" cy="182880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spcBef>
                <a:spcPct val="20000"/>
              </a:spcBef>
              <a:buClr>
                <a:srgbClr val="00A1E4"/>
              </a:buClr>
              <a:buFont typeface="Arial" pitchFamily="34" charset="0"/>
              <a:buChar char="•"/>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0"/>
              </a:spcBef>
              <a:buClrTx/>
              <a:buFontTx/>
              <a:buNone/>
            </a:pPr>
            <a:r>
              <a:rPr lang="en-US" altLang="en-US" sz="1400" b="0" dirty="0">
                <a:latin typeface="+mj-lt"/>
              </a:rPr>
              <a:t>SUB </a:t>
            </a:r>
            <a:r>
              <a:rPr lang="en-US" altLang="en-US" sz="1400" b="0" dirty="0" err="1">
                <a:latin typeface="+mj-lt"/>
              </a:rPr>
              <a:t>getProductPrice</a:t>
            </a:r>
            <a:r>
              <a:rPr lang="en-US" altLang="en-US" sz="1400" b="0" dirty="0">
                <a:latin typeface="+mj-lt"/>
              </a:rPr>
              <a:t>(</a:t>
            </a:r>
            <a:r>
              <a:rPr lang="en-US" altLang="en-US" sz="1400" b="0" dirty="0" err="1">
                <a:latin typeface="+mj-lt"/>
              </a:rPr>
              <a:t>productId</a:t>
            </a:r>
            <a:r>
              <a:rPr lang="en-US" altLang="en-US" sz="1400" b="0" dirty="0">
                <a:latin typeface="+mj-lt"/>
              </a:rPr>
              <a:t>)</a:t>
            </a:r>
          </a:p>
          <a:p>
            <a:pPr eaLnBrk="1" hangingPunct="1">
              <a:spcBef>
                <a:spcPct val="0"/>
              </a:spcBef>
              <a:buClrTx/>
              <a:buFont typeface="Arial" pitchFamily="34" charset="0"/>
              <a:buNone/>
            </a:pPr>
            <a:r>
              <a:rPr lang="en-US" altLang="en-US" sz="1400" b="0" dirty="0">
                <a:latin typeface="+mj-lt"/>
              </a:rPr>
              <a:t>	IF </a:t>
            </a:r>
            <a:r>
              <a:rPr lang="en-US" altLang="en-US" sz="1400" b="0" dirty="0" err="1">
                <a:latin typeface="+mj-lt"/>
              </a:rPr>
              <a:t>elementfound</a:t>
            </a:r>
            <a:r>
              <a:rPr lang="en-US" altLang="en-US" sz="1400" b="0" dirty="0">
                <a:latin typeface="+mj-lt"/>
              </a:rPr>
              <a:t>(</a:t>
            </a:r>
            <a:r>
              <a:rPr lang="en-US" altLang="en-US" sz="1400" b="0" dirty="0" err="1">
                <a:latin typeface="+mj-lt"/>
              </a:rPr>
              <a:t>productId</a:t>
            </a:r>
            <a:r>
              <a:rPr lang="en-US" altLang="en-US" sz="1400" b="0" dirty="0">
                <a:latin typeface="+mj-lt"/>
              </a:rPr>
              <a:t>) THEN </a:t>
            </a:r>
          </a:p>
          <a:p>
            <a:pPr eaLnBrk="1" hangingPunct="1">
              <a:spcBef>
                <a:spcPct val="0"/>
              </a:spcBef>
              <a:buClrTx/>
              <a:buFont typeface="Arial" pitchFamily="34" charset="0"/>
              <a:buNone/>
            </a:pPr>
            <a:r>
              <a:rPr lang="en-US" altLang="en-US" sz="1400" b="0" dirty="0">
                <a:latin typeface="+mj-lt"/>
              </a:rPr>
              <a:t>	        RETURN </a:t>
            </a:r>
            <a:r>
              <a:rPr lang="en-US" altLang="en-US" sz="1400" b="0" dirty="0" err="1">
                <a:latin typeface="+mj-lt"/>
              </a:rPr>
              <a:t>productPrice</a:t>
            </a:r>
            <a:endParaRPr lang="en-US" altLang="en-US" sz="1400" b="0" dirty="0">
              <a:latin typeface="+mj-lt"/>
            </a:endParaRPr>
          </a:p>
          <a:p>
            <a:pPr eaLnBrk="1" hangingPunct="1">
              <a:spcBef>
                <a:spcPct val="0"/>
              </a:spcBef>
              <a:buClrTx/>
              <a:buFont typeface="Arial" pitchFamily="34" charset="0"/>
              <a:buNone/>
            </a:pPr>
            <a:r>
              <a:rPr lang="en-US" altLang="en-US" sz="1400" b="0" dirty="0">
                <a:latin typeface="+mj-lt"/>
              </a:rPr>
              <a:t>	ELSE</a:t>
            </a:r>
          </a:p>
          <a:p>
            <a:pPr eaLnBrk="1" hangingPunct="1">
              <a:spcBef>
                <a:spcPct val="0"/>
              </a:spcBef>
              <a:buClrTx/>
              <a:buFont typeface="Arial" pitchFamily="34" charset="0"/>
              <a:buNone/>
            </a:pPr>
            <a:r>
              <a:rPr lang="en-US" altLang="en-US" sz="1400" b="0" dirty="0">
                <a:latin typeface="+mj-lt"/>
              </a:rPr>
              <a:t>	        RAISE </a:t>
            </a:r>
            <a:r>
              <a:rPr lang="en-US" altLang="en-US" sz="1400" b="0" dirty="0" err="1">
                <a:latin typeface="+mj-lt"/>
              </a:rPr>
              <a:t>NoSuchElement</a:t>
            </a:r>
            <a:r>
              <a:rPr lang="en-US" altLang="en-US" sz="1400" b="0" dirty="0">
                <a:latin typeface="+mj-lt"/>
              </a:rPr>
              <a:t>(“Product doesn’t exist with the id”+ </a:t>
            </a:r>
            <a:r>
              <a:rPr lang="en-US" altLang="en-US" sz="1400" b="0" dirty="0" err="1">
                <a:latin typeface="+mj-lt"/>
              </a:rPr>
              <a:t>productId</a:t>
            </a:r>
            <a:r>
              <a:rPr lang="en-US" altLang="en-US" sz="1400" b="0" dirty="0">
                <a:latin typeface="+mj-lt"/>
              </a:rPr>
              <a:t>)</a:t>
            </a:r>
          </a:p>
          <a:p>
            <a:pPr eaLnBrk="1" hangingPunct="1">
              <a:spcBef>
                <a:spcPct val="0"/>
              </a:spcBef>
              <a:buClrTx/>
              <a:buFont typeface="Arial" pitchFamily="34" charset="0"/>
              <a:buNone/>
            </a:pPr>
            <a:r>
              <a:rPr lang="en-US" altLang="en-US" sz="1400" b="0" dirty="0">
                <a:latin typeface="+mj-lt"/>
              </a:rPr>
              <a:t>	END IF</a:t>
            </a:r>
          </a:p>
          <a:p>
            <a:pPr eaLnBrk="1" hangingPunct="1">
              <a:spcBef>
                <a:spcPct val="0"/>
              </a:spcBef>
              <a:buClrTx/>
              <a:buFontTx/>
              <a:buNone/>
            </a:pPr>
            <a:r>
              <a:rPr lang="en-US" altLang="en-US" sz="1400" b="0" dirty="0">
                <a:latin typeface="+mj-lt"/>
              </a:rPr>
              <a:t>END SUB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5.5 Exception handling case study : Product management system  </a:t>
            </a:r>
            <a:br>
              <a:rPr lang="en-US" dirty="0"/>
            </a:br>
            <a:r>
              <a:rPr lang="en-US" dirty="0"/>
              <a:t>Case Study 2</a:t>
            </a:r>
          </a:p>
        </p:txBody>
      </p:sp>
      <p:sp>
        <p:nvSpPr>
          <p:cNvPr id="4" name="Content Placeholder 3"/>
          <p:cNvSpPr>
            <a:spLocks noGrp="1"/>
          </p:cNvSpPr>
          <p:nvPr>
            <p:ph idx="1"/>
          </p:nvPr>
        </p:nvSpPr>
        <p:spPr/>
        <p:txBody>
          <a:bodyPr/>
          <a:lstStyle/>
          <a:p>
            <a:r>
              <a:rPr lang="en-US" dirty="0"/>
              <a:t>Revised Code of </a:t>
            </a:r>
            <a:r>
              <a:rPr lang="en-US" dirty="0" err="1"/>
              <a:t>applyDiscount</a:t>
            </a:r>
            <a:r>
              <a:rPr lang="en-US" dirty="0"/>
              <a:t> and </a:t>
            </a:r>
            <a:r>
              <a:rPr lang="en-US" dirty="0" err="1"/>
              <a:t>getProductPrice</a:t>
            </a:r>
            <a:r>
              <a:rPr lang="en-US" dirty="0"/>
              <a:t> Module with exception handling</a:t>
            </a:r>
          </a:p>
          <a:p>
            <a:endParaRPr lang="en-US" dirty="0"/>
          </a:p>
        </p:txBody>
      </p:sp>
      <p:sp>
        <p:nvSpPr>
          <p:cNvPr id="8" name="AutoShape 79"/>
          <p:cNvSpPr>
            <a:spLocks noChangeArrowheads="1"/>
          </p:cNvSpPr>
          <p:nvPr/>
        </p:nvSpPr>
        <p:spPr bwMode="auto">
          <a:xfrm>
            <a:off x="261938" y="2283882"/>
            <a:ext cx="8491644" cy="365760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eaLnBrk="0" hangingPunct="0">
              <a:spcBef>
                <a:spcPct val="20000"/>
              </a:spcBef>
              <a:buClr>
                <a:srgbClr val="00A1E4"/>
              </a:buClr>
              <a:buFont typeface="Arial" pitchFamily="34" charset="0"/>
              <a:buChar char="•"/>
              <a:defRPr b="1">
                <a:solidFill>
                  <a:schemeClr val="tx1"/>
                </a:solidFill>
                <a:latin typeface="Candara" pitchFamily="34" charset="0"/>
              </a:defRPr>
            </a:lvl1pPr>
            <a:lvl2pPr marL="742950" indent="-285750" eaLnBrk="0" hangingPunct="0">
              <a:spcBef>
                <a:spcPct val="20000"/>
              </a:spcBef>
              <a:buClr>
                <a:srgbClr val="00A1E4"/>
              </a:buClr>
              <a:buFont typeface="Arial" pitchFamily="34" charset="0"/>
              <a:buChar char="–"/>
              <a:defRPr sz="1600">
                <a:solidFill>
                  <a:schemeClr val="tx1"/>
                </a:solidFill>
                <a:latin typeface="Candara" pitchFamily="34" charset="0"/>
              </a:defRPr>
            </a:lvl2pPr>
            <a:lvl3pPr marL="1143000" indent="-228600" eaLnBrk="0" hangingPunct="0">
              <a:spcBef>
                <a:spcPct val="20000"/>
              </a:spcBef>
              <a:buClr>
                <a:srgbClr val="00A1E4"/>
              </a:buClr>
              <a:buFont typeface="Arial" pitchFamily="34" charset="0"/>
              <a:buChar char="•"/>
              <a:defRPr sz="1200">
                <a:solidFill>
                  <a:schemeClr val="tx1"/>
                </a:solidFill>
                <a:latin typeface="Candara" pitchFamily="34" charset="0"/>
              </a:defRPr>
            </a:lvl3pPr>
            <a:lvl4pPr marL="1600200" indent="-228600" eaLnBrk="0" hangingPunct="0">
              <a:spcBef>
                <a:spcPct val="20000"/>
              </a:spcBef>
              <a:buFont typeface="Arial" pitchFamily="34" charset="0"/>
              <a:buChar char="–"/>
              <a:defRPr sz="2000">
                <a:solidFill>
                  <a:schemeClr val="tx1"/>
                </a:solidFill>
                <a:latin typeface="Candara" pitchFamily="34" charset="0"/>
              </a:defRPr>
            </a:lvl4pPr>
            <a:lvl5pPr marL="2057400" indent="-228600" eaLnBrk="0" hangingPunct="0">
              <a:spcBef>
                <a:spcPct val="20000"/>
              </a:spcBef>
              <a:buFont typeface="Arial" pitchFamily="34" charset="0"/>
              <a:buChar char="»"/>
              <a:defRPr sz="2000">
                <a:solidFill>
                  <a:schemeClr val="tx1"/>
                </a:solidFill>
                <a:latin typeface="Candara"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ndara" pitchFamily="34" charset="0"/>
              </a:defRPr>
            </a:lvl9pPr>
          </a:lstStyle>
          <a:p>
            <a:pPr eaLnBrk="1" hangingPunct="1">
              <a:spcBef>
                <a:spcPct val="0"/>
              </a:spcBef>
              <a:buClrTx/>
              <a:buFont typeface="Arial" pitchFamily="34" charset="0"/>
              <a:buNone/>
            </a:pPr>
            <a:endParaRPr lang="en-US" altLang="en-US" sz="1400" b="0">
              <a:latin typeface="+mj-lt"/>
            </a:endParaRPr>
          </a:p>
          <a:p>
            <a:pPr eaLnBrk="1" hangingPunct="1">
              <a:spcBef>
                <a:spcPct val="0"/>
              </a:spcBef>
              <a:buClrTx/>
              <a:buFont typeface="Arial" pitchFamily="34" charset="0"/>
              <a:buNone/>
            </a:pPr>
            <a:r>
              <a:rPr lang="en-US" altLang="en-US" sz="1400" b="0">
                <a:latin typeface="+mj-lt"/>
              </a:rPr>
              <a:t>SUB applyDiscount(productId,discount)</a:t>
            </a:r>
          </a:p>
          <a:p>
            <a:pPr eaLnBrk="1" hangingPunct="1">
              <a:spcBef>
                <a:spcPct val="0"/>
              </a:spcBef>
              <a:buClrTx/>
              <a:buFont typeface="Arial" pitchFamily="34" charset="0"/>
              <a:buNone/>
            </a:pPr>
            <a:r>
              <a:rPr lang="en-US" altLang="en-US" sz="1400" b="0">
                <a:latin typeface="+mj-lt"/>
              </a:rPr>
              <a:t>	PRINT getProductPrice(productId)*discount</a:t>
            </a:r>
          </a:p>
          <a:p>
            <a:pPr eaLnBrk="1" hangingPunct="1">
              <a:spcBef>
                <a:spcPct val="0"/>
              </a:spcBef>
              <a:buClrTx/>
              <a:buFont typeface="Arial" pitchFamily="34" charset="0"/>
              <a:buNone/>
            </a:pPr>
            <a:r>
              <a:rPr lang="en-US" altLang="en-US" sz="1400" b="0">
                <a:latin typeface="+mj-lt"/>
              </a:rPr>
              <a:t>EXCEPTION </a:t>
            </a:r>
          </a:p>
          <a:p>
            <a:pPr eaLnBrk="1" hangingPunct="1">
              <a:spcBef>
                <a:spcPct val="0"/>
              </a:spcBef>
              <a:buClrTx/>
              <a:buFont typeface="Arial" pitchFamily="34" charset="0"/>
              <a:buNone/>
            </a:pPr>
            <a:r>
              <a:rPr lang="en-US" altLang="en-US" sz="1400" b="0">
                <a:latin typeface="+mj-lt"/>
              </a:rPr>
              <a:t>	WHEN NoSuchElement THEN </a:t>
            </a:r>
          </a:p>
          <a:p>
            <a:pPr eaLnBrk="1" hangingPunct="1">
              <a:spcBef>
                <a:spcPct val="0"/>
              </a:spcBef>
              <a:buClrTx/>
              <a:buFont typeface="Arial" pitchFamily="34" charset="0"/>
              <a:buNone/>
            </a:pPr>
            <a:r>
              <a:rPr lang="en-US" altLang="en-US" sz="1400" b="0">
                <a:latin typeface="+mj-lt"/>
              </a:rPr>
              <a:t>		PRINT errormessage //Errormessage returned from exception</a:t>
            </a:r>
          </a:p>
          <a:p>
            <a:pPr eaLnBrk="1" hangingPunct="1">
              <a:spcBef>
                <a:spcPct val="0"/>
              </a:spcBef>
              <a:buClrTx/>
              <a:buFont typeface="Arial" pitchFamily="34" charset="0"/>
              <a:buNone/>
            </a:pPr>
            <a:r>
              <a:rPr lang="en-US" altLang="en-US" sz="1400" b="0">
                <a:latin typeface="+mj-lt"/>
              </a:rPr>
              <a:t>END SUB</a:t>
            </a:r>
          </a:p>
          <a:p>
            <a:pPr eaLnBrk="1" hangingPunct="1">
              <a:spcBef>
                <a:spcPct val="0"/>
              </a:spcBef>
              <a:buClrTx/>
              <a:buFontTx/>
              <a:buNone/>
            </a:pPr>
            <a:r>
              <a:rPr lang="en-US" altLang="en-US" sz="1400" b="0">
                <a:latin typeface="+mj-lt"/>
              </a:rPr>
              <a:t>SUB getProductPrice(productId)</a:t>
            </a:r>
          </a:p>
          <a:p>
            <a:pPr eaLnBrk="1" hangingPunct="1">
              <a:spcBef>
                <a:spcPct val="0"/>
              </a:spcBef>
              <a:buClrTx/>
              <a:buFont typeface="Arial" pitchFamily="34" charset="0"/>
              <a:buNone/>
            </a:pPr>
            <a:r>
              <a:rPr lang="en-US" altLang="en-US" sz="1400" b="0">
                <a:latin typeface="+mj-lt"/>
              </a:rPr>
              <a:t>	IF elementfound(productId) THEN</a:t>
            </a:r>
          </a:p>
          <a:p>
            <a:pPr eaLnBrk="1" hangingPunct="1">
              <a:spcBef>
                <a:spcPct val="0"/>
              </a:spcBef>
              <a:buClrTx/>
              <a:buFont typeface="Arial" pitchFamily="34" charset="0"/>
              <a:buNone/>
            </a:pPr>
            <a:r>
              <a:rPr lang="en-US" altLang="en-US" sz="1400" b="0">
                <a:latin typeface="+mj-lt"/>
              </a:rPr>
              <a:t>	        RETURN productPrice</a:t>
            </a:r>
          </a:p>
          <a:p>
            <a:pPr eaLnBrk="1" hangingPunct="1">
              <a:spcBef>
                <a:spcPct val="0"/>
              </a:spcBef>
              <a:buClrTx/>
              <a:buFont typeface="Arial" pitchFamily="34" charset="0"/>
              <a:buNone/>
            </a:pPr>
            <a:r>
              <a:rPr lang="en-US" altLang="en-US" sz="1400" b="0">
                <a:latin typeface="+mj-lt"/>
              </a:rPr>
              <a:t>	ELSE</a:t>
            </a:r>
          </a:p>
          <a:p>
            <a:pPr eaLnBrk="1" hangingPunct="1">
              <a:spcBef>
                <a:spcPct val="0"/>
              </a:spcBef>
              <a:buClrTx/>
              <a:buFont typeface="Arial" pitchFamily="34" charset="0"/>
              <a:buNone/>
            </a:pPr>
            <a:r>
              <a:rPr lang="en-US" altLang="en-US" sz="1400" b="0">
                <a:latin typeface="+mj-lt"/>
              </a:rPr>
              <a:t>	        RAISE NoSuchElement(“Product doesn’t exist with the id”+ productId)</a:t>
            </a:r>
          </a:p>
          <a:p>
            <a:pPr eaLnBrk="1" hangingPunct="1">
              <a:spcBef>
                <a:spcPct val="0"/>
              </a:spcBef>
              <a:buClrTx/>
              <a:buFont typeface="Arial" pitchFamily="34" charset="0"/>
              <a:buNone/>
            </a:pPr>
            <a:r>
              <a:rPr lang="en-US" altLang="en-US" sz="1400" b="0">
                <a:latin typeface="+mj-lt"/>
              </a:rPr>
              <a:t>	END IF</a:t>
            </a:r>
          </a:p>
          <a:p>
            <a:pPr eaLnBrk="1" hangingPunct="1">
              <a:spcBef>
                <a:spcPct val="0"/>
              </a:spcBef>
              <a:buClrTx/>
              <a:buFontTx/>
              <a:buNone/>
            </a:pPr>
            <a:r>
              <a:rPr lang="en-US" altLang="en-US" sz="1400" b="0">
                <a:latin typeface="+mj-lt"/>
              </a:rPr>
              <a:t>END SUB</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5.5 Exception handling</a:t>
            </a:r>
            <a:br>
              <a:rPr lang="en-US" dirty="0"/>
            </a:br>
            <a:r>
              <a:rPr lang="en-US" dirty="0"/>
              <a:t>Exception Handling </a:t>
            </a:r>
          </a:p>
        </p:txBody>
      </p:sp>
      <p:sp>
        <p:nvSpPr>
          <p:cNvPr id="4" name="Content Placeholder 3"/>
          <p:cNvSpPr>
            <a:spLocks noGrp="1"/>
          </p:cNvSpPr>
          <p:nvPr>
            <p:ph idx="1"/>
          </p:nvPr>
        </p:nvSpPr>
        <p:spPr/>
        <p:txBody>
          <a:bodyPr/>
          <a:lstStyle/>
          <a:p>
            <a:r>
              <a:rPr lang="en-US" dirty="0"/>
              <a:t>Depending on the “degree of criticality”, the developer is required to design the exception handlers: </a:t>
            </a:r>
          </a:p>
          <a:p>
            <a:pPr lvl="1"/>
            <a:r>
              <a:rPr lang="en-US" dirty="0"/>
              <a:t>to give meaningful error messages, or</a:t>
            </a:r>
          </a:p>
          <a:p>
            <a:pPr lvl="1"/>
            <a:r>
              <a:rPr lang="en-US" dirty="0"/>
              <a:t>to provide alternatives and options, or</a:t>
            </a:r>
          </a:p>
          <a:p>
            <a:pPr lvl="1"/>
            <a:r>
              <a:rPr lang="en-US" dirty="0"/>
              <a:t>to provide recovery options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5.6 Defensive Programming</a:t>
            </a:r>
            <a:br>
              <a:rPr lang="en-US" dirty="0"/>
            </a:br>
            <a:r>
              <a:rPr lang="en-US" dirty="0"/>
              <a:t>What is Defensive Programming</a:t>
            </a:r>
          </a:p>
        </p:txBody>
      </p:sp>
      <p:sp>
        <p:nvSpPr>
          <p:cNvPr id="4" name="Content Placeholder 3"/>
          <p:cNvSpPr>
            <a:spLocks noGrp="1"/>
          </p:cNvSpPr>
          <p:nvPr>
            <p:ph idx="1"/>
          </p:nvPr>
        </p:nvSpPr>
        <p:spPr/>
        <p:txBody>
          <a:bodyPr/>
          <a:lstStyle/>
          <a:p>
            <a:r>
              <a:rPr lang="en-US" dirty="0"/>
              <a:t>Defensive programming – program tries its best to provide service despite errors or unexpected conditions </a:t>
            </a:r>
          </a:p>
          <a:p>
            <a:pPr lvl="1"/>
            <a:r>
              <a:rPr lang="en-US" dirty="0"/>
              <a:t>It is like defensive driving.  “Should you drive on the assumption that all other drivers will follow the rules?” or, “Should you play safe by assuming they will do the unexpected at least once in a while?” </a:t>
            </a:r>
          </a:p>
          <a:p>
            <a:pPr lvl="1"/>
            <a:r>
              <a:rPr lang="en-US" dirty="0"/>
              <a:t>Similarly, good programmers do not assume that users will always do the expected thing, i.e. pass the right type of parameters, initialize variables, etc.</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5.6 Defensive Programming</a:t>
            </a:r>
            <a:br>
              <a:rPr lang="en-US" dirty="0"/>
            </a:br>
            <a:r>
              <a:rPr lang="en-US" dirty="0"/>
              <a:t>Purpose of Defensive Programming</a:t>
            </a:r>
          </a:p>
        </p:txBody>
      </p:sp>
      <p:sp>
        <p:nvSpPr>
          <p:cNvPr id="4" name="Content Placeholder 3"/>
          <p:cNvSpPr>
            <a:spLocks noGrp="1"/>
          </p:cNvSpPr>
          <p:nvPr>
            <p:ph idx="1"/>
          </p:nvPr>
        </p:nvSpPr>
        <p:spPr/>
        <p:txBody>
          <a:bodyPr/>
          <a:lstStyle/>
          <a:p>
            <a:r>
              <a:rPr lang="en-US" dirty="0"/>
              <a:t>Ensure that a program never returns inaccurate result</a:t>
            </a:r>
          </a:p>
          <a:p>
            <a:r>
              <a:rPr lang="en-US" dirty="0"/>
              <a:t>To help programs terminate gracefully</a:t>
            </a:r>
          </a:p>
          <a:p>
            <a:r>
              <a:rPr lang="en-US" dirty="0"/>
              <a:t>To keep program operating after receiving invalid data</a:t>
            </a:r>
          </a:p>
          <a:p>
            <a:r>
              <a:rPr lang="en-US" dirty="0"/>
              <a:t>To prevent problems before they occur</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Lesson Objectives</a:t>
            </a:r>
          </a:p>
        </p:txBody>
      </p:sp>
      <p:sp>
        <p:nvSpPr>
          <p:cNvPr id="6" name="Content Placeholder 5"/>
          <p:cNvSpPr>
            <a:spLocks noGrp="1"/>
          </p:cNvSpPr>
          <p:nvPr>
            <p:ph idx="1"/>
          </p:nvPr>
        </p:nvSpPr>
        <p:spPr/>
        <p:txBody>
          <a:bodyPr/>
          <a:lstStyle/>
          <a:p>
            <a:r>
              <a:rPr lang="en-US" dirty="0"/>
              <a:t>After completing this lesson, you will be able to understand the following topics:</a:t>
            </a:r>
          </a:p>
          <a:p>
            <a:pPr lvl="1"/>
            <a:r>
              <a:rPr lang="en-US" dirty="0"/>
              <a:t>Importance of exception handling.</a:t>
            </a:r>
          </a:p>
          <a:p>
            <a:pPr lvl="1"/>
            <a:r>
              <a:rPr lang="en-US" dirty="0"/>
              <a:t>Guidelines for creating exceptions</a:t>
            </a:r>
          </a:p>
          <a:p>
            <a:pPr lvl="1"/>
            <a:r>
              <a:rPr lang="en-US" dirty="0"/>
              <a:t>Exceptional scenarios in ATM system – case study</a:t>
            </a:r>
          </a:p>
          <a:p>
            <a:pPr lvl="1"/>
            <a:r>
              <a:rPr lang="en-US" dirty="0"/>
              <a:t>Exception handling case study : Product management system</a:t>
            </a:r>
          </a:p>
          <a:p>
            <a:pPr lvl="1"/>
            <a:r>
              <a:rPr lang="en-US" dirty="0"/>
              <a:t>What is Defensive programming</a:t>
            </a:r>
          </a:p>
          <a:p>
            <a:pPr lvl="1"/>
            <a:r>
              <a:rPr lang="en-US" dirty="0"/>
              <a:t>Purpose of defensive programming</a:t>
            </a:r>
          </a:p>
          <a:p>
            <a:pPr lvl="1"/>
            <a:r>
              <a:rPr lang="en-US" dirty="0"/>
              <a:t>Techniques of defensive programming</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5.6 Defensive Programming</a:t>
            </a:r>
            <a:br>
              <a:rPr lang="en-US" dirty="0"/>
            </a:br>
            <a:r>
              <a:rPr lang="en-US" dirty="0"/>
              <a:t>Purpose of Defensive Programming</a:t>
            </a:r>
          </a:p>
        </p:txBody>
      </p:sp>
      <p:sp>
        <p:nvSpPr>
          <p:cNvPr id="3" name="Content Placeholder 2"/>
          <p:cNvSpPr>
            <a:spLocks noGrp="1"/>
          </p:cNvSpPr>
          <p:nvPr>
            <p:ph idx="1"/>
          </p:nvPr>
        </p:nvSpPr>
        <p:spPr/>
        <p:txBody>
          <a:bodyPr/>
          <a:lstStyle/>
          <a:p>
            <a:r>
              <a:rPr lang="en-US" dirty="0"/>
              <a:t>Ensure that a program never returns inaccurate result</a:t>
            </a:r>
          </a:p>
          <a:p>
            <a:r>
              <a:rPr lang="en-US" dirty="0"/>
              <a:t>To help programs terminate gracefully</a:t>
            </a:r>
          </a:p>
          <a:p>
            <a:r>
              <a:rPr lang="en-US" dirty="0"/>
              <a:t>To keep program operating after receiving invalid data</a:t>
            </a:r>
          </a:p>
          <a:p>
            <a:r>
              <a:rPr lang="en-US" dirty="0"/>
              <a:t>To prevent problems before they occur</a:t>
            </a:r>
          </a:p>
          <a:p>
            <a:endParaRPr lang="en-US" dirty="0"/>
          </a:p>
        </p:txBody>
      </p:sp>
    </p:spTree>
    <p:extLst>
      <p:ext uri="{BB962C8B-B14F-4D97-AF65-F5344CB8AC3E}">
        <p14:creationId xmlns:p14="http://schemas.microsoft.com/office/powerpoint/2010/main" val="2172377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5.6 Defensive Programming</a:t>
            </a:r>
            <a:br>
              <a:rPr lang="en-US" dirty="0"/>
            </a:br>
            <a:r>
              <a:rPr lang="en-US" dirty="0"/>
              <a:t>Techniques of Defensive Programming</a:t>
            </a:r>
          </a:p>
        </p:txBody>
      </p:sp>
      <p:sp>
        <p:nvSpPr>
          <p:cNvPr id="4" name="Content Placeholder 3"/>
          <p:cNvSpPr>
            <a:spLocks noGrp="1"/>
          </p:cNvSpPr>
          <p:nvPr>
            <p:ph idx="1"/>
          </p:nvPr>
        </p:nvSpPr>
        <p:spPr/>
        <p:txBody>
          <a:bodyPr/>
          <a:lstStyle/>
          <a:p>
            <a:r>
              <a:rPr lang="en-US" dirty="0"/>
              <a:t>Input validation</a:t>
            </a:r>
          </a:p>
          <a:p>
            <a:pPr lvl="1"/>
            <a:r>
              <a:rPr lang="en-US" dirty="0"/>
              <a:t>Check the values of all data from external sources </a:t>
            </a:r>
          </a:p>
          <a:p>
            <a:pPr lvl="1"/>
            <a:r>
              <a:rPr lang="en-US" dirty="0"/>
              <a:t>Validate the data exchanged between modules</a:t>
            </a:r>
          </a:p>
          <a:p>
            <a:pPr lvl="1"/>
            <a:r>
              <a:rPr lang="en-US" dirty="0"/>
              <a:t>Decide how to handle bad inputs</a:t>
            </a:r>
          </a:p>
          <a:p>
            <a:pPr lvl="1"/>
            <a:r>
              <a:rPr lang="en-US" dirty="0"/>
              <a:t>Validate data at all entry points</a:t>
            </a:r>
          </a:p>
          <a:p>
            <a:pPr lvl="1"/>
            <a:r>
              <a:rPr lang="en-US" dirty="0"/>
              <a:t>Validate the data for consistency, </a:t>
            </a:r>
            <a:r>
              <a:rPr lang="en-US" dirty="0" err="1"/>
              <a:t>datatype</a:t>
            </a:r>
            <a:r>
              <a:rPr lang="en-US" dirty="0"/>
              <a:t> and range.</a:t>
            </a:r>
          </a:p>
          <a:p>
            <a:endParaRPr lang="en-US" dirty="0"/>
          </a:p>
          <a:p>
            <a:r>
              <a:rPr lang="en-US" dirty="0"/>
              <a:t>Error handling</a:t>
            </a:r>
          </a:p>
          <a:p>
            <a:pPr lvl="1"/>
            <a:r>
              <a:rPr lang="en-US" dirty="0"/>
              <a:t>These techniques deal with errors you would expect to occur in code</a:t>
            </a:r>
          </a:p>
          <a:p>
            <a:pPr lvl="1"/>
            <a:r>
              <a:rPr lang="en-US" dirty="0" err="1"/>
              <a:t>E.g</a:t>
            </a:r>
            <a:r>
              <a:rPr lang="en-US" dirty="0"/>
              <a:t> returning an error code or throwing an exception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5.6 Defensive Programming</a:t>
            </a:r>
            <a:br>
              <a:rPr lang="en-US" sz="1200" dirty="0"/>
            </a:br>
            <a:r>
              <a:rPr lang="en-US" dirty="0"/>
              <a:t>Techniques of Defensive Programming</a:t>
            </a:r>
          </a:p>
        </p:txBody>
      </p:sp>
      <p:sp>
        <p:nvSpPr>
          <p:cNvPr id="4" name="Content Placeholder 3"/>
          <p:cNvSpPr>
            <a:spLocks noGrp="1"/>
          </p:cNvSpPr>
          <p:nvPr>
            <p:ph idx="1"/>
          </p:nvPr>
        </p:nvSpPr>
        <p:spPr/>
        <p:txBody>
          <a:bodyPr/>
          <a:lstStyle/>
          <a:p>
            <a:r>
              <a:rPr lang="en-US" dirty="0"/>
              <a:t>Error Containment</a:t>
            </a:r>
          </a:p>
          <a:p>
            <a:pPr lvl="1"/>
            <a:r>
              <a:rPr lang="en-US" dirty="0"/>
              <a:t>Error containment involves shutting down parts of your program to limit the damage that errors cause</a:t>
            </a:r>
          </a:p>
          <a:p>
            <a:pPr lvl="1"/>
            <a:r>
              <a:rPr lang="en-US" dirty="0"/>
              <a:t>Use error containment to barricade your program from damaging effects of invalid input </a:t>
            </a:r>
          </a:p>
          <a:p>
            <a:pPr lvl="1"/>
            <a:r>
              <a:rPr lang="en-US" dirty="0"/>
              <a:t>One way to use barricade is to define some parts of software for dirty (invalid) data and some to work with clean data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200" dirty="0"/>
              <a:t>5.6 Defensive Programming</a:t>
            </a:r>
            <a:br>
              <a:rPr lang="en-US" sz="1200" dirty="0"/>
            </a:br>
            <a:r>
              <a:rPr lang="en-US" dirty="0"/>
              <a:t>Demo : Exception Handling and Defensive Programming</a:t>
            </a:r>
          </a:p>
        </p:txBody>
      </p:sp>
      <p:sp>
        <p:nvSpPr>
          <p:cNvPr id="5" name="Content Placeholder 4"/>
          <p:cNvSpPr>
            <a:spLocks noGrp="1"/>
          </p:cNvSpPr>
          <p:nvPr>
            <p:ph idx="1"/>
          </p:nvPr>
        </p:nvSpPr>
        <p:spPr/>
        <p:txBody>
          <a:bodyPr/>
          <a:lstStyle/>
          <a:p>
            <a:r>
              <a:rPr lang="en-US" dirty="0"/>
              <a:t>Refer the pseudo code for calculating price after applying discount in which exceptions handlers are used. </a:t>
            </a:r>
          </a:p>
          <a:p>
            <a:pPr lvl="1"/>
            <a:r>
              <a:rPr lang="en-US" dirty="0" err="1"/>
              <a:t>ExceptionHandling</a:t>
            </a:r>
            <a:endParaRPr lang="en-US" dirty="0"/>
          </a:p>
          <a:p>
            <a:r>
              <a:rPr lang="en-US" dirty="0"/>
              <a:t>Refer the pseudo code for calculating price after applying discount in which defensive programming techniques are applied.</a:t>
            </a:r>
          </a:p>
          <a:p>
            <a:pPr lvl="1"/>
            <a:r>
              <a:rPr lang="en-US" dirty="0" err="1"/>
              <a:t>DefensiveProgramming</a:t>
            </a:r>
            <a:endParaRPr lang="en-US" dirty="0"/>
          </a:p>
          <a:p>
            <a:endParaRPr lang="en-US" dirty="0"/>
          </a:p>
        </p:txBody>
      </p:sp>
    </p:spTree>
    <p:extLst>
      <p:ext uri="{BB962C8B-B14F-4D97-AF65-F5344CB8AC3E}">
        <p14:creationId xmlns:p14="http://schemas.microsoft.com/office/powerpoint/2010/main" val="1252606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4" name="Content Placeholder 3"/>
          <p:cNvSpPr>
            <a:spLocks noGrp="1"/>
          </p:cNvSpPr>
          <p:nvPr>
            <p:ph idx="1"/>
          </p:nvPr>
        </p:nvSpPr>
        <p:spPr/>
        <p:txBody>
          <a:bodyPr/>
          <a:lstStyle/>
          <a:p>
            <a:r>
              <a:rPr lang="fr-FR" dirty="0"/>
              <a:t>Exception Handling </a:t>
            </a:r>
            <a:r>
              <a:rPr lang="fr-FR" dirty="0" err="1"/>
              <a:t>Lab</a:t>
            </a:r>
            <a:r>
              <a:rPr lang="fr-FR" dirty="0"/>
              <a:t> </a:t>
            </a:r>
            <a:r>
              <a:rPr lang="fr-FR" dirty="0" err="1"/>
              <a:t>Exercises</a:t>
            </a:r>
            <a:r>
              <a:rPr lang="fr-FR" dirty="0"/>
              <a:t> - </a:t>
            </a:r>
            <a:r>
              <a:rPr lang="fr-FR" dirty="0" err="1"/>
              <a:t>Lab</a:t>
            </a:r>
            <a:r>
              <a:rPr lang="fr-FR" dirty="0"/>
              <a:t> 4</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Summary</a:t>
            </a:r>
            <a:endParaRPr lang="en-US" dirty="0"/>
          </a:p>
        </p:txBody>
      </p:sp>
      <p:sp>
        <p:nvSpPr>
          <p:cNvPr id="4" name="Content Placeholder 3"/>
          <p:cNvSpPr>
            <a:spLocks noGrp="1"/>
          </p:cNvSpPr>
          <p:nvPr>
            <p:ph idx="1"/>
          </p:nvPr>
        </p:nvSpPr>
        <p:spPr/>
        <p:txBody>
          <a:bodyPr/>
          <a:lstStyle/>
          <a:p>
            <a:r>
              <a:rPr lang="en-US" dirty="0"/>
              <a:t>Exceptions are powerful error handling mechanism</a:t>
            </a:r>
          </a:p>
          <a:p>
            <a:r>
              <a:rPr lang="en-US" dirty="0"/>
              <a:t>Developer is required to design the exception handlers: </a:t>
            </a:r>
          </a:p>
          <a:p>
            <a:pPr lvl="1"/>
            <a:r>
              <a:rPr lang="en-US" dirty="0"/>
              <a:t>to give meaningful error messages, or</a:t>
            </a:r>
          </a:p>
          <a:p>
            <a:pPr lvl="1"/>
            <a:r>
              <a:rPr lang="en-US" dirty="0"/>
              <a:t>to provide alternatives and options, or</a:t>
            </a:r>
          </a:p>
          <a:p>
            <a:pPr lvl="1"/>
            <a:r>
              <a:rPr lang="en-US" dirty="0"/>
              <a:t>to provide recovery options</a:t>
            </a:r>
          </a:p>
          <a:p>
            <a:r>
              <a:rPr lang="en-US" dirty="0"/>
              <a:t>Defensive programming is used to ensure the continuing function of a piece of software under any circumstances.</a:t>
            </a:r>
          </a:p>
          <a:p>
            <a:r>
              <a:rPr lang="en-US" dirty="0"/>
              <a:t>Techniques of Defensive Programming</a:t>
            </a:r>
          </a:p>
          <a:p>
            <a:pPr lvl="1"/>
            <a:r>
              <a:rPr lang="en-US" dirty="0"/>
              <a:t>Input validation</a:t>
            </a:r>
          </a:p>
          <a:p>
            <a:pPr lvl="1"/>
            <a:r>
              <a:rPr lang="en-US" dirty="0"/>
              <a:t>Error Containment</a:t>
            </a:r>
          </a:p>
          <a:p>
            <a:pPr lvl="1"/>
            <a:r>
              <a:rPr lang="en-US" dirty="0"/>
              <a:t>Error handling</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Questions</a:t>
            </a:r>
          </a:p>
        </p:txBody>
      </p:sp>
      <p:sp>
        <p:nvSpPr>
          <p:cNvPr id="4" name="Content Placeholder 3"/>
          <p:cNvSpPr>
            <a:spLocks noGrp="1"/>
          </p:cNvSpPr>
          <p:nvPr>
            <p:ph idx="1"/>
          </p:nvPr>
        </p:nvSpPr>
        <p:spPr/>
        <p:txBody>
          <a:bodyPr/>
          <a:lstStyle/>
          <a:p>
            <a:r>
              <a:rPr lang="en-US" dirty="0"/>
              <a:t>Question 1 : What is the main purpose of input validation ?</a:t>
            </a:r>
          </a:p>
          <a:p>
            <a:pPr lvl="1"/>
            <a:r>
              <a:rPr lang="en-US" dirty="0"/>
              <a:t>A. To ensure that data exists in a field</a:t>
            </a:r>
          </a:p>
          <a:p>
            <a:pPr lvl="1"/>
            <a:r>
              <a:rPr lang="en-US" dirty="0"/>
              <a:t>B. To ensure that input data is of correct </a:t>
            </a:r>
            <a:r>
              <a:rPr lang="en-US" dirty="0" err="1"/>
              <a:t>datatype</a:t>
            </a:r>
            <a:endParaRPr lang="en-US" dirty="0"/>
          </a:p>
          <a:p>
            <a:pPr lvl="1"/>
            <a:r>
              <a:rPr lang="en-US" dirty="0"/>
              <a:t>C. To ensure that input data is within a specified range</a:t>
            </a:r>
          </a:p>
          <a:p>
            <a:pPr lvl="1"/>
            <a:r>
              <a:rPr lang="en-US" dirty="0"/>
              <a:t>D. To ensure that pre input check data is correct</a:t>
            </a:r>
          </a:p>
          <a:p>
            <a:endParaRPr lang="en-US" dirty="0"/>
          </a:p>
          <a:p>
            <a:r>
              <a:rPr lang="en-US" dirty="0"/>
              <a:t>Question 2 : What is the purpose of defensive programming ?</a:t>
            </a:r>
          </a:p>
          <a:p>
            <a:pPr lvl="1"/>
            <a:r>
              <a:rPr lang="en-US" dirty="0"/>
              <a:t>A. Ensure that a program never returns inaccurate result</a:t>
            </a:r>
          </a:p>
          <a:p>
            <a:pPr lvl="1"/>
            <a:r>
              <a:rPr lang="en-US" dirty="0"/>
              <a:t>B. To help programs terminate gracefully</a:t>
            </a:r>
          </a:p>
          <a:p>
            <a:pPr lvl="1"/>
            <a:r>
              <a:rPr lang="en-US" dirty="0"/>
              <a:t>C. To keep program operating after receiving invalid data</a:t>
            </a:r>
          </a:p>
          <a:p>
            <a:pPr lvl="1"/>
            <a:r>
              <a:rPr lang="en-US" dirty="0"/>
              <a:t>D. To prevent problems before they occur</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Questions</a:t>
            </a:r>
          </a:p>
        </p:txBody>
      </p:sp>
      <p:sp>
        <p:nvSpPr>
          <p:cNvPr id="4" name="Content Placeholder 3"/>
          <p:cNvSpPr>
            <a:spLocks noGrp="1"/>
          </p:cNvSpPr>
          <p:nvPr>
            <p:ph idx="1"/>
          </p:nvPr>
        </p:nvSpPr>
        <p:spPr/>
        <p:txBody>
          <a:bodyPr/>
          <a:lstStyle/>
          <a:p>
            <a:r>
              <a:rPr lang="en-US" dirty="0"/>
              <a:t>Question 3 : What is the purpose of exception handling ?</a:t>
            </a:r>
          </a:p>
          <a:p>
            <a:pPr lvl="1"/>
            <a:r>
              <a:rPr lang="en-US" dirty="0"/>
              <a:t>A. To provide meaningful error messages</a:t>
            </a:r>
          </a:p>
          <a:p>
            <a:pPr lvl="1"/>
            <a:r>
              <a:rPr lang="en-US" dirty="0"/>
              <a:t>B. To provide alternatives</a:t>
            </a:r>
          </a:p>
          <a:p>
            <a:pPr lvl="1"/>
            <a:r>
              <a:rPr lang="en-US" dirty="0"/>
              <a:t>C.  To separate error code from regular code</a:t>
            </a:r>
          </a:p>
          <a:p>
            <a:pPr lvl="1"/>
            <a:r>
              <a:rPr lang="en-US" dirty="0"/>
              <a:t>D.  All of the above</a:t>
            </a:r>
          </a:p>
          <a:p>
            <a:endParaRPr lang="en-US" dirty="0"/>
          </a:p>
          <a:p>
            <a:r>
              <a:rPr lang="en-US" dirty="0"/>
              <a:t>Question 4 : An exception is an event that occurs during the execution of a program that disrupt its normal course.</a:t>
            </a:r>
          </a:p>
          <a:p>
            <a:pPr lvl="1"/>
            <a:r>
              <a:rPr lang="en-US" dirty="0"/>
              <a:t>A. True</a:t>
            </a:r>
          </a:p>
          <a:p>
            <a:pPr lvl="1"/>
            <a:r>
              <a:rPr lang="en-US" dirty="0"/>
              <a:t>B. False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5.1 Importance of exception handling</a:t>
            </a:r>
            <a:br>
              <a:rPr lang="en-US" sz="1200" dirty="0"/>
            </a:br>
            <a:r>
              <a:rPr lang="en-US" dirty="0"/>
              <a:t>What is exception handling ?</a:t>
            </a:r>
          </a:p>
        </p:txBody>
      </p:sp>
      <p:sp>
        <p:nvSpPr>
          <p:cNvPr id="4" name="Content Placeholder 3"/>
          <p:cNvSpPr>
            <a:spLocks noGrp="1"/>
          </p:cNvSpPr>
          <p:nvPr>
            <p:ph idx="1"/>
          </p:nvPr>
        </p:nvSpPr>
        <p:spPr/>
        <p:txBody>
          <a:bodyPr/>
          <a:lstStyle/>
          <a:p>
            <a:r>
              <a:rPr lang="en-US" dirty="0"/>
              <a:t>An exception is an event that occurs during the execution of a program that disrupt its normal course.</a:t>
            </a:r>
          </a:p>
          <a:p>
            <a:pPr lvl="1"/>
            <a:r>
              <a:rPr lang="en-US" dirty="0"/>
              <a:t>Examples: Hard disk crash; Out of bounds array access; Divide by zero, and so on</a:t>
            </a:r>
          </a:p>
          <a:p>
            <a:endParaRPr lang="en-US" dirty="0"/>
          </a:p>
          <a:p>
            <a:r>
              <a:rPr lang="en-US" dirty="0"/>
              <a:t>No matter how well-designed a program is, there is always a chance that some kind of error will arise during its execution, for example:</a:t>
            </a:r>
          </a:p>
          <a:p>
            <a:pPr lvl="1"/>
            <a:r>
              <a:rPr lang="en-US" dirty="0"/>
              <a:t>Attempting to divide by 0</a:t>
            </a:r>
          </a:p>
          <a:p>
            <a:pPr lvl="1"/>
            <a:r>
              <a:rPr lang="en-US" dirty="0"/>
              <a:t>Attempting to read from a file which does not exist</a:t>
            </a:r>
          </a:p>
          <a:p>
            <a:pPr lvl="1"/>
            <a:r>
              <a:rPr lang="en-US" dirty="0"/>
              <a:t>Referring to non-existing item in array</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5.1 Importance of Exception Handling</a:t>
            </a:r>
            <a:br>
              <a:rPr lang="en-US" sz="1200" dirty="0"/>
            </a:br>
            <a:r>
              <a:rPr lang="en-US" dirty="0"/>
              <a:t>Importance of Exception Handling</a:t>
            </a:r>
          </a:p>
        </p:txBody>
      </p:sp>
      <p:sp>
        <p:nvSpPr>
          <p:cNvPr id="4" name="Content Placeholder 3"/>
          <p:cNvSpPr>
            <a:spLocks noGrp="1"/>
          </p:cNvSpPr>
          <p:nvPr>
            <p:ph idx="1"/>
          </p:nvPr>
        </p:nvSpPr>
        <p:spPr/>
        <p:txBody>
          <a:bodyPr/>
          <a:lstStyle/>
          <a:p>
            <a:r>
              <a:rPr lang="en-US" dirty="0"/>
              <a:t>Exceptions may occur at runtime and disrupt the application flow.</a:t>
            </a:r>
          </a:p>
          <a:p>
            <a:r>
              <a:rPr lang="en-US" dirty="0"/>
              <a:t>Unexpected events happen and the programmer should always be prepared  for the worst. </a:t>
            </a:r>
          </a:p>
          <a:p>
            <a:r>
              <a:rPr lang="en-US" dirty="0"/>
              <a:t>Use exception handling for separating Error-Handling Code from "Regular" Code</a:t>
            </a:r>
          </a:p>
          <a:p>
            <a:r>
              <a:rPr lang="en-US" dirty="0"/>
              <a:t>Providing meaningful error messages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5.2 Guidelines for creating exceptions</a:t>
            </a:r>
            <a:br>
              <a:rPr lang="en-US" sz="1200" dirty="0"/>
            </a:br>
            <a:r>
              <a:rPr lang="en-US" dirty="0"/>
              <a:t>Guidelines for creating exception handlers</a:t>
            </a:r>
          </a:p>
        </p:txBody>
      </p:sp>
      <p:sp>
        <p:nvSpPr>
          <p:cNvPr id="4" name="Content Placeholder 3"/>
          <p:cNvSpPr>
            <a:spLocks noGrp="1"/>
          </p:cNvSpPr>
          <p:nvPr>
            <p:ph idx="1"/>
          </p:nvPr>
        </p:nvSpPr>
        <p:spPr/>
        <p:txBody>
          <a:bodyPr/>
          <a:lstStyle/>
          <a:p>
            <a:r>
              <a:rPr lang="en-US" dirty="0"/>
              <a:t>We need to think of all possible conditions from the case study that are likely, unlikely, and impossible. </a:t>
            </a:r>
          </a:p>
          <a:p>
            <a:r>
              <a:rPr lang="en-US" dirty="0"/>
              <a:t>We need to analyze the consequences of failures along with the probability.</a:t>
            </a:r>
          </a:p>
          <a:p>
            <a:r>
              <a:rPr lang="en-US" dirty="0"/>
              <a:t>Accordingly create an exception for each of the possibility</a:t>
            </a:r>
          </a:p>
          <a:p>
            <a:r>
              <a:rPr lang="en-US" dirty="0"/>
              <a:t>Document the reason for the exception</a:t>
            </a:r>
          </a:p>
          <a:p>
            <a:r>
              <a:rPr lang="en-US" dirty="0"/>
              <a:t>Raise the exception whenever the condition arises in the sub module</a:t>
            </a:r>
          </a:p>
          <a:p>
            <a:r>
              <a:rPr lang="en-US" dirty="0"/>
              <a:t>Catch the exception in the appropriate parent module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5.2 Guidelines for creating exceptions</a:t>
            </a:r>
            <a:br>
              <a:rPr lang="en-US" sz="1200" dirty="0"/>
            </a:br>
            <a:r>
              <a:rPr lang="en-US" dirty="0"/>
              <a:t>Guidelines for creating exception handlers</a:t>
            </a:r>
          </a:p>
        </p:txBody>
      </p:sp>
      <p:sp>
        <p:nvSpPr>
          <p:cNvPr id="6" name="Content Placeholder 5"/>
          <p:cNvSpPr>
            <a:spLocks noGrp="1"/>
          </p:cNvSpPr>
          <p:nvPr>
            <p:ph idx="1"/>
          </p:nvPr>
        </p:nvSpPr>
        <p:spPr/>
        <p:txBody>
          <a:bodyPr/>
          <a:lstStyle/>
          <a:p>
            <a:endParaRPr lang="en-US"/>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5.3 Exceptional scenarios in ATM system – case study</a:t>
            </a:r>
            <a:br>
              <a:rPr lang="en-US" sz="1200" dirty="0"/>
            </a:br>
            <a:r>
              <a:rPr lang="en-US" dirty="0"/>
              <a:t>Case Study 1</a:t>
            </a:r>
          </a:p>
        </p:txBody>
      </p:sp>
      <p:sp>
        <p:nvSpPr>
          <p:cNvPr id="4" name="Content Placeholder 3"/>
          <p:cNvSpPr>
            <a:spLocks noGrp="1"/>
          </p:cNvSpPr>
          <p:nvPr>
            <p:ph idx="1"/>
          </p:nvPr>
        </p:nvSpPr>
        <p:spPr/>
        <p:txBody>
          <a:bodyPr/>
          <a:lstStyle/>
          <a:p>
            <a:r>
              <a:rPr lang="en-US" dirty="0"/>
              <a:t>Case 1: Consider the transaction at a Bank ATM. An user needs to withdraw some money. </a:t>
            </a:r>
          </a:p>
          <a:p>
            <a:pPr lvl="1"/>
            <a:r>
              <a:rPr lang="en-US" dirty="0"/>
              <a:t>Analyze this transaction from the user’s point of view. </a:t>
            </a:r>
          </a:p>
          <a:p>
            <a:pPr lvl="1"/>
            <a:r>
              <a:rPr lang="en-US" dirty="0"/>
              <a:t>Think out all scenarios about what can go wrong. </a:t>
            </a:r>
          </a:p>
          <a:p>
            <a:pPr lvl="1"/>
            <a:r>
              <a:rPr lang="en-US" dirty="0"/>
              <a:t>Determine how the system should perform this transaction. </a:t>
            </a:r>
          </a:p>
          <a:p>
            <a:pPr lvl="1"/>
            <a:r>
              <a:rPr lang="en-US" dirty="0"/>
              <a:t>What irritations have you faced at an ATM? </a:t>
            </a:r>
          </a:p>
          <a:p>
            <a:r>
              <a:rPr lang="en-US" dirty="0"/>
              <a:t>Scenarios:</a:t>
            </a:r>
          </a:p>
          <a:p>
            <a:pPr lvl="1"/>
            <a:r>
              <a:rPr lang="en-US" dirty="0"/>
              <a:t>User authentication: User thinks he has entered the correct password. However, the system says “invalid password”.</a:t>
            </a:r>
          </a:p>
          <a:p>
            <a:pPr lvl="1"/>
            <a:r>
              <a:rPr lang="en-US" dirty="0"/>
              <a:t>The ATM does not provide coins. However, it expects the user to enter the amount in the format 5000.00</a:t>
            </a:r>
          </a:p>
          <a:p>
            <a:pPr lvl="1"/>
            <a:r>
              <a:rPr lang="en-US" dirty="0"/>
              <a:t>User enters the amount as 15000, and the system gives 150 notes of hundred rupees</a:t>
            </a:r>
          </a:p>
          <a:p>
            <a:pPr lvl="1"/>
            <a:r>
              <a:rPr lang="en-US" dirty="0"/>
              <a:t>The system asks the user for a password, then asks the details about the transaction (like amount, requirement of a printed receipt, etc.), and then at the end it tells the user that the password is invalid. </a:t>
            </a:r>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5.3 Exceptional scenarios in ATM system – case study</a:t>
            </a:r>
            <a:br>
              <a:rPr lang="en-US" dirty="0"/>
            </a:br>
            <a:r>
              <a:rPr lang="en-US" dirty="0"/>
              <a:t>Case Study 1</a:t>
            </a:r>
          </a:p>
        </p:txBody>
      </p:sp>
      <p:sp>
        <p:nvSpPr>
          <p:cNvPr id="4" name="Content Placeholder 3"/>
          <p:cNvSpPr>
            <a:spLocks noGrp="1"/>
          </p:cNvSpPr>
          <p:nvPr>
            <p:ph idx="1"/>
          </p:nvPr>
        </p:nvSpPr>
        <p:spPr/>
        <p:txBody>
          <a:bodyPr/>
          <a:lstStyle/>
          <a:p>
            <a:r>
              <a:rPr lang="en-US" dirty="0"/>
              <a:t>Case 2: Now, consider the same transaction from the programmer’s point of view. </a:t>
            </a:r>
          </a:p>
          <a:p>
            <a:pPr lvl="1"/>
            <a:r>
              <a:rPr lang="en-US" dirty="0"/>
              <a:t>Visualize what all can go wrong.</a:t>
            </a:r>
          </a:p>
          <a:p>
            <a:pPr lvl="1"/>
            <a:r>
              <a:rPr lang="en-US" dirty="0"/>
              <a:t>Determine how should the system respond. </a:t>
            </a:r>
          </a:p>
          <a:p>
            <a:r>
              <a:rPr lang="en-US" dirty="0"/>
              <a:t>Scenarios:</a:t>
            </a:r>
          </a:p>
          <a:p>
            <a:pPr lvl="1"/>
            <a:r>
              <a:rPr lang="en-US" dirty="0"/>
              <a:t>The user may have multiple ATM cards. Although the correct password has been entered, it may be for a different card. Does the error message consider this possibility?</a:t>
            </a:r>
          </a:p>
          <a:p>
            <a:pPr lvl="1"/>
            <a:r>
              <a:rPr lang="en-US" dirty="0"/>
              <a:t>After one transaction is completed, the system says “Thank You”, without checking whether another transaction is desired.</a:t>
            </a:r>
          </a:p>
          <a:p>
            <a:pPr lvl="1"/>
            <a:r>
              <a:rPr lang="en-US" dirty="0"/>
              <a:t>Does the system provide multiple alternatives or options to recover from errors, or to deal with various contingencies?</a:t>
            </a:r>
          </a:p>
          <a:p>
            <a:pPr lvl="1"/>
            <a:r>
              <a:rPr lang="en-US" dirty="0"/>
              <a:t>Notes of a specific denomination are not available. Can user enter “OK” to ask for another denomination?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5.3 Exceptional scenarios in ATM system – case study</a:t>
            </a:r>
            <a:br>
              <a:rPr lang="en-US" dirty="0"/>
            </a:br>
            <a:r>
              <a:rPr lang="en-US" dirty="0"/>
              <a:t>Case Study 1</a:t>
            </a:r>
          </a:p>
        </p:txBody>
      </p:sp>
      <p:sp>
        <p:nvSpPr>
          <p:cNvPr id="4" name="Content Placeholder 3"/>
          <p:cNvSpPr>
            <a:spLocks noGrp="1"/>
          </p:cNvSpPr>
          <p:nvPr>
            <p:ph idx="1"/>
          </p:nvPr>
        </p:nvSpPr>
        <p:spPr/>
        <p:txBody>
          <a:bodyPr/>
          <a:lstStyle/>
          <a:p>
            <a:r>
              <a:rPr lang="en-US" dirty="0"/>
              <a:t>Machine is out of cash. What options are available?</a:t>
            </a:r>
          </a:p>
          <a:p>
            <a:pPr lvl="1"/>
            <a:r>
              <a:rPr lang="en-US" dirty="0"/>
              <a:t>Allow for withdrawal of a smaller amount.  </a:t>
            </a:r>
          </a:p>
          <a:p>
            <a:pPr lvl="2"/>
            <a:r>
              <a:rPr lang="en-US" dirty="0"/>
              <a:t>The system should suggest this amount, and not let the user guess by trial and error! </a:t>
            </a:r>
          </a:p>
          <a:p>
            <a:pPr lvl="1"/>
            <a:r>
              <a:rPr lang="en-US" dirty="0"/>
              <a:t>Display the location of another ATM nearby.  </a:t>
            </a:r>
          </a:p>
          <a:p>
            <a:pPr lvl="2"/>
            <a:r>
              <a:rPr lang="en-US" dirty="0"/>
              <a:t>Can we double check whether that ATM has enough cash?</a:t>
            </a:r>
          </a:p>
          <a:p>
            <a:r>
              <a:rPr lang="en-US" dirty="0"/>
              <a:t>What if the communication link is very slow (during “Authentication” and “Balance Check”)?</a:t>
            </a:r>
          </a:p>
          <a:p>
            <a:r>
              <a:rPr lang="en-US" dirty="0"/>
              <a:t>What if we get a device error, file </a:t>
            </a:r>
            <a:r>
              <a:rPr lang="en-US" dirty="0" err="1"/>
              <a:t>io</a:t>
            </a:r>
            <a:r>
              <a:rPr lang="en-US" dirty="0"/>
              <a:t> error, or disk full error while writing the transaction to the database?</a:t>
            </a:r>
          </a:p>
          <a:p>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92441EE4-A40B-4409-B9B7-28D595E8C3C4}" vid="{128A1EAF-D87B-4F1D-AE0E-CD7F193D41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31BCEE897F234B89C9BE9F0B5A710D" ma:contentTypeVersion="8" ma:contentTypeDescription="Create a new document." ma:contentTypeScope="" ma:versionID="568ed1f2501d9069822f59555a5d9aab">
  <xsd:schema xmlns:xsd="http://www.w3.org/2001/XMLSchema" xmlns:xs="http://www.w3.org/2001/XMLSchema" xmlns:p="http://schemas.microsoft.com/office/2006/metadata/properties" xmlns:ns2="c6bb291f-6122-42a2-8382-6744ccb695f5" targetNamespace="http://schemas.microsoft.com/office/2006/metadata/properties" ma:root="true" ma:fieldsID="da4c1392fe7d204ebbd805613f6f49cb" ns2:_="">
    <xsd:import namespace="c6bb291f-6122-42a2-8382-6744ccb695f5"/>
    <xsd:element name="properties">
      <xsd:complexType>
        <xsd:sequence>
          <xsd:element name="documentManagement">
            <xsd:complexType>
              <xsd:all>
                <xsd:element ref="ns2:Level"/>
                <xsd:element ref="ns2:Category"/>
                <xsd:element ref="ns2:Material_x0020_Type"/>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bb291f-6122-42a2-8382-6744ccb695f5"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c6bb291f-6122-42a2-8382-6744ccb695f5">Class book</Material_x0020_Type>
    <Category xmlns="c6bb291f-6122-42a2-8382-6744ccb695f5">Module Artifact</Category>
    <Level xmlns="c6bb291f-6122-42a2-8382-6744ccb695f5">L1</Level>
  </documentManagement>
</p:properties>
</file>

<file path=customXml/itemProps1.xml><?xml version="1.0" encoding="utf-8"?>
<ds:datastoreItem xmlns:ds="http://schemas.openxmlformats.org/officeDocument/2006/customXml" ds:itemID="{5A7EB310-0AB3-49D4-AC4A-90330B5DD755}"/>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A9719EF1-B7CC-4602-8E41-555B1AD1A374}">
  <ds:schemaRefs>
    <ds:schemaRef ds:uri="http://schemas.microsoft.com/office/2006/metadata/properties"/>
    <ds:schemaRef ds:uri="http://schemas.microsoft.com/office/infopath/2007/PartnerControls"/>
    <ds:schemaRef ds:uri="0d8c4aea-b462-4687-8b40-bd2f5a85267d"/>
  </ds:schemaRefs>
</ds:datastoreItem>
</file>

<file path=docProps/app.xml><?xml version="1.0" encoding="utf-8"?>
<Properties xmlns="http://schemas.openxmlformats.org/officeDocument/2006/extended-properties" xmlns:vt="http://schemas.openxmlformats.org/officeDocument/2006/docPropsVTypes">
  <Template/>
  <TotalTime>6932</TotalTime>
  <Words>3085</Words>
  <Application>Microsoft Office PowerPoint</Application>
  <PresentationFormat>On-screen Show (4:3)</PresentationFormat>
  <Paragraphs>371</Paragraphs>
  <Slides>27</Slides>
  <Notes>27</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6" baseType="lpstr">
      <vt:lpstr>Arial</vt:lpstr>
      <vt:lpstr>MS PGothic</vt:lpstr>
      <vt:lpstr>Verdana</vt:lpstr>
      <vt:lpstr>Calibri</vt:lpstr>
      <vt:lpstr>Trebuchet MS</vt:lpstr>
      <vt:lpstr>Wingdings</vt:lpstr>
      <vt:lpstr>Candara</vt:lpstr>
      <vt:lpstr>Section slides</vt:lpstr>
      <vt:lpstr>think-cell Slide</vt:lpstr>
      <vt:lpstr>Programming Foundation With Pseudocode</vt:lpstr>
      <vt:lpstr>Lesson Objectives</vt:lpstr>
      <vt:lpstr>5.1 Importance of exception handling What is exception handling ?</vt:lpstr>
      <vt:lpstr>5.1 Importance of Exception Handling Importance of Exception Handling</vt:lpstr>
      <vt:lpstr>5.2 Guidelines for creating exceptions Guidelines for creating exception handlers</vt:lpstr>
      <vt:lpstr>5.2 Guidelines for creating exceptions Guidelines for creating exception handlers</vt:lpstr>
      <vt:lpstr>5.3 Exceptional scenarios in ATM system – case study Case Study 1</vt:lpstr>
      <vt:lpstr>5.3 Exceptional scenarios in ATM system – case study Case Study 1</vt:lpstr>
      <vt:lpstr>5.3 Exceptional scenarios in ATM system – case study Case Study 1</vt:lpstr>
      <vt:lpstr>5.4 Exceptional scenarios  Common Issues</vt:lpstr>
      <vt:lpstr>5.4 Exceptional scenarios Common Issues</vt:lpstr>
      <vt:lpstr>5.4 Exceptional scenarios Common Issues</vt:lpstr>
      <vt:lpstr>5.4 Exceptional scenarios Common Issues</vt:lpstr>
      <vt:lpstr>5.5 Exception handling case study : Product management system  Case Study 2</vt:lpstr>
      <vt:lpstr>5.5 Exception handling case study : Product management system   Case Study 2</vt:lpstr>
      <vt:lpstr>5.5 Exception handling case study : Product management system   Case Study 2</vt:lpstr>
      <vt:lpstr>5.5 Exception handling Exception Handling </vt:lpstr>
      <vt:lpstr>5.6 Defensive Programming What is Defensive Programming</vt:lpstr>
      <vt:lpstr>5.6 Defensive Programming Purpose of Defensive Programming</vt:lpstr>
      <vt:lpstr>5.6 Defensive Programming Purpose of Defensive Programming</vt:lpstr>
      <vt:lpstr>5.6 Defensive Programming Techniques of Defensive Programming</vt:lpstr>
      <vt:lpstr>5.6 Defensive Programming Techniques of Defensive Programming</vt:lpstr>
      <vt:lpstr>5.6 Defensive Programming Demo : Exception Handling and Defensive Programming</vt:lpstr>
      <vt:lpstr>Lab</vt:lpstr>
      <vt:lpstr>Summary</vt:lpstr>
      <vt:lpstr>Review Questions</vt:lpstr>
      <vt:lpstr>Review Questions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Tembhare, Anjulata</cp:lastModifiedBy>
  <cp:revision>329</cp:revision>
  <dcterms:created xsi:type="dcterms:W3CDTF">2012-05-18T02:59:15Z</dcterms:created>
  <dcterms:modified xsi:type="dcterms:W3CDTF">2018-02-15T12:08:00Z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0x010100A331BCEE897F234B89C9BE9F0B5A710D</vt:lpwstr>
  </property>
</Properties>
</file>