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480" r:id="rId4"/>
  </p:sldMasterIdLst>
  <p:notesMasterIdLst>
    <p:notesMasterId r:id="rId54"/>
  </p:notesMasterIdLst>
  <p:handoutMasterIdLst>
    <p:handoutMasterId r:id="rId55"/>
  </p:handoutMasterIdLst>
  <p:sldIdLst>
    <p:sldId id="256" r:id="rId5"/>
    <p:sldId id="257" r:id="rId6"/>
    <p:sldId id="269" r:id="rId7"/>
    <p:sldId id="272" r:id="rId8"/>
    <p:sldId id="332" r:id="rId9"/>
    <p:sldId id="334" r:id="rId10"/>
    <p:sldId id="331" r:id="rId11"/>
    <p:sldId id="327" r:id="rId12"/>
    <p:sldId id="335" r:id="rId13"/>
    <p:sldId id="329" r:id="rId14"/>
    <p:sldId id="330" r:id="rId15"/>
    <p:sldId id="345" r:id="rId16"/>
    <p:sldId id="351" r:id="rId17"/>
    <p:sldId id="348" r:id="rId18"/>
    <p:sldId id="349" r:id="rId19"/>
    <p:sldId id="346" r:id="rId20"/>
    <p:sldId id="273" r:id="rId21"/>
    <p:sldId id="336" r:id="rId22"/>
    <p:sldId id="279" r:id="rId23"/>
    <p:sldId id="340" r:id="rId24"/>
    <p:sldId id="282" r:id="rId25"/>
    <p:sldId id="283" r:id="rId26"/>
    <p:sldId id="284" r:id="rId27"/>
    <p:sldId id="286" r:id="rId28"/>
    <p:sldId id="352" r:id="rId29"/>
    <p:sldId id="288" r:id="rId30"/>
    <p:sldId id="290" r:id="rId31"/>
    <p:sldId id="292" r:id="rId32"/>
    <p:sldId id="293" r:id="rId33"/>
    <p:sldId id="294" r:id="rId34"/>
    <p:sldId id="354" r:id="rId35"/>
    <p:sldId id="355" r:id="rId36"/>
    <p:sldId id="297" r:id="rId37"/>
    <p:sldId id="298" r:id="rId38"/>
    <p:sldId id="300" r:id="rId39"/>
    <p:sldId id="302" r:id="rId40"/>
    <p:sldId id="342" r:id="rId41"/>
    <p:sldId id="306" r:id="rId42"/>
    <p:sldId id="307" r:id="rId43"/>
    <p:sldId id="341" r:id="rId44"/>
    <p:sldId id="337" r:id="rId45"/>
    <p:sldId id="312" r:id="rId46"/>
    <p:sldId id="315" r:id="rId47"/>
    <p:sldId id="316" r:id="rId48"/>
    <p:sldId id="350" r:id="rId49"/>
    <p:sldId id="322" r:id="rId50"/>
    <p:sldId id="323" r:id="rId51"/>
    <p:sldId id="324" r:id="rId52"/>
    <p:sldId id="326" r:id="rId53"/>
  </p:sldIdLst>
  <p:sldSz cx="9144000" cy="6858000" type="screen4x3"/>
  <p:notesSz cx="6858000" cy="9144000"/>
  <p:embeddedFontLst>
    <p:embeddedFont>
      <p:font typeface="MS PGothic" panose="020B0600070205080204" pitchFamily="34" charset="-128"/>
      <p:regular r:id="rId56"/>
    </p:embeddedFont>
    <p:embeddedFont>
      <p:font typeface="Verdana" panose="020B0604030504040204" pitchFamily="34" charset="0"/>
      <p:regular r:id="rId57"/>
      <p:bold r:id="rId58"/>
      <p:italic r:id="rId59"/>
      <p:boldItalic r:id="rId60"/>
    </p:embeddedFont>
    <p:embeddedFont>
      <p:font typeface="Calibri" panose="020F0502020204030204" pitchFamily="34" charset="0"/>
      <p:regular r:id="rId61"/>
      <p:bold r:id="rId62"/>
      <p:italic r:id="rId63"/>
      <p:boldItalic r:id="rId64"/>
    </p:embeddedFont>
    <p:embeddedFont>
      <p:font typeface="Trebuchet MS" panose="020B0603020202020204" pitchFamily="34" charset="0"/>
      <p:regular r:id="rId65"/>
      <p:bold r:id="rId66"/>
      <p:italic r:id="rId67"/>
      <p:boldItalic r:id="rId68"/>
    </p:embeddedFont>
    <p:embeddedFont>
      <p:font typeface="Candara" panose="020E0502030303020204" pitchFamily="34" charset="0"/>
      <p:regular r:id="rId69"/>
      <p:bold r:id="rId70"/>
      <p:italic r:id="rId71"/>
      <p:boldItalic r:id="rId72"/>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596">
          <p15:clr>
            <a:srgbClr val="A4A3A4"/>
          </p15:clr>
        </p15:guide>
        <p15:guide id="2" pos="13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3659" autoAdjust="0"/>
  </p:normalViewPr>
  <p:slideViewPr>
    <p:cSldViewPr snapToGrid="0">
      <p:cViewPr varScale="1">
        <p:scale>
          <a:sx n="56" d="100"/>
          <a:sy n="56" d="100"/>
        </p:scale>
        <p:origin x="1552" y="56"/>
      </p:cViewPr>
      <p:guideLst>
        <p:guide orient="horz" pos="2160"/>
        <p:guide pos="249"/>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596"/>
        <p:guide pos="13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63" Type="http://schemas.openxmlformats.org/officeDocument/2006/relationships/font" Target="fonts/font8.fntdata"/><Relationship Id="rId68" Type="http://schemas.openxmlformats.org/officeDocument/2006/relationships/font" Target="fonts/font13.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slide" Target="slides/slide30.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0E759AA-0850-4C2F-B1BE-F13C54C07FCF}" type="datetimeFigureOut">
              <a:rPr lang="en-US"/>
              <a:pPr>
                <a:defRPr/>
              </a:pPr>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A10F623-306F-47C9-B296-35630AFCE0C6}" type="slidenum">
              <a:rPr lang="en-US"/>
              <a:pPr>
                <a:defRPr/>
              </a:pPr>
              <a:t>‹#›</a:t>
            </a:fld>
            <a:endParaRPr lang="en-US"/>
          </a:p>
        </p:txBody>
      </p:sp>
    </p:spTree>
    <p:extLst>
      <p:ext uri="{BB962C8B-B14F-4D97-AF65-F5344CB8AC3E}">
        <p14:creationId xmlns:p14="http://schemas.microsoft.com/office/powerpoint/2010/main" val="13249439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2475" y="685800"/>
            <a:ext cx="4572000" cy="3429000"/>
          </a:xfrm>
          <a:prstGeom prst="rect">
            <a:avLst/>
          </a:prstGeom>
          <a:noFill/>
          <a:ln w="12700">
            <a:solidFill>
              <a:prstClr val="black"/>
            </a:solidFill>
          </a:ln>
        </p:spPr>
        <p:txBody>
          <a:bodyPr vert="horz" lIns="91440" tIns="45720" rIns="91440" bIns="45720" rtlCol="0" anchor="ctr"/>
          <a:lstStyle/>
          <a:p>
            <a:pPr lvl="0"/>
            <a:r>
              <a:rPr lang="en-US" noProof="0" dirty="0"/>
              <a:t>    </a:t>
            </a:r>
          </a:p>
        </p:txBody>
      </p:sp>
      <p:sp>
        <p:nvSpPr>
          <p:cNvPr id="5" name="Notes Placeholder 4"/>
          <p:cNvSpPr>
            <a:spLocks noGrp="1"/>
          </p:cNvSpPr>
          <p:nvPr>
            <p:ph type="body" sz="quarter" idx="3"/>
          </p:nvPr>
        </p:nvSpPr>
        <p:spPr>
          <a:xfrm>
            <a:off x="2039938" y="4235450"/>
            <a:ext cx="4586287"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444" name="Line 8"/>
          <p:cNvSpPr>
            <a:spLocks noChangeShapeType="1"/>
          </p:cNvSpPr>
          <p:nvPr/>
        </p:nvSpPr>
        <p:spPr bwMode="auto">
          <a:xfrm>
            <a:off x="1749425" y="56515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09" name="Text Box 9"/>
          <p:cNvSpPr txBox="1">
            <a:spLocks noChangeArrowheads="1"/>
          </p:cNvSpPr>
          <p:nvPr/>
        </p:nvSpPr>
        <p:spPr bwMode="auto">
          <a:xfrm>
            <a:off x="152400" y="71755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b="1">
                <a:latin typeface="Arial" panose="020B0604020202020204" pitchFamily="34" charset="0"/>
                <a:cs typeface="Arial" panose="020B0604020202020204" pitchFamily="34" charset="0"/>
              </a:rPr>
              <a:t>Instructor Notes:</a:t>
            </a:r>
          </a:p>
        </p:txBody>
      </p:sp>
      <p:sp>
        <p:nvSpPr>
          <p:cNvPr id="72710" name="Rectangle 14"/>
          <p:cNvSpPr>
            <a:spLocks noChangeArrowheads="1"/>
          </p:cNvSpPr>
          <p:nvPr/>
        </p:nvSpPr>
        <p:spPr bwMode="auto">
          <a:xfrm>
            <a:off x="241300" y="152400"/>
            <a:ext cx="650081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IN" altLang="en-US" sz="1200" dirty="0">
                <a:latin typeface="Arial" panose="020B0604020202020204" pitchFamily="34" charset="0"/>
                <a:cs typeface="Arial" panose="020B0604020202020204" pitchFamily="34" charset="0"/>
              </a:rPr>
              <a:t>Programming Foundation With Pseudocode                           </a:t>
            </a:r>
            <a:r>
              <a:rPr lang="en-US" altLang="en-US" sz="1200" dirty="0">
                <a:latin typeface="Arial" panose="020B0604020202020204" pitchFamily="34" charset="0"/>
                <a:ea typeface="MS PGothic" pitchFamily="34" charset="-128"/>
                <a:cs typeface="Arial" panose="020B0604020202020204" pitchFamily="34" charset="0"/>
              </a:rPr>
              <a:t>Software Reviews and Testing</a:t>
            </a:r>
          </a:p>
        </p:txBody>
      </p:sp>
      <p:sp>
        <p:nvSpPr>
          <p:cNvPr id="72711" name="Rectangle 14"/>
          <p:cNvSpPr>
            <a:spLocks noChangeArrowheads="1"/>
          </p:cNvSpPr>
          <p:nvPr/>
        </p:nvSpPr>
        <p:spPr bwMode="auto">
          <a:xfrm>
            <a:off x="3856038" y="8556625"/>
            <a:ext cx="27622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dirty="0">
                <a:latin typeface="Arial" panose="020B0604020202020204" pitchFamily="34" charset="0"/>
                <a:cs typeface="Arial" panose="020B0604020202020204" pitchFamily="34" charset="0"/>
              </a:rPr>
              <a:t>		 Page 06-</a:t>
            </a:r>
            <a:fld id="{7EB2CD73-BB20-4BCD-80EE-65271F0F360C}" type="slidenum">
              <a:rPr lang="en-US" altLang="en-US" sz="1000" smtClean="0">
                <a:latin typeface="Arial" panose="020B0604020202020204" pitchFamily="34" charset="0"/>
                <a:cs typeface="Arial" panose="020B0604020202020204" pitchFamily="34" charset="0"/>
              </a:rPr>
              <a:pPr eaLnBrk="1" hangingPunct="1">
                <a:defRPr/>
              </a:pPr>
              <a:t>‹#›</a:t>
            </a:fld>
            <a:r>
              <a:rPr lang="en-US" alt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8205512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1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11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11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11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Notes Placeholder 2"/>
          <p:cNvSpPr>
            <a:spLocks noGrp="1"/>
          </p:cNvSpPr>
          <p:nvPr>
            <p:ph type="body" idx="1"/>
          </p:nvPr>
        </p:nvSpPr>
        <p:spPr/>
        <p:txBody>
          <a:bodyPr/>
          <a:lstStyle/>
          <a:p>
            <a:endParaRPr lang="en-IN" altLang="en-US"/>
          </a:p>
          <a:p>
            <a:endParaRPr lang="en-IN" altLang="en-US"/>
          </a:p>
          <a:p>
            <a:endParaRPr lang="en-IN" altLang="en-US"/>
          </a:p>
          <a:p>
            <a:endParaRPr lang="en-IN" altLang="en-US"/>
          </a:p>
          <a:p>
            <a:endParaRPr lang="en-IN" altLang="en-US"/>
          </a:p>
          <a:p>
            <a:endParaRPr lang="en-IN" altLang="en-US"/>
          </a:p>
          <a:p>
            <a:endParaRPr lang="en-IN" altLang="en-US"/>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0019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While testing the code consider valid expected and invalid unexpected scenarios.</a:t>
            </a:r>
          </a:p>
        </p:txBody>
      </p:sp>
    </p:spTree>
    <p:extLst>
      <p:ext uri="{BB962C8B-B14F-4D97-AF65-F5344CB8AC3E}">
        <p14:creationId xmlns:p14="http://schemas.microsoft.com/office/powerpoint/2010/main" val="1066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t>If you observe the examples given on the slide, Some of the input values  are checking for valid values for scalene, isosceles, equilateral triangle. and some of the input values are checking invalid values like</a:t>
            </a:r>
          </a:p>
          <a:p>
            <a:pPr marL="171450" indent="-171450" eaLnBrk="1" hangingPunct="1">
              <a:lnSpc>
                <a:spcPct val="150000"/>
              </a:lnSpc>
              <a:spcBef>
                <a:spcPct val="0"/>
              </a:spcBef>
              <a:buFont typeface="Arial" panose="020B0604020202020204" pitchFamily="34" charset="0"/>
              <a:buChar char="•"/>
              <a:defRPr/>
            </a:pPr>
            <a:r>
              <a:rPr lang="en-US" altLang="en-US" dirty="0"/>
              <a:t>Length of a triangle cannot be negative</a:t>
            </a:r>
          </a:p>
          <a:p>
            <a:pPr marL="171450" indent="-171450" eaLnBrk="1" hangingPunct="1">
              <a:lnSpc>
                <a:spcPct val="150000"/>
              </a:lnSpc>
              <a:spcBef>
                <a:spcPct val="0"/>
              </a:spcBef>
              <a:buFont typeface="Arial" panose="020B0604020202020204" pitchFamily="34" charset="0"/>
              <a:buChar char="•"/>
              <a:defRPr/>
            </a:pPr>
            <a:r>
              <a:rPr lang="en-US" altLang="en-US" dirty="0"/>
              <a:t>Length of triangle cannot be zero</a:t>
            </a:r>
          </a:p>
          <a:p>
            <a:pPr marL="171450" indent="-171450" eaLnBrk="1" hangingPunct="1">
              <a:lnSpc>
                <a:spcPct val="150000"/>
              </a:lnSpc>
              <a:spcBef>
                <a:spcPct val="0"/>
              </a:spcBef>
              <a:buFont typeface="Arial" panose="020B0604020202020204" pitchFamily="34" charset="0"/>
              <a:buChar char="•"/>
              <a:defRPr/>
            </a:pPr>
            <a:r>
              <a:rPr lang="en-US" altLang="en-US" dirty="0"/>
              <a:t>Length of a triangle cannot be alphabet </a:t>
            </a:r>
            <a:r>
              <a:rPr lang="en-US" altLang="en-US" dirty="0" err="1"/>
              <a:t>etc</a:t>
            </a:r>
            <a:endParaRPr lang="en-US" altLang="en-US" dirty="0"/>
          </a:p>
          <a:p>
            <a:pPr eaLnBrk="1" hangingPunct="1">
              <a:spcBef>
                <a:spcPct val="0"/>
              </a:spcBef>
              <a:buFontTx/>
              <a:buChar char="•"/>
              <a:defRPr/>
            </a:pPr>
            <a:endParaRPr lang="en-US" altLang="en-US" dirty="0"/>
          </a:p>
          <a:p>
            <a:pPr eaLnBrk="1" hangingPunct="1">
              <a:spcBef>
                <a:spcPct val="0"/>
              </a:spcBef>
              <a:defRPr/>
            </a:pPr>
            <a:endParaRPr lang="en-US" altLang="en-US" dirty="0"/>
          </a:p>
          <a:p>
            <a:pPr eaLnBrk="1" hangingPunct="1">
              <a:spcBef>
                <a:spcPct val="0"/>
              </a:spcBef>
              <a:buFontTx/>
              <a:buChar char="•"/>
              <a:defRPr/>
            </a:pPr>
            <a:endParaRPr lang="en-US" altLang="en-US" dirty="0"/>
          </a:p>
        </p:txBody>
      </p:sp>
    </p:spTree>
    <p:extLst>
      <p:ext uri="{BB962C8B-B14F-4D97-AF65-F5344CB8AC3E}">
        <p14:creationId xmlns:p14="http://schemas.microsoft.com/office/powerpoint/2010/main" val="3549824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altLang="en-US" dirty="0"/>
              <a:t>How to write test case?</a:t>
            </a:r>
          </a:p>
          <a:p>
            <a:pPr marL="171450" indent="-171450">
              <a:buFont typeface="Arial" panose="020B0604020202020204" pitchFamily="34" charset="0"/>
              <a:buChar char="•"/>
              <a:defRPr/>
            </a:pPr>
            <a:r>
              <a:rPr lang="en-US" altLang="en-US" dirty="0"/>
              <a:t>Write test case for both valid and invalid values. For an Example, if you want to validate the salary, then consider the below mentioned test cases.</a:t>
            </a:r>
          </a:p>
          <a:p>
            <a:pPr marL="628650" lvl="1" indent="-171450">
              <a:buFont typeface="Arial" panose="020B0604020202020204" pitchFamily="34" charset="0"/>
              <a:buChar char="•"/>
              <a:defRPr/>
            </a:pPr>
            <a:r>
              <a:rPr lang="en-US" altLang="en-US" dirty="0"/>
              <a:t>write test case with valid input data as "10000".</a:t>
            </a:r>
          </a:p>
          <a:p>
            <a:pPr marL="628650" lvl="1" indent="-171450">
              <a:buFont typeface="Arial" panose="020B0604020202020204" pitchFamily="34" charset="0"/>
              <a:buChar char="•"/>
              <a:defRPr/>
            </a:pPr>
            <a:r>
              <a:rPr lang="en-US" altLang="en-US" dirty="0"/>
              <a:t>write test case with invalid input data as "Test".</a:t>
            </a:r>
          </a:p>
          <a:p>
            <a:pPr marL="171450" indent="-171450">
              <a:buFont typeface="Arial" panose="020B0604020202020204" pitchFamily="34" charset="0"/>
              <a:buChar char="•"/>
              <a:defRPr/>
            </a:pPr>
            <a:r>
              <a:rPr lang="en-US" altLang="en-US" dirty="0"/>
              <a:t>Write test case to test all fields separately as well as field boundaries. For an Example, consider a login form contains two fields like username and password. Write both valid and invalid test cases for all the fields(</a:t>
            </a:r>
            <a:r>
              <a:rPr lang="en-US" altLang="en-US" dirty="0" err="1"/>
              <a:t>i.e</a:t>
            </a:r>
            <a:r>
              <a:rPr lang="en-US" altLang="en-US" dirty="0"/>
              <a:t>, Username and Password) available in the page. </a:t>
            </a:r>
          </a:p>
          <a:p>
            <a:pPr marL="171450" indent="-171450">
              <a:buFont typeface="Arial" panose="020B0604020202020204" pitchFamily="34" charset="0"/>
              <a:buChar char="•"/>
              <a:defRPr/>
            </a:pPr>
            <a:r>
              <a:rPr lang="en-US" altLang="en-US" dirty="0"/>
              <a:t>Write test case to test form submission and URL navigation. For an Example, consider a login form contains two fields like username and password. If you want to navigate to the next page, while clicking on submit button after entering valid username and password, then prefer writing test case for form submission.</a:t>
            </a:r>
          </a:p>
          <a:p>
            <a:pPr marL="171450" indent="-171450">
              <a:buFont typeface="Arial" panose="020B0604020202020204" pitchFamily="34" charset="0"/>
              <a:buChar char="•"/>
              <a:defRPr/>
            </a:pPr>
            <a:r>
              <a:rPr lang="en-US" altLang="en-US" dirty="0"/>
              <a:t>Defect high probability of errors: This is the classic objective of testing. A test is run in order to trigger failures that expose defects. Generally, we look for defects in all interesting parts of the product.</a:t>
            </a:r>
          </a:p>
          <a:p>
            <a:pPr marL="171450" indent="-171450">
              <a:buFont typeface="Arial" panose="020B0604020202020204" pitchFamily="34" charset="0"/>
              <a:buChar char="•"/>
              <a:defRPr/>
            </a:pPr>
            <a:r>
              <a:rPr lang="en-US" altLang="en-US" dirty="0"/>
              <a:t>Maximize bug count: The distinction between this and “find defects” is that total number of bugs is more important than coverage. We might focus narrowly, on only a few high-risk features, if this is the way to find the most bugs in the time available.</a:t>
            </a:r>
          </a:p>
          <a:p>
            <a:pPr>
              <a:defRPr/>
            </a:pPr>
            <a:endParaRPr lang="en-US" altLang="en-US" dirty="0"/>
          </a:p>
        </p:txBody>
      </p:sp>
      <p:sp>
        <p:nvSpPr>
          <p:cNvPr id="73732" name="TextBox 1"/>
          <p:cNvSpPr txBox="1">
            <a:spLocks noChangeArrowheads="1"/>
          </p:cNvSpPr>
          <p:nvPr/>
        </p:nvSpPr>
        <p:spPr bwMode="auto">
          <a:xfrm>
            <a:off x="241300" y="1228725"/>
            <a:ext cx="146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Arial" pitchFamily="34" charset="0"/>
              </a:rPr>
              <a:t>Show the testcase template and explain the data to be filled in each column </a:t>
            </a:r>
          </a:p>
        </p:txBody>
      </p:sp>
    </p:spTree>
    <p:extLst>
      <p:ext uri="{BB962C8B-B14F-4D97-AF65-F5344CB8AC3E}">
        <p14:creationId xmlns:p14="http://schemas.microsoft.com/office/powerpoint/2010/main" val="180845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marL="171450" indent="-171450">
              <a:buFont typeface="Arial" panose="020B0604020202020204" pitchFamily="34" charset="0"/>
              <a:buChar char="•"/>
              <a:defRPr/>
            </a:pPr>
            <a:r>
              <a:rPr lang="en-US" altLang="en-US" dirty="0"/>
              <a:t>Assess conformance to specification. Any claim made in the specification is checked. Program characteristics not addressed in the specification are not (as part of this objective) checked.</a:t>
            </a:r>
          </a:p>
          <a:p>
            <a:pPr marL="171450" indent="-171450">
              <a:buFont typeface="Arial" panose="020B0604020202020204" pitchFamily="34" charset="0"/>
              <a:buChar char="•"/>
              <a:defRPr/>
            </a:pPr>
            <a:r>
              <a:rPr lang="en-US" altLang="en-US" dirty="0"/>
              <a:t>Verify correctness of the product. It is impossible to do this by testing. You can prove that the product is not correct or you can demonstrate that you didn’t find any errors in a given period of time using a given testing strategy. However, you can’t test exhaustively, and the product might fail under conditions that you did not test. The best you can do (if you have a solid, credible model) is assessment--test-based estimation of the probability of errors. (See the discussion of reliability, above).</a:t>
            </a:r>
          </a:p>
          <a:p>
            <a:pPr marL="171450" indent="-171450">
              <a:buFont typeface="Arial" panose="020B0604020202020204" pitchFamily="34" charset="0"/>
              <a:buChar char="•"/>
              <a:defRPr/>
            </a:pPr>
            <a:r>
              <a:rPr lang="en-US" altLang="en-US" dirty="0"/>
              <a:t> Assure quality. Despite the common title, quality assurance, you can’t assure quality by testing. You can’t assure quality by gathering metrics. You can’t assure quality by setting standards. Quality assurance involves building a high quality product and for that, you need skilled people throughout development who have time and motivation and an appropriate balance of direction and creative freedom. This is out of scope for a test organization. It is within scope for the project manager and associated executives. The test organization can certainly help in this process by performing a wide range of technical investigations, but those investigations are not quality assurance. Given a testing objective, the good test series provides information directly relevant to that objective. Different types of tests are more effective for different classes of information.</a:t>
            </a:r>
          </a:p>
          <a:p>
            <a:pPr>
              <a:defRPr/>
            </a:pPr>
            <a:endParaRPr lang="en-US" altLang="en-US" dirty="0"/>
          </a:p>
          <a:p>
            <a:pPr>
              <a:defRPr/>
            </a:pPr>
            <a:endParaRPr lang="en-US" altLang="en-US" dirty="0"/>
          </a:p>
          <a:p>
            <a:pPr>
              <a:defRPr/>
            </a:pPr>
            <a:endParaRPr lang="en-US" altLang="en-US" dirty="0"/>
          </a:p>
        </p:txBody>
      </p:sp>
      <p:sp>
        <p:nvSpPr>
          <p:cNvPr id="74756" name="TextBox 1"/>
          <p:cNvSpPr txBox="1">
            <a:spLocks noChangeArrowheads="1"/>
          </p:cNvSpPr>
          <p:nvPr/>
        </p:nvSpPr>
        <p:spPr bwMode="auto">
          <a:xfrm>
            <a:off x="241300" y="1228725"/>
            <a:ext cx="146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Arial" pitchFamily="34" charset="0"/>
              </a:rPr>
              <a:t>Show the testcase template and explain the data to be filled in each column </a:t>
            </a:r>
          </a:p>
        </p:txBody>
      </p:sp>
    </p:spTree>
    <p:extLst>
      <p:ext uri="{BB962C8B-B14F-4D97-AF65-F5344CB8AC3E}">
        <p14:creationId xmlns:p14="http://schemas.microsoft.com/office/powerpoint/2010/main" val="387855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Test case has to be written to validate the testing coverage of the application.</a:t>
            </a:r>
          </a:p>
          <a:p>
            <a:pPr>
              <a:spcBef>
                <a:spcPct val="0"/>
              </a:spcBef>
            </a:pPr>
            <a:r>
              <a:rPr lang="en-US" altLang="en-US" b="1"/>
              <a:t>Requirement Id: </a:t>
            </a:r>
            <a:r>
              <a:rPr lang="en-US" altLang="en-US"/>
              <a:t>The ID of the requirement this test case relates/traces to.</a:t>
            </a:r>
            <a:endParaRPr lang="en-US" altLang="en-US" b="1"/>
          </a:p>
          <a:p>
            <a:pPr>
              <a:spcBef>
                <a:spcPct val="0"/>
              </a:spcBef>
            </a:pPr>
            <a:r>
              <a:rPr lang="en-US" altLang="en-US" b="1"/>
              <a:t>Test Case Id: </a:t>
            </a:r>
            <a:r>
              <a:rPr lang="en-US" altLang="en-US"/>
              <a:t>Unique ID for each test case. Follow some convention to indicate types of test. E.g. ‘TC_UI_1′ indicating ‘user interface test case #1′.</a:t>
            </a:r>
            <a:endParaRPr lang="en-US" altLang="en-US" b="1"/>
          </a:p>
          <a:p>
            <a:pPr>
              <a:spcBef>
                <a:spcPct val="0"/>
              </a:spcBef>
            </a:pPr>
            <a:r>
              <a:rPr lang="en-US" altLang="en-US" b="1"/>
              <a:t>Test condition:  </a:t>
            </a:r>
            <a:r>
              <a:rPr lang="en-US" altLang="en-US"/>
              <a:t>Describes what to test for i.e. the condition which is being tested for example, Validate name</a:t>
            </a:r>
          </a:p>
          <a:p>
            <a:pPr>
              <a:spcBef>
                <a:spcPct val="0"/>
              </a:spcBef>
            </a:pPr>
            <a:r>
              <a:rPr lang="en-US" altLang="en-US" b="1"/>
              <a:t>Test cases: </a:t>
            </a:r>
            <a:r>
              <a:rPr lang="en-US" altLang="en-US"/>
              <a:t>Step-by-step procedure to execute the test.</a:t>
            </a:r>
            <a:endParaRPr lang="en-US" altLang="en-US" b="1"/>
          </a:p>
          <a:p>
            <a:pPr>
              <a:spcBef>
                <a:spcPct val="0"/>
              </a:spcBef>
            </a:pPr>
            <a:r>
              <a:rPr lang="en-US" altLang="en-US" b="1"/>
              <a:t>Test data: </a:t>
            </a:r>
            <a:r>
              <a:rPr lang="en-US" altLang="en-US"/>
              <a:t>Use of test data as an input for this test case. You can provide different data sets with exact values to be used as an input</a:t>
            </a:r>
            <a:endParaRPr lang="en-US" altLang="en-US" b="1"/>
          </a:p>
          <a:p>
            <a:pPr>
              <a:spcBef>
                <a:spcPct val="0"/>
              </a:spcBef>
            </a:pPr>
            <a:r>
              <a:rPr lang="en-US" altLang="en-US" b="1"/>
              <a:t>Expected result: </a:t>
            </a:r>
            <a:r>
              <a:rPr lang="en-US" altLang="en-US"/>
              <a:t>What should be the system output after test execution? Describe the expected result in detail including message/error that should be displayed on screen</a:t>
            </a:r>
            <a:endParaRPr lang="en-US" altLang="en-US" b="1"/>
          </a:p>
          <a:p>
            <a:pPr>
              <a:spcBef>
                <a:spcPct val="0"/>
              </a:spcBef>
            </a:pPr>
            <a:r>
              <a:rPr lang="en-US" altLang="en-US" b="1"/>
              <a:t>Remarks: </a:t>
            </a:r>
            <a:r>
              <a:rPr lang="en-US" altLang="en-US"/>
              <a:t>Any comments on the test case or test execution.</a:t>
            </a:r>
            <a:endParaRPr lang="en-US" altLang="en-US" b="1"/>
          </a:p>
          <a:p>
            <a:endParaRPr lang="en-US" altLang="en-US"/>
          </a:p>
        </p:txBody>
      </p:sp>
      <p:sp>
        <p:nvSpPr>
          <p:cNvPr id="75780" name="TextBox 1"/>
          <p:cNvSpPr txBox="1">
            <a:spLocks noChangeArrowheads="1"/>
          </p:cNvSpPr>
          <p:nvPr/>
        </p:nvSpPr>
        <p:spPr bwMode="auto">
          <a:xfrm>
            <a:off x="241300" y="1228725"/>
            <a:ext cx="146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Arial" pitchFamily="34" charset="0"/>
              </a:rPr>
              <a:t>Show the testcase template and explain the data to be filled in each column </a:t>
            </a:r>
          </a:p>
        </p:txBody>
      </p:sp>
    </p:spTree>
    <p:extLst>
      <p:ext uri="{BB962C8B-B14F-4D97-AF65-F5344CB8AC3E}">
        <p14:creationId xmlns:p14="http://schemas.microsoft.com/office/powerpoint/2010/main" val="362950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Guidelines for implementing test cases:</a:t>
            </a:r>
          </a:p>
          <a:p>
            <a:pPr marL="171450" indent="-171450">
              <a:buFont typeface="Arial" panose="020B0604020202020204" pitchFamily="34" charset="0"/>
              <a:buChar char="•"/>
              <a:defRPr/>
            </a:pPr>
            <a:r>
              <a:rPr lang="en-US" dirty="0"/>
              <a:t>Write test case for all the requirements specified in the application</a:t>
            </a:r>
          </a:p>
          <a:p>
            <a:pPr marL="171450" indent="-171450">
              <a:buFont typeface="Arial" panose="020B0604020202020204" pitchFamily="34" charset="0"/>
              <a:buChar char="•"/>
              <a:defRPr/>
            </a:pPr>
            <a:r>
              <a:rPr lang="en-US" dirty="0"/>
              <a:t>Take care of writing test case for non functional requirements like security, performance, etc..</a:t>
            </a:r>
          </a:p>
          <a:p>
            <a:pPr marL="171450" indent="-171450">
              <a:buFont typeface="Arial" panose="020B0604020202020204" pitchFamily="34" charset="0"/>
              <a:buChar char="•"/>
              <a:defRPr/>
            </a:pPr>
            <a:r>
              <a:rPr lang="en-US" dirty="0"/>
              <a:t>If any test case fails, log the failed test cases as defect in defect tracking sheet.</a:t>
            </a:r>
          </a:p>
          <a:p>
            <a:pPr marL="171450" indent="-171450">
              <a:buFont typeface="Arial" panose="020B0604020202020204" pitchFamily="34" charset="0"/>
              <a:buChar char="•"/>
              <a:defRPr/>
            </a:pPr>
            <a:r>
              <a:rPr lang="en-US" dirty="0"/>
              <a:t>Check for all boundary conditions.</a:t>
            </a:r>
          </a:p>
          <a:p>
            <a:pPr marL="171450" indent="-171450">
              <a:buFont typeface="Arial" panose="020B0604020202020204" pitchFamily="34" charset="0"/>
              <a:buChar char="•"/>
              <a:defRPr/>
            </a:pPr>
            <a:r>
              <a:rPr lang="en-US" b="1" dirty="0"/>
              <a:t>80-20 Rule: </a:t>
            </a:r>
            <a:r>
              <a:rPr lang="en-US" dirty="0"/>
              <a:t>In most systems, 20% of the modules account for 80% of the defects found. The probability of finding defect in a module is directly proportional to the number of defects already found in the module.</a:t>
            </a:r>
          </a:p>
          <a:p>
            <a:pPr marL="171450" indent="-171450">
              <a:buFont typeface="Arial" panose="020B0604020202020204" pitchFamily="34" charset="0"/>
              <a:buChar char="•"/>
              <a:defRPr/>
            </a:pPr>
            <a:r>
              <a:rPr lang="en-US" dirty="0"/>
              <a:t>Do self review and peer review for all test cases as quality of test case affects testing.</a:t>
            </a:r>
          </a:p>
          <a:p>
            <a:pPr>
              <a:defRPr/>
            </a:pPr>
            <a:endParaRPr lang="en-US" altLang="en-US" dirty="0"/>
          </a:p>
        </p:txBody>
      </p:sp>
      <p:sp>
        <p:nvSpPr>
          <p:cNvPr id="76804" name="TextBox 1"/>
          <p:cNvSpPr txBox="1">
            <a:spLocks noChangeArrowheads="1"/>
          </p:cNvSpPr>
          <p:nvPr/>
        </p:nvSpPr>
        <p:spPr bwMode="auto">
          <a:xfrm>
            <a:off x="241300" y="1228725"/>
            <a:ext cx="146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Arial" pitchFamily="34" charset="0"/>
              </a:rPr>
              <a:t>Show the testcase template and explain the data to be filled in each column </a:t>
            </a:r>
          </a:p>
        </p:txBody>
      </p:sp>
    </p:spTree>
    <p:extLst>
      <p:ext uri="{BB962C8B-B14F-4D97-AF65-F5344CB8AC3E}">
        <p14:creationId xmlns:p14="http://schemas.microsoft.com/office/powerpoint/2010/main" val="148485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997075" y="565150"/>
            <a:ext cx="4740275" cy="3556000"/>
          </a:xfr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1"/>
          <p:cNvSpPr>
            <a:spLocks noGrp="1"/>
          </p:cNvSpPr>
          <p:nvPr>
            <p:ph type="body" idx="1"/>
          </p:nvPr>
        </p:nvSpPr>
        <p:spPr bwMode="auto">
          <a:xfrm>
            <a:off x="2074863" y="4500563"/>
            <a:ext cx="4551362" cy="3849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Refer Hotel Bookings Management System.doc and Test_Case-HotelBookingsSystem.xls file to understand test case example.</a:t>
            </a:r>
          </a:p>
        </p:txBody>
      </p:sp>
      <p:sp>
        <p:nvSpPr>
          <p:cNvPr id="77828" name="TextBox 1"/>
          <p:cNvSpPr txBox="1">
            <a:spLocks noChangeArrowheads="1"/>
          </p:cNvSpPr>
          <p:nvPr/>
        </p:nvSpPr>
        <p:spPr bwMode="auto">
          <a:xfrm>
            <a:off x="107950" y="1190625"/>
            <a:ext cx="1651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t>Ask participants to understand Hotel Bookings Management System case study, then explain the test case example for login functionality in the given case study.</a:t>
            </a:r>
          </a:p>
          <a:p>
            <a:pPr eaLnBrk="1" hangingPunct="1">
              <a:spcBef>
                <a:spcPct val="0"/>
              </a:spcBef>
            </a:pPr>
            <a:endParaRPr lang="en-US" altLang="en-US" sz="1000"/>
          </a:p>
          <a:p>
            <a:pPr eaLnBrk="1" hangingPunct="1">
              <a:spcBef>
                <a:spcPct val="0"/>
              </a:spcBef>
            </a:pPr>
            <a:r>
              <a:rPr lang="en-US" altLang="en-US" sz="1000" b="1"/>
              <a:t>Case Study Document Name:</a:t>
            </a:r>
          </a:p>
          <a:p>
            <a:pPr eaLnBrk="1" hangingPunct="1">
              <a:spcBef>
                <a:spcPct val="0"/>
              </a:spcBef>
            </a:pPr>
            <a:r>
              <a:rPr lang="en-US" altLang="en-US" sz="1000"/>
              <a:t>Hotel Bookings Management System.doc</a:t>
            </a:r>
          </a:p>
          <a:p>
            <a:pPr eaLnBrk="1" hangingPunct="1">
              <a:spcBef>
                <a:spcPct val="0"/>
              </a:spcBef>
            </a:pPr>
            <a:endParaRPr lang="en-US" altLang="en-US" sz="1000"/>
          </a:p>
          <a:p>
            <a:pPr eaLnBrk="1" hangingPunct="1">
              <a:spcBef>
                <a:spcPct val="0"/>
              </a:spcBef>
            </a:pPr>
            <a:r>
              <a:rPr lang="en-US" altLang="en-US" sz="1000" b="1"/>
              <a:t>TestCase Example Document Name:</a:t>
            </a:r>
          </a:p>
          <a:p>
            <a:pPr eaLnBrk="1" hangingPunct="1">
              <a:spcBef>
                <a:spcPct val="0"/>
              </a:spcBef>
            </a:pPr>
            <a:endParaRPr lang="en-US" altLang="en-US" sz="1000" b="1"/>
          </a:p>
          <a:p>
            <a:pPr eaLnBrk="1" hangingPunct="1">
              <a:spcBef>
                <a:spcPct val="0"/>
              </a:spcBef>
            </a:pPr>
            <a:r>
              <a:rPr lang="en-US" altLang="en-US" sz="1000"/>
              <a:t>Test_Case-HotelBookingsSystem.xls</a:t>
            </a:r>
          </a:p>
        </p:txBody>
      </p:sp>
    </p:spTree>
    <p:extLst>
      <p:ext uri="{BB962C8B-B14F-4D97-AF65-F5344CB8AC3E}">
        <p14:creationId xmlns:p14="http://schemas.microsoft.com/office/powerpoint/2010/main" val="3922480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2074863" y="4495800"/>
            <a:ext cx="4554537"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Exhaustive testing is impossible.</a:t>
            </a:r>
          </a:p>
          <a:p>
            <a:pPr eaLnBrk="1" hangingPunct="1">
              <a:spcBef>
                <a:spcPct val="0"/>
              </a:spcBef>
            </a:pPr>
            <a:r>
              <a:rPr lang="en-US" altLang="en-US"/>
              <a:t>For E.g. COBOL Compiler</a:t>
            </a:r>
          </a:p>
          <a:p>
            <a:pPr eaLnBrk="1" hangingPunct="1">
              <a:spcBef>
                <a:spcPct val="0"/>
              </a:spcBef>
              <a:buFontTx/>
              <a:buChar char="•"/>
            </a:pPr>
            <a:r>
              <a:rPr lang="en-US" altLang="en-US"/>
              <a:t>Impossible to create test cases to represent all valid cases.</a:t>
            </a:r>
          </a:p>
          <a:p>
            <a:pPr eaLnBrk="1" hangingPunct="1">
              <a:spcBef>
                <a:spcPct val="0"/>
              </a:spcBef>
              <a:buFontTx/>
              <a:buChar char="•"/>
            </a:pPr>
            <a:r>
              <a:rPr lang="en-US" altLang="en-US"/>
              <a:t> Impossible to create test cases for all invalid cases</a:t>
            </a:r>
          </a:p>
          <a:p>
            <a:pPr eaLnBrk="1" hangingPunct="1">
              <a:spcBef>
                <a:spcPct val="0"/>
              </a:spcBef>
            </a:pPr>
            <a:r>
              <a:rPr lang="en-US" altLang="en-US"/>
              <a:t>The compiler has to be tested to see that it does not do what it is not supposed to do E.g. to successfully compile a syntactically incorrect program</a:t>
            </a:r>
          </a:p>
          <a:p>
            <a:pPr eaLnBrk="1" hangingPunct="1">
              <a:spcBef>
                <a:spcPct val="0"/>
              </a:spcBef>
            </a:pPr>
            <a:endParaRPr lang="en-US" altLang="en-US"/>
          </a:p>
          <a:p>
            <a:pPr eaLnBrk="1" hangingPunct="1">
              <a:spcBef>
                <a:spcPct val="0"/>
              </a:spcBef>
            </a:pPr>
            <a:r>
              <a:rPr lang="en-US" altLang="en-US"/>
              <a:t>But writing Cobol programs to include all possible syntactical errors that compiler check is impractical. It is time consuming and hence not suggestible.</a:t>
            </a:r>
          </a:p>
        </p:txBody>
      </p:sp>
    </p:spTree>
    <p:extLst>
      <p:ext uri="{BB962C8B-B14F-4D97-AF65-F5344CB8AC3E}">
        <p14:creationId xmlns:p14="http://schemas.microsoft.com/office/powerpoint/2010/main" val="1076239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2039938" y="68103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2074863" y="4500563"/>
            <a:ext cx="4402137" cy="36925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defRPr/>
            </a:pPr>
            <a:r>
              <a:rPr lang="en-US" altLang="en-US" dirty="0"/>
              <a:t>Static Testing: Testing a software without execution on a computer</a:t>
            </a:r>
          </a:p>
          <a:p>
            <a:pPr marL="628650" lvl="1" indent="-171450" eaLnBrk="1" hangingPunct="1">
              <a:buFont typeface="Arial" panose="020B0604020202020204" pitchFamily="34" charset="0"/>
              <a:buChar char="•"/>
              <a:defRPr/>
            </a:pPr>
            <a:r>
              <a:rPr lang="en-US" altLang="en-US" dirty="0"/>
              <a:t>Review : Review the created artifacts using checklist</a:t>
            </a:r>
          </a:p>
          <a:p>
            <a:pPr marL="628650" lvl="1" indent="-171450" eaLnBrk="1" hangingPunct="1">
              <a:buFont typeface="Arial" panose="020B0604020202020204" pitchFamily="34" charset="0"/>
              <a:buChar char="•"/>
              <a:defRPr/>
            </a:pPr>
            <a:r>
              <a:rPr lang="en-US" altLang="en-US" dirty="0"/>
              <a:t>Code Inspection : Code inspection is a set of procedures and error detection techniques for group code reading.</a:t>
            </a:r>
          </a:p>
          <a:p>
            <a:pPr marL="628650" lvl="1" indent="-171450" eaLnBrk="1" hangingPunct="1">
              <a:buFont typeface="Arial" panose="020B0604020202020204" pitchFamily="34" charset="0"/>
              <a:buChar char="•"/>
              <a:defRPr/>
            </a:pPr>
            <a:r>
              <a:rPr lang="en-US" altLang="en-US" dirty="0"/>
              <a:t>Walkthrough : Like code inspection it is also an group activity.</a:t>
            </a:r>
          </a:p>
          <a:p>
            <a:pPr marL="171450" indent="-171450" eaLnBrk="1" hangingPunct="1">
              <a:buFont typeface="Arial" panose="020B0604020202020204" pitchFamily="34" charset="0"/>
              <a:buChar char="•"/>
              <a:defRPr/>
            </a:pPr>
            <a:r>
              <a:rPr lang="en-US" altLang="en-US" dirty="0"/>
              <a:t>Dynamic Testing techniques exercise the software by using sample input values</a:t>
            </a:r>
          </a:p>
          <a:p>
            <a:pPr marL="628650" lvl="1" indent="-171450" eaLnBrk="1" hangingPunct="1">
              <a:buFont typeface="Arial" panose="020B0604020202020204" pitchFamily="34" charset="0"/>
              <a:buChar char="•"/>
              <a:defRPr/>
            </a:pPr>
            <a:r>
              <a:rPr lang="en-US" altLang="en-US" dirty="0" err="1"/>
              <a:t>WhiteBox</a:t>
            </a:r>
            <a:r>
              <a:rPr lang="en-US" altLang="en-US" dirty="0"/>
              <a:t> testing : Used to test the internal structure of the code</a:t>
            </a:r>
          </a:p>
          <a:p>
            <a:pPr marL="628650" lvl="1" indent="-171450" eaLnBrk="1" hangingPunct="1">
              <a:buFont typeface="Arial" panose="020B0604020202020204" pitchFamily="34" charset="0"/>
              <a:buChar char="•"/>
              <a:defRPr/>
            </a:pPr>
            <a:r>
              <a:rPr lang="en-US" altLang="en-US" dirty="0" err="1"/>
              <a:t>BlackBox</a:t>
            </a:r>
            <a:r>
              <a:rPr lang="en-US" altLang="en-US" dirty="0"/>
              <a:t> Testing : Test the functionality of application by providing input and getting expected output</a:t>
            </a:r>
          </a:p>
          <a:p>
            <a:pPr marL="628650" lvl="1" indent="-171450" eaLnBrk="1" hangingPunct="1">
              <a:buFont typeface="Arial" panose="020B0604020202020204" pitchFamily="34" charset="0"/>
              <a:buChar char="•"/>
              <a:defRPr/>
            </a:pPr>
            <a:endParaRPr lang="en-US" altLang="en-US" dirty="0"/>
          </a:p>
          <a:p>
            <a:pPr eaLnBrk="1" hangingPunct="1">
              <a:defRPr/>
            </a:pPr>
            <a:endParaRPr lang="en-US" altLang="en-US" dirty="0"/>
          </a:p>
          <a:p>
            <a:pPr eaLnBrk="1" hangingPunct="1">
              <a:defRPr/>
            </a:pPr>
            <a:endParaRPr lang="en-US" altLang="en-US" dirty="0">
              <a:latin typeface="Arial" pitchFamily="34" charset="0"/>
            </a:endParaRPr>
          </a:p>
        </p:txBody>
      </p:sp>
    </p:spTree>
    <p:extLst>
      <p:ext uri="{BB962C8B-B14F-4D97-AF65-F5344CB8AC3E}">
        <p14:creationId xmlns:p14="http://schemas.microsoft.com/office/powerpoint/2010/main" val="845255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t>Static Testing:</a:t>
            </a:r>
          </a:p>
          <a:p>
            <a:pPr marL="171450" indent="-171450" eaLnBrk="1" hangingPunct="1">
              <a:spcBef>
                <a:spcPct val="0"/>
              </a:spcBef>
              <a:buFont typeface="Arial" panose="020B0604020202020204" pitchFamily="34" charset="0"/>
              <a:buChar char="•"/>
              <a:defRPr/>
            </a:pPr>
            <a:r>
              <a:rPr lang="en-US" altLang="en-US" dirty="0"/>
              <a:t>Static Testing is a process of reviewing the work product using a checklist.</a:t>
            </a:r>
          </a:p>
          <a:p>
            <a:pPr marL="171450" indent="-171450" eaLnBrk="1" hangingPunct="1">
              <a:spcBef>
                <a:spcPct val="0"/>
              </a:spcBef>
              <a:buFont typeface="Arial" panose="020B0604020202020204" pitchFamily="34" charset="0"/>
              <a:buChar char="•"/>
              <a:defRPr/>
            </a:pPr>
            <a:r>
              <a:rPr lang="en-US" altLang="en-US" dirty="0"/>
              <a:t>No need to execute a program for performing static Testing.</a:t>
            </a:r>
          </a:p>
          <a:p>
            <a:pPr marL="171450" indent="-171450" eaLnBrk="1" hangingPunct="1">
              <a:spcBef>
                <a:spcPct val="0"/>
              </a:spcBef>
              <a:buFont typeface="Arial" panose="020B0604020202020204" pitchFamily="34" charset="0"/>
              <a:buChar char="•"/>
              <a:defRPr/>
            </a:pPr>
            <a:r>
              <a:rPr lang="en-US" altLang="en-US" dirty="0"/>
              <a:t>Static testing may be conducted manually or through the use of various software review tools like PMD, </a:t>
            </a:r>
            <a:r>
              <a:rPr lang="en-US" altLang="en-US" dirty="0" err="1"/>
              <a:t>Checkstyle</a:t>
            </a:r>
            <a:r>
              <a:rPr lang="en-US" altLang="en-US" dirty="0"/>
              <a:t>. Specific types of static software testing include code analysis, inspection, code reviews and walkthroughs.</a:t>
            </a:r>
          </a:p>
          <a:p>
            <a:pPr marL="171450" indent="-171450" eaLnBrk="1" hangingPunct="1">
              <a:spcBef>
                <a:spcPct val="0"/>
              </a:spcBef>
              <a:buFont typeface="Arial" panose="020B0604020202020204" pitchFamily="34" charset="0"/>
              <a:buChar char="•"/>
              <a:defRPr/>
            </a:pPr>
            <a:r>
              <a:rPr lang="en-US" altLang="en-US" dirty="0"/>
              <a:t>Through static testing, errors in the control flow/data flow can be identified at the earlier stage.</a:t>
            </a:r>
          </a:p>
        </p:txBody>
      </p:sp>
    </p:spTree>
    <p:extLst>
      <p:ext uri="{BB962C8B-B14F-4D97-AF65-F5344CB8AC3E}">
        <p14:creationId xmlns:p14="http://schemas.microsoft.com/office/powerpoint/2010/main" val="198243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531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nchor="b"/>
          <a:lstStyle>
            <a:lvl1pPr defTabSz="912813" eaLnBrk="0" hangingPunct="0">
              <a:spcBef>
                <a:spcPct val="30000"/>
              </a:spcBef>
              <a:defRPr sz="1100">
                <a:solidFill>
                  <a:schemeClr val="tx1"/>
                </a:solidFill>
                <a:latin typeface="Candara" pitchFamily="34" charset="0"/>
                <a:cs typeface="Arial" pitchFamily="34" charset="0"/>
              </a:defRPr>
            </a:lvl1pPr>
            <a:lvl2pPr marL="742950" indent="-285750" defTabSz="912813" eaLnBrk="0" hangingPunct="0">
              <a:spcBef>
                <a:spcPct val="30000"/>
              </a:spcBef>
              <a:defRPr sz="1100">
                <a:solidFill>
                  <a:schemeClr val="tx1"/>
                </a:solidFill>
                <a:latin typeface="Candara" pitchFamily="34" charset="0"/>
                <a:cs typeface="Arial" pitchFamily="34" charset="0"/>
              </a:defRPr>
            </a:lvl2pPr>
            <a:lvl3pPr marL="1143000" indent="-228600" defTabSz="912813" eaLnBrk="0" hangingPunct="0">
              <a:spcBef>
                <a:spcPct val="30000"/>
              </a:spcBef>
              <a:defRPr sz="1100">
                <a:solidFill>
                  <a:schemeClr val="tx1"/>
                </a:solidFill>
                <a:latin typeface="Candara" pitchFamily="34" charset="0"/>
                <a:cs typeface="Arial" pitchFamily="34" charset="0"/>
              </a:defRPr>
            </a:lvl3pPr>
            <a:lvl4pPr marL="1600200" indent="-228600" defTabSz="912813" eaLnBrk="0" hangingPunct="0">
              <a:spcBef>
                <a:spcPct val="30000"/>
              </a:spcBef>
              <a:defRPr sz="1100">
                <a:solidFill>
                  <a:schemeClr val="tx1"/>
                </a:solidFill>
                <a:latin typeface="Candara" pitchFamily="34" charset="0"/>
                <a:cs typeface="Arial" pitchFamily="34" charset="0"/>
              </a:defRPr>
            </a:lvl4pPr>
            <a:lvl5pPr marL="2057400" indent="-228600" defTabSz="912813" eaLnBrk="0" hangingPunct="0">
              <a:spcBef>
                <a:spcPct val="30000"/>
              </a:spcBef>
              <a:defRPr sz="1100">
                <a:solidFill>
                  <a:schemeClr val="tx1"/>
                </a:solidFill>
                <a:latin typeface="Candara" pitchFamily="34" charset="0"/>
                <a:cs typeface="Arial" pitchFamily="34" charset="0"/>
              </a:defRPr>
            </a:lvl5pPr>
            <a:lvl6pPr marL="25146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9pPr>
          </a:lstStyle>
          <a:p>
            <a:pPr algn="r" eaLnBrk="1" hangingPunct="1">
              <a:spcBef>
                <a:spcPct val="0"/>
              </a:spcBef>
            </a:pPr>
            <a:endParaRPr lang="en-US" altLang="en-US" sz="1200">
              <a:latin typeface="Arial" pitchFamily="34" charset="0"/>
            </a:endParaRPr>
          </a:p>
        </p:txBody>
      </p:sp>
      <p:sp>
        <p:nvSpPr>
          <p:cNvPr id="81923" name="Rectangle 2"/>
          <p:cNvSpPr>
            <a:spLocks noGrp="1" noRot="1" noChangeAspect="1" noChangeArrowheads="1" noTextEdit="1"/>
          </p:cNvSpPr>
          <p:nvPr>
            <p:ph type="sldImg"/>
          </p:nvPr>
        </p:nvSpPr>
        <p:spPr bwMode="auto">
          <a:xfrm>
            <a:off x="2028825" y="6969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ChangeArrowheads="1"/>
          </p:cNvSpPr>
          <p:nvPr/>
        </p:nvSpPr>
        <p:spPr bwMode="auto">
          <a:xfrm>
            <a:off x="1981200" y="4419600"/>
            <a:ext cx="4572000" cy="3773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lstStyle>
            <a:lvl1pPr defTabSz="912813" eaLnBrk="0" hangingPunct="0">
              <a:spcBef>
                <a:spcPct val="30000"/>
              </a:spcBef>
              <a:defRPr sz="1100">
                <a:solidFill>
                  <a:schemeClr val="tx1"/>
                </a:solidFill>
                <a:latin typeface="Candara" pitchFamily="34" charset="0"/>
                <a:cs typeface="Arial" pitchFamily="34" charset="0"/>
              </a:defRPr>
            </a:lvl1pPr>
            <a:lvl2pPr marL="742950" indent="-285750" defTabSz="912813" eaLnBrk="0" hangingPunct="0">
              <a:spcBef>
                <a:spcPct val="30000"/>
              </a:spcBef>
              <a:defRPr sz="1100">
                <a:solidFill>
                  <a:schemeClr val="tx1"/>
                </a:solidFill>
                <a:latin typeface="Candara" pitchFamily="34" charset="0"/>
                <a:cs typeface="Arial" pitchFamily="34" charset="0"/>
              </a:defRPr>
            </a:lvl2pPr>
            <a:lvl3pPr marL="1143000" indent="-228600" defTabSz="912813" eaLnBrk="0" hangingPunct="0">
              <a:spcBef>
                <a:spcPct val="30000"/>
              </a:spcBef>
              <a:defRPr sz="1100">
                <a:solidFill>
                  <a:schemeClr val="tx1"/>
                </a:solidFill>
                <a:latin typeface="Candara" pitchFamily="34" charset="0"/>
                <a:cs typeface="Arial" pitchFamily="34" charset="0"/>
              </a:defRPr>
            </a:lvl3pPr>
            <a:lvl4pPr marL="1600200" indent="-228600" defTabSz="912813" eaLnBrk="0" hangingPunct="0">
              <a:spcBef>
                <a:spcPct val="30000"/>
              </a:spcBef>
              <a:defRPr sz="1100">
                <a:solidFill>
                  <a:schemeClr val="tx1"/>
                </a:solidFill>
                <a:latin typeface="Candara" pitchFamily="34" charset="0"/>
                <a:cs typeface="Arial" pitchFamily="34" charset="0"/>
              </a:defRPr>
            </a:lvl4pPr>
            <a:lvl5pPr marL="2057400" indent="-228600" defTabSz="912813" eaLnBrk="0" hangingPunct="0">
              <a:spcBef>
                <a:spcPct val="30000"/>
              </a:spcBef>
              <a:defRPr sz="1100">
                <a:solidFill>
                  <a:schemeClr val="tx1"/>
                </a:solidFill>
                <a:latin typeface="Candara" pitchFamily="34" charset="0"/>
                <a:cs typeface="Arial" pitchFamily="34" charset="0"/>
              </a:defRPr>
            </a:lvl5pPr>
            <a:lvl6pPr marL="25146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defTabSz="912813"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endParaRPr lang="en-US" altLang="en-US" sz="1000">
              <a:latin typeface="Arial" pitchFamily="34" charset="0"/>
            </a:endParaRPr>
          </a:p>
        </p:txBody>
      </p:sp>
      <p:sp>
        <p:nvSpPr>
          <p:cNvPr id="81925" name="TextBox 1"/>
          <p:cNvSpPr txBox="1">
            <a:spLocks noChangeArrowheads="1"/>
          </p:cNvSpPr>
          <p:nvPr/>
        </p:nvSpPr>
        <p:spPr bwMode="auto">
          <a:xfrm>
            <a:off x="365125" y="1692275"/>
            <a:ext cx="1341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t>Explain how to review the code/document using checklist</a:t>
            </a:r>
          </a:p>
        </p:txBody>
      </p:sp>
      <p:sp>
        <p:nvSpPr>
          <p:cNvPr id="80902" name="Notes Placeholder 2"/>
          <p:cNvSpPr>
            <a:spLocks noGrp="1"/>
          </p:cNvSpPr>
          <p:nvPr>
            <p:ph type="body" idx="1"/>
          </p:nvPr>
        </p:nvSpPr>
        <p:spPr bwMode="auto">
          <a:xfrm>
            <a:off x="2074863" y="4500563"/>
            <a:ext cx="4551362" cy="3849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defRPr/>
            </a:pPr>
            <a:r>
              <a:rPr lang="en-US" altLang="en-US" b="1" u="sng" dirty="0"/>
              <a:t>Review Process</a:t>
            </a:r>
          </a:p>
          <a:p>
            <a:pPr>
              <a:lnSpc>
                <a:spcPct val="90000"/>
              </a:lnSpc>
              <a:defRPr/>
            </a:pPr>
            <a:endParaRPr lang="en-US" altLang="en-US" b="1" dirty="0"/>
          </a:p>
          <a:p>
            <a:pPr>
              <a:lnSpc>
                <a:spcPct val="90000"/>
              </a:lnSpc>
              <a:defRPr/>
            </a:pPr>
            <a:r>
              <a:rPr lang="en-US" altLang="en-US" b="1" dirty="0"/>
              <a:t>Input : </a:t>
            </a:r>
            <a:r>
              <a:rPr lang="en-US" altLang="en-US" dirty="0"/>
              <a:t>Work Product ,  Specifications,  Checklists,  Guidelines, Historical Data</a:t>
            </a:r>
          </a:p>
          <a:p>
            <a:pPr>
              <a:lnSpc>
                <a:spcPct val="90000"/>
              </a:lnSpc>
              <a:defRPr/>
            </a:pPr>
            <a:endParaRPr lang="en-US" altLang="en-US" dirty="0"/>
          </a:p>
          <a:p>
            <a:pPr>
              <a:lnSpc>
                <a:spcPct val="90000"/>
              </a:lnSpc>
              <a:defRPr/>
            </a:pPr>
            <a:r>
              <a:rPr lang="en-US" altLang="en-US" b="1" dirty="0"/>
              <a:t>Process</a:t>
            </a:r>
          </a:p>
          <a:p>
            <a:pPr marL="742950" lvl="1" indent="-285750">
              <a:lnSpc>
                <a:spcPct val="90000"/>
              </a:lnSpc>
              <a:buFontTx/>
              <a:buChar char="•"/>
              <a:defRPr/>
            </a:pPr>
            <a:r>
              <a:rPr lang="en-US" altLang="en-US" dirty="0"/>
              <a:t>Prepare for Review</a:t>
            </a:r>
          </a:p>
          <a:p>
            <a:pPr marL="742950" lvl="1" indent="-285750">
              <a:lnSpc>
                <a:spcPct val="90000"/>
              </a:lnSpc>
              <a:buFontTx/>
              <a:buChar char="•"/>
              <a:defRPr/>
            </a:pPr>
            <a:r>
              <a:rPr lang="en-US" altLang="en-US" dirty="0"/>
              <a:t>Conduct Reviews</a:t>
            </a:r>
          </a:p>
          <a:p>
            <a:pPr marL="742950" lvl="1" indent="-285750">
              <a:lnSpc>
                <a:spcPct val="90000"/>
              </a:lnSpc>
              <a:buFontTx/>
              <a:buChar char="•"/>
              <a:defRPr/>
            </a:pPr>
            <a:r>
              <a:rPr lang="en-US" altLang="en-US" dirty="0"/>
              <a:t>Analyze Deviations</a:t>
            </a:r>
          </a:p>
          <a:p>
            <a:pPr marL="742950" lvl="1" indent="-285750">
              <a:lnSpc>
                <a:spcPct val="90000"/>
              </a:lnSpc>
              <a:buFontTx/>
              <a:buChar char="•"/>
              <a:defRPr/>
            </a:pPr>
            <a:r>
              <a:rPr lang="en-US" altLang="en-US" dirty="0"/>
              <a:t>Correct Defects</a:t>
            </a:r>
          </a:p>
          <a:p>
            <a:pPr lvl="1">
              <a:lnSpc>
                <a:spcPct val="90000"/>
              </a:lnSpc>
              <a:defRPr/>
            </a:pPr>
            <a:endParaRPr lang="en-US" altLang="en-US" dirty="0"/>
          </a:p>
          <a:p>
            <a:pPr>
              <a:lnSpc>
                <a:spcPct val="90000"/>
              </a:lnSpc>
              <a:defRPr/>
            </a:pPr>
            <a:r>
              <a:rPr lang="en-US" altLang="en-US" b="1" dirty="0"/>
              <a:t>Output : </a:t>
            </a:r>
            <a:r>
              <a:rPr lang="en-US" altLang="en-US" dirty="0"/>
              <a:t>Review Form, reviewed work product</a:t>
            </a:r>
          </a:p>
          <a:p>
            <a:pPr>
              <a:defRPr/>
            </a:pPr>
            <a:endParaRPr lang="en-US" altLang="en-US" dirty="0"/>
          </a:p>
          <a:p>
            <a:pPr>
              <a:defRPr/>
            </a:pPr>
            <a:endParaRPr lang="en-US" altLang="en-US" dirty="0"/>
          </a:p>
        </p:txBody>
      </p:sp>
    </p:spTree>
    <p:extLst>
      <p:ext uri="{BB962C8B-B14F-4D97-AF65-F5344CB8AC3E}">
        <p14:creationId xmlns:p14="http://schemas.microsoft.com/office/powerpoint/2010/main" val="751382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2074863" y="4495800"/>
            <a:ext cx="4554537"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t>Dynamic Testing</a:t>
            </a:r>
          </a:p>
          <a:p>
            <a:pPr eaLnBrk="1" hangingPunct="1">
              <a:spcBef>
                <a:spcPct val="0"/>
              </a:spcBef>
              <a:defRPr/>
            </a:pPr>
            <a:endParaRPr lang="en-US" altLang="en-US" dirty="0"/>
          </a:p>
          <a:p>
            <a:pPr marL="171450" indent="-171450" eaLnBrk="1" hangingPunct="1">
              <a:spcBef>
                <a:spcPct val="0"/>
              </a:spcBef>
              <a:buFont typeface="Arial" panose="020B0604020202020204" pitchFamily="34" charset="0"/>
              <a:buChar char="•"/>
              <a:defRPr/>
            </a:pPr>
            <a:r>
              <a:rPr lang="en-US" altLang="en-US" dirty="0"/>
              <a:t>Dynamic Testing involves the testing of a software by executing the system.</a:t>
            </a:r>
          </a:p>
          <a:p>
            <a:pPr marL="171450" indent="-171450" eaLnBrk="1" hangingPunct="1">
              <a:spcBef>
                <a:spcPct val="0"/>
              </a:spcBef>
              <a:buFont typeface="Arial" panose="020B0604020202020204" pitchFamily="34" charset="0"/>
              <a:buChar char="•"/>
              <a:defRPr/>
            </a:pPr>
            <a:r>
              <a:rPr lang="en-US" altLang="en-US" dirty="0"/>
              <a:t>Using Dynamic Testing, internal structure and functionality of an application will be tested.</a:t>
            </a:r>
          </a:p>
          <a:p>
            <a:pPr marL="171450" indent="-171450" eaLnBrk="1" hangingPunct="1">
              <a:spcBef>
                <a:spcPct val="0"/>
              </a:spcBef>
              <a:buFont typeface="Arial" panose="020B0604020202020204" pitchFamily="34" charset="0"/>
              <a:buChar char="•"/>
              <a:defRPr/>
            </a:pPr>
            <a:r>
              <a:rPr lang="en-US" altLang="en-US" dirty="0"/>
              <a:t>Perform white box testing for testing the internal structure of the code</a:t>
            </a:r>
          </a:p>
          <a:p>
            <a:pPr marL="171450" indent="-171450" eaLnBrk="1" hangingPunct="1">
              <a:spcBef>
                <a:spcPct val="0"/>
              </a:spcBef>
              <a:buFont typeface="Arial" panose="020B0604020202020204" pitchFamily="34" charset="0"/>
              <a:buChar char="•"/>
              <a:defRPr/>
            </a:pPr>
            <a:r>
              <a:rPr lang="en-US" altLang="en-US" dirty="0"/>
              <a:t>Test the functionality of an application using Black box testing.</a:t>
            </a:r>
          </a:p>
          <a:p>
            <a:pPr marL="171450" indent="-171450" eaLnBrk="1" hangingPunct="1">
              <a:spcBef>
                <a:spcPct val="0"/>
              </a:spcBef>
              <a:buFont typeface="Arial" panose="020B0604020202020204" pitchFamily="34" charset="0"/>
              <a:buChar char="•"/>
              <a:defRPr/>
            </a:pPr>
            <a:endParaRPr lang="en-US" altLang="en-US" dirty="0"/>
          </a:p>
          <a:p>
            <a:pPr eaLnBrk="1" hangingPunct="1">
              <a:spcBef>
                <a:spcPct val="0"/>
              </a:spcBef>
              <a:defRPr/>
            </a:pPr>
            <a:r>
              <a:rPr lang="en-US" altLang="en-US" dirty="0"/>
              <a:t>For an Example, if you want to validate all the fields in the login page to accept valid data, then perform black box testing.</a:t>
            </a:r>
          </a:p>
          <a:p>
            <a:pPr eaLnBrk="1" hangingPunct="1">
              <a:spcBef>
                <a:spcPct val="0"/>
              </a:spcBef>
              <a:defRPr/>
            </a:pPr>
            <a:endParaRPr lang="en-US" altLang="en-US" dirty="0"/>
          </a:p>
          <a:p>
            <a:pPr eaLnBrk="1" hangingPunct="1">
              <a:spcBef>
                <a:spcPct val="0"/>
              </a:spcBef>
              <a:defRPr/>
            </a:pPr>
            <a:r>
              <a:rPr lang="en-US" altLang="en-US" dirty="0"/>
              <a:t>Steps to be performed for black box testing are:</a:t>
            </a:r>
          </a:p>
          <a:p>
            <a:pPr marL="228600" indent="-228600" eaLnBrk="1" hangingPunct="1">
              <a:spcBef>
                <a:spcPct val="0"/>
              </a:spcBef>
              <a:buFontTx/>
              <a:buAutoNum type="arabicPeriod"/>
              <a:defRPr/>
            </a:pPr>
            <a:r>
              <a:rPr lang="en-US" altLang="en-US" dirty="0"/>
              <a:t>Execute an application</a:t>
            </a:r>
          </a:p>
          <a:p>
            <a:pPr marL="228600" indent="-228600" eaLnBrk="1" hangingPunct="1">
              <a:spcBef>
                <a:spcPct val="0"/>
              </a:spcBef>
              <a:buFontTx/>
              <a:buAutoNum type="arabicPeriod"/>
              <a:defRPr/>
            </a:pPr>
            <a:r>
              <a:rPr lang="en-US" altLang="en-US" dirty="0"/>
              <a:t>Type the input</a:t>
            </a:r>
          </a:p>
          <a:p>
            <a:pPr marL="228600" indent="-228600" eaLnBrk="1" hangingPunct="1">
              <a:spcBef>
                <a:spcPct val="0"/>
              </a:spcBef>
              <a:buFontTx/>
              <a:buAutoNum type="arabicPeriod"/>
              <a:defRPr/>
            </a:pPr>
            <a:r>
              <a:rPr lang="en-US" altLang="en-US" dirty="0"/>
              <a:t>Validate the actual result against the expected result mentioned in the test plan.</a:t>
            </a:r>
          </a:p>
          <a:p>
            <a:pPr marL="228600" indent="-228600" eaLnBrk="1" hangingPunct="1">
              <a:spcBef>
                <a:spcPct val="0"/>
              </a:spcBef>
              <a:buFontTx/>
              <a:buAutoNum type="arabicPeriod"/>
              <a:defRPr/>
            </a:pPr>
            <a:r>
              <a:rPr lang="en-US" altLang="en-US" dirty="0"/>
              <a:t>If actual result and expected result matches, then the test case result is pass else the result is fail.</a:t>
            </a:r>
          </a:p>
          <a:p>
            <a:pPr marL="228600" indent="-228600" eaLnBrk="1" hangingPunct="1">
              <a:spcBef>
                <a:spcPct val="0"/>
              </a:spcBef>
              <a:buFontTx/>
              <a:buAutoNum type="arabicPeriod"/>
              <a:defRPr/>
            </a:pPr>
            <a:endParaRPr lang="en-US" altLang="en-US" dirty="0"/>
          </a:p>
          <a:p>
            <a:pPr eaLnBrk="1" hangingPunct="1">
              <a:spcBef>
                <a:spcPct val="0"/>
              </a:spcBef>
              <a:defRPr/>
            </a:pPr>
            <a:r>
              <a:rPr lang="en-US" altLang="en-US" dirty="0"/>
              <a:t>For an Example, if you want to check whether the logic(code) of login functionality is working fine, then perform white box testing.</a:t>
            </a:r>
          </a:p>
          <a:p>
            <a:pPr eaLnBrk="1" hangingPunct="1">
              <a:spcBef>
                <a:spcPct val="0"/>
              </a:spcBef>
              <a:defRPr/>
            </a:pPr>
            <a:endParaRPr lang="en-US" altLang="en-US" dirty="0"/>
          </a:p>
        </p:txBody>
      </p:sp>
    </p:spTree>
    <p:extLst>
      <p:ext uri="{BB962C8B-B14F-4D97-AF65-F5344CB8AC3E}">
        <p14:creationId xmlns:p14="http://schemas.microsoft.com/office/powerpoint/2010/main" val="2942236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2074863" y="4495800"/>
            <a:ext cx="4554537"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E.G</a:t>
            </a:r>
          </a:p>
          <a:p>
            <a:pPr eaLnBrk="1" hangingPunct="1">
              <a:spcBef>
                <a:spcPct val="0"/>
              </a:spcBef>
            </a:pPr>
            <a:r>
              <a:rPr lang="en-US" altLang="en-US"/>
              <a:t>While testing washing machine, you need not be aware of internal structure of washing machine.</a:t>
            </a:r>
          </a:p>
          <a:p>
            <a:pPr eaLnBrk="1" hangingPunct="1">
              <a:spcBef>
                <a:spcPct val="0"/>
              </a:spcBef>
            </a:pPr>
            <a:r>
              <a:rPr lang="en-US" altLang="en-US"/>
              <a:t>We need to know how to use interface and give instructions to washing machine.</a:t>
            </a:r>
          </a:p>
          <a:p>
            <a:pPr eaLnBrk="1" hangingPunct="1">
              <a:spcBef>
                <a:spcPct val="0"/>
              </a:spcBef>
            </a:pPr>
            <a:endParaRPr lang="en-US" altLang="en-US"/>
          </a:p>
          <a:p>
            <a:pPr eaLnBrk="1" hangingPunct="1">
              <a:spcBef>
                <a:spcPct val="0"/>
              </a:spcBef>
            </a:pPr>
            <a:r>
              <a:rPr lang="en-US" altLang="en-US"/>
              <a:t>Hence in black box testing we need to know what is input and what is output. </a:t>
            </a:r>
          </a:p>
        </p:txBody>
      </p:sp>
    </p:spTree>
    <p:extLst>
      <p:ext uri="{BB962C8B-B14F-4D97-AF65-F5344CB8AC3E}">
        <p14:creationId xmlns:p14="http://schemas.microsoft.com/office/powerpoint/2010/main" val="1323696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2074863" y="4495800"/>
            <a:ext cx="4554537"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88913" indent="-188913" eaLnBrk="1" hangingPunct="1">
              <a:lnSpc>
                <a:spcPct val="90000"/>
              </a:lnSpc>
              <a:spcBef>
                <a:spcPct val="0"/>
              </a:spcBef>
            </a:pPr>
            <a:r>
              <a:rPr lang="en-US" altLang="en-US"/>
              <a:t>Examples</a:t>
            </a:r>
          </a:p>
          <a:p>
            <a:pPr marL="188913" indent="-188913" eaLnBrk="1" hangingPunct="1">
              <a:lnSpc>
                <a:spcPct val="90000"/>
              </a:lnSpc>
              <a:spcBef>
                <a:spcPct val="0"/>
              </a:spcBef>
            </a:pPr>
            <a:r>
              <a:rPr lang="en-US" altLang="en-US"/>
              <a:t>If an input condition specifies that a variable, say </a:t>
            </a:r>
            <a:r>
              <a:rPr lang="en-US" altLang="en-US" b="1" i="1"/>
              <a:t>count,</a:t>
            </a:r>
            <a:r>
              <a:rPr lang="en-US" altLang="en-US"/>
              <a:t> can take range of values(1 - 999),</a:t>
            </a:r>
          </a:p>
          <a:p>
            <a:pPr marL="188913" indent="-188913" eaLnBrk="1" hangingPunct="1">
              <a:lnSpc>
                <a:spcPct val="90000"/>
              </a:lnSpc>
              <a:spcBef>
                <a:spcPct val="0"/>
              </a:spcBef>
            </a:pPr>
            <a:r>
              <a:rPr lang="en-US" altLang="en-US"/>
              <a:t>Identify - one valid equivalence class (1 &lt; </a:t>
            </a:r>
            <a:r>
              <a:rPr lang="en-US" altLang="en-US" b="1" i="1"/>
              <a:t>count</a:t>
            </a:r>
            <a:r>
              <a:rPr lang="en-US" altLang="en-US"/>
              <a:t> &lt; 999)  </a:t>
            </a:r>
          </a:p>
          <a:p>
            <a:pPr marL="188913" indent="-188913" eaLnBrk="1" hangingPunct="1">
              <a:lnSpc>
                <a:spcPct val="90000"/>
              </a:lnSpc>
              <a:spcBef>
                <a:spcPct val="0"/>
              </a:spcBef>
            </a:pPr>
            <a:r>
              <a:rPr lang="en-US" altLang="en-US"/>
              <a:t>            - two invalid equivalence classes (</a:t>
            </a:r>
            <a:r>
              <a:rPr lang="en-US" altLang="en-US" b="1" i="1"/>
              <a:t>count</a:t>
            </a:r>
            <a:r>
              <a:rPr lang="en-US" altLang="en-US"/>
              <a:t> &lt; 1) &amp; (</a:t>
            </a:r>
            <a:r>
              <a:rPr lang="en-US" altLang="en-US" b="1" i="1"/>
              <a:t>count </a:t>
            </a:r>
            <a:r>
              <a:rPr lang="en-US" altLang="en-US"/>
              <a:t>&gt;999)</a:t>
            </a:r>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endParaRPr lang="en-US" altLang="en-US"/>
          </a:p>
          <a:p>
            <a:pPr marL="188913" indent="-188913" eaLnBrk="1" hangingPunct="1">
              <a:lnSpc>
                <a:spcPct val="90000"/>
              </a:lnSpc>
              <a:spcBef>
                <a:spcPct val="0"/>
              </a:spcBef>
            </a:pPr>
            <a:r>
              <a:rPr lang="en-US" altLang="en-US"/>
              <a:t>Equivalence classes may be defined according to the following guidelines.</a:t>
            </a:r>
          </a:p>
          <a:p>
            <a:pPr marL="188913" indent="-188913" eaLnBrk="1" hangingPunct="1">
              <a:lnSpc>
                <a:spcPct val="90000"/>
              </a:lnSpc>
              <a:spcBef>
                <a:spcPct val="0"/>
              </a:spcBef>
              <a:buFontTx/>
              <a:buAutoNum type="arabicPeriod"/>
            </a:pPr>
            <a:r>
              <a:rPr lang="en-US" altLang="en-US"/>
              <a:t>If an input condition specifies a range, one valid and two invalid equivalence classes are defined.</a:t>
            </a:r>
          </a:p>
          <a:p>
            <a:pPr marL="188913" indent="-188913" eaLnBrk="1" hangingPunct="1">
              <a:lnSpc>
                <a:spcPct val="90000"/>
              </a:lnSpc>
              <a:spcBef>
                <a:spcPct val="0"/>
              </a:spcBef>
              <a:buFontTx/>
              <a:buAutoNum type="arabicPeriod"/>
            </a:pPr>
            <a:r>
              <a:rPr lang="en-US" altLang="en-US"/>
              <a:t>If an input condition requires a specific value, one valid and two invalid EC are defined.</a:t>
            </a:r>
          </a:p>
          <a:p>
            <a:pPr marL="188913" indent="-188913" eaLnBrk="1" hangingPunct="1">
              <a:lnSpc>
                <a:spcPct val="90000"/>
              </a:lnSpc>
              <a:spcBef>
                <a:spcPct val="0"/>
              </a:spcBef>
              <a:buFontTx/>
              <a:buAutoNum type="arabicPeriod"/>
            </a:pPr>
            <a:r>
              <a:rPr lang="en-US" altLang="en-US"/>
              <a:t>If an input condition specifies a member of a set, one valid and one invalid EC are defined.</a:t>
            </a:r>
          </a:p>
          <a:p>
            <a:pPr marL="188913" indent="-188913" eaLnBrk="1" hangingPunct="1">
              <a:lnSpc>
                <a:spcPct val="90000"/>
              </a:lnSpc>
              <a:spcBef>
                <a:spcPct val="0"/>
              </a:spcBef>
              <a:buFontTx/>
              <a:buAutoNum type="arabicPeriod"/>
            </a:pPr>
            <a:r>
              <a:rPr lang="en-US" altLang="en-US"/>
              <a:t>In an input condition is Boolean, one valid and one invalid class are defined.</a:t>
            </a:r>
          </a:p>
        </p:txBody>
      </p:sp>
      <p:grpSp>
        <p:nvGrpSpPr>
          <p:cNvPr id="84996" name="Group 16"/>
          <p:cNvGrpSpPr>
            <a:grpSpLocks/>
          </p:cNvGrpSpPr>
          <p:nvPr/>
        </p:nvGrpSpPr>
        <p:grpSpPr bwMode="auto">
          <a:xfrm>
            <a:off x="2238375" y="5438775"/>
            <a:ext cx="3657600" cy="809625"/>
            <a:chOff x="1392" y="3696"/>
            <a:chExt cx="2304" cy="510"/>
          </a:xfrm>
        </p:grpSpPr>
        <p:sp>
          <p:nvSpPr>
            <p:cNvPr id="84997" name="Line 4"/>
            <p:cNvSpPr>
              <a:spLocks noChangeShapeType="1"/>
            </p:cNvSpPr>
            <p:nvPr/>
          </p:nvSpPr>
          <p:spPr bwMode="auto">
            <a:xfrm>
              <a:off x="1392" y="3869"/>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98" name="Line 5"/>
            <p:cNvSpPr>
              <a:spLocks noChangeShapeType="1"/>
            </p:cNvSpPr>
            <p:nvPr/>
          </p:nvSpPr>
          <p:spPr bwMode="auto">
            <a:xfrm>
              <a:off x="1947" y="3734"/>
              <a:ext cx="0"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99" name="Line 6"/>
            <p:cNvSpPr>
              <a:spLocks noChangeShapeType="1"/>
            </p:cNvSpPr>
            <p:nvPr/>
          </p:nvSpPr>
          <p:spPr bwMode="auto">
            <a:xfrm>
              <a:off x="3058" y="3734"/>
              <a:ext cx="0"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0" name="Text Box 7"/>
            <p:cNvSpPr txBox="1">
              <a:spLocks noChangeArrowheads="1"/>
            </p:cNvSpPr>
            <p:nvPr/>
          </p:nvSpPr>
          <p:spPr bwMode="auto">
            <a:xfrm>
              <a:off x="1824" y="3984"/>
              <a:ext cx="2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1</a:t>
              </a:r>
            </a:p>
          </p:txBody>
        </p:sp>
        <p:sp>
          <p:nvSpPr>
            <p:cNvPr id="85001" name="Text Box 8"/>
            <p:cNvSpPr txBox="1">
              <a:spLocks noChangeArrowheads="1"/>
            </p:cNvSpPr>
            <p:nvPr/>
          </p:nvSpPr>
          <p:spPr bwMode="auto">
            <a:xfrm>
              <a:off x="2736" y="4032"/>
              <a:ext cx="2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999</a:t>
              </a:r>
            </a:p>
          </p:txBody>
        </p:sp>
        <p:sp>
          <p:nvSpPr>
            <p:cNvPr id="85002" name="Text Box 9"/>
            <p:cNvSpPr txBox="1">
              <a:spLocks noChangeArrowheads="1"/>
            </p:cNvSpPr>
            <p:nvPr/>
          </p:nvSpPr>
          <p:spPr bwMode="auto">
            <a:xfrm>
              <a:off x="1536" y="3936"/>
              <a:ext cx="2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0</a:t>
              </a:r>
            </a:p>
          </p:txBody>
        </p:sp>
        <p:sp>
          <p:nvSpPr>
            <p:cNvPr id="85003" name="Text Box 10"/>
            <p:cNvSpPr txBox="1">
              <a:spLocks noChangeArrowheads="1"/>
            </p:cNvSpPr>
            <p:nvPr/>
          </p:nvSpPr>
          <p:spPr bwMode="auto">
            <a:xfrm>
              <a:off x="3216" y="3984"/>
              <a:ext cx="3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1000</a:t>
              </a:r>
            </a:p>
          </p:txBody>
        </p:sp>
        <p:sp>
          <p:nvSpPr>
            <p:cNvPr id="85004" name="Line 11"/>
            <p:cNvSpPr>
              <a:spLocks noChangeShapeType="1"/>
            </p:cNvSpPr>
            <p:nvPr/>
          </p:nvSpPr>
          <p:spPr bwMode="auto">
            <a:xfrm>
              <a:off x="1614" y="3696"/>
              <a:ext cx="0" cy="173"/>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5" name="Line 12"/>
            <p:cNvSpPr>
              <a:spLocks noChangeShapeType="1"/>
            </p:cNvSpPr>
            <p:nvPr/>
          </p:nvSpPr>
          <p:spPr bwMode="auto">
            <a:xfrm>
              <a:off x="2530" y="3715"/>
              <a:ext cx="0" cy="154"/>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6" name="Line 13"/>
            <p:cNvSpPr>
              <a:spLocks noChangeShapeType="1"/>
            </p:cNvSpPr>
            <p:nvPr/>
          </p:nvSpPr>
          <p:spPr bwMode="auto">
            <a:xfrm>
              <a:off x="3391" y="3715"/>
              <a:ext cx="0" cy="154"/>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90584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2074863" y="4495800"/>
            <a:ext cx="4554537"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From </a:t>
            </a:r>
            <a:r>
              <a:rPr lang="en-US" altLang="en-US" b="1"/>
              <a:t>previous example, </a:t>
            </a:r>
            <a:r>
              <a:rPr lang="en-US" altLang="en-US"/>
              <a:t>we have the valid equivalence class as (1 &lt; </a:t>
            </a:r>
            <a:r>
              <a:rPr lang="en-US" altLang="en-US" b="1" i="1"/>
              <a:t>count</a:t>
            </a:r>
            <a:r>
              <a:rPr lang="en-US" altLang="en-US"/>
              <a:t> &lt; 999).</a:t>
            </a:r>
          </a:p>
          <a:p>
            <a:pPr eaLnBrk="1" hangingPunct="1">
              <a:spcBef>
                <a:spcPct val="0"/>
              </a:spcBef>
            </a:pPr>
            <a:r>
              <a:rPr lang="en-US" altLang="en-US"/>
              <a:t>Now, according to boundary value analysis,  we need to write test cases for </a:t>
            </a:r>
            <a:r>
              <a:rPr lang="en-US" altLang="en-US" b="1" i="1"/>
              <a:t>count=0, count=1, count=2, count=997, count=999 and count=1000 respectively</a:t>
            </a:r>
          </a:p>
          <a:p>
            <a:pPr eaLnBrk="1" hangingPunct="1">
              <a:spcBef>
                <a:spcPct val="0"/>
              </a:spcBef>
            </a:pPr>
            <a:endParaRPr lang="en-US" altLang="en-US"/>
          </a:p>
          <a:p>
            <a:pPr eaLnBrk="1" hangingPunct="1">
              <a:spcBef>
                <a:spcPct val="0"/>
              </a:spcBef>
            </a:pPr>
            <a:endParaRPr lang="en-US" altLang="en-US"/>
          </a:p>
        </p:txBody>
      </p:sp>
      <p:grpSp>
        <p:nvGrpSpPr>
          <p:cNvPr id="86020" name="Group 19"/>
          <p:cNvGrpSpPr>
            <a:grpSpLocks/>
          </p:cNvGrpSpPr>
          <p:nvPr/>
        </p:nvGrpSpPr>
        <p:grpSpPr bwMode="auto">
          <a:xfrm>
            <a:off x="1990725" y="5867400"/>
            <a:ext cx="4114800" cy="1268413"/>
            <a:chOff x="1254" y="3696"/>
            <a:chExt cx="2592" cy="799"/>
          </a:xfrm>
        </p:grpSpPr>
        <p:sp>
          <p:nvSpPr>
            <p:cNvPr id="86021" name="Line 4"/>
            <p:cNvSpPr>
              <a:spLocks noChangeShapeType="1"/>
            </p:cNvSpPr>
            <p:nvPr/>
          </p:nvSpPr>
          <p:spPr bwMode="auto">
            <a:xfrm>
              <a:off x="1254" y="3975"/>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5"/>
            <p:cNvSpPr>
              <a:spLocks noChangeShapeType="1"/>
            </p:cNvSpPr>
            <p:nvPr/>
          </p:nvSpPr>
          <p:spPr bwMode="auto">
            <a:xfrm>
              <a:off x="1879" y="3731"/>
              <a:ext cx="0" cy="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Line 6"/>
            <p:cNvSpPr>
              <a:spLocks noChangeShapeType="1"/>
            </p:cNvSpPr>
            <p:nvPr/>
          </p:nvSpPr>
          <p:spPr bwMode="auto">
            <a:xfrm>
              <a:off x="3128" y="3731"/>
              <a:ext cx="0" cy="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Text Box 7"/>
            <p:cNvSpPr txBox="1">
              <a:spLocks noChangeArrowheads="1"/>
            </p:cNvSpPr>
            <p:nvPr/>
          </p:nvSpPr>
          <p:spPr bwMode="auto">
            <a:xfrm>
              <a:off x="1920" y="4128"/>
              <a:ext cx="16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2</a:t>
              </a:r>
            </a:p>
          </p:txBody>
        </p:sp>
        <p:sp>
          <p:nvSpPr>
            <p:cNvPr id="86025" name="Text Box 8"/>
            <p:cNvSpPr txBox="1">
              <a:spLocks noChangeArrowheads="1"/>
            </p:cNvSpPr>
            <p:nvPr/>
          </p:nvSpPr>
          <p:spPr bwMode="auto">
            <a:xfrm>
              <a:off x="2784" y="4080"/>
              <a:ext cx="2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997</a:t>
              </a:r>
            </a:p>
          </p:txBody>
        </p:sp>
        <p:sp>
          <p:nvSpPr>
            <p:cNvPr id="86026" name="Text Box 9"/>
            <p:cNvSpPr txBox="1">
              <a:spLocks noChangeArrowheads="1"/>
            </p:cNvSpPr>
            <p:nvPr/>
          </p:nvSpPr>
          <p:spPr bwMode="auto">
            <a:xfrm>
              <a:off x="1653" y="4099"/>
              <a:ext cx="16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0</a:t>
              </a:r>
            </a:p>
          </p:txBody>
        </p:sp>
        <p:sp>
          <p:nvSpPr>
            <p:cNvPr id="86027" name="Text Box 10"/>
            <p:cNvSpPr txBox="1">
              <a:spLocks noChangeArrowheads="1"/>
            </p:cNvSpPr>
            <p:nvPr/>
          </p:nvSpPr>
          <p:spPr bwMode="auto">
            <a:xfrm>
              <a:off x="3215" y="4064"/>
              <a:ext cx="31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200">
                  <a:latin typeface="Times New Roman" pitchFamily="18" charset="0"/>
                </a:rPr>
                <a:t>1000</a:t>
              </a:r>
            </a:p>
          </p:txBody>
        </p:sp>
        <p:sp>
          <p:nvSpPr>
            <p:cNvPr id="86028" name="Line 11"/>
            <p:cNvSpPr>
              <a:spLocks noChangeShapeType="1"/>
            </p:cNvSpPr>
            <p:nvPr/>
          </p:nvSpPr>
          <p:spPr bwMode="auto">
            <a:xfrm>
              <a:off x="1722" y="3696"/>
              <a:ext cx="0" cy="314"/>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9" name="Line 12"/>
            <p:cNvSpPr>
              <a:spLocks noChangeShapeType="1"/>
            </p:cNvSpPr>
            <p:nvPr/>
          </p:nvSpPr>
          <p:spPr bwMode="auto">
            <a:xfrm>
              <a:off x="2972" y="3696"/>
              <a:ext cx="0" cy="279"/>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0" name="Line 13"/>
            <p:cNvSpPr>
              <a:spLocks noChangeShapeType="1"/>
            </p:cNvSpPr>
            <p:nvPr/>
          </p:nvSpPr>
          <p:spPr bwMode="auto">
            <a:xfrm>
              <a:off x="3284" y="3696"/>
              <a:ext cx="0" cy="279"/>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1" name="Text Box 15"/>
            <p:cNvSpPr txBox="1">
              <a:spLocks noChangeArrowheads="1"/>
            </p:cNvSpPr>
            <p:nvPr/>
          </p:nvSpPr>
          <p:spPr bwMode="auto">
            <a:xfrm>
              <a:off x="3024" y="4272"/>
              <a:ext cx="43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50000"/>
                </a:spcBef>
              </a:pPr>
              <a:r>
                <a:rPr lang="en-US" altLang="en-US" sz="1200">
                  <a:latin typeface="Times New Roman" pitchFamily="18" charset="0"/>
                </a:rPr>
                <a:t>999</a:t>
              </a:r>
            </a:p>
          </p:txBody>
        </p:sp>
        <p:sp>
          <p:nvSpPr>
            <p:cNvPr id="86032" name="Line 16"/>
            <p:cNvSpPr>
              <a:spLocks noChangeShapeType="1"/>
            </p:cNvSpPr>
            <p:nvPr/>
          </p:nvSpPr>
          <p:spPr bwMode="auto">
            <a:xfrm>
              <a:off x="2003" y="3696"/>
              <a:ext cx="0" cy="314"/>
            </a:xfrm>
            <a:prstGeom prst="line">
              <a:avLst/>
            </a:prstGeom>
            <a:noFill/>
            <a:ln w="127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3" name="Text Box 18"/>
            <p:cNvSpPr txBox="1">
              <a:spLocks noChangeArrowheads="1"/>
            </p:cNvSpPr>
            <p:nvPr/>
          </p:nvSpPr>
          <p:spPr bwMode="auto">
            <a:xfrm>
              <a:off x="1776" y="4320"/>
              <a:ext cx="2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50000"/>
                </a:spcBef>
              </a:pPr>
              <a:r>
                <a:rPr lang="en-US" altLang="en-US" sz="1200">
                  <a:latin typeface="Calibri" pitchFamily="34" charset="0"/>
                </a:rPr>
                <a:t>1</a:t>
              </a:r>
            </a:p>
          </p:txBody>
        </p:sp>
      </p:grpSp>
    </p:spTree>
    <p:extLst>
      <p:ext uri="{BB962C8B-B14F-4D97-AF65-F5344CB8AC3E}">
        <p14:creationId xmlns:p14="http://schemas.microsoft.com/office/powerpoint/2010/main" val="3367290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2074863" y="4495800"/>
            <a:ext cx="4554537"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b="1" dirty="0"/>
              <a:t>Examples</a:t>
            </a:r>
          </a:p>
          <a:p>
            <a:pPr eaLnBrk="1" hangingPunct="1">
              <a:spcBef>
                <a:spcPct val="0"/>
              </a:spcBef>
              <a:defRPr/>
            </a:pPr>
            <a:r>
              <a:rPr lang="en-US" altLang="en-US" dirty="0"/>
              <a:t>Suppose we have to test the login screen of an application. An experienced test engineer may immediately see if the password typed in the password field can be copied to a text field which may cause a breach in the security of the application. </a:t>
            </a:r>
          </a:p>
          <a:p>
            <a:pPr eaLnBrk="1" hangingPunct="1">
              <a:spcBef>
                <a:spcPct val="0"/>
              </a:spcBef>
              <a:defRPr/>
            </a:pPr>
            <a:endParaRPr lang="en-US" altLang="en-US" dirty="0"/>
          </a:p>
          <a:p>
            <a:pPr eaLnBrk="1" hangingPunct="1">
              <a:spcBef>
                <a:spcPct val="0"/>
              </a:spcBef>
              <a:defRPr/>
            </a:pPr>
            <a:r>
              <a:rPr lang="en-US" altLang="en-US" dirty="0"/>
              <a:t>Error guessing testing  for sorting subroutine situation</a:t>
            </a:r>
          </a:p>
          <a:p>
            <a:pPr marL="171450" indent="-171450" eaLnBrk="1" hangingPunct="1">
              <a:spcBef>
                <a:spcPct val="0"/>
              </a:spcBef>
              <a:buFont typeface="Arial" panose="020B0604020202020204" pitchFamily="34" charset="0"/>
              <a:buChar char="•"/>
              <a:defRPr/>
            </a:pPr>
            <a:r>
              <a:rPr lang="en-US" altLang="en-US" dirty="0"/>
              <a:t>The input list empty</a:t>
            </a:r>
          </a:p>
          <a:p>
            <a:pPr marL="171450" indent="-171450" eaLnBrk="1" hangingPunct="1">
              <a:spcBef>
                <a:spcPct val="0"/>
              </a:spcBef>
              <a:buFont typeface="Arial" panose="020B0604020202020204" pitchFamily="34" charset="0"/>
              <a:buChar char="•"/>
              <a:defRPr/>
            </a:pPr>
            <a:r>
              <a:rPr lang="en-US" altLang="en-US" dirty="0"/>
              <a:t>The input list contains only one entry</a:t>
            </a:r>
          </a:p>
          <a:p>
            <a:pPr marL="171450" indent="-171450" eaLnBrk="1" hangingPunct="1">
              <a:spcBef>
                <a:spcPct val="0"/>
              </a:spcBef>
              <a:buFont typeface="Arial" panose="020B0604020202020204" pitchFamily="34" charset="0"/>
              <a:buChar char="•"/>
              <a:defRPr/>
            </a:pPr>
            <a:r>
              <a:rPr lang="en-US" altLang="en-US" dirty="0"/>
              <a:t>All entries in the list have the same value</a:t>
            </a:r>
          </a:p>
          <a:p>
            <a:pPr marL="171450" indent="-171450" eaLnBrk="1" hangingPunct="1">
              <a:spcBef>
                <a:spcPct val="0"/>
              </a:spcBef>
              <a:buFont typeface="Arial" panose="020B0604020202020204" pitchFamily="34" charset="0"/>
              <a:buChar char="•"/>
              <a:defRPr/>
            </a:pPr>
            <a:r>
              <a:rPr lang="en-US" altLang="en-US" dirty="0"/>
              <a:t>Already sorted input list</a:t>
            </a:r>
          </a:p>
          <a:p>
            <a:pPr eaLnBrk="1" hangingPunct="1">
              <a:spcBef>
                <a:spcPct val="0"/>
              </a:spcBef>
              <a:defRPr/>
            </a:pPr>
            <a:endParaRPr lang="en-US" altLang="en-US" dirty="0"/>
          </a:p>
        </p:txBody>
      </p:sp>
    </p:spTree>
    <p:extLst>
      <p:ext uri="{BB962C8B-B14F-4D97-AF65-F5344CB8AC3E}">
        <p14:creationId xmlns:p14="http://schemas.microsoft.com/office/powerpoint/2010/main" val="3448190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2057400" y="4500563"/>
            <a:ext cx="4572000" cy="4035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 </a:t>
            </a:r>
          </a:p>
        </p:txBody>
      </p:sp>
    </p:spTree>
    <p:extLst>
      <p:ext uri="{BB962C8B-B14F-4D97-AF65-F5344CB8AC3E}">
        <p14:creationId xmlns:p14="http://schemas.microsoft.com/office/powerpoint/2010/main" val="418113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“Coverage” is a measure of how thoroughly a program is exercised</a:t>
            </a:r>
          </a:p>
          <a:p>
            <a:pPr eaLnBrk="1" hangingPunct="1">
              <a:spcBef>
                <a:spcPct val="0"/>
              </a:spcBef>
            </a:pPr>
            <a:endParaRPr lang="en-US" altLang="en-US"/>
          </a:p>
        </p:txBody>
      </p:sp>
    </p:spTree>
    <p:extLst>
      <p:ext uri="{BB962C8B-B14F-4D97-AF65-F5344CB8AC3E}">
        <p14:creationId xmlns:p14="http://schemas.microsoft.com/office/powerpoint/2010/main" val="2245327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Statement Coverage:</a:t>
            </a:r>
          </a:p>
          <a:p>
            <a:pPr eaLnBrk="1" hangingPunct="1">
              <a:spcBef>
                <a:spcPct val="0"/>
              </a:spcBef>
            </a:pPr>
            <a:r>
              <a:rPr lang="en-US" altLang="en-US"/>
              <a:t>Every statement can be executed by writing a single test case. This case covers only ACE path.</a:t>
            </a:r>
          </a:p>
          <a:p>
            <a:pPr eaLnBrk="1" hangingPunct="1">
              <a:spcBef>
                <a:spcPct val="0"/>
              </a:spcBef>
            </a:pPr>
            <a:r>
              <a:rPr lang="en-US" altLang="en-US"/>
              <a:t>This criteria is weak one. Since it is not considering other paths to traverse. So the path ABD, ACD, ABE would go undetected.</a:t>
            </a:r>
          </a:p>
          <a:p>
            <a:pPr eaLnBrk="1" hangingPunct="1">
              <a:spcBef>
                <a:spcPct val="0"/>
              </a:spcBef>
            </a:pPr>
            <a:endParaRPr lang="en-US" altLang="en-US"/>
          </a:p>
          <a:p>
            <a:pPr eaLnBrk="1" hangingPunct="1">
              <a:spcBef>
                <a:spcPct val="0"/>
              </a:spcBef>
            </a:pPr>
            <a:r>
              <a:rPr lang="en-US" altLang="en-US"/>
              <a:t>BEGIN</a:t>
            </a:r>
          </a:p>
          <a:p>
            <a:pPr eaLnBrk="1" hangingPunct="1">
              <a:spcBef>
                <a:spcPct val="0"/>
              </a:spcBef>
            </a:pPr>
            <a:r>
              <a:rPr lang="en-US" altLang="en-US"/>
              <a:t>	PRINT "Enter 2 numbers"</a:t>
            </a:r>
          </a:p>
          <a:p>
            <a:pPr eaLnBrk="1" hangingPunct="1">
              <a:spcBef>
                <a:spcPct val="0"/>
              </a:spcBef>
            </a:pPr>
            <a:r>
              <a:rPr lang="en-US" altLang="en-US"/>
              <a:t>	READ a and b</a:t>
            </a:r>
          </a:p>
          <a:p>
            <a:pPr eaLnBrk="1" hangingPunct="1">
              <a:spcBef>
                <a:spcPct val="0"/>
              </a:spcBef>
            </a:pPr>
            <a:r>
              <a:rPr lang="en-US" altLang="en-US"/>
              <a:t>	If (a&gt;1) &amp;&amp; (b=0) THEN</a:t>
            </a:r>
          </a:p>
          <a:p>
            <a:pPr eaLnBrk="1" hangingPunct="1">
              <a:spcBef>
                <a:spcPct val="0"/>
              </a:spcBef>
            </a:pPr>
            <a:r>
              <a:rPr lang="en-US" altLang="en-US"/>
              <a:t>		x=x/a; 	</a:t>
            </a:r>
          </a:p>
          <a:p>
            <a:pPr eaLnBrk="1" hangingPunct="1">
              <a:spcBef>
                <a:spcPct val="0"/>
              </a:spcBef>
            </a:pPr>
            <a:r>
              <a:rPr lang="en-US" altLang="en-US"/>
              <a:t>	ELSE IF (a=2 || x&gt;1) THEN</a:t>
            </a:r>
          </a:p>
          <a:p>
            <a:pPr eaLnBrk="1" hangingPunct="1">
              <a:spcBef>
                <a:spcPct val="0"/>
              </a:spcBef>
            </a:pPr>
            <a:r>
              <a:rPr lang="en-US" altLang="en-US"/>
              <a:t>		x=x+1; </a:t>
            </a:r>
          </a:p>
          <a:p>
            <a:pPr eaLnBrk="1" hangingPunct="1">
              <a:spcBef>
                <a:spcPct val="0"/>
              </a:spcBef>
            </a:pPr>
            <a:r>
              <a:rPr lang="en-US" altLang="en-US"/>
              <a:t>	END IF</a:t>
            </a:r>
          </a:p>
          <a:p>
            <a:pPr eaLnBrk="1" hangingPunct="1">
              <a:spcBef>
                <a:spcPct val="0"/>
              </a:spcBef>
            </a:pPr>
            <a:r>
              <a:rPr lang="en-US" altLang="en-US"/>
              <a:t>	PRINT x</a:t>
            </a:r>
          </a:p>
          <a:p>
            <a:pPr eaLnBrk="1" hangingPunct="1">
              <a:spcBef>
                <a:spcPct val="0"/>
              </a:spcBef>
            </a:pPr>
            <a:r>
              <a:rPr lang="en-US" altLang="en-US"/>
              <a:t>END</a:t>
            </a:r>
          </a:p>
          <a:p>
            <a:pPr eaLnBrk="1" hangingPunct="1">
              <a:spcBef>
                <a:spcPct val="0"/>
              </a:spcBef>
            </a:pPr>
            <a:endParaRPr lang="en-US" altLang="en-US"/>
          </a:p>
          <a:p>
            <a:pPr eaLnBrk="1" hangingPunct="1">
              <a:spcBef>
                <a:spcPct val="0"/>
              </a:spcBef>
            </a:pPr>
            <a:endParaRPr lang="en-US" altLang="en-US"/>
          </a:p>
        </p:txBody>
      </p:sp>
    </p:spTree>
    <p:extLst>
      <p:ext uri="{BB962C8B-B14F-4D97-AF65-F5344CB8AC3E}">
        <p14:creationId xmlns:p14="http://schemas.microsoft.com/office/powerpoint/2010/main" val="613674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20574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2065338" y="4500563"/>
            <a:ext cx="4572000" cy="43227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sz="1000" dirty="0"/>
              <a:t>Decision Coverage:</a:t>
            </a:r>
          </a:p>
          <a:p>
            <a:pPr marL="188913" indent="-188913" eaLnBrk="1" hangingPunct="1">
              <a:spcBef>
                <a:spcPct val="0"/>
              </a:spcBef>
              <a:buFont typeface="Arial" panose="020B0604020202020204" pitchFamily="34" charset="0"/>
              <a:buChar char="•"/>
              <a:defRPr/>
            </a:pPr>
            <a:r>
              <a:rPr lang="en-US" altLang="en-US" sz="1000" dirty="0"/>
              <a:t>Decision means any predicate. </a:t>
            </a:r>
            <a:r>
              <a:rPr lang="en-US" altLang="en-US" sz="1000" dirty="0" err="1"/>
              <a:t>i.e</a:t>
            </a:r>
            <a:r>
              <a:rPr lang="en-US" altLang="en-US" sz="1000" dirty="0"/>
              <a:t> the statement which returns true or false.</a:t>
            </a:r>
          </a:p>
          <a:p>
            <a:pPr marL="188913" indent="-188913" eaLnBrk="1" hangingPunct="1">
              <a:spcBef>
                <a:spcPct val="0"/>
              </a:spcBef>
              <a:buFont typeface="Arial" panose="020B0604020202020204" pitchFamily="34" charset="0"/>
              <a:buChar char="•"/>
              <a:defRPr/>
            </a:pPr>
            <a:r>
              <a:rPr lang="en-US" altLang="en-US" sz="1000" dirty="0"/>
              <a:t>In decision coverage test cases should be designed in such a way that each decision will be tested for true and false value.</a:t>
            </a:r>
          </a:p>
          <a:p>
            <a:pPr eaLnBrk="1" hangingPunct="1">
              <a:spcBef>
                <a:spcPct val="0"/>
              </a:spcBef>
              <a:defRPr/>
            </a:pPr>
            <a:r>
              <a:rPr lang="en-US" altLang="en-US" sz="1000" dirty="0"/>
              <a:t>BEGIN</a:t>
            </a:r>
          </a:p>
          <a:p>
            <a:pPr eaLnBrk="1" hangingPunct="1">
              <a:spcBef>
                <a:spcPct val="0"/>
              </a:spcBef>
              <a:defRPr/>
            </a:pPr>
            <a:r>
              <a:rPr lang="en-US" altLang="en-US" sz="1000" dirty="0"/>
              <a:t>	PRINT "Enter 2 numbers"</a:t>
            </a:r>
          </a:p>
          <a:p>
            <a:pPr eaLnBrk="1" hangingPunct="1">
              <a:spcBef>
                <a:spcPct val="0"/>
              </a:spcBef>
              <a:defRPr/>
            </a:pPr>
            <a:r>
              <a:rPr lang="en-US" altLang="en-US" sz="1000" dirty="0"/>
              <a:t>	READ a and b</a:t>
            </a:r>
          </a:p>
          <a:p>
            <a:pPr eaLnBrk="1" hangingPunct="1">
              <a:spcBef>
                <a:spcPct val="0"/>
              </a:spcBef>
              <a:defRPr/>
            </a:pPr>
            <a:r>
              <a:rPr lang="en-US" altLang="en-US" sz="1000" dirty="0"/>
              <a:t>	If (a&gt;1) &amp;&amp; (b=0) THEN</a:t>
            </a:r>
          </a:p>
          <a:p>
            <a:pPr eaLnBrk="1" hangingPunct="1">
              <a:spcBef>
                <a:spcPct val="0"/>
              </a:spcBef>
              <a:defRPr/>
            </a:pPr>
            <a:r>
              <a:rPr lang="en-US" altLang="en-US" sz="1000" dirty="0"/>
              <a:t>		x=x/a; 	</a:t>
            </a:r>
          </a:p>
          <a:p>
            <a:pPr eaLnBrk="1" hangingPunct="1">
              <a:spcBef>
                <a:spcPct val="0"/>
              </a:spcBef>
              <a:defRPr/>
            </a:pPr>
            <a:r>
              <a:rPr lang="en-US" altLang="en-US" sz="1000" dirty="0"/>
              <a:t>	ELSE IF (a=2 || x&gt;1) THEN</a:t>
            </a:r>
          </a:p>
          <a:p>
            <a:pPr eaLnBrk="1" hangingPunct="1">
              <a:spcBef>
                <a:spcPct val="0"/>
              </a:spcBef>
              <a:defRPr/>
            </a:pPr>
            <a:r>
              <a:rPr lang="en-US" altLang="en-US" sz="1000" dirty="0"/>
              <a:t>		x=x+1; </a:t>
            </a:r>
          </a:p>
          <a:p>
            <a:pPr eaLnBrk="1" hangingPunct="1">
              <a:spcBef>
                <a:spcPct val="0"/>
              </a:spcBef>
              <a:defRPr/>
            </a:pPr>
            <a:r>
              <a:rPr lang="en-US" altLang="en-US" sz="1000" dirty="0"/>
              <a:t>	END IF</a:t>
            </a:r>
          </a:p>
          <a:p>
            <a:pPr eaLnBrk="1" hangingPunct="1">
              <a:spcBef>
                <a:spcPct val="0"/>
              </a:spcBef>
              <a:defRPr/>
            </a:pPr>
            <a:r>
              <a:rPr lang="en-US" altLang="en-US" sz="1000" dirty="0"/>
              <a:t>	PRINT x</a:t>
            </a:r>
          </a:p>
          <a:p>
            <a:pPr eaLnBrk="1" hangingPunct="1">
              <a:spcBef>
                <a:spcPct val="0"/>
              </a:spcBef>
              <a:defRPr/>
            </a:pPr>
            <a:r>
              <a:rPr lang="en-US" altLang="en-US" sz="1000" dirty="0"/>
              <a:t>END</a:t>
            </a:r>
          </a:p>
          <a:p>
            <a:pPr marL="188913" indent="-188913" eaLnBrk="1" hangingPunct="1">
              <a:spcBef>
                <a:spcPct val="0"/>
              </a:spcBef>
              <a:defRPr/>
            </a:pPr>
            <a:endParaRPr lang="en-US" altLang="en-US" sz="1000" dirty="0"/>
          </a:p>
          <a:p>
            <a:pPr marL="188913" indent="-188913" eaLnBrk="1" hangingPunct="1">
              <a:spcBef>
                <a:spcPct val="0"/>
              </a:spcBef>
              <a:defRPr/>
            </a:pPr>
            <a:r>
              <a:rPr lang="en-US" altLang="en-US" sz="1000" dirty="0"/>
              <a:t>Example: In the above example there are 2 decisions</a:t>
            </a:r>
          </a:p>
          <a:p>
            <a:pPr marL="188913" indent="-188913" eaLnBrk="1" hangingPunct="1">
              <a:spcBef>
                <a:spcPct val="0"/>
              </a:spcBef>
              <a:buFontTx/>
              <a:buAutoNum type="arabicPeriod"/>
              <a:defRPr/>
            </a:pPr>
            <a:r>
              <a:rPr lang="en-US" altLang="en-US" sz="1000" dirty="0"/>
              <a:t>a&gt;1 and b=0   </a:t>
            </a:r>
          </a:p>
          <a:p>
            <a:pPr marL="188913" indent="-188913" eaLnBrk="1" hangingPunct="1">
              <a:spcBef>
                <a:spcPct val="0"/>
              </a:spcBef>
              <a:buFontTx/>
              <a:buAutoNum type="arabicPeriod"/>
              <a:defRPr/>
            </a:pPr>
            <a:r>
              <a:rPr lang="en-US" altLang="en-US" sz="1000" dirty="0"/>
              <a:t>2. a=2  or x&gt;1</a:t>
            </a:r>
          </a:p>
          <a:p>
            <a:pPr marL="188913" indent="-188913" eaLnBrk="1" hangingPunct="1">
              <a:spcBef>
                <a:spcPct val="0"/>
              </a:spcBef>
              <a:buFont typeface="Arial" panose="020B0604020202020204" pitchFamily="34" charset="0"/>
              <a:buChar char="•"/>
              <a:defRPr/>
            </a:pPr>
            <a:r>
              <a:rPr lang="en-US" altLang="en-US" sz="1000" dirty="0"/>
              <a:t>So decision coverage can cover two test cases covering paths ACE and ABD. Even if the above test cases satisfy decision coverage it still does not cover the path ACD and path ABE. Hence decision coverage though stronger criteria than statement it is still weak. There is only 50 percent chance that we would explore the path. </a:t>
            </a:r>
          </a:p>
          <a:p>
            <a:pPr marL="188913" indent="-188913" eaLnBrk="1" hangingPunct="1">
              <a:spcBef>
                <a:spcPct val="0"/>
              </a:spcBef>
              <a:defRPr/>
            </a:pPr>
            <a:endParaRPr lang="en-US" altLang="en-US" sz="1000" dirty="0"/>
          </a:p>
          <a:p>
            <a:pPr marL="188913" indent="-188913" eaLnBrk="1" hangingPunct="1">
              <a:spcBef>
                <a:spcPct val="0"/>
              </a:spcBef>
              <a:defRPr/>
            </a:pPr>
            <a:endParaRPr lang="en-US" altLang="en-US" sz="1000" dirty="0"/>
          </a:p>
        </p:txBody>
      </p:sp>
    </p:spTree>
    <p:extLst>
      <p:ext uri="{BB962C8B-B14F-4D97-AF65-F5344CB8AC3E}">
        <p14:creationId xmlns:p14="http://schemas.microsoft.com/office/powerpoint/2010/main" val="185535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p:txBody>
          <a:bodyPr/>
          <a:lstStyle/>
          <a:p>
            <a:r>
              <a:rPr lang="en-US" altLang="en-US"/>
              <a:t>What is software testing?</a:t>
            </a:r>
          </a:p>
          <a:p>
            <a:r>
              <a:rPr lang="en-US" altLang="en-US"/>
              <a:t>Exercising (analyzing) a system or component with</a:t>
            </a:r>
          </a:p>
          <a:p>
            <a:pPr lvl="1"/>
            <a:r>
              <a:rPr lang="en-US" altLang="en-US"/>
              <a:t>defined inputs</a:t>
            </a:r>
          </a:p>
          <a:p>
            <a:pPr lvl="1"/>
            <a:r>
              <a:rPr lang="en-US" altLang="en-US"/>
              <a:t>capturing monitored outputs</a:t>
            </a:r>
          </a:p>
          <a:p>
            <a:pPr lvl="1"/>
            <a:r>
              <a:rPr lang="en-US" altLang="en-US"/>
              <a:t>comparing outputs with specified or intended requirements</a:t>
            </a:r>
          </a:p>
          <a:p>
            <a:endParaRPr lang="en-US" altLang="en-US"/>
          </a:p>
          <a:p>
            <a:r>
              <a:rPr lang="en-US" altLang="en-US"/>
              <a:t>To maximize the number of errors found by a finite no of test cases.</a:t>
            </a:r>
          </a:p>
          <a:p>
            <a:r>
              <a:rPr lang="en-US" altLang="en-US"/>
              <a:t>Testing is successful if you can prove that the product does what it should not do and does not do what it should do.</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49644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algn="r" eaLnBrk="1" hangingPunct="1">
              <a:spcBef>
                <a:spcPct val="0"/>
              </a:spcBef>
            </a:pPr>
            <a:endParaRPr lang="en-US" altLang="en-US" sz="1200">
              <a:latin typeface="Times New Roman" pitchFamily="18" charset="0"/>
            </a:endParaRPr>
          </a:p>
        </p:txBody>
      </p:sp>
      <p:sp>
        <p:nvSpPr>
          <p:cNvPr id="92163" name="Rectangle 2"/>
          <p:cNvSpPr>
            <a:spLocks noGrp="1" noRot="1" noChangeAspect="1" noChangeArrowheads="1" noTextEdit="1"/>
          </p:cNvSpPr>
          <p:nvPr>
            <p:ph type="sldImg"/>
          </p:nvPr>
        </p:nvSpPr>
        <p:spPr bwMode="auto">
          <a:xfrm>
            <a:off x="20574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xfrm>
            <a:off x="2057400" y="4495800"/>
            <a:ext cx="45720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Condition testing is a test case design method that exercises the logical conditions contained in a program module. A simple condition is a Boolean variable or a relational expression. Relational operator is one of the following &lt;, &lt;=, =, not =, &gt; , =&gt;.</a:t>
            </a:r>
          </a:p>
          <a:p>
            <a:pPr eaLnBrk="1" hangingPunct="1">
              <a:spcBef>
                <a:spcPct val="0"/>
              </a:spcBef>
            </a:pPr>
            <a:r>
              <a:rPr lang="en-US" altLang="en-US"/>
              <a:t>A compound condition is composed of two or more simple conditions, Boolean operators, and parentheses. </a:t>
            </a:r>
          </a:p>
          <a:p>
            <a:pPr eaLnBrk="1" hangingPunct="1">
              <a:spcBef>
                <a:spcPct val="0"/>
              </a:spcBef>
            </a:pPr>
            <a:endParaRPr lang="en-US" altLang="en-US"/>
          </a:p>
          <a:p>
            <a:pPr eaLnBrk="1" hangingPunct="1">
              <a:spcBef>
                <a:spcPct val="0"/>
              </a:spcBef>
            </a:pPr>
            <a:r>
              <a:rPr lang="en-US" altLang="en-US"/>
              <a:t>Condition coverage focuses on testing each condition in a program. The purpose of the condition testing is to detect not only errors in the conditions of a program but also other errors in the program. </a:t>
            </a:r>
          </a:p>
          <a:p>
            <a:pPr eaLnBrk="1" hangingPunct="1">
              <a:spcBef>
                <a:spcPct val="0"/>
              </a:spcBef>
            </a:pPr>
            <a:endParaRPr lang="en-US" altLang="en-US"/>
          </a:p>
          <a:p>
            <a:pPr eaLnBrk="1" hangingPunct="1">
              <a:spcBef>
                <a:spcPct val="0"/>
              </a:spcBef>
            </a:pPr>
            <a:r>
              <a:rPr lang="en-US" altLang="en-US"/>
              <a:t>BEGIN</a:t>
            </a:r>
          </a:p>
          <a:p>
            <a:pPr eaLnBrk="1" hangingPunct="1">
              <a:spcBef>
                <a:spcPct val="0"/>
              </a:spcBef>
            </a:pPr>
            <a:r>
              <a:rPr lang="en-US" altLang="en-US"/>
              <a:t>	PRINT "Enter 2 numbers"</a:t>
            </a:r>
          </a:p>
          <a:p>
            <a:pPr eaLnBrk="1" hangingPunct="1">
              <a:spcBef>
                <a:spcPct val="0"/>
              </a:spcBef>
            </a:pPr>
            <a:r>
              <a:rPr lang="en-US" altLang="en-US"/>
              <a:t>	READ a and b</a:t>
            </a:r>
          </a:p>
          <a:p>
            <a:pPr eaLnBrk="1" hangingPunct="1">
              <a:spcBef>
                <a:spcPct val="0"/>
              </a:spcBef>
            </a:pPr>
            <a:r>
              <a:rPr lang="en-US" altLang="en-US"/>
              <a:t>	If (a&gt;1) &amp;&amp; (b=0) THEN</a:t>
            </a:r>
          </a:p>
          <a:p>
            <a:pPr eaLnBrk="1" hangingPunct="1">
              <a:spcBef>
                <a:spcPct val="0"/>
              </a:spcBef>
            </a:pPr>
            <a:r>
              <a:rPr lang="en-US" altLang="en-US"/>
              <a:t>		x=x/a; 	</a:t>
            </a:r>
          </a:p>
          <a:p>
            <a:pPr eaLnBrk="1" hangingPunct="1">
              <a:spcBef>
                <a:spcPct val="0"/>
              </a:spcBef>
            </a:pPr>
            <a:r>
              <a:rPr lang="en-US" altLang="en-US"/>
              <a:t>	ELSE IF (a=2 || x&gt;1) THEN</a:t>
            </a:r>
          </a:p>
          <a:p>
            <a:pPr eaLnBrk="1" hangingPunct="1">
              <a:spcBef>
                <a:spcPct val="0"/>
              </a:spcBef>
            </a:pPr>
            <a:r>
              <a:rPr lang="en-US" altLang="en-US"/>
              <a:t>		x=x+1; </a:t>
            </a:r>
          </a:p>
          <a:p>
            <a:pPr eaLnBrk="1" hangingPunct="1">
              <a:spcBef>
                <a:spcPct val="0"/>
              </a:spcBef>
            </a:pPr>
            <a:r>
              <a:rPr lang="en-US" altLang="en-US"/>
              <a:t>	END IF</a:t>
            </a:r>
          </a:p>
          <a:p>
            <a:pPr eaLnBrk="1" hangingPunct="1">
              <a:spcBef>
                <a:spcPct val="0"/>
              </a:spcBef>
            </a:pPr>
            <a:r>
              <a:rPr lang="en-US" altLang="en-US"/>
              <a:t>	PRINT x</a:t>
            </a:r>
          </a:p>
          <a:p>
            <a:pPr eaLnBrk="1" hangingPunct="1">
              <a:spcBef>
                <a:spcPct val="0"/>
              </a:spcBef>
            </a:pPr>
            <a:r>
              <a:rPr lang="en-US" altLang="en-US"/>
              <a:t>END</a:t>
            </a:r>
          </a:p>
          <a:p>
            <a:pPr eaLnBrk="1" hangingPunct="1">
              <a:spcBef>
                <a:spcPct val="0"/>
              </a:spcBef>
            </a:pPr>
            <a:endParaRPr lang="en-US" altLang="en-US"/>
          </a:p>
          <a:p>
            <a:pPr eaLnBrk="1" hangingPunct="1">
              <a:spcBef>
                <a:spcPct val="0"/>
              </a:spcBef>
            </a:pPr>
            <a:endParaRPr lang="en-US" altLang="en-US"/>
          </a:p>
        </p:txBody>
      </p:sp>
    </p:spTree>
    <p:extLst>
      <p:ext uri="{BB962C8B-B14F-4D97-AF65-F5344CB8AC3E}">
        <p14:creationId xmlns:p14="http://schemas.microsoft.com/office/powerpoint/2010/main" val="3556149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r" eaLnBrk="1" hangingPunct="1"/>
            <a:endParaRPr lang="en-US" altLang="en-US" sz="1200">
              <a:latin typeface="Times New Roman" pitchFamily="18" charset="0"/>
            </a:endParaRPr>
          </a:p>
        </p:txBody>
      </p:sp>
      <p:sp>
        <p:nvSpPr>
          <p:cNvPr id="114691" name="Rectangle 1026"/>
          <p:cNvSpPr>
            <a:spLocks noGrp="1" noRot="1" noChangeAspect="1" noChangeArrowheads="1" noTextEdit="1"/>
          </p:cNvSpPr>
          <p:nvPr>
            <p:ph type="sldImg"/>
          </p:nvPr>
        </p:nvSpPr>
        <p:spPr>
          <a:xfrm>
            <a:off x="2057400" y="685800"/>
            <a:ext cx="4572000" cy="3429000"/>
          </a:xfrm>
          <a:ln/>
        </p:spPr>
      </p:sp>
      <p:sp>
        <p:nvSpPr>
          <p:cNvPr id="114692" name="Slide Number Placeholder 6"/>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eaLnBrk="0" hangingPunct="0">
              <a:defRPr sz="3000">
                <a:solidFill>
                  <a:schemeClr val="tx1"/>
                </a:solidFill>
                <a:latin typeface="Arial" pitchFamily="34" charset="0"/>
              </a:defRPr>
            </a:lvl1pPr>
            <a:lvl2pPr marL="685817" indent="-263776" eaLnBrk="0" hangingPunct="0">
              <a:defRPr sz="3000">
                <a:solidFill>
                  <a:schemeClr val="tx1"/>
                </a:solidFill>
                <a:latin typeface="Arial" pitchFamily="34" charset="0"/>
              </a:defRPr>
            </a:lvl2pPr>
            <a:lvl3pPr marL="1055103" indent="-211021" eaLnBrk="0" hangingPunct="0">
              <a:defRPr sz="3000">
                <a:solidFill>
                  <a:schemeClr val="tx1"/>
                </a:solidFill>
                <a:latin typeface="Arial" pitchFamily="34" charset="0"/>
              </a:defRPr>
            </a:lvl3pPr>
            <a:lvl4pPr marL="1477145" indent="-211021" eaLnBrk="0" hangingPunct="0">
              <a:defRPr sz="3000">
                <a:solidFill>
                  <a:schemeClr val="tx1"/>
                </a:solidFill>
                <a:latin typeface="Arial" pitchFamily="34" charset="0"/>
              </a:defRPr>
            </a:lvl4pPr>
            <a:lvl5pPr marL="1899186" indent="-211021" eaLnBrk="0" hangingPunct="0">
              <a:defRPr sz="3000">
                <a:solidFill>
                  <a:schemeClr val="tx1"/>
                </a:solidFill>
                <a:latin typeface="Arial" pitchFamily="34" charset="0"/>
              </a:defRPr>
            </a:lvl5pPr>
            <a:lvl6pPr marL="2321227" indent="-211021" eaLnBrk="0" fontAlgn="base" hangingPunct="0">
              <a:spcBef>
                <a:spcPct val="0"/>
              </a:spcBef>
              <a:spcAft>
                <a:spcPct val="0"/>
              </a:spcAft>
              <a:defRPr sz="3000">
                <a:solidFill>
                  <a:schemeClr val="tx1"/>
                </a:solidFill>
                <a:latin typeface="Arial" pitchFamily="34" charset="0"/>
              </a:defRPr>
            </a:lvl6pPr>
            <a:lvl7pPr marL="2743269" indent="-211021" eaLnBrk="0" fontAlgn="base" hangingPunct="0">
              <a:spcBef>
                <a:spcPct val="0"/>
              </a:spcBef>
              <a:spcAft>
                <a:spcPct val="0"/>
              </a:spcAft>
              <a:defRPr sz="3000">
                <a:solidFill>
                  <a:schemeClr val="tx1"/>
                </a:solidFill>
                <a:latin typeface="Arial" pitchFamily="34" charset="0"/>
              </a:defRPr>
            </a:lvl7pPr>
            <a:lvl8pPr marL="3165310" indent="-211021" eaLnBrk="0" fontAlgn="base" hangingPunct="0">
              <a:spcBef>
                <a:spcPct val="0"/>
              </a:spcBef>
              <a:spcAft>
                <a:spcPct val="0"/>
              </a:spcAft>
              <a:defRPr sz="3000">
                <a:solidFill>
                  <a:schemeClr val="tx1"/>
                </a:solidFill>
                <a:latin typeface="Arial" pitchFamily="34" charset="0"/>
              </a:defRPr>
            </a:lvl8pPr>
            <a:lvl9pPr marL="3587351" indent="-211021" eaLnBrk="0" fontAlgn="base" hangingPunct="0">
              <a:spcBef>
                <a:spcPct val="0"/>
              </a:spcBef>
              <a:spcAft>
                <a:spcPct val="0"/>
              </a:spcAft>
              <a:defRPr sz="3000">
                <a:solidFill>
                  <a:schemeClr val="tx1"/>
                </a:solidFill>
                <a:latin typeface="Arial" pitchFamily="34" charset="0"/>
              </a:defRPr>
            </a:lvl9pPr>
          </a:lstStyle>
          <a:p>
            <a:pPr eaLnBrk="1" hangingPunct="1"/>
            <a:r>
              <a:rPr lang="en-US" altLang="en-US" sz="1000"/>
              <a:t>Page 05-</a:t>
            </a:r>
            <a:fld id="{29946D41-3FE7-4A79-857D-BA5A6391ED05}" type="slidenum">
              <a:rPr lang="en-US" altLang="en-US" sz="1000"/>
              <a:pPr eaLnBrk="1" hangingPunct="1"/>
              <a:t>31</a:t>
            </a:fld>
            <a:r>
              <a:rPr lang="en-US" altLang="en-US" sz="1200"/>
              <a:t> </a:t>
            </a:r>
          </a:p>
        </p:txBody>
      </p:sp>
      <p:sp>
        <p:nvSpPr>
          <p:cNvPr id="114693" name="Header Placeholder 7"/>
          <p:cNvSpPr>
            <a:spLocks noGrp="1"/>
          </p:cNvSpPr>
          <p:nvPr>
            <p:ph type="hdr" sz="quarter"/>
          </p:nvPr>
        </p:nvSpPr>
        <p:spPr>
          <a:xfrm>
            <a:off x="1" y="0"/>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eaLnBrk="0" hangingPunct="0">
              <a:tabLst>
                <a:tab pos="5027861" algn="l"/>
              </a:tabLst>
              <a:defRPr sz="3000">
                <a:solidFill>
                  <a:schemeClr val="tx1"/>
                </a:solidFill>
                <a:latin typeface="Arial" pitchFamily="34" charset="0"/>
              </a:defRPr>
            </a:lvl1pPr>
            <a:lvl2pPr marL="685817" indent="-263776" eaLnBrk="0" hangingPunct="0">
              <a:tabLst>
                <a:tab pos="5027861" algn="l"/>
              </a:tabLst>
              <a:defRPr sz="3000">
                <a:solidFill>
                  <a:schemeClr val="tx1"/>
                </a:solidFill>
                <a:latin typeface="Arial" pitchFamily="34" charset="0"/>
              </a:defRPr>
            </a:lvl2pPr>
            <a:lvl3pPr marL="1055103" indent="-211021" eaLnBrk="0" hangingPunct="0">
              <a:tabLst>
                <a:tab pos="5027861" algn="l"/>
              </a:tabLst>
              <a:defRPr sz="3000">
                <a:solidFill>
                  <a:schemeClr val="tx1"/>
                </a:solidFill>
                <a:latin typeface="Arial" pitchFamily="34" charset="0"/>
              </a:defRPr>
            </a:lvl3pPr>
            <a:lvl4pPr marL="1477145" indent="-211021" eaLnBrk="0" hangingPunct="0">
              <a:tabLst>
                <a:tab pos="5027861" algn="l"/>
              </a:tabLst>
              <a:defRPr sz="3000">
                <a:solidFill>
                  <a:schemeClr val="tx1"/>
                </a:solidFill>
                <a:latin typeface="Arial" pitchFamily="34" charset="0"/>
              </a:defRPr>
            </a:lvl4pPr>
            <a:lvl5pPr marL="1899186" indent="-211021" eaLnBrk="0" hangingPunct="0">
              <a:tabLst>
                <a:tab pos="5027861" algn="l"/>
              </a:tabLst>
              <a:defRPr sz="3000">
                <a:solidFill>
                  <a:schemeClr val="tx1"/>
                </a:solidFill>
                <a:latin typeface="Arial" pitchFamily="34" charset="0"/>
              </a:defRPr>
            </a:lvl5pPr>
            <a:lvl6pPr marL="2321227" indent="-211021" eaLnBrk="0" fontAlgn="base" hangingPunct="0">
              <a:spcBef>
                <a:spcPct val="0"/>
              </a:spcBef>
              <a:spcAft>
                <a:spcPct val="0"/>
              </a:spcAft>
              <a:tabLst>
                <a:tab pos="5027861" algn="l"/>
              </a:tabLst>
              <a:defRPr sz="3000">
                <a:solidFill>
                  <a:schemeClr val="tx1"/>
                </a:solidFill>
                <a:latin typeface="Arial" pitchFamily="34" charset="0"/>
              </a:defRPr>
            </a:lvl6pPr>
            <a:lvl7pPr marL="2743269" indent="-211021" eaLnBrk="0" fontAlgn="base" hangingPunct="0">
              <a:spcBef>
                <a:spcPct val="0"/>
              </a:spcBef>
              <a:spcAft>
                <a:spcPct val="0"/>
              </a:spcAft>
              <a:tabLst>
                <a:tab pos="5027861" algn="l"/>
              </a:tabLst>
              <a:defRPr sz="3000">
                <a:solidFill>
                  <a:schemeClr val="tx1"/>
                </a:solidFill>
                <a:latin typeface="Arial" pitchFamily="34" charset="0"/>
              </a:defRPr>
            </a:lvl7pPr>
            <a:lvl8pPr marL="3165310" indent="-211021" eaLnBrk="0" fontAlgn="base" hangingPunct="0">
              <a:spcBef>
                <a:spcPct val="0"/>
              </a:spcBef>
              <a:spcAft>
                <a:spcPct val="0"/>
              </a:spcAft>
              <a:tabLst>
                <a:tab pos="5027861" algn="l"/>
              </a:tabLst>
              <a:defRPr sz="3000">
                <a:solidFill>
                  <a:schemeClr val="tx1"/>
                </a:solidFill>
                <a:latin typeface="Arial" pitchFamily="34" charset="0"/>
              </a:defRPr>
            </a:lvl8pPr>
            <a:lvl9pPr marL="3587351" indent="-211021" eaLnBrk="0" fontAlgn="base" hangingPunct="0">
              <a:spcBef>
                <a:spcPct val="0"/>
              </a:spcBef>
              <a:spcAft>
                <a:spcPct val="0"/>
              </a:spcAft>
              <a:tabLst>
                <a:tab pos="5027861" algn="l"/>
              </a:tabLst>
              <a:defRPr sz="3000">
                <a:solidFill>
                  <a:schemeClr val="tx1"/>
                </a:solidFill>
                <a:latin typeface="Arial" pitchFamily="34" charset="0"/>
              </a:defRPr>
            </a:lvl9pPr>
          </a:lstStyle>
          <a:p>
            <a:pPr eaLnBrk="1" hangingPunct="1"/>
            <a:r>
              <a:rPr lang="en-IN" altLang="en-US" sz="1200"/>
              <a:t>Programming Foundation                                         Exception Handling and Software Testing</a:t>
            </a:r>
            <a:endParaRPr lang="en-US" altLang="en-US" sz="1200"/>
          </a:p>
        </p:txBody>
      </p:sp>
    </p:spTree>
    <p:extLst>
      <p:ext uri="{BB962C8B-B14F-4D97-AF65-F5344CB8AC3E}">
        <p14:creationId xmlns:p14="http://schemas.microsoft.com/office/powerpoint/2010/main" val="3118268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5996" y="8534117"/>
            <a:ext cx="2743507" cy="45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r" eaLnBrk="1" hangingPunct="1"/>
            <a:r>
              <a:rPr lang="en-US" altLang="en-US" sz="1000"/>
              <a:t>Page 06-</a:t>
            </a:r>
            <a:fld id="{ACDC9AE8-7D55-492E-9E6A-D4131132ACFE}" type="slidenum">
              <a:rPr lang="en-US" altLang="en-US" sz="1000"/>
              <a:pPr algn="r" eaLnBrk="1" hangingPunct="1"/>
              <a:t>32</a:t>
            </a:fld>
            <a:r>
              <a:rPr lang="en-US" altLang="en-US" sz="1200"/>
              <a:t> </a:t>
            </a:r>
          </a:p>
        </p:txBody>
      </p:sp>
      <p:sp>
        <p:nvSpPr>
          <p:cNvPr id="115715" name="Rectangle 2"/>
          <p:cNvSpPr>
            <a:spLocks noGrp="1" noRot="1" noChangeAspect="1" noChangeArrowheads="1" noTextEdit="1"/>
          </p:cNvSpPr>
          <p:nvPr>
            <p:ph type="sldImg"/>
          </p:nvPr>
        </p:nvSpPr>
        <p:spPr>
          <a:xfrm>
            <a:off x="2057400" y="685800"/>
            <a:ext cx="4572000" cy="3429000"/>
          </a:xfrm>
          <a:ln/>
        </p:spPr>
      </p:sp>
      <p:sp>
        <p:nvSpPr>
          <p:cNvPr id="115716" name="Rectangle 3"/>
          <p:cNvSpPr>
            <a:spLocks noGrp="1" noChangeArrowheads="1"/>
          </p:cNvSpPr>
          <p:nvPr>
            <p:ph type="body" idx="1"/>
          </p:nvPr>
        </p:nvSpPr>
        <p:spPr>
          <a:xfrm>
            <a:off x="2058014" y="4496119"/>
            <a:ext cx="4571489" cy="39614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itchFamily="34" charset="0"/>
                <a:cs typeface="Arial" pitchFamily="34" charset="0"/>
              </a:rPr>
              <a:t>What does “coverage” mean?</a:t>
            </a:r>
          </a:p>
          <a:p>
            <a:pPr eaLnBrk="1" hangingPunct="1"/>
            <a:r>
              <a:rPr lang="en-US" altLang="en-US" dirty="0">
                <a:latin typeface="Arial" pitchFamily="34" charset="0"/>
                <a:cs typeface="Arial" pitchFamily="34" charset="0"/>
              </a:rPr>
              <a:t>• NOT all possible combinations of data values or paths can be tested</a:t>
            </a:r>
          </a:p>
          <a:p>
            <a:pPr eaLnBrk="1" hangingPunct="1"/>
            <a:r>
              <a:rPr lang="en-US" altLang="en-US" dirty="0">
                <a:latin typeface="Arial" pitchFamily="34" charset="0"/>
                <a:cs typeface="Arial" pitchFamily="34" charset="0"/>
              </a:rPr>
              <a:t>• Coverage is a way of defining how many of the paths were actually exercised by the tests</a:t>
            </a:r>
          </a:p>
          <a:p>
            <a:pPr eaLnBrk="1" hangingPunct="1"/>
            <a:r>
              <a:rPr lang="en-US" altLang="en-US" dirty="0">
                <a:latin typeface="Arial" pitchFamily="34" charset="0"/>
                <a:cs typeface="Arial" pitchFamily="34" charset="0"/>
              </a:rPr>
              <a:t>• Coverage goals can vary by risk, trust, and level of test</a:t>
            </a:r>
          </a:p>
          <a:p>
            <a:pPr eaLnBrk="1" hangingPunct="1"/>
            <a:endParaRPr lang="en-US" altLang="en-US" dirty="0">
              <a:latin typeface="Arial" pitchFamily="34" charset="0"/>
              <a:cs typeface="Arial" pitchFamily="34" charset="0"/>
            </a:endParaRPr>
          </a:p>
          <a:p>
            <a:pPr eaLnBrk="1" hangingPunct="1"/>
            <a:r>
              <a:rPr lang="en-US" altLang="en-US" dirty="0">
                <a:latin typeface="Arial" pitchFamily="34" charset="0"/>
                <a:cs typeface="Arial" pitchFamily="34" charset="0"/>
              </a:rPr>
              <a:t>In the above diagrams, each condition in decision takes all possible outcomes at least once. </a:t>
            </a:r>
          </a:p>
          <a:p>
            <a:pPr eaLnBrk="1" hangingPunct="1"/>
            <a:endParaRPr lang="en-US" altLang="en-US" dirty="0">
              <a:latin typeface="Arial" pitchFamily="34" charset="0"/>
              <a:cs typeface="Arial" pitchFamily="34" charset="0"/>
            </a:endParaRPr>
          </a:p>
        </p:txBody>
      </p:sp>
      <p:sp>
        <p:nvSpPr>
          <p:cNvPr id="115717" name="Slide Number Placeholder 7"/>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eaLnBrk="0" hangingPunct="0">
              <a:defRPr sz="3000">
                <a:solidFill>
                  <a:schemeClr val="tx1"/>
                </a:solidFill>
                <a:latin typeface="Arial" pitchFamily="34" charset="0"/>
              </a:defRPr>
            </a:lvl1pPr>
            <a:lvl2pPr marL="685817" indent="-263776" eaLnBrk="0" hangingPunct="0">
              <a:defRPr sz="3000">
                <a:solidFill>
                  <a:schemeClr val="tx1"/>
                </a:solidFill>
                <a:latin typeface="Arial" pitchFamily="34" charset="0"/>
              </a:defRPr>
            </a:lvl2pPr>
            <a:lvl3pPr marL="1055103" indent="-211021" eaLnBrk="0" hangingPunct="0">
              <a:defRPr sz="3000">
                <a:solidFill>
                  <a:schemeClr val="tx1"/>
                </a:solidFill>
                <a:latin typeface="Arial" pitchFamily="34" charset="0"/>
              </a:defRPr>
            </a:lvl3pPr>
            <a:lvl4pPr marL="1477145" indent="-211021" eaLnBrk="0" hangingPunct="0">
              <a:defRPr sz="3000">
                <a:solidFill>
                  <a:schemeClr val="tx1"/>
                </a:solidFill>
                <a:latin typeface="Arial" pitchFamily="34" charset="0"/>
              </a:defRPr>
            </a:lvl4pPr>
            <a:lvl5pPr marL="1899186" indent="-211021" eaLnBrk="0" hangingPunct="0">
              <a:defRPr sz="3000">
                <a:solidFill>
                  <a:schemeClr val="tx1"/>
                </a:solidFill>
                <a:latin typeface="Arial" pitchFamily="34" charset="0"/>
              </a:defRPr>
            </a:lvl5pPr>
            <a:lvl6pPr marL="2321227" indent="-211021" eaLnBrk="0" fontAlgn="base" hangingPunct="0">
              <a:spcBef>
                <a:spcPct val="0"/>
              </a:spcBef>
              <a:spcAft>
                <a:spcPct val="0"/>
              </a:spcAft>
              <a:defRPr sz="3000">
                <a:solidFill>
                  <a:schemeClr val="tx1"/>
                </a:solidFill>
                <a:latin typeface="Arial" pitchFamily="34" charset="0"/>
              </a:defRPr>
            </a:lvl6pPr>
            <a:lvl7pPr marL="2743269" indent="-211021" eaLnBrk="0" fontAlgn="base" hangingPunct="0">
              <a:spcBef>
                <a:spcPct val="0"/>
              </a:spcBef>
              <a:spcAft>
                <a:spcPct val="0"/>
              </a:spcAft>
              <a:defRPr sz="3000">
                <a:solidFill>
                  <a:schemeClr val="tx1"/>
                </a:solidFill>
                <a:latin typeface="Arial" pitchFamily="34" charset="0"/>
              </a:defRPr>
            </a:lvl7pPr>
            <a:lvl8pPr marL="3165310" indent="-211021" eaLnBrk="0" fontAlgn="base" hangingPunct="0">
              <a:spcBef>
                <a:spcPct val="0"/>
              </a:spcBef>
              <a:spcAft>
                <a:spcPct val="0"/>
              </a:spcAft>
              <a:defRPr sz="3000">
                <a:solidFill>
                  <a:schemeClr val="tx1"/>
                </a:solidFill>
                <a:latin typeface="Arial" pitchFamily="34" charset="0"/>
              </a:defRPr>
            </a:lvl8pPr>
            <a:lvl9pPr marL="3587351" indent="-211021" eaLnBrk="0" fontAlgn="base" hangingPunct="0">
              <a:spcBef>
                <a:spcPct val="0"/>
              </a:spcBef>
              <a:spcAft>
                <a:spcPct val="0"/>
              </a:spcAft>
              <a:defRPr sz="3000">
                <a:solidFill>
                  <a:schemeClr val="tx1"/>
                </a:solidFill>
                <a:latin typeface="Arial" pitchFamily="34" charset="0"/>
              </a:defRPr>
            </a:lvl9pPr>
          </a:lstStyle>
          <a:p>
            <a:pPr eaLnBrk="1" hangingPunct="1"/>
            <a:r>
              <a:rPr lang="en-US" altLang="en-US" sz="1000"/>
              <a:t>Page 05-</a:t>
            </a:r>
            <a:fld id="{8DA4F05B-4764-499D-9B4F-1DE4AC55225E}" type="slidenum">
              <a:rPr lang="en-US" altLang="en-US" sz="1000"/>
              <a:pPr eaLnBrk="1" hangingPunct="1"/>
              <a:t>32</a:t>
            </a:fld>
            <a:r>
              <a:rPr lang="en-US" altLang="en-US" sz="1200"/>
              <a:t> </a:t>
            </a:r>
          </a:p>
        </p:txBody>
      </p:sp>
      <p:sp>
        <p:nvSpPr>
          <p:cNvPr id="115718" name="Header Placeholder 8"/>
          <p:cNvSpPr>
            <a:spLocks noGrp="1"/>
          </p:cNvSpPr>
          <p:nvPr>
            <p:ph type="hdr" sz="quarter"/>
          </p:nvPr>
        </p:nvSpPr>
        <p:spPr>
          <a:xfrm>
            <a:off x="1" y="0"/>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eaLnBrk="0" hangingPunct="0">
              <a:tabLst>
                <a:tab pos="5027861" algn="l"/>
              </a:tabLst>
              <a:defRPr sz="3000">
                <a:solidFill>
                  <a:schemeClr val="tx1"/>
                </a:solidFill>
                <a:latin typeface="Arial" pitchFamily="34" charset="0"/>
              </a:defRPr>
            </a:lvl1pPr>
            <a:lvl2pPr marL="685817" indent="-263776" eaLnBrk="0" hangingPunct="0">
              <a:tabLst>
                <a:tab pos="5027861" algn="l"/>
              </a:tabLst>
              <a:defRPr sz="3000">
                <a:solidFill>
                  <a:schemeClr val="tx1"/>
                </a:solidFill>
                <a:latin typeface="Arial" pitchFamily="34" charset="0"/>
              </a:defRPr>
            </a:lvl2pPr>
            <a:lvl3pPr marL="1055103" indent="-211021" eaLnBrk="0" hangingPunct="0">
              <a:tabLst>
                <a:tab pos="5027861" algn="l"/>
              </a:tabLst>
              <a:defRPr sz="3000">
                <a:solidFill>
                  <a:schemeClr val="tx1"/>
                </a:solidFill>
                <a:latin typeface="Arial" pitchFamily="34" charset="0"/>
              </a:defRPr>
            </a:lvl3pPr>
            <a:lvl4pPr marL="1477145" indent="-211021" eaLnBrk="0" hangingPunct="0">
              <a:tabLst>
                <a:tab pos="5027861" algn="l"/>
              </a:tabLst>
              <a:defRPr sz="3000">
                <a:solidFill>
                  <a:schemeClr val="tx1"/>
                </a:solidFill>
                <a:latin typeface="Arial" pitchFamily="34" charset="0"/>
              </a:defRPr>
            </a:lvl4pPr>
            <a:lvl5pPr marL="1899186" indent="-211021" eaLnBrk="0" hangingPunct="0">
              <a:tabLst>
                <a:tab pos="5027861" algn="l"/>
              </a:tabLst>
              <a:defRPr sz="3000">
                <a:solidFill>
                  <a:schemeClr val="tx1"/>
                </a:solidFill>
                <a:latin typeface="Arial" pitchFamily="34" charset="0"/>
              </a:defRPr>
            </a:lvl5pPr>
            <a:lvl6pPr marL="2321227" indent="-211021" eaLnBrk="0" fontAlgn="base" hangingPunct="0">
              <a:spcBef>
                <a:spcPct val="0"/>
              </a:spcBef>
              <a:spcAft>
                <a:spcPct val="0"/>
              </a:spcAft>
              <a:tabLst>
                <a:tab pos="5027861" algn="l"/>
              </a:tabLst>
              <a:defRPr sz="3000">
                <a:solidFill>
                  <a:schemeClr val="tx1"/>
                </a:solidFill>
                <a:latin typeface="Arial" pitchFamily="34" charset="0"/>
              </a:defRPr>
            </a:lvl6pPr>
            <a:lvl7pPr marL="2743269" indent="-211021" eaLnBrk="0" fontAlgn="base" hangingPunct="0">
              <a:spcBef>
                <a:spcPct val="0"/>
              </a:spcBef>
              <a:spcAft>
                <a:spcPct val="0"/>
              </a:spcAft>
              <a:tabLst>
                <a:tab pos="5027861" algn="l"/>
              </a:tabLst>
              <a:defRPr sz="3000">
                <a:solidFill>
                  <a:schemeClr val="tx1"/>
                </a:solidFill>
                <a:latin typeface="Arial" pitchFamily="34" charset="0"/>
              </a:defRPr>
            </a:lvl7pPr>
            <a:lvl8pPr marL="3165310" indent="-211021" eaLnBrk="0" fontAlgn="base" hangingPunct="0">
              <a:spcBef>
                <a:spcPct val="0"/>
              </a:spcBef>
              <a:spcAft>
                <a:spcPct val="0"/>
              </a:spcAft>
              <a:tabLst>
                <a:tab pos="5027861" algn="l"/>
              </a:tabLst>
              <a:defRPr sz="3000">
                <a:solidFill>
                  <a:schemeClr val="tx1"/>
                </a:solidFill>
                <a:latin typeface="Arial" pitchFamily="34" charset="0"/>
              </a:defRPr>
            </a:lvl8pPr>
            <a:lvl9pPr marL="3587351" indent="-211021" eaLnBrk="0" fontAlgn="base" hangingPunct="0">
              <a:spcBef>
                <a:spcPct val="0"/>
              </a:spcBef>
              <a:spcAft>
                <a:spcPct val="0"/>
              </a:spcAft>
              <a:tabLst>
                <a:tab pos="5027861" algn="l"/>
              </a:tabLst>
              <a:defRPr sz="3000">
                <a:solidFill>
                  <a:schemeClr val="tx1"/>
                </a:solidFill>
                <a:latin typeface="Arial" pitchFamily="34" charset="0"/>
              </a:defRPr>
            </a:lvl9pPr>
          </a:lstStyle>
          <a:p>
            <a:pPr eaLnBrk="1" hangingPunct="1"/>
            <a:r>
              <a:rPr lang="en-IN" altLang="en-US" sz="1200"/>
              <a:t>Programming Foundation                                         Exception Handling and Software Testing</a:t>
            </a:r>
            <a:endParaRPr lang="en-US" altLang="en-US" sz="1200"/>
          </a:p>
        </p:txBody>
      </p:sp>
    </p:spTree>
    <p:extLst>
      <p:ext uri="{BB962C8B-B14F-4D97-AF65-F5344CB8AC3E}">
        <p14:creationId xmlns:p14="http://schemas.microsoft.com/office/powerpoint/2010/main" val="2726595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a:t>Guidelines for identifying test cases for white box testing</a:t>
            </a:r>
          </a:p>
          <a:p>
            <a:pPr eaLnBrk="1" hangingPunct="1">
              <a:lnSpc>
                <a:spcPct val="150000"/>
              </a:lnSpc>
              <a:spcBef>
                <a:spcPct val="0"/>
              </a:spcBef>
            </a:pPr>
            <a:r>
              <a:rPr lang="en-US" altLang="en-US"/>
              <a:t>Look at each line of code, and check if a test is needed.</a:t>
            </a:r>
          </a:p>
          <a:p>
            <a:pPr eaLnBrk="1" hangingPunct="1">
              <a:lnSpc>
                <a:spcPct val="150000"/>
              </a:lnSpc>
              <a:spcBef>
                <a:spcPct val="0"/>
              </a:spcBef>
            </a:pPr>
            <a:r>
              <a:rPr lang="en-US" altLang="en-US"/>
              <a:t>Look at computations – check if positive, negative, 0 test is needed.</a:t>
            </a:r>
          </a:p>
          <a:p>
            <a:pPr eaLnBrk="1" hangingPunct="1">
              <a:lnSpc>
                <a:spcPct val="150000"/>
              </a:lnSpc>
              <a:spcBef>
                <a:spcPct val="0"/>
              </a:spcBef>
            </a:pPr>
            <a:r>
              <a:rPr lang="en-US" altLang="en-US"/>
              <a:t>Look at IF conditions – ensure that both sides of the conditions are tested.</a:t>
            </a:r>
          </a:p>
          <a:p>
            <a:pPr eaLnBrk="1" hangingPunct="1">
              <a:lnSpc>
                <a:spcPct val="150000"/>
              </a:lnSpc>
              <a:spcBef>
                <a:spcPct val="0"/>
              </a:spcBef>
            </a:pPr>
            <a:r>
              <a:rPr lang="en-US" altLang="en-US"/>
              <a:t>Look at Loops – test for 0, 1, n, and (n+1) iterations (remember Induction!) </a:t>
            </a:r>
          </a:p>
          <a:p>
            <a:pPr eaLnBrk="1" hangingPunct="1">
              <a:lnSpc>
                <a:spcPct val="150000"/>
              </a:lnSpc>
              <a:spcBef>
                <a:spcPct val="0"/>
              </a:spcBef>
            </a:pPr>
            <a:r>
              <a:rPr lang="en-US" altLang="en-US"/>
              <a:t>Look for special operations like file IO, memory / string manipulations.</a:t>
            </a:r>
          </a:p>
          <a:p>
            <a:pPr eaLnBrk="1" hangingPunct="1">
              <a:lnSpc>
                <a:spcPct val="150000"/>
              </a:lnSpc>
              <a:spcBef>
                <a:spcPct val="0"/>
              </a:spcBef>
            </a:pPr>
            <a:endParaRPr lang="en-US" altLang="en-US"/>
          </a:p>
          <a:p>
            <a:pPr eaLnBrk="1" hangingPunct="1">
              <a:lnSpc>
                <a:spcPct val="150000"/>
              </a:lnSpc>
              <a:spcBef>
                <a:spcPct val="0"/>
              </a:spcBef>
            </a:pPr>
            <a:endParaRPr lang="en-US" altLang="en-US"/>
          </a:p>
        </p:txBody>
      </p:sp>
    </p:spTree>
    <p:extLst>
      <p:ext uri="{BB962C8B-B14F-4D97-AF65-F5344CB8AC3E}">
        <p14:creationId xmlns:p14="http://schemas.microsoft.com/office/powerpoint/2010/main" val="1541477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pPr marL="227013" indent="-227013" eaLnBrk="1" hangingPunct="1">
              <a:lnSpc>
                <a:spcPct val="150000"/>
              </a:lnSpc>
              <a:spcBef>
                <a:spcPct val="0"/>
              </a:spcBef>
              <a:defRPr/>
            </a:pPr>
            <a:r>
              <a:rPr lang="en-US" altLang="en-US" b="1" u="sng" dirty="0"/>
              <a:t>Flow graph</a:t>
            </a:r>
            <a:r>
              <a:rPr lang="en-US" altLang="en-US" b="1" dirty="0"/>
              <a:t>:</a:t>
            </a:r>
          </a:p>
          <a:p>
            <a:pPr marL="227013" indent="-227013" eaLnBrk="1" hangingPunct="1">
              <a:lnSpc>
                <a:spcPct val="150000"/>
              </a:lnSpc>
              <a:spcBef>
                <a:spcPct val="0"/>
              </a:spcBef>
              <a:buFontTx/>
              <a:buChar char="•"/>
              <a:defRPr/>
            </a:pPr>
            <a:r>
              <a:rPr lang="en-US" altLang="en-US" dirty="0"/>
              <a:t>The “Flow Graph” is the “main tool” for test case identification.</a:t>
            </a:r>
          </a:p>
          <a:p>
            <a:pPr marL="227013" indent="-227013" eaLnBrk="1" hangingPunct="1">
              <a:lnSpc>
                <a:spcPct val="150000"/>
              </a:lnSpc>
              <a:spcBef>
                <a:spcPct val="0"/>
              </a:spcBef>
              <a:buFontTx/>
              <a:buChar char="•"/>
              <a:defRPr/>
            </a:pPr>
            <a:r>
              <a:rPr lang="en-US" altLang="en-US" dirty="0"/>
              <a:t>A “Flow Graph analysis” is concerned with statically determining the number of different paths by which the flow of control can pass through an algorithm. </a:t>
            </a:r>
          </a:p>
          <a:p>
            <a:pPr marL="227013" indent="-227013" eaLnBrk="1" hangingPunct="1">
              <a:lnSpc>
                <a:spcPct val="150000"/>
              </a:lnSpc>
              <a:spcBef>
                <a:spcPct val="0"/>
              </a:spcBef>
              <a:buFontTx/>
              <a:buChar char="•"/>
              <a:defRPr/>
            </a:pPr>
            <a:r>
              <a:rPr lang="en-US" altLang="en-US" dirty="0"/>
              <a:t>It shows the relationship between “program segments”.</a:t>
            </a:r>
          </a:p>
          <a:p>
            <a:pPr marL="684213" lvl="1" indent="-227013" eaLnBrk="1" hangingPunct="1">
              <a:lnSpc>
                <a:spcPct val="150000"/>
              </a:lnSpc>
              <a:spcBef>
                <a:spcPct val="0"/>
              </a:spcBef>
              <a:buFont typeface="Wingdings" pitchFamily="2" charset="2"/>
              <a:buChar char="Ø"/>
              <a:defRPr/>
            </a:pPr>
            <a:r>
              <a:rPr lang="en-US" altLang="en-US" dirty="0"/>
              <a:t>A program segment is a sequence of statements. The program segment has a property that when the first member of the sequence is executed, all the other statements in that sequence get executed, as well.</a:t>
            </a:r>
          </a:p>
          <a:p>
            <a:pPr marL="227013" indent="-227013" eaLnBrk="1" hangingPunct="1">
              <a:lnSpc>
                <a:spcPct val="150000"/>
              </a:lnSpc>
              <a:spcBef>
                <a:spcPct val="0"/>
              </a:spcBef>
              <a:buFontTx/>
              <a:buChar char="•"/>
              <a:defRPr/>
            </a:pPr>
            <a:r>
              <a:rPr lang="en-US" altLang="en-US" dirty="0"/>
              <a:t>Nodes represent one program segment.</a:t>
            </a:r>
          </a:p>
          <a:p>
            <a:pPr marL="684213" lvl="1" indent="-227013" eaLnBrk="1" hangingPunct="1">
              <a:lnSpc>
                <a:spcPct val="150000"/>
              </a:lnSpc>
              <a:spcBef>
                <a:spcPct val="0"/>
              </a:spcBef>
              <a:buFont typeface="Wingdings" pitchFamily="2" charset="2"/>
              <a:buChar char="Ø"/>
              <a:defRPr/>
            </a:pPr>
            <a:r>
              <a:rPr lang="en-US" altLang="en-US" dirty="0"/>
              <a:t>Nodes bounded by edges and nodes are called “regions”.</a:t>
            </a:r>
          </a:p>
          <a:p>
            <a:pPr marL="684213" lvl="1" indent="-227013" eaLnBrk="1" hangingPunct="1">
              <a:lnSpc>
                <a:spcPct val="150000"/>
              </a:lnSpc>
              <a:spcBef>
                <a:spcPct val="0"/>
              </a:spcBef>
              <a:buFont typeface="Wingdings" pitchFamily="2" charset="2"/>
              <a:buChar char="Ø"/>
              <a:defRPr/>
            </a:pPr>
            <a:r>
              <a:rPr lang="en-US" altLang="en-US" dirty="0"/>
              <a:t>Areas bounded by edges and nodes are called “regions”.</a:t>
            </a:r>
          </a:p>
          <a:p>
            <a:pPr marL="227013" indent="-227013" eaLnBrk="1" hangingPunct="1">
              <a:lnSpc>
                <a:spcPct val="150000"/>
              </a:lnSpc>
              <a:spcBef>
                <a:spcPct val="0"/>
              </a:spcBef>
              <a:buFontTx/>
              <a:buChar char="•"/>
              <a:defRPr/>
            </a:pPr>
            <a:r>
              <a:rPr lang="en-US" altLang="en-US" dirty="0"/>
              <a:t>An independent path is any path through the program that introduces at least one new set of processing statements or a new condition.</a:t>
            </a:r>
          </a:p>
          <a:p>
            <a:pPr marL="227013" indent="-227013" eaLnBrk="1" hangingPunct="1">
              <a:lnSpc>
                <a:spcPct val="150000"/>
              </a:lnSpc>
              <a:spcBef>
                <a:spcPct val="0"/>
              </a:spcBef>
              <a:buFontTx/>
              <a:buChar char="•"/>
              <a:defRPr/>
            </a:pPr>
            <a:r>
              <a:rPr lang="en-US" altLang="en-US" dirty="0"/>
              <a:t>An independent path must move along at least one edge that has not been traversed before the path is defined.</a:t>
            </a:r>
          </a:p>
        </p:txBody>
      </p:sp>
    </p:spTree>
    <p:extLst>
      <p:ext uri="{BB962C8B-B14F-4D97-AF65-F5344CB8AC3E}">
        <p14:creationId xmlns:p14="http://schemas.microsoft.com/office/powerpoint/2010/main" val="1435200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02560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sz="1000" b="1" dirty="0"/>
              <a:t>Testing Approaches:</a:t>
            </a:r>
          </a:p>
          <a:p>
            <a:pPr eaLnBrk="1" hangingPunct="1">
              <a:spcBef>
                <a:spcPct val="0"/>
              </a:spcBef>
              <a:defRPr/>
            </a:pPr>
            <a:endParaRPr lang="en-US" altLang="en-US" sz="1000" dirty="0"/>
          </a:p>
          <a:p>
            <a:pPr marL="171450" indent="-171450" eaLnBrk="1" hangingPunct="1">
              <a:spcBef>
                <a:spcPct val="0"/>
              </a:spcBef>
              <a:buFontTx/>
              <a:buChar char="•"/>
              <a:defRPr/>
            </a:pPr>
            <a:r>
              <a:rPr lang="en-US" altLang="en-US" sz="1000" dirty="0"/>
              <a:t>Unit testing is code-based and performed primarily by developers to demonstrate that their smallest pieces of code execution works properly.</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r>
              <a:rPr lang="en-US" altLang="en-US" sz="1000" dirty="0"/>
              <a:t>Integration testing demonstrates that two or more units or other integrations work together properly.</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r>
              <a:rPr lang="en-US" altLang="en-US" sz="1000" dirty="0"/>
              <a:t>Validation Testing can be used for performing validation of software typically includes evidence that all software requirements have been implemented correctly and completely and are traceable to system requirements.</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r>
              <a:rPr lang="en-US" altLang="en-US" sz="1000" dirty="0"/>
              <a:t>System testing demonstrates that the system works end-to-end in a production-like environment to provide the business functions specified in the high-level design(both functional and not  functional requirement)</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r>
              <a:rPr lang="en-US" altLang="en-US" sz="1000" dirty="0"/>
              <a:t>Acceptance testing is conducted by business owners and users to confirm that the system does, in fact, meet their business requirements. </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r>
              <a:rPr lang="en-US" altLang="en-US" sz="1000" dirty="0"/>
              <a:t>Regression Testing is the testing of software after a modification has been made to ensure the reliability of each software release. </a:t>
            </a:r>
          </a:p>
          <a:p>
            <a:pPr marL="171450" indent="-171450" eaLnBrk="1" hangingPunct="1">
              <a:spcBef>
                <a:spcPct val="0"/>
              </a:spcBef>
              <a:buFontTx/>
              <a:buChar char="•"/>
              <a:defRPr/>
            </a:pPr>
            <a:endParaRPr lang="en-US" altLang="en-US" sz="1000" dirty="0"/>
          </a:p>
          <a:p>
            <a:pPr marL="171450" indent="-171450" eaLnBrk="1" hangingPunct="1">
              <a:spcBef>
                <a:spcPct val="0"/>
              </a:spcBef>
              <a:buFontTx/>
              <a:buChar char="•"/>
              <a:defRPr/>
            </a:pPr>
            <a:endParaRPr lang="en-US" altLang="en-US" sz="1000" dirty="0"/>
          </a:p>
        </p:txBody>
      </p:sp>
    </p:spTree>
    <p:extLst>
      <p:ext uri="{BB962C8B-B14F-4D97-AF65-F5344CB8AC3E}">
        <p14:creationId xmlns:p14="http://schemas.microsoft.com/office/powerpoint/2010/main" val="3428711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algn="r" eaLnBrk="1" hangingPunct="1">
              <a:spcBef>
                <a:spcPct val="0"/>
              </a:spcBef>
            </a:pPr>
            <a:endParaRPr lang="en-US" altLang="en-US" sz="1200">
              <a:latin typeface="Times New Roman" pitchFamily="18" charset="0"/>
            </a:endParaRPr>
          </a:p>
        </p:txBody>
      </p:sp>
      <p:sp>
        <p:nvSpPr>
          <p:cNvPr id="97283" name="Rectangle 2"/>
          <p:cNvSpPr>
            <a:spLocks noGrp="1" noRot="1" noChangeAspect="1" noChangeArrowheads="1" noTextEdit="1"/>
          </p:cNvSpPr>
          <p:nvPr>
            <p:ph type="sldImg"/>
          </p:nvPr>
        </p:nvSpPr>
        <p:spPr bwMode="auto">
          <a:xfrm>
            <a:off x="2019300" y="68580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Text Box 6"/>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Trebuchet MS" pitchFamily="34" charset="0"/>
              </a:rPr>
              <a:t>Explain about unit testing.</a:t>
            </a:r>
          </a:p>
        </p:txBody>
      </p:sp>
      <p:sp>
        <p:nvSpPr>
          <p:cNvPr id="97285" name="Rectangle 3"/>
          <p:cNvSpPr>
            <a:spLocks noChangeArrowheads="1"/>
          </p:cNvSpPr>
          <p:nvPr/>
        </p:nvSpPr>
        <p:spPr bwMode="auto">
          <a:xfrm>
            <a:off x="2057400" y="4500563"/>
            <a:ext cx="449580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r>
              <a:rPr lang="en-US" altLang="en-US"/>
              <a:t>What is a Unit?</a:t>
            </a:r>
          </a:p>
          <a:p>
            <a:pPr eaLnBrk="1" hangingPunct="1"/>
            <a:r>
              <a:rPr lang="en-US" altLang="en-US"/>
              <a:t>Synonyms are “component” and “module.”</a:t>
            </a:r>
          </a:p>
          <a:p>
            <a:pPr eaLnBrk="1" hangingPunct="1"/>
            <a:r>
              <a:rPr lang="en-US" altLang="en-US"/>
              <a:t>The IEEE glossary says (for module):</a:t>
            </a:r>
          </a:p>
          <a:p>
            <a:pPr eaLnBrk="1" hangingPunct="1">
              <a:buFontTx/>
              <a:buChar char="•"/>
            </a:pPr>
            <a:r>
              <a:rPr lang="en-US" altLang="en-US"/>
              <a:t> A program unit that is discrete and identifiable with respect to </a:t>
            </a:r>
          </a:p>
          <a:p>
            <a:pPr eaLnBrk="1" hangingPunct="1"/>
            <a:r>
              <a:rPr lang="en-US" altLang="en-US"/>
              <a:t>    compiling,  combining with other units, and loading.</a:t>
            </a:r>
          </a:p>
          <a:p>
            <a:pPr eaLnBrk="1" hangingPunct="1">
              <a:buFontTx/>
              <a:buChar char="•"/>
            </a:pPr>
            <a:r>
              <a:rPr lang="en-US" altLang="en-US"/>
              <a:t> A logically separable part of a program.</a:t>
            </a:r>
          </a:p>
          <a:p>
            <a:pPr eaLnBrk="1" hangingPunct="1"/>
            <a:endParaRPr lang="en-US" altLang="en-US"/>
          </a:p>
          <a:p>
            <a:pPr eaLnBrk="1" hangingPunct="1"/>
            <a:r>
              <a:rPr lang="en-US" altLang="en-US"/>
              <a:t>Unit Testing:</a:t>
            </a:r>
          </a:p>
          <a:p>
            <a:pPr eaLnBrk="1" hangingPunct="1">
              <a:buFontTx/>
              <a:buChar char="•"/>
            </a:pPr>
            <a:r>
              <a:rPr lang="en-US" altLang="en-US"/>
              <a:t> The most 'micro' scale of testing to test particular functions, procedures  or code modules. Also called as Module testing.</a:t>
            </a:r>
          </a:p>
          <a:p>
            <a:pPr eaLnBrk="1" hangingPunct="1">
              <a:buFontTx/>
              <a:buChar char="•"/>
            </a:pPr>
            <a:r>
              <a:rPr lang="en-US" altLang="en-US"/>
              <a:t>Typically done by the programmer and not by Test Engineers, as it requires detailed knowledge of the internal program design and code. </a:t>
            </a:r>
          </a:p>
          <a:p>
            <a:pPr eaLnBrk="1" hangingPunct="1">
              <a:buFontTx/>
              <a:buChar char="•"/>
            </a:pPr>
            <a:r>
              <a:rPr lang="en-US" altLang="en-US"/>
              <a:t>Purpose is to discover discrepancies between the unit's specification and its actual behavior.</a:t>
            </a:r>
          </a:p>
          <a:p>
            <a:pPr eaLnBrk="1" hangingPunct="1">
              <a:buFontTx/>
              <a:buChar char="•"/>
            </a:pPr>
            <a:r>
              <a:rPr lang="en-US" altLang="en-US"/>
              <a:t>Testing a form, a class or a stored procedure can be an example of unit testing</a:t>
            </a:r>
          </a:p>
          <a:p>
            <a:pPr eaLnBrk="1" hangingPunct="1">
              <a:buFontTx/>
              <a:buChar char="•"/>
            </a:pPr>
            <a:endParaRPr lang="en-US" altLang="en-US"/>
          </a:p>
        </p:txBody>
      </p:sp>
    </p:spTree>
    <p:extLst>
      <p:ext uri="{BB962C8B-B14F-4D97-AF65-F5344CB8AC3E}">
        <p14:creationId xmlns:p14="http://schemas.microsoft.com/office/powerpoint/2010/main" val="2160096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1313" indent="-341313" eaLnBrk="1" hangingPunct="1">
              <a:spcBef>
                <a:spcPct val="0"/>
              </a:spcBef>
            </a:pPr>
            <a:r>
              <a:rPr lang="en-US" altLang="en-US"/>
              <a:t>Non-incremental Testing (Big Bang Testing) </a:t>
            </a:r>
          </a:p>
          <a:p>
            <a:pPr lvl="1" eaLnBrk="1" hangingPunct="1">
              <a:spcBef>
                <a:spcPct val="0"/>
              </a:spcBef>
            </a:pPr>
            <a:r>
              <a:rPr lang="en-US" altLang="en-US"/>
              <a:t>Each Module is tested independently and at the end, all modules are combined to form a application.</a:t>
            </a:r>
          </a:p>
        </p:txBody>
      </p:sp>
    </p:spTree>
    <p:extLst>
      <p:ext uri="{BB962C8B-B14F-4D97-AF65-F5344CB8AC3E}">
        <p14:creationId xmlns:p14="http://schemas.microsoft.com/office/powerpoint/2010/main" val="3562327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20574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2057400" y="4495800"/>
            <a:ext cx="45720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main control module is used as a test driver. Stubs are substituted for all components directly subordinate to the main control module. Depending on the approach subordinate stubs are replaced by actual components.</a:t>
            </a:r>
          </a:p>
          <a:p>
            <a:pPr eaLnBrk="1" hangingPunct="1">
              <a:spcBef>
                <a:spcPct val="0"/>
              </a:spcBef>
            </a:pPr>
            <a:endParaRPr lang="en-US" altLang="en-US"/>
          </a:p>
          <a:p>
            <a:pPr eaLnBrk="1" hangingPunct="1">
              <a:spcBef>
                <a:spcPct val="0"/>
              </a:spcBef>
            </a:pPr>
            <a:r>
              <a:rPr lang="en-US" altLang="en-US"/>
              <a:t>Disadvantages:</a:t>
            </a:r>
          </a:p>
          <a:p>
            <a:pPr eaLnBrk="1" hangingPunct="1">
              <a:spcBef>
                <a:spcPct val="0"/>
              </a:spcBef>
            </a:pPr>
            <a:r>
              <a:rPr lang="en-US" altLang="en-US"/>
              <a:t>Many tests are delayed until stubs are replaced by actual modules.</a:t>
            </a:r>
          </a:p>
          <a:p>
            <a:pPr eaLnBrk="1" hangingPunct="1">
              <a:spcBef>
                <a:spcPct val="0"/>
              </a:spcBef>
            </a:pPr>
            <a:r>
              <a:rPr lang="en-US" altLang="en-US"/>
              <a:t>Time taken to develop stubs to perform the functions of the actual modules.</a:t>
            </a:r>
          </a:p>
          <a:p>
            <a:pPr eaLnBrk="1" hangingPunct="1">
              <a:spcBef>
                <a:spcPct val="0"/>
              </a:spcBef>
            </a:pPr>
            <a:endParaRPr lang="en-US" altLang="en-US"/>
          </a:p>
          <a:p>
            <a:pPr eaLnBrk="1" hangingPunct="1">
              <a:spcBef>
                <a:spcPct val="0"/>
              </a:spcBef>
            </a:pPr>
            <a:r>
              <a:rPr lang="en-US" altLang="en-US"/>
              <a:t>Advantage :</a:t>
            </a:r>
          </a:p>
          <a:p>
            <a:pPr eaLnBrk="1" hangingPunct="1">
              <a:spcBef>
                <a:spcPct val="0"/>
              </a:spcBef>
            </a:pPr>
            <a:r>
              <a:rPr lang="en-US" altLang="en-US"/>
              <a:t>Fast</a:t>
            </a:r>
          </a:p>
          <a:p>
            <a:pPr eaLnBrk="1" hangingPunct="1">
              <a:spcBef>
                <a:spcPct val="0"/>
              </a:spcBef>
            </a:pPr>
            <a:endParaRPr lang="en-US" altLang="en-US"/>
          </a:p>
          <a:p>
            <a:pPr eaLnBrk="1" hangingPunct="1">
              <a:spcBef>
                <a:spcPct val="0"/>
              </a:spcBef>
            </a:pPr>
            <a:endParaRPr lang="en-US" altLang="en-US"/>
          </a:p>
        </p:txBody>
      </p:sp>
    </p:spTree>
    <p:extLst>
      <p:ext uri="{BB962C8B-B14F-4D97-AF65-F5344CB8AC3E}">
        <p14:creationId xmlns:p14="http://schemas.microsoft.com/office/powerpoint/2010/main" val="79253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p:txBody>
          <a:bodyPr/>
          <a:lstStyle/>
          <a:p>
            <a:r>
              <a:rPr lang="en-US" altLang="en-US"/>
              <a:t>Testing is in a way a destructive process and a successful test case is one that brings out an error in the program . Detection of an  error/failure  is a success</a:t>
            </a:r>
          </a:p>
          <a:p>
            <a:endParaRPr lang="en-US" alt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3259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2049463"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2039938" y="4500563"/>
            <a:ext cx="4586287" cy="3849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Low-level components are combined into clusters (builds) that perform a specific sub function. A driver is written to coordinate test case input and output. Drivers are removed and clusters are combined moving upward in the program structure.</a:t>
            </a:r>
          </a:p>
          <a:p>
            <a:pPr eaLnBrk="1" hangingPunct="1"/>
            <a:endParaRPr lang="en-US" altLang="en-US"/>
          </a:p>
        </p:txBody>
      </p:sp>
      <p:sp>
        <p:nvSpPr>
          <p:cNvPr id="100356" name="Rectangle 4"/>
          <p:cNvSpPr>
            <a:spLocks noChangeArrowheads="1"/>
          </p:cNvSpPr>
          <p:nvPr/>
        </p:nvSpPr>
        <p:spPr bwMode="auto">
          <a:xfrm>
            <a:off x="152400" y="12192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1000">
                <a:latin typeface="Trebuchet MS" pitchFamily="34" charset="0"/>
              </a:rPr>
              <a:t>Explain about bottom up integration testing.</a:t>
            </a:r>
          </a:p>
        </p:txBody>
      </p:sp>
    </p:spTree>
    <p:extLst>
      <p:ext uri="{BB962C8B-B14F-4D97-AF65-F5344CB8AC3E}">
        <p14:creationId xmlns:p14="http://schemas.microsoft.com/office/powerpoint/2010/main" val="1115860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t>Types of System Testing:</a:t>
            </a:r>
          </a:p>
          <a:p>
            <a:pPr eaLnBrk="1" hangingPunct="1">
              <a:spcBef>
                <a:spcPct val="0"/>
              </a:spcBef>
              <a:defRPr/>
            </a:pPr>
            <a:endParaRPr lang="en-US" altLang="en-US" dirty="0"/>
          </a:p>
          <a:p>
            <a:pPr marL="171450" indent="-171450" eaLnBrk="1" hangingPunct="1">
              <a:spcBef>
                <a:spcPct val="0"/>
              </a:spcBef>
              <a:buFont typeface="Arial" panose="020B0604020202020204" pitchFamily="34" charset="0"/>
              <a:buChar char="•"/>
              <a:defRPr/>
            </a:pPr>
            <a:r>
              <a:rPr lang="en-US" altLang="en-US" dirty="0"/>
              <a:t>Functional Testing will be performed to validate if the output is correct for the given input.</a:t>
            </a:r>
          </a:p>
          <a:p>
            <a:pPr marL="171450" indent="-171450" eaLnBrk="1" hangingPunct="1">
              <a:spcBef>
                <a:spcPct val="0"/>
              </a:spcBef>
              <a:buFont typeface="Arial" panose="020B0604020202020204" pitchFamily="34" charset="0"/>
              <a:buChar char="•"/>
              <a:defRPr/>
            </a:pPr>
            <a:endParaRPr lang="en-US" altLang="en-US" dirty="0"/>
          </a:p>
          <a:p>
            <a:pPr marL="171450" indent="-171450" eaLnBrk="1" hangingPunct="1">
              <a:spcBef>
                <a:spcPct val="0"/>
              </a:spcBef>
              <a:buFont typeface="Arial" panose="020B0604020202020204" pitchFamily="34" charset="0"/>
              <a:buChar char="•"/>
              <a:defRPr/>
            </a:pPr>
            <a:r>
              <a:rPr lang="en-US" altLang="en-US" dirty="0"/>
              <a:t>Non Functional Testing will be used to check the other important aspects of an application like security, performance and usability. </a:t>
            </a:r>
          </a:p>
          <a:p>
            <a:pPr eaLnBrk="1" hangingPunct="1">
              <a:spcBef>
                <a:spcPct val="0"/>
              </a:spcBef>
              <a:defRPr/>
            </a:pPr>
            <a:endParaRPr lang="en-US" altLang="en-US" dirty="0"/>
          </a:p>
        </p:txBody>
      </p:sp>
    </p:spTree>
    <p:extLst>
      <p:ext uri="{BB962C8B-B14F-4D97-AF65-F5344CB8AC3E}">
        <p14:creationId xmlns:p14="http://schemas.microsoft.com/office/powerpoint/2010/main" val="199232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28782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sz="1000"/>
              <a:t>Acceptance Testing:</a:t>
            </a:r>
          </a:p>
          <a:p>
            <a:pPr eaLnBrk="1" hangingPunct="1">
              <a:lnSpc>
                <a:spcPct val="150000"/>
              </a:lnSpc>
              <a:spcBef>
                <a:spcPct val="0"/>
              </a:spcBef>
            </a:pPr>
            <a:r>
              <a:rPr lang="en-US" altLang="en-US" sz="1000"/>
              <a:t>	A test executed by the end user(s) in an environment simulating the operational environment to the greatest possible extent, that should demonstrate that the developed system meets the functional and quality requirements.</a:t>
            </a:r>
          </a:p>
          <a:p>
            <a:pPr eaLnBrk="1" hangingPunct="1">
              <a:lnSpc>
                <a:spcPct val="150000"/>
              </a:lnSpc>
              <a:spcBef>
                <a:spcPct val="0"/>
              </a:spcBef>
            </a:pPr>
            <a:endParaRPr lang="en-US" altLang="en-US"/>
          </a:p>
        </p:txBody>
      </p:sp>
    </p:spTree>
    <p:extLst>
      <p:ext uri="{BB962C8B-B14F-4D97-AF65-F5344CB8AC3E}">
        <p14:creationId xmlns:p14="http://schemas.microsoft.com/office/powerpoint/2010/main" val="3324984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2057400" y="4495800"/>
            <a:ext cx="4572000" cy="4040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defRPr/>
            </a:pPr>
            <a:r>
              <a:rPr lang="en-US" altLang="en-US" dirty="0"/>
              <a:t>Regression Testing:</a:t>
            </a:r>
          </a:p>
          <a:p>
            <a:pPr marL="171450" indent="-171450" eaLnBrk="1" hangingPunct="1">
              <a:lnSpc>
                <a:spcPct val="150000"/>
              </a:lnSpc>
              <a:spcBef>
                <a:spcPct val="0"/>
              </a:spcBef>
              <a:buFont typeface="Arial" panose="020B0604020202020204" pitchFamily="34" charset="0"/>
              <a:buChar char="•"/>
              <a:defRPr/>
            </a:pPr>
            <a:r>
              <a:rPr lang="en-US" altLang="en-US" dirty="0"/>
              <a:t>Regression Testing is the testing of software after a modification has been made to ensure the reliability of each software release. </a:t>
            </a:r>
          </a:p>
          <a:p>
            <a:pPr marL="171450" indent="-171450" eaLnBrk="1" hangingPunct="1">
              <a:lnSpc>
                <a:spcPct val="150000"/>
              </a:lnSpc>
              <a:spcBef>
                <a:spcPct val="0"/>
              </a:spcBef>
              <a:buFont typeface="Arial" panose="020B0604020202020204" pitchFamily="34" charset="0"/>
              <a:buChar char="•"/>
              <a:defRPr/>
            </a:pPr>
            <a:r>
              <a:rPr lang="en-US" altLang="en-US" dirty="0"/>
              <a:t>Testing after changes have been made to ensure that changes did not introduce any new errors into  the system.</a:t>
            </a:r>
          </a:p>
          <a:p>
            <a:pPr marL="171450" indent="-171450" eaLnBrk="1" hangingPunct="1">
              <a:lnSpc>
                <a:spcPct val="150000"/>
              </a:lnSpc>
              <a:spcBef>
                <a:spcPct val="0"/>
              </a:spcBef>
              <a:buFont typeface="Arial" panose="020B0604020202020204" pitchFamily="34" charset="0"/>
              <a:buChar char="•"/>
              <a:defRPr/>
            </a:pPr>
            <a:r>
              <a:rPr lang="en-US" altLang="en-US" dirty="0"/>
              <a:t>It applies to systems in production undergoing change as well as to systems under development</a:t>
            </a:r>
          </a:p>
          <a:p>
            <a:pPr marL="171450" indent="-171450" eaLnBrk="1" hangingPunct="1">
              <a:lnSpc>
                <a:spcPct val="150000"/>
              </a:lnSpc>
              <a:spcBef>
                <a:spcPct val="0"/>
              </a:spcBef>
              <a:buFont typeface="Arial" panose="020B0604020202020204" pitchFamily="34" charset="0"/>
              <a:buChar char="•"/>
              <a:defRPr/>
            </a:pPr>
            <a:r>
              <a:rPr lang="en-US" altLang="en-US" dirty="0"/>
              <a:t>Re-execution of some subset of test that have already been conducted is required</a:t>
            </a:r>
          </a:p>
          <a:p>
            <a:pPr eaLnBrk="1" hangingPunct="1">
              <a:lnSpc>
                <a:spcPct val="150000"/>
              </a:lnSpc>
              <a:spcBef>
                <a:spcPct val="0"/>
              </a:spcBef>
              <a:defRPr/>
            </a:pPr>
            <a:endParaRPr lang="en-US" altLang="en-US" dirty="0"/>
          </a:p>
        </p:txBody>
      </p:sp>
    </p:spTree>
    <p:extLst>
      <p:ext uri="{BB962C8B-B14F-4D97-AF65-F5344CB8AC3E}">
        <p14:creationId xmlns:p14="http://schemas.microsoft.com/office/powerpoint/2010/main" val="29008897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3"/>
          <p:cNvSpPr>
            <a:spLocks noGrp="1" noRot="1" noChangeAspect="1" noTextEdit="1"/>
          </p:cNvSpPr>
          <p:nvPr>
            <p:ph type="sldImg"/>
          </p:nvPr>
        </p:nvSpPr>
        <p:spPr bwMode="auto">
          <a:xfrm>
            <a:off x="2049463"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4"/>
          <p:cNvSpPr>
            <a:spLocks noGrp="1"/>
          </p:cNvSpPr>
          <p:nvPr>
            <p:ph type="body" idx="1"/>
          </p:nvPr>
        </p:nvSpPr>
        <p:spPr bwMode="auto">
          <a:xfrm>
            <a:off x="2074863" y="4500563"/>
            <a:ext cx="4551362" cy="3849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Do review of existing pseudocode and write test case to perform unit testing of an program which you have created.</a:t>
            </a:r>
            <a:endParaRPr lang="en-IN" altLang="en-US"/>
          </a:p>
        </p:txBody>
      </p:sp>
      <p:sp>
        <p:nvSpPr>
          <p:cNvPr id="105476" name="TextBox 1"/>
          <p:cNvSpPr txBox="1">
            <a:spLocks noChangeArrowheads="1"/>
          </p:cNvSpPr>
          <p:nvPr/>
        </p:nvSpPr>
        <p:spPr bwMode="auto">
          <a:xfrm>
            <a:off x="307975" y="1382713"/>
            <a:ext cx="139065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a:t>Explain about how to use checklist and how to test a program using test plan. Also explain about defect tracking sheet</a:t>
            </a:r>
          </a:p>
        </p:txBody>
      </p:sp>
    </p:spTree>
    <p:extLst>
      <p:ext uri="{BB962C8B-B14F-4D97-AF65-F5344CB8AC3E}">
        <p14:creationId xmlns:p14="http://schemas.microsoft.com/office/powerpoint/2010/main" val="404668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9301766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2068513"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7524" name="TextBox 1"/>
          <p:cNvSpPr txBox="1">
            <a:spLocks noChangeArrowheads="1"/>
          </p:cNvSpPr>
          <p:nvPr/>
        </p:nvSpPr>
        <p:spPr bwMode="auto">
          <a:xfrm>
            <a:off x="390525" y="13763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800">
                <a:latin typeface="Arial" pitchFamily="34" charset="0"/>
              </a:rPr>
              <a:t>Question 1. B</a:t>
            </a:r>
          </a:p>
          <a:p>
            <a:pPr eaLnBrk="1" hangingPunct="1">
              <a:spcBef>
                <a:spcPct val="0"/>
              </a:spcBef>
            </a:pPr>
            <a:r>
              <a:rPr lang="en-US" altLang="en-US" sz="800">
                <a:latin typeface="Arial" pitchFamily="34" charset="0"/>
              </a:rPr>
              <a:t>Question 2. C </a:t>
            </a:r>
          </a:p>
        </p:txBody>
      </p:sp>
    </p:spTree>
    <p:extLst>
      <p:ext uri="{BB962C8B-B14F-4D97-AF65-F5344CB8AC3E}">
        <p14:creationId xmlns:p14="http://schemas.microsoft.com/office/powerpoint/2010/main" val="3057816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2057400" y="4495800"/>
            <a:ext cx="4572000" cy="3963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8548" name="TextBox 1"/>
          <p:cNvSpPr txBox="1">
            <a:spLocks noChangeArrowheads="1"/>
          </p:cNvSpPr>
          <p:nvPr/>
        </p:nvSpPr>
        <p:spPr bwMode="auto">
          <a:xfrm>
            <a:off x="446088" y="1552575"/>
            <a:ext cx="952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100">
                <a:solidFill>
                  <a:schemeClr val="tx1"/>
                </a:solidFill>
                <a:latin typeface="Candara" pitchFamily="34" charset="0"/>
                <a:cs typeface="Arial" pitchFamily="34" charset="0"/>
              </a:defRPr>
            </a:lvl1pPr>
            <a:lvl2pPr marL="742950" indent="-285750" eaLnBrk="0" hangingPunct="0">
              <a:spcBef>
                <a:spcPct val="30000"/>
              </a:spcBef>
              <a:defRPr sz="1100">
                <a:solidFill>
                  <a:schemeClr val="tx1"/>
                </a:solidFill>
                <a:latin typeface="Candara" pitchFamily="34" charset="0"/>
                <a:cs typeface="Arial" pitchFamily="34" charset="0"/>
              </a:defRPr>
            </a:lvl2pPr>
            <a:lvl3pPr marL="1143000" indent="-228600" eaLnBrk="0" hangingPunct="0">
              <a:spcBef>
                <a:spcPct val="30000"/>
              </a:spcBef>
              <a:defRPr sz="1100">
                <a:solidFill>
                  <a:schemeClr val="tx1"/>
                </a:solidFill>
                <a:latin typeface="Candara" pitchFamily="34" charset="0"/>
                <a:cs typeface="Arial" pitchFamily="34" charset="0"/>
              </a:defRPr>
            </a:lvl3pPr>
            <a:lvl4pPr marL="1600200" indent="-228600" eaLnBrk="0" hangingPunct="0">
              <a:spcBef>
                <a:spcPct val="30000"/>
              </a:spcBef>
              <a:defRPr sz="1100">
                <a:solidFill>
                  <a:schemeClr val="tx1"/>
                </a:solidFill>
                <a:latin typeface="Candara" pitchFamily="34" charset="0"/>
                <a:cs typeface="Arial" pitchFamily="34" charset="0"/>
              </a:defRPr>
            </a:lvl4pPr>
            <a:lvl5pPr marL="2057400" indent="-228600" eaLnBrk="0" hangingPunct="0">
              <a:spcBef>
                <a:spcPct val="30000"/>
              </a:spcBef>
              <a:defRPr sz="11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1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1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1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100">
                <a:solidFill>
                  <a:schemeClr val="tx1"/>
                </a:solidFill>
                <a:latin typeface="Candara" pitchFamily="34" charset="0"/>
                <a:cs typeface="Arial" pitchFamily="34" charset="0"/>
              </a:defRPr>
            </a:lvl9pPr>
          </a:lstStyle>
          <a:p>
            <a:pPr eaLnBrk="1" hangingPunct="1">
              <a:spcBef>
                <a:spcPct val="0"/>
              </a:spcBef>
            </a:pPr>
            <a:r>
              <a:rPr lang="en-US" altLang="en-US" sz="800">
                <a:latin typeface="Arial" pitchFamily="34" charset="0"/>
              </a:rPr>
              <a:t>Question 3. C</a:t>
            </a:r>
          </a:p>
          <a:p>
            <a:pPr eaLnBrk="1" hangingPunct="1">
              <a:spcBef>
                <a:spcPct val="0"/>
              </a:spcBef>
            </a:pPr>
            <a:r>
              <a:rPr lang="en-US" altLang="en-US" sz="800">
                <a:latin typeface="Arial" pitchFamily="34" charset="0"/>
              </a:rPr>
              <a:t>Question 4. B</a:t>
            </a:r>
          </a:p>
        </p:txBody>
      </p:sp>
    </p:spTree>
    <p:extLst>
      <p:ext uri="{BB962C8B-B14F-4D97-AF65-F5344CB8AC3E}">
        <p14:creationId xmlns:p14="http://schemas.microsoft.com/office/powerpoint/2010/main" val="952247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2057400" y="4495800"/>
            <a:ext cx="4572000" cy="4040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4452" name="TextBox 1"/>
          <p:cNvSpPr txBox="1">
            <a:spLocks noChangeArrowheads="1"/>
          </p:cNvSpPr>
          <p:nvPr/>
        </p:nvSpPr>
        <p:spPr bwMode="auto">
          <a:xfrm>
            <a:off x="392113" y="1552575"/>
            <a:ext cx="1076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defRPr/>
            </a:pPr>
            <a:r>
              <a:rPr lang="en-US" altLang="en-US" sz="800" dirty="0"/>
              <a:t>Question 5:</a:t>
            </a:r>
          </a:p>
          <a:p>
            <a:pPr eaLnBrk="1" hangingPunct="1">
              <a:buFontTx/>
              <a:buAutoNum type="arabicPeriod"/>
              <a:defRPr/>
            </a:pPr>
            <a:endParaRPr lang="en-US" altLang="en-US" sz="800" dirty="0"/>
          </a:p>
          <a:p>
            <a:pPr eaLnBrk="1" hangingPunct="1">
              <a:buFontTx/>
              <a:buAutoNum type="arabicPeriod"/>
              <a:defRPr/>
            </a:pPr>
            <a:r>
              <a:rPr lang="en-US" altLang="en-US" sz="800" dirty="0"/>
              <a:t>C</a:t>
            </a:r>
          </a:p>
          <a:p>
            <a:pPr eaLnBrk="1" hangingPunct="1">
              <a:buFontTx/>
              <a:buAutoNum type="arabicPeriod"/>
              <a:defRPr/>
            </a:pPr>
            <a:r>
              <a:rPr lang="en-US" altLang="en-US" sz="800" dirty="0"/>
              <a:t>D</a:t>
            </a:r>
          </a:p>
          <a:p>
            <a:pPr eaLnBrk="1" hangingPunct="1">
              <a:buFontTx/>
              <a:buAutoNum type="arabicPeriod"/>
              <a:defRPr/>
            </a:pPr>
            <a:r>
              <a:rPr lang="en-US" altLang="en-US" sz="800" dirty="0"/>
              <a:t>A</a:t>
            </a:r>
          </a:p>
          <a:p>
            <a:pPr eaLnBrk="1" hangingPunct="1">
              <a:buFontTx/>
              <a:buAutoNum type="arabicPeriod"/>
              <a:defRPr/>
            </a:pPr>
            <a:r>
              <a:rPr lang="en-US" altLang="en-US" sz="800" dirty="0"/>
              <a:t>B</a:t>
            </a:r>
          </a:p>
          <a:p>
            <a:pPr eaLnBrk="1" hangingPunct="1">
              <a:buFontTx/>
              <a:buAutoNum type="arabicPeriod"/>
              <a:defRPr/>
            </a:pPr>
            <a:r>
              <a:rPr lang="en-US" altLang="en-US" sz="800" dirty="0"/>
              <a:t>F</a:t>
            </a:r>
          </a:p>
        </p:txBody>
      </p:sp>
    </p:spTree>
    <p:extLst>
      <p:ext uri="{BB962C8B-B14F-4D97-AF65-F5344CB8AC3E}">
        <p14:creationId xmlns:p14="http://schemas.microsoft.com/office/powerpoint/2010/main" val="3961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p:txBody>
          <a:bodyPr>
            <a:normAutofit fontScale="92500"/>
          </a:bodyPr>
          <a:lstStyle/>
          <a:p>
            <a:r>
              <a:rPr lang="en-US" altLang="en-US" dirty="0"/>
              <a:t>Objective of debugging is to find and correct the cause of the software </a:t>
            </a:r>
          </a:p>
          <a:p>
            <a:r>
              <a:rPr lang="en-US" altLang="en-US" dirty="0"/>
              <a:t>error. Debugging is not testing. </a:t>
            </a:r>
          </a:p>
          <a:p>
            <a:r>
              <a:rPr lang="en-US" altLang="en-US" dirty="0"/>
              <a:t>The symptom may appear in one part of a program, while the cause may </a:t>
            </a:r>
          </a:p>
          <a:p>
            <a:r>
              <a:rPr lang="en-US" altLang="en-US" dirty="0"/>
              <a:t>actually be located at a site that is far removed. </a:t>
            </a:r>
          </a:p>
          <a:p>
            <a:r>
              <a:rPr lang="en-US" altLang="en-US" dirty="0"/>
              <a:t>The symptom may be caused by round off in accuracies.</a:t>
            </a:r>
          </a:p>
          <a:p>
            <a:r>
              <a:rPr lang="en-US" altLang="en-US" dirty="0"/>
              <a:t>Intermittent problems in embedded systems because hardware is tightly </a:t>
            </a:r>
          </a:p>
          <a:p>
            <a:r>
              <a:rPr lang="en-US" altLang="en-US" dirty="0"/>
              <a:t>coupled with software</a:t>
            </a:r>
          </a:p>
          <a:p>
            <a:r>
              <a:rPr lang="en-US" altLang="en-US" dirty="0"/>
              <a:t>As the consequences of an error increase, the amount of pressure to find </a:t>
            </a:r>
          </a:p>
          <a:p>
            <a:r>
              <a:rPr lang="en-US" altLang="en-US" dirty="0"/>
              <a:t>the cause also increases. Often, pressure forces a software developer to </a:t>
            </a:r>
          </a:p>
          <a:p>
            <a:r>
              <a:rPr lang="en-US" altLang="en-US" dirty="0"/>
              <a:t>fix one error while at the same time introducing two more.</a:t>
            </a:r>
          </a:p>
          <a:p>
            <a:endParaRPr lang="en-US" altLang="en-US" dirty="0"/>
          </a:p>
          <a:p>
            <a:r>
              <a:rPr lang="en-US" altLang="en-US" dirty="0"/>
              <a:t>The debugging process has one of the two outcomes:</a:t>
            </a:r>
          </a:p>
          <a:p>
            <a:r>
              <a:rPr lang="en-US" altLang="en-US" dirty="0"/>
              <a:t> The cause will be found, corrected and removed.</a:t>
            </a:r>
          </a:p>
          <a:p>
            <a:r>
              <a:rPr lang="en-US" altLang="en-US" dirty="0"/>
              <a:t> The cause will not be found.</a:t>
            </a:r>
          </a:p>
          <a:p>
            <a:endParaRPr lang="en-US" altLang="en-US" dirty="0"/>
          </a:p>
          <a:p>
            <a:r>
              <a:rPr lang="en-US" altLang="en-US" dirty="0"/>
              <a:t>In the second outcome, the person performing debugging may suspect a </a:t>
            </a:r>
          </a:p>
          <a:p>
            <a:r>
              <a:rPr lang="en-US" altLang="en-US" dirty="0"/>
              <a:t>cause, design a test case to help validate his or her suspicion and work </a:t>
            </a:r>
          </a:p>
          <a:p>
            <a:r>
              <a:rPr lang="en-US" altLang="en-US" dirty="0"/>
              <a:t>toward error correction in iterative manner</a:t>
            </a:r>
          </a:p>
          <a:p>
            <a:endParaRPr lang="en-US" alt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7556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206216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2041525" y="4271963"/>
            <a:ext cx="4572000" cy="4264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b="1"/>
              <a:t>Brute Force: </a:t>
            </a:r>
            <a:r>
              <a:rPr lang="en-US" altLang="en-US"/>
              <a:t>It is the most  common and least efficient method for isolating the cause of a software error. We apply brute force debugging methods when all else fails.</a:t>
            </a:r>
          </a:p>
          <a:p>
            <a:pPr marL="457200" indent="-457200">
              <a:defRPr/>
            </a:pPr>
            <a:r>
              <a:rPr lang="en-US" altLang="en-US"/>
              <a:t>Example of debugging by Brute Force are </a:t>
            </a:r>
          </a:p>
          <a:p>
            <a:pPr marL="800100" lvl="1" indent="-342900" algn="just">
              <a:spcBef>
                <a:spcPts val="0"/>
              </a:spcBef>
              <a:buFontTx/>
              <a:buAutoNum type="arabicPeriod"/>
              <a:defRPr/>
            </a:pPr>
            <a:r>
              <a:rPr lang="en-US" altLang="en-US"/>
              <a:t>By studying Storage Dumps I.e. usually a crude display of storage location</a:t>
            </a:r>
          </a:p>
          <a:p>
            <a:pPr marL="800100" lvl="1" indent="-342900" algn="just">
              <a:spcBef>
                <a:spcPts val="0"/>
              </a:spcBef>
              <a:buFontTx/>
              <a:buAutoNum type="arabicPeriod"/>
              <a:defRPr/>
            </a:pPr>
            <a:r>
              <a:rPr lang="en-US" altLang="en-US"/>
              <a:t>by invoking run-time traces </a:t>
            </a:r>
          </a:p>
          <a:p>
            <a:pPr marL="800100" lvl="1" indent="-342900" algn="just">
              <a:spcBef>
                <a:spcPts val="0"/>
              </a:spcBef>
              <a:buFontTx/>
              <a:buAutoNum type="arabicPeriod"/>
              <a:defRPr/>
            </a:pPr>
            <a:r>
              <a:rPr lang="en-US" altLang="en-US"/>
              <a:t>by scattering print statements</a:t>
            </a:r>
          </a:p>
          <a:p>
            <a:pPr marL="800100" lvl="1" indent="-342900">
              <a:spcBef>
                <a:spcPts val="0"/>
              </a:spcBef>
              <a:buFontTx/>
              <a:buAutoNum type="arabicPeriod"/>
              <a:defRPr/>
            </a:pPr>
            <a:r>
              <a:rPr lang="en-US" altLang="en-US"/>
              <a:t>by use of automated debugging tools </a:t>
            </a:r>
          </a:p>
          <a:p>
            <a:pPr lvl="1">
              <a:spcBef>
                <a:spcPts val="0"/>
              </a:spcBef>
              <a:defRPr/>
            </a:pPr>
            <a:endParaRPr lang="en-US" altLang="en-US"/>
          </a:p>
          <a:p>
            <a:pPr eaLnBrk="1" hangingPunct="1">
              <a:spcBef>
                <a:spcPct val="0"/>
              </a:spcBef>
              <a:defRPr/>
            </a:pPr>
            <a:r>
              <a:rPr lang="en-US" altLang="en-US" b="1"/>
              <a:t>Backtracking</a:t>
            </a:r>
            <a:r>
              <a:rPr lang="en-US" altLang="en-US"/>
              <a:t> is a common debugging approach. It is basically used in small programs. The program code is manually tracked beginning at the place where the symptom is uncovered, the source code is traced backward until the site of the cause is found.</a:t>
            </a:r>
            <a:endParaRPr lang="en-US" altLang="en-US" b="1"/>
          </a:p>
          <a:p>
            <a:pPr marL="457200" indent="-457200" algn="just">
              <a:defRPr/>
            </a:pPr>
            <a:r>
              <a:rPr lang="en-US" altLang="en-US" b="1"/>
              <a:t>Cause elimination</a:t>
            </a:r>
            <a:endParaRPr lang="en-US" altLang="en-US" b="1">
              <a:cs typeface="Times New Roman" pitchFamily="18" charset="0"/>
            </a:endParaRPr>
          </a:p>
          <a:p>
            <a:pPr marL="457200" indent="-457200" algn="just">
              <a:defRPr/>
            </a:pPr>
            <a:r>
              <a:rPr lang="en-US" altLang="en-US">
                <a:cs typeface="Times New Roman" pitchFamily="18" charset="0"/>
              </a:rPr>
              <a:t>Debugging by Induction </a:t>
            </a:r>
          </a:p>
          <a:p>
            <a:pPr marL="800100" lvl="1" indent="-342900" algn="just">
              <a:spcBef>
                <a:spcPts val="0"/>
              </a:spcBef>
              <a:buFontTx/>
              <a:buAutoNum type="arabicPeriod"/>
              <a:defRPr/>
            </a:pPr>
            <a:r>
              <a:rPr lang="en-US" altLang="en-US">
                <a:cs typeface="Times New Roman" pitchFamily="18" charset="0"/>
              </a:rPr>
              <a:t>Locate data about what program did correctly/incorrectly</a:t>
            </a:r>
          </a:p>
          <a:p>
            <a:pPr marL="800100" lvl="1" indent="-342900" algn="just">
              <a:spcBef>
                <a:spcPts val="0"/>
              </a:spcBef>
              <a:buFontTx/>
              <a:buAutoNum type="arabicPeriod"/>
              <a:defRPr/>
            </a:pPr>
            <a:r>
              <a:rPr lang="en-US" altLang="en-US">
                <a:cs typeface="Times New Roman" pitchFamily="18" charset="0"/>
              </a:rPr>
              <a:t>Organize data</a:t>
            </a:r>
          </a:p>
          <a:p>
            <a:pPr marL="800100" lvl="1" indent="-342900" algn="just">
              <a:spcBef>
                <a:spcPts val="0"/>
              </a:spcBef>
              <a:buFontTx/>
              <a:buAutoNum type="arabicPeriod"/>
              <a:defRPr/>
            </a:pPr>
            <a:r>
              <a:rPr lang="en-US" altLang="en-US">
                <a:cs typeface="Times New Roman" pitchFamily="18" charset="0"/>
              </a:rPr>
              <a:t>Device a hypothesis about the cause of the error</a:t>
            </a:r>
          </a:p>
          <a:p>
            <a:pPr marL="800100" lvl="1" indent="-342900" algn="just">
              <a:spcBef>
                <a:spcPts val="0"/>
              </a:spcBef>
              <a:buFontTx/>
              <a:buAutoNum type="arabicPeriod"/>
              <a:defRPr/>
            </a:pPr>
            <a:r>
              <a:rPr lang="en-US" altLang="en-US">
                <a:cs typeface="Times New Roman" pitchFamily="18" charset="0"/>
              </a:rPr>
              <a:t>Prove the hypothesis </a:t>
            </a:r>
          </a:p>
          <a:p>
            <a:pPr marL="457200" indent="-457200" algn="just">
              <a:defRPr/>
            </a:pPr>
            <a:r>
              <a:rPr lang="en-US" altLang="en-US">
                <a:cs typeface="Times New Roman" pitchFamily="18" charset="0"/>
              </a:rPr>
              <a:t>Debugging by deduction</a:t>
            </a:r>
          </a:p>
          <a:p>
            <a:pPr marL="800100" lvl="1" indent="-342900" algn="just">
              <a:spcBef>
                <a:spcPts val="0"/>
              </a:spcBef>
              <a:buFontTx/>
              <a:buAutoNum type="arabicPeriod"/>
              <a:defRPr/>
            </a:pPr>
            <a:r>
              <a:rPr lang="en-US" altLang="en-US">
                <a:cs typeface="Times New Roman" pitchFamily="18" charset="0"/>
              </a:rPr>
              <a:t>Enumerate the causes of error</a:t>
            </a:r>
          </a:p>
          <a:p>
            <a:pPr marL="800100" lvl="1" indent="-342900" algn="just">
              <a:spcBef>
                <a:spcPts val="0"/>
              </a:spcBef>
              <a:buFontTx/>
              <a:buAutoNum type="arabicPeriod"/>
              <a:defRPr/>
            </a:pPr>
            <a:r>
              <a:rPr lang="en-US" altLang="en-US">
                <a:cs typeface="Times New Roman" pitchFamily="18" charset="0"/>
              </a:rPr>
              <a:t>Eliminate each cause of error</a:t>
            </a:r>
          </a:p>
          <a:p>
            <a:pPr eaLnBrk="1" hangingPunct="1">
              <a:spcBef>
                <a:spcPct val="0"/>
              </a:spcBef>
              <a:defRPr/>
            </a:pPr>
            <a:endParaRPr lang="en-US" altLang="en-US" b="1" dirty="0"/>
          </a:p>
        </p:txBody>
      </p:sp>
    </p:spTree>
    <p:extLst>
      <p:ext uri="{BB962C8B-B14F-4D97-AF65-F5344CB8AC3E}">
        <p14:creationId xmlns:p14="http://schemas.microsoft.com/office/powerpoint/2010/main" val="1616553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4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0219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p:txBody>
          <a:bodyPr/>
          <a:lstStyle/>
          <a:p>
            <a:r>
              <a:rPr lang="en-US"/>
              <a:t>A Test case is a planned sequence of actions.</a:t>
            </a:r>
          </a:p>
          <a:p>
            <a:endParaRPr lang="en-US"/>
          </a:p>
          <a:p>
            <a:endParaRPr lang="en-US"/>
          </a:p>
          <a:p>
            <a:r>
              <a:rPr lang="en-US"/>
              <a:t>Characteristics of a Good Test:</a:t>
            </a:r>
            <a:br>
              <a:rPr lang="en-US"/>
            </a:br>
            <a:r>
              <a:rPr lang="en-US"/>
              <a:t>They are:    likely to catch bugs</a:t>
            </a:r>
            <a:br>
              <a:rPr lang="en-US"/>
            </a:br>
            <a:r>
              <a:rPr lang="en-US"/>
              <a:t>	not redundant </a:t>
            </a:r>
            <a:br>
              <a:rPr lang="en-US"/>
            </a:br>
            <a:r>
              <a:rPr lang="en-US"/>
              <a:t>	not too simple or too complex.</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78840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7567123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9554666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8847326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51796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4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925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17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02530450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050475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96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737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06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06855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95DA3214-0B11-4D82-858B-2211E46742E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9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1852DB0-3963-4D76-A4DF-D785D10E39D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2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4367DB4E-97D6-479F-B4B3-2DCF854C01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23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494417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01427393"/>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Programming Foundation With Pseudocode</a:t>
            </a:r>
            <a:br>
              <a:rPr lang="en-US" dirty="0"/>
            </a:br>
            <a:endParaRPr lang="en-US" dirty="0"/>
          </a:p>
        </p:txBody>
      </p:sp>
      <p:sp>
        <p:nvSpPr>
          <p:cNvPr id="4" name="Subtitle 3"/>
          <p:cNvSpPr>
            <a:spLocks noGrp="1"/>
          </p:cNvSpPr>
          <p:nvPr>
            <p:ph type="subTitle" idx="1"/>
          </p:nvPr>
        </p:nvSpPr>
        <p:spPr/>
        <p:txBody>
          <a:bodyPr/>
          <a:lstStyle/>
          <a:p>
            <a:r>
              <a:rPr lang="en-US" dirty="0"/>
              <a:t>Lesson 6: Software Reviews and Testing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sz="1200" dirty="0"/>
            </a:br>
            <a:r>
              <a:rPr lang="en-US" dirty="0"/>
              <a:t>Example</a:t>
            </a:r>
          </a:p>
        </p:txBody>
      </p:sp>
      <p:sp>
        <p:nvSpPr>
          <p:cNvPr id="4" name="Content Placeholder 3"/>
          <p:cNvSpPr>
            <a:spLocks noGrp="1"/>
          </p:cNvSpPr>
          <p:nvPr>
            <p:ph idx="1"/>
          </p:nvPr>
        </p:nvSpPr>
        <p:spPr/>
        <p:txBody>
          <a:bodyPr/>
          <a:lstStyle/>
          <a:p>
            <a:r>
              <a:rPr lang="en-US" dirty="0"/>
              <a:t>Problem:</a:t>
            </a:r>
          </a:p>
          <a:p>
            <a:pPr lvl="1"/>
            <a:r>
              <a:rPr lang="en-US" dirty="0"/>
              <a:t>Given the lengths of three sides of a triangle, determine whether a valid triangle is formed. </a:t>
            </a:r>
          </a:p>
          <a:p>
            <a:pPr lvl="1"/>
            <a:r>
              <a:rPr lang="en-US" dirty="0"/>
              <a:t>If valid, determine the type of triangle – equilateral, isosceles, or scalene.</a:t>
            </a:r>
          </a:p>
          <a:p>
            <a:pPr lvl="1"/>
            <a:r>
              <a:rPr lang="en-US" dirty="0"/>
              <a:t>Develop the code for the above problem.</a:t>
            </a:r>
          </a:p>
          <a:p>
            <a:pPr lvl="1"/>
            <a:r>
              <a:rPr lang="en-US" dirty="0"/>
              <a:t>Identify all the test cases required to test the code, by using the following headers:</a:t>
            </a:r>
          </a:p>
          <a:p>
            <a:pPr lvl="2"/>
            <a:r>
              <a:rPr lang="en-US" dirty="0"/>
              <a:t>Test Case #, Test Case description, Expected result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dirty="0"/>
            </a:br>
            <a:r>
              <a:rPr lang="en-US" dirty="0"/>
              <a:t>Test cases - Example</a:t>
            </a:r>
          </a:p>
        </p:txBody>
      </p:sp>
      <p:sp>
        <p:nvSpPr>
          <p:cNvPr id="4" name="Content Placeholder 3"/>
          <p:cNvSpPr>
            <a:spLocks noGrp="1"/>
          </p:cNvSpPr>
          <p:nvPr>
            <p:ph idx="1"/>
          </p:nvPr>
        </p:nvSpPr>
        <p:spPr/>
        <p:txBody>
          <a:bodyPr/>
          <a:lstStyle/>
          <a:p>
            <a:r>
              <a:rPr lang="en-US" dirty="0"/>
              <a:t>Valid Test cases: </a:t>
            </a:r>
          </a:p>
          <a:p>
            <a:pPr lvl="1"/>
            <a:r>
              <a:rPr lang="en-US" dirty="0"/>
              <a:t>Scalene		3,4,5;		4,5,3;		5,3,4;</a:t>
            </a:r>
          </a:p>
          <a:p>
            <a:pPr lvl="1"/>
            <a:r>
              <a:rPr lang="en-US" dirty="0"/>
              <a:t>Isosceles		3,4,4;		4,3,4;		4,4,3;</a:t>
            </a:r>
          </a:p>
          <a:p>
            <a:pPr lvl="1"/>
            <a:r>
              <a:rPr lang="en-US" dirty="0"/>
              <a:t>Equilateral		3,3,3;		4,4,4 		5,5,5</a:t>
            </a:r>
          </a:p>
          <a:p>
            <a:endParaRPr lang="en-US" dirty="0"/>
          </a:p>
          <a:p>
            <a:r>
              <a:rPr lang="en-US" dirty="0"/>
              <a:t>Invalid test cases</a:t>
            </a:r>
          </a:p>
          <a:p>
            <a:pPr lvl="1"/>
            <a:r>
              <a:rPr lang="en-US" dirty="0"/>
              <a:t>Scalene		3,3,a		3,4,-1		1,2,0</a:t>
            </a:r>
          </a:p>
          <a:p>
            <a:pPr lvl="1"/>
            <a:r>
              <a:rPr lang="en-US" dirty="0"/>
              <a:t>Isosceles		3,-1,3		1,2,3		3,4,0</a:t>
            </a:r>
          </a:p>
          <a:p>
            <a:pPr lvl="1"/>
            <a:r>
              <a:rPr lang="en-US" dirty="0"/>
              <a:t>Equilateral		0,0,0;		-1,-1,-1</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dirty="0"/>
            </a:br>
            <a:r>
              <a:rPr lang="en-US" dirty="0"/>
              <a:t>How to write Test cases</a:t>
            </a:r>
          </a:p>
        </p:txBody>
      </p:sp>
      <p:sp>
        <p:nvSpPr>
          <p:cNvPr id="4" name="Content Placeholder 3"/>
          <p:cNvSpPr>
            <a:spLocks noGrp="1"/>
          </p:cNvSpPr>
          <p:nvPr>
            <p:ph idx="1"/>
          </p:nvPr>
        </p:nvSpPr>
        <p:spPr/>
        <p:txBody>
          <a:bodyPr/>
          <a:lstStyle/>
          <a:p>
            <a:r>
              <a:rPr lang="en-US" dirty="0"/>
              <a:t>Write test case</a:t>
            </a:r>
          </a:p>
          <a:p>
            <a:pPr lvl="1"/>
            <a:r>
              <a:rPr lang="en-US" dirty="0"/>
              <a:t>for both valid and invalid values</a:t>
            </a:r>
          </a:p>
          <a:p>
            <a:pPr lvl="1"/>
            <a:r>
              <a:rPr lang="en-US" dirty="0"/>
              <a:t>to test all fields separately as well as field boundaries</a:t>
            </a:r>
          </a:p>
          <a:p>
            <a:pPr lvl="1"/>
            <a:r>
              <a:rPr lang="en-US" dirty="0"/>
              <a:t>to test form submission and URL navigation</a:t>
            </a:r>
          </a:p>
          <a:p>
            <a:pPr lvl="1"/>
            <a:r>
              <a:rPr lang="en-US" dirty="0"/>
              <a:t>to detect high probability of errors</a:t>
            </a:r>
          </a:p>
          <a:p>
            <a:pPr lvl="1"/>
            <a:r>
              <a:rPr lang="en-US" dirty="0"/>
              <a:t>to maximize bug count</a:t>
            </a:r>
          </a:p>
          <a:p>
            <a:pPr lvl="1"/>
            <a:r>
              <a:rPr lang="en-US" dirty="0"/>
              <a:t>to assess conformance to specification</a:t>
            </a:r>
          </a:p>
          <a:p>
            <a:pPr lvl="1"/>
            <a:r>
              <a:rPr lang="en-US" dirty="0"/>
              <a:t>to verify correctness of the product</a:t>
            </a:r>
          </a:p>
          <a:p>
            <a:pPr lvl="1"/>
            <a:r>
              <a:rPr lang="en-US" dirty="0"/>
              <a:t>to assess quality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sz="1200" dirty="0"/>
            </a:br>
            <a:r>
              <a:rPr lang="en-US" dirty="0"/>
              <a:t>How to write Test cases</a:t>
            </a:r>
          </a:p>
        </p:txBody>
      </p:sp>
      <p:sp>
        <p:nvSpPr>
          <p:cNvPr id="4" name="Content Placeholder 3"/>
          <p:cNvSpPr>
            <a:spLocks noGrp="1"/>
          </p:cNvSpPr>
          <p:nvPr>
            <p:ph idx="1"/>
          </p:nvPr>
        </p:nvSpPr>
        <p:spPr/>
        <p:txBody>
          <a:bodyPr/>
          <a:lstStyle/>
          <a:p>
            <a:r>
              <a:rPr lang="en-US" dirty="0"/>
              <a:t>A test case may contain the following fields</a:t>
            </a:r>
          </a:p>
          <a:p>
            <a:pPr lvl="1"/>
            <a:r>
              <a:rPr lang="en-US" dirty="0"/>
              <a:t>Requirement Id</a:t>
            </a:r>
          </a:p>
          <a:p>
            <a:pPr lvl="1"/>
            <a:r>
              <a:rPr lang="en-US" dirty="0"/>
              <a:t>Test Case Id</a:t>
            </a:r>
          </a:p>
          <a:p>
            <a:pPr lvl="1"/>
            <a:r>
              <a:rPr lang="en-US" dirty="0"/>
              <a:t>Test condition</a:t>
            </a:r>
          </a:p>
          <a:p>
            <a:pPr lvl="1"/>
            <a:r>
              <a:rPr lang="en-US" dirty="0"/>
              <a:t>Test cases</a:t>
            </a:r>
          </a:p>
          <a:p>
            <a:pPr lvl="1"/>
            <a:r>
              <a:rPr lang="en-US" dirty="0"/>
              <a:t>Test data</a:t>
            </a:r>
          </a:p>
          <a:p>
            <a:pPr lvl="1"/>
            <a:r>
              <a:rPr lang="en-US" dirty="0"/>
              <a:t>Expected result</a:t>
            </a:r>
          </a:p>
          <a:p>
            <a:pPr lvl="1"/>
            <a:r>
              <a:rPr lang="en-US" dirty="0"/>
              <a:t>Remarks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sz="1200" dirty="0"/>
            </a:br>
            <a:r>
              <a:rPr lang="en-US" dirty="0"/>
              <a:t>Guidelines for implementing test cases</a:t>
            </a:r>
          </a:p>
        </p:txBody>
      </p:sp>
      <p:sp>
        <p:nvSpPr>
          <p:cNvPr id="4" name="Content Placeholder 3"/>
          <p:cNvSpPr>
            <a:spLocks noGrp="1"/>
          </p:cNvSpPr>
          <p:nvPr>
            <p:ph idx="1"/>
          </p:nvPr>
        </p:nvSpPr>
        <p:spPr/>
        <p:txBody>
          <a:bodyPr/>
          <a:lstStyle/>
          <a:p>
            <a:r>
              <a:rPr lang="en-US" dirty="0"/>
              <a:t>Test if all the requirements are covered in the application.</a:t>
            </a:r>
          </a:p>
          <a:p>
            <a:r>
              <a:rPr lang="en-US" dirty="0"/>
              <a:t>Don’t miss out to test non functional requirements if mentioned in the requirement.</a:t>
            </a:r>
          </a:p>
          <a:p>
            <a:r>
              <a:rPr lang="en-US" dirty="0"/>
              <a:t>Raise defect for all test cases that fail.</a:t>
            </a:r>
          </a:p>
          <a:p>
            <a:r>
              <a:rPr lang="en-US" dirty="0"/>
              <a:t>Errors  may creep in in boundaries,  so check for all boundary conditions.</a:t>
            </a:r>
          </a:p>
          <a:p>
            <a:r>
              <a:rPr lang="en-US" dirty="0"/>
              <a:t>Don't forget 80-20 rule.</a:t>
            </a:r>
          </a:p>
          <a:p>
            <a:r>
              <a:rPr lang="en-US" dirty="0"/>
              <a:t>Quality of test case affect testing, so review all test cases.</a:t>
            </a:r>
          </a:p>
          <a:p>
            <a:r>
              <a:rPr lang="en-US" dirty="0"/>
              <a:t>Self review your test cases as quality of test case affect testing.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 : Test Case creation</a:t>
            </a:r>
          </a:p>
        </p:txBody>
      </p:sp>
      <p:sp>
        <p:nvSpPr>
          <p:cNvPr id="6" name="Content Placeholder 5"/>
          <p:cNvSpPr>
            <a:spLocks noGrp="1"/>
          </p:cNvSpPr>
          <p:nvPr>
            <p:ph idx="1"/>
          </p:nvPr>
        </p:nvSpPr>
        <p:spPr/>
        <p:txBody>
          <a:bodyPr/>
          <a:lstStyle/>
          <a:p>
            <a:r>
              <a:rPr lang="en-US" dirty="0"/>
              <a:t>Test case example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6.5 Exhaustive Testing</a:t>
            </a:r>
            <a:br>
              <a:rPr lang="en-US" sz="1200" dirty="0"/>
            </a:br>
            <a:r>
              <a:rPr lang="en-US" dirty="0"/>
              <a:t>Exhaustive and Economics of testing</a:t>
            </a:r>
          </a:p>
        </p:txBody>
      </p:sp>
      <p:sp>
        <p:nvSpPr>
          <p:cNvPr id="4" name="Content Placeholder 3"/>
          <p:cNvSpPr>
            <a:spLocks noGrp="1"/>
          </p:cNvSpPr>
          <p:nvPr>
            <p:ph idx="1"/>
          </p:nvPr>
        </p:nvSpPr>
        <p:spPr/>
        <p:txBody>
          <a:bodyPr/>
          <a:lstStyle/>
          <a:p>
            <a:r>
              <a:rPr lang="en-US" dirty="0"/>
              <a:t>Exhaustive Testing</a:t>
            </a:r>
          </a:p>
          <a:p>
            <a:pPr lvl="1"/>
            <a:r>
              <a:rPr lang="en-US" dirty="0"/>
              <a:t>Exhaustive Testing involves testing for every possible input, and every possible output</a:t>
            </a:r>
          </a:p>
          <a:p>
            <a:pPr lvl="1"/>
            <a:r>
              <a:rPr lang="en-US" dirty="0"/>
              <a:t>For example: Online railway reservation system</a:t>
            </a:r>
          </a:p>
          <a:p>
            <a:pPr lvl="2"/>
            <a:r>
              <a:rPr lang="en-US" dirty="0"/>
              <a:t>It is impossible to test the ticket booking for all possible combination of sources and destinations</a:t>
            </a:r>
          </a:p>
          <a:p>
            <a:pPr lvl="2"/>
            <a:r>
              <a:rPr lang="en-US" dirty="0"/>
              <a:t>Hence we test the code with some sample values</a:t>
            </a:r>
          </a:p>
          <a:p>
            <a:pPr lvl="1"/>
            <a:r>
              <a:rPr lang="en-US" dirty="0"/>
              <a:t>However, “Exhaustive Testing” is impractical, and not economically viable</a:t>
            </a:r>
          </a:p>
          <a:p>
            <a:pPr lvl="1"/>
            <a:r>
              <a:rPr lang="en-US" dirty="0"/>
              <a:t>Therefore, the objective of testing is to find “maximum errors” with a finite number of test cases</a:t>
            </a:r>
          </a:p>
          <a:p>
            <a:r>
              <a:rPr lang="en-US" dirty="0"/>
              <a:t>Economics of Testing</a:t>
            </a:r>
          </a:p>
          <a:p>
            <a:pPr lvl="1"/>
            <a:r>
              <a:rPr lang="en-US" dirty="0"/>
              <a:t>It is both the driving force and the limiting factor</a:t>
            </a:r>
          </a:p>
          <a:p>
            <a:pPr lvl="1"/>
            <a:r>
              <a:rPr lang="en-US" dirty="0"/>
              <a:t>Driving - Earlier the errors  are discovered and removed in the lifecycle, lower the cost of their removal.</a:t>
            </a:r>
          </a:p>
          <a:p>
            <a:pPr lvl="1"/>
            <a:r>
              <a:rPr lang="en-US" dirty="0"/>
              <a:t>Limiting - It is infeasible to test exhaustively all possible combinations.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6.6: </a:t>
            </a:r>
            <a:r>
              <a:rPr lang="fr-FR" sz="1200" dirty="0" err="1"/>
              <a:t>Testing</a:t>
            </a:r>
            <a:r>
              <a:rPr lang="fr-FR" sz="1200" dirty="0"/>
              <a:t> Techniques</a:t>
            </a:r>
            <a:br>
              <a:rPr lang="fr-FR" dirty="0"/>
            </a:br>
            <a:r>
              <a:rPr lang="fr-FR" dirty="0" err="1"/>
              <a:t>Testing</a:t>
            </a:r>
            <a:r>
              <a:rPr lang="fr-FR" dirty="0"/>
              <a:t> Techniques</a:t>
            </a:r>
            <a:endParaRPr lang="en-US" dirty="0"/>
          </a:p>
        </p:txBody>
      </p:sp>
      <p:grpSp>
        <p:nvGrpSpPr>
          <p:cNvPr id="48" name="Group 25"/>
          <p:cNvGrpSpPr>
            <a:grpSpLocks/>
          </p:cNvGrpSpPr>
          <p:nvPr/>
        </p:nvGrpSpPr>
        <p:grpSpPr bwMode="auto">
          <a:xfrm>
            <a:off x="1074738" y="1530350"/>
            <a:ext cx="6578600" cy="4159250"/>
            <a:chOff x="0" y="0"/>
            <a:chExt cx="6162675" cy="2610117"/>
          </a:xfrm>
        </p:grpSpPr>
        <p:sp>
          <p:nvSpPr>
            <p:cNvPr id="49" name="Rounded Rectangle 48"/>
            <p:cNvSpPr/>
            <p:nvPr/>
          </p:nvSpPr>
          <p:spPr>
            <a:xfrm>
              <a:off x="2438896" y="0"/>
              <a:ext cx="1371136" cy="438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Testing</a:t>
              </a:r>
              <a:endParaRPr lang="en-US" sz="1100">
                <a:latin typeface="Candara" panose="020E0502030303020204" pitchFamily="34" charset="0"/>
                <a:ea typeface="Calibri"/>
                <a:cs typeface="Times New Roman"/>
              </a:endParaRPr>
            </a:p>
          </p:txBody>
        </p:sp>
        <p:sp>
          <p:nvSpPr>
            <p:cNvPr id="50" name="Rounded Rectangle 49"/>
            <p:cNvSpPr/>
            <p:nvPr/>
          </p:nvSpPr>
          <p:spPr>
            <a:xfrm>
              <a:off x="1171860" y="1114779"/>
              <a:ext cx="1267036" cy="47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Static Testing</a:t>
              </a:r>
              <a:endParaRPr lang="en-US" sz="1100">
                <a:latin typeface="Candara" panose="020E0502030303020204" pitchFamily="34" charset="0"/>
                <a:ea typeface="Calibri"/>
                <a:cs typeface="Times New Roman"/>
              </a:endParaRPr>
            </a:p>
          </p:txBody>
        </p:sp>
        <p:sp>
          <p:nvSpPr>
            <p:cNvPr id="51" name="Rounded Rectangle 50"/>
            <p:cNvSpPr/>
            <p:nvPr/>
          </p:nvSpPr>
          <p:spPr>
            <a:xfrm>
              <a:off x="4266581" y="1046039"/>
              <a:ext cx="1420212" cy="544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Dynamic Testing</a:t>
              </a:r>
              <a:endParaRPr lang="en-US" sz="1100">
                <a:latin typeface="Candara" panose="020E0502030303020204" pitchFamily="34" charset="0"/>
                <a:ea typeface="Calibri"/>
                <a:cs typeface="Times New Roman"/>
              </a:endParaRPr>
            </a:p>
          </p:txBody>
        </p:sp>
        <p:cxnSp>
          <p:nvCxnSpPr>
            <p:cNvPr id="52" name="Straight Connector 51"/>
            <p:cNvCxnSpPr/>
            <p:nvPr/>
          </p:nvCxnSpPr>
          <p:spPr>
            <a:xfrm>
              <a:off x="1800916" y="733224"/>
              <a:ext cx="3189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800916" y="733224"/>
              <a:ext cx="0" cy="381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1" idx="0"/>
            </p:cNvCxnSpPr>
            <p:nvPr/>
          </p:nvCxnSpPr>
          <p:spPr>
            <a:xfrm flipH="1">
              <a:off x="4977430" y="733224"/>
              <a:ext cx="13385" cy="312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80975" y="438340"/>
              <a:ext cx="0" cy="29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0" y="2086101"/>
              <a:ext cx="1085606" cy="47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Review</a:t>
              </a:r>
              <a:endParaRPr lang="en-US" sz="1100">
                <a:latin typeface="Candara" panose="020E0502030303020204" pitchFamily="34" charset="0"/>
                <a:ea typeface="Calibri"/>
                <a:cs typeface="Times New Roman"/>
              </a:endParaRPr>
            </a:p>
          </p:txBody>
        </p:sp>
        <p:sp>
          <p:nvSpPr>
            <p:cNvPr id="57" name="Rounded Rectangle 56"/>
            <p:cNvSpPr/>
            <p:nvPr/>
          </p:nvSpPr>
          <p:spPr>
            <a:xfrm>
              <a:off x="1247703" y="2086101"/>
              <a:ext cx="1191193" cy="52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Code Inspection</a:t>
              </a:r>
              <a:endParaRPr lang="en-US" sz="1100">
                <a:latin typeface="Candara" panose="020E0502030303020204" pitchFamily="34" charset="0"/>
                <a:ea typeface="Calibri"/>
                <a:cs typeface="Times New Roman"/>
              </a:endParaRPr>
            </a:p>
          </p:txBody>
        </p:sp>
        <p:sp>
          <p:nvSpPr>
            <p:cNvPr id="58" name="Rounded Rectangle 57"/>
            <p:cNvSpPr/>
            <p:nvPr/>
          </p:nvSpPr>
          <p:spPr>
            <a:xfrm>
              <a:off x="2534073" y="2086101"/>
              <a:ext cx="1275959" cy="421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Walkthrough</a:t>
              </a:r>
              <a:endParaRPr lang="en-US" sz="1100">
                <a:latin typeface="Candara" panose="020E0502030303020204" pitchFamily="34" charset="0"/>
                <a:ea typeface="Calibri"/>
                <a:cs typeface="Times New Roman"/>
              </a:endParaRPr>
            </a:p>
          </p:txBody>
        </p:sp>
        <p:sp>
          <p:nvSpPr>
            <p:cNvPr id="59" name="Rounded Rectangle 58"/>
            <p:cNvSpPr/>
            <p:nvPr/>
          </p:nvSpPr>
          <p:spPr>
            <a:xfrm>
              <a:off x="3896286" y="2086101"/>
              <a:ext cx="1094529" cy="47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White Box</a:t>
              </a:r>
              <a:endParaRPr lang="en-US" sz="1100">
                <a:latin typeface="Candara" panose="020E0502030303020204" pitchFamily="34" charset="0"/>
                <a:ea typeface="Calibri"/>
                <a:cs typeface="Times New Roman"/>
              </a:endParaRPr>
            </a:p>
          </p:txBody>
        </p:sp>
        <p:sp>
          <p:nvSpPr>
            <p:cNvPr id="60" name="Rounded Rectangle 59"/>
            <p:cNvSpPr/>
            <p:nvPr/>
          </p:nvSpPr>
          <p:spPr>
            <a:xfrm>
              <a:off x="5105324" y="2086101"/>
              <a:ext cx="1057351" cy="47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5000"/>
                </a:lnSpc>
                <a:spcBef>
                  <a:spcPts val="0"/>
                </a:spcBef>
                <a:spcAft>
                  <a:spcPts val="1000"/>
                </a:spcAft>
                <a:defRPr/>
              </a:pPr>
              <a:r>
                <a:rPr lang="en-US" sz="1400" b="1">
                  <a:latin typeface="Candara" panose="020E0502030303020204" pitchFamily="34" charset="0"/>
                  <a:ea typeface="Calibri"/>
                  <a:cs typeface="Times New Roman"/>
                </a:rPr>
                <a:t>Black Box</a:t>
              </a:r>
              <a:endParaRPr lang="en-US" sz="1100">
                <a:latin typeface="Candara" panose="020E0502030303020204" pitchFamily="34" charset="0"/>
                <a:ea typeface="Calibri"/>
                <a:cs typeface="Times New Roman"/>
              </a:endParaRPr>
            </a:p>
          </p:txBody>
        </p:sp>
        <p:cxnSp>
          <p:nvCxnSpPr>
            <p:cNvPr id="61" name="Straight Connector 60"/>
            <p:cNvCxnSpPr/>
            <p:nvPr/>
          </p:nvCxnSpPr>
          <p:spPr>
            <a:xfrm>
              <a:off x="523470" y="1810146"/>
              <a:ext cx="2572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742919" y="1533195"/>
              <a:ext cx="0" cy="276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23470" y="1810146"/>
              <a:ext cx="0" cy="275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742919" y="1810146"/>
              <a:ext cx="0" cy="275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096209" y="1810146"/>
              <a:ext cx="0" cy="275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391500" y="1810146"/>
              <a:ext cx="0" cy="275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639205" y="1810146"/>
              <a:ext cx="0" cy="30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990815" y="1562085"/>
              <a:ext cx="0" cy="275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91500" y="1810146"/>
              <a:ext cx="124770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6.7. Static Testing</a:t>
            </a:r>
            <a:br>
              <a:rPr lang="en-US" sz="1200" dirty="0"/>
            </a:br>
            <a:r>
              <a:rPr lang="en-US" dirty="0"/>
              <a:t>Definition of static Testing</a:t>
            </a:r>
          </a:p>
        </p:txBody>
      </p:sp>
      <p:sp>
        <p:nvSpPr>
          <p:cNvPr id="4" name="Content Placeholder 3"/>
          <p:cNvSpPr>
            <a:spLocks noGrp="1"/>
          </p:cNvSpPr>
          <p:nvPr>
            <p:ph idx="1"/>
          </p:nvPr>
        </p:nvSpPr>
        <p:spPr/>
        <p:txBody>
          <a:bodyPr/>
          <a:lstStyle/>
          <a:p>
            <a:r>
              <a:rPr lang="en-US" dirty="0"/>
              <a:t>Static Testing  is a process of reviewing the work product using a checklist</a:t>
            </a:r>
          </a:p>
          <a:p>
            <a:r>
              <a:rPr lang="en-US" dirty="0"/>
              <a:t>Testing a software without execution on a computer</a:t>
            </a:r>
          </a:p>
          <a:p>
            <a:r>
              <a:rPr lang="en-US" dirty="0"/>
              <a:t>Involves just examination/review and evaluation</a:t>
            </a:r>
          </a:p>
          <a:p>
            <a:r>
              <a:rPr lang="en-US" dirty="0"/>
              <a:t>Use “Static Analysis” or “Static Testing” for</a:t>
            </a:r>
          </a:p>
          <a:p>
            <a:pPr lvl="1"/>
            <a:r>
              <a:rPr lang="en-US" dirty="0"/>
              <a:t>Examining “Control flow” and “Data flow”</a:t>
            </a:r>
          </a:p>
          <a:p>
            <a:pPr lvl="1"/>
            <a:r>
              <a:rPr lang="en-US" dirty="0"/>
              <a:t>Discovering dead code, infinite loops, un-initialized and unused variables, standard violations, etc.</a:t>
            </a:r>
          </a:p>
          <a:p>
            <a:pPr lvl="1"/>
            <a:r>
              <a:rPr lang="en-US" dirty="0"/>
              <a:t>Finding 30 - 70% of errors effectively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298516" y="1247116"/>
            <a:ext cx="6793764" cy="4643751"/>
          </a:xfrm>
        </p:spPr>
        <p:txBody>
          <a:bodyPr/>
          <a:lstStyle/>
          <a:p>
            <a:r>
              <a:rPr lang="en-US" dirty="0"/>
              <a:t>To Understand the following concepts</a:t>
            </a:r>
          </a:p>
          <a:p>
            <a:pPr lvl="1"/>
            <a:r>
              <a:rPr lang="en-US" dirty="0"/>
              <a:t>What is software Testing?</a:t>
            </a:r>
          </a:p>
          <a:p>
            <a:pPr lvl="1"/>
            <a:r>
              <a:rPr lang="en-US" dirty="0"/>
              <a:t>What is Debugging?         </a:t>
            </a:r>
          </a:p>
          <a:p>
            <a:pPr lvl="1"/>
            <a:r>
              <a:rPr lang="en-US" dirty="0"/>
              <a:t>Software Testing Principles</a:t>
            </a:r>
          </a:p>
          <a:p>
            <a:pPr lvl="1"/>
            <a:r>
              <a:rPr lang="en-US" dirty="0" err="1"/>
              <a:t>TestCase</a:t>
            </a:r>
            <a:r>
              <a:rPr lang="en-US" dirty="0"/>
              <a:t>       </a:t>
            </a:r>
          </a:p>
          <a:p>
            <a:pPr lvl="1"/>
            <a:r>
              <a:rPr lang="en-US" dirty="0"/>
              <a:t>Exhaustive Testing</a:t>
            </a:r>
          </a:p>
          <a:p>
            <a:pPr lvl="1"/>
            <a:r>
              <a:rPr lang="en-US" dirty="0"/>
              <a:t>Testing Techniques       </a:t>
            </a:r>
          </a:p>
          <a:p>
            <a:pPr lvl="1"/>
            <a:r>
              <a:rPr lang="en-US" dirty="0"/>
              <a:t>Static Testing      </a:t>
            </a:r>
          </a:p>
          <a:p>
            <a:pPr lvl="1"/>
            <a:r>
              <a:rPr lang="en-US" dirty="0"/>
              <a:t>Dynamic Testing     </a:t>
            </a:r>
          </a:p>
          <a:p>
            <a:pPr lvl="1"/>
            <a:r>
              <a:rPr lang="en-US" dirty="0"/>
              <a:t>Testing Approaches     </a:t>
            </a:r>
          </a:p>
          <a:p>
            <a:pPr lvl="1"/>
            <a:r>
              <a:rPr lang="en-US" dirty="0"/>
              <a:t>Unit Testing     </a:t>
            </a:r>
          </a:p>
          <a:p>
            <a:pPr lvl="1"/>
            <a:r>
              <a:rPr lang="en-US" dirty="0"/>
              <a:t>Integration Testing     </a:t>
            </a:r>
          </a:p>
          <a:p>
            <a:pPr lvl="1"/>
            <a:r>
              <a:rPr lang="en-US" dirty="0"/>
              <a:t>System Testing     </a:t>
            </a:r>
          </a:p>
          <a:p>
            <a:pPr lvl="2"/>
            <a:r>
              <a:rPr lang="en-US" dirty="0"/>
              <a:t>Verification and Validation testing     </a:t>
            </a:r>
          </a:p>
          <a:p>
            <a:pPr lvl="2"/>
            <a:r>
              <a:rPr lang="en-US" dirty="0"/>
              <a:t>Acceptance Testing     </a:t>
            </a:r>
          </a:p>
          <a:p>
            <a:pPr lvl="2"/>
            <a:r>
              <a:rPr lang="en-US" dirty="0"/>
              <a:t>Regression testing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6.7: Static Testing</a:t>
            </a:r>
            <a:r>
              <a:rPr lang="en-US" dirty="0"/>
              <a:t>  </a:t>
            </a:r>
            <a:br>
              <a:rPr lang="en-US" dirty="0"/>
            </a:br>
            <a:r>
              <a:rPr lang="en-US" dirty="0"/>
              <a:t>Static Testing Methods</a:t>
            </a:r>
          </a:p>
        </p:txBody>
      </p:sp>
      <p:sp>
        <p:nvSpPr>
          <p:cNvPr id="4" name="Content Placeholder 3"/>
          <p:cNvSpPr>
            <a:spLocks noGrp="1"/>
          </p:cNvSpPr>
          <p:nvPr>
            <p:ph idx="1"/>
          </p:nvPr>
        </p:nvSpPr>
        <p:spPr/>
        <p:txBody>
          <a:bodyPr/>
          <a:lstStyle/>
          <a:p>
            <a:r>
              <a:rPr lang="en-US" dirty="0"/>
              <a:t>Static Testing Methods </a:t>
            </a:r>
          </a:p>
          <a:p>
            <a:pPr lvl="1"/>
            <a:r>
              <a:rPr lang="en-US" dirty="0"/>
              <a:t>Self Review </a:t>
            </a:r>
          </a:p>
          <a:p>
            <a:pPr lvl="2"/>
            <a:r>
              <a:rPr lang="en-US" dirty="0"/>
              <a:t>Done by the author himself  with the aid of tools like checklists , review guidelines , rules, </a:t>
            </a:r>
            <a:r>
              <a:rPr lang="en-US" dirty="0" err="1"/>
              <a:t>etc</a:t>
            </a:r>
            <a:r>
              <a:rPr lang="en-US" dirty="0"/>
              <a:t> </a:t>
            </a:r>
          </a:p>
          <a:p>
            <a:pPr lvl="1"/>
            <a:endParaRPr lang="en-US" dirty="0"/>
          </a:p>
          <a:p>
            <a:pPr lvl="1"/>
            <a:r>
              <a:rPr lang="en-US" dirty="0"/>
              <a:t>Code Inspection</a:t>
            </a:r>
          </a:p>
          <a:p>
            <a:pPr lvl="2"/>
            <a:r>
              <a:rPr lang="en-US" dirty="0"/>
              <a:t>It is a more systematic and rigorous type of peer review. </a:t>
            </a:r>
          </a:p>
          <a:p>
            <a:pPr lvl="2"/>
            <a:r>
              <a:rPr lang="en-US" dirty="0"/>
              <a:t>Code inspection is a set of procedures and error detection techniques for group code reading.</a:t>
            </a:r>
          </a:p>
          <a:p>
            <a:pPr lvl="2"/>
            <a:r>
              <a:rPr lang="en-US" dirty="0"/>
              <a:t>Involves reading or visual inspection of a program by a team of people , hence it is a group activity</a:t>
            </a:r>
          </a:p>
          <a:p>
            <a:r>
              <a:rPr lang="en-US" dirty="0"/>
              <a:t> </a:t>
            </a:r>
          </a:p>
          <a:p>
            <a:pPr marL="285750" indent="-285750">
              <a:buFont typeface="Arial" panose="020B0604020202020204" pitchFamily="34" charset="0"/>
              <a:buChar char="•"/>
            </a:pPr>
            <a:r>
              <a:rPr lang="en-US" dirty="0"/>
              <a:t>Walk Through</a:t>
            </a:r>
          </a:p>
          <a:p>
            <a:pPr lvl="2"/>
            <a:r>
              <a:rPr lang="en-US" dirty="0"/>
              <a:t>Like code inspection it is also an group activity.</a:t>
            </a:r>
          </a:p>
          <a:p>
            <a:pPr lvl="2"/>
            <a:r>
              <a:rPr lang="en-US" dirty="0"/>
              <a:t>In Walkthrough meeting, three to five people are involved.  Out of the three, one is moderator, the second one is Secretary who is responsible for recording all the errors and the third person plays a role of Test Engineer.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 Dynamic Testing</a:t>
            </a:r>
            <a:br>
              <a:rPr lang="en-US" sz="1200" dirty="0"/>
            </a:br>
            <a:r>
              <a:rPr lang="en-US" dirty="0"/>
              <a:t>Dynamic Testing</a:t>
            </a:r>
          </a:p>
        </p:txBody>
      </p:sp>
      <p:sp>
        <p:nvSpPr>
          <p:cNvPr id="4" name="Content Placeholder 3"/>
          <p:cNvSpPr>
            <a:spLocks noGrp="1"/>
          </p:cNvSpPr>
          <p:nvPr>
            <p:ph idx="1"/>
          </p:nvPr>
        </p:nvSpPr>
        <p:spPr/>
        <p:txBody>
          <a:bodyPr/>
          <a:lstStyle/>
          <a:p>
            <a:r>
              <a:rPr lang="en-US" dirty="0"/>
              <a:t>Dynamic Testing techniques exercise the software by using sample input values</a:t>
            </a:r>
          </a:p>
          <a:p>
            <a:r>
              <a:rPr lang="en-US" dirty="0"/>
              <a:t>Dynamic Testing is classified as:</a:t>
            </a:r>
          </a:p>
          <a:p>
            <a:pPr lvl="1"/>
            <a:r>
              <a:rPr lang="en-US" dirty="0"/>
              <a:t>Functional Test Case Selection Technique (or Black Box Testing)</a:t>
            </a:r>
          </a:p>
          <a:p>
            <a:pPr lvl="2"/>
            <a:r>
              <a:rPr lang="en-US" dirty="0"/>
              <a:t>Test the functionality of application by providing input and getting expected output</a:t>
            </a:r>
          </a:p>
          <a:p>
            <a:pPr lvl="1"/>
            <a:r>
              <a:rPr lang="en-US" dirty="0"/>
              <a:t>Structural Test  Case Selection Technique (or White  Box Testing)</a:t>
            </a:r>
          </a:p>
          <a:p>
            <a:pPr lvl="2"/>
            <a:r>
              <a:rPr lang="en-US" dirty="0"/>
              <a:t>Used to test the internal structure of the code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6.8.1 Black Box Testing </a:t>
            </a:r>
            <a:br>
              <a:rPr lang="en-US" sz="1200" dirty="0"/>
            </a:br>
            <a:r>
              <a:rPr lang="en-US" dirty="0"/>
              <a:t>Black Box Testing: Features and Techniques</a:t>
            </a:r>
          </a:p>
        </p:txBody>
      </p:sp>
      <p:sp>
        <p:nvSpPr>
          <p:cNvPr id="4" name="Content Placeholder 3"/>
          <p:cNvSpPr>
            <a:spLocks noGrp="1"/>
          </p:cNvSpPr>
          <p:nvPr>
            <p:ph idx="1"/>
          </p:nvPr>
        </p:nvSpPr>
        <p:spPr/>
        <p:txBody>
          <a:bodyPr/>
          <a:lstStyle/>
          <a:p>
            <a:r>
              <a:rPr lang="en-US" dirty="0"/>
              <a:t>Black Box Testing has following characteristics:</a:t>
            </a:r>
          </a:p>
          <a:p>
            <a:pPr lvl="1"/>
            <a:r>
              <a:rPr lang="en-US" dirty="0"/>
              <a:t>The internal structure of the code is not tested</a:t>
            </a:r>
          </a:p>
          <a:p>
            <a:pPr lvl="1"/>
            <a:r>
              <a:rPr lang="en-US" dirty="0"/>
              <a:t>Main focus is on testing whether the input is properly accepted, and output is correctly produced</a:t>
            </a:r>
          </a:p>
          <a:p>
            <a:pPr lvl="1"/>
            <a:r>
              <a:rPr lang="en-US" dirty="0"/>
              <a:t>The integrity of external information (data files) is maintained</a:t>
            </a:r>
          </a:p>
          <a:p>
            <a:endParaRPr lang="en-US" dirty="0"/>
          </a:p>
          <a:p>
            <a:r>
              <a:rPr lang="en-US" dirty="0"/>
              <a:t>Black Box Testing comprises of the following techniques:</a:t>
            </a:r>
          </a:p>
          <a:p>
            <a:pPr lvl="1"/>
            <a:r>
              <a:rPr lang="en-US" dirty="0"/>
              <a:t>Equivalence Partitioning</a:t>
            </a:r>
          </a:p>
          <a:p>
            <a:pPr lvl="1"/>
            <a:r>
              <a:rPr lang="en-US" dirty="0"/>
              <a:t>Boundary Value Analysis</a:t>
            </a:r>
          </a:p>
          <a:p>
            <a:pPr lvl="1"/>
            <a:r>
              <a:rPr lang="en-US" dirty="0"/>
              <a:t>Error Guessing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6.8.1 Black Box Testing </a:t>
            </a:r>
            <a:br>
              <a:rPr lang="en-US" dirty="0"/>
            </a:br>
            <a:r>
              <a:rPr lang="en-US" dirty="0"/>
              <a:t>Equivalence Partitioning</a:t>
            </a:r>
          </a:p>
        </p:txBody>
      </p:sp>
      <p:sp>
        <p:nvSpPr>
          <p:cNvPr id="4" name="Content Placeholder 3"/>
          <p:cNvSpPr>
            <a:spLocks noGrp="1"/>
          </p:cNvSpPr>
          <p:nvPr>
            <p:ph idx="1"/>
          </p:nvPr>
        </p:nvSpPr>
        <p:spPr/>
        <p:txBody>
          <a:bodyPr/>
          <a:lstStyle/>
          <a:p>
            <a:r>
              <a:rPr lang="en-US" dirty="0"/>
              <a:t>Equivalence Partitioning is a Black Box Testing method</a:t>
            </a:r>
          </a:p>
          <a:p>
            <a:pPr lvl="1"/>
            <a:r>
              <a:rPr lang="en-US" dirty="0"/>
              <a:t>It divides the input domain of a program in to classes of data</a:t>
            </a:r>
          </a:p>
          <a:p>
            <a:pPr lvl="1"/>
            <a:r>
              <a:rPr lang="en-US" dirty="0"/>
              <a:t>Test cases can be derived from these classes</a:t>
            </a:r>
          </a:p>
          <a:p>
            <a:endParaRPr lang="en-US" dirty="0"/>
          </a:p>
          <a:p>
            <a:r>
              <a:rPr lang="en-US" dirty="0"/>
              <a:t>An ideal test case:</a:t>
            </a:r>
          </a:p>
          <a:p>
            <a:pPr lvl="1"/>
            <a:r>
              <a:rPr lang="en-US" dirty="0"/>
              <a:t>Single handedly uncovers a “class of errors”, which might otherwise require many cases to be executed</a:t>
            </a:r>
          </a:p>
          <a:p>
            <a:pPr lvl="1"/>
            <a:r>
              <a:rPr lang="en-US" dirty="0"/>
              <a:t>It thereby reduces the number of test cases that must be developed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6.8.1  Black Box Testing </a:t>
            </a:r>
            <a:br>
              <a:rPr lang="en-US" dirty="0"/>
            </a:br>
            <a:r>
              <a:rPr lang="en-US" dirty="0"/>
              <a:t>Boundary Value Analysis</a:t>
            </a:r>
          </a:p>
        </p:txBody>
      </p:sp>
      <p:sp>
        <p:nvSpPr>
          <p:cNvPr id="4" name="Content Placeholder 3"/>
          <p:cNvSpPr>
            <a:spLocks noGrp="1"/>
          </p:cNvSpPr>
          <p:nvPr>
            <p:ph idx="1"/>
          </p:nvPr>
        </p:nvSpPr>
        <p:spPr/>
        <p:txBody>
          <a:bodyPr/>
          <a:lstStyle/>
          <a:p>
            <a:r>
              <a:rPr lang="en-US" dirty="0"/>
              <a:t>Boundary Value Analysis (BVA) complements Equivalence Partitioning</a:t>
            </a:r>
          </a:p>
          <a:p>
            <a:pPr lvl="1"/>
            <a:r>
              <a:rPr lang="en-US" dirty="0"/>
              <a:t>Rather than selecting any element of an Equivalence Class, BVA leads to select test cases at the “edges of the class”</a:t>
            </a:r>
          </a:p>
          <a:p>
            <a:endParaRPr lang="en-US" dirty="0"/>
          </a:p>
          <a:p>
            <a:r>
              <a:rPr lang="en-US" dirty="0"/>
              <a:t>Guidelines:</a:t>
            </a:r>
          </a:p>
          <a:p>
            <a:pPr lvl="1"/>
            <a:r>
              <a:rPr lang="en-US" dirty="0"/>
              <a:t>If an “input condition” specifies  a range of values “a” and “b”, test cases should be designed with values “a” and “b”, just above and just below, “a” and “b” respectively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6.8.1  Black Box Testing </a:t>
            </a:r>
            <a:br>
              <a:rPr lang="en-US" sz="1200" dirty="0"/>
            </a:br>
            <a:r>
              <a:rPr lang="en-US" dirty="0"/>
              <a:t>Error Guessing</a:t>
            </a:r>
          </a:p>
        </p:txBody>
      </p:sp>
      <p:sp>
        <p:nvSpPr>
          <p:cNvPr id="3" name="Content Placeholder 2"/>
          <p:cNvSpPr>
            <a:spLocks noGrp="1"/>
          </p:cNvSpPr>
          <p:nvPr>
            <p:ph idx="1"/>
          </p:nvPr>
        </p:nvSpPr>
        <p:spPr/>
        <p:txBody>
          <a:bodyPr/>
          <a:lstStyle/>
          <a:p>
            <a:r>
              <a:rPr lang="en-US" dirty="0"/>
              <a:t>Error guessing can be done as follows:</a:t>
            </a:r>
          </a:p>
          <a:p>
            <a:pPr lvl="1"/>
            <a:r>
              <a:rPr lang="en-US" dirty="0"/>
              <a:t>Trapping the error based on:</a:t>
            </a:r>
          </a:p>
          <a:p>
            <a:pPr lvl="2"/>
            <a:r>
              <a:rPr lang="en-US" dirty="0"/>
              <a:t>Intuition, or guessing the incorrect assumptions made by new developers</a:t>
            </a:r>
          </a:p>
          <a:p>
            <a:pPr lvl="2"/>
            <a:r>
              <a:rPr lang="en-US" dirty="0"/>
              <a:t>Prior experience, and Error Checklist</a:t>
            </a:r>
          </a:p>
          <a:p>
            <a:endParaRPr lang="en-US" dirty="0"/>
          </a:p>
          <a:p>
            <a:r>
              <a:rPr lang="en-US" dirty="0"/>
              <a:t>Using good test cases, like:</a:t>
            </a:r>
          </a:p>
          <a:p>
            <a:pPr lvl="2"/>
            <a:r>
              <a:rPr lang="en-US" dirty="0"/>
              <a:t>Division by 0</a:t>
            </a:r>
          </a:p>
          <a:p>
            <a:pPr lvl="2"/>
            <a:r>
              <a:rPr lang="en-US" dirty="0"/>
              <a:t>Empty (or null) file, record, fields</a:t>
            </a:r>
          </a:p>
          <a:p>
            <a:pPr lvl="2"/>
            <a:r>
              <a:rPr lang="en-US" dirty="0"/>
              <a:t>Alphabetic character for numeric field</a:t>
            </a:r>
          </a:p>
          <a:p>
            <a:pPr lvl="2"/>
            <a:r>
              <a:rPr lang="en-US" dirty="0"/>
              <a:t>Never happen test cases</a:t>
            </a:r>
          </a:p>
          <a:p>
            <a:endParaRPr lang="en-US" dirty="0"/>
          </a:p>
        </p:txBody>
      </p:sp>
    </p:spTree>
    <p:extLst>
      <p:ext uri="{BB962C8B-B14F-4D97-AF65-F5344CB8AC3E}">
        <p14:creationId xmlns:p14="http://schemas.microsoft.com/office/powerpoint/2010/main" val="286337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6.8.2 White Box Testing</a:t>
            </a:r>
            <a:br>
              <a:rPr lang="en-US" sz="1200" dirty="0"/>
            </a:br>
            <a:r>
              <a:rPr lang="en-US" dirty="0"/>
              <a:t>White Box Testing : Features</a:t>
            </a:r>
          </a:p>
        </p:txBody>
      </p:sp>
      <p:sp>
        <p:nvSpPr>
          <p:cNvPr id="4" name="Content Placeholder 3"/>
          <p:cNvSpPr>
            <a:spLocks noGrp="1"/>
          </p:cNvSpPr>
          <p:nvPr>
            <p:ph idx="1"/>
          </p:nvPr>
        </p:nvSpPr>
        <p:spPr/>
        <p:txBody>
          <a:bodyPr/>
          <a:lstStyle/>
          <a:p>
            <a:r>
              <a:rPr lang="en-US" dirty="0"/>
              <a:t>White Box Testing focuses on the internal structure of the software.  It determines the “predicted outcome” for a “given input”</a:t>
            </a:r>
          </a:p>
          <a:p>
            <a:r>
              <a:rPr lang="en-US" dirty="0"/>
              <a:t>White Box Testing examines:</a:t>
            </a:r>
          </a:p>
          <a:p>
            <a:pPr lvl="1"/>
            <a:r>
              <a:rPr lang="en-US" dirty="0"/>
              <a:t>existence of non-executable paths</a:t>
            </a:r>
          </a:p>
          <a:p>
            <a:pPr lvl="1"/>
            <a:r>
              <a:rPr lang="en-US" dirty="0"/>
              <a:t>presence of infinite loops</a:t>
            </a:r>
          </a:p>
          <a:p>
            <a:pPr lvl="1"/>
            <a:r>
              <a:rPr lang="en-US" dirty="0"/>
              <a:t>consistency of logic on true and false sides</a:t>
            </a:r>
          </a:p>
          <a:p>
            <a:pPr lvl="1"/>
            <a:r>
              <a:rPr lang="en-US" dirty="0"/>
              <a:t>validation of internal data structures</a:t>
            </a:r>
          </a:p>
          <a:p>
            <a:endParaRPr lang="en-US" dirty="0"/>
          </a:p>
          <a:p>
            <a:r>
              <a:rPr lang="en-US" dirty="0"/>
              <a:t>White Box Testing comprises of the following techniques:</a:t>
            </a:r>
          </a:p>
          <a:p>
            <a:pPr lvl="1"/>
            <a:r>
              <a:rPr lang="en-US" dirty="0"/>
              <a:t>Control Structure Testing</a:t>
            </a:r>
          </a:p>
          <a:p>
            <a:pPr lvl="2"/>
            <a:r>
              <a:rPr lang="en-US" dirty="0"/>
              <a:t>Coverage</a:t>
            </a:r>
          </a:p>
          <a:p>
            <a:pPr lvl="2"/>
            <a:r>
              <a:rPr lang="en-US" dirty="0"/>
              <a:t>Loop Testing</a:t>
            </a:r>
          </a:p>
          <a:p>
            <a:pPr lvl="1"/>
            <a:r>
              <a:rPr lang="en-US" dirty="0"/>
              <a:t>Path Testing</a:t>
            </a:r>
          </a:p>
          <a:p>
            <a:pPr lvl="1"/>
            <a:r>
              <a:rPr lang="en-US" dirty="0"/>
              <a:t>Data Flow Testing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6.8.2 White Box Testing </a:t>
            </a:r>
            <a:br>
              <a:rPr lang="en-US" dirty="0"/>
            </a:br>
            <a:r>
              <a:rPr lang="en-US" dirty="0"/>
              <a:t>Control  structure Testing</a:t>
            </a:r>
          </a:p>
        </p:txBody>
      </p:sp>
      <p:sp>
        <p:nvSpPr>
          <p:cNvPr id="4" name="Content Placeholder 3"/>
          <p:cNvSpPr>
            <a:spLocks noGrp="1"/>
          </p:cNvSpPr>
          <p:nvPr>
            <p:ph idx="1"/>
          </p:nvPr>
        </p:nvSpPr>
        <p:spPr/>
        <p:txBody>
          <a:bodyPr/>
          <a:lstStyle/>
          <a:p>
            <a:r>
              <a:rPr lang="en-US" dirty="0"/>
              <a:t>Control structure testing is a group of white-box testing methods</a:t>
            </a:r>
          </a:p>
          <a:p>
            <a:r>
              <a:rPr lang="en-US" dirty="0"/>
              <a:t>Control Structure Testing comprises of the following two techniques:</a:t>
            </a:r>
          </a:p>
          <a:p>
            <a:pPr lvl="1"/>
            <a:r>
              <a:rPr lang="en-US" dirty="0"/>
              <a:t>Coverage</a:t>
            </a:r>
          </a:p>
          <a:p>
            <a:pPr lvl="2"/>
            <a:r>
              <a:rPr lang="en-US" dirty="0"/>
              <a:t>Statement Coverage</a:t>
            </a:r>
          </a:p>
          <a:p>
            <a:pPr lvl="2"/>
            <a:r>
              <a:rPr lang="en-US" dirty="0"/>
              <a:t>Decision Coverage</a:t>
            </a:r>
          </a:p>
          <a:p>
            <a:pPr lvl="2"/>
            <a:r>
              <a:rPr lang="en-US" dirty="0"/>
              <a:t>Conditional Coverage</a:t>
            </a:r>
          </a:p>
          <a:p>
            <a:pPr lvl="1"/>
            <a:r>
              <a:rPr lang="en-US" dirty="0"/>
              <a:t>Loop testing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6.8.2  White Box Testing </a:t>
            </a:r>
            <a:br>
              <a:rPr lang="en-US" dirty="0"/>
            </a:br>
            <a:r>
              <a:rPr lang="en-US" dirty="0"/>
              <a:t>Statement Coverage </a:t>
            </a:r>
          </a:p>
        </p:txBody>
      </p:sp>
      <p:sp>
        <p:nvSpPr>
          <p:cNvPr id="4" name="Content Placeholder 3"/>
          <p:cNvSpPr>
            <a:spLocks noGrp="1"/>
          </p:cNvSpPr>
          <p:nvPr>
            <p:ph idx="1"/>
          </p:nvPr>
        </p:nvSpPr>
        <p:spPr/>
        <p:txBody>
          <a:bodyPr/>
          <a:lstStyle/>
          <a:p>
            <a:r>
              <a:rPr lang="en-US" dirty="0"/>
              <a:t>Statement Coverage</a:t>
            </a:r>
          </a:p>
          <a:p>
            <a:endParaRPr lang="en-US" dirty="0"/>
          </a:p>
        </p:txBody>
      </p:sp>
      <p:sp>
        <p:nvSpPr>
          <p:cNvPr id="5" name="TextBox 4"/>
          <p:cNvSpPr txBox="1"/>
          <p:nvPr/>
        </p:nvSpPr>
        <p:spPr>
          <a:xfrm>
            <a:off x="590550" y="2381250"/>
            <a:ext cx="249555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None/>
            </a:pPr>
            <a:r>
              <a:rPr lang="en-US" altLang="en-US" sz="1400" dirty="0">
                <a:solidFill>
                  <a:srgbClr val="000000"/>
                </a:solidFill>
              </a:rPr>
              <a:t>Test Case: A=2,B=0,</a:t>
            </a:r>
          </a:p>
          <a:p>
            <a:pPr>
              <a:buFontTx/>
              <a:buChar char="•"/>
            </a:pPr>
            <a:r>
              <a:rPr lang="en-US" altLang="en-US" sz="1400" dirty="0">
                <a:solidFill>
                  <a:srgbClr val="000000"/>
                </a:solidFill>
              </a:rPr>
              <a:t>Every statement will be executed once.</a:t>
            </a:r>
          </a:p>
          <a:p>
            <a:pPr>
              <a:buFontTx/>
              <a:buChar char="•"/>
            </a:pPr>
            <a:r>
              <a:rPr lang="en-US" altLang="en-US" sz="1400" dirty="0">
                <a:solidFill>
                  <a:srgbClr val="000000"/>
                </a:solidFill>
              </a:rPr>
              <a:t>But only path ACE will be covered and path ABD,ACD,ABE will not be covered.</a:t>
            </a:r>
          </a:p>
          <a:p>
            <a:endParaRPr lang="en-US" sz="1400" dirty="0" err="1">
              <a:solidFill>
                <a:schemeClr val="tx2">
                  <a:lumMod val="50000"/>
                </a:schemeClr>
              </a:solidFill>
            </a:endParaRPr>
          </a:p>
        </p:txBody>
      </p:sp>
      <p:graphicFrame>
        <p:nvGraphicFramePr>
          <p:cNvPr id="6" name="Object 5">
            <a:hlinkClick r:id="" action="ppaction://ole?verb=0"/>
          </p:cNvPr>
          <p:cNvGraphicFramePr>
            <a:graphicFrameLocks noGrp="1" noChangeAspect="1"/>
          </p:cNvGraphicFramePr>
          <p:nvPr>
            <p:extLst>
              <p:ext uri="{D42A27DB-BD31-4B8C-83A1-F6EECF244321}">
                <p14:modId xmlns:p14="http://schemas.microsoft.com/office/powerpoint/2010/main" val="3119159313"/>
              </p:ext>
            </p:extLst>
          </p:nvPr>
        </p:nvGraphicFramePr>
        <p:xfrm>
          <a:off x="4381500" y="1752601"/>
          <a:ext cx="4480560" cy="3623894"/>
        </p:xfrm>
        <a:graphic>
          <a:graphicData uri="http://schemas.openxmlformats.org/presentationml/2006/ole">
            <mc:AlternateContent xmlns:mc="http://schemas.openxmlformats.org/markup-compatibility/2006">
              <mc:Choice xmlns:v="urn:schemas-microsoft-com:vml" Requires="v">
                <p:oleObj spid="_x0000_s40991" name="Presentation" r:id="rId4" imgW="3299575" imgH="2473311" progId="PowerPoint.Show.8">
                  <p:embed/>
                </p:oleObj>
              </mc:Choice>
              <mc:Fallback>
                <p:oleObj name="Presentation" r:id="rId4" imgW="3299575" imgH="2473311" progId="PowerPoint.Show.8">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1752601"/>
                        <a:ext cx="4480560" cy="3623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5"/>
          <p:cNvSpPr txBox="1">
            <a:spLocks noChangeArrowheads="1"/>
          </p:cNvSpPr>
          <p:nvPr/>
        </p:nvSpPr>
        <p:spPr bwMode="auto">
          <a:xfrm>
            <a:off x="2590800" y="2057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endParaRPr lang="en-US" altLang="en-US" sz="2400" b="0"/>
          </a:p>
        </p:txBody>
      </p:sp>
      <p:sp>
        <p:nvSpPr>
          <p:cNvPr id="3" name="Title 2"/>
          <p:cNvSpPr>
            <a:spLocks noGrp="1"/>
          </p:cNvSpPr>
          <p:nvPr>
            <p:ph type="title"/>
          </p:nvPr>
        </p:nvSpPr>
        <p:spPr/>
        <p:txBody>
          <a:bodyPr/>
          <a:lstStyle/>
          <a:p>
            <a:r>
              <a:rPr lang="en-US" sz="1200" dirty="0"/>
              <a:t>6.8.2 White Box Testing </a:t>
            </a:r>
            <a:br>
              <a:rPr lang="en-US" dirty="0"/>
            </a:br>
            <a:r>
              <a:rPr lang="en-US" dirty="0"/>
              <a:t>Decision Coverage</a:t>
            </a:r>
          </a:p>
        </p:txBody>
      </p:sp>
      <p:sp>
        <p:nvSpPr>
          <p:cNvPr id="4" name="Content Placeholder 3"/>
          <p:cNvSpPr>
            <a:spLocks noGrp="1"/>
          </p:cNvSpPr>
          <p:nvPr>
            <p:ph idx="1"/>
          </p:nvPr>
        </p:nvSpPr>
        <p:spPr>
          <a:xfrm>
            <a:off x="298516" y="1494766"/>
            <a:ext cx="4063934" cy="4643751"/>
          </a:xfrm>
        </p:spPr>
        <p:txBody>
          <a:bodyPr/>
          <a:lstStyle/>
          <a:p>
            <a:r>
              <a:rPr lang="en-US" dirty="0"/>
              <a:t>Test Case 1: a=2, b=0, x&gt;1 </a:t>
            </a:r>
          </a:p>
          <a:p>
            <a:pPr marL="0" indent="0">
              <a:buNone/>
            </a:pPr>
            <a:r>
              <a:rPr lang="en-US" dirty="0"/>
              <a:t>    (Decision1 is True, Decision2 is True) (Path ACE)</a:t>
            </a:r>
          </a:p>
          <a:p>
            <a:pPr marL="0" indent="0">
              <a:buNone/>
            </a:pPr>
            <a:endParaRPr lang="en-US" dirty="0"/>
          </a:p>
          <a:p>
            <a:r>
              <a:rPr lang="en-US" dirty="0"/>
              <a:t>Test Case 2: a&lt;=1 , b!=0, x&lt;=1</a:t>
            </a:r>
          </a:p>
          <a:p>
            <a:pPr marL="0" indent="0">
              <a:buNone/>
            </a:pPr>
            <a:r>
              <a:rPr lang="en-US" dirty="0"/>
              <a:t>    (Decision1 is False, Decision2 is False) (Path ABD)</a:t>
            </a:r>
          </a:p>
          <a:p>
            <a:endParaRPr lang="en-US" dirty="0"/>
          </a:p>
        </p:txBody>
      </p:sp>
      <p:grpSp>
        <p:nvGrpSpPr>
          <p:cNvPr id="39" name="Group 5"/>
          <p:cNvGrpSpPr>
            <a:grpSpLocks/>
          </p:cNvGrpSpPr>
          <p:nvPr/>
        </p:nvGrpSpPr>
        <p:grpSpPr bwMode="auto">
          <a:xfrm>
            <a:off x="4495800" y="1295400"/>
            <a:ext cx="3962400" cy="4621306"/>
            <a:chOff x="2640" y="864"/>
            <a:chExt cx="2592" cy="3264"/>
          </a:xfrm>
        </p:grpSpPr>
        <p:sp>
          <p:nvSpPr>
            <p:cNvPr id="40" name="Line 13"/>
            <p:cNvSpPr>
              <a:spLocks noChangeShapeType="1"/>
            </p:cNvSpPr>
            <p:nvPr/>
          </p:nvSpPr>
          <p:spPr bwMode="auto">
            <a:xfrm>
              <a:off x="3120"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1" name="Group 7"/>
            <p:cNvGrpSpPr>
              <a:grpSpLocks/>
            </p:cNvGrpSpPr>
            <p:nvPr/>
          </p:nvGrpSpPr>
          <p:grpSpPr bwMode="auto">
            <a:xfrm>
              <a:off x="2640" y="912"/>
              <a:ext cx="2592" cy="3216"/>
              <a:chOff x="2640" y="912"/>
              <a:chExt cx="2592" cy="3216"/>
            </a:xfrm>
          </p:grpSpPr>
          <p:sp>
            <p:nvSpPr>
              <p:cNvPr id="42" name="Line 12"/>
              <p:cNvSpPr>
                <a:spLocks noChangeShapeType="1"/>
              </p:cNvSpPr>
              <p:nvPr/>
            </p:nvSpPr>
            <p:spPr bwMode="auto">
              <a:xfrm>
                <a:off x="3120" y="3408"/>
                <a:ext cx="0" cy="72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 name="Group 9"/>
              <p:cNvGrpSpPr>
                <a:grpSpLocks/>
              </p:cNvGrpSpPr>
              <p:nvPr/>
            </p:nvGrpSpPr>
            <p:grpSpPr bwMode="auto">
              <a:xfrm>
                <a:off x="2640" y="912"/>
                <a:ext cx="2592" cy="3045"/>
                <a:chOff x="2640" y="912"/>
                <a:chExt cx="2592" cy="3045"/>
              </a:xfrm>
            </p:grpSpPr>
            <p:sp>
              <p:nvSpPr>
                <p:cNvPr id="44" name="AutoShape 3"/>
                <p:cNvSpPr>
                  <a:spLocks noChangeArrowheads="1"/>
                </p:cNvSpPr>
                <p:nvPr/>
              </p:nvSpPr>
              <p:spPr bwMode="auto">
                <a:xfrm>
                  <a:off x="2688" y="1008"/>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Times New Roman" pitchFamily="18" charset="0"/>
                  </a:endParaRPr>
                </a:p>
              </p:txBody>
            </p:sp>
            <p:sp>
              <p:nvSpPr>
                <p:cNvPr id="45" name="AutoShape 4"/>
                <p:cNvSpPr>
                  <a:spLocks noChangeArrowheads="1"/>
                </p:cNvSpPr>
                <p:nvPr/>
              </p:nvSpPr>
              <p:spPr bwMode="auto">
                <a:xfrm>
                  <a:off x="3936" y="1680"/>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Times New Roman" pitchFamily="18" charset="0"/>
                  </a:endParaRPr>
                </a:p>
              </p:txBody>
            </p:sp>
            <p:sp>
              <p:nvSpPr>
                <p:cNvPr id="46" name="AutoShape 5"/>
                <p:cNvSpPr>
                  <a:spLocks noChangeArrowheads="1"/>
                </p:cNvSpPr>
                <p:nvPr/>
              </p:nvSpPr>
              <p:spPr bwMode="auto">
                <a:xfrm>
                  <a:off x="2688" y="2640"/>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Times New Roman" pitchFamily="18" charset="0"/>
                  </a:endParaRPr>
                </a:p>
              </p:txBody>
            </p:sp>
            <p:sp>
              <p:nvSpPr>
                <p:cNvPr id="47" name="AutoShape 6"/>
                <p:cNvSpPr>
                  <a:spLocks noChangeArrowheads="1"/>
                </p:cNvSpPr>
                <p:nvPr/>
              </p:nvSpPr>
              <p:spPr bwMode="auto">
                <a:xfrm>
                  <a:off x="3984" y="3264"/>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Times New Roman" pitchFamily="18" charset="0"/>
                  </a:endParaRPr>
                </a:p>
              </p:txBody>
            </p:sp>
            <p:sp>
              <p:nvSpPr>
                <p:cNvPr id="48" name="Line 7"/>
                <p:cNvSpPr>
                  <a:spLocks noChangeShapeType="1"/>
                </p:cNvSpPr>
                <p:nvPr/>
              </p:nvSpPr>
              <p:spPr bwMode="auto">
                <a:xfrm>
                  <a:off x="3120" y="1776"/>
                  <a:ext cx="0" cy="864"/>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Line 8"/>
                <p:cNvSpPr>
                  <a:spLocks noChangeShapeType="1"/>
                </p:cNvSpPr>
                <p:nvPr/>
              </p:nvSpPr>
              <p:spPr bwMode="auto">
                <a:xfrm>
                  <a:off x="3552" y="30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9"/>
                <p:cNvSpPr>
                  <a:spLocks noChangeShapeType="1"/>
                </p:cNvSpPr>
                <p:nvPr/>
              </p:nvSpPr>
              <p:spPr bwMode="auto">
                <a:xfrm>
                  <a:off x="4512" y="302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Line 10"/>
                <p:cNvSpPr>
                  <a:spLocks noChangeShapeType="1"/>
                </p:cNvSpPr>
                <p:nvPr/>
              </p:nvSpPr>
              <p:spPr bwMode="auto">
                <a:xfrm>
                  <a:off x="4560" y="36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1"/>
                <p:cNvSpPr>
                  <a:spLocks noChangeShapeType="1"/>
                </p:cNvSpPr>
                <p:nvPr/>
              </p:nvSpPr>
              <p:spPr bwMode="auto">
                <a:xfrm flipH="1">
                  <a:off x="3120" y="3888"/>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Line 14"/>
                <p:cNvSpPr>
                  <a:spLocks noChangeShapeType="1"/>
                </p:cNvSpPr>
                <p:nvPr/>
              </p:nvSpPr>
              <p:spPr bwMode="auto">
                <a:xfrm>
                  <a:off x="3552" y="1392"/>
                  <a:ext cx="91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15"/>
                <p:cNvSpPr>
                  <a:spLocks noChangeShapeType="1"/>
                </p:cNvSpPr>
                <p:nvPr/>
              </p:nvSpPr>
              <p:spPr bwMode="auto">
                <a:xfrm>
                  <a:off x="4464" y="1392"/>
                  <a:ext cx="0" cy="288"/>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16"/>
                <p:cNvSpPr>
                  <a:spLocks noChangeShapeType="1"/>
                </p:cNvSpPr>
                <p:nvPr/>
              </p:nvSpPr>
              <p:spPr bwMode="auto">
                <a:xfrm>
                  <a:off x="4512" y="2112"/>
                  <a:ext cx="0" cy="288"/>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17"/>
                <p:cNvSpPr>
                  <a:spLocks noChangeShapeType="1"/>
                </p:cNvSpPr>
                <p:nvPr/>
              </p:nvSpPr>
              <p:spPr bwMode="auto">
                <a:xfrm flipH="1">
                  <a:off x="3120" y="2400"/>
                  <a:ext cx="1392"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 name="Text Box 18"/>
                <p:cNvSpPr txBox="1">
                  <a:spLocks noChangeArrowheads="1"/>
                </p:cNvSpPr>
                <p:nvPr/>
              </p:nvSpPr>
              <p:spPr bwMode="auto">
                <a:xfrm>
                  <a:off x="2640" y="912"/>
                  <a:ext cx="4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latin typeface="Calibri" pitchFamily="34" charset="0"/>
                    </a:rPr>
                    <a:t>A</a:t>
                  </a:r>
                </a:p>
              </p:txBody>
            </p:sp>
            <p:sp>
              <p:nvSpPr>
                <p:cNvPr id="58" name="Text Box 19"/>
                <p:cNvSpPr txBox="1">
                  <a:spLocks noChangeArrowheads="1"/>
                </p:cNvSpPr>
                <p:nvPr/>
              </p:nvSpPr>
              <p:spPr bwMode="auto">
                <a:xfrm>
                  <a:off x="2880" y="2112"/>
                  <a:ext cx="23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latin typeface="Calibri" pitchFamily="34" charset="0"/>
                    </a:rPr>
                    <a:t>B</a:t>
                  </a:r>
                </a:p>
              </p:txBody>
            </p:sp>
            <p:sp>
              <p:nvSpPr>
                <p:cNvPr id="59" name="Text Box 20"/>
                <p:cNvSpPr txBox="1">
                  <a:spLocks noChangeArrowheads="1"/>
                </p:cNvSpPr>
                <p:nvPr/>
              </p:nvSpPr>
              <p:spPr bwMode="auto">
                <a:xfrm>
                  <a:off x="2832" y="3648"/>
                  <a:ext cx="24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latin typeface="Calibri" pitchFamily="34" charset="0"/>
                    </a:rPr>
                    <a:t>D</a:t>
                  </a:r>
                </a:p>
              </p:txBody>
            </p:sp>
            <p:sp>
              <p:nvSpPr>
                <p:cNvPr id="60" name="Text Box 21"/>
                <p:cNvSpPr txBox="1">
                  <a:spLocks noChangeArrowheads="1"/>
                </p:cNvSpPr>
                <p:nvPr/>
              </p:nvSpPr>
              <p:spPr bwMode="auto">
                <a:xfrm>
                  <a:off x="4224" y="1056"/>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latin typeface="Calibri" pitchFamily="34" charset="0"/>
                    </a:rPr>
                    <a:t>C</a:t>
                  </a:r>
                </a:p>
              </p:txBody>
            </p:sp>
            <p:sp>
              <p:nvSpPr>
                <p:cNvPr id="61" name="Text Box 22"/>
                <p:cNvSpPr txBox="1">
                  <a:spLocks noChangeArrowheads="1"/>
                </p:cNvSpPr>
                <p:nvPr/>
              </p:nvSpPr>
              <p:spPr bwMode="auto">
                <a:xfrm>
                  <a:off x="4272" y="2736"/>
                  <a:ext cx="21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latin typeface="Calibri" pitchFamily="34" charset="0"/>
                    </a:rPr>
                    <a:t>E</a:t>
                  </a:r>
                </a:p>
              </p:txBody>
            </p:sp>
            <p:sp>
              <p:nvSpPr>
                <p:cNvPr id="62" name="Text Box 23"/>
                <p:cNvSpPr txBox="1">
                  <a:spLocks noChangeArrowheads="1"/>
                </p:cNvSpPr>
                <p:nvPr/>
              </p:nvSpPr>
              <p:spPr bwMode="auto">
                <a:xfrm>
                  <a:off x="4224" y="1776"/>
                  <a:ext cx="8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400" b="0">
                      <a:latin typeface="Calibri" pitchFamily="34" charset="0"/>
                    </a:rPr>
                    <a:t>x=x/a</a:t>
                  </a:r>
                </a:p>
              </p:txBody>
            </p:sp>
            <p:sp>
              <p:nvSpPr>
                <p:cNvPr id="63" name="Text Box 24"/>
                <p:cNvSpPr txBox="1">
                  <a:spLocks noChangeArrowheads="1"/>
                </p:cNvSpPr>
                <p:nvPr/>
              </p:nvSpPr>
              <p:spPr bwMode="auto">
                <a:xfrm>
                  <a:off x="4320" y="3408"/>
                  <a:ext cx="91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400" b="0">
                      <a:latin typeface="Calibri" pitchFamily="34" charset="0"/>
                    </a:rPr>
                    <a:t>x=x+1</a:t>
                  </a:r>
                </a:p>
              </p:txBody>
            </p:sp>
            <p:sp>
              <p:nvSpPr>
                <p:cNvPr id="64" name="Text Box 26"/>
                <p:cNvSpPr txBox="1">
                  <a:spLocks noChangeArrowheads="1"/>
                </p:cNvSpPr>
                <p:nvPr/>
              </p:nvSpPr>
              <p:spPr bwMode="auto">
                <a:xfrm>
                  <a:off x="2928" y="2736"/>
                  <a:ext cx="48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200" b="0">
                      <a:latin typeface="Calibri" pitchFamily="34" charset="0"/>
                    </a:rPr>
                    <a:t>a = 2</a:t>
                  </a:r>
                </a:p>
                <a:p>
                  <a:pPr eaLnBrk="1" hangingPunct="1">
                    <a:spcBef>
                      <a:spcPct val="50000"/>
                    </a:spcBef>
                    <a:buClrTx/>
                    <a:buFontTx/>
                    <a:buNone/>
                  </a:pPr>
                  <a:r>
                    <a:rPr lang="en-US" altLang="en-US" sz="1200" b="0">
                      <a:latin typeface="Calibri" pitchFamily="34" charset="0"/>
                    </a:rPr>
                    <a:t>  Or</a:t>
                  </a:r>
                </a:p>
                <a:p>
                  <a:pPr eaLnBrk="1" hangingPunct="1">
                    <a:spcBef>
                      <a:spcPct val="50000"/>
                    </a:spcBef>
                    <a:buClrTx/>
                    <a:buFontTx/>
                    <a:buNone/>
                  </a:pPr>
                  <a:r>
                    <a:rPr lang="en-US" altLang="en-US" sz="1200" b="0">
                      <a:latin typeface="Calibri" pitchFamily="34" charset="0"/>
                    </a:rPr>
                    <a:t>x &gt; 1</a:t>
                  </a:r>
                </a:p>
              </p:txBody>
            </p:sp>
            <p:sp>
              <p:nvSpPr>
                <p:cNvPr id="65" name="Text Box 27"/>
                <p:cNvSpPr txBox="1">
                  <a:spLocks noChangeArrowheads="1"/>
                </p:cNvSpPr>
                <p:nvPr/>
              </p:nvSpPr>
              <p:spPr bwMode="auto">
                <a:xfrm>
                  <a:off x="2928" y="1104"/>
                  <a:ext cx="62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200" b="0">
                      <a:latin typeface="Calibri" pitchFamily="34" charset="0"/>
                    </a:rPr>
                    <a:t>a &gt; 1</a:t>
                  </a:r>
                </a:p>
                <a:p>
                  <a:pPr eaLnBrk="1" hangingPunct="1">
                    <a:spcBef>
                      <a:spcPct val="50000"/>
                    </a:spcBef>
                    <a:buClrTx/>
                    <a:buFontTx/>
                    <a:buNone/>
                  </a:pPr>
                  <a:r>
                    <a:rPr lang="en-US" altLang="en-US" sz="1200" b="0">
                      <a:latin typeface="Calibri" pitchFamily="34" charset="0"/>
                    </a:rPr>
                    <a:t>AND</a:t>
                  </a:r>
                </a:p>
                <a:p>
                  <a:pPr eaLnBrk="1" hangingPunct="1">
                    <a:spcBef>
                      <a:spcPct val="50000"/>
                    </a:spcBef>
                    <a:buClrTx/>
                    <a:buFontTx/>
                    <a:buNone/>
                  </a:pPr>
                  <a:r>
                    <a:rPr lang="en-US" altLang="en-US" sz="1200" b="0">
                      <a:latin typeface="Calibri" pitchFamily="34" charset="0"/>
                    </a:rPr>
                    <a:t>b = 0</a:t>
                  </a:r>
                </a:p>
              </p:txBody>
            </p:sp>
            <p:sp>
              <p:nvSpPr>
                <p:cNvPr id="66" name="Text Box 29"/>
                <p:cNvSpPr txBox="1">
                  <a:spLocks noChangeArrowheads="1"/>
                </p:cNvSpPr>
                <p:nvPr/>
              </p:nvSpPr>
              <p:spPr bwMode="auto">
                <a:xfrm>
                  <a:off x="3600" y="1200"/>
                  <a:ext cx="3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latin typeface="Calibri" pitchFamily="34" charset="0"/>
                    </a:rPr>
                    <a:t>Yes</a:t>
                  </a:r>
                </a:p>
              </p:txBody>
            </p:sp>
            <p:sp>
              <p:nvSpPr>
                <p:cNvPr id="67" name="Text Box 30"/>
                <p:cNvSpPr txBox="1">
                  <a:spLocks noChangeArrowheads="1"/>
                </p:cNvSpPr>
                <p:nvPr/>
              </p:nvSpPr>
              <p:spPr bwMode="auto">
                <a:xfrm>
                  <a:off x="2784" y="1728"/>
                  <a:ext cx="5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2400" b="0">
                      <a:latin typeface="Calibri" pitchFamily="34" charset="0"/>
                    </a:rPr>
                    <a:t>No</a:t>
                  </a:r>
                </a:p>
              </p:txBody>
            </p:sp>
            <p:sp>
              <p:nvSpPr>
                <p:cNvPr id="68" name="Text Box 31"/>
                <p:cNvSpPr txBox="1">
                  <a:spLocks noChangeArrowheads="1"/>
                </p:cNvSpPr>
                <p:nvPr/>
              </p:nvSpPr>
              <p:spPr bwMode="auto">
                <a:xfrm>
                  <a:off x="3648" y="2832"/>
                  <a:ext cx="3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latin typeface="Calibri" pitchFamily="34" charset="0"/>
                    </a:rPr>
                    <a:t>Yes</a:t>
                  </a:r>
                </a:p>
              </p:txBody>
            </p:sp>
            <p:sp>
              <p:nvSpPr>
                <p:cNvPr id="69" name="Text Box 32"/>
                <p:cNvSpPr txBox="1">
                  <a:spLocks noChangeArrowheads="1"/>
                </p:cNvSpPr>
                <p:nvPr/>
              </p:nvSpPr>
              <p:spPr bwMode="auto">
                <a:xfrm>
                  <a:off x="2832" y="3360"/>
                  <a:ext cx="3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latin typeface="Calibri" pitchFamily="34" charset="0"/>
                    </a:rPr>
                    <a:t>No</a:t>
                  </a: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6.1. What is Software Testing?</a:t>
            </a:r>
            <a:br>
              <a:rPr lang="en-US" sz="1200" dirty="0"/>
            </a:br>
            <a:r>
              <a:rPr lang="en-US" dirty="0"/>
              <a:t>What is Software Testing?</a:t>
            </a:r>
          </a:p>
        </p:txBody>
      </p:sp>
      <p:sp>
        <p:nvSpPr>
          <p:cNvPr id="4" name="Content Placeholder 3"/>
          <p:cNvSpPr>
            <a:spLocks noGrp="1"/>
          </p:cNvSpPr>
          <p:nvPr>
            <p:ph idx="1"/>
          </p:nvPr>
        </p:nvSpPr>
        <p:spPr/>
        <p:txBody>
          <a:bodyPr/>
          <a:lstStyle/>
          <a:p>
            <a:r>
              <a:rPr lang="en-US" dirty="0"/>
              <a:t>Testing is the process of executing a program with the intent of finding errors</a:t>
            </a:r>
          </a:p>
          <a:p>
            <a:r>
              <a:rPr lang="en-US" dirty="0"/>
              <a:t>Testing is a process used to help identify the correctness, completeness and quality of a developed computer software</a:t>
            </a:r>
          </a:p>
          <a:p>
            <a:r>
              <a:rPr lang="en-US" dirty="0"/>
              <a:t>Testing helps in Verifying and Validating if the Software is working as it is intended to be working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6.8.2 White Box Testing </a:t>
            </a:r>
            <a:br>
              <a:rPr lang="en-US" dirty="0"/>
            </a:br>
            <a:r>
              <a:rPr lang="en-US" dirty="0"/>
              <a:t>Condition Coverage</a:t>
            </a:r>
          </a:p>
        </p:txBody>
      </p:sp>
      <p:sp>
        <p:nvSpPr>
          <p:cNvPr id="4" name="Content Placeholder 3"/>
          <p:cNvSpPr>
            <a:spLocks noGrp="1"/>
          </p:cNvSpPr>
          <p:nvPr>
            <p:ph idx="1"/>
          </p:nvPr>
        </p:nvSpPr>
        <p:spPr>
          <a:xfrm>
            <a:off x="298516" y="1494766"/>
            <a:ext cx="4025834" cy="4643751"/>
          </a:xfrm>
        </p:spPr>
        <p:txBody>
          <a:bodyPr/>
          <a:lstStyle/>
          <a:p>
            <a:r>
              <a:rPr lang="en-US" dirty="0"/>
              <a:t>Test cases are written such that each condition in a decision takes on all possible outcomes at least once. </a:t>
            </a:r>
          </a:p>
          <a:p>
            <a:pPr lvl="1"/>
            <a:r>
              <a:rPr lang="en-US" dirty="0"/>
              <a:t>Test Case1 : a=2, b=0, x=3 </a:t>
            </a:r>
          </a:p>
          <a:p>
            <a:pPr marL="189411" lvl="1" indent="0">
              <a:buNone/>
            </a:pPr>
            <a:r>
              <a:rPr lang="en-US" dirty="0"/>
              <a:t>	(Condition1 is True, 	Conditionn2 is True) </a:t>
            </a:r>
          </a:p>
          <a:p>
            <a:pPr marL="189411" lvl="1" indent="0">
              <a:buNone/>
            </a:pPr>
            <a:r>
              <a:rPr lang="en-US" dirty="0"/>
              <a:t>	(Path ACE)</a:t>
            </a:r>
          </a:p>
          <a:p>
            <a:pPr lvl="1"/>
            <a:r>
              <a:rPr lang="en-US" dirty="0"/>
              <a:t>Test Case2: a=3, b=0, x=0</a:t>
            </a:r>
          </a:p>
          <a:p>
            <a:pPr marL="189411" lvl="1" indent="0">
              <a:buNone/>
            </a:pPr>
            <a:r>
              <a:rPr lang="en-US" dirty="0"/>
              <a:t>	(Condition1 is True, </a:t>
            </a:r>
          </a:p>
          <a:p>
            <a:pPr marL="189411" lvl="1" indent="0">
              <a:buNone/>
            </a:pPr>
            <a:r>
              <a:rPr lang="en-US" dirty="0"/>
              <a:t>	Condn2 is False, </a:t>
            </a:r>
          </a:p>
          <a:p>
            <a:pPr marL="189411" lvl="1" indent="0">
              <a:buNone/>
            </a:pPr>
            <a:r>
              <a:rPr lang="en-US" dirty="0"/>
              <a:t>	Condition 3 is False) </a:t>
            </a:r>
          </a:p>
          <a:p>
            <a:pPr marL="189411" lvl="1" indent="0">
              <a:buNone/>
            </a:pPr>
            <a:r>
              <a:rPr lang="en-US" dirty="0"/>
              <a:t>	(Path ACD)</a:t>
            </a:r>
          </a:p>
          <a:p>
            <a:endParaRPr lang="en-US" dirty="0"/>
          </a:p>
        </p:txBody>
      </p:sp>
      <p:grpSp>
        <p:nvGrpSpPr>
          <p:cNvPr id="36" name="Group 33"/>
          <p:cNvGrpSpPr>
            <a:grpSpLocks/>
          </p:cNvGrpSpPr>
          <p:nvPr/>
        </p:nvGrpSpPr>
        <p:grpSpPr bwMode="auto">
          <a:xfrm>
            <a:off x="4876800" y="1295400"/>
            <a:ext cx="3657600" cy="4800600"/>
            <a:chOff x="2640" y="864"/>
            <a:chExt cx="2592" cy="3264"/>
          </a:xfrm>
        </p:grpSpPr>
        <p:sp>
          <p:nvSpPr>
            <p:cNvPr id="37" name="AutoShape 3"/>
            <p:cNvSpPr>
              <a:spLocks noChangeArrowheads="1"/>
            </p:cNvSpPr>
            <p:nvPr/>
          </p:nvSpPr>
          <p:spPr bwMode="auto">
            <a:xfrm>
              <a:off x="2688" y="1008"/>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solidFill>
                  <a:schemeClr val="tx2"/>
                </a:solidFill>
                <a:latin typeface="Calibri" pitchFamily="34" charset="0"/>
              </a:endParaRPr>
            </a:p>
          </p:txBody>
        </p:sp>
        <p:sp>
          <p:nvSpPr>
            <p:cNvPr id="38" name="AutoShape 4"/>
            <p:cNvSpPr>
              <a:spLocks noChangeArrowheads="1"/>
            </p:cNvSpPr>
            <p:nvPr/>
          </p:nvSpPr>
          <p:spPr bwMode="auto">
            <a:xfrm>
              <a:off x="3936" y="1680"/>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solidFill>
                  <a:schemeClr val="tx2"/>
                </a:solidFill>
                <a:latin typeface="Calibri" pitchFamily="34" charset="0"/>
              </a:endParaRPr>
            </a:p>
          </p:txBody>
        </p:sp>
        <p:sp>
          <p:nvSpPr>
            <p:cNvPr id="39" name="AutoShape 5"/>
            <p:cNvSpPr>
              <a:spLocks noChangeArrowheads="1"/>
            </p:cNvSpPr>
            <p:nvPr/>
          </p:nvSpPr>
          <p:spPr bwMode="auto">
            <a:xfrm>
              <a:off x="2688" y="2640"/>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solidFill>
                  <a:schemeClr val="tx2"/>
                </a:solidFill>
                <a:latin typeface="Calibri" pitchFamily="34" charset="0"/>
              </a:endParaRPr>
            </a:p>
          </p:txBody>
        </p:sp>
        <p:sp>
          <p:nvSpPr>
            <p:cNvPr id="40" name="AutoShape 6"/>
            <p:cNvSpPr>
              <a:spLocks noChangeArrowheads="1"/>
            </p:cNvSpPr>
            <p:nvPr/>
          </p:nvSpPr>
          <p:spPr bwMode="auto">
            <a:xfrm>
              <a:off x="3984" y="3264"/>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solidFill>
                  <a:schemeClr val="tx2"/>
                </a:solidFill>
                <a:latin typeface="Calibri" pitchFamily="34" charset="0"/>
              </a:endParaRPr>
            </a:p>
          </p:txBody>
        </p:sp>
        <p:sp>
          <p:nvSpPr>
            <p:cNvPr id="41" name="Line 7"/>
            <p:cNvSpPr>
              <a:spLocks noChangeShapeType="1"/>
            </p:cNvSpPr>
            <p:nvPr/>
          </p:nvSpPr>
          <p:spPr bwMode="auto">
            <a:xfrm>
              <a:off x="3120" y="1776"/>
              <a:ext cx="0" cy="864"/>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3552" y="3024"/>
              <a:ext cx="96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512" y="3024"/>
              <a:ext cx="0"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560" y="3696"/>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flipH="1">
              <a:off x="3120" y="3888"/>
              <a:ext cx="144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120" y="3408"/>
              <a:ext cx="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120"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52" y="1392"/>
              <a:ext cx="912"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4464" y="1392"/>
              <a:ext cx="0" cy="288"/>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4512" y="2112"/>
              <a:ext cx="0" cy="2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7"/>
            <p:cNvSpPr>
              <a:spLocks noChangeShapeType="1"/>
            </p:cNvSpPr>
            <p:nvPr/>
          </p:nvSpPr>
          <p:spPr bwMode="auto">
            <a:xfrm flipH="1">
              <a:off x="3120" y="2400"/>
              <a:ext cx="1392"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Text Box 18"/>
            <p:cNvSpPr txBox="1">
              <a:spLocks noChangeArrowheads="1"/>
            </p:cNvSpPr>
            <p:nvPr/>
          </p:nvSpPr>
          <p:spPr bwMode="auto">
            <a:xfrm>
              <a:off x="2640" y="912"/>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solidFill>
                    <a:schemeClr val="tx2"/>
                  </a:solidFill>
                  <a:latin typeface="Calibri" pitchFamily="34" charset="0"/>
                </a:rPr>
                <a:t>A</a:t>
              </a:r>
            </a:p>
          </p:txBody>
        </p:sp>
        <p:sp>
          <p:nvSpPr>
            <p:cNvPr id="53" name="Text Box 19"/>
            <p:cNvSpPr txBox="1">
              <a:spLocks noChangeArrowheads="1"/>
            </p:cNvSpPr>
            <p:nvPr/>
          </p:nvSpPr>
          <p:spPr bwMode="auto">
            <a:xfrm>
              <a:off x="2856" y="21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solidFill>
                    <a:schemeClr val="tx2"/>
                  </a:solidFill>
                  <a:latin typeface="Calibri" pitchFamily="34" charset="0"/>
                </a:rPr>
                <a:t>B</a:t>
              </a:r>
            </a:p>
          </p:txBody>
        </p:sp>
        <p:sp>
          <p:nvSpPr>
            <p:cNvPr id="54" name="Text Box 20"/>
            <p:cNvSpPr txBox="1">
              <a:spLocks noChangeArrowheads="1"/>
            </p:cNvSpPr>
            <p:nvPr/>
          </p:nvSpPr>
          <p:spPr bwMode="auto">
            <a:xfrm>
              <a:off x="2832" y="36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solidFill>
                    <a:schemeClr val="tx2"/>
                  </a:solidFill>
                  <a:latin typeface="Calibri" pitchFamily="34" charset="0"/>
                </a:rPr>
                <a:t>D</a:t>
              </a:r>
            </a:p>
          </p:txBody>
        </p:sp>
        <p:sp>
          <p:nvSpPr>
            <p:cNvPr id="55" name="Text Box 21"/>
            <p:cNvSpPr txBox="1">
              <a:spLocks noChangeArrowheads="1"/>
            </p:cNvSpPr>
            <p:nvPr/>
          </p:nvSpPr>
          <p:spPr bwMode="auto">
            <a:xfrm>
              <a:off x="4224" y="105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solidFill>
                    <a:schemeClr val="tx2"/>
                  </a:solidFill>
                  <a:latin typeface="Calibri" pitchFamily="34" charset="0"/>
                </a:rPr>
                <a:t>C</a:t>
              </a:r>
            </a:p>
          </p:txBody>
        </p:sp>
        <p:sp>
          <p:nvSpPr>
            <p:cNvPr id="56" name="Text Box 22"/>
            <p:cNvSpPr txBox="1">
              <a:spLocks noChangeArrowheads="1"/>
            </p:cNvSpPr>
            <p:nvPr/>
          </p:nvSpPr>
          <p:spPr bwMode="auto">
            <a:xfrm>
              <a:off x="4272" y="273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2400" b="0">
                  <a:solidFill>
                    <a:schemeClr val="tx2"/>
                  </a:solidFill>
                  <a:latin typeface="Calibri" pitchFamily="34" charset="0"/>
                </a:rPr>
                <a:t>E</a:t>
              </a:r>
            </a:p>
          </p:txBody>
        </p:sp>
        <p:sp>
          <p:nvSpPr>
            <p:cNvPr id="57" name="Text Box 23"/>
            <p:cNvSpPr txBox="1">
              <a:spLocks noChangeArrowheads="1"/>
            </p:cNvSpPr>
            <p:nvPr/>
          </p:nvSpPr>
          <p:spPr bwMode="auto">
            <a:xfrm>
              <a:off x="4224" y="1776"/>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400" b="0">
                  <a:solidFill>
                    <a:schemeClr val="tx2"/>
                  </a:solidFill>
                  <a:latin typeface="Calibri" pitchFamily="34" charset="0"/>
                </a:rPr>
                <a:t>x=x/a</a:t>
              </a:r>
            </a:p>
          </p:txBody>
        </p:sp>
        <p:sp>
          <p:nvSpPr>
            <p:cNvPr id="58" name="Text Box 24"/>
            <p:cNvSpPr txBox="1">
              <a:spLocks noChangeArrowheads="1"/>
            </p:cNvSpPr>
            <p:nvPr/>
          </p:nvSpPr>
          <p:spPr bwMode="auto">
            <a:xfrm>
              <a:off x="4320" y="340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400" b="0">
                  <a:solidFill>
                    <a:schemeClr val="tx2"/>
                  </a:solidFill>
                  <a:latin typeface="Calibri" pitchFamily="34" charset="0"/>
                </a:rPr>
                <a:t>x=x+1</a:t>
              </a:r>
            </a:p>
          </p:txBody>
        </p:sp>
        <p:sp>
          <p:nvSpPr>
            <p:cNvPr id="59" name="Text Box 26"/>
            <p:cNvSpPr txBox="1">
              <a:spLocks noChangeArrowheads="1"/>
            </p:cNvSpPr>
            <p:nvPr/>
          </p:nvSpPr>
          <p:spPr bwMode="auto">
            <a:xfrm>
              <a:off x="2928" y="2736"/>
              <a:ext cx="48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200" b="0">
                  <a:solidFill>
                    <a:schemeClr val="tx2"/>
                  </a:solidFill>
                  <a:latin typeface="Calibri" pitchFamily="34" charset="0"/>
                </a:rPr>
                <a:t>a = 2</a:t>
              </a:r>
            </a:p>
            <a:p>
              <a:pPr eaLnBrk="1" hangingPunct="1">
                <a:spcBef>
                  <a:spcPct val="50000"/>
                </a:spcBef>
                <a:buClrTx/>
                <a:buFontTx/>
                <a:buNone/>
              </a:pPr>
              <a:r>
                <a:rPr lang="en-US" altLang="en-US" sz="1200" b="0">
                  <a:solidFill>
                    <a:schemeClr val="tx2"/>
                  </a:solidFill>
                  <a:latin typeface="Calibri" pitchFamily="34" charset="0"/>
                </a:rPr>
                <a:t>  Or</a:t>
              </a:r>
            </a:p>
            <a:p>
              <a:pPr eaLnBrk="1" hangingPunct="1">
                <a:spcBef>
                  <a:spcPct val="50000"/>
                </a:spcBef>
                <a:buClrTx/>
                <a:buFontTx/>
                <a:buNone/>
              </a:pPr>
              <a:r>
                <a:rPr lang="en-US" altLang="en-US" sz="1200" b="0">
                  <a:solidFill>
                    <a:schemeClr val="tx2"/>
                  </a:solidFill>
                  <a:latin typeface="Calibri" pitchFamily="34" charset="0"/>
                </a:rPr>
                <a:t>x &gt; 1</a:t>
              </a:r>
            </a:p>
          </p:txBody>
        </p:sp>
        <p:sp>
          <p:nvSpPr>
            <p:cNvPr id="60" name="Text Box 27"/>
            <p:cNvSpPr txBox="1">
              <a:spLocks noChangeArrowheads="1"/>
            </p:cNvSpPr>
            <p:nvPr/>
          </p:nvSpPr>
          <p:spPr bwMode="auto">
            <a:xfrm>
              <a:off x="2928" y="1104"/>
              <a:ext cx="624"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1200" b="0">
                  <a:solidFill>
                    <a:schemeClr val="tx2"/>
                  </a:solidFill>
                  <a:latin typeface="Calibri" pitchFamily="34" charset="0"/>
                </a:rPr>
                <a:t>a &gt; 1</a:t>
              </a:r>
            </a:p>
            <a:p>
              <a:pPr eaLnBrk="1" hangingPunct="1">
                <a:spcBef>
                  <a:spcPct val="50000"/>
                </a:spcBef>
                <a:buClrTx/>
                <a:buFontTx/>
                <a:buNone/>
              </a:pPr>
              <a:r>
                <a:rPr lang="en-US" altLang="en-US" sz="1200" b="0">
                  <a:solidFill>
                    <a:schemeClr val="tx2"/>
                  </a:solidFill>
                  <a:latin typeface="Calibri" pitchFamily="34" charset="0"/>
                </a:rPr>
                <a:t>AND</a:t>
              </a:r>
            </a:p>
            <a:p>
              <a:pPr eaLnBrk="1" hangingPunct="1">
                <a:spcBef>
                  <a:spcPct val="50000"/>
                </a:spcBef>
                <a:buClrTx/>
                <a:buFontTx/>
                <a:buNone/>
              </a:pPr>
              <a:r>
                <a:rPr lang="en-US" altLang="en-US" sz="1200" b="0">
                  <a:solidFill>
                    <a:schemeClr val="tx2"/>
                  </a:solidFill>
                  <a:latin typeface="Calibri" pitchFamily="34" charset="0"/>
                </a:rPr>
                <a:t>b = 0</a:t>
              </a:r>
            </a:p>
          </p:txBody>
        </p:sp>
        <p:sp>
          <p:nvSpPr>
            <p:cNvPr id="61" name="Text Box 29"/>
            <p:cNvSpPr txBox="1">
              <a:spLocks noChangeArrowheads="1"/>
            </p:cNvSpPr>
            <p:nvPr/>
          </p:nvSpPr>
          <p:spPr bwMode="auto">
            <a:xfrm>
              <a:off x="3600" y="120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solidFill>
                    <a:schemeClr val="tx2"/>
                  </a:solidFill>
                  <a:latin typeface="Calibri" pitchFamily="34" charset="0"/>
                </a:rPr>
                <a:t>Yes</a:t>
              </a:r>
            </a:p>
          </p:txBody>
        </p:sp>
        <p:sp>
          <p:nvSpPr>
            <p:cNvPr id="62" name="Text Box 30"/>
            <p:cNvSpPr txBox="1">
              <a:spLocks noChangeArrowheads="1"/>
            </p:cNvSpPr>
            <p:nvPr/>
          </p:nvSpPr>
          <p:spPr bwMode="auto">
            <a:xfrm>
              <a:off x="2748" y="17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sz="2400" b="0">
                  <a:solidFill>
                    <a:schemeClr val="tx2"/>
                  </a:solidFill>
                  <a:latin typeface="Calibri" pitchFamily="34" charset="0"/>
                </a:rPr>
                <a:t>No</a:t>
              </a:r>
            </a:p>
          </p:txBody>
        </p:sp>
        <p:sp>
          <p:nvSpPr>
            <p:cNvPr id="63" name="Text Box 31"/>
            <p:cNvSpPr txBox="1">
              <a:spLocks noChangeArrowheads="1"/>
            </p:cNvSpPr>
            <p:nvPr/>
          </p:nvSpPr>
          <p:spPr bwMode="auto">
            <a:xfrm>
              <a:off x="3648" y="283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solidFill>
                    <a:schemeClr val="tx2"/>
                  </a:solidFill>
                  <a:latin typeface="Calibri" pitchFamily="34" charset="0"/>
                </a:rPr>
                <a:t>Yes</a:t>
              </a:r>
            </a:p>
          </p:txBody>
        </p:sp>
        <p:sp>
          <p:nvSpPr>
            <p:cNvPr id="64" name="Text Box 32"/>
            <p:cNvSpPr txBox="1">
              <a:spLocks noChangeArrowheads="1"/>
            </p:cNvSpPr>
            <p:nvPr/>
          </p:nvSpPr>
          <p:spPr bwMode="auto">
            <a:xfrm>
              <a:off x="2802" y="33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50000"/>
                </a:spcBef>
                <a:buClrTx/>
                <a:buFontTx/>
                <a:buNone/>
              </a:pPr>
              <a:r>
                <a:rPr lang="en-US" altLang="en-US" b="0">
                  <a:solidFill>
                    <a:schemeClr val="tx2"/>
                  </a:solidFill>
                  <a:latin typeface="Calibri" pitchFamily="34" charset="0"/>
                </a:rPr>
                <a:t>No</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1" y="0"/>
            <a:ext cx="9143999" cy="1002135"/>
          </a:xfrm>
        </p:spPr>
        <p:txBody>
          <a:bodyPr lIns="90488" tIns="44450" rIns="90488" bIns="44450"/>
          <a:lstStyle/>
          <a:p>
            <a:r>
              <a:rPr lang="en-US" sz="1200" dirty="0"/>
              <a:t>6.8.2 White Box Testing</a:t>
            </a:r>
            <a:r>
              <a:rPr lang="en-US" altLang="en-US" sz="1200" dirty="0"/>
              <a:t> </a:t>
            </a:r>
            <a:br>
              <a:rPr lang="en-US" altLang="en-US" sz="1200" dirty="0"/>
            </a:br>
            <a:r>
              <a:rPr lang="en-US" altLang="en-US" dirty="0"/>
              <a:t>Condition Coverage</a:t>
            </a:r>
          </a:p>
        </p:txBody>
      </p:sp>
      <p:sp>
        <p:nvSpPr>
          <p:cNvPr id="43011" name="Text Box 25"/>
          <p:cNvSpPr txBox="1">
            <a:spLocks noChangeArrowheads="1"/>
          </p:cNvSpPr>
          <p:nvPr/>
        </p:nvSpPr>
        <p:spPr bwMode="auto">
          <a:xfrm>
            <a:off x="2590800" y="2057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endParaRPr lang="en-US" altLang="en-US" sz="2400">
              <a:latin typeface="Times New Roman" pitchFamily="18" charset="0"/>
              <a:cs typeface="Arial" pitchFamily="34" charset="0"/>
            </a:endParaRPr>
          </a:p>
        </p:txBody>
      </p:sp>
      <p:grpSp>
        <p:nvGrpSpPr>
          <p:cNvPr id="43012" name="Group 33"/>
          <p:cNvGrpSpPr>
            <a:grpSpLocks/>
          </p:cNvGrpSpPr>
          <p:nvPr/>
        </p:nvGrpSpPr>
        <p:grpSpPr bwMode="auto">
          <a:xfrm>
            <a:off x="4495800" y="1295400"/>
            <a:ext cx="4114800" cy="5181600"/>
            <a:chOff x="2640" y="864"/>
            <a:chExt cx="2592" cy="3264"/>
          </a:xfrm>
        </p:grpSpPr>
        <p:sp>
          <p:nvSpPr>
            <p:cNvPr id="43014" name="AutoShape 3"/>
            <p:cNvSpPr>
              <a:spLocks noChangeArrowheads="1"/>
            </p:cNvSpPr>
            <p:nvPr/>
          </p:nvSpPr>
          <p:spPr bwMode="auto">
            <a:xfrm>
              <a:off x="2688" y="1008"/>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solidFill>
                  <a:schemeClr val="tx2"/>
                </a:solidFill>
                <a:cs typeface="Arial" pitchFamily="34" charset="0"/>
              </a:endParaRPr>
            </a:p>
          </p:txBody>
        </p:sp>
        <p:sp>
          <p:nvSpPr>
            <p:cNvPr id="43015" name="AutoShape 4"/>
            <p:cNvSpPr>
              <a:spLocks noChangeArrowheads="1"/>
            </p:cNvSpPr>
            <p:nvPr/>
          </p:nvSpPr>
          <p:spPr bwMode="auto">
            <a:xfrm>
              <a:off x="3936" y="1680"/>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solidFill>
                  <a:schemeClr val="tx2"/>
                </a:solidFill>
                <a:cs typeface="Arial" pitchFamily="34" charset="0"/>
              </a:endParaRPr>
            </a:p>
          </p:txBody>
        </p:sp>
        <p:sp>
          <p:nvSpPr>
            <p:cNvPr id="43016" name="AutoShape 5"/>
            <p:cNvSpPr>
              <a:spLocks noChangeArrowheads="1"/>
            </p:cNvSpPr>
            <p:nvPr/>
          </p:nvSpPr>
          <p:spPr bwMode="auto">
            <a:xfrm>
              <a:off x="2688" y="2640"/>
              <a:ext cx="864" cy="768"/>
            </a:xfrm>
            <a:prstGeom prst="flowChartDecision">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solidFill>
                  <a:schemeClr val="tx2"/>
                </a:solidFill>
                <a:cs typeface="Arial" pitchFamily="34" charset="0"/>
              </a:endParaRPr>
            </a:p>
          </p:txBody>
        </p:sp>
        <p:sp>
          <p:nvSpPr>
            <p:cNvPr id="43017" name="AutoShape 6"/>
            <p:cNvSpPr>
              <a:spLocks noChangeArrowheads="1"/>
            </p:cNvSpPr>
            <p:nvPr/>
          </p:nvSpPr>
          <p:spPr bwMode="auto">
            <a:xfrm>
              <a:off x="3984" y="3264"/>
              <a:ext cx="1056" cy="432"/>
            </a:xfrm>
            <a:prstGeom prst="flowChartProcess">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solidFill>
                  <a:schemeClr val="tx2"/>
                </a:solidFill>
                <a:cs typeface="Arial" pitchFamily="34" charset="0"/>
              </a:endParaRPr>
            </a:p>
          </p:txBody>
        </p:sp>
        <p:sp>
          <p:nvSpPr>
            <p:cNvPr id="43018" name="Line 7"/>
            <p:cNvSpPr>
              <a:spLocks noChangeShapeType="1"/>
            </p:cNvSpPr>
            <p:nvPr/>
          </p:nvSpPr>
          <p:spPr bwMode="auto">
            <a:xfrm>
              <a:off x="3120" y="1776"/>
              <a:ext cx="0" cy="864"/>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9" name="Line 8"/>
            <p:cNvSpPr>
              <a:spLocks noChangeShapeType="1"/>
            </p:cNvSpPr>
            <p:nvPr/>
          </p:nvSpPr>
          <p:spPr bwMode="auto">
            <a:xfrm>
              <a:off x="3552" y="3024"/>
              <a:ext cx="96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9"/>
            <p:cNvSpPr>
              <a:spLocks noChangeShapeType="1"/>
            </p:cNvSpPr>
            <p:nvPr/>
          </p:nvSpPr>
          <p:spPr bwMode="auto">
            <a:xfrm>
              <a:off x="4512" y="3024"/>
              <a:ext cx="0"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1" name="Line 10"/>
            <p:cNvSpPr>
              <a:spLocks noChangeShapeType="1"/>
            </p:cNvSpPr>
            <p:nvPr/>
          </p:nvSpPr>
          <p:spPr bwMode="auto">
            <a:xfrm>
              <a:off x="4560" y="3696"/>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Line 11"/>
            <p:cNvSpPr>
              <a:spLocks noChangeShapeType="1"/>
            </p:cNvSpPr>
            <p:nvPr/>
          </p:nvSpPr>
          <p:spPr bwMode="auto">
            <a:xfrm flipH="1">
              <a:off x="3120" y="3888"/>
              <a:ext cx="144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3" name="Line 12"/>
            <p:cNvSpPr>
              <a:spLocks noChangeShapeType="1"/>
            </p:cNvSpPr>
            <p:nvPr/>
          </p:nvSpPr>
          <p:spPr bwMode="auto">
            <a:xfrm>
              <a:off x="3120" y="3408"/>
              <a:ext cx="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4" name="Line 13"/>
            <p:cNvSpPr>
              <a:spLocks noChangeShapeType="1"/>
            </p:cNvSpPr>
            <p:nvPr/>
          </p:nvSpPr>
          <p:spPr bwMode="auto">
            <a:xfrm>
              <a:off x="3120"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5" name="Line 14"/>
            <p:cNvSpPr>
              <a:spLocks noChangeShapeType="1"/>
            </p:cNvSpPr>
            <p:nvPr/>
          </p:nvSpPr>
          <p:spPr bwMode="auto">
            <a:xfrm>
              <a:off x="3552" y="1392"/>
              <a:ext cx="912"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6" name="Line 15"/>
            <p:cNvSpPr>
              <a:spLocks noChangeShapeType="1"/>
            </p:cNvSpPr>
            <p:nvPr/>
          </p:nvSpPr>
          <p:spPr bwMode="auto">
            <a:xfrm>
              <a:off x="4464" y="1392"/>
              <a:ext cx="0" cy="288"/>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7" name="Line 16"/>
            <p:cNvSpPr>
              <a:spLocks noChangeShapeType="1"/>
            </p:cNvSpPr>
            <p:nvPr/>
          </p:nvSpPr>
          <p:spPr bwMode="auto">
            <a:xfrm>
              <a:off x="4512" y="2112"/>
              <a:ext cx="0" cy="2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17"/>
            <p:cNvSpPr>
              <a:spLocks noChangeShapeType="1"/>
            </p:cNvSpPr>
            <p:nvPr/>
          </p:nvSpPr>
          <p:spPr bwMode="auto">
            <a:xfrm flipH="1">
              <a:off x="3120" y="2400"/>
              <a:ext cx="1392"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9" name="Text Box 18"/>
            <p:cNvSpPr txBox="1">
              <a:spLocks noChangeArrowheads="1"/>
            </p:cNvSpPr>
            <p:nvPr/>
          </p:nvSpPr>
          <p:spPr bwMode="auto">
            <a:xfrm>
              <a:off x="2640" y="912"/>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400">
                  <a:solidFill>
                    <a:schemeClr val="tx2"/>
                  </a:solidFill>
                  <a:cs typeface="Arial" pitchFamily="34" charset="0"/>
                </a:rPr>
                <a:t>A</a:t>
              </a:r>
            </a:p>
          </p:txBody>
        </p:sp>
        <p:sp>
          <p:nvSpPr>
            <p:cNvPr id="43030" name="Text Box 19"/>
            <p:cNvSpPr txBox="1">
              <a:spLocks noChangeArrowheads="1"/>
            </p:cNvSpPr>
            <p:nvPr/>
          </p:nvSpPr>
          <p:spPr bwMode="auto">
            <a:xfrm>
              <a:off x="2880" y="21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400">
                  <a:solidFill>
                    <a:schemeClr val="tx2"/>
                  </a:solidFill>
                  <a:cs typeface="Arial" pitchFamily="34" charset="0"/>
                </a:rPr>
                <a:t>B</a:t>
              </a:r>
            </a:p>
          </p:txBody>
        </p:sp>
        <p:sp>
          <p:nvSpPr>
            <p:cNvPr id="43031" name="Text Box 20"/>
            <p:cNvSpPr txBox="1">
              <a:spLocks noChangeArrowheads="1"/>
            </p:cNvSpPr>
            <p:nvPr/>
          </p:nvSpPr>
          <p:spPr bwMode="auto">
            <a:xfrm>
              <a:off x="2832" y="36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400">
                  <a:solidFill>
                    <a:schemeClr val="tx2"/>
                  </a:solidFill>
                  <a:cs typeface="Arial" pitchFamily="34" charset="0"/>
                </a:rPr>
                <a:t>D</a:t>
              </a:r>
            </a:p>
          </p:txBody>
        </p:sp>
        <p:sp>
          <p:nvSpPr>
            <p:cNvPr id="43032" name="Text Box 21"/>
            <p:cNvSpPr txBox="1">
              <a:spLocks noChangeArrowheads="1"/>
            </p:cNvSpPr>
            <p:nvPr/>
          </p:nvSpPr>
          <p:spPr bwMode="auto">
            <a:xfrm>
              <a:off x="4224" y="105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400">
                  <a:solidFill>
                    <a:schemeClr val="tx2"/>
                  </a:solidFill>
                  <a:cs typeface="Arial" pitchFamily="34" charset="0"/>
                </a:rPr>
                <a:t>C</a:t>
              </a:r>
            </a:p>
          </p:txBody>
        </p:sp>
        <p:sp>
          <p:nvSpPr>
            <p:cNvPr id="43033" name="Text Box 22"/>
            <p:cNvSpPr txBox="1">
              <a:spLocks noChangeArrowheads="1"/>
            </p:cNvSpPr>
            <p:nvPr/>
          </p:nvSpPr>
          <p:spPr bwMode="auto">
            <a:xfrm>
              <a:off x="4272" y="273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400">
                  <a:solidFill>
                    <a:schemeClr val="tx2"/>
                  </a:solidFill>
                  <a:cs typeface="Arial" pitchFamily="34" charset="0"/>
                </a:rPr>
                <a:t>E</a:t>
              </a:r>
            </a:p>
          </p:txBody>
        </p:sp>
        <p:sp>
          <p:nvSpPr>
            <p:cNvPr id="43034" name="Text Box 23"/>
            <p:cNvSpPr txBox="1">
              <a:spLocks noChangeArrowheads="1"/>
            </p:cNvSpPr>
            <p:nvPr/>
          </p:nvSpPr>
          <p:spPr bwMode="auto">
            <a:xfrm>
              <a:off x="4224" y="1776"/>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400">
                  <a:solidFill>
                    <a:schemeClr val="tx2"/>
                  </a:solidFill>
                  <a:cs typeface="Arial" pitchFamily="34" charset="0"/>
                </a:rPr>
                <a:t>x=x/a</a:t>
              </a:r>
            </a:p>
          </p:txBody>
        </p:sp>
        <p:sp>
          <p:nvSpPr>
            <p:cNvPr id="43035" name="Text Box 24"/>
            <p:cNvSpPr txBox="1">
              <a:spLocks noChangeArrowheads="1"/>
            </p:cNvSpPr>
            <p:nvPr/>
          </p:nvSpPr>
          <p:spPr bwMode="auto">
            <a:xfrm>
              <a:off x="4320" y="340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400">
                  <a:solidFill>
                    <a:schemeClr val="tx2"/>
                  </a:solidFill>
                  <a:cs typeface="Arial" pitchFamily="34" charset="0"/>
                </a:rPr>
                <a:t>x=x+1</a:t>
              </a:r>
            </a:p>
          </p:txBody>
        </p:sp>
        <p:sp>
          <p:nvSpPr>
            <p:cNvPr id="43036" name="Text Box 26"/>
            <p:cNvSpPr txBox="1">
              <a:spLocks noChangeArrowheads="1"/>
            </p:cNvSpPr>
            <p:nvPr/>
          </p:nvSpPr>
          <p:spPr bwMode="auto">
            <a:xfrm>
              <a:off x="2928" y="2736"/>
              <a:ext cx="48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400">
                  <a:solidFill>
                    <a:schemeClr val="tx2"/>
                  </a:solidFill>
                  <a:cs typeface="Arial" pitchFamily="34" charset="0"/>
                </a:rPr>
                <a:t>a = 2</a:t>
              </a:r>
            </a:p>
            <a:p>
              <a:pPr eaLnBrk="1" hangingPunct="1">
                <a:spcBef>
                  <a:spcPct val="50000"/>
                </a:spcBef>
              </a:pPr>
              <a:r>
                <a:rPr lang="en-US" altLang="en-US" sz="1400">
                  <a:solidFill>
                    <a:schemeClr val="tx2"/>
                  </a:solidFill>
                  <a:cs typeface="Arial" pitchFamily="34" charset="0"/>
                </a:rPr>
                <a:t>  Or</a:t>
              </a:r>
            </a:p>
            <a:p>
              <a:pPr eaLnBrk="1" hangingPunct="1">
                <a:spcBef>
                  <a:spcPct val="50000"/>
                </a:spcBef>
              </a:pPr>
              <a:r>
                <a:rPr lang="en-US" altLang="en-US" sz="1400">
                  <a:solidFill>
                    <a:schemeClr val="tx2"/>
                  </a:solidFill>
                  <a:cs typeface="Arial" pitchFamily="34" charset="0"/>
                </a:rPr>
                <a:t>x &gt; 1</a:t>
              </a:r>
            </a:p>
          </p:txBody>
        </p:sp>
        <p:sp>
          <p:nvSpPr>
            <p:cNvPr id="43037" name="Text Box 27"/>
            <p:cNvSpPr txBox="1">
              <a:spLocks noChangeArrowheads="1"/>
            </p:cNvSpPr>
            <p:nvPr/>
          </p:nvSpPr>
          <p:spPr bwMode="auto">
            <a:xfrm>
              <a:off x="2928" y="1104"/>
              <a:ext cx="62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400">
                  <a:solidFill>
                    <a:schemeClr val="tx2"/>
                  </a:solidFill>
                  <a:cs typeface="Arial" pitchFamily="34" charset="0"/>
                </a:rPr>
                <a:t>a &gt; 1</a:t>
              </a:r>
            </a:p>
            <a:p>
              <a:pPr eaLnBrk="1" hangingPunct="1">
                <a:spcBef>
                  <a:spcPct val="50000"/>
                </a:spcBef>
              </a:pPr>
              <a:r>
                <a:rPr lang="en-US" altLang="en-US" sz="1400">
                  <a:solidFill>
                    <a:schemeClr val="tx2"/>
                  </a:solidFill>
                  <a:cs typeface="Arial" pitchFamily="34" charset="0"/>
                </a:rPr>
                <a:t>AND</a:t>
              </a:r>
            </a:p>
            <a:p>
              <a:pPr eaLnBrk="1" hangingPunct="1">
                <a:spcBef>
                  <a:spcPct val="50000"/>
                </a:spcBef>
              </a:pPr>
              <a:r>
                <a:rPr lang="en-US" altLang="en-US" sz="1400">
                  <a:solidFill>
                    <a:schemeClr val="tx2"/>
                  </a:solidFill>
                  <a:cs typeface="Arial" pitchFamily="34" charset="0"/>
                </a:rPr>
                <a:t>b = 0</a:t>
              </a:r>
            </a:p>
          </p:txBody>
        </p:sp>
        <p:sp>
          <p:nvSpPr>
            <p:cNvPr id="43038" name="Text Box 29"/>
            <p:cNvSpPr txBox="1">
              <a:spLocks noChangeArrowheads="1"/>
            </p:cNvSpPr>
            <p:nvPr/>
          </p:nvSpPr>
          <p:spPr bwMode="auto">
            <a:xfrm>
              <a:off x="3600" y="120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800">
                  <a:solidFill>
                    <a:schemeClr val="tx2"/>
                  </a:solidFill>
                  <a:cs typeface="Arial" pitchFamily="34" charset="0"/>
                </a:rPr>
                <a:t>Yes</a:t>
              </a:r>
            </a:p>
          </p:txBody>
        </p:sp>
        <p:sp>
          <p:nvSpPr>
            <p:cNvPr id="43039" name="Text Box 30"/>
            <p:cNvSpPr txBox="1">
              <a:spLocks noChangeArrowheads="1"/>
            </p:cNvSpPr>
            <p:nvPr/>
          </p:nvSpPr>
          <p:spPr bwMode="auto">
            <a:xfrm>
              <a:off x="2784" y="17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2400">
                  <a:solidFill>
                    <a:schemeClr val="tx2"/>
                  </a:solidFill>
                  <a:cs typeface="Arial" pitchFamily="34" charset="0"/>
                </a:rPr>
                <a:t>No</a:t>
              </a:r>
            </a:p>
          </p:txBody>
        </p:sp>
        <p:sp>
          <p:nvSpPr>
            <p:cNvPr id="43040" name="Text Box 31"/>
            <p:cNvSpPr txBox="1">
              <a:spLocks noChangeArrowheads="1"/>
            </p:cNvSpPr>
            <p:nvPr/>
          </p:nvSpPr>
          <p:spPr bwMode="auto">
            <a:xfrm>
              <a:off x="3648" y="283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800">
                  <a:solidFill>
                    <a:schemeClr val="tx2"/>
                  </a:solidFill>
                  <a:cs typeface="Arial" pitchFamily="34" charset="0"/>
                </a:rPr>
                <a:t>Yes</a:t>
              </a:r>
            </a:p>
          </p:txBody>
        </p:sp>
        <p:sp>
          <p:nvSpPr>
            <p:cNvPr id="43041" name="Text Box 32"/>
            <p:cNvSpPr txBox="1">
              <a:spLocks noChangeArrowheads="1"/>
            </p:cNvSpPr>
            <p:nvPr/>
          </p:nvSpPr>
          <p:spPr bwMode="auto">
            <a:xfrm>
              <a:off x="2832" y="33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spcBef>
                  <a:spcPct val="50000"/>
                </a:spcBef>
              </a:pPr>
              <a:r>
                <a:rPr lang="en-US" altLang="en-US" sz="1800">
                  <a:solidFill>
                    <a:schemeClr val="tx2"/>
                  </a:solidFill>
                  <a:cs typeface="Arial" pitchFamily="34" charset="0"/>
                </a:rPr>
                <a:t>No</a:t>
              </a:r>
            </a:p>
          </p:txBody>
        </p:sp>
      </p:grpSp>
      <p:sp>
        <p:nvSpPr>
          <p:cNvPr id="43013" name="Rectangle 33"/>
          <p:cNvSpPr>
            <a:spLocks noChangeArrowheads="1"/>
          </p:cNvSpPr>
          <p:nvPr/>
        </p:nvSpPr>
        <p:spPr bwMode="auto">
          <a:xfrm>
            <a:off x="304800" y="1219200"/>
            <a:ext cx="426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lvl="1" defTabSz="914342" eaLnBrk="1" hangingPunct="1">
              <a:lnSpc>
                <a:spcPct val="90000"/>
              </a:lnSpc>
              <a:spcBef>
                <a:spcPts val="0"/>
              </a:spcBef>
              <a:spcAft>
                <a:spcPts val="600"/>
              </a:spcAft>
              <a:buClr>
                <a:schemeClr val="accent3"/>
              </a:buClr>
              <a:buFont typeface="Wingdings" panose="05000000000000000000" pitchFamily="2" charset="2"/>
              <a:buChar char="§"/>
            </a:pPr>
            <a:r>
              <a:rPr lang="en-US" altLang="en-US" sz="1800" dirty="0">
                <a:solidFill>
                  <a:schemeClr val="bg2">
                    <a:lumMod val="50000"/>
                  </a:schemeClr>
                </a:solidFill>
                <a:latin typeface="+mn-lt"/>
                <a:cs typeface="+mn-cs"/>
              </a:rPr>
              <a:t>Test Case3 : a=1, b=0, x=3 </a:t>
            </a:r>
          </a:p>
          <a:p>
            <a:pPr marL="457200" lvl="1" indent="0" defTabSz="914342" eaLnBrk="1" hangingPunct="1">
              <a:lnSpc>
                <a:spcPct val="90000"/>
              </a:lnSpc>
              <a:spcBef>
                <a:spcPts val="0"/>
              </a:spcBef>
              <a:spcAft>
                <a:spcPts val="600"/>
              </a:spcAft>
              <a:buClr>
                <a:schemeClr val="accent3"/>
              </a:buClr>
            </a:pPr>
            <a:r>
              <a:rPr lang="en-US" altLang="en-US" sz="1800" dirty="0">
                <a:solidFill>
                  <a:schemeClr val="bg2">
                    <a:lumMod val="50000"/>
                  </a:schemeClr>
                </a:solidFill>
                <a:latin typeface="+mn-lt"/>
                <a:cs typeface="+mn-cs"/>
              </a:rPr>
              <a:t>	(Condition1 is  False, 	Condition2  is True) </a:t>
            </a:r>
          </a:p>
          <a:p>
            <a:pPr marL="457200" lvl="1" indent="0" defTabSz="914342" eaLnBrk="1" hangingPunct="1">
              <a:lnSpc>
                <a:spcPct val="90000"/>
              </a:lnSpc>
              <a:spcBef>
                <a:spcPts val="0"/>
              </a:spcBef>
              <a:spcAft>
                <a:spcPts val="600"/>
              </a:spcAft>
              <a:buClr>
                <a:schemeClr val="accent3"/>
              </a:buClr>
            </a:pPr>
            <a:r>
              <a:rPr lang="en-US" altLang="en-US" sz="1800" dirty="0">
                <a:solidFill>
                  <a:schemeClr val="bg2">
                    <a:lumMod val="50000"/>
                  </a:schemeClr>
                </a:solidFill>
                <a:latin typeface="+mn-lt"/>
                <a:cs typeface="+mn-cs"/>
              </a:rPr>
              <a:t>	(Path ABE)</a:t>
            </a:r>
          </a:p>
          <a:p>
            <a:pPr lvl="1" defTabSz="914342" eaLnBrk="1" hangingPunct="1">
              <a:lnSpc>
                <a:spcPct val="90000"/>
              </a:lnSpc>
              <a:spcBef>
                <a:spcPts val="0"/>
              </a:spcBef>
              <a:spcAft>
                <a:spcPts val="600"/>
              </a:spcAft>
              <a:buClr>
                <a:schemeClr val="accent3"/>
              </a:buClr>
              <a:buFont typeface="Wingdings" panose="05000000000000000000" pitchFamily="2" charset="2"/>
              <a:buChar char="§"/>
            </a:pPr>
            <a:r>
              <a:rPr lang="en-US" altLang="en-US" sz="1800" dirty="0">
                <a:solidFill>
                  <a:schemeClr val="bg2">
                    <a:lumMod val="50000"/>
                  </a:schemeClr>
                </a:solidFill>
                <a:latin typeface="+mn-lt"/>
                <a:cs typeface="+mn-cs"/>
              </a:rPr>
              <a:t>Test Case4:  a=1, b=1, x=1</a:t>
            </a:r>
          </a:p>
          <a:p>
            <a:pPr marL="457200" lvl="1" indent="0" defTabSz="914342" eaLnBrk="1" hangingPunct="1">
              <a:lnSpc>
                <a:spcPct val="90000"/>
              </a:lnSpc>
              <a:spcBef>
                <a:spcPts val="0"/>
              </a:spcBef>
              <a:spcAft>
                <a:spcPts val="600"/>
              </a:spcAft>
              <a:buClr>
                <a:schemeClr val="accent3"/>
              </a:buClr>
            </a:pPr>
            <a:r>
              <a:rPr lang="en-US" altLang="en-US" sz="1800" dirty="0">
                <a:solidFill>
                  <a:schemeClr val="bg2">
                    <a:lumMod val="50000"/>
                  </a:schemeClr>
                </a:solidFill>
                <a:latin typeface="+mn-lt"/>
                <a:cs typeface="+mn-cs"/>
              </a:rPr>
              <a:t>	(Condition1 is False, 	Condition2 is False) </a:t>
            </a:r>
          </a:p>
          <a:p>
            <a:pPr marL="457200" lvl="1" indent="0" defTabSz="914342" eaLnBrk="1" hangingPunct="1">
              <a:lnSpc>
                <a:spcPct val="90000"/>
              </a:lnSpc>
              <a:spcBef>
                <a:spcPts val="0"/>
              </a:spcBef>
              <a:spcAft>
                <a:spcPts val="600"/>
              </a:spcAft>
              <a:buClr>
                <a:schemeClr val="accent3"/>
              </a:buClr>
            </a:pPr>
            <a:r>
              <a:rPr lang="en-US" altLang="en-US" sz="1800" dirty="0">
                <a:solidFill>
                  <a:schemeClr val="bg2">
                    <a:lumMod val="50000"/>
                  </a:schemeClr>
                </a:solidFill>
                <a:latin typeface="+mn-lt"/>
                <a:cs typeface="+mn-cs"/>
              </a:rPr>
              <a:t>	(Path ABD)</a:t>
            </a:r>
          </a:p>
        </p:txBody>
      </p:sp>
    </p:spTree>
    <p:extLst>
      <p:ext uri="{BB962C8B-B14F-4D97-AF65-F5344CB8AC3E}">
        <p14:creationId xmlns:p14="http://schemas.microsoft.com/office/powerpoint/2010/main" val="87671702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1451" y="0"/>
            <a:ext cx="9143999" cy="1002135"/>
          </a:xfrm>
        </p:spPr>
        <p:txBody>
          <a:bodyPr lIns="90488" tIns="44450" rIns="90488" bIns="44450"/>
          <a:lstStyle/>
          <a:p>
            <a:r>
              <a:rPr lang="en-US" sz="1200" dirty="0"/>
              <a:t>6.8.2 White Box Testing</a:t>
            </a:r>
            <a:r>
              <a:rPr lang="en-US" altLang="en-US" sz="1200" dirty="0"/>
              <a:t> </a:t>
            </a:r>
            <a:br>
              <a:rPr lang="en-US" altLang="en-US" sz="1200" dirty="0"/>
            </a:br>
            <a:r>
              <a:rPr lang="en-US" altLang="en-US" dirty="0"/>
              <a:t>Condition Coverage</a:t>
            </a:r>
          </a:p>
        </p:txBody>
      </p:sp>
      <p:grpSp>
        <p:nvGrpSpPr>
          <p:cNvPr id="44035" name="Group 3"/>
          <p:cNvGrpSpPr>
            <a:grpSpLocks/>
          </p:cNvGrpSpPr>
          <p:nvPr/>
        </p:nvGrpSpPr>
        <p:grpSpPr bwMode="auto">
          <a:xfrm>
            <a:off x="381000" y="1295400"/>
            <a:ext cx="8382000" cy="4648200"/>
            <a:chOff x="1152" y="152"/>
            <a:chExt cx="3648" cy="2352"/>
          </a:xfrm>
        </p:grpSpPr>
        <p:sp>
          <p:nvSpPr>
            <p:cNvPr id="44036" name="Rectangle 4"/>
            <p:cNvSpPr>
              <a:spLocks noChangeArrowheads="1"/>
            </p:cNvSpPr>
            <p:nvPr/>
          </p:nvSpPr>
          <p:spPr bwMode="auto">
            <a:xfrm>
              <a:off x="1184" y="240"/>
              <a:ext cx="3408" cy="2112"/>
            </a:xfrm>
            <a:prstGeom prst="rect">
              <a:avLst/>
            </a:prstGeom>
            <a:solidFill>
              <a:schemeClr val="bg1"/>
            </a:solidFill>
            <a:ln w="9525">
              <a:solidFill>
                <a:schemeClr val="bg1"/>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cs typeface="Arial" pitchFamily="34" charset="0"/>
              </a:endParaRPr>
            </a:p>
          </p:txBody>
        </p:sp>
        <p:grpSp>
          <p:nvGrpSpPr>
            <p:cNvPr id="44037" name="Group 5"/>
            <p:cNvGrpSpPr>
              <a:grpSpLocks/>
            </p:cNvGrpSpPr>
            <p:nvPr/>
          </p:nvGrpSpPr>
          <p:grpSpPr bwMode="auto">
            <a:xfrm>
              <a:off x="1152" y="152"/>
              <a:ext cx="3648" cy="2352"/>
              <a:chOff x="1152" y="144"/>
              <a:chExt cx="3648" cy="2352"/>
            </a:xfrm>
          </p:grpSpPr>
          <p:grpSp>
            <p:nvGrpSpPr>
              <p:cNvPr id="44038" name="Group 6"/>
              <p:cNvGrpSpPr>
                <a:grpSpLocks/>
              </p:cNvGrpSpPr>
              <p:nvPr/>
            </p:nvGrpSpPr>
            <p:grpSpPr bwMode="auto">
              <a:xfrm>
                <a:off x="1200" y="192"/>
                <a:ext cx="720" cy="2129"/>
                <a:chOff x="1200" y="192"/>
                <a:chExt cx="720" cy="2129"/>
              </a:xfrm>
            </p:grpSpPr>
            <p:grpSp>
              <p:nvGrpSpPr>
                <p:cNvPr id="44106" name="Group 7"/>
                <p:cNvGrpSpPr>
                  <a:grpSpLocks/>
                </p:cNvGrpSpPr>
                <p:nvPr/>
              </p:nvGrpSpPr>
              <p:grpSpPr bwMode="auto">
                <a:xfrm>
                  <a:off x="1280" y="338"/>
                  <a:ext cx="640" cy="1766"/>
                  <a:chOff x="1944" y="346"/>
                  <a:chExt cx="640" cy="1766"/>
                </a:xfrm>
              </p:grpSpPr>
              <p:sp>
                <p:nvSpPr>
                  <p:cNvPr id="44109" name="AutoShape 8"/>
                  <p:cNvSpPr>
                    <a:spLocks noChangeArrowheads="1"/>
                  </p:cNvSpPr>
                  <p:nvPr/>
                </p:nvSpPr>
                <p:spPr bwMode="auto">
                  <a:xfrm>
                    <a:off x="1960" y="672"/>
                    <a:ext cx="336" cy="384"/>
                  </a:xfrm>
                  <a:prstGeom prst="flowChartDecision">
                    <a:avLst/>
                  </a:prstGeom>
                  <a:solidFill>
                    <a:srgbClr val="FCF9DC"/>
                  </a:solidFill>
                  <a:ln w="28575">
                    <a:solidFill>
                      <a:schemeClr val="accent2"/>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a&gt;1</a:t>
                    </a:r>
                  </a:p>
                  <a:p>
                    <a:pPr algn="ctr"/>
                    <a:r>
                      <a:rPr lang="en-US" altLang="en-US" sz="900">
                        <a:cs typeface="Arial" pitchFamily="34" charset="0"/>
                      </a:rPr>
                      <a:t>&amp;&amp;</a:t>
                    </a:r>
                  </a:p>
                  <a:p>
                    <a:pPr algn="ctr"/>
                    <a:r>
                      <a:rPr lang="en-US" altLang="en-US" sz="900">
                        <a:cs typeface="Arial" pitchFamily="34" charset="0"/>
                      </a:rPr>
                      <a:t>b=0</a:t>
                    </a:r>
                  </a:p>
                </p:txBody>
              </p:sp>
              <p:sp>
                <p:nvSpPr>
                  <p:cNvPr id="44110" name="AutoShape 9"/>
                  <p:cNvSpPr>
                    <a:spLocks noChangeArrowheads="1"/>
                  </p:cNvSpPr>
                  <p:nvPr/>
                </p:nvSpPr>
                <p:spPr bwMode="auto">
                  <a:xfrm>
                    <a:off x="1944" y="1392"/>
                    <a:ext cx="336" cy="384"/>
                  </a:xfrm>
                  <a:prstGeom prst="flowChartDecision">
                    <a:avLst/>
                  </a:prstGeom>
                  <a:solidFill>
                    <a:srgbClr val="FCF9DC"/>
                  </a:solidFill>
                  <a:ln w="28575">
                    <a:solidFill>
                      <a:schemeClr val="accent2"/>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a=2</a:t>
                    </a:r>
                  </a:p>
                  <a:p>
                    <a:pPr algn="ctr"/>
                    <a:r>
                      <a:rPr lang="en-US" altLang="en-US" sz="900">
                        <a:cs typeface="Arial" pitchFamily="34" charset="0"/>
                      </a:rPr>
                      <a:t>||</a:t>
                    </a:r>
                  </a:p>
                  <a:p>
                    <a:pPr algn="ctr"/>
                    <a:r>
                      <a:rPr lang="en-US" altLang="en-US" sz="900">
                        <a:cs typeface="Arial" pitchFamily="34" charset="0"/>
                      </a:rPr>
                      <a:t>x&gt;1</a:t>
                    </a:r>
                  </a:p>
                </p:txBody>
              </p:sp>
              <p:sp>
                <p:nvSpPr>
                  <p:cNvPr id="44111" name="Text Box 10"/>
                  <p:cNvSpPr txBox="1">
                    <a:spLocks noChangeArrowheads="1"/>
                  </p:cNvSpPr>
                  <p:nvPr/>
                </p:nvSpPr>
                <p:spPr bwMode="auto">
                  <a:xfrm>
                    <a:off x="2248" y="1051"/>
                    <a:ext cx="336" cy="11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x=x/a</a:t>
                    </a:r>
                  </a:p>
                </p:txBody>
              </p:sp>
              <p:sp>
                <p:nvSpPr>
                  <p:cNvPr id="44112" name="Line 11"/>
                  <p:cNvSpPr>
                    <a:spLocks noChangeShapeType="1"/>
                  </p:cNvSpPr>
                  <p:nvPr/>
                </p:nvSpPr>
                <p:spPr bwMode="auto">
                  <a:xfrm>
                    <a:off x="2112" y="105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113" name="AutoShape 12"/>
                  <p:cNvCxnSpPr>
                    <a:cxnSpLocks noChangeShapeType="1"/>
                    <a:stCxn id="44109" idx="3"/>
                    <a:endCxn id="44111" idx="0"/>
                  </p:cNvCxnSpPr>
                  <p:nvPr/>
                </p:nvCxnSpPr>
                <p:spPr bwMode="auto">
                  <a:xfrm>
                    <a:off x="2296" y="864"/>
                    <a:ext cx="120" cy="187"/>
                  </a:xfrm>
                  <a:prstGeom prst="bentConnector2">
                    <a:avLst/>
                  </a:prstGeom>
                  <a:noFill/>
                  <a:ln w="28575">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44114" name="Line 13"/>
                  <p:cNvSpPr>
                    <a:spLocks noChangeShapeType="1"/>
                  </p:cNvSpPr>
                  <p:nvPr/>
                </p:nvSpPr>
                <p:spPr bwMode="auto">
                  <a:xfrm flipH="1">
                    <a:off x="2104" y="1296"/>
                    <a:ext cx="28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15" name="Line 14"/>
                  <p:cNvSpPr>
                    <a:spLocks noChangeShapeType="1"/>
                  </p:cNvSpPr>
                  <p:nvPr/>
                </p:nvSpPr>
                <p:spPr bwMode="auto">
                  <a:xfrm>
                    <a:off x="2400" y="1200"/>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6" name="Text Box 15"/>
                  <p:cNvSpPr txBox="1">
                    <a:spLocks noChangeArrowheads="1"/>
                  </p:cNvSpPr>
                  <p:nvPr/>
                </p:nvSpPr>
                <p:spPr bwMode="auto">
                  <a:xfrm>
                    <a:off x="2248" y="1770"/>
                    <a:ext cx="336" cy="11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x=x/b</a:t>
                    </a:r>
                  </a:p>
                </p:txBody>
              </p:sp>
              <p:sp>
                <p:nvSpPr>
                  <p:cNvPr id="44117" name="Line 16"/>
                  <p:cNvSpPr>
                    <a:spLocks noChangeShapeType="1"/>
                  </p:cNvSpPr>
                  <p:nvPr/>
                </p:nvSpPr>
                <p:spPr bwMode="auto">
                  <a:xfrm>
                    <a:off x="2112" y="177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118" name="AutoShape 17"/>
                  <p:cNvCxnSpPr>
                    <a:cxnSpLocks noChangeShapeType="1"/>
                    <a:stCxn id="44110" idx="3"/>
                    <a:endCxn id="44116" idx="0"/>
                  </p:cNvCxnSpPr>
                  <p:nvPr/>
                </p:nvCxnSpPr>
                <p:spPr bwMode="auto">
                  <a:xfrm>
                    <a:off x="2280" y="1584"/>
                    <a:ext cx="136" cy="186"/>
                  </a:xfrm>
                  <a:prstGeom prst="bentConnector2">
                    <a:avLst/>
                  </a:prstGeom>
                  <a:noFill/>
                  <a:ln w="28575">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44119" name="Line 18"/>
                  <p:cNvSpPr>
                    <a:spLocks noChangeShapeType="1"/>
                  </p:cNvSpPr>
                  <p:nvPr/>
                </p:nvSpPr>
                <p:spPr bwMode="auto">
                  <a:xfrm flipH="1">
                    <a:off x="2104" y="2008"/>
                    <a:ext cx="28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20" name="Line 19"/>
                  <p:cNvSpPr>
                    <a:spLocks noChangeShapeType="1"/>
                  </p:cNvSpPr>
                  <p:nvPr/>
                </p:nvSpPr>
                <p:spPr bwMode="auto">
                  <a:xfrm>
                    <a:off x="2400" y="1920"/>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1" name="Text Box 20"/>
                  <p:cNvSpPr txBox="1">
                    <a:spLocks noChangeArrowheads="1"/>
                  </p:cNvSpPr>
                  <p:nvPr/>
                </p:nvSpPr>
                <p:spPr bwMode="auto">
                  <a:xfrm>
                    <a:off x="2064" y="346"/>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A</a:t>
                    </a:r>
                  </a:p>
                </p:txBody>
              </p:sp>
              <p:sp>
                <p:nvSpPr>
                  <p:cNvPr id="44122" name="Text Box 21"/>
                  <p:cNvSpPr txBox="1">
                    <a:spLocks noChangeArrowheads="1"/>
                  </p:cNvSpPr>
                  <p:nvPr/>
                </p:nvSpPr>
                <p:spPr bwMode="auto">
                  <a:xfrm>
                    <a:off x="2384" y="762"/>
                    <a:ext cx="1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C</a:t>
                    </a:r>
                  </a:p>
                </p:txBody>
              </p:sp>
              <p:sp>
                <p:nvSpPr>
                  <p:cNvPr id="44123" name="Text Box 22"/>
                  <p:cNvSpPr txBox="1">
                    <a:spLocks noChangeArrowheads="1"/>
                  </p:cNvSpPr>
                  <p:nvPr/>
                </p:nvSpPr>
                <p:spPr bwMode="auto">
                  <a:xfrm>
                    <a:off x="1984" y="1816"/>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D</a:t>
                    </a:r>
                  </a:p>
                </p:txBody>
              </p:sp>
              <p:sp>
                <p:nvSpPr>
                  <p:cNvPr id="44124" name="Text Box 23"/>
                  <p:cNvSpPr txBox="1">
                    <a:spLocks noChangeArrowheads="1"/>
                  </p:cNvSpPr>
                  <p:nvPr/>
                </p:nvSpPr>
                <p:spPr bwMode="auto">
                  <a:xfrm>
                    <a:off x="1968" y="1097"/>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B</a:t>
                    </a:r>
                  </a:p>
                </p:txBody>
              </p:sp>
              <p:sp>
                <p:nvSpPr>
                  <p:cNvPr id="44125" name="Text Box 24"/>
                  <p:cNvSpPr txBox="1">
                    <a:spLocks noChangeArrowheads="1"/>
                  </p:cNvSpPr>
                  <p:nvPr/>
                </p:nvSpPr>
                <p:spPr bwMode="auto">
                  <a:xfrm>
                    <a:off x="2376" y="1473"/>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E</a:t>
                    </a:r>
                  </a:p>
                </p:txBody>
              </p:sp>
              <p:sp>
                <p:nvSpPr>
                  <p:cNvPr id="44126" name="Line 25"/>
                  <p:cNvSpPr>
                    <a:spLocks noChangeShapeType="1"/>
                  </p:cNvSpPr>
                  <p:nvPr/>
                </p:nvSpPr>
                <p:spPr bwMode="auto">
                  <a:xfrm flipH="1">
                    <a:off x="2136" y="512"/>
                    <a:ext cx="8" cy="16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4107" name="Text Box 26"/>
                <p:cNvSpPr txBox="1">
                  <a:spLocks noChangeArrowheads="1"/>
                </p:cNvSpPr>
                <p:nvPr/>
              </p:nvSpPr>
              <p:spPr bwMode="auto">
                <a:xfrm>
                  <a:off x="1344" y="192"/>
                  <a:ext cx="2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200">
                      <a:solidFill>
                        <a:schemeClr val="accent2"/>
                      </a:solidFill>
                      <a:cs typeface="Arial" pitchFamily="34" charset="0"/>
                    </a:rPr>
                    <a:t>ACE</a:t>
                  </a:r>
                </a:p>
              </p:txBody>
            </p:sp>
            <p:sp>
              <p:nvSpPr>
                <p:cNvPr id="44108" name="Text Box 27"/>
                <p:cNvSpPr txBox="1">
                  <a:spLocks noChangeArrowheads="1"/>
                </p:cNvSpPr>
                <p:nvPr/>
              </p:nvSpPr>
              <p:spPr bwMode="auto">
                <a:xfrm>
                  <a:off x="1200" y="2192"/>
                  <a:ext cx="419" cy="12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000">
                      <a:cs typeface="Arial" pitchFamily="34" charset="0"/>
                    </a:rPr>
                    <a:t>a=2, b=0, x=3</a:t>
                  </a:r>
                </a:p>
              </p:txBody>
            </p:sp>
          </p:grpSp>
          <p:grpSp>
            <p:nvGrpSpPr>
              <p:cNvPr id="44039" name="Group 28"/>
              <p:cNvGrpSpPr>
                <a:grpSpLocks/>
              </p:cNvGrpSpPr>
              <p:nvPr/>
            </p:nvGrpSpPr>
            <p:grpSpPr bwMode="auto">
              <a:xfrm>
                <a:off x="3888" y="192"/>
                <a:ext cx="703" cy="2129"/>
                <a:chOff x="4001" y="192"/>
                <a:chExt cx="703" cy="2129"/>
              </a:xfrm>
            </p:grpSpPr>
            <p:grpSp>
              <p:nvGrpSpPr>
                <p:cNvPr id="44085" name="Group 29"/>
                <p:cNvGrpSpPr>
                  <a:grpSpLocks/>
                </p:cNvGrpSpPr>
                <p:nvPr/>
              </p:nvGrpSpPr>
              <p:grpSpPr bwMode="auto">
                <a:xfrm>
                  <a:off x="4064" y="289"/>
                  <a:ext cx="640" cy="1759"/>
                  <a:chOff x="2672" y="337"/>
                  <a:chExt cx="640" cy="1759"/>
                </a:xfrm>
              </p:grpSpPr>
              <p:sp>
                <p:nvSpPr>
                  <p:cNvPr id="44088" name="AutoShape 30"/>
                  <p:cNvSpPr>
                    <a:spLocks noChangeArrowheads="1"/>
                  </p:cNvSpPr>
                  <p:nvPr/>
                </p:nvSpPr>
                <p:spPr bwMode="auto">
                  <a:xfrm>
                    <a:off x="2688" y="656"/>
                    <a:ext cx="336" cy="384"/>
                  </a:xfrm>
                  <a:prstGeom prst="flowChartDecision">
                    <a:avLst/>
                  </a:prstGeom>
                  <a:solidFill>
                    <a:srgbClr val="FCF9DC"/>
                  </a:solidFill>
                  <a:ln w="28575">
                    <a:solidFill>
                      <a:srgbClr val="FF0000"/>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a&gt;1</a:t>
                    </a:r>
                  </a:p>
                  <a:p>
                    <a:pPr algn="ctr"/>
                    <a:r>
                      <a:rPr lang="en-US" altLang="en-US" sz="900">
                        <a:cs typeface="Arial" pitchFamily="34" charset="0"/>
                      </a:rPr>
                      <a:t>&amp;&amp;</a:t>
                    </a:r>
                  </a:p>
                  <a:p>
                    <a:pPr algn="ctr"/>
                    <a:r>
                      <a:rPr lang="en-US" altLang="en-US" sz="900">
                        <a:cs typeface="Arial" pitchFamily="34" charset="0"/>
                      </a:rPr>
                      <a:t>b=0</a:t>
                    </a:r>
                  </a:p>
                </p:txBody>
              </p:sp>
              <p:sp>
                <p:nvSpPr>
                  <p:cNvPr id="44089" name="AutoShape 31"/>
                  <p:cNvSpPr>
                    <a:spLocks noChangeArrowheads="1"/>
                  </p:cNvSpPr>
                  <p:nvPr/>
                </p:nvSpPr>
                <p:spPr bwMode="auto">
                  <a:xfrm>
                    <a:off x="2672" y="1376"/>
                    <a:ext cx="336" cy="384"/>
                  </a:xfrm>
                  <a:prstGeom prst="flowChartDecision">
                    <a:avLst/>
                  </a:prstGeom>
                  <a:solidFill>
                    <a:srgbClr val="FCF9DC"/>
                  </a:solidFill>
                  <a:ln w="28575">
                    <a:solidFill>
                      <a:srgbClr val="FF0000"/>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a=2</a:t>
                    </a:r>
                  </a:p>
                  <a:p>
                    <a:pPr algn="ctr"/>
                    <a:r>
                      <a:rPr lang="en-US" altLang="en-US" sz="900">
                        <a:cs typeface="Arial" pitchFamily="34" charset="0"/>
                      </a:rPr>
                      <a:t>||</a:t>
                    </a:r>
                  </a:p>
                  <a:p>
                    <a:pPr algn="ctr"/>
                    <a:r>
                      <a:rPr lang="en-US" altLang="en-US" sz="900">
                        <a:cs typeface="Arial" pitchFamily="34" charset="0"/>
                      </a:rPr>
                      <a:t>x&gt;1</a:t>
                    </a:r>
                  </a:p>
                </p:txBody>
              </p:sp>
              <p:sp>
                <p:nvSpPr>
                  <p:cNvPr id="44090" name="Text Box 32"/>
                  <p:cNvSpPr txBox="1">
                    <a:spLocks noChangeArrowheads="1"/>
                  </p:cNvSpPr>
                  <p:nvPr/>
                </p:nvSpPr>
                <p:spPr bwMode="auto">
                  <a:xfrm>
                    <a:off x="2976" y="1034"/>
                    <a:ext cx="336" cy="11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x=x/a</a:t>
                    </a:r>
                  </a:p>
                </p:txBody>
              </p:sp>
              <p:sp>
                <p:nvSpPr>
                  <p:cNvPr id="44091" name="Line 33"/>
                  <p:cNvSpPr>
                    <a:spLocks noChangeShapeType="1"/>
                  </p:cNvSpPr>
                  <p:nvPr/>
                </p:nvSpPr>
                <p:spPr bwMode="auto">
                  <a:xfrm>
                    <a:off x="2840" y="10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92" name="AutoShape 34"/>
                  <p:cNvCxnSpPr>
                    <a:cxnSpLocks noChangeShapeType="1"/>
                    <a:stCxn id="44088" idx="3"/>
                    <a:endCxn id="44090" idx="0"/>
                  </p:cNvCxnSpPr>
                  <p:nvPr/>
                </p:nvCxnSpPr>
                <p:spPr bwMode="auto">
                  <a:xfrm>
                    <a:off x="3024" y="848"/>
                    <a:ext cx="120" cy="186"/>
                  </a:xfrm>
                  <a:prstGeom prst="bentConnector2">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44093" name="Line 35"/>
                  <p:cNvSpPr>
                    <a:spLocks noChangeShapeType="1"/>
                  </p:cNvSpPr>
                  <p:nvPr/>
                </p:nvSpPr>
                <p:spPr bwMode="auto">
                  <a:xfrm flipH="1">
                    <a:off x="2832" y="1280"/>
                    <a:ext cx="2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94" name="Line 36"/>
                  <p:cNvSpPr>
                    <a:spLocks noChangeShapeType="1"/>
                  </p:cNvSpPr>
                  <p:nvPr/>
                </p:nvSpPr>
                <p:spPr bwMode="auto">
                  <a:xfrm>
                    <a:off x="3128" y="1184"/>
                    <a:ext cx="0"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Text Box 37"/>
                  <p:cNvSpPr txBox="1">
                    <a:spLocks noChangeArrowheads="1"/>
                  </p:cNvSpPr>
                  <p:nvPr/>
                </p:nvSpPr>
                <p:spPr bwMode="auto">
                  <a:xfrm>
                    <a:off x="2976" y="1754"/>
                    <a:ext cx="336" cy="1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x=x/b</a:t>
                    </a:r>
                  </a:p>
                </p:txBody>
              </p:sp>
              <p:sp>
                <p:nvSpPr>
                  <p:cNvPr id="44096" name="Line 38"/>
                  <p:cNvSpPr>
                    <a:spLocks noChangeShapeType="1"/>
                  </p:cNvSpPr>
                  <p:nvPr/>
                </p:nvSpPr>
                <p:spPr bwMode="auto">
                  <a:xfrm>
                    <a:off x="2840" y="1760"/>
                    <a:ext cx="0"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97" name="AutoShape 39"/>
                  <p:cNvCxnSpPr>
                    <a:cxnSpLocks noChangeShapeType="1"/>
                    <a:endCxn id="44095" idx="0"/>
                  </p:cNvCxnSpPr>
                  <p:nvPr/>
                </p:nvCxnSpPr>
                <p:spPr bwMode="auto">
                  <a:xfrm>
                    <a:off x="3024" y="1568"/>
                    <a:ext cx="120" cy="18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098" name="Line 40"/>
                  <p:cNvSpPr>
                    <a:spLocks noChangeShapeType="1"/>
                  </p:cNvSpPr>
                  <p:nvPr/>
                </p:nvSpPr>
                <p:spPr bwMode="auto">
                  <a:xfrm flipH="1">
                    <a:off x="2832" y="20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99" name="Line 41"/>
                  <p:cNvSpPr>
                    <a:spLocks noChangeShapeType="1"/>
                  </p:cNvSpPr>
                  <p:nvPr/>
                </p:nvSpPr>
                <p:spPr bwMode="auto">
                  <a:xfrm>
                    <a:off x="3128" y="190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0" name="Text Box 42"/>
                  <p:cNvSpPr txBox="1">
                    <a:spLocks noChangeArrowheads="1"/>
                  </p:cNvSpPr>
                  <p:nvPr/>
                </p:nvSpPr>
                <p:spPr bwMode="auto">
                  <a:xfrm>
                    <a:off x="2784" y="337"/>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A</a:t>
                    </a:r>
                  </a:p>
                </p:txBody>
              </p:sp>
              <p:sp>
                <p:nvSpPr>
                  <p:cNvPr id="44101" name="Text Box 43"/>
                  <p:cNvSpPr txBox="1">
                    <a:spLocks noChangeArrowheads="1"/>
                  </p:cNvSpPr>
                  <p:nvPr/>
                </p:nvSpPr>
                <p:spPr bwMode="auto">
                  <a:xfrm>
                    <a:off x="3112" y="745"/>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C</a:t>
                    </a:r>
                  </a:p>
                </p:txBody>
              </p:sp>
              <p:sp>
                <p:nvSpPr>
                  <p:cNvPr id="44102" name="Text Box 44"/>
                  <p:cNvSpPr txBox="1">
                    <a:spLocks noChangeArrowheads="1"/>
                  </p:cNvSpPr>
                  <p:nvPr/>
                </p:nvSpPr>
                <p:spPr bwMode="auto">
                  <a:xfrm>
                    <a:off x="2712" y="1802"/>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D</a:t>
                    </a:r>
                  </a:p>
                </p:txBody>
              </p:sp>
              <p:sp>
                <p:nvSpPr>
                  <p:cNvPr id="44103" name="Text Box 45"/>
                  <p:cNvSpPr txBox="1">
                    <a:spLocks noChangeArrowheads="1"/>
                  </p:cNvSpPr>
                  <p:nvPr/>
                </p:nvSpPr>
                <p:spPr bwMode="auto">
                  <a:xfrm>
                    <a:off x="2696" y="1081"/>
                    <a:ext cx="14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B</a:t>
                    </a:r>
                  </a:p>
                </p:txBody>
              </p:sp>
              <p:sp>
                <p:nvSpPr>
                  <p:cNvPr id="44104" name="Text Box 46"/>
                  <p:cNvSpPr txBox="1">
                    <a:spLocks noChangeArrowheads="1"/>
                  </p:cNvSpPr>
                  <p:nvPr/>
                </p:nvSpPr>
                <p:spPr bwMode="auto">
                  <a:xfrm>
                    <a:off x="3104" y="1458"/>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E</a:t>
                    </a:r>
                  </a:p>
                </p:txBody>
              </p:sp>
              <p:sp>
                <p:nvSpPr>
                  <p:cNvPr id="44105" name="Line 47"/>
                  <p:cNvSpPr>
                    <a:spLocks noChangeShapeType="1"/>
                  </p:cNvSpPr>
                  <p:nvPr/>
                </p:nvSpPr>
                <p:spPr bwMode="auto">
                  <a:xfrm flipH="1">
                    <a:off x="2856" y="488"/>
                    <a:ext cx="8" cy="1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4086" name="Text Box 48"/>
                <p:cNvSpPr txBox="1">
                  <a:spLocks noChangeArrowheads="1"/>
                </p:cNvSpPr>
                <p:nvPr/>
              </p:nvSpPr>
              <p:spPr bwMode="auto">
                <a:xfrm>
                  <a:off x="4118" y="192"/>
                  <a:ext cx="2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200">
                      <a:solidFill>
                        <a:srgbClr val="FF0000"/>
                      </a:solidFill>
                      <a:cs typeface="Arial" pitchFamily="34" charset="0"/>
                    </a:rPr>
                    <a:t>ACD</a:t>
                  </a:r>
                </a:p>
              </p:txBody>
            </p:sp>
            <p:sp>
              <p:nvSpPr>
                <p:cNvPr id="44087" name="Text Box 49"/>
                <p:cNvSpPr txBox="1">
                  <a:spLocks noChangeArrowheads="1"/>
                </p:cNvSpPr>
                <p:nvPr/>
              </p:nvSpPr>
              <p:spPr bwMode="auto">
                <a:xfrm>
                  <a:off x="4001" y="2192"/>
                  <a:ext cx="419" cy="1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000">
                      <a:cs typeface="Arial" pitchFamily="34" charset="0"/>
                    </a:rPr>
                    <a:t>a=3, b=0, x=0</a:t>
                  </a:r>
                </a:p>
              </p:txBody>
            </p:sp>
          </p:grpSp>
          <p:grpSp>
            <p:nvGrpSpPr>
              <p:cNvPr id="44040" name="Group 50"/>
              <p:cNvGrpSpPr>
                <a:grpSpLocks/>
              </p:cNvGrpSpPr>
              <p:nvPr/>
            </p:nvGrpSpPr>
            <p:grpSpPr bwMode="auto">
              <a:xfrm>
                <a:off x="2976" y="192"/>
                <a:ext cx="736" cy="2129"/>
                <a:chOff x="3120" y="192"/>
                <a:chExt cx="736" cy="2129"/>
              </a:xfrm>
            </p:grpSpPr>
            <p:grpSp>
              <p:nvGrpSpPr>
                <p:cNvPr id="44064" name="Group 51"/>
                <p:cNvGrpSpPr>
                  <a:grpSpLocks/>
                </p:cNvGrpSpPr>
                <p:nvPr/>
              </p:nvGrpSpPr>
              <p:grpSpPr bwMode="auto">
                <a:xfrm>
                  <a:off x="3216" y="338"/>
                  <a:ext cx="640" cy="1742"/>
                  <a:chOff x="3536" y="354"/>
                  <a:chExt cx="640" cy="1742"/>
                </a:xfrm>
              </p:grpSpPr>
              <p:sp>
                <p:nvSpPr>
                  <p:cNvPr id="44067" name="AutoShape 52"/>
                  <p:cNvSpPr>
                    <a:spLocks noChangeArrowheads="1"/>
                  </p:cNvSpPr>
                  <p:nvPr/>
                </p:nvSpPr>
                <p:spPr bwMode="auto">
                  <a:xfrm>
                    <a:off x="3552" y="656"/>
                    <a:ext cx="336" cy="384"/>
                  </a:xfrm>
                  <a:prstGeom prst="flowChartDecision">
                    <a:avLst/>
                  </a:prstGeom>
                  <a:solidFill>
                    <a:srgbClr val="FCF9DC"/>
                  </a:solidFill>
                  <a:ln w="28575">
                    <a:solidFill>
                      <a:srgbClr val="008000"/>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a&gt;1</a:t>
                    </a:r>
                  </a:p>
                  <a:p>
                    <a:pPr algn="ctr"/>
                    <a:r>
                      <a:rPr lang="en-US" altLang="en-US" sz="900">
                        <a:cs typeface="Arial" pitchFamily="34" charset="0"/>
                      </a:rPr>
                      <a:t>&amp;&amp;</a:t>
                    </a:r>
                  </a:p>
                  <a:p>
                    <a:pPr algn="ctr"/>
                    <a:r>
                      <a:rPr lang="en-US" altLang="en-US" sz="900">
                        <a:cs typeface="Arial" pitchFamily="34" charset="0"/>
                      </a:rPr>
                      <a:t>b=0</a:t>
                    </a:r>
                  </a:p>
                </p:txBody>
              </p:sp>
              <p:sp>
                <p:nvSpPr>
                  <p:cNvPr id="44068" name="AutoShape 53"/>
                  <p:cNvSpPr>
                    <a:spLocks noChangeArrowheads="1"/>
                  </p:cNvSpPr>
                  <p:nvPr/>
                </p:nvSpPr>
                <p:spPr bwMode="auto">
                  <a:xfrm>
                    <a:off x="3536" y="1376"/>
                    <a:ext cx="336" cy="384"/>
                  </a:xfrm>
                  <a:prstGeom prst="flowChartDecision">
                    <a:avLst/>
                  </a:prstGeom>
                  <a:solidFill>
                    <a:srgbClr val="FCF9DC"/>
                  </a:solidFill>
                  <a:ln w="28575">
                    <a:solidFill>
                      <a:srgbClr val="008000"/>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a=2</a:t>
                    </a:r>
                  </a:p>
                  <a:p>
                    <a:pPr algn="ctr"/>
                    <a:r>
                      <a:rPr lang="en-US" altLang="en-US" sz="900">
                        <a:cs typeface="Arial" pitchFamily="34" charset="0"/>
                      </a:rPr>
                      <a:t>||</a:t>
                    </a:r>
                  </a:p>
                  <a:p>
                    <a:pPr algn="ctr"/>
                    <a:r>
                      <a:rPr lang="en-US" altLang="en-US" sz="900">
                        <a:cs typeface="Arial" pitchFamily="34" charset="0"/>
                      </a:rPr>
                      <a:t>x&gt;1</a:t>
                    </a:r>
                  </a:p>
                </p:txBody>
              </p:sp>
              <p:sp>
                <p:nvSpPr>
                  <p:cNvPr id="44069" name="Text Box 54"/>
                  <p:cNvSpPr txBox="1">
                    <a:spLocks noChangeArrowheads="1"/>
                  </p:cNvSpPr>
                  <p:nvPr/>
                </p:nvSpPr>
                <p:spPr bwMode="auto">
                  <a:xfrm>
                    <a:off x="3840" y="1035"/>
                    <a:ext cx="336" cy="1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x=x/a</a:t>
                    </a:r>
                  </a:p>
                </p:txBody>
              </p:sp>
              <p:sp>
                <p:nvSpPr>
                  <p:cNvPr id="44070" name="Line 55"/>
                  <p:cNvSpPr>
                    <a:spLocks noChangeShapeType="1"/>
                  </p:cNvSpPr>
                  <p:nvPr/>
                </p:nvSpPr>
                <p:spPr bwMode="auto">
                  <a:xfrm>
                    <a:off x="3704" y="1040"/>
                    <a:ext cx="0" cy="33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71" name="AutoShape 56"/>
                  <p:cNvCxnSpPr>
                    <a:cxnSpLocks noChangeShapeType="1"/>
                    <a:stCxn id="44067" idx="3"/>
                    <a:endCxn id="44069" idx="0"/>
                  </p:cNvCxnSpPr>
                  <p:nvPr/>
                </p:nvCxnSpPr>
                <p:spPr bwMode="auto">
                  <a:xfrm>
                    <a:off x="3897" y="848"/>
                    <a:ext cx="111" cy="18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072" name="Line 57"/>
                  <p:cNvSpPr>
                    <a:spLocks noChangeShapeType="1"/>
                  </p:cNvSpPr>
                  <p:nvPr/>
                </p:nvSpPr>
                <p:spPr bwMode="auto">
                  <a:xfrm flipH="1">
                    <a:off x="3696" y="12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73" name="Line 58"/>
                  <p:cNvSpPr>
                    <a:spLocks noChangeShapeType="1"/>
                  </p:cNvSpPr>
                  <p:nvPr/>
                </p:nvSpPr>
                <p:spPr bwMode="auto">
                  <a:xfrm>
                    <a:off x="3992" y="118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Text Box 59"/>
                  <p:cNvSpPr txBox="1">
                    <a:spLocks noChangeArrowheads="1"/>
                  </p:cNvSpPr>
                  <p:nvPr/>
                </p:nvSpPr>
                <p:spPr bwMode="auto">
                  <a:xfrm>
                    <a:off x="3840" y="1754"/>
                    <a:ext cx="336" cy="117"/>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x=x/b</a:t>
                    </a:r>
                  </a:p>
                </p:txBody>
              </p:sp>
              <p:sp>
                <p:nvSpPr>
                  <p:cNvPr id="44075" name="Line 60"/>
                  <p:cNvSpPr>
                    <a:spLocks noChangeShapeType="1"/>
                  </p:cNvSpPr>
                  <p:nvPr/>
                </p:nvSpPr>
                <p:spPr bwMode="auto">
                  <a:xfrm>
                    <a:off x="3704" y="176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76" name="AutoShape 61"/>
                  <p:cNvCxnSpPr>
                    <a:cxnSpLocks noChangeShapeType="1"/>
                    <a:stCxn id="44068" idx="3"/>
                    <a:endCxn id="44074" idx="0"/>
                  </p:cNvCxnSpPr>
                  <p:nvPr/>
                </p:nvCxnSpPr>
                <p:spPr bwMode="auto">
                  <a:xfrm>
                    <a:off x="3872" y="1568"/>
                    <a:ext cx="136" cy="186"/>
                  </a:xfrm>
                  <a:prstGeom prst="bentConnector2">
                    <a:avLst/>
                  </a:prstGeom>
                  <a:noFill/>
                  <a:ln w="28575">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44077" name="Line 62"/>
                  <p:cNvSpPr>
                    <a:spLocks noChangeShapeType="1"/>
                  </p:cNvSpPr>
                  <p:nvPr/>
                </p:nvSpPr>
                <p:spPr bwMode="auto">
                  <a:xfrm flipH="1">
                    <a:off x="3696" y="1992"/>
                    <a:ext cx="28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78" name="Line 63"/>
                  <p:cNvSpPr>
                    <a:spLocks noChangeShapeType="1"/>
                  </p:cNvSpPr>
                  <p:nvPr/>
                </p:nvSpPr>
                <p:spPr bwMode="auto">
                  <a:xfrm>
                    <a:off x="3992" y="1904"/>
                    <a:ext cx="0" cy="96"/>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Text Box 64"/>
                  <p:cNvSpPr txBox="1">
                    <a:spLocks noChangeArrowheads="1"/>
                  </p:cNvSpPr>
                  <p:nvPr/>
                </p:nvSpPr>
                <p:spPr bwMode="auto">
                  <a:xfrm>
                    <a:off x="3648" y="354"/>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A</a:t>
                    </a:r>
                  </a:p>
                </p:txBody>
              </p:sp>
              <p:sp>
                <p:nvSpPr>
                  <p:cNvPr id="44080" name="Text Box 65"/>
                  <p:cNvSpPr txBox="1">
                    <a:spLocks noChangeArrowheads="1"/>
                  </p:cNvSpPr>
                  <p:nvPr/>
                </p:nvSpPr>
                <p:spPr bwMode="auto">
                  <a:xfrm>
                    <a:off x="3976" y="746"/>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C</a:t>
                    </a:r>
                  </a:p>
                </p:txBody>
              </p:sp>
              <p:sp>
                <p:nvSpPr>
                  <p:cNvPr id="44081" name="Text Box 66"/>
                  <p:cNvSpPr txBox="1">
                    <a:spLocks noChangeArrowheads="1"/>
                  </p:cNvSpPr>
                  <p:nvPr/>
                </p:nvSpPr>
                <p:spPr bwMode="auto">
                  <a:xfrm>
                    <a:off x="3576" y="1801"/>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D</a:t>
                    </a:r>
                  </a:p>
                </p:txBody>
              </p:sp>
              <p:sp>
                <p:nvSpPr>
                  <p:cNvPr id="44082" name="Text Box 67"/>
                  <p:cNvSpPr txBox="1">
                    <a:spLocks noChangeArrowheads="1"/>
                  </p:cNvSpPr>
                  <p:nvPr/>
                </p:nvSpPr>
                <p:spPr bwMode="auto">
                  <a:xfrm>
                    <a:off x="3560" y="1081"/>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B</a:t>
                    </a:r>
                  </a:p>
                </p:txBody>
              </p:sp>
              <p:sp>
                <p:nvSpPr>
                  <p:cNvPr id="44083" name="Text Box 68"/>
                  <p:cNvSpPr txBox="1">
                    <a:spLocks noChangeArrowheads="1"/>
                  </p:cNvSpPr>
                  <p:nvPr/>
                </p:nvSpPr>
                <p:spPr bwMode="auto">
                  <a:xfrm>
                    <a:off x="3968" y="1457"/>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E</a:t>
                    </a:r>
                  </a:p>
                </p:txBody>
              </p:sp>
              <p:sp>
                <p:nvSpPr>
                  <p:cNvPr id="44084" name="Line 69"/>
                  <p:cNvSpPr>
                    <a:spLocks noChangeShapeType="1"/>
                  </p:cNvSpPr>
                  <p:nvPr/>
                </p:nvSpPr>
                <p:spPr bwMode="auto">
                  <a:xfrm flipH="1">
                    <a:off x="3720" y="488"/>
                    <a:ext cx="8" cy="16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4065" name="Text Box 70"/>
                <p:cNvSpPr txBox="1">
                  <a:spLocks noChangeArrowheads="1"/>
                </p:cNvSpPr>
                <p:nvPr/>
              </p:nvSpPr>
              <p:spPr bwMode="auto">
                <a:xfrm>
                  <a:off x="3264" y="192"/>
                  <a:ext cx="2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200">
                      <a:solidFill>
                        <a:srgbClr val="008000"/>
                      </a:solidFill>
                      <a:cs typeface="Arial" pitchFamily="34" charset="0"/>
                    </a:rPr>
                    <a:t>ABE</a:t>
                  </a:r>
                </a:p>
              </p:txBody>
            </p:sp>
            <p:sp>
              <p:nvSpPr>
                <p:cNvPr id="44066" name="Text Box 71"/>
                <p:cNvSpPr txBox="1">
                  <a:spLocks noChangeArrowheads="1"/>
                </p:cNvSpPr>
                <p:nvPr/>
              </p:nvSpPr>
              <p:spPr bwMode="auto">
                <a:xfrm>
                  <a:off x="3120" y="2192"/>
                  <a:ext cx="419" cy="129"/>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000">
                      <a:cs typeface="Arial" pitchFamily="34" charset="0"/>
                    </a:rPr>
                    <a:t>a=1, b=0, x=3</a:t>
                  </a:r>
                </a:p>
              </p:txBody>
            </p:sp>
          </p:grpSp>
          <p:grpSp>
            <p:nvGrpSpPr>
              <p:cNvPr id="44041" name="Group 72"/>
              <p:cNvGrpSpPr>
                <a:grpSpLocks/>
              </p:cNvGrpSpPr>
              <p:nvPr/>
            </p:nvGrpSpPr>
            <p:grpSpPr bwMode="auto">
              <a:xfrm>
                <a:off x="2064" y="192"/>
                <a:ext cx="736" cy="2129"/>
                <a:chOff x="2160" y="192"/>
                <a:chExt cx="736" cy="2129"/>
              </a:xfrm>
            </p:grpSpPr>
            <p:grpSp>
              <p:nvGrpSpPr>
                <p:cNvPr id="44043" name="Group 73"/>
                <p:cNvGrpSpPr>
                  <a:grpSpLocks/>
                </p:cNvGrpSpPr>
                <p:nvPr/>
              </p:nvGrpSpPr>
              <p:grpSpPr bwMode="auto">
                <a:xfrm>
                  <a:off x="2256" y="338"/>
                  <a:ext cx="640" cy="1742"/>
                  <a:chOff x="4448" y="354"/>
                  <a:chExt cx="640" cy="1742"/>
                </a:xfrm>
              </p:grpSpPr>
              <p:sp>
                <p:nvSpPr>
                  <p:cNvPr id="44046" name="AutoShape 74"/>
                  <p:cNvSpPr>
                    <a:spLocks noChangeArrowheads="1"/>
                  </p:cNvSpPr>
                  <p:nvPr/>
                </p:nvSpPr>
                <p:spPr bwMode="auto">
                  <a:xfrm>
                    <a:off x="4464" y="656"/>
                    <a:ext cx="336" cy="384"/>
                  </a:xfrm>
                  <a:prstGeom prst="flowChartDecision">
                    <a:avLst/>
                  </a:prstGeom>
                  <a:solidFill>
                    <a:srgbClr val="FCF9DC"/>
                  </a:solidFill>
                  <a:ln w="28575">
                    <a:solidFill>
                      <a:srgbClr val="FF00FF"/>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a&gt;1</a:t>
                    </a:r>
                  </a:p>
                  <a:p>
                    <a:pPr algn="ctr"/>
                    <a:r>
                      <a:rPr lang="en-US" altLang="en-US" sz="900">
                        <a:cs typeface="Arial" pitchFamily="34" charset="0"/>
                      </a:rPr>
                      <a:t>&amp;&amp;</a:t>
                    </a:r>
                  </a:p>
                  <a:p>
                    <a:pPr algn="ctr"/>
                    <a:r>
                      <a:rPr lang="en-US" altLang="en-US" sz="900">
                        <a:cs typeface="Arial" pitchFamily="34" charset="0"/>
                      </a:rPr>
                      <a:t>b=0</a:t>
                    </a:r>
                  </a:p>
                </p:txBody>
              </p:sp>
              <p:sp>
                <p:nvSpPr>
                  <p:cNvPr id="44047" name="AutoShape 75"/>
                  <p:cNvSpPr>
                    <a:spLocks noChangeArrowheads="1"/>
                  </p:cNvSpPr>
                  <p:nvPr/>
                </p:nvSpPr>
                <p:spPr bwMode="auto">
                  <a:xfrm>
                    <a:off x="4448" y="1376"/>
                    <a:ext cx="336" cy="384"/>
                  </a:xfrm>
                  <a:prstGeom prst="flowChartDecision">
                    <a:avLst/>
                  </a:prstGeom>
                  <a:solidFill>
                    <a:srgbClr val="FCF9DC"/>
                  </a:solidFill>
                  <a:ln w="28575">
                    <a:solidFill>
                      <a:srgbClr val="FF00FF"/>
                    </a:solidFill>
                    <a:miter lim="800000"/>
                    <a:headEnd/>
                    <a:tailEnd/>
                  </a:ln>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lgn="ctr"/>
                    <a:r>
                      <a:rPr lang="en-US" altLang="en-US" sz="900">
                        <a:cs typeface="Arial" pitchFamily="34" charset="0"/>
                      </a:rPr>
                      <a:t>a=2</a:t>
                    </a:r>
                  </a:p>
                  <a:p>
                    <a:pPr algn="ctr"/>
                    <a:r>
                      <a:rPr lang="en-US" altLang="en-US" sz="900">
                        <a:cs typeface="Arial" pitchFamily="34" charset="0"/>
                      </a:rPr>
                      <a:t>||</a:t>
                    </a:r>
                  </a:p>
                  <a:p>
                    <a:pPr algn="ctr"/>
                    <a:r>
                      <a:rPr lang="en-US" altLang="en-US" sz="900">
                        <a:cs typeface="Arial" pitchFamily="34" charset="0"/>
                      </a:rPr>
                      <a:t>x&gt;1</a:t>
                    </a:r>
                  </a:p>
                </p:txBody>
              </p:sp>
              <p:sp>
                <p:nvSpPr>
                  <p:cNvPr id="44048" name="Text Box 76"/>
                  <p:cNvSpPr txBox="1">
                    <a:spLocks noChangeArrowheads="1"/>
                  </p:cNvSpPr>
                  <p:nvPr/>
                </p:nvSpPr>
                <p:spPr bwMode="auto">
                  <a:xfrm>
                    <a:off x="4752" y="1035"/>
                    <a:ext cx="336" cy="1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x=x/a</a:t>
                    </a:r>
                  </a:p>
                </p:txBody>
              </p:sp>
              <p:sp>
                <p:nvSpPr>
                  <p:cNvPr id="44049" name="Line 77"/>
                  <p:cNvSpPr>
                    <a:spLocks noChangeShapeType="1"/>
                  </p:cNvSpPr>
                  <p:nvPr/>
                </p:nvSpPr>
                <p:spPr bwMode="auto">
                  <a:xfrm>
                    <a:off x="4616" y="1040"/>
                    <a:ext cx="0" cy="33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50" name="AutoShape 78"/>
                  <p:cNvCxnSpPr>
                    <a:cxnSpLocks noChangeShapeType="1"/>
                    <a:stCxn id="44046" idx="3"/>
                    <a:endCxn id="44048" idx="0"/>
                  </p:cNvCxnSpPr>
                  <p:nvPr/>
                </p:nvCxnSpPr>
                <p:spPr bwMode="auto">
                  <a:xfrm>
                    <a:off x="4809" y="848"/>
                    <a:ext cx="111" cy="18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051" name="Line 79"/>
                  <p:cNvSpPr>
                    <a:spLocks noChangeShapeType="1"/>
                  </p:cNvSpPr>
                  <p:nvPr/>
                </p:nvSpPr>
                <p:spPr bwMode="auto">
                  <a:xfrm flipH="1">
                    <a:off x="4608" y="12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80"/>
                  <p:cNvSpPr>
                    <a:spLocks noChangeShapeType="1"/>
                  </p:cNvSpPr>
                  <p:nvPr/>
                </p:nvSpPr>
                <p:spPr bwMode="auto">
                  <a:xfrm>
                    <a:off x="4904" y="118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Text Box 81"/>
                  <p:cNvSpPr txBox="1">
                    <a:spLocks noChangeArrowheads="1"/>
                  </p:cNvSpPr>
                  <p:nvPr/>
                </p:nvSpPr>
                <p:spPr bwMode="auto">
                  <a:xfrm>
                    <a:off x="4752" y="1754"/>
                    <a:ext cx="336" cy="1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x=x/b</a:t>
                    </a:r>
                  </a:p>
                </p:txBody>
              </p:sp>
              <p:sp>
                <p:nvSpPr>
                  <p:cNvPr id="44054" name="Line 82"/>
                  <p:cNvSpPr>
                    <a:spLocks noChangeShapeType="1"/>
                  </p:cNvSpPr>
                  <p:nvPr/>
                </p:nvSpPr>
                <p:spPr bwMode="auto">
                  <a:xfrm>
                    <a:off x="4616" y="1760"/>
                    <a:ext cx="0" cy="33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55" name="AutoShape 83"/>
                  <p:cNvCxnSpPr>
                    <a:cxnSpLocks noChangeShapeType="1"/>
                    <a:endCxn id="44053" idx="0"/>
                  </p:cNvCxnSpPr>
                  <p:nvPr/>
                </p:nvCxnSpPr>
                <p:spPr bwMode="auto">
                  <a:xfrm>
                    <a:off x="4800" y="1568"/>
                    <a:ext cx="120" cy="18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056" name="Line 84"/>
                  <p:cNvSpPr>
                    <a:spLocks noChangeShapeType="1"/>
                  </p:cNvSpPr>
                  <p:nvPr/>
                </p:nvSpPr>
                <p:spPr bwMode="auto">
                  <a:xfrm flipH="1">
                    <a:off x="4608" y="20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7" name="Line 85"/>
                  <p:cNvSpPr>
                    <a:spLocks noChangeShapeType="1"/>
                  </p:cNvSpPr>
                  <p:nvPr/>
                </p:nvSpPr>
                <p:spPr bwMode="auto">
                  <a:xfrm>
                    <a:off x="4896" y="190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Text Box 86"/>
                  <p:cNvSpPr txBox="1">
                    <a:spLocks noChangeArrowheads="1"/>
                  </p:cNvSpPr>
                  <p:nvPr/>
                </p:nvSpPr>
                <p:spPr bwMode="auto">
                  <a:xfrm>
                    <a:off x="4560" y="354"/>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A</a:t>
                    </a:r>
                  </a:p>
                </p:txBody>
              </p:sp>
              <p:sp>
                <p:nvSpPr>
                  <p:cNvPr id="44059" name="Text Box 87"/>
                  <p:cNvSpPr txBox="1">
                    <a:spLocks noChangeArrowheads="1"/>
                  </p:cNvSpPr>
                  <p:nvPr/>
                </p:nvSpPr>
                <p:spPr bwMode="auto">
                  <a:xfrm>
                    <a:off x="4888" y="746"/>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C</a:t>
                    </a:r>
                  </a:p>
                </p:txBody>
              </p:sp>
              <p:sp>
                <p:nvSpPr>
                  <p:cNvPr id="44060" name="Text Box 88"/>
                  <p:cNvSpPr txBox="1">
                    <a:spLocks noChangeArrowheads="1"/>
                  </p:cNvSpPr>
                  <p:nvPr/>
                </p:nvSpPr>
                <p:spPr bwMode="auto">
                  <a:xfrm>
                    <a:off x="4488" y="1801"/>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D</a:t>
                    </a:r>
                  </a:p>
                </p:txBody>
              </p:sp>
              <p:sp>
                <p:nvSpPr>
                  <p:cNvPr id="44061" name="Text Box 89"/>
                  <p:cNvSpPr txBox="1">
                    <a:spLocks noChangeArrowheads="1"/>
                  </p:cNvSpPr>
                  <p:nvPr/>
                </p:nvSpPr>
                <p:spPr bwMode="auto">
                  <a:xfrm>
                    <a:off x="4455" y="1081"/>
                    <a:ext cx="14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B</a:t>
                    </a:r>
                  </a:p>
                </p:txBody>
              </p:sp>
              <p:sp>
                <p:nvSpPr>
                  <p:cNvPr id="44062" name="Text Box 90"/>
                  <p:cNvSpPr txBox="1">
                    <a:spLocks noChangeArrowheads="1"/>
                  </p:cNvSpPr>
                  <p:nvPr/>
                </p:nvSpPr>
                <p:spPr bwMode="auto">
                  <a:xfrm>
                    <a:off x="4880" y="1457"/>
                    <a:ext cx="1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a:spcBef>
                        <a:spcPct val="50000"/>
                      </a:spcBef>
                    </a:pPr>
                    <a:r>
                      <a:rPr lang="en-US" altLang="en-US" sz="900">
                        <a:cs typeface="Arial" pitchFamily="34" charset="0"/>
                      </a:rPr>
                      <a:t>E</a:t>
                    </a:r>
                  </a:p>
                </p:txBody>
              </p:sp>
              <p:sp>
                <p:nvSpPr>
                  <p:cNvPr id="44063" name="Line 91"/>
                  <p:cNvSpPr>
                    <a:spLocks noChangeShapeType="1"/>
                  </p:cNvSpPr>
                  <p:nvPr/>
                </p:nvSpPr>
                <p:spPr bwMode="auto">
                  <a:xfrm flipH="1">
                    <a:off x="4632" y="488"/>
                    <a:ext cx="8" cy="16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4044" name="Text Box 92"/>
                <p:cNvSpPr txBox="1">
                  <a:spLocks noChangeArrowheads="1"/>
                </p:cNvSpPr>
                <p:nvPr/>
              </p:nvSpPr>
              <p:spPr bwMode="auto">
                <a:xfrm>
                  <a:off x="2304" y="192"/>
                  <a:ext cx="2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200">
                      <a:solidFill>
                        <a:srgbClr val="FF00FF"/>
                      </a:solidFill>
                      <a:cs typeface="Arial" pitchFamily="34" charset="0"/>
                    </a:rPr>
                    <a:t>ABD</a:t>
                  </a:r>
                </a:p>
              </p:txBody>
            </p:sp>
            <p:sp>
              <p:nvSpPr>
                <p:cNvPr id="44045" name="Text Box 93"/>
                <p:cNvSpPr txBox="1">
                  <a:spLocks noChangeArrowheads="1"/>
                </p:cNvSpPr>
                <p:nvPr/>
              </p:nvSpPr>
              <p:spPr bwMode="auto">
                <a:xfrm>
                  <a:off x="2160" y="2192"/>
                  <a:ext cx="419" cy="129"/>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r>
                    <a:rPr lang="en-US" altLang="en-US" sz="1000">
                      <a:cs typeface="Arial" pitchFamily="34" charset="0"/>
                    </a:rPr>
                    <a:t>a=1, b=0, x=0</a:t>
                  </a:r>
                </a:p>
              </p:txBody>
            </p:sp>
          </p:grpSp>
          <p:sp>
            <p:nvSpPr>
              <p:cNvPr id="44042" name="Rectangle 94"/>
              <p:cNvSpPr>
                <a:spLocks noChangeArrowheads="1"/>
              </p:cNvSpPr>
              <p:nvPr/>
            </p:nvSpPr>
            <p:spPr bwMode="auto">
              <a:xfrm>
                <a:off x="1152" y="144"/>
                <a:ext cx="3648"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endParaRPr lang="en-US" altLang="en-US">
                  <a:cs typeface="Arial" pitchFamily="34" charset="0"/>
                </a:endParaRPr>
              </a:p>
            </p:txBody>
          </p:sp>
        </p:grpSp>
      </p:grpSp>
    </p:spTree>
    <p:extLst>
      <p:ext uri="{BB962C8B-B14F-4D97-AF65-F5344CB8AC3E}">
        <p14:creationId xmlns:p14="http://schemas.microsoft.com/office/powerpoint/2010/main" val="402053506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6.8.2 White Box Testing </a:t>
            </a:r>
            <a:br>
              <a:rPr lang="en-US" sz="1200" dirty="0"/>
            </a:br>
            <a:r>
              <a:rPr lang="en-US" dirty="0"/>
              <a:t>Loop Testing</a:t>
            </a:r>
          </a:p>
        </p:txBody>
      </p:sp>
      <p:sp>
        <p:nvSpPr>
          <p:cNvPr id="8" name="Content Placeholder 7"/>
          <p:cNvSpPr>
            <a:spLocks noGrp="1"/>
          </p:cNvSpPr>
          <p:nvPr>
            <p:ph idx="1"/>
          </p:nvPr>
        </p:nvSpPr>
        <p:spPr/>
        <p:txBody>
          <a:bodyPr/>
          <a:lstStyle/>
          <a:p>
            <a:r>
              <a:rPr lang="en-US" dirty="0"/>
              <a:t>Loop Testing comprises of Simple Loop Testing, and Nested Loop Testing</a:t>
            </a:r>
          </a:p>
          <a:p>
            <a:pPr lvl="1"/>
            <a:r>
              <a:rPr lang="en-US" dirty="0"/>
              <a:t>Simple Loop Testing:</a:t>
            </a:r>
          </a:p>
          <a:p>
            <a:pPr lvl="2"/>
            <a:r>
              <a:rPr lang="en-US" dirty="0"/>
              <a:t>makes only one pass through the loop</a:t>
            </a:r>
          </a:p>
          <a:p>
            <a:pPr lvl="2"/>
            <a:r>
              <a:rPr lang="en-US" dirty="0"/>
              <a:t>skips the entire loop</a:t>
            </a:r>
          </a:p>
          <a:p>
            <a:pPr lvl="2"/>
            <a:r>
              <a:rPr lang="en-US" dirty="0"/>
              <a:t>makes two passes</a:t>
            </a:r>
          </a:p>
          <a:p>
            <a:pPr lvl="2"/>
            <a:r>
              <a:rPr lang="en-US" dirty="0"/>
              <a:t>make m passes through the loop where m &lt; n</a:t>
            </a:r>
          </a:p>
          <a:p>
            <a:pPr lvl="2"/>
            <a:r>
              <a:rPr lang="en-US" dirty="0"/>
              <a:t>make n-1, n, n+1 passes</a:t>
            </a:r>
          </a:p>
          <a:p>
            <a:pPr lvl="1"/>
            <a:r>
              <a:rPr lang="en-US" dirty="0"/>
              <a:t>Nested Loop Test:</a:t>
            </a:r>
          </a:p>
          <a:p>
            <a:pPr lvl="2"/>
            <a:r>
              <a:rPr lang="en-US" dirty="0"/>
              <a:t>starts at the innermost loop</a:t>
            </a:r>
          </a:p>
          <a:p>
            <a:pPr lvl="2"/>
            <a:r>
              <a:rPr lang="en-US" dirty="0"/>
              <a:t>conducts simple loop test  for the innermost loop</a:t>
            </a:r>
          </a:p>
          <a:p>
            <a:pPr lvl="2"/>
            <a:r>
              <a:rPr lang="en-US" dirty="0"/>
              <a:t>works outward, conducting tests for the next loop, </a:t>
            </a:r>
          </a:p>
          <a:p>
            <a:pPr marL="371475" lvl="2" indent="0">
              <a:buNone/>
            </a:pPr>
            <a:r>
              <a:rPr lang="en-US" dirty="0"/>
              <a:t>but keeping all other loops at minimum</a:t>
            </a:r>
          </a:p>
          <a:p>
            <a:pPr lvl="2"/>
            <a:r>
              <a:rPr lang="en-US" dirty="0"/>
              <a:t>continues until all the outer loops are tested</a:t>
            </a:r>
          </a:p>
          <a:p>
            <a:endParaRPr lang="en-US" dirty="0"/>
          </a:p>
        </p:txBody>
      </p:sp>
      <p:grpSp>
        <p:nvGrpSpPr>
          <p:cNvPr id="4" name="Group 5"/>
          <p:cNvGrpSpPr>
            <a:grpSpLocks/>
          </p:cNvGrpSpPr>
          <p:nvPr/>
        </p:nvGrpSpPr>
        <p:grpSpPr bwMode="auto">
          <a:xfrm>
            <a:off x="5538266" y="1955721"/>
            <a:ext cx="2438400" cy="982397"/>
            <a:chOff x="3504" y="1008"/>
            <a:chExt cx="2160" cy="1108"/>
          </a:xfrm>
        </p:grpSpPr>
        <p:sp>
          <p:nvSpPr>
            <p:cNvPr id="5" name="AutoShape 6"/>
            <p:cNvSpPr>
              <a:spLocks noChangeArrowheads="1"/>
            </p:cNvSpPr>
            <p:nvPr/>
          </p:nvSpPr>
          <p:spPr bwMode="auto">
            <a:xfrm>
              <a:off x="3504" y="1344"/>
              <a:ext cx="1056" cy="772"/>
            </a:xfrm>
            <a:prstGeom prst="flowChartDecision">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a:solidFill>
                  <a:srgbClr val="292929"/>
                </a:solidFill>
                <a:latin typeface="Trebuchet MS" panose="020B0603020202020204" pitchFamily="34" charset="0"/>
              </a:endParaRPr>
            </a:p>
          </p:txBody>
        </p:sp>
        <p:sp>
          <p:nvSpPr>
            <p:cNvPr id="6" name="Line 7"/>
            <p:cNvSpPr>
              <a:spLocks noChangeShapeType="1"/>
            </p:cNvSpPr>
            <p:nvPr/>
          </p:nvSpPr>
          <p:spPr bwMode="auto">
            <a:xfrm>
              <a:off x="4560" y="1728"/>
              <a:ext cx="336" cy="0"/>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9" name="Rectangle 8"/>
            <p:cNvSpPr>
              <a:spLocks noChangeArrowheads="1"/>
            </p:cNvSpPr>
            <p:nvPr/>
          </p:nvSpPr>
          <p:spPr bwMode="auto">
            <a:xfrm>
              <a:off x="4896" y="1440"/>
              <a:ext cx="768" cy="5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 name="Line 9"/>
            <p:cNvSpPr>
              <a:spLocks noChangeShapeType="1"/>
            </p:cNvSpPr>
            <p:nvPr/>
          </p:nvSpPr>
          <p:spPr bwMode="auto">
            <a:xfrm>
              <a:off x="4032" y="1008"/>
              <a:ext cx="0" cy="336"/>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 name="Line 10"/>
            <p:cNvSpPr>
              <a:spLocks noChangeShapeType="1"/>
            </p:cNvSpPr>
            <p:nvPr/>
          </p:nvSpPr>
          <p:spPr bwMode="auto">
            <a:xfrm flipH="1">
              <a:off x="4032" y="1008"/>
              <a:ext cx="1248" cy="0"/>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2" name="Line 11"/>
            <p:cNvSpPr>
              <a:spLocks noChangeShapeType="1"/>
            </p:cNvSpPr>
            <p:nvPr/>
          </p:nvSpPr>
          <p:spPr bwMode="auto">
            <a:xfrm flipV="1">
              <a:off x="5280" y="1008"/>
              <a:ext cx="0" cy="432"/>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grpSp>
      <p:grpSp>
        <p:nvGrpSpPr>
          <p:cNvPr id="13" name="Group 12"/>
          <p:cNvGrpSpPr>
            <a:grpSpLocks/>
          </p:cNvGrpSpPr>
          <p:nvPr/>
        </p:nvGrpSpPr>
        <p:grpSpPr bwMode="auto">
          <a:xfrm>
            <a:off x="6526107" y="3242918"/>
            <a:ext cx="1600200" cy="2895600"/>
            <a:chOff x="4608" y="2208"/>
            <a:chExt cx="1008" cy="1824"/>
          </a:xfrm>
        </p:grpSpPr>
        <p:sp>
          <p:nvSpPr>
            <p:cNvPr id="14" name="Line 13"/>
            <p:cNvSpPr>
              <a:spLocks noChangeShapeType="1"/>
            </p:cNvSpPr>
            <p:nvPr/>
          </p:nvSpPr>
          <p:spPr bwMode="auto">
            <a:xfrm>
              <a:off x="4992" y="2352"/>
              <a:ext cx="0" cy="1584"/>
            </a:xfrm>
            <a:prstGeom prst="line">
              <a:avLst/>
            </a:prstGeom>
            <a:noFill/>
            <a:ln w="22225">
              <a:solidFill>
                <a:srgbClr val="A41F04"/>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5" name="Line 14"/>
            <p:cNvSpPr>
              <a:spLocks noChangeShapeType="1"/>
            </p:cNvSpPr>
            <p:nvPr/>
          </p:nvSpPr>
          <p:spPr bwMode="auto">
            <a:xfrm flipH="1">
              <a:off x="4992" y="2544"/>
              <a:ext cx="624" cy="0"/>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6" name="AutoShape 15"/>
            <p:cNvSpPr>
              <a:spLocks noChangeArrowheads="1"/>
            </p:cNvSpPr>
            <p:nvPr/>
          </p:nvSpPr>
          <p:spPr bwMode="auto">
            <a:xfrm>
              <a:off x="4608" y="3408"/>
              <a:ext cx="768" cy="288"/>
            </a:xfrm>
            <a:prstGeom prst="flowChartDecision">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a:solidFill>
                  <a:srgbClr val="292929"/>
                </a:solidFill>
                <a:latin typeface="Trebuchet MS" panose="020B0603020202020204" pitchFamily="34" charset="0"/>
              </a:endParaRPr>
            </a:p>
          </p:txBody>
        </p:sp>
        <p:sp>
          <p:nvSpPr>
            <p:cNvPr id="17" name="Oval 16"/>
            <p:cNvSpPr>
              <a:spLocks noChangeArrowheads="1"/>
            </p:cNvSpPr>
            <p:nvPr/>
          </p:nvSpPr>
          <p:spPr bwMode="auto">
            <a:xfrm>
              <a:off x="4848" y="2208"/>
              <a:ext cx="288" cy="288"/>
            </a:xfrm>
            <a:prstGeom prst="ellipse">
              <a:avLst/>
            </a:prstGeom>
            <a:gradFill rotWithShape="1">
              <a:gsLst>
                <a:gs pos="0">
                  <a:srgbClr val="E4E4E4"/>
                </a:gs>
                <a:gs pos="100000">
                  <a:srgbClr val="B0ABB1"/>
                </a:gs>
              </a:gsLst>
              <a:lin ang="5400000" scaled="1"/>
            </a:gradFill>
            <a:ln w="19050" algn="ctr">
              <a:solidFill>
                <a:schemeClr val="bg2"/>
              </a:solidFill>
              <a:round/>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8" name="Oval 17"/>
            <p:cNvSpPr>
              <a:spLocks noChangeArrowheads="1"/>
            </p:cNvSpPr>
            <p:nvPr/>
          </p:nvSpPr>
          <p:spPr bwMode="auto">
            <a:xfrm>
              <a:off x="4704" y="3840"/>
              <a:ext cx="576" cy="192"/>
            </a:xfrm>
            <a:prstGeom prst="ellipse">
              <a:avLst/>
            </a:prstGeom>
            <a:gradFill rotWithShape="1">
              <a:gsLst>
                <a:gs pos="0">
                  <a:srgbClr val="E4E4E4"/>
                </a:gs>
                <a:gs pos="100000">
                  <a:srgbClr val="B0ABB1"/>
                </a:gs>
              </a:gsLst>
              <a:lin ang="5400000" scaled="1"/>
            </a:gradFill>
            <a:ln w="19050" algn="ctr">
              <a:solidFill>
                <a:schemeClr val="bg2"/>
              </a:solidFill>
              <a:round/>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 name="AutoShape 18"/>
            <p:cNvSpPr>
              <a:spLocks noChangeArrowheads="1"/>
            </p:cNvSpPr>
            <p:nvPr/>
          </p:nvSpPr>
          <p:spPr bwMode="auto">
            <a:xfrm>
              <a:off x="4608" y="3024"/>
              <a:ext cx="768" cy="288"/>
            </a:xfrm>
            <a:prstGeom prst="flowChartDecision">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a:solidFill>
                  <a:srgbClr val="292929"/>
                </a:solidFill>
                <a:latin typeface="Trebuchet MS" panose="020B0603020202020204" pitchFamily="34" charset="0"/>
              </a:endParaRPr>
            </a:p>
          </p:txBody>
        </p:sp>
        <p:sp>
          <p:nvSpPr>
            <p:cNvPr id="20" name="Rectangle 19"/>
            <p:cNvSpPr>
              <a:spLocks noChangeArrowheads="1"/>
            </p:cNvSpPr>
            <p:nvPr/>
          </p:nvSpPr>
          <p:spPr bwMode="auto">
            <a:xfrm>
              <a:off x="4656" y="2688"/>
              <a:ext cx="672" cy="19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1" name="Line 20"/>
            <p:cNvSpPr>
              <a:spLocks noChangeShapeType="1"/>
            </p:cNvSpPr>
            <p:nvPr/>
          </p:nvSpPr>
          <p:spPr bwMode="auto">
            <a:xfrm>
              <a:off x="5616" y="2544"/>
              <a:ext cx="0" cy="1008"/>
            </a:xfrm>
            <a:prstGeom prst="line">
              <a:avLst/>
            </a:prstGeom>
            <a:noFill/>
            <a:ln w="22225">
              <a:solidFill>
                <a:srgbClr val="A41F04"/>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2" name="Line 21"/>
            <p:cNvSpPr>
              <a:spLocks noChangeShapeType="1"/>
            </p:cNvSpPr>
            <p:nvPr/>
          </p:nvSpPr>
          <p:spPr bwMode="auto">
            <a:xfrm>
              <a:off x="5376" y="3552"/>
              <a:ext cx="240" cy="0"/>
            </a:xfrm>
            <a:prstGeom prst="line">
              <a:avLst/>
            </a:prstGeom>
            <a:noFill/>
            <a:ln w="22225">
              <a:solidFill>
                <a:srgbClr val="A41F04"/>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3" name="Line 22"/>
            <p:cNvSpPr>
              <a:spLocks noChangeShapeType="1"/>
            </p:cNvSpPr>
            <p:nvPr/>
          </p:nvSpPr>
          <p:spPr bwMode="auto">
            <a:xfrm flipH="1">
              <a:off x="4992" y="2640"/>
              <a:ext cx="528" cy="0"/>
            </a:xfrm>
            <a:prstGeom prst="line">
              <a:avLst/>
            </a:prstGeom>
            <a:noFill/>
            <a:ln w="19050">
              <a:solidFill>
                <a:srgbClr val="A41F04"/>
              </a:solidFill>
              <a:round/>
              <a:headEnd/>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4" name="Line 23"/>
            <p:cNvSpPr>
              <a:spLocks noChangeShapeType="1"/>
            </p:cNvSpPr>
            <p:nvPr/>
          </p:nvSpPr>
          <p:spPr bwMode="auto">
            <a:xfrm>
              <a:off x="5520" y="2640"/>
              <a:ext cx="0" cy="528"/>
            </a:xfrm>
            <a:prstGeom prst="line">
              <a:avLst/>
            </a:prstGeom>
            <a:noFill/>
            <a:ln w="22225">
              <a:solidFill>
                <a:srgbClr val="A41F04"/>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5" name="Line 24"/>
            <p:cNvSpPr>
              <a:spLocks noChangeShapeType="1"/>
            </p:cNvSpPr>
            <p:nvPr/>
          </p:nvSpPr>
          <p:spPr bwMode="auto">
            <a:xfrm>
              <a:off x="5376" y="3168"/>
              <a:ext cx="144" cy="0"/>
            </a:xfrm>
            <a:prstGeom prst="line">
              <a:avLst/>
            </a:prstGeom>
            <a:noFill/>
            <a:ln w="22225">
              <a:solidFill>
                <a:srgbClr val="A41F04"/>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1000"/>
                            </p:stCondLst>
                            <p:childTnLst>
                              <p:par>
                                <p:cTn id="9" presetID="3" presetClass="entr" presetSubtype="10" fill="hold"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1200" dirty="0"/>
              <a:t>6.8.2 White Box Testing </a:t>
            </a:r>
            <a:br>
              <a:rPr lang="en-US" altLang="en-US" sz="1200" dirty="0"/>
            </a:br>
            <a:r>
              <a:rPr lang="en-US" altLang="en-US" dirty="0"/>
              <a:t>Path Testing</a:t>
            </a:r>
            <a:endParaRPr lang="en-US" dirty="0"/>
          </a:p>
        </p:txBody>
      </p:sp>
      <p:sp>
        <p:nvSpPr>
          <p:cNvPr id="4" name="Content Placeholder 3"/>
          <p:cNvSpPr>
            <a:spLocks noGrp="1"/>
          </p:cNvSpPr>
          <p:nvPr>
            <p:ph idx="1"/>
          </p:nvPr>
        </p:nvSpPr>
        <p:spPr/>
        <p:txBody>
          <a:bodyPr/>
          <a:lstStyle/>
          <a:p>
            <a:r>
              <a:rPr lang="en-US" dirty="0"/>
              <a:t>Path Testing is a type of White Box Testing</a:t>
            </a:r>
          </a:p>
          <a:p>
            <a:pPr lvl="1"/>
            <a:r>
              <a:rPr lang="en-US" dirty="0"/>
              <a:t>It enables the test case designer to derive a logical complexity measure of a procedural design</a:t>
            </a:r>
          </a:p>
          <a:p>
            <a:pPr lvl="1"/>
            <a:r>
              <a:rPr lang="en-US" dirty="0"/>
              <a:t>It guarantees to execute every statement in the program at least once during the testing</a:t>
            </a:r>
          </a:p>
          <a:p>
            <a:pPr lvl="1"/>
            <a:r>
              <a:rPr lang="en-US" dirty="0"/>
              <a:t>The starting point for Path Testing is a “Program Flow Graph”</a:t>
            </a:r>
          </a:p>
          <a:p>
            <a:pPr lvl="1"/>
            <a:r>
              <a:rPr lang="en-US" dirty="0"/>
              <a:t>The upper bound on the number of independent paths that comprise the basis set can be calculated by the “</a:t>
            </a:r>
            <a:r>
              <a:rPr lang="en-US" dirty="0" err="1"/>
              <a:t>Cyclomatic</a:t>
            </a:r>
            <a:r>
              <a:rPr lang="en-US" dirty="0"/>
              <a:t> Complexity” of the “Flow Graph”</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6.8.2 White Box Testing </a:t>
            </a:r>
            <a:br>
              <a:rPr lang="en-US" sz="1200" dirty="0"/>
            </a:br>
            <a:r>
              <a:rPr lang="en-US" dirty="0"/>
              <a:t>Data Flow Testing</a:t>
            </a:r>
          </a:p>
        </p:txBody>
      </p:sp>
      <p:sp>
        <p:nvSpPr>
          <p:cNvPr id="4" name="Content Placeholder 3"/>
          <p:cNvSpPr>
            <a:spLocks noGrp="1"/>
          </p:cNvSpPr>
          <p:nvPr>
            <p:ph idx="1"/>
          </p:nvPr>
        </p:nvSpPr>
        <p:spPr/>
        <p:txBody>
          <a:bodyPr/>
          <a:lstStyle/>
          <a:p>
            <a:r>
              <a:rPr lang="en-US" dirty="0"/>
              <a:t>Data Flow Testing uses the “sequence of variable access” to select points from a “control graph”</a:t>
            </a:r>
          </a:p>
          <a:p>
            <a:pPr lvl="1"/>
            <a:r>
              <a:rPr lang="en-US" dirty="0"/>
              <a:t>It is basically used to view the value produced by each and every “computation” by each and every “variable”</a:t>
            </a:r>
          </a:p>
          <a:p>
            <a:pPr lvl="1"/>
            <a:r>
              <a:rPr lang="en-US" dirty="0"/>
              <a:t>Data Definition faults are nearly as frequent as 22% (Control Flow faults are 24%)</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6.9Testing Approaches</a:t>
            </a:r>
            <a:br>
              <a:rPr lang="en-US" dirty="0"/>
            </a:br>
            <a:r>
              <a:rPr lang="en-US" dirty="0"/>
              <a:t>Testing Approaches</a:t>
            </a:r>
          </a:p>
        </p:txBody>
      </p:sp>
      <p:sp>
        <p:nvSpPr>
          <p:cNvPr id="4" name="Content Placeholder 3"/>
          <p:cNvSpPr>
            <a:spLocks noGrp="1"/>
          </p:cNvSpPr>
          <p:nvPr>
            <p:ph idx="1"/>
          </p:nvPr>
        </p:nvSpPr>
        <p:spPr/>
        <p:txBody>
          <a:bodyPr/>
          <a:lstStyle/>
          <a:p>
            <a:r>
              <a:rPr lang="en-US" dirty="0"/>
              <a:t>Testing Approaches are</a:t>
            </a:r>
          </a:p>
          <a:p>
            <a:pPr lvl="1"/>
            <a:r>
              <a:rPr lang="en-US" dirty="0"/>
              <a:t>Unit testing</a:t>
            </a:r>
          </a:p>
          <a:p>
            <a:pPr lvl="1"/>
            <a:r>
              <a:rPr lang="en-US" dirty="0"/>
              <a:t>Integration testing</a:t>
            </a:r>
          </a:p>
          <a:p>
            <a:pPr lvl="1"/>
            <a:r>
              <a:rPr lang="en-US" dirty="0"/>
              <a:t>Validation testing</a:t>
            </a:r>
          </a:p>
          <a:p>
            <a:pPr lvl="1"/>
            <a:r>
              <a:rPr lang="en-US" dirty="0"/>
              <a:t>System testing</a:t>
            </a:r>
          </a:p>
          <a:p>
            <a:pPr lvl="1"/>
            <a:r>
              <a:rPr lang="en-US" dirty="0"/>
              <a:t>Acceptance testing</a:t>
            </a:r>
          </a:p>
          <a:p>
            <a:pPr lvl="1"/>
            <a:r>
              <a:rPr lang="en-US" dirty="0"/>
              <a:t>Regression testing</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6.9.1 Unit Testing</a:t>
            </a:r>
            <a:br>
              <a:rPr lang="en-US" sz="1200" dirty="0"/>
            </a:br>
            <a:r>
              <a:rPr lang="en-US" dirty="0"/>
              <a:t>Unit Testing</a:t>
            </a:r>
          </a:p>
        </p:txBody>
      </p:sp>
      <p:sp>
        <p:nvSpPr>
          <p:cNvPr id="4" name="Content Placeholder 3"/>
          <p:cNvSpPr>
            <a:spLocks noGrp="1"/>
          </p:cNvSpPr>
          <p:nvPr>
            <p:ph idx="1"/>
          </p:nvPr>
        </p:nvSpPr>
        <p:spPr/>
        <p:txBody>
          <a:bodyPr/>
          <a:lstStyle/>
          <a:p>
            <a:r>
              <a:rPr lang="en-US" dirty="0"/>
              <a:t>Module Testing </a:t>
            </a:r>
          </a:p>
          <a:p>
            <a:r>
              <a:rPr lang="en-US" dirty="0"/>
              <a:t>Done by Programmers </a:t>
            </a:r>
          </a:p>
          <a:p>
            <a:r>
              <a:rPr lang="en-US" dirty="0"/>
              <a:t>Discover discrepancies between the unit's specification and its actual behavior</a:t>
            </a:r>
          </a:p>
          <a:p>
            <a:r>
              <a:rPr lang="en-US" dirty="0"/>
              <a:t>Testing a form, a component or a stored procedure can be an example of unit testing</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6.9.2 Integration Testing</a:t>
            </a:r>
            <a:br>
              <a:rPr lang="en-US" dirty="0"/>
            </a:br>
            <a:r>
              <a:rPr lang="en-US" dirty="0"/>
              <a:t>Integration Testing</a:t>
            </a:r>
          </a:p>
        </p:txBody>
      </p:sp>
      <p:sp>
        <p:nvSpPr>
          <p:cNvPr id="4" name="Content Placeholder 3"/>
          <p:cNvSpPr>
            <a:spLocks noGrp="1"/>
          </p:cNvSpPr>
          <p:nvPr>
            <p:ph idx="1"/>
          </p:nvPr>
        </p:nvSpPr>
        <p:spPr/>
        <p:txBody>
          <a:bodyPr/>
          <a:lstStyle/>
          <a:p>
            <a:r>
              <a:rPr lang="en-US" dirty="0"/>
              <a:t>Integration Testing focuses on testing a combination of two or more modules</a:t>
            </a:r>
          </a:p>
          <a:p>
            <a:r>
              <a:rPr lang="en-US" dirty="0"/>
              <a:t>The different Integration Testing strategies are:</a:t>
            </a:r>
          </a:p>
          <a:p>
            <a:pPr lvl="1"/>
            <a:r>
              <a:rPr lang="en-US" dirty="0"/>
              <a:t>Big Bang approach</a:t>
            </a:r>
          </a:p>
          <a:p>
            <a:pPr lvl="1"/>
            <a:r>
              <a:rPr lang="en-US" dirty="0"/>
              <a:t>Incremental approach</a:t>
            </a:r>
          </a:p>
          <a:p>
            <a:pPr lvl="2"/>
            <a:r>
              <a:rPr lang="en-US" dirty="0"/>
              <a:t>Top-Down approach</a:t>
            </a:r>
          </a:p>
          <a:p>
            <a:pPr lvl="2"/>
            <a:r>
              <a:rPr lang="en-US" dirty="0"/>
              <a:t>Bottom-Up approach</a:t>
            </a:r>
          </a:p>
          <a:p>
            <a:pPr lvl="2"/>
            <a:r>
              <a:rPr lang="en-US" dirty="0"/>
              <a:t>Sandwich approach</a:t>
            </a:r>
          </a:p>
          <a:p>
            <a:r>
              <a:rPr lang="en-US" dirty="0"/>
              <a:t>The terminologies related to Integration Testing</a:t>
            </a:r>
          </a:p>
          <a:p>
            <a:pPr lvl="1"/>
            <a:r>
              <a:rPr lang="en-US" dirty="0"/>
              <a:t>Stub: </a:t>
            </a:r>
          </a:p>
          <a:p>
            <a:pPr lvl="2"/>
            <a:r>
              <a:rPr lang="en-US" dirty="0"/>
              <a:t>Simulation of a subordinate module</a:t>
            </a:r>
          </a:p>
          <a:p>
            <a:pPr lvl="1"/>
            <a:r>
              <a:rPr lang="en-US" dirty="0"/>
              <a:t>Driver:</a:t>
            </a:r>
          </a:p>
          <a:p>
            <a:pPr lvl="2"/>
            <a:r>
              <a:rPr lang="en-US" dirty="0"/>
              <a:t>Simulation of a super-ordinate module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6.9.2 Integration Testing</a:t>
            </a:r>
            <a:br>
              <a:rPr lang="en-US" dirty="0"/>
            </a:br>
            <a:r>
              <a:rPr lang="en-US" dirty="0"/>
              <a:t>Top Down Integration Testing</a:t>
            </a:r>
          </a:p>
        </p:txBody>
      </p:sp>
      <p:sp>
        <p:nvSpPr>
          <p:cNvPr id="4" name="Content Placeholder 3"/>
          <p:cNvSpPr>
            <a:spLocks noGrp="1"/>
          </p:cNvSpPr>
          <p:nvPr>
            <p:ph idx="1"/>
          </p:nvPr>
        </p:nvSpPr>
        <p:spPr/>
        <p:txBody>
          <a:bodyPr/>
          <a:lstStyle/>
          <a:p>
            <a:r>
              <a:rPr lang="en-US" dirty="0"/>
              <a:t>Top Down Incremental Module Integration:</a:t>
            </a:r>
          </a:p>
          <a:p>
            <a:pPr lvl="1"/>
            <a:r>
              <a:rPr lang="en-US" dirty="0"/>
              <a:t>Topmost  module is tested first. Once testing of top module is done then any one of the next level modules is added and tested. This continues till last module at lowest level is tested.</a:t>
            </a:r>
          </a:p>
          <a:p>
            <a:endParaRPr lang="en-US" dirty="0"/>
          </a:p>
        </p:txBody>
      </p:sp>
      <p:grpSp>
        <p:nvGrpSpPr>
          <p:cNvPr id="33" name="Group 1056"/>
          <p:cNvGrpSpPr>
            <a:grpSpLocks/>
          </p:cNvGrpSpPr>
          <p:nvPr/>
        </p:nvGrpSpPr>
        <p:grpSpPr bwMode="auto">
          <a:xfrm>
            <a:off x="1714500" y="3314700"/>
            <a:ext cx="6248400" cy="2362200"/>
            <a:chOff x="1056" y="2256"/>
            <a:chExt cx="3936" cy="1488"/>
          </a:xfrm>
        </p:grpSpPr>
        <p:sp>
          <p:nvSpPr>
            <p:cNvPr id="34" name="Rectangle 1028"/>
            <p:cNvSpPr>
              <a:spLocks noChangeArrowheads="1"/>
            </p:cNvSpPr>
            <p:nvPr/>
          </p:nvSpPr>
          <p:spPr bwMode="auto">
            <a:xfrm>
              <a:off x="2688" y="2256"/>
              <a:ext cx="672" cy="24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M1</a:t>
              </a:r>
            </a:p>
          </p:txBody>
        </p:sp>
        <p:sp>
          <p:nvSpPr>
            <p:cNvPr id="35" name="Rectangle 1029"/>
            <p:cNvSpPr>
              <a:spLocks noChangeArrowheads="1"/>
            </p:cNvSpPr>
            <p:nvPr/>
          </p:nvSpPr>
          <p:spPr bwMode="auto">
            <a:xfrm>
              <a:off x="3312" y="2784"/>
              <a:ext cx="672" cy="24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M3</a:t>
              </a:r>
            </a:p>
          </p:txBody>
        </p:sp>
        <p:sp>
          <p:nvSpPr>
            <p:cNvPr id="36" name="Rectangle 1030"/>
            <p:cNvSpPr>
              <a:spLocks noChangeArrowheads="1"/>
            </p:cNvSpPr>
            <p:nvPr/>
          </p:nvSpPr>
          <p:spPr bwMode="auto">
            <a:xfrm>
              <a:off x="4320" y="2784"/>
              <a:ext cx="672" cy="240"/>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Stub</a:t>
              </a:r>
              <a:endParaRPr lang="en-US" altLang="en-US" sz="2400" b="0">
                <a:solidFill>
                  <a:schemeClr val="tx2"/>
                </a:solidFill>
                <a:latin typeface="Calibri" pitchFamily="34" charset="0"/>
              </a:endParaRPr>
            </a:p>
          </p:txBody>
        </p:sp>
        <p:sp>
          <p:nvSpPr>
            <p:cNvPr id="37" name="Rectangle 1032"/>
            <p:cNvSpPr>
              <a:spLocks noChangeArrowheads="1"/>
            </p:cNvSpPr>
            <p:nvPr/>
          </p:nvSpPr>
          <p:spPr bwMode="auto">
            <a:xfrm>
              <a:off x="3264" y="3456"/>
              <a:ext cx="672" cy="240"/>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Stub</a:t>
              </a:r>
            </a:p>
          </p:txBody>
        </p:sp>
        <p:sp>
          <p:nvSpPr>
            <p:cNvPr id="38" name="Rectangle 1033"/>
            <p:cNvSpPr>
              <a:spLocks noChangeArrowheads="1"/>
            </p:cNvSpPr>
            <p:nvPr/>
          </p:nvSpPr>
          <p:spPr bwMode="auto">
            <a:xfrm>
              <a:off x="2160" y="3456"/>
              <a:ext cx="672" cy="24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endParaRPr lang="en-US" altLang="en-US" sz="1600" b="0">
                <a:solidFill>
                  <a:schemeClr val="tx2"/>
                </a:solidFill>
                <a:latin typeface="Calibri" pitchFamily="34" charset="0"/>
              </a:endParaRPr>
            </a:p>
          </p:txBody>
        </p:sp>
        <p:sp>
          <p:nvSpPr>
            <p:cNvPr id="39" name="Rectangle 1034"/>
            <p:cNvSpPr>
              <a:spLocks noChangeArrowheads="1"/>
            </p:cNvSpPr>
            <p:nvPr/>
          </p:nvSpPr>
          <p:spPr bwMode="auto">
            <a:xfrm>
              <a:off x="1056" y="3504"/>
              <a:ext cx="672" cy="24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M5</a:t>
              </a:r>
            </a:p>
          </p:txBody>
        </p:sp>
        <p:sp>
          <p:nvSpPr>
            <p:cNvPr id="40" name="Rectangle 1035"/>
            <p:cNvSpPr>
              <a:spLocks noChangeArrowheads="1"/>
            </p:cNvSpPr>
            <p:nvPr/>
          </p:nvSpPr>
          <p:spPr bwMode="auto">
            <a:xfrm>
              <a:off x="1536" y="2784"/>
              <a:ext cx="672" cy="24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600" b="0">
                  <a:solidFill>
                    <a:schemeClr val="tx2"/>
                  </a:solidFill>
                  <a:latin typeface="Calibri" pitchFamily="34" charset="0"/>
                </a:rPr>
                <a:t>M2</a:t>
              </a:r>
            </a:p>
          </p:txBody>
        </p:sp>
        <p:sp>
          <p:nvSpPr>
            <p:cNvPr id="41" name="Line 1036"/>
            <p:cNvSpPr>
              <a:spLocks noChangeShapeType="1"/>
            </p:cNvSpPr>
            <p:nvPr/>
          </p:nvSpPr>
          <p:spPr bwMode="auto">
            <a:xfrm>
              <a:off x="302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037"/>
            <p:cNvSpPr>
              <a:spLocks noChangeShapeType="1"/>
            </p:cNvSpPr>
            <p:nvPr/>
          </p:nvSpPr>
          <p:spPr bwMode="auto">
            <a:xfrm>
              <a:off x="302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038"/>
            <p:cNvSpPr>
              <a:spLocks noChangeShapeType="1"/>
            </p:cNvSpPr>
            <p:nvPr/>
          </p:nvSpPr>
          <p:spPr bwMode="auto">
            <a:xfrm>
              <a:off x="3600"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39"/>
            <p:cNvSpPr>
              <a:spLocks noChangeShapeType="1"/>
            </p:cNvSpPr>
            <p:nvPr/>
          </p:nvSpPr>
          <p:spPr bwMode="auto">
            <a:xfrm flipH="1">
              <a:off x="1824" y="2592"/>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040"/>
            <p:cNvSpPr>
              <a:spLocks noChangeShapeType="1"/>
            </p:cNvSpPr>
            <p:nvPr/>
          </p:nvSpPr>
          <p:spPr bwMode="auto">
            <a:xfrm>
              <a:off x="1824"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041"/>
            <p:cNvSpPr>
              <a:spLocks noChangeShapeType="1"/>
            </p:cNvSpPr>
            <p:nvPr/>
          </p:nvSpPr>
          <p:spPr bwMode="auto">
            <a:xfrm>
              <a:off x="1824" y="302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042"/>
            <p:cNvSpPr>
              <a:spLocks noChangeShapeType="1"/>
            </p:cNvSpPr>
            <p:nvPr/>
          </p:nvSpPr>
          <p:spPr bwMode="auto">
            <a:xfrm>
              <a:off x="1296" y="3264"/>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043"/>
            <p:cNvSpPr>
              <a:spLocks noChangeShapeType="1"/>
            </p:cNvSpPr>
            <p:nvPr/>
          </p:nvSpPr>
          <p:spPr bwMode="auto">
            <a:xfrm>
              <a:off x="2496" y="32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044"/>
            <p:cNvSpPr>
              <a:spLocks noChangeShapeType="1"/>
            </p:cNvSpPr>
            <p:nvPr/>
          </p:nvSpPr>
          <p:spPr bwMode="auto">
            <a:xfrm>
              <a:off x="1296" y="32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046"/>
            <p:cNvSpPr>
              <a:spLocks noChangeShapeType="1"/>
            </p:cNvSpPr>
            <p:nvPr/>
          </p:nvSpPr>
          <p:spPr bwMode="auto">
            <a:xfrm>
              <a:off x="3600" y="302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047"/>
            <p:cNvSpPr>
              <a:spLocks noChangeShapeType="1"/>
            </p:cNvSpPr>
            <p:nvPr/>
          </p:nvSpPr>
          <p:spPr bwMode="auto">
            <a:xfrm>
              <a:off x="3600" y="31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048"/>
            <p:cNvSpPr>
              <a:spLocks noChangeShapeType="1"/>
            </p:cNvSpPr>
            <p:nvPr/>
          </p:nvSpPr>
          <p:spPr bwMode="auto">
            <a:xfrm>
              <a:off x="360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1049"/>
            <p:cNvSpPr>
              <a:spLocks noChangeShapeType="1"/>
            </p:cNvSpPr>
            <p:nvPr/>
          </p:nvSpPr>
          <p:spPr bwMode="auto">
            <a:xfrm>
              <a:off x="3744" y="259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1050"/>
            <p:cNvSpPr>
              <a:spLocks noChangeShapeType="1"/>
            </p:cNvSpPr>
            <p:nvPr/>
          </p:nvSpPr>
          <p:spPr bwMode="auto">
            <a:xfrm>
              <a:off x="4080"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051"/>
            <p:cNvSpPr>
              <a:spLocks noChangeShapeType="1"/>
            </p:cNvSpPr>
            <p:nvPr/>
          </p:nvSpPr>
          <p:spPr bwMode="auto">
            <a:xfrm>
              <a:off x="4608" y="25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1052"/>
            <p:cNvSpPr>
              <a:spLocks noChangeShapeType="1"/>
            </p:cNvSpPr>
            <p:nvPr/>
          </p:nvSpPr>
          <p:spPr bwMode="auto">
            <a:xfrm>
              <a:off x="4704" y="25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1053"/>
            <p:cNvSpPr>
              <a:spLocks noChangeShapeType="1"/>
            </p:cNvSpPr>
            <p:nvPr/>
          </p:nvSpPr>
          <p:spPr bwMode="auto">
            <a:xfrm>
              <a:off x="4320" y="25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Rectangle 1054"/>
            <p:cNvSpPr>
              <a:spLocks noChangeArrowheads="1"/>
            </p:cNvSpPr>
            <p:nvPr/>
          </p:nvSpPr>
          <p:spPr bwMode="auto">
            <a:xfrm>
              <a:off x="2400" y="3456"/>
              <a:ext cx="2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itchFamily="2" charset="2"/>
                <a:buChar char="Ø"/>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600" b="0">
                  <a:solidFill>
                    <a:schemeClr val="tx2"/>
                  </a:solidFill>
                  <a:latin typeface="Calibri" pitchFamily="34" charset="0"/>
                </a:rPr>
                <a:t>M6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6.1. What is Software Testing?</a:t>
            </a:r>
            <a:br>
              <a:rPr lang="en-US" sz="1200" dirty="0"/>
            </a:br>
            <a:r>
              <a:rPr lang="en-US" dirty="0"/>
              <a:t>Successful test</a:t>
            </a:r>
          </a:p>
        </p:txBody>
      </p:sp>
      <p:sp>
        <p:nvSpPr>
          <p:cNvPr id="4" name="Content Placeholder 3"/>
          <p:cNvSpPr>
            <a:spLocks noGrp="1"/>
          </p:cNvSpPr>
          <p:nvPr>
            <p:ph idx="1"/>
          </p:nvPr>
        </p:nvSpPr>
        <p:spPr/>
        <p:txBody>
          <a:bodyPr/>
          <a:lstStyle/>
          <a:p>
            <a:r>
              <a:rPr lang="en-US" dirty="0"/>
              <a:t>What is a successful Test?</a:t>
            </a:r>
          </a:p>
          <a:p>
            <a:pPr lvl="1"/>
            <a:r>
              <a:rPr lang="en-US" dirty="0"/>
              <a:t>If we run all tests on a program, and we do not find any defects, what is the conclusion?</a:t>
            </a:r>
          </a:p>
          <a:p>
            <a:pPr lvl="1"/>
            <a:r>
              <a:rPr lang="en-US" dirty="0"/>
              <a:t>“The program quality was good as it passed all tests”. Is it? </a:t>
            </a:r>
          </a:p>
          <a:p>
            <a:pPr marL="174625" lvl="1" indent="0">
              <a:buNone/>
            </a:pPr>
            <a:r>
              <a:rPr lang="en-US" dirty="0"/>
              <a:t>	OR</a:t>
            </a:r>
          </a:p>
          <a:p>
            <a:pPr lvl="1"/>
            <a:r>
              <a:rPr lang="en-US" dirty="0"/>
              <a:t>“The testing quality was poor as it failed to find any defects”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6.9.2 : Integration testing </a:t>
            </a:r>
            <a:br>
              <a:rPr lang="en-US" dirty="0"/>
            </a:br>
            <a:r>
              <a:rPr lang="en-US" dirty="0"/>
              <a:t>Bottom Up Integration Testing</a:t>
            </a:r>
          </a:p>
        </p:txBody>
      </p:sp>
      <p:sp>
        <p:nvSpPr>
          <p:cNvPr id="4" name="Content Placeholder 3"/>
          <p:cNvSpPr>
            <a:spLocks noGrp="1"/>
          </p:cNvSpPr>
          <p:nvPr>
            <p:ph idx="1"/>
          </p:nvPr>
        </p:nvSpPr>
        <p:spPr/>
        <p:txBody>
          <a:bodyPr/>
          <a:lstStyle/>
          <a:p>
            <a:r>
              <a:rPr lang="en-US" dirty="0"/>
              <a:t>Bottom Up Incremental Module Integration:</a:t>
            </a:r>
          </a:p>
          <a:p>
            <a:pPr lvl="1"/>
            <a:r>
              <a:rPr lang="en-US" dirty="0"/>
              <a:t>Firstly module at the lowest level is tested first. Once testing of that module is done then any one of the next level modules is added to it and tested. This continues till top most module is added to rest all and tested</a:t>
            </a:r>
          </a:p>
          <a:p>
            <a:endParaRPr lang="en-US" dirty="0"/>
          </a:p>
        </p:txBody>
      </p:sp>
      <p:grpSp>
        <p:nvGrpSpPr>
          <p:cNvPr id="18" name="Group 13"/>
          <p:cNvGrpSpPr>
            <a:grpSpLocks/>
          </p:cNvGrpSpPr>
          <p:nvPr/>
        </p:nvGrpSpPr>
        <p:grpSpPr bwMode="auto">
          <a:xfrm>
            <a:off x="2079396" y="3363013"/>
            <a:ext cx="4114800" cy="1828800"/>
            <a:chOff x="2592" y="2640"/>
            <a:chExt cx="2592" cy="1152"/>
          </a:xfrm>
        </p:grpSpPr>
        <p:sp>
          <p:nvSpPr>
            <p:cNvPr id="19" name="Rectangle 4"/>
            <p:cNvSpPr>
              <a:spLocks noChangeArrowheads="1"/>
            </p:cNvSpPr>
            <p:nvPr/>
          </p:nvSpPr>
          <p:spPr bwMode="auto">
            <a:xfrm>
              <a:off x="3600" y="2640"/>
              <a:ext cx="672" cy="240"/>
            </a:xfrm>
            <a:prstGeom prst="rect">
              <a:avLst/>
            </a:prstGeom>
            <a:solidFill>
              <a:srgbClr val="FFCC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Driver</a:t>
              </a:r>
            </a:p>
          </p:txBody>
        </p:sp>
        <p:sp>
          <p:nvSpPr>
            <p:cNvPr id="20" name="Rectangle 5"/>
            <p:cNvSpPr>
              <a:spLocks noChangeArrowheads="1"/>
            </p:cNvSpPr>
            <p:nvPr/>
          </p:nvSpPr>
          <p:spPr bwMode="auto">
            <a:xfrm>
              <a:off x="3600" y="3120"/>
              <a:ext cx="672" cy="240"/>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a:t>
              </a:r>
            </a:p>
          </p:txBody>
        </p:sp>
        <p:sp>
          <p:nvSpPr>
            <p:cNvPr id="21" name="Rectangle 6"/>
            <p:cNvSpPr>
              <a:spLocks noChangeArrowheads="1"/>
            </p:cNvSpPr>
            <p:nvPr/>
          </p:nvSpPr>
          <p:spPr bwMode="auto">
            <a:xfrm>
              <a:off x="3600" y="3552"/>
              <a:ext cx="672" cy="240"/>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B</a:t>
              </a:r>
            </a:p>
          </p:txBody>
        </p:sp>
        <p:sp>
          <p:nvSpPr>
            <p:cNvPr id="22" name="Rectangle 7"/>
            <p:cNvSpPr>
              <a:spLocks noChangeArrowheads="1"/>
            </p:cNvSpPr>
            <p:nvPr/>
          </p:nvSpPr>
          <p:spPr bwMode="auto">
            <a:xfrm>
              <a:off x="4512" y="3552"/>
              <a:ext cx="672" cy="240"/>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D</a:t>
              </a:r>
            </a:p>
          </p:txBody>
        </p:sp>
        <p:sp>
          <p:nvSpPr>
            <p:cNvPr id="23" name="Rectangle 8"/>
            <p:cNvSpPr>
              <a:spLocks noChangeArrowheads="1"/>
            </p:cNvSpPr>
            <p:nvPr/>
          </p:nvSpPr>
          <p:spPr bwMode="auto">
            <a:xfrm>
              <a:off x="2592" y="3552"/>
              <a:ext cx="672" cy="240"/>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C</a:t>
              </a:r>
            </a:p>
          </p:txBody>
        </p:sp>
        <p:sp>
          <p:nvSpPr>
            <p:cNvPr id="24" name="Line 9"/>
            <p:cNvSpPr>
              <a:spLocks noChangeShapeType="1"/>
            </p:cNvSpPr>
            <p:nvPr/>
          </p:nvSpPr>
          <p:spPr bwMode="auto">
            <a:xfrm>
              <a:off x="3936" y="2880"/>
              <a:ext cx="0" cy="240"/>
            </a:xfrm>
            <a:prstGeom prst="line">
              <a:avLst/>
            </a:prstGeom>
            <a:noFill/>
            <a:ln w="9525">
              <a:solidFill>
                <a:schemeClr val="tx2"/>
              </a:solidFill>
              <a:round/>
              <a:headEnd/>
              <a:tailEnd/>
            </a:ln>
          </p:spPr>
          <p:txBody>
            <a:bodyPr/>
            <a:lstStyle/>
            <a:p>
              <a:pPr>
                <a:defRPr/>
              </a:pPr>
              <a:endParaRPr lang="en-US">
                <a:ln>
                  <a:solidFill>
                    <a:schemeClr val="tx2"/>
                  </a:solidFill>
                </a:ln>
              </a:endParaRPr>
            </a:p>
          </p:txBody>
        </p:sp>
        <p:sp>
          <p:nvSpPr>
            <p:cNvPr id="25" name="Line 10"/>
            <p:cNvSpPr>
              <a:spLocks noChangeShapeType="1"/>
            </p:cNvSpPr>
            <p:nvPr/>
          </p:nvSpPr>
          <p:spPr bwMode="auto">
            <a:xfrm>
              <a:off x="3936" y="3360"/>
              <a:ext cx="0" cy="192"/>
            </a:xfrm>
            <a:prstGeom prst="line">
              <a:avLst/>
            </a:prstGeom>
            <a:noFill/>
            <a:ln w="9525">
              <a:solidFill>
                <a:schemeClr val="tx2"/>
              </a:solidFill>
              <a:round/>
              <a:headEnd/>
              <a:tailEnd/>
            </a:ln>
          </p:spPr>
          <p:txBody>
            <a:bodyPr/>
            <a:lstStyle/>
            <a:p>
              <a:pPr>
                <a:defRPr/>
              </a:pPr>
              <a:endParaRPr lang="en-US">
                <a:ln>
                  <a:solidFill>
                    <a:schemeClr val="tx2"/>
                  </a:solidFill>
                </a:ln>
              </a:endParaRPr>
            </a:p>
          </p:txBody>
        </p:sp>
        <p:sp>
          <p:nvSpPr>
            <p:cNvPr id="26" name="Line 11"/>
            <p:cNvSpPr>
              <a:spLocks noChangeShapeType="1"/>
            </p:cNvSpPr>
            <p:nvPr/>
          </p:nvSpPr>
          <p:spPr bwMode="auto">
            <a:xfrm>
              <a:off x="4128" y="3360"/>
              <a:ext cx="768"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2"/>
            <p:cNvSpPr>
              <a:spLocks noChangeShapeType="1"/>
            </p:cNvSpPr>
            <p:nvPr/>
          </p:nvSpPr>
          <p:spPr bwMode="auto">
            <a:xfrm flipH="1">
              <a:off x="3024" y="3360"/>
              <a:ext cx="768"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6.9.3 System Testing</a:t>
            </a:r>
            <a:br>
              <a:rPr lang="en-US" dirty="0"/>
            </a:br>
            <a:r>
              <a:rPr lang="en-US" dirty="0"/>
              <a:t>What is System Testing?</a:t>
            </a:r>
          </a:p>
        </p:txBody>
      </p:sp>
      <p:sp>
        <p:nvSpPr>
          <p:cNvPr id="4" name="Content Placeholder 3"/>
          <p:cNvSpPr>
            <a:spLocks noGrp="1"/>
          </p:cNvSpPr>
          <p:nvPr>
            <p:ph idx="1"/>
          </p:nvPr>
        </p:nvSpPr>
        <p:spPr/>
        <p:txBody>
          <a:bodyPr/>
          <a:lstStyle/>
          <a:p>
            <a:r>
              <a:rPr lang="en-US" dirty="0"/>
              <a:t>System Testing focuses on:</a:t>
            </a:r>
          </a:p>
          <a:p>
            <a:pPr lvl="1"/>
            <a:r>
              <a:rPr lang="en-US" dirty="0"/>
              <a:t>a complete integrated system as a whole, in order to evaluate compliance with respect to specified requirements</a:t>
            </a:r>
          </a:p>
          <a:p>
            <a:pPr lvl="1"/>
            <a:r>
              <a:rPr lang="en-US" dirty="0"/>
              <a:t>characteristics that are present only when the entire system is up and running</a:t>
            </a:r>
          </a:p>
          <a:p>
            <a:pPr lvl="1"/>
            <a:r>
              <a:rPr lang="en-US" dirty="0"/>
              <a:t>series of different tests, whose primary purpose is to verify that all system elements are properly integrated, and are performing allocated functions</a:t>
            </a:r>
          </a:p>
          <a:p>
            <a:pPr lvl="1"/>
            <a:r>
              <a:rPr lang="en-US" dirty="0"/>
              <a:t>Two types of System Testing</a:t>
            </a:r>
          </a:p>
          <a:p>
            <a:pPr lvl="2"/>
            <a:r>
              <a:rPr lang="en-US" dirty="0"/>
              <a:t>Functional </a:t>
            </a:r>
          </a:p>
          <a:p>
            <a:pPr lvl="2"/>
            <a:r>
              <a:rPr lang="en-US" dirty="0"/>
              <a:t>Functional Testing will be performed to validate if the output is correct for the given input.</a:t>
            </a:r>
          </a:p>
          <a:p>
            <a:pPr lvl="1"/>
            <a:r>
              <a:rPr lang="en-US" dirty="0"/>
              <a:t>Non Functional</a:t>
            </a:r>
          </a:p>
          <a:p>
            <a:pPr lvl="2"/>
            <a:r>
              <a:rPr lang="en-US" dirty="0"/>
              <a:t>Non Functional Testing will be used to check the other important aspects of an application like security, performance and usability.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6.9.4 Verification and Validation Testing</a:t>
            </a:r>
            <a:br>
              <a:rPr lang="en-US" dirty="0"/>
            </a:br>
            <a:r>
              <a:rPr lang="en-US" dirty="0"/>
              <a:t>Validation Testing</a:t>
            </a:r>
          </a:p>
        </p:txBody>
      </p:sp>
      <p:sp>
        <p:nvSpPr>
          <p:cNvPr id="4" name="Content Placeholder 3"/>
          <p:cNvSpPr>
            <a:spLocks noGrp="1"/>
          </p:cNvSpPr>
          <p:nvPr>
            <p:ph idx="1"/>
          </p:nvPr>
        </p:nvSpPr>
        <p:spPr/>
        <p:txBody>
          <a:bodyPr/>
          <a:lstStyle/>
          <a:p>
            <a:r>
              <a:rPr lang="en-US" dirty="0"/>
              <a:t>Purpose:</a:t>
            </a:r>
          </a:p>
          <a:p>
            <a:pPr lvl="1"/>
            <a:r>
              <a:rPr lang="en-US" dirty="0"/>
              <a:t>to show that the program does not match it’s external specifications</a:t>
            </a:r>
          </a:p>
          <a:p>
            <a:pPr lvl="1"/>
            <a:r>
              <a:rPr lang="en-US" dirty="0"/>
              <a:t>to have a final check to see whether it is indeed the right product</a:t>
            </a:r>
          </a:p>
          <a:p>
            <a:r>
              <a:rPr lang="en-US" dirty="0"/>
              <a:t>Verification:</a:t>
            </a:r>
          </a:p>
          <a:p>
            <a:pPr lvl="1"/>
            <a:r>
              <a:rPr lang="en-US" dirty="0"/>
              <a:t>Is the product error-free? Is it as per the product specifications?</a:t>
            </a:r>
          </a:p>
          <a:p>
            <a:r>
              <a:rPr lang="en-US" dirty="0"/>
              <a:t>Validation:</a:t>
            </a:r>
          </a:p>
          <a:p>
            <a:pPr lvl="1"/>
            <a:r>
              <a:rPr lang="en-US" dirty="0"/>
              <a:t>Is it fit for use? Are end-users satisfied?</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6.9.5 Acceptance Testing</a:t>
            </a:r>
            <a:br>
              <a:rPr lang="en-US" dirty="0"/>
            </a:br>
            <a:r>
              <a:rPr lang="en-US" dirty="0"/>
              <a:t>Acceptance Testing</a:t>
            </a:r>
          </a:p>
        </p:txBody>
      </p:sp>
      <p:sp>
        <p:nvSpPr>
          <p:cNvPr id="4" name="Content Placeholder 3"/>
          <p:cNvSpPr>
            <a:spLocks noGrp="1"/>
          </p:cNvSpPr>
          <p:nvPr>
            <p:ph idx="1"/>
          </p:nvPr>
        </p:nvSpPr>
        <p:spPr/>
        <p:txBody>
          <a:bodyPr/>
          <a:lstStyle/>
          <a:p>
            <a:r>
              <a:rPr lang="en-US" dirty="0"/>
              <a:t>Acceptance Testing focuses on testing whether the right system has been created.  It is usually  carried out by the end user</a:t>
            </a:r>
          </a:p>
          <a:p>
            <a:r>
              <a:rPr lang="en-US" dirty="0"/>
              <a:t>The two types of Acceptance Testing are:</a:t>
            </a:r>
          </a:p>
          <a:p>
            <a:pPr lvl="1"/>
            <a:r>
              <a:rPr lang="en-US" dirty="0"/>
              <a:t>Alpha testing</a:t>
            </a:r>
          </a:p>
          <a:p>
            <a:pPr lvl="2"/>
            <a:r>
              <a:rPr lang="en-US" dirty="0"/>
              <a:t>Generally, done at the developer’s site in the presence of the developer.</a:t>
            </a:r>
          </a:p>
          <a:p>
            <a:pPr lvl="1"/>
            <a:r>
              <a:rPr lang="en-US" dirty="0"/>
              <a:t>Beta testing</a:t>
            </a:r>
          </a:p>
          <a:p>
            <a:pPr lvl="2"/>
            <a:r>
              <a:rPr lang="en-US" dirty="0"/>
              <a:t>Done at the customer’s site with no developer at the site.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6.9.6 Regression Testing</a:t>
            </a:r>
            <a:br>
              <a:rPr lang="en-US" sz="1200" dirty="0"/>
            </a:br>
            <a:r>
              <a:rPr lang="en-US" dirty="0"/>
              <a:t>Regression testing?</a:t>
            </a:r>
          </a:p>
        </p:txBody>
      </p:sp>
      <p:sp>
        <p:nvSpPr>
          <p:cNvPr id="4" name="Content Placeholder 3"/>
          <p:cNvSpPr>
            <a:spLocks noGrp="1"/>
          </p:cNvSpPr>
          <p:nvPr>
            <p:ph idx="1"/>
          </p:nvPr>
        </p:nvSpPr>
        <p:spPr/>
        <p:txBody>
          <a:bodyPr/>
          <a:lstStyle/>
          <a:p>
            <a:r>
              <a:rPr lang="en-US" dirty="0"/>
              <a:t>Regression Testing involves “selective re-testing” of the system or it’s components after the changes are done</a:t>
            </a:r>
          </a:p>
          <a:p>
            <a:r>
              <a:rPr lang="en-US" dirty="0"/>
              <a:t>Regression Testing is done to: </a:t>
            </a:r>
          </a:p>
          <a:p>
            <a:pPr lvl="1"/>
            <a:r>
              <a:rPr lang="en-US" dirty="0"/>
              <a:t>verify absence of unintended effects</a:t>
            </a:r>
          </a:p>
          <a:p>
            <a:pPr lvl="1"/>
            <a:r>
              <a:rPr lang="en-US" dirty="0"/>
              <a:t>verify compliance with all (old and new) requirements</a:t>
            </a:r>
          </a:p>
          <a:p>
            <a:r>
              <a:rPr lang="en-US" dirty="0"/>
              <a:t>The Regression Testing strategy involves:</a:t>
            </a:r>
          </a:p>
          <a:p>
            <a:pPr lvl="1"/>
            <a:r>
              <a:rPr lang="en-US" dirty="0"/>
              <a:t>running new test cases for the newly introduced modules</a:t>
            </a:r>
          </a:p>
          <a:p>
            <a:pPr lvl="1"/>
            <a:r>
              <a:rPr lang="en-US" dirty="0"/>
              <a:t>re-running old test cases to check the effect on unchanged modules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Review and Software Testing Lab Exercises –  </a:t>
            </a:r>
          </a:p>
          <a:p>
            <a:pPr lvl="1"/>
            <a:r>
              <a:rPr lang="en-US" dirty="0"/>
              <a:t>Lab 5.1 and 5.2</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Summary</a:t>
            </a:r>
          </a:p>
        </p:txBody>
      </p:sp>
      <p:sp>
        <p:nvSpPr>
          <p:cNvPr id="4" name="Content Placeholder 3"/>
          <p:cNvSpPr>
            <a:spLocks noGrp="1"/>
          </p:cNvSpPr>
          <p:nvPr>
            <p:ph idx="1"/>
          </p:nvPr>
        </p:nvSpPr>
        <p:spPr/>
        <p:txBody>
          <a:bodyPr/>
          <a:lstStyle/>
          <a:p>
            <a:r>
              <a:rPr lang="en-US" dirty="0"/>
              <a:t>In this lesson, you have learnt about</a:t>
            </a:r>
          </a:p>
          <a:p>
            <a:pPr lvl="1"/>
            <a:r>
              <a:rPr lang="en-US" dirty="0"/>
              <a:t>Testing is a process  to identify errors</a:t>
            </a:r>
          </a:p>
          <a:p>
            <a:pPr lvl="1"/>
            <a:r>
              <a:rPr lang="en-US" dirty="0"/>
              <a:t>A successful test case is one that brings out an error in the program </a:t>
            </a:r>
          </a:p>
          <a:p>
            <a:pPr lvl="1"/>
            <a:r>
              <a:rPr lang="en-US" dirty="0"/>
              <a:t>Exhaustive testing </a:t>
            </a:r>
          </a:p>
          <a:p>
            <a:pPr lvl="1"/>
            <a:r>
              <a:rPr lang="en-US" dirty="0"/>
              <a:t>Testing Techniques like black box and white box.</a:t>
            </a:r>
          </a:p>
          <a:p>
            <a:pPr lvl="1"/>
            <a:r>
              <a:rPr lang="en-US" dirty="0"/>
              <a:t>Testing approaches like</a:t>
            </a:r>
          </a:p>
          <a:p>
            <a:pPr lvl="2"/>
            <a:r>
              <a:rPr lang="en-US" dirty="0"/>
              <a:t>Unit Testing</a:t>
            </a:r>
          </a:p>
          <a:p>
            <a:pPr lvl="2"/>
            <a:r>
              <a:rPr lang="en-US" dirty="0"/>
              <a:t>Integration Testing</a:t>
            </a:r>
          </a:p>
          <a:p>
            <a:pPr lvl="2"/>
            <a:r>
              <a:rPr lang="en-US" dirty="0"/>
              <a:t>Verification and Validation Testing</a:t>
            </a:r>
          </a:p>
          <a:p>
            <a:pPr lvl="2"/>
            <a:r>
              <a:rPr lang="en-US" dirty="0"/>
              <a:t>System Testing</a:t>
            </a:r>
          </a:p>
          <a:p>
            <a:pPr lvl="2"/>
            <a:r>
              <a:rPr lang="en-US" dirty="0"/>
              <a:t>Acceptance Testing</a:t>
            </a:r>
          </a:p>
          <a:p>
            <a:pPr lvl="2"/>
            <a:r>
              <a:rPr lang="en-US" dirty="0"/>
              <a:t>Regression Testing</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 Questions</a:t>
            </a:r>
          </a:p>
        </p:txBody>
      </p:sp>
      <p:sp>
        <p:nvSpPr>
          <p:cNvPr id="4" name="Content Placeholder 3"/>
          <p:cNvSpPr>
            <a:spLocks noGrp="1"/>
          </p:cNvSpPr>
          <p:nvPr>
            <p:ph idx="1"/>
          </p:nvPr>
        </p:nvSpPr>
        <p:spPr>
          <a:xfrm>
            <a:off x="298516" y="1056616"/>
            <a:ext cx="6887389" cy="4643751"/>
          </a:xfrm>
        </p:spPr>
        <p:txBody>
          <a:bodyPr/>
          <a:lstStyle/>
          <a:p>
            <a:r>
              <a:rPr lang="en-US" dirty="0"/>
              <a:t>Question 1: Alpha Testing is -----------</a:t>
            </a:r>
          </a:p>
          <a:p>
            <a:pPr lvl="1"/>
            <a:r>
              <a:rPr lang="en-US" dirty="0"/>
              <a:t>A : done at the developer’s site in the presence of the end user. </a:t>
            </a:r>
          </a:p>
          <a:p>
            <a:pPr lvl="1"/>
            <a:r>
              <a:rPr lang="en-US" dirty="0"/>
              <a:t>B: done at the developer’s site in the presence of the developer. </a:t>
            </a:r>
          </a:p>
          <a:p>
            <a:pPr lvl="1"/>
            <a:r>
              <a:rPr lang="en-US" dirty="0"/>
              <a:t>C: done at the end user’s  site in the presence of the developer. </a:t>
            </a:r>
          </a:p>
          <a:p>
            <a:pPr lvl="1"/>
            <a:r>
              <a:rPr lang="en-US" dirty="0"/>
              <a:t>D: done at the end user’s site in the presence of the end user.</a:t>
            </a:r>
          </a:p>
          <a:p>
            <a:endParaRPr lang="en-US" dirty="0"/>
          </a:p>
          <a:p>
            <a:r>
              <a:rPr lang="en-US" dirty="0"/>
              <a:t>Question 2 : Which of the following are true for testing</a:t>
            </a:r>
          </a:p>
          <a:p>
            <a:pPr lvl="1"/>
            <a:r>
              <a:rPr lang="en-US" dirty="0"/>
              <a:t>A: Test cases should be designed for valid and expected values only</a:t>
            </a:r>
          </a:p>
          <a:p>
            <a:pPr lvl="1"/>
            <a:r>
              <a:rPr lang="en-US" dirty="0"/>
              <a:t>B: While testing you should check for each and every possible value </a:t>
            </a:r>
          </a:p>
          <a:p>
            <a:pPr lvl="1"/>
            <a:r>
              <a:rPr lang="en-US" dirty="0"/>
              <a:t>C: White Box Testing focuses on the internal structure of the software</a:t>
            </a:r>
          </a:p>
          <a:p>
            <a:pPr lvl="1"/>
            <a:r>
              <a:rPr lang="en-US" dirty="0"/>
              <a:t>D: The purpose of testing is to find and correct the cause of the error</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Review - Questions</a:t>
            </a:r>
            <a:endParaRPr lang="en-US" dirty="0"/>
          </a:p>
        </p:txBody>
      </p:sp>
      <p:sp>
        <p:nvSpPr>
          <p:cNvPr id="4" name="Content Placeholder 3"/>
          <p:cNvSpPr>
            <a:spLocks noGrp="1"/>
          </p:cNvSpPr>
          <p:nvPr>
            <p:ph idx="1"/>
          </p:nvPr>
        </p:nvSpPr>
        <p:spPr/>
        <p:txBody>
          <a:bodyPr/>
          <a:lstStyle/>
          <a:p>
            <a:r>
              <a:rPr lang="en-US" dirty="0"/>
              <a:t>Question 3: In simple loop testing minimum -------- test cases need to be designed</a:t>
            </a:r>
          </a:p>
          <a:p>
            <a:pPr lvl="1"/>
            <a:r>
              <a:rPr lang="en-US" dirty="0"/>
              <a:t>A: 5</a:t>
            </a:r>
          </a:p>
          <a:p>
            <a:pPr lvl="1"/>
            <a:r>
              <a:rPr lang="en-US" dirty="0"/>
              <a:t>B:6</a:t>
            </a:r>
          </a:p>
          <a:p>
            <a:pPr lvl="1"/>
            <a:r>
              <a:rPr lang="en-US" dirty="0"/>
              <a:t>C:7</a:t>
            </a:r>
          </a:p>
          <a:p>
            <a:pPr lvl="1"/>
            <a:r>
              <a:rPr lang="en-US" dirty="0"/>
              <a:t>D: None of the above</a:t>
            </a:r>
          </a:p>
          <a:p>
            <a:endParaRPr lang="en-US" dirty="0"/>
          </a:p>
          <a:p>
            <a:r>
              <a:rPr lang="en-US" dirty="0"/>
              <a:t>Question 4 : In top down approach of integration testing we replace modules with -------</a:t>
            </a:r>
          </a:p>
          <a:p>
            <a:pPr lvl="1"/>
            <a:r>
              <a:rPr lang="en-US" dirty="0"/>
              <a:t>A: driver</a:t>
            </a:r>
          </a:p>
          <a:p>
            <a:pPr lvl="1"/>
            <a:r>
              <a:rPr lang="en-US" dirty="0"/>
              <a:t>B: stub</a:t>
            </a:r>
          </a:p>
          <a:p>
            <a:pPr lvl="1"/>
            <a:r>
              <a:rPr lang="en-US" dirty="0"/>
              <a:t>C: control module</a:t>
            </a:r>
          </a:p>
          <a:p>
            <a:pPr lvl="1"/>
            <a:r>
              <a:rPr lang="en-US" dirty="0"/>
              <a:t>D: All of the above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 Match the Following</a:t>
            </a:r>
          </a:p>
        </p:txBody>
      </p:sp>
      <p:sp>
        <p:nvSpPr>
          <p:cNvPr id="4" name="Content Placeholder 3"/>
          <p:cNvSpPr>
            <a:spLocks noGrp="1"/>
          </p:cNvSpPr>
          <p:nvPr>
            <p:ph idx="1"/>
          </p:nvPr>
        </p:nvSpPr>
        <p:spPr/>
        <p:txBody>
          <a:bodyPr/>
          <a:lstStyle/>
          <a:p>
            <a:r>
              <a:rPr lang="en-US" dirty="0"/>
              <a:t>Question 5 :</a:t>
            </a:r>
          </a:p>
          <a:p>
            <a:endParaRPr lang="en-US" dirty="0"/>
          </a:p>
        </p:txBody>
      </p:sp>
      <p:graphicFrame>
        <p:nvGraphicFramePr>
          <p:cNvPr id="13" name="Group 88"/>
          <p:cNvGraphicFramePr>
            <a:graphicFrameLocks noGrp="1"/>
          </p:cNvGraphicFramePr>
          <p:nvPr>
            <p:extLst>
              <p:ext uri="{D42A27DB-BD31-4B8C-83A1-F6EECF244321}">
                <p14:modId xmlns:p14="http://schemas.microsoft.com/office/powerpoint/2010/main" val="2368294410"/>
              </p:ext>
            </p:extLst>
          </p:nvPr>
        </p:nvGraphicFramePr>
        <p:xfrm>
          <a:off x="333375" y="2073275"/>
          <a:ext cx="2743200" cy="4054054"/>
        </p:xfrm>
        <a:graphic>
          <a:graphicData uri="http://schemas.openxmlformats.org/drawingml/2006/table">
            <a:tbl>
              <a:tblPr/>
              <a:tblGrid>
                <a:gridCol w="2743200">
                  <a:extLst>
                    <a:ext uri="{9D8B030D-6E8A-4147-A177-3AD203B41FA5}">
                      <a16:colId xmlns:a16="http://schemas.microsoft.com/office/drawing/2014/main" val="20000"/>
                    </a:ext>
                  </a:extLst>
                </a:gridCol>
              </a:tblGrid>
              <a:tr h="8230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mj-lt"/>
                          <a:cs typeface="Arial" pitchFamily="34" charset="0"/>
                        </a:rPr>
                        <a:t>Acceptance testing</a:t>
                      </a:r>
                    </a:p>
                  </a:txBody>
                  <a:tcPr marT="45723" marB="45723"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23013">
                <a:tc>
                  <a:txBody>
                    <a:bodyPr/>
                    <a:lstStyle/>
                    <a:p>
                      <a:pPr marL="457200" marR="0" lvl="0" indent="-457200" algn="l" defTabSz="914400" rtl="0" eaLnBrk="0" fontAlgn="base" latinLnBrk="0" hangingPunct="0">
                        <a:lnSpc>
                          <a:spcPct val="100000"/>
                        </a:lnSpc>
                        <a:spcBef>
                          <a:spcPct val="20000"/>
                        </a:spcBef>
                        <a:spcAft>
                          <a:spcPct val="0"/>
                        </a:spcAft>
                        <a:buClrTx/>
                        <a:buSzTx/>
                        <a:buFontTx/>
                        <a:buAutoNum type="arabicPeriod" startAt="2"/>
                        <a:tabLst/>
                      </a:pPr>
                      <a:r>
                        <a:rPr kumimoji="0" lang="en-US" sz="1600" b="0" i="0" u="none" strike="noStrike" cap="none" normalizeH="0" baseline="0" dirty="0">
                          <a:ln>
                            <a:noFill/>
                          </a:ln>
                          <a:solidFill>
                            <a:schemeClr val="tx1"/>
                          </a:solidFill>
                          <a:effectLst/>
                          <a:latin typeface="+mj-lt"/>
                          <a:cs typeface="Arial" pitchFamily="34" charset="0"/>
                        </a:rPr>
                        <a:t>Regression testing</a:t>
                      </a:r>
                    </a:p>
                  </a:txBody>
                  <a:tcPr marT="45723" marB="45723"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23013">
                <a:tc>
                  <a:txBody>
                    <a:bodyPr/>
                    <a:lstStyle/>
                    <a:p>
                      <a:pPr marL="457200" marR="0" lvl="0" indent="-457200" algn="l" defTabSz="914400" rtl="0" eaLnBrk="0" fontAlgn="base" latinLnBrk="0" hangingPunct="0">
                        <a:lnSpc>
                          <a:spcPct val="100000"/>
                        </a:lnSpc>
                        <a:spcBef>
                          <a:spcPct val="20000"/>
                        </a:spcBef>
                        <a:spcAft>
                          <a:spcPct val="0"/>
                        </a:spcAft>
                        <a:buClrTx/>
                        <a:buSzTx/>
                        <a:buFontTx/>
                        <a:buAutoNum type="arabicPeriod" startAt="3"/>
                        <a:tabLst/>
                      </a:pPr>
                      <a:r>
                        <a:rPr kumimoji="0" lang="en-US" sz="1600" b="0" i="0" u="none" strike="noStrike" cap="none" normalizeH="0" baseline="0" dirty="0">
                          <a:ln>
                            <a:noFill/>
                          </a:ln>
                          <a:solidFill>
                            <a:schemeClr val="tx1"/>
                          </a:solidFill>
                          <a:effectLst/>
                          <a:latin typeface="+mj-lt"/>
                          <a:cs typeface="Arial" pitchFamily="34" charset="0"/>
                        </a:rPr>
                        <a:t>Integration testing</a:t>
                      </a:r>
                    </a:p>
                  </a:txBody>
                  <a:tcPr marT="45723" marB="45723"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39250">
                <a:tc>
                  <a:txBody>
                    <a:bodyPr/>
                    <a:lstStyle/>
                    <a:p>
                      <a:pPr marL="457200" marR="0" lvl="0" indent="-457200" algn="l" defTabSz="914400" rtl="0" eaLnBrk="0" fontAlgn="base" latinLnBrk="0" hangingPunct="0">
                        <a:lnSpc>
                          <a:spcPct val="100000"/>
                        </a:lnSpc>
                        <a:spcBef>
                          <a:spcPct val="20000"/>
                        </a:spcBef>
                        <a:spcAft>
                          <a:spcPct val="0"/>
                        </a:spcAft>
                        <a:buClrTx/>
                        <a:buSzTx/>
                        <a:buFontTx/>
                        <a:buAutoNum type="arabicPeriod" startAt="4"/>
                        <a:tabLst/>
                      </a:pPr>
                      <a:r>
                        <a:rPr kumimoji="0" lang="en-US" sz="1600" b="0" i="0" u="none" strike="noStrike" cap="none" normalizeH="0" baseline="0" dirty="0">
                          <a:ln>
                            <a:noFill/>
                          </a:ln>
                          <a:solidFill>
                            <a:schemeClr val="tx1"/>
                          </a:solidFill>
                          <a:effectLst/>
                          <a:latin typeface="+mj-lt"/>
                          <a:cs typeface="Arial" pitchFamily="34" charset="0"/>
                        </a:rPr>
                        <a:t>Use every possible input condition as a test case</a:t>
                      </a:r>
                    </a:p>
                  </a:txBody>
                  <a:tcPr marT="45723" marB="45723"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62049">
                <a:tc>
                  <a:txBody>
                    <a:bodyPr/>
                    <a:lstStyle/>
                    <a:p>
                      <a:pPr marL="457200" marR="0" lvl="0" indent="-457200" algn="l" defTabSz="914400" rtl="0" eaLnBrk="0" fontAlgn="base" latinLnBrk="0" hangingPunct="0">
                        <a:lnSpc>
                          <a:spcPct val="100000"/>
                        </a:lnSpc>
                        <a:spcBef>
                          <a:spcPct val="20000"/>
                        </a:spcBef>
                        <a:spcAft>
                          <a:spcPct val="0"/>
                        </a:spcAft>
                        <a:buClrTx/>
                        <a:buSzTx/>
                        <a:buFontTx/>
                        <a:buAutoNum type="arabicPeriod" startAt="5"/>
                        <a:tabLst/>
                      </a:pPr>
                      <a:r>
                        <a:rPr kumimoji="0" lang="en-US" sz="1600" b="0" i="0" u="none" strike="noStrike" cap="none" normalizeH="0" baseline="0" dirty="0">
                          <a:ln>
                            <a:noFill/>
                          </a:ln>
                          <a:solidFill>
                            <a:schemeClr val="tx1"/>
                          </a:solidFill>
                          <a:effectLst/>
                          <a:latin typeface="+mj-lt"/>
                          <a:cs typeface="Arial" pitchFamily="34" charset="0"/>
                        </a:rPr>
                        <a:t>Debugging</a:t>
                      </a:r>
                    </a:p>
                  </a:txBody>
                  <a:tcPr marT="45723" marB="45723"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14" name="Group 106"/>
          <p:cNvGraphicFramePr>
            <a:graphicFrameLocks noGrp="1"/>
          </p:cNvGraphicFramePr>
          <p:nvPr>
            <p:extLst>
              <p:ext uri="{D42A27DB-BD31-4B8C-83A1-F6EECF244321}">
                <p14:modId xmlns:p14="http://schemas.microsoft.com/office/powerpoint/2010/main" val="2020739973"/>
              </p:ext>
            </p:extLst>
          </p:nvPr>
        </p:nvGraphicFramePr>
        <p:xfrm>
          <a:off x="3152775" y="2058988"/>
          <a:ext cx="3200400" cy="4056062"/>
        </p:xfrm>
        <a:graphic>
          <a:graphicData uri="http://schemas.openxmlformats.org/drawingml/2006/table">
            <a:tbl>
              <a:tblPr/>
              <a:tblGrid>
                <a:gridCol w="3200400">
                  <a:extLst>
                    <a:ext uri="{9D8B030D-6E8A-4147-A177-3AD203B41FA5}">
                      <a16:colId xmlns:a16="http://schemas.microsoft.com/office/drawing/2014/main" val="20000"/>
                    </a:ext>
                  </a:extLst>
                </a:gridCol>
              </a:tblGrid>
              <a:tr h="7152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 Big Bang approach</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152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B. Exhaustive testing</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648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C. Beta testing</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648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D. Selective retesting</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3109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E. Maximize bug count</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48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F. Storage dump</a:t>
                      </a:r>
                    </a:p>
                  </a:txBody>
                  <a:tcPr marT="45711" marB="45711"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6.2. What is Debugging? </a:t>
            </a:r>
            <a:br>
              <a:rPr lang="en-US" dirty="0"/>
            </a:br>
            <a:r>
              <a:rPr lang="en-US" dirty="0"/>
              <a:t>Debugging</a:t>
            </a:r>
          </a:p>
        </p:txBody>
      </p:sp>
      <p:sp>
        <p:nvSpPr>
          <p:cNvPr id="4" name="Content Placeholder 3"/>
          <p:cNvSpPr>
            <a:spLocks noGrp="1"/>
          </p:cNvSpPr>
          <p:nvPr>
            <p:ph idx="1"/>
          </p:nvPr>
        </p:nvSpPr>
        <p:spPr/>
        <p:txBody>
          <a:bodyPr/>
          <a:lstStyle/>
          <a:p>
            <a:r>
              <a:rPr lang="en-US" dirty="0"/>
              <a:t>Debugging</a:t>
            </a:r>
          </a:p>
          <a:p>
            <a:pPr lvl="1"/>
            <a:r>
              <a:rPr lang="en-US" dirty="0"/>
              <a:t>Is an art used to “isolate”, and “correct” the cause of an error</a:t>
            </a:r>
          </a:p>
          <a:p>
            <a:pPr lvl="1"/>
            <a:r>
              <a:rPr lang="en-US" dirty="0"/>
              <a:t>Debugging can be performed on code or on requirements and specifications.</a:t>
            </a:r>
          </a:p>
          <a:p>
            <a:pPr lvl="1"/>
            <a:r>
              <a:rPr lang="en-US" dirty="0"/>
              <a:t>Debugging is performed by developers to uncover where a defect in the code exists and correct it.</a:t>
            </a:r>
          </a:p>
          <a:p>
            <a:pPr lvl="1"/>
            <a:r>
              <a:rPr lang="en-US" dirty="0"/>
              <a:t>Combines a “systematic search” with an intuitive feel for the nature of the program</a:t>
            </a:r>
          </a:p>
          <a:p>
            <a:pPr lvl="1"/>
            <a:r>
              <a:rPr lang="en-US" dirty="0"/>
              <a:t>May take an hour, day, or a month. Hence difficult to reliably schedule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6.2. What is Debugging?</a:t>
            </a:r>
            <a:br>
              <a:rPr lang="en-US" sz="1200" dirty="0"/>
            </a:br>
            <a:r>
              <a:rPr lang="en-US" dirty="0"/>
              <a:t>Debugging Techniques</a:t>
            </a:r>
          </a:p>
        </p:txBody>
      </p:sp>
      <p:sp>
        <p:nvSpPr>
          <p:cNvPr id="4" name="Content Placeholder 3"/>
          <p:cNvSpPr>
            <a:spLocks noGrp="1"/>
          </p:cNvSpPr>
          <p:nvPr>
            <p:ph idx="1"/>
          </p:nvPr>
        </p:nvSpPr>
        <p:spPr/>
        <p:txBody>
          <a:bodyPr/>
          <a:lstStyle/>
          <a:p>
            <a:r>
              <a:rPr lang="en-US" dirty="0"/>
              <a:t>Debugging can be done by using the following subtypes:</a:t>
            </a:r>
          </a:p>
          <a:p>
            <a:pPr lvl="1"/>
            <a:r>
              <a:rPr lang="en-US" dirty="0"/>
              <a:t>Brute Force</a:t>
            </a:r>
          </a:p>
          <a:p>
            <a:pPr lvl="2"/>
            <a:r>
              <a:rPr lang="en-US" dirty="0"/>
              <a:t>Storage Dump</a:t>
            </a:r>
          </a:p>
          <a:p>
            <a:pPr lvl="2"/>
            <a:r>
              <a:rPr lang="en-US" dirty="0"/>
              <a:t>Scattering Display Statements</a:t>
            </a:r>
          </a:p>
          <a:p>
            <a:pPr lvl="2"/>
            <a:r>
              <a:rPr lang="en-US" dirty="0"/>
              <a:t>Run time Traces</a:t>
            </a:r>
          </a:p>
          <a:p>
            <a:pPr lvl="1"/>
            <a:r>
              <a:rPr lang="en-US" dirty="0"/>
              <a:t>Backtracking Method</a:t>
            </a:r>
          </a:p>
          <a:p>
            <a:r>
              <a:rPr lang="en-US" dirty="0"/>
              <a:t>Backtrack the incorrect results</a:t>
            </a:r>
          </a:p>
          <a:p>
            <a:pPr lvl="2"/>
            <a:r>
              <a:rPr lang="en-US" dirty="0"/>
              <a:t>Cause Elimination</a:t>
            </a:r>
          </a:p>
          <a:p>
            <a:pPr lvl="2"/>
            <a:r>
              <a:rPr lang="en-US" dirty="0"/>
              <a:t>Proceeding from some general theories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6.2. What is Debugging?</a:t>
            </a:r>
            <a:br>
              <a:rPr lang="en-US" sz="1200" dirty="0"/>
            </a:br>
            <a:r>
              <a:rPr lang="en-US" dirty="0"/>
              <a:t>Comparison </a:t>
            </a:r>
          </a:p>
        </p:txBody>
      </p:sp>
      <p:sp>
        <p:nvSpPr>
          <p:cNvPr id="4" name="Content Placeholder 3"/>
          <p:cNvSpPr>
            <a:spLocks noGrp="1"/>
          </p:cNvSpPr>
          <p:nvPr>
            <p:ph idx="1"/>
          </p:nvPr>
        </p:nvSpPr>
        <p:spPr/>
        <p:txBody>
          <a:bodyPr/>
          <a:lstStyle/>
          <a:p>
            <a:r>
              <a:rPr lang="en-US" dirty="0"/>
              <a:t>Purpose of Testing</a:t>
            </a:r>
          </a:p>
          <a:p>
            <a:pPr lvl="1"/>
            <a:r>
              <a:rPr lang="en-US" dirty="0"/>
              <a:t>To show that a program has a bug</a:t>
            </a:r>
          </a:p>
          <a:p>
            <a:r>
              <a:rPr lang="en-US" dirty="0"/>
              <a:t>Purpose of Debugging</a:t>
            </a:r>
          </a:p>
          <a:p>
            <a:pPr lvl="1"/>
            <a:r>
              <a:rPr lang="en-US" dirty="0"/>
              <a:t>To find and correct the cause of an error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6.3Testing Principles</a:t>
            </a:r>
            <a:br>
              <a:rPr lang="en-US" dirty="0"/>
            </a:br>
            <a:r>
              <a:rPr lang="en-US" dirty="0"/>
              <a:t>Testing Principles</a:t>
            </a:r>
          </a:p>
        </p:txBody>
      </p:sp>
      <p:sp>
        <p:nvSpPr>
          <p:cNvPr id="4" name="Content Placeholder 3"/>
          <p:cNvSpPr>
            <a:spLocks noGrp="1"/>
          </p:cNvSpPr>
          <p:nvPr>
            <p:ph idx="1"/>
          </p:nvPr>
        </p:nvSpPr>
        <p:spPr/>
        <p:txBody>
          <a:bodyPr/>
          <a:lstStyle/>
          <a:p>
            <a:r>
              <a:rPr lang="en-US" dirty="0"/>
              <a:t>A necessary part of a test case is a definition of the “expected output” or “result”</a:t>
            </a:r>
          </a:p>
          <a:p>
            <a:r>
              <a:rPr lang="en-US" dirty="0"/>
              <a:t>Test cases must be written for “invalid and unexpected” as well as “valid and expected” input conditions</a:t>
            </a:r>
          </a:p>
          <a:p>
            <a:r>
              <a:rPr lang="en-US" dirty="0"/>
              <a:t>The probability of finding “more defects” in a module is proportional to the “number of defects already found” in that module</a:t>
            </a:r>
          </a:p>
          <a:p>
            <a:r>
              <a:rPr lang="en-US" dirty="0"/>
              <a:t>In most systems, 20% of the modules account for 80% of the defects found</a:t>
            </a:r>
          </a:p>
          <a:p>
            <a:r>
              <a:rPr lang="en-US" dirty="0"/>
              <a:t>A programmer should not be the only person to test his or her own program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Test  Case</a:t>
            </a:r>
            <a:br>
              <a:rPr lang="en-US" dirty="0"/>
            </a:br>
            <a:r>
              <a:rPr lang="en-US" dirty="0"/>
              <a:t>What is Test Case?</a:t>
            </a:r>
          </a:p>
        </p:txBody>
      </p:sp>
      <p:sp>
        <p:nvSpPr>
          <p:cNvPr id="4" name="Content Placeholder 3"/>
          <p:cNvSpPr>
            <a:spLocks noGrp="1"/>
          </p:cNvSpPr>
          <p:nvPr>
            <p:ph idx="1"/>
          </p:nvPr>
        </p:nvSpPr>
        <p:spPr/>
        <p:txBody>
          <a:bodyPr/>
          <a:lstStyle/>
          <a:p>
            <a:r>
              <a:rPr lang="en-US" dirty="0"/>
              <a:t>“A set of test inputs, execution conditions, and expected results developed for a particular objective, such as to exercise a particular program path or to verify compliance with a specific requirement”</a:t>
            </a:r>
          </a:p>
          <a:p>
            <a:r>
              <a:rPr lang="en-US" dirty="0"/>
              <a:t>In other words, a planned sequence of actions (with the objective of finding errors)</a:t>
            </a:r>
          </a:p>
          <a:p>
            <a:r>
              <a:rPr lang="en-US" dirty="0"/>
              <a:t>Test cases may be designed based on</a:t>
            </a:r>
          </a:p>
          <a:p>
            <a:pPr lvl="1"/>
            <a:r>
              <a:rPr lang="en-US" dirty="0"/>
              <a:t>Values – Valid/Invalid/Boundary/Negative</a:t>
            </a:r>
          </a:p>
          <a:p>
            <a:pPr lvl="1"/>
            <a:r>
              <a:rPr lang="en-US" dirty="0"/>
              <a:t>Test conditions</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A94CC3-2C39-48C7-AAB9-F7AEF89D0F03}">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0d8c4aea-b462-4687-8b40-bd2f5a85267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9B4679F3-9ECE-44FE-BCB3-53E52979C0F7}"/>
</file>

<file path=docProps/app.xml><?xml version="1.0" encoding="utf-8"?>
<Properties xmlns="http://schemas.openxmlformats.org/officeDocument/2006/extended-properties" xmlns:vt="http://schemas.openxmlformats.org/officeDocument/2006/docPropsVTypes">
  <Template/>
  <TotalTime>4441</TotalTime>
  <Words>6515</Words>
  <Application>Microsoft Office PowerPoint</Application>
  <PresentationFormat>On-screen Show (4:3)</PresentationFormat>
  <Paragraphs>837</Paragraphs>
  <Slides>49</Slides>
  <Notes>49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0" baseType="lpstr">
      <vt:lpstr>Arial</vt:lpstr>
      <vt:lpstr>MS PGothic</vt:lpstr>
      <vt:lpstr>Verdana</vt:lpstr>
      <vt:lpstr>Calibri</vt:lpstr>
      <vt:lpstr>Trebuchet MS</vt:lpstr>
      <vt:lpstr>Times New Roman</vt:lpstr>
      <vt:lpstr>Wingdings</vt:lpstr>
      <vt:lpstr>Candara</vt:lpstr>
      <vt:lpstr>Section slides</vt:lpstr>
      <vt:lpstr>think-cell Slide</vt:lpstr>
      <vt:lpstr>Presentation</vt:lpstr>
      <vt:lpstr>Programming Foundation With Pseudocode </vt:lpstr>
      <vt:lpstr>Lesson Objectives</vt:lpstr>
      <vt:lpstr>6.1. What is Software Testing? What is Software Testing?</vt:lpstr>
      <vt:lpstr>6.1. What is Software Testing? Successful test</vt:lpstr>
      <vt:lpstr>6.2. What is Debugging?  Debugging</vt:lpstr>
      <vt:lpstr>6.2. What is Debugging? Debugging Techniques</vt:lpstr>
      <vt:lpstr>6.2. What is Debugging? Comparison </vt:lpstr>
      <vt:lpstr>6.3Testing Principles Testing Principles</vt:lpstr>
      <vt:lpstr>6.4: Test  Case What is Test Case?</vt:lpstr>
      <vt:lpstr>6.4: Test  Case Example</vt:lpstr>
      <vt:lpstr>6.4: Test  Case Test cases - Example</vt:lpstr>
      <vt:lpstr>6.4: Test  Case How to write Test cases</vt:lpstr>
      <vt:lpstr>PowerPoint Presentation</vt:lpstr>
      <vt:lpstr>6.4: Test  Case How to write Test cases</vt:lpstr>
      <vt:lpstr>6.4: Test  Case Guidelines for implementing test cases</vt:lpstr>
      <vt:lpstr>Demo : Test Case creation</vt:lpstr>
      <vt:lpstr>6.5 Exhaustive Testing Exhaustive and Economics of testing</vt:lpstr>
      <vt:lpstr>6.6: Testing Techniques Testing Techniques</vt:lpstr>
      <vt:lpstr>6.7. Static Testing Definition of static Testing</vt:lpstr>
      <vt:lpstr>6.7: Static Testing   Static Testing Methods</vt:lpstr>
      <vt:lpstr>6.8. Dynamic Testing Dynamic Testing</vt:lpstr>
      <vt:lpstr>6.8.1 Black Box Testing  Black Box Testing: Features and Techniques</vt:lpstr>
      <vt:lpstr>6.8.1 Black Box Testing  Equivalence Partitioning</vt:lpstr>
      <vt:lpstr>6.8.1  Black Box Testing  Boundary Value Analysis</vt:lpstr>
      <vt:lpstr>6.8.1  Black Box Testing  Error Guessing</vt:lpstr>
      <vt:lpstr>6.8.2 White Box Testing White Box Testing : Features</vt:lpstr>
      <vt:lpstr>6.8.2 White Box Testing  Control  structure Testing</vt:lpstr>
      <vt:lpstr>6.8.2  White Box Testing  Statement Coverage </vt:lpstr>
      <vt:lpstr>6.8.2 White Box Testing  Decision Coverage</vt:lpstr>
      <vt:lpstr>6.8.2 White Box Testing  Condition Coverage</vt:lpstr>
      <vt:lpstr>6.8.2 White Box Testing  Condition Coverage</vt:lpstr>
      <vt:lpstr>6.8.2 White Box Testing  Condition Coverage</vt:lpstr>
      <vt:lpstr>6.8.2 White Box Testing  Loop Testing</vt:lpstr>
      <vt:lpstr>6.8.2 White Box Testing  Path Testing</vt:lpstr>
      <vt:lpstr>6.8.2 White Box Testing  Data Flow Testing</vt:lpstr>
      <vt:lpstr>6.9Testing Approaches Testing Approaches</vt:lpstr>
      <vt:lpstr>6.9.1 Unit Testing Unit Testing</vt:lpstr>
      <vt:lpstr>6.9.2 Integration Testing Integration Testing</vt:lpstr>
      <vt:lpstr>6.9.2 Integration Testing Top Down Integration Testing</vt:lpstr>
      <vt:lpstr>6.9.2 : Integration testing  Bottom Up Integration Testing</vt:lpstr>
      <vt:lpstr>6.9.3 System Testing What is System Testing?</vt:lpstr>
      <vt:lpstr>6.9.4 Verification and Validation Testing Validation Testing</vt:lpstr>
      <vt:lpstr>6.9.5 Acceptance Testing Acceptance Testing</vt:lpstr>
      <vt:lpstr>6.9.6 Regression Testing Regression testing?</vt:lpstr>
      <vt:lpstr>Lab</vt:lpstr>
      <vt:lpstr>Lesson Summary</vt:lpstr>
      <vt:lpstr>Review - Questions</vt:lpstr>
      <vt:lpstr>Review - Questions</vt:lpstr>
      <vt:lpstr>Review –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354</cp:revision>
  <dcterms:created xsi:type="dcterms:W3CDTF">2012-05-18T02:59:15Z</dcterms:created>
  <dcterms:modified xsi:type="dcterms:W3CDTF">2018-02-15T12:11:36Z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ies>
</file>