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sldIdLst>
    <p:sldId id="258" r:id="rId2"/>
    <p:sldId id="259" r:id="rId3"/>
    <p:sldId id="263" r:id="rId4"/>
    <p:sldId id="262" r:id="rId5"/>
    <p:sldId id="270" r:id="rId6"/>
    <p:sldId id="260" r:id="rId7"/>
    <p:sldId id="264" r:id="rId8"/>
    <p:sldId id="261" r:id="rId9"/>
    <p:sldId id="271" r:id="rId10"/>
    <p:sldId id="265" r:id="rId11"/>
    <p:sldId id="275" r:id="rId12"/>
    <p:sldId id="276" r:id="rId13"/>
    <p:sldId id="277" r:id="rId14"/>
    <p:sldId id="266" r:id="rId15"/>
    <p:sldId id="272" r:id="rId16"/>
    <p:sldId id="269"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21" autoAdjust="0"/>
  </p:normalViewPr>
  <p:slideViewPr>
    <p:cSldViewPr snapToGrid="0" snapToObjects="1">
      <p:cViewPr varScale="1">
        <p:scale>
          <a:sx n="90" d="100"/>
          <a:sy n="90" d="100"/>
        </p:scale>
        <p:origin x="-1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66A8A4-04C4-BB40-990E-3AD86EA60027}"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23108-E434-0E47-857F-51D9CF737549}"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3108-E434-0E47-857F-51D9CF737549}"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6A8A4-04C4-BB40-990E-3AD86EA60027}"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366A8A4-04C4-BB40-990E-3AD86EA60027}"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366A8A4-04C4-BB40-990E-3AD86EA60027}" type="datetimeFigureOut">
              <a:rPr lang="en-US" smtClean="0"/>
              <a:t>4/15/14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366A8A4-04C4-BB40-990E-3AD86EA60027}" type="datetimeFigureOut">
              <a:rPr lang="en-US" smtClean="0"/>
              <a:t>4/15/14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6A8A4-04C4-BB40-990E-3AD86EA60027}" type="datetimeFigureOut">
              <a:rPr lang="en-US" smtClean="0"/>
              <a:t>4/15/14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23108-E434-0E47-857F-51D9CF7375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66A8A4-04C4-BB40-990E-3AD86EA60027}"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366A8A4-04C4-BB40-990E-3AD86EA60027}" type="datetimeFigureOut">
              <a:rPr lang="en-US" smtClean="0"/>
              <a:t>4/15/14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BE523108-E434-0E47-857F-51D9CF7375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pto.gov" TargetMode="External"/><Relationship Id="rId3" Type="http://schemas.openxmlformats.org/officeDocument/2006/relationships/hyperlink" Target="http://www.copyright.go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79287"/>
            <a:ext cx="8042276" cy="2295713"/>
          </a:xfrm>
        </p:spPr>
        <p:txBody>
          <a:bodyPr>
            <a:noAutofit/>
          </a:bodyPr>
          <a:lstStyle/>
          <a:p>
            <a:r>
              <a:rPr lang="en-US" sz="5000" dirty="0" smtClean="0">
                <a:latin typeface="Avenir Next Regular"/>
                <a:cs typeface="Avenir Next Regular"/>
              </a:rPr>
              <a:t>Copyrights </a:t>
            </a:r>
            <a:br>
              <a:rPr lang="en-US" sz="5000" dirty="0" smtClean="0">
                <a:latin typeface="Avenir Next Regular"/>
                <a:cs typeface="Avenir Next Regular"/>
              </a:rPr>
            </a:br>
            <a:r>
              <a:rPr lang="en-US" sz="5000" dirty="0" smtClean="0">
                <a:latin typeface="Avenir Next Regular"/>
                <a:cs typeface="Avenir Next Regular"/>
              </a:rPr>
              <a:t>for </a:t>
            </a:r>
            <a:br>
              <a:rPr lang="en-US" sz="5000" dirty="0" smtClean="0">
                <a:latin typeface="Avenir Next Regular"/>
                <a:cs typeface="Avenir Next Regular"/>
              </a:rPr>
            </a:br>
            <a:r>
              <a:rPr lang="en-US" sz="5000" dirty="0" err="1" smtClean="0">
                <a:latin typeface="Avenir Next Regular"/>
                <a:cs typeface="Avenir Next Regular"/>
              </a:rPr>
              <a:t>Creatives</a:t>
            </a:r>
            <a:endParaRPr lang="en-US" sz="5000" dirty="0">
              <a:latin typeface="Avenir Next Regular"/>
              <a:cs typeface="Avenir Next Regular"/>
            </a:endParaRPr>
          </a:p>
        </p:txBody>
      </p:sp>
      <p:sp>
        <p:nvSpPr>
          <p:cNvPr id="3" name="Content Placeholder 2"/>
          <p:cNvSpPr>
            <a:spLocks noGrp="1"/>
          </p:cNvSpPr>
          <p:nvPr>
            <p:ph idx="1"/>
          </p:nvPr>
        </p:nvSpPr>
        <p:spPr>
          <a:xfrm>
            <a:off x="549275" y="3612444"/>
            <a:ext cx="8042276" cy="2331156"/>
          </a:xfrm>
        </p:spPr>
        <p:txBody>
          <a:bodyPr/>
          <a:lstStyle/>
          <a:p>
            <a:pPr marL="0" indent="0" algn="ctr">
              <a:buNone/>
            </a:pPr>
            <a:r>
              <a:rPr lang="en-US" dirty="0" smtClean="0"/>
              <a:t>April 16, 2014</a:t>
            </a:r>
          </a:p>
          <a:p>
            <a:pPr marL="0" indent="0" algn="ctr">
              <a:buNone/>
            </a:pPr>
            <a:r>
              <a:rPr lang="en-US" dirty="0" err="1" smtClean="0"/>
              <a:t>Brocach</a:t>
            </a:r>
            <a:r>
              <a:rPr lang="en-US" dirty="0" smtClean="0"/>
              <a:t> Irish Pub</a:t>
            </a:r>
            <a:endParaRPr lang="en-US" dirty="0"/>
          </a:p>
        </p:txBody>
      </p:sp>
    </p:spTree>
    <p:extLst>
      <p:ext uri="{BB962C8B-B14F-4D97-AF65-F5344CB8AC3E}">
        <p14:creationId xmlns:p14="http://schemas.microsoft.com/office/powerpoint/2010/main" val="239388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 Your Work</a:t>
            </a:r>
            <a:endParaRPr lang="en-US" dirty="0"/>
          </a:p>
        </p:txBody>
      </p:sp>
      <p:sp>
        <p:nvSpPr>
          <p:cNvPr id="3" name="Content Placeholder 2"/>
          <p:cNvSpPr>
            <a:spLocks noGrp="1"/>
          </p:cNvSpPr>
          <p:nvPr>
            <p:ph idx="1"/>
          </p:nvPr>
        </p:nvSpPr>
        <p:spPr>
          <a:xfrm>
            <a:off x="549276" y="1614311"/>
            <a:ext cx="8042276" cy="4679243"/>
          </a:xfrm>
        </p:spPr>
        <p:txBody>
          <a:bodyPr>
            <a:normAutofit fontScale="92500" lnSpcReduction="10000"/>
          </a:bodyPr>
          <a:lstStyle/>
          <a:p>
            <a:r>
              <a:rPr lang="en-US" sz="2800" dirty="0" smtClean="0"/>
              <a:t>Common Law:</a:t>
            </a:r>
          </a:p>
          <a:p>
            <a:pPr lvl="1"/>
            <a:r>
              <a:rPr lang="en-US" sz="2600" dirty="0"/>
              <a:t>Copyright is secured automatically when the work is </a:t>
            </a:r>
            <a:r>
              <a:rPr lang="en-US" sz="2600" dirty="0" smtClean="0"/>
              <a:t>created</a:t>
            </a:r>
            <a:r>
              <a:rPr lang="en-US" sz="2600" dirty="0"/>
              <a:t>, and a work is “created” when it is fixed in a copy or </a:t>
            </a:r>
            <a:r>
              <a:rPr lang="en-US" sz="2600" dirty="0" err="1" smtClean="0"/>
              <a:t>phonorecord</a:t>
            </a:r>
            <a:r>
              <a:rPr lang="en-US" sz="2600" dirty="0" smtClean="0"/>
              <a:t> </a:t>
            </a:r>
            <a:r>
              <a:rPr lang="en-US" sz="2600" dirty="0"/>
              <a:t>for the first </a:t>
            </a:r>
            <a:r>
              <a:rPr lang="en-US" sz="2600" dirty="0" smtClean="0"/>
              <a:t>time.</a:t>
            </a:r>
            <a:endParaRPr lang="en-US" sz="2600" dirty="0"/>
          </a:p>
          <a:p>
            <a:pPr lvl="2"/>
            <a:r>
              <a:rPr lang="en-US" sz="2400" dirty="0" smtClean="0"/>
              <a:t>Use of TM</a:t>
            </a:r>
          </a:p>
          <a:p>
            <a:pPr lvl="3"/>
            <a:r>
              <a:rPr lang="en-US" sz="2200" dirty="0" smtClean="0"/>
              <a:t>Rights arise from actual use of the mark and may allow the common law user to successfully challenge a registration or application.</a:t>
            </a:r>
          </a:p>
          <a:p>
            <a:pPr lvl="2"/>
            <a:r>
              <a:rPr lang="en-US" sz="2400" dirty="0" smtClean="0"/>
              <a:t>Use of © </a:t>
            </a:r>
          </a:p>
          <a:p>
            <a:pPr lvl="3"/>
            <a:r>
              <a:rPr lang="en-US" sz="2200" dirty="0" smtClean="0"/>
              <a:t>Notice of copyright: © + year of first publication + name of owner (not required anymore, but good practice).</a:t>
            </a:r>
          </a:p>
        </p:txBody>
      </p:sp>
    </p:spTree>
    <p:extLst>
      <p:ext uri="{BB962C8B-B14F-4D97-AF65-F5344CB8AC3E}">
        <p14:creationId xmlns:p14="http://schemas.microsoft.com/office/powerpoint/2010/main" val="107914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 Your Work</a:t>
            </a:r>
            <a:endParaRPr lang="en-US" dirty="0"/>
          </a:p>
        </p:txBody>
      </p:sp>
      <p:sp>
        <p:nvSpPr>
          <p:cNvPr id="3" name="Content Placeholder 2"/>
          <p:cNvSpPr>
            <a:spLocks noGrp="1"/>
          </p:cNvSpPr>
          <p:nvPr>
            <p:ph idx="1"/>
          </p:nvPr>
        </p:nvSpPr>
        <p:spPr/>
        <p:txBody>
          <a:bodyPr>
            <a:normAutofit/>
          </a:bodyPr>
          <a:lstStyle/>
          <a:p>
            <a:r>
              <a:rPr lang="en-US" sz="2800" dirty="0"/>
              <a:t>Register it with the Federal Copyright Office or </a:t>
            </a:r>
            <a:r>
              <a:rPr lang="en-US" sz="2800" dirty="0" smtClean="0"/>
              <a:t>U.S. Patent and Trademark </a:t>
            </a:r>
            <a:r>
              <a:rPr lang="en-US" sz="2800" dirty="0"/>
              <a:t>Office</a:t>
            </a:r>
          </a:p>
          <a:p>
            <a:pPr lvl="1"/>
            <a:r>
              <a:rPr lang="en-US" sz="2600" dirty="0"/>
              <a:t>Can then use the ® symbol.</a:t>
            </a:r>
          </a:p>
          <a:p>
            <a:pPr lvl="1"/>
            <a:r>
              <a:rPr lang="en-US" sz="2600" dirty="0"/>
              <a:t>Fees:  Trademarks - $275 or $</a:t>
            </a:r>
            <a:r>
              <a:rPr lang="en-US" sz="2600" dirty="0" smtClean="0"/>
              <a:t>325</a:t>
            </a:r>
          </a:p>
          <a:p>
            <a:pPr lvl="2"/>
            <a:r>
              <a:rPr lang="en-US" sz="2400" dirty="0" smtClean="0">
                <a:hlinkClick r:id="rId2"/>
              </a:rPr>
              <a:t>www.uspto.gov</a:t>
            </a:r>
            <a:r>
              <a:rPr lang="en-US" sz="2400" dirty="0" smtClean="0"/>
              <a:t> </a:t>
            </a:r>
            <a:endParaRPr lang="en-US" sz="2400" dirty="0"/>
          </a:p>
          <a:p>
            <a:pPr lvl="1"/>
            <a:r>
              <a:rPr lang="en-US" sz="2600" dirty="0"/>
              <a:t>Copyright - $35-$80, up to $</a:t>
            </a:r>
            <a:r>
              <a:rPr lang="en-US" sz="2600" dirty="0" smtClean="0"/>
              <a:t>220</a:t>
            </a:r>
          </a:p>
          <a:p>
            <a:pPr lvl="2"/>
            <a:r>
              <a:rPr lang="en-US" sz="2400" dirty="0" smtClean="0"/>
              <a:t>US Copyright office – </a:t>
            </a:r>
            <a:r>
              <a:rPr lang="en-US" sz="2400" dirty="0" smtClean="0">
                <a:hlinkClick r:id="rId3"/>
              </a:rPr>
              <a:t>www.copyright.gov</a:t>
            </a:r>
            <a:r>
              <a:rPr lang="en-US" sz="2400" dirty="0" smtClean="0"/>
              <a:t> </a:t>
            </a:r>
          </a:p>
          <a:p>
            <a:endParaRPr lang="en-US" sz="2600" dirty="0"/>
          </a:p>
        </p:txBody>
      </p:sp>
    </p:spTree>
    <p:extLst>
      <p:ext uri="{BB962C8B-B14F-4D97-AF65-F5344CB8AC3E}">
        <p14:creationId xmlns:p14="http://schemas.microsoft.com/office/powerpoint/2010/main" val="26919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89" y="107576"/>
            <a:ext cx="8438444" cy="1336956"/>
          </a:xfrm>
        </p:spPr>
        <p:txBody>
          <a:bodyPr/>
          <a:lstStyle/>
          <a:p>
            <a:r>
              <a:rPr lang="en-US" sz="4000" dirty="0" smtClean="0"/>
              <a:t>Benefits of Registering a Copyright</a:t>
            </a:r>
            <a:endParaRPr lang="en-US" sz="4000" dirty="0"/>
          </a:p>
        </p:txBody>
      </p:sp>
      <p:sp>
        <p:nvSpPr>
          <p:cNvPr id="3" name="Content Placeholder 2"/>
          <p:cNvSpPr>
            <a:spLocks noGrp="1"/>
          </p:cNvSpPr>
          <p:nvPr>
            <p:ph idx="1"/>
          </p:nvPr>
        </p:nvSpPr>
        <p:spPr>
          <a:xfrm>
            <a:off x="549275" y="1600201"/>
            <a:ext cx="8042276" cy="4961466"/>
          </a:xfrm>
        </p:spPr>
        <p:txBody>
          <a:bodyPr>
            <a:normAutofit fontScale="92500" lnSpcReduction="10000"/>
          </a:bodyPr>
          <a:lstStyle/>
          <a:p>
            <a:r>
              <a:rPr lang="en-US" dirty="0" smtClean="0"/>
              <a:t>Establishes a public record.</a:t>
            </a:r>
          </a:p>
          <a:p>
            <a:pPr marL="349250" lvl="1" indent="-349250">
              <a:spcBef>
                <a:spcPts val="2000"/>
              </a:spcBef>
              <a:buClr>
                <a:schemeClr val="accent1">
                  <a:lumMod val="60000"/>
                  <a:lumOff val="40000"/>
                </a:schemeClr>
              </a:buClr>
            </a:pPr>
            <a:r>
              <a:rPr lang="en-US" sz="2600" dirty="0" smtClean="0"/>
              <a:t>Before an </a:t>
            </a:r>
            <a:r>
              <a:rPr lang="en-US" sz="2600" dirty="0"/>
              <a:t>infringement suit may be filed in court, registration is necessary for works of </a:t>
            </a:r>
            <a:r>
              <a:rPr lang="en-US" sz="2600" dirty="0" smtClean="0"/>
              <a:t>U.S</a:t>
            </a:r>
            <a:r>
              <a:rPr lang="en-US" sz="2600" dirty="0"/>
              <a:t>. origin.</a:t>
            </a:r>
          </a:p>
          <a:p>
            <a:r>
              <a:rPr lang="en-US" dirty="0" smtClean="0"/>
              <a:t>If made before or within five years of publication, registration </a:t>
            </a:r>
            <a:r>
              <a:rPr lang="en-US" dirty="0"/>
              <a:t>will establish prima facie evidence in court </a:t>
            </a:r>
            <a:r>
              <a:rPr lang="en-US" dirty="0" smtClean="0"/>
              <a:t>of the </a:t>
            </a:r>
            <a:r>
              <a:rPr lang="en-US" dirty="0"/>
              <a:t>validity of the copyright and of the facts stated </a:t>
            </a:r>
            <a:r>
              <a:rPr lang="en-US" dirty="0" smtClean="0"/>
              <a:t>in the </a:t>
            </a:r>
            <a:r>
              <a:rPr lang="en-US" dirty="0"/>
              <a:t>certificate</a:t>
            </a:r>
            <a:r>
              <a:rPr lang="en-US" dirty="0" smtClean="0"/>
              <a:t>.</a:t>
            </a:r>
          </a:p>
          <a:p>
            <a:r>
              <a:rPr lang="en-US" dirty="0" smtClean="0"/>
              <a:t>If registration is made within 3 months after publication </a:t>
            </a:r>
            <a:r>
              <a:rPr lang="en-US" dirty="0"/>
              <a:t>of the work or prior to an infringement of the work</a:t>
            </a:r>
            <a:r>
              <a:rPr lang="en-US" dirty="0" smtClean="0"/>
              <a:t>, statutory </a:t>
            </a:r>
            <a:r>
              <a:rPr lang="en-US" dirty="0"/>
              <a:t>damages and attorney’s fees will be available to </a:t>
            </a:r>
            <a:r>
              <a:rPr lang="en-US" dirty="0" smtClean="0"/>
              <a:t>the </a:t>
            </a:r>
            <a:r>
              <a:rPr lang="en-US" dirty="0"/>
              <a:t>copyright owner in court actions. Otherwise, only an </a:t>
            </a:r>
            <a:r>
              <a:rPr lang="en-US" dirty="0" smtClean="0"/>
              <a:t>award </a:t>
            </a:r>
            <a:r>
              <a:rPr lang="en-US" dirty="0"/>
              <a:t>of actual damages and profits is available to the </a:t>
            </a:r>
            <a:r>
              <a:rPr lang="en-US" dirty="0" smtClean="0"/>
              <a:t>copyright </a:t>
            </a:r>
            <a:r>
              <a:rPr lang="en-US" dirty="0"/>
              <a:t>owner</a:t>
            </a:r>
          </a:p>
        </p:txBody>
      </p:sp>
    </p:spTree>
    <p:extLst>
      <p:ext uri="{BB962C8B-B14F-4D97-AF65-F5344CB8AC3E}">
        <p14:creationId xmlns:p14="http://schemas.microsoft.com/office/powerpoint/2010/main" val="82918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Benefits of Registering a Trademark</a:t>
            </a:r>
            <a:endParaRPr lang="en-US" sz="4000" dirty="0"/>
          </a:p>
        </p:txBody>
      </p:sp>
      <p:sp>
        <p:nvSpPr>
          <p:cNvPr id="3" name="Content Placeholder 2"/>
          <p:cNvSpPr>
            <a:spLocks noGrp="1"/>
          </p:cNvSpPr>
          <p:nvPr>
            <p:ph idx="1"/>
          </p:nvPr>
        </p:nvSpPr>
        <p:spPr>
          <a:xfrm>
            <a:off x="549274" y="1600201"/>
            <a:ext cx="8185503" cy="4876799"/>
          </a:xfrm>
        </p:spPr>
        <p:txBody>
          <a:bodyPr>
            <a:normAutofit fontScale="92500" lnSpcReduction="20000"/>
          </a:bodyPr>
          <a:lstStyle/>
          <a:p>
            <a:pPr lvl="0" fontAlgn="base"/>
            <a:r>
              <a:rPr lang="en-US" dirty="0"/>
              <a:t>Public notice of your claim of ownership of the mark;</a:t>
            </a:r>
          </a:p>
          <a:p>
            <a:pPr lvl="0" fontAlgn="base"/>
            <a:r>
              <a:rPr lang="en-US" dirty="0"/>
              <a:t>A legal presumption of your ownership of the mark and your exclusive right to use the mark nationwide on or in connection with the goods/services listed in the registration;</a:t>
            </a:r>
          </a:p>
          <a:p>
            <a:pPr lvl="0" fontAlgn="base"/>
            <a:r>
              <a:rPr lang="en-US" dirty="0" smtClean="0"/>
              <a:t>Can bring </a:t>
            </a:r>
            <a:r>
              <a:rPr lang="en-US" dirty="0"/>
              <a:t>an action concerning the mark in federal court;</a:t>
            </a:r>
          </a:p>
          <a:p>
            <a:pPr lvl="0" fontAlgn="base"/>
            <a:r>
              <a:rPr lang="en-US" dirty="0"/>
              <a:t>The use of the U.S. registration as a basis to obtain registration in foreign countries;</a:t>
            </a:r>
          </a:p>
          <a:p>
            <a:pPr lvl="0" fontAlgn="base"/>
            <a:r>
              <a:rPr lang="en-US" dirty="0"/>
              <a:t>The ability to record the U.S. registration with the U.S. Customs and Border Protection (CBP) Service to prevent importation of infringing foreign goods</a:t>
            </a:r>
            <a:r>
              <a:rPr lang="en-US" dirty="0" smtClean="0"/>
              <a:t>; and</a:t>
            </a:r>
            <a:endParaRPr lang="en-US" dirty="0"/>
          </a:p>
          <a:p>
            <a:pPr lvl="0" fontAlgn="base"/>
            <a:r>
              <a:rPr lang="en-US" dirty="0" smtClean="0"/>
              <a:t>Listing </a:t>
            </a:r>
            <a:r>
              <a:rPr lang="en-US" dirty="0"/>
              <a:t>in the United States Patent and Trademark Office’s online </a:t>
            </a:r>
            <a:r>
              <a:rPr lang="en-US" dirty="0" smtClean="0"/>
              <a:t>database</a:t>
            </a:r>
            <a:endParaRPr lang="en-US" dirty="0"/>
          </a:p>
        </p:txBody>
      </p:sp>
    </p:spTree>
    <p:extLst>
      <p:ext uri="{BB962C8B-B14F-4D97-AF65-F5344CB8AC3E}">
        <p14:creationId xmlns:p14="http://schemas.microsoft.com/office/powerpoint/2010/main" val="395564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07576"/>
            <a:ext cx="8635999" cy="1336956"/>
          </a:xfrm>
        </p:spPr>
        <p:txBody>
          <a:bodyPr>
            <a:noAutofit/>
          </a:bodyPr>
          <a:lstStyle/>
          <a:p>
            <a:r>
              <a:rPr lang="en-US" sz="4000" i="1" dirty="0"/>
              <a:t>C</a:t>
            </a:r>
            <a:r>
              <a:rPr lang="en-US" sz="4000" i="1" dirty="0" smtClean="0"/>
              <a:t>reative </a:t>
            </a:r>
            <a:r>
              <a:rPr lang="en-US" sz="4000" i="1" dirty="0"/>
              <a:t>commons, </a:t>
            </a:r>
            <a:r>
              <a:rPr lang="en-US" sz="4000" i="1" dirty="0" smtClean="0"/>
              <a:t>Rights Managed</a:t>
            </a:r>
            <a:r>
              <a:rPr lang="en-US" sz="4000" i="1" dirty="0"/>
              <a:t>, and </a:t>
            </a:r>
            <a:r>
              <a:rPr lang="en-US" sz="4000" i="1" dirty="0" smtClean="0"/>
              <a:t>Royalty-Free </a:t>
            </a:r>
            <a:r>
              <a:rPr lang="en-US" sz="4000" i="1" dirty="0"/>
              <a:t>P</a:t>
            </a:r>
            <a:r>
              <a:rPr lang="en-US" sz="4000" i="1" dirty="0" smtClean="0"/>
              <a:t>hotography </a:t>
            </a:r>
            <a:endParaRPr lang="en-US" sz="4000" dirty="0"/>
          </a:p>
        </p:txBody>
      </p:sp>
      <p:sp>
        <p:nvSpPr>
          <p:cNvPr id="3" name="Content Placeholder 2"/>
          <p:cNvSpPr>
            <a:spLocks noGrp="1"/>
          </p:cNvSpPr>
          <p:nvPr>
            <p:ph idx="1"/>
          </p:nvPr>
        </p:nvSpPr>
        <p:spPr>
          <a:xfrm>
            <a:off x="457200" y="1601082"/>
            <a:ext cx="8229600" cy="4960585"/>
          </a:xfrm>
        </p:spPr>
        <p:txBody>
          <a:bodyPr>
            <a:normAutofit fontScale="92500" lnSpcReduction="20000"/>
          </a:bodyPr>
          <a:lstStyle/>
          <a:p>
            <a:r>
              <a:rPr lang="en-US" dirty="0" smtClean="0"/>
              <a:t>Creative Commons</a:t>
            </a:r>
          </a:p>
          <a:p>
            <a:pPr lvl="1"/>
            <a:r>
              <a:rPr lang="en-US" dirty="0"/>
              <a:t>Creative commons is a non-profit organization that provides free licenses and other legal tools to mark creative work with the freedom the creator wants it to </a:t>
            </a:r>
            <a:r>
              <a:rPr lang="en-US" dirty="0" smtClean="0"/>
              <a:t>have. It can be used to change your copyright terms from “all rights reserved” to “some rights reserved”</a:t>
            </a:r>
          </a:p>
          <a:p>
            <a:r>
              <a:rPr lang="en-US" dirty="0" smtClean="0"/>
              <a:t>Rights Managed</a:t>
            </a:r>
          </a:p>
          <a:p>
            <a:pPr lvl="1"/>
            <a:r>
              <a:rPr lang="en-US" dirty="0" smtClean="0"/>
              <a:t>A copyright license, which must be purchased, that allows a one time use of the photo as specified by the license.  If you wish the photo to be used for additional purposes, you will need to purchase an additional license.</a:t>
            </a:r>
          </a:p>
          <a:p>
            <a:r>
              <a:rPr lang="en-US" dirty="0" smtClean="0"/>
              <a:t>Royalty Free Photography</a:t>
            </a:r>
          </a:p>
          <a:p>
            <a:pPr lvl="1"/>
            <a:r>
              <a:rPr lang="en-US" dirty="0" smtClean="0"/>
              <a:t>The right to use copyrighter materials or intellectual property without the need to pay royalties or license fees for each use.</a:t>
            </a:r>
            <a:endParaRPr lang="en-US" dirty="0"/>
          </a:p>
        </p:txBody>
      </p:sp>
    </p:spTree>
    <p:extLst>
      <p:ext uri="{BB962C8B-B14F-4D97-AF65-F5344CB8AC3E}">
        <p14:creationId xmlns:p14="http://schemas.microsoft.com/office/powerpoint/2010/main" val="120991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20091"/>
          </a:xfrm>
        </p:spPr>
        <p:txBody>
          <a:bodyPr/>
          <a:lstStyle/>
          <a:p>
            <a:r>
              <a:rPr lang="en-US" dirty="0" smtClean="0"/>
              <a:t>Creative Commons</a:t>
            </a:r>
            <a:endParaRPr lang="en-US" dirty="0"/>
          </a:p>
        </p:txBody>
      </p:sp>
      <p:sp>
        <p:nvSpPr>
          <p:cNvPr id="3" name="Content Placeholder 2"/>
          <p:cNvSpPr>
            <a:spLocks noGrp="1"/>
          </p:cNvSpPr>
          <p:nvPr>
            <p:ph idx="1"/>
          </p:nvPr>
        </p:nvSpPr>
        <p:spPr>
          <a:xfrm>
            <a:off x="296333" y="1227668"/>
            <a:ext cx="8551334" cy="5277554"/>
          </a:xfrm>
        </p:spPr>
        <p:txBody>
          <a:bodyPr>
            <a:normAutofit fontScale="92500" lnSpcReduction="10000"/>
          </a:bodyPr>
          <a:lstStyle/>
          <a:p>
            <a:r>
              <a:rPr lang="en-US" dirty="0" smtClean="0"/>
              <a:t>Attribution</a:t>
            </a:r>
          </a:p>
          <a:p>
            <a:pPr lvl="1"/>
            <a:r>
              <a:rPr lang="en-US" dirty="0" smtClean="0"/>
              <a:t>You allow others to copy, distribute, display, and perform your copyrighted work – and derivative works based on it – but only if they give credit the way you request.</a:t>
            </a:r>
          </a:p>
          <a:p>
            <a:r>
              <a:rPr lang="en-US" dirty="0" smtClean="0"/>
              <a:t>Share Alike</a:t>
            </a:r>
          </a:p>
          <a:p>
            <a:pPr lvl="1"/>
            <a:r>
              <a:rPr lang="en-US" dirty="0" smtClean="0"/>
              <a:t>You allow others to distribute works only under a license identical to the license that governs your work.</a:t>
            </a:r>
          </a:p>
          <a:p>
            <a:r>
              <a:rPr lang="en-US" dirty="0" smtClean="0"/>
              <a:t>Noncommercial</a:t>
            </a:r>
          </a:p>
          <a:p>
            <a:pPr lvl="1"/>
            <a:r>
              <a:rPr lang="en-US" dirty="0" smtClean="0"/>
              <a:t>You let others copy, distribute, display, and perform your work and derivative works based on it for noncommercial purposes only.</a:t>
            </a:r>
          </a:p>
          <a:p>
            <a:r>
              <a:rPr lang="en-US" dirty="0" smtClean="0"/>
              <a:t>No Derivative Works</a:t>
            </a:r>
          </a:p>
          <a:p>
            <a:pPr lvl="1"/>
            <a:r>
              <a:rPr lang="en-US" dirty="0" smtClean="0"/>
              <a:t>You let others copy, distribute, display, and perform only verbatim copies of your work, not derivative works, based on it.</a:t>
            </a:r>
            <a:endParaRPr lang="en-US" dirty="0"/>
          </a:p>
        </p:txBody>
      </p:sp>
    </p:spTree>
    <p:extLst>
      <p:ext uri="{BB962C8B-B14F-4D97-AF65-F5344CB8AC3E}">
        <p14:creationId xmlns:p14="http://schemas.microsoft.com/office/powerpoint/2010/main" val="352080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11667"/>
            <a:ext cx="8042276" cy="1044222"/>
          </a:xfrm>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sz="2800" dirty="0" smtClean="0">
                <a:solidFill>
                  <a:srgbClr val="000090"/>
                </a:solidFill>
              </a:rPr>
              <a:t>When is one needed?</a:t>
            </a:r>
          </a:p>
          <a:p>
            <a:pPr lvl="1"/>
            <a:r>
              <a:rPr lang="en-US" dirty="0" smtClean="0"/>
              <a:t>You should always have one when doing work for a client. Even if it is just describes the work and compensation.</a:t>
            </a:r>
          </a:p>
          <a:p>
            <a:r>
              <a:rPr lang="en-US" sz="2600" dirty="0" smtClean="0">
                <a:solidFill>
                  <a:schemeClr val="bg1">
                    <a:lumMod val="50000"/>
                  </a:schemeClr>
                </a:solidFill>
              </a:rPr>
              <a:t>How it can protect you?</a:t>
            </a:r>
          </a:p>
          <a:p>
            <a:r>
              <a:rPr lang="en-US" sz="2600" dirty="0" smtClean="0">
                <a:solidFill>
                  <a:schemeClr val="bg1">
                    <a:lumMod val="50000"/>
                  </a:schemeClr>
                </a:solidFill>
              </a:rPr>
              <a:t>What should you include?</a:t>
            </a:r>
            <a:endParaRPr lang="en-US" sz="2600" dirty="0">
              <a:solidFill>
                <a:schemeClr val="bg1">
                  <a:lumMod val="50000"/>
                </a:schemeClr>
              </a:solidFill>
            </a:endParaRPr>
          </a:p>
        </p:txBody>
      </p:sp>
    </p:spTree>
    <p:extLst>
      <p:ext uri="{BB962C8B-B14F-4D97-AF65-F5344CB8AC3E}">
        <p14:creationId xmlns:p14="http://schemas.microsoft.com/office/powerpoint/2010/main" val="76622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218868"/>
          </a:xfrm>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sz="2600" dirty="0" smtClean="0">
                <a:solidFill>
                  <a:srgbClr val="7F7F7F"/>
                </a:solidFill>
              </a:rPr>
              <a:t>When is one needed?</a:t>
            </a:r>
          </a:p>
          <a:p>
            <a:r>
              <a:rPr lang="en-US" sz="2800" dirty="0" smtClean="0">
                <a:solidFill>
                  <a:srgbClr val="000090"/>
                </a:solidFill>
              </a:rPr>
              <a:t>How it can protect you?</a:t>
            </a:r>
          </a:p>
          <a:p>
            <a:pPr lvl="1"/>
            <a:r>
              <a:rPr lang="en-US" dirty="0" smtClean="0"/>
              <a:t>Reduce your liability</a:t>
            </a:r>
          </a:p>
          <a:p>
            <a:pPr lvl="1"/>
            <a:r>
              <a:rPr lang="en-US" dirty="0" smtClean="0"/>
              <a:t>Spells out responsibilities of both parties</a:t>
            </a:r>
          </a:p>
          <a:p>
            <a:pPr lvl="1"/>
            <a:r>
              <a:rPr lang="en-US" dirty="0" smtClean="0"/>
              <a:t>Helps avoid going to court</a:t>
            </a:r>
          </a:p>
          <a:p>
            <a:r>
              <a:rPr lang="en-US" sz="2600" dirty="0" smtClean="0">
                <a:solidFill>
                  <a:srgbClr val="7F7F7F"/>
                </a:solidFill>
              </a:rPr>
              <a:t>What should you include?</a:t>
            </a:r>
          </a:p>
          <a:p>
            <a:endParaRPr lang="en-US" dirty="0"/>
          </a:p>
        </p:txBody>
      </p:sp>
    </p:spTree>
    <p:extLst>
      <p:ext uri="{BB962C8B-B14F-4D97-AF65-F5344CB8AC3E}">
        <p14:creationId xmlns:p14="http://schemas.microsoft.com/office/powerpoint/2010/main" val="155256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23332"/>
            <a:ext cx="8042276" cy="860778"/>
          </a:xfrm>
        </p:spPr>
        <p:txBody>
          <a:bodyPr/>
          <a:lstStyle/>
          <a:p>
            <a:r>
              <a:rPr lang="en-US" dirty="0" smtClean="0"/>
              <a:t>Contracts</a:t>
            </a:r>
            <a:endParaRPr lang="en-US" dirty="0"/>
          </a:p>
        </p:txBody>
      </p:sp>
      <p:sp>
        <p:nvSpPr>
          <p:cNvPr id="3" name="Content Placeholder 2"/>
          <p:cNvSpPr>
            <a:spLocks noGrp="1"/>
          </p:cNvSpPr>
          <p:nvPr>
            <p:ph idx="1"/>
          </p:nvPr>
        </p:nvSpPr>
        <p:spPr>
          <a:xfrm>
            <a:off x="457199" y="1298221"/>
            <a:ext cx="8348133" cy="5432778"/>
          </a:xfrm>
        </p:spPr>
        <p:txBody>
          <a:bodyPr>
            <a:normAutofit fontScale="85000" lnSpcReduction="10000"/>
          </a:bodyPr>
          <a:lstStyle/>
          <a:p>
            <a:r>
              <a:rPr lang="en-US" sz="2600" dirty="0" smtClean="0">
                <a:solidFill>
                  <a:srgbClr val="7F7F7F"/>
                </a:solidFill>
              </a:rPr>
              <a:t>When is one needed?</a:t>
            </a:r>
          </a:p>
          <a:p>
            <a:r>
              <a:rPr lang="en-US" sz="2600" dirty="0" smtClean="0">
                <a:solidFill>
                  <a:srgbClr val="7F7F7F"/>
                </a:solidFill>
              </a:rPr>
              <a:t>How it can protect you?</a:t>
            </a:r>
            <a:endParaRPr lang="en-US" sz="2600" dirty="0" smtClean="0"/>
          </a:p>
          <a:p>
            <a:r>
              <a:rPr lang="en-US" sz="2800" dirty="0" smtClean="0">
                <a:solidFill>
                  <a:srgbClr val="000090"/>
                </a:solidFill>
              </a:rPr>
              <a:t>What should you include?</a:t>
            </a:r>
          </a:p>
          <a:p>
            <a:pPr lvl="1"/>
            <a:r>
              <a:rPr lang="en-US" sz="2400" dirty="0" smtClean="0"/>
              <a:t>Terms of the agreements (The Proposal of Work)</a:t>
            </a:r>
          </a:p>
          <a:p>
            <a:pPr lvl="1"/>
            <a:r>
              <a:rPr lang="en-US" sz="2400" dirty="0" smtClean="0"/>
              <a:t>Definitions</a:t>
            </a:r>
          </a:p>
          <a:p>
            <a:pPr lvl="1"/>
            <a:r>
              <a:rPr lang="en-US" sz="2400" dirty="0"/>
              <a:t>Compensation: form and </a:t>
            </a:r>
            <a:r>
              <a:rPr lang="en-US" sz="2400" dirty="0" smtClean="0"/>
              <a:t>amount</a:t>
            </a:r>
            <a:endParaRPr lang="en-US" sz="2400" dirty="0"/>
          </a:p>
          <a:p>
            <a:pPr lvl="1"/>
            <a:r>
              <a:rPr lang="en-US" sz="2400" dirty="0" smtClean="0"/>
              <a:t>Indemnification</a:t>
            </a:r>
          </a:p>
          <a:p>
            <a:pPr lvl="1"/>
            <a:r>
              <a:rPr lang="en-US" sz="2400" dirty="0" smtClean="0"/>
              <a:t>Intellectual Property ownership (how the work can be used)</a:t>
            </a:r>
          </a:p>
          <a:p>
            <a:pPr lvl="1"/>
            <a:r>
              <a:rPr lang="en-US" sz="2400" dirty="0" smtClean="0"/>
              <a:t>Timelines - allowed changes to proposal</a:t>
            </a:r>
          </a:p>
          <a:p>
            <a:pPr lvl="1"/>
            <a:r>
              <a:rPr lang="en-US" sz="2400" dirty="0" smtClean="0"/>
              <a:t>Type of work (independent contractor)</a:t>
            </a:r>
          </a:p>
          <a:p>
            <a:pPr lvl="1"/>
            <a:r>
              <a:rPr lang="en-US" sz="2400" dirty="0" smtClean="0"/>
              <a:t>Warranties/Guarantees</a:t>
            </a:r>
          </a:p>
          <a:p>
            <a:pPr lvl="1"/>
            <a:r>
              <a:rPr lang="en-US" sz="2400" dirty="0" smtClean="0"/>
              <a:t>Dispute </a:t>
            </a:r>
            <a:r>
              <a:rPr lang="en-US" sz="2400" dirty="0"/>
              <a:t>Resolution </a:t>
            </a:r>
            <a:r>
              <a:rPr lang="en-US" sz="2400" dirty="0" smtClean="0"/>
              <a:t>clauses</a:t>
            </a:r>
          </a:p>
          <a:p>
            <a:pPr lvl="1"/>
            <a:r>
              <a:rPr lang="en-US" sz="2400" dirty="0" smtClean="0"/>
              <a:t>Termination – is it allowed, under what terms</a:t>
            </a:r>
          </a:p>
          <a:p>
            <a:pPr lvl="1"/>
            <a:r>
              <a:rPr lang="en-US" sz="2400" dirty="0" smtClean="0"/>
              <a:t>Governing Law (specify a state)</a:t>
            </a:r>
            <a:endParaRPr lang="en-US" sz="2400" dirty="0"/>
          </a:p>
          <a:p>
            <a:pPr lvl="1"/>
            <a:endParaRPr lang="en-US" sz="2400" dirty="0" smtClean="0"/>
          </a:p>
          <a:p>
            <a:pPr lvl="1"/>
            <a:endParaRPr lang="en-US" sz="2400" dirty="0" smtClean="0"/>
          </a:p>
          <a:p>
            <a:pPr lvl="1"/>
            <a:endParaRPr lang="en-US" sz="2400" dirty="0" smtClean="0"/>
          </a:p>
          <a:p>
            <a:pPr marL="457200" lvl="1" indent="0">
              <a:buNone/>
            </a:pPr>
            <a:endParaRPr lang="en-US" dirty="0"/>
          </a:p>
        </p:txBody>
      </p:sp>
    </p:spTree>
    <p:extLst>
      <p:ext uri="{BB962C8B-B14F-4D97-AF65-F5344CB8AC3E}">
        <p14:creationId xmlns:p14="http://schemas.microsoft.com/office/powerpoint/2010/main" val="277608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lstStyle/>
          <a:p>
            <a:r>
              <a:rPr lang="en-US" dirty="0" smtClean="0"/>
              <a:t>What is it?</a:t>
            </a:r>
          </a:p>
          <a:p>
            <a:pPr lvl="1"/>
            <a:r>
              <a:rPr lang="en-US" dirty="0" smtClean="0"/>
              <a:t>Copyright is a form of protection provided by the laws of the United States (title 17, U. S. Code) to the authors of “original works of authorship,” including literary, dramatic, musical, artistic, and certain other intellectual works</a:t>
            </a:r>
            <a:endParaRPr lang="en-US" dirty="0"/>
          </a:p>
        </p:txBody>
      </p:sp>
    </p:spTree>
    <p:extLst>
      <p:ext uri="{BB962C8B-B14F-4D97-AF65-F5344CB8AC3E}">
        <p14:creationId xmlns:p14="http://schemas.microsoft.com/office/powerpoint/2010/main" val="394421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1976 Copyright Act</a:t>
            </a:r>
            <a:endParaRPr lang="en-US" dirty="0"/>
          </a:p>
        </p:txBody>
      </p:sp>
      <p:sp>
        <p:nvSpPr>
          <p:cNvPr id="3" name="Content Placeholder 2"/>
          <p:cNvSpPr>
            <a:spLocks noGrp="1"/>
          </p:cNvSpPr>
          <p:nvPr>
            <p:ph idx="1"/>
          </p:nvPr>
        </p:nvSpPr>
        <p:spPr>
          <a:xfrm>
            <a:off x="457200" y="1287765"/>
            <a:ext cx="8229600" cy="5213549"/>
          </a:xfrm>
        </p:spPr>
        <p:txBody>
          <a:bodyPr>
            <a:normAutofit fontScale="85000" lnSpcReduction="20000"/>
          </a:bodyPr>
          <a:lstStyle/>
          <a:p>
            <a:endParaRPr lang="en-US" dirty="0" smtClean="0"/>
          </a:p>
          <a:p>
            <a:r>
              <a:rPr lang="en-US" dirty="0" smtClean="0"/>
              <a:t>Give owners exclusive right to do and to authorize others to do the following:</a:t>
            </a:r>
          </a:p>
          <a:p>
            <a:pPr lvl="1"/>
            <a:r>
              <a:rPr lang="en-US" dirty="0" smtClean="0"/>
              <a:t>Reproduce the</a:t>
            </a:r>
            <a:r>
              <a:rPr lang="en-US" dirty="0"/>
              <a:t> </a:t>
            </a:r>
            <a:r>
              <a:rPr lang="en-US" dirty="0" smtClean="0"/>
              <a:t>work</a:t>
            </a:r>
            <a:r>
              <a:rPr lang="en-US" dirty="0"/>
              <a:t> </a:t>
            </a:r>
            <a:r>
              <a:rPr lang="en-US" dirty="0" smtClean="0"/>
              <a:t>in</a:t>
            </a:r>
            <a:r>
              <a:rPr lang="en-US" dirty="0"/>
              <a:t> </a:t>
            </a:r>
            <a:r>
              <a:rPr lang="en-US" dirty="0" smtClean="0"/>
              <a:t>copies</a:t>
            </a:r>
            <a:r>
              <a:rPr lang="en-US" dirty="0"/>
              <a:t> </a:t>
            </a:r>
            <a:r>
              <a:rPr lang="en-US" dirty="0" smtClean="0"/>
              <a:t>or</a:t>
            </a:r>
            <a:r>
              <a:rPr lang="en-US" dirty="0"/>
              <a:t> </a:t>
            </a:r>
            <a:r>
              <a:rPr lang="en-US" dirty="0" err="1" smtClean="0"/>
              <a:t>phonorecords</a:t>
            </a:r>
            <a:endParaRPr lang="en-US" dirty="0" smtClean="0"/>
          </a:p>
          <a:p>
            <a:pPr lvl="1"/>
            <a:r>
              <a:rPr lang="en-US" dirty="0" smtClean="0"/>
              <a:t>Prepare derivative works</a:t>
            </a:r>
            <a:r>
              <a:rPr lang="en-US" dirty="0"/>
              <a:t> </a:t>
            </a:r>
            <a:r>
              <a:rPr lang="en-US" dirty="0" smtClean="0"/>
              <a:t>based upon</a:t>
            </a:r>
            <a:r>
              <a:rPr lang="en-US" dirty="0"/>
              <a:t> </a:t>
            </a:r>
            <a:r>
              <a:rPr lang="en-US" dirty="0" smtClean="0"/>
              <a:t>the</a:t>
            </a:r>
            <a:r>
              <a:rPr lang="en-US" dirty="0"/>
              <a:t> </a:t>
            </a:r>
            <a:r>
              <a:rPr lang="en-US" dirty="0" smtClean="0"/>
              <a:t>work</a:t>
            </a:r>
          </a:p>
          <a:p>
            <a:pPr lvl="1"/>
            <a:r>
              <a:rPr lang="en-US" dirty="0" smtClean="0"/>
              <a:t>Distribute copies</a:t>
            </a:r>
            <a:r>
              <a:rPr lang="en-US" dirty="0"/>
              <a:t> </a:t>
            </a:r>
            <a:r>
              <a:rPr lang="en-US" dirty="0" smtClean="0"/>
              <a:t>or</a:t>
            </a:r>
            <a:r>
              <a:rPr lang="en-US" dirty="0"/>
              <a:t> </a:t>
            </a:r>
            <a:r>
              <a:rPr lang="en-US" dirty="0" err="1" smtClean="0"/>
              <a:t>phonorecords</a:t>
            </a:r>
            <a:r>
              <a:rPr lang="en-US" dirty="0"/>
              <a:t> </a:t>
            </a:r>
            <a:r>
              <a:rPr lang="en-US" dirty="0" smtClean="0"/>
              <a:t>of the</a:t>
            </a:r>
            <a:r>
              <a:rPr lang="en-US" dirty="0"/>
              <a:t> </a:t>
            </a:r>
            <a:r>
              <a:rPr lang="en-US" dirty="0" smtClean="0"/>
              <a:t>work</a:t>
            </a:r>
            <a:r>
              <a:rPr lang="en-US" dirty="0"/>
              <a:t> </a:t>
            </a:r>
            <a:r>
              <a:rPr lang="en-US" dirty="0" smtClean="0"/>
              <a:t>to</a:t>
            </a:r>
            <a:r>
              <a:rPr lang="en-US" dirty="0"/>
              <a:t> </a:t>
            </a:r>
            <a:r>
              <a:rPr lang="en-US" dirty="0" smtClean="0"/>
              <a:t>the</a:t>
            </a:r>
            <a:r>
              <a:rPr lang="en-US" dirty="0"/>
              <a:t> </a:t>
            </a:r>
            <a:r>
              <a:rPr lang="en-US" dirty="0" smtClean="0"/>
              <a:t>public</a:t>
            </a:r>
            <a:r>
              <a:rPr lang="en-US" dirty="0"/>
              <a:t> </a:t>
            </a:r>
            <a:r>
              <a:rPr lang="en-US" dirty="0" smtClean="0"/>
              <a:t>by</a:t>
            </a:r>
            <a:r>
              <a:rPr lang="en-US" dirty="0"/>
              <a:t> </a:t>
            </a:r>
            <a:r>
              <a:rPr lang="en-US" dirty="0" smtClean="0"/>
              <a:t>sale</a:t>
            </a:r>
            <a:r>
              <a:rPr lang="en-US" dirty="0"/>
              <a:t> </a:t>
            </a:r>
            <a:r>
              <a:rPr lang="en-US" dirty="0" smtClean="0"/>
              <a:t>or</a:t>
            </a:r>
            <a:r>
              <a:rPr lang="en-US" dirty="0"/>
              <a:t> </a:t>
            </a:r>
            <a:r>
              <a:rPr lang="en-US" dirty="0" smtClean="0"/>
              <a:t>other transfer of ownership, or by rental, lease, or lending</a:t>
            </a:r>
          </a:p>
          <a:p>
            <a:pPr lvl="1"/>
            <a:r>
              <a:rPr lang="en-US" dirty="0" smtClean="0"/>
              <a:t>Perform the</a:t>
            </a:r>
            <a:r>
              <a:rPr lang="en-US" dirty="0"/>
              <a:t> </a:t>
            </a:r>
            <a:r>
              <a:rPr lang="en-US" dirty="0" smtClean="0"/>
              <a:t>work publicly, in</a:t>
            </a:r>
            <a:r>
              <a:rPr lang="en-US" dirty="0"/>
              <a:t> </a:t>
            </a:r>
            <a:r>
              <a:rPr lang="en-US" dirty="0" smtClean="0"/>
              <a:t>the</a:t>
            </a:r>
            <a:r>
              <a:rPr lang="en-US" dirty="0"/>
              <a:t> </a:t>
            </a:r>
            <a:r>
              <a:rPr lang="en-US" dirty="0" smtClean="0"/>
              <a:t>case</a:t>
            </a:r>
            <a:r>
              <a:rPr lang="en-US" dirty="0"/>
              <a:t> </a:t>
            </a:r>
            <a:r>
              <a:rPr lang="en-US" dirty="0" smtClean="0"/>
              <a:t>of literary, musical, dramatic, and</a:t>
            </a:r>
            <a:r>
              <a:rPr lang="en-US" dirty="0"/>
              <a:t> </a:t>
            </a:r>
            <a:r>
              <a:rPr lang="en-US" dirty="0" smtClean="0"/>
              <a:t>choreographic works, pantomimes, and motion pictures and other audio­visual works</a:t>
            </a:r>
          </a:p>
          <a:p>
            <a:pPr lvl="1"/>
            <a:r>
              <a:rPr lang="en-US" dirty="0" smtClean="0"/>
              <a:t>Display the</a:t>
            </a:r>
            <a:r>
              <a:rPr lang="en-US" dirty="0"/>
              <a:t> </a:t>
            </a:r>
            <a:r>
              <a:rPr lang="en-US" dirty="0" smtClean="0"/>
              <a:t>work</a:t>
            </a:r>
            <a:r>
              <a:rPr lang="en-US" dirty="0"/>
              <a:t> </a:t>
            </a:r>
            <a:r>
              <a:rPr lang="en-US" dirty="0" smtClean="0"/>
              <a:t>publicly, in</a:t>
            </a:r>
            <a:r>
              <a:rPr lang="en-US" dirty="0"/>
              <a:t> </a:t>
            </a:r>
            <a:r>
              <a:rPr lang="en-US" dirty="0" smtClean="0"/>
              <a:t>the</a:t>
            </a:r>
            <a:r>
              <a:rPr lang="en-US" dirty="0"/>
              <a:t> </a:t>
            </a:r>
            <a:r>
              <a:rPr lang="en-US" dirty="0" smtClean="0"/>
              <a:t>case</a:t>
            </a:r>
            <a:r>
              <a:rPr lang="en-US" dirty="0"/>
              <a:t> </a:t>
            </a:r>
            <a:r>
              <a:rPr lang="en-US" dirty="0" smtClean="0"/>
              <a:t>of literary, musical, dramatic, and choreographic works, pantomimes, and pictorial, graphic, or sculptural works, including the individual images of a motion picture or other audio visual work</a:t>
            </a:r>
          </a:p>
          <a:p>
            <a:pPr lvl="1"/>
            <a:r>
              <a:rPr lang="en-US" dirty="0" smtClean="0"/>
              <a:t>Perform the</a:t>
            </a:r>
            <a:r>
              <a:rPr lang="en-US" dirty="0"/>
              <a:t> </a:t>
            </a:r>
            <a:r>
              <a:rPr lang="en-US" dirty="0" smtClean="0"/>
              <a:t>work</a:t>
            </a:r>
            <a:r>
              <a:rPr lang="en-US" dirty="0"/>
              <a:t> </a:t>
            </a:r>
            <a:r>
              <a:rPr lang="en-US" dirty="0" smtClean="0"/>
              <a:t>publicly</a:t>
            </a:r>
            <a:r>
              <a:rPr lang="en-US" dirty="0"/>
              <a:t> </a:t>
            </a:r>
            <a:r>
              <a:rPr lang="en-US" dirty="0" smtClean="0"/>
              <a:t>(in</a:t>
            </a:r>
            <a:r>
              <a:rPr lang="en-US" dirty="0"/>
              <a:t> </a:t>
            </a:r>
            <a:r>
              <a:rPr lang="en-US" dirty="0" smtClean="0"/>
              <a:t>the case of sound recordings*)</a:t>
            </a:r>
            <a:r>
              <a:rPr lang="en-US" dirty="0"/>
              <a:t> </a:t>
            </a:r>
            <a:r>
              <a:rPr lang="en-US" dirty="0" smtClean="0"/>
              <a:t>by</a:t>
            </a:r>
            <a:r>
              <a:rPr lang="en-US" dirty="0"/>
              <a:t> </a:t>
            </a:r>
            <a:r>
              <a:rPr lang="en-US" dirty="0" smtClean="0"/>
              <a:t>means</a:t>
            </a:r>
            <a:r>
              <a:rPr lang="en-US" dirty="0"/>
              <a:t> </a:t>
            </a:r>
            <a:r>
              <a:rPr lang="en-US" dirty="0" smtClean="0"/>
              <a:t>of a digital audio transmission</a:t>
            </a:r>
            <a:endParaRPr lang="en-US" dirty="0"/>
          </a:p>
        </p:txBody>
      </p:sp>
    </p:spTree>
    <p:extLst>
      <p:ext uri="{BB962C8B-B14F-4D97-AF65-F5344CB8AC3E}">
        <p14:creationId xmlns:p14="http://schemas.microsoft.com/office/powerpoint/2010/main" val="7476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Copyrighted</a:t>
            </a:r>
            <a:endParaRPr lang="en-US" dirty="0"/>
          </a:p>
        </p:txBody>
      </p:sp>
      <p:sp>
        <p:nvSpPr>
          <p:cNvPr id="3" name="Content Placeholder 2"/>
          <p:cNvSpPr>
            <a:spLocks noGrp="1"/>
          </p:cNvSpPr>
          <p:nvPr>
            <p:ph idx="1"/>
          </p:nvPr>
        </p:nvSpPr>
        <p:spPr>
          <a:xfrm>
            <a:off x="457200" y="1580444"/>
            <a:ext cx="8229600" cy="4545719"/>
          </a:xfrm>
        </p:spPr>
        <p:txBody>
          <a:bodyPr>
            <a:normAutofit fontScale="85000" lnSpcReduction="20000"/>
          </a:bodyPr>
          <a:lstStyle/>
          <a:p>
            <a:pPr marL="0" indent="0">
              <a:buNone/>
            </a:pPr>
            <a:r>
              <a:rPr lang="en-US" dirty="0" smtClean="0"/>
              <a:t>Copyrighted works include these categories:</a:t>
            </a:r>
            <a:endParaRPr lang="en-US" sz="2400" dirty="0" smtClean="0"/>
          </a:p>
          <a:p>
            <a:r>
              <a:rPr lang="en-US" dirty="0" smtClean="0"/>
              <a:t>literary works</a:t>
            </a:r>
          </a:p>
          <a:p>
            <a:r>
              <a:rPr lang="en-US" dirty="0" smtClean="0"/>
              <a:t>musical works, including any accompanying words</a:t>
            </a:r>
          </a:p>
          <a:p>
            <a:r>
              <a:rPr lang="en-US" dirty="0" smtClean="0"/>
              <a:t>dramatic works, including any accompanying music</a:t>
            </a:r>
          </a:p>
          <a:p>
            <a:r>
              <a:rPr lang="en-US" dirty="0" smtClean="0"/>
              <a:t>pantomimes and choreographic works</a:t>
            </a:r>
          </a:p>
          <a:p>
            <a:r>
              <a:rPr lang="en-US" dirty="0" smtClean="0"/>
              <a:t>pictorial, graphic, and sculptural works</a:t>
            </a:r>
          </a:p>
          <a:p>
            <a:r>
              <a:rPr lang="en-US" dirty="0" smtClean="0"/>
              <a:t>motion pictures and other audiovisual works</a:t>
            </a:r>
          </a:p>
          <a:p>
            <a:r>
              <a:rPr lang="en-US" dirty="0" smtClean="0"/>
              <a:t>sound recordings</a:t>
            </a:r>
          </a:p>
          <a:p>
            <a:r>
              <a:rPr lang="en-US" dirty="0" smtClean="0"/>
              <a:t>architectural works</a:t>
            </a:r>
            <a:endParaRPr lang="en-US" dirty="0"/>
          </a:p>
        </p:txBody>
      </p:sp>
    </p:spTree>
    <p:extLst>
      <p:ext uri="{BB962C8B-B14F-4D97-AF65-F5344CB8AC3E}">
        <p14:creationId xmlns:p14="http://schemas.microsoft.com/office/powerpoint/2010/main" val="198051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Cannot be Copyrighted</a:t>
            </a:r>
            <a:endParaRPr lang="en-US" dirty="0"/>
          </a:p>
        </p:txBody>
      </p:sp>
      <p:sp>
        <p:nvSpPr>
          <p:cNvPr id="3" name="Content Placeholder 2"/>
          <p:cNvSpPr>
            <a:spLocks noGrp="1"/>
          </p:cNvSpPr>
          <p:nvPr>
            <p:ph idx="1"/>
          </p:nvPr>
        </p:nvSpPr>
        <p:spPr>
          <a:xfrm>
            <a:off x="457200" y="1600200"/>
            <a:ext cx="8229600" cy="4947356"/>
          </a:xfrm>
        </p:spPr>
        <p:txBody>
          <a:bodyPr>
            <a:noAutofit/>
          </a:bodyPr>
          <a:lstStyle/>
          <a:p>
            <a:r>
              <a:rPr lang="en-US" sz="2200" dirty="0" smtClean="0"/>
              <a:t>Works that</a:t>
            </a:r>
            <a:r>
              <a:rPr lang="en-US" sz="2200" dirty="0"/>
              <a:t> </a:t>
            </a:r>
            <a:r>
              <a:rPr lang="en-US" sz="2200" dirty="0" smtClean="0"/>
              <a:t>have</a:t>
            </a:r>
            <a:r>
              <a:rPr lang="en-US" sz="2200" dirty="0"/>
              <a:t> </a:t>
            </a:r>
            <a:r>
              <a:rPr lang="en-US" sz="2200" dirty="0" smtClean="0"/>
              <a:t>not been fixed</a:t>
            </a:r>
            <a:r>
              <a:rPr lang="en-US" sz="2200" dirty="0"/>
              <a:t> </a:t>
            </a:r>
            <a:r>
              <a:rPr lang="en-US" sz="2200" dirty="0" smtClean="0"/>
              <a:t>in</a:t>
            </a:r>
            <a:r>
              <a:rPr lang="en-US" sz="2200" dirty="0"/>
              <a:t> </a:t>
            </a:r>
            <a:r>
              <a:rPr lang="en-US" sz="2200" dirty="0" smtClean="0"/>
              <a:t>a</a:t>
            </a:r>
            <a:r>
              <a:rPr lang="en-US" sz="2200" dirty="0"/>
              <a:t> </a:t>
            </a:r>
            <a:r>
              <a:rPr lang="en-US" sz="2200" dirty="0" smtClean="0"/>
              <a:t>tangible</a:t>
            </a:r>
            <a:r>
              <a:rPr lang="en-US" sz="2200" dirty="0"/>
              <a:t> </a:t>
            </a:r>
            <a:r>
              <a:rPr lang="en-US" sz="2200" dirty="0" smtClean="0"/>
              <a:t>form of expression</a:t>
            </a:r>
          </a:p>
          <a:p>
            <a:r>
              <a:rPr lang="en-US" sz="2200" dirty="0" smtClean="0"/>
              <a:t>Titles, names, short phrases, and slogans; familiar</a:t>
            </a:r>
            <a:r>
              <a:rPr lang="en-US" sz="2200" dirty="0"/>
              <a:t> </a:t>
            </a:r>
            <a:r>
              <a:rPr lang="en-US" sz="2200" dirty="0" smtClean="0"/>
              <a:t>symbols or designs; mere variations of typographic ornamentation, lettering, or coloring; mere listings of ingredients or contents</a:t>
            </a:r>
          </a:p>
          <a:p>
            <a:r>
              <a:rPr lang="en-US" sz="2200" dirty="0" smtClean="0"/>
              <a:t>Ideas, procedures, methods, systems, processes, concepts,</a:t>
            </a:r>
            <a:r>
              <a:rPr lang="en-US" sz="2200" dirty="0"/>
              <a:t> </a:t>
            </a:r>
            <a:r>
              <a:rPr lang="en-US" sz="2200" dirty="0" smtClean="0"/>
              <a:t>principles, discoveries, or devices, as distinguished from a description, explanation, or illustration</a:t>
            </a:r>
          </a:p>
          <a:p>
            <a:r>
              <a:rPr lang="en-US" sz="2200" dirty="0" smtClean="0"/>
              <a:t>Works consisting entirely of information</a:t>
            </a:r>
            <a:r>
              <a:rPr lang="en-US" sz="2200" dirty="0"/>
              <a:t> </a:t>
            </a:r>
            <a:r>
              <a:rPr lang="en-US" sz="2200" dirty="0" smtClean="0"/>
              <a:t>that</a:t>
            </a:r>
            <a:r>
              <a:rPr lang="en-US" sz="2200" dirty="0"/>
              <a:t> </a:t>
            </a:r>
            <a:r>
              <a:rPr lang="en-US" sz="2200" dirty="0" smtClean="0"/>
              <a:t>is common property and containing no original authorship.</a:t>
            </a:r>
          </a:p>
        </p:txBody>
      </p:sp>
    </p:spTree>
    <p:extLst>
      <p:ext uri="{BB962C8B-B14F-4D97-AF65-F5344CB8AC3E}">
        <p14:creationId xmlns:p14="http://schemas.microsoft.com/office/powerpoint/2010/main" val="148138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95112"/>
            <a:ext cx="8042276" cy="837754"/>
          </a:xfrm>
        </p:spPr>
        <p:txBody>
          <a:bodyPr/>
          <a:lstStyle/>
          <a:p>
            <a:r>
              <a:rPr lang="en-US" sz="4100" dirty="0" smtClean="0"/>
              <a:t>Designers’ Rights to the Work</a:t>
            </a:r>
            <a:endParaRPr lang="en-US" sz="4100" dirty="0"/>
          </a:p>
        </p:txBody>
      </p:sp>
      <p:sp>
        <p:nvSpPr>
          <p:cNvPr id="3" name="Content Placeholder 2"/>
          <p:cNvSpPr>
            <a:spLocks noGrp="1"/>
          </p:cNvSpPr>
          <p:nvPr>
            <p:ph idx="1"/>
          </p:nvPr>
        </p:nvSpPr>
        <p:spPr>
          <a:xfrm>
            <a:off x="549275" y="1368778"/>
            <a:ext cx="8171392" cy="5221111"/>
          </a:xfrm>
        </p:spPr>
        <p:txBody>
          <a:bodyPr>
            <a:normAutofit fontScale="85000" lnSpcReduction="20000"/>
          </a:bodyPr>
          <a:lstStyle/>
          <a:p>
            <a:r>
              <a:rPr lang="en-US" dirty="0" smtClean="0"/>
              <a:t>A designer is the author and owner and has the rights as one under copyright law.</a:t>
            </a:r>
          </a:p>
          <a:p>
            <a:pPr lvl="1"/>
            <a:r>
              <a:rPr lang="en-US" dirty="0" smtClean="0"/>
              <a:t>Can copy, alter, reproduce, distribute, sell, display publicly or create derivative works as you wish as the owner.</a:t>
            </a:r>
          </a:p>
          <a:p>
            <a:pPr lvl="1"/>
            <a:r>
              <a:rPr lang="en-US" dirty="0"/>
              <a:t>In the case of works made for hire, the employer and not </a:t>
            </a:r>
            <a:r>
              <a:rPr lang="en-US" dirty="0" smtClean="0"/>
              <a:t>the </a:t>
            </a:r>
            <a:r>
              <a:rPr lang="en-US" dirty="0"/>
              <a:t>employee is considered to be the author. </a:t>
            </a:r>
            <a:r>
              <a:rPr lang="en-US" dirty="0" smtClean="0"/>
              <a:t>“Work </a:t>
            </a:r>
            <a:r>
              <a:rPr lang="en-US" dirty="0"/>
              <a:t>made for hire” </a:t>
            </a:r>
            <a:r>
              <a:rPr lang="en-US" dirty="0" smtClean="0"/>
              <a:t>is defined as:</a:t>
            </a:r>
          </a:p>
          <a:p>
            <a:pPr lvl="2"/>
            <a:r>
              <a:rPr lang="en-US" dirty="0"/>
              <a:t>a work prepared by an employee within the scope of his or </a:t>
            </a:r>
            <a:r>
              <a:rPr lang="en-US" dirty="0" smtClean="0"/>
              <a:t>her </a:t>
            </a:r>
            <a:r>
              <a:rPr lang="en-US" dirty="0"/>
              <a:t>employment; </a:t>
            </a:r>
            <a:r>
              <a:rPr lang="en-US" dirty="0" smtClean="0"/>
              <a:t>or</a:t>
            </a:r>
          </a:p>
          <a:p>
            <a:pPr lvl="2"/>
            <a:r>
              <a:rPr lang="en-US" dirty="0"/>
              <a:t>a work specially ordered or commissioned for use </a:t>
            </a:r>
            <a:r>
              <a:rPr lang="en-US" dirty="0" smtClean="0"/>
              <a:t>as</a:t>
            </a:r>
          </a:p>
          <a:p>
            <a:pPr lvl="3"/>
            <a:r>
              <a:rPr lang="en-US" dirty="0" smtClean="0"/>
              <a:t>A contribution to a collective work</a:t>
            </a:r>
            <a:endParaRPr lang="en-US" dirty="0"/>
          </a:p>
          <a:p>
            <a:pPr lvl="3"/>
            <a:r>
              <a:rPr lang="en-US" dirty="0"/>
              <a:t>A</a:t>
            </a:r>
            <a:r>
              <a:rPr lang="en-US" dirty="0" smtClean="0"/>
              <a:t> part of a motion picture or other audiovisual work</a:t>
            </a:r>
            <a:endParaRPr lang="en-US" dirty="0"/>
          </a:p>
          <a:p>
            <a:pPr lvl="3"/>
            <a:r>
              <a:rPr lang="en-US" dirty="0" smtClean="0"/>
              <a:t>A translation</a:t>
            </a:r>
          </a:p>
          <a:p>
            <a:pPr lvl="3"/>
            <a:r>
              <a:rPr lang="en-US" dirty="0"/>
              <a:t>A</a:t>
            </a:r>
            <a:r>
              <a:rPr lang="en-US" dirty="0" smtClean="0"/>
              <a:t> supplementary work</a:t>
            </a:r>
          </a:p>
          <a:p>
            <a:pPr lvl="3"/>
            <a:r>
              <a:rPr lang="en-US" dirty="0" smtClean="0"/>
              <a:t>A compilation</a:t>
            </a:r>
            <a:endParaRPr lang="en-US" dirty="0"/>
          </a:p>
          <a:p>
            <a:pPr lvl="3"/>
            <a:r>
              <a:rPr lang="en-US" dirty="0" smtClean="0"/>
              <a:t>An instructional text</a:t>
            </a:r>
            <a:endParaRPr lang="en-US" dirty="0"/>
          </a:p>
          <a:p>
            <a:pPr lvl="3"/>
            <a:r>
              <a:rPr lang="en-US" dirty="0" smtClean="0"/>
              <a:t>A test and answer material for a test</a:t>
            </a:r>
            <a:endParaRPr lang="en-US" dirty="0"/>
          </a:p>
          <a:p>
            <a:pPr lvl="2"/>
            <a:r>
              <a:rPr lang="en-US" dirty="0" smtClean="0"/>
              <a:t>if </a:t>
            </a:r>
            <a:r>
              <a:rPr lang="en-US" dirty="0"/>
              <a:t>the parties expressly agree in a written instrument </a:t>
            </a:r>
            <a:r>
              <a:rPr lang="en-US" dirty="0" smtClean="0"/>
              <a:t>signed </a:t>
            </a:r>
            <a:r>
              <a:rPr lang="en-US" dirty="0"/>
              <a:t>by them that the work shall be considered a work </a:t>
            </a:r>
            <a:r>
              <a:rPr lang="en-US" dirty="0" smtClean="0"/>
              <a:t>made </a:t>
            </a:r>
            <a:r>
              <a:rPr lang="en-US" dirty="0"/>
              <a:t>for </a:t>
            </a:r>
            <a:r>
              <a:rPr lang="en-US" dirty="0" smtClean="0"/>
              <a:t>hire.</a:t>
            </a:r>
            <a:endParaRPr lang="en-US" dirty="0"/>
          </a:p>
        </p:txBody>
      </p:sp>
    </p:spTree>
    <p:extLst>
      <p:ext uri="{BB962C8B-B14F-4D97-AF65-F5344CB8AC3E}">
        <p14:creationId xmlns:p14="http://schemas.microsoft.com/office/powerpoint/2010/main" val="230483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Owns the Intellectual Property Rights?</a:t>
            </a:r>
            <a:endParaRPr lang="en-US" dirty="0"/>
          </a:p>
        </p:txBody>
      </p:sp>
      <p:sp>
        <p:nvSpPr>
          <p:cNvPr id="3" name="Content Placeholder 2"/>
          <p:cNvSpPr>
            <a:spLocks noGrp="1"/>
          </p:cNvSpPr>
          <p:nvPr>
            <p:ph idx="1"/>
          </p:nvPr>
        </p:nvSpPr>
        <p:spPr/>
        <p:txBody>
          <a:bodyPr/>
          <a:lstStyle/>
          <a:p>
            <a:r>
              <a:rPr lang="en-US" dirty="0" smtClean="0"/>
              <a:t>When doing as an independent contractor:</a:t>
            </a:r>
          </a:p>
          <a:p>
            <a:pPr lvl="1"/>
            <a:r>
              <a:rPr lang="en-US" dirty="0"/>
              <a:t>K</a:t>
            </a:r>
            <a:r>
              <a:rPr lang="en-US" dirty="0" smtClean="0"/>
              <a:t>eep all rights for yourself</a:t>
            </a:r>
          </a:p>
          <a:p>
            <a:pPr lvl="1"/>
            <a:r>
              <a:rPr lang="en-US" dirty="0" smtClean="0"/>
              <a:t>Reserve certain rights for yourself</a:t>
            </a:r>
          </a:p>
          <a:p>
            <a:pPr lvl="1"/>
            <a:r>
              <a:rPr lang="en-US" dirty="0"/>
              <a:t>C</a:t>
            </a:r>
            <a:r>
              <a:rPr lang="en-US" dirty="0" smtClean="0"/>
              <a:t>ontract the rights away, usually for a fee</a:t>
            </a:r>
          </a:p>
          <a:p>
            <a:pPr lvl="1"/>
            <a:r>
              <a:rPr lang="en-US" dirty="0"/>
              <a:t>A</a:t>
            </a:r>
            <a:r>
              <a:rPr lang="en-US" dirty="0" smtClean="0"/>
              <a:t>ssign some or all rights away</a:t>
            </a:r>
          </a:p>
          <a:p>
            <a:pPr lvl="2"/>
            <a:r>
              <a:rPr lang="en-US" dirty="0" smtClean="0"/>
              <a:t>Ex: Assign to a company in return for an interest in the company.</a:t>
            </a:r>
          </a:p>
          <a:p>
            <a:pPr lvl="1"/>
            <a:r>
              <a:rPr lang="en-US" dirty="0" smtClean="0"/>
              <a:t>Place terms and restrictions on use by others</a:t>
            </a:r>
          </a:p>
        </p:txBody>
      </p:sp>
    </p:spTree>
    <p:extLst>
      <p:ext uri="{BB962C8B-B14F-4D97-AF65-F5344CB8AC3E}">
        <p14:creationId xmlns:p14="http://schemas.microsoft.com/office/powerpoint/2010/main" val="106051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22" y="437445"/>
            <a:ext cx="8480778" cy="1354666"/>
          </a:xfrm>
        </p:spPr>
        <p:txBody>
          <a:bodyPr>
            <a:normAutofit fontScale="90000"/>
          </a:bodyPr>
          <a:lstStyle/>
          <a:p>
            <a:r>
              <a:rPr lang="en-US" dirty="0" smtClean="0"/>
              <a:t>How to Avoid Infringing on Others Intellectual Property Rights</a:t>
            </a:r>
            <a:endParaRPr lang="en-US" dirty="0"/>
          </a:p>
        </p:txBody>
      </p:sp>
      <p:sp>
        <p:nvSpPr>
          <p:cNvPr id="3" name="Content Placeholder 2"/>
          <p:cNvSpPr>
            <a:spLocks noGrp="1"/>
          </p:cNvSpPr>
          <p:nvPr>
            <p:ph idx="1"/>
          </p:nvPr>
        </p:nvSpPr>
        <p:spPr>
          <a:xfrm>
            <a:off x="549275" y="1975556"/>
            <a:ext cx="8227836" cy="4571999"/>
          </a:xfrm>
        </p:spPr>
        <p:txBody>
          <a:bodyPr>
            <a:normAutofit lnSpcReduction="10000"/>
          </a:bodyPr>
          <a:lstStyle/>
          <a:p>
            <a:r>
              <a:rPr lang="en-US" dirty="0" smtClean="0"/>
              <a:t>Fair Use Doctrine (</a:t>
            </a:r>
            <a:r>
              <a:rPr lang="en-US" i="1" dirty="0" smtClean="0"/>
              <a:t>guideline</a:t>
            </a:r>
            <a:r>
              <a:rPr lang="en-US" dirty="0" smtClean="0"/>
              <a:t>)</a:t>
            </a:r>
          </a:p>
          <a:p>
            <a:pPr lvl="1"/>
            <a:r>
              <a:rPr lang="en-US" dirty="0" smtClean="0"/>
              <a:t>What is the purpose and character of its use?</a:t>
            </a:r>
          </a:p>
          <a:p>
            <a:pPr lvl="1"/>
            <a:r>
              <a:rPr lang="en-US" dirty="0" smtClean="0"/>
              <a:t>What is the nature of the copyrighted work?</a:t>
            </a:r>
          </a:p>
          <a:p>
            <a:pPr lvl="1"/>
            <a:r>
              <a:rPr lang="en-US" dirty="0" smtClean="0"/>
              <a:t>What is the amount of the portion used?</a:t>
            </a:r>
          </a:p>
          <a:p>
            <a:pPr lvl="1"/>
            <a:r>
              <a:rPr lang="en-US" dirty="0" smtClean="0"/>
              <a:t>What is the effect of the use upon the potential market for, or value or, the copyrighted work?</a:t>
            </a:r>
          </a:p>
          <a:p>
            <a:r>
              <a:rPr lang="en-US" dirty="0" smtClean="0"/>
              <a:t>Obtain permission from copyright holder</a:t>
            </a:r>
          </a:p>
          <a:p>
            <a:r>
              <a:rPr lang="en-US" dirty="0" smtClean="0"/>
              <a:t>Limited Education </a:t>
            </a:r>
            <a:r>
              <a:rPr lang="en-US" dirty="0"/>
              <a:t>E</a:t>
            </a:r>
            <a:r>
              <a:rPr lang="en-US" dirty="0" smtClean="0"/>
              <a:t>xception</a:t>
            </a:r>
          </a:p>
          <a:p>
            <a:r>
              <a:rPr lang="en-US" dirty="0" smtClean="0"/>
              <a:t>Diligent research</a:t>
            </a:r>
          </a:p>
          <a:p>
            <a:pPr lvl="1"/>
            <a:r>
              <a:rPr lang="en-US" dirty="0" smtClean="0"/>
              <a:t>Copyright search on all registered copyrights</a:t>
            </a:r>
          </a:p>
        </p:txBody>
      </p:sp>
    </p:spTree>
    <p:extLst>
      <p:ext uri="{BB962C8B-B14F-4D97-AF65-F5344CB8AC3E}">
        <p14:creationId xmlns:p14="http://schemas.microsoft.com/office/powerpoint/2010/main" val="90298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rry for Partying.jpg"/>
          <p:cNvPicPr>
            <a:picLocks noGrp="1" noChangeAspect="1"/>
          </p:cNvPicPr>
          <p:nvPr>
            <p:ph idx="1"/>
          </p:nvPr>
        </p:nvPicPr>
        <p:blipFill>
          <a:blip r:embed="rId2">
            <a:extLst>
              <a:ext uri="{28A0092B-C50C-407E-A947-70E740481C1C}">
                <a14:useLocalDpi xmlns:a14="http://schemas.microsoft.com/office/drawing/2010/main" val="0"/>
              </a:ext>
            </a:extLst>
          </a:blip>
          <a:srcRect t="20111" b="20111"/>
          <a:stretch>
            <a:fillRect/>
          </a:stretch>
        </p:blipFill>
        <p:spPr>
          <a:xfrm>
            <a:off x="733778" y="641329"/>
            <a:ext cx="7535334" cy="5476681"/>
          </a:xfrm>
        </p:spPr>
      </p:pic>
    </p:spTree>
    <p:extLst>
      <p:ext uri="{BB962C8B-B14F-4D97-AF65-F5344CB8AC3E}">
        <p14:creationId xmlns:p14="http://schemas.microsoft.com/office/powerpoint/2010/main" val="2594631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1368</TotalTime>
  <Words>1430</Words>
  <Application>Microsoft Macintosh PowerPoint</Application>
  <PresentationFormat>On-screen Show (4:3)</PresentationFormat>
  <Paragraphs>133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Breeze</vt:lpstr>
      <vt:lpstr>Copyrights  for  Creatives</vt:lpstr>
      <vt:lpstr>Copyright</vt:lpstr>
      <vt:lpstr>1976 Copyright Act</vt:lpstr>
      <vt:lpstr>What Can be Copyrighted</vt:lpstr>
      <vt:lpstr>What Cannot be Copyrighted</vt:lpstr>
      <vt:lpstr>Designers’ Rights to the Work</vt:lpstr>
      <vt:lpstr>Who Owns the Intellectual Property Rights?</vt:lpstr>
      <vt:lpstr>How to Avoid Infringing on Others Intellectual Property Rights</vt:lpstr>
      <vt:lpstr>PowerPoint Presentation</vt:lpstr>
      <vt:lpstr>How to Protect Your Work</vt:lpstr>
      <vt:lpstr>How to Protect Your Work</vt:lpstr>
      <vt:lpstr>Benefits of Registering a Copyright</vt:lpstr>
      <vt:lpstr>Benefits of Registering a Trademark</vt:lpstr>
      <vt:lpstr>Creative commons, Rights Managed, and Royalty-Free Photography </vt:lpstr>
      <vt:lpstr>Creative Commons</vt:lpstr>
      <vt:lpstr>Contracts</vt:lpstr>
      <vt:lpstr>Contracts</vt:lpstr>
      <vt:lpstr>Contracts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LeRoy</dc:creator>
  <cp:lastModifiedBy>Stephanie LeRoy</cp:lastModifiedBy>
  <cp:revision>25</cp:revision>
  <dcterms:created xsi:type="dcterms:W3CDTF">2014-04-15T23:56:00Z</dcterms:created>
  <dcterms:modified xsi:type="dcterms:W3CDTF">2014-04-16T22:44:19Z</dcterms:modified>
</cp:coreProperties>
</file>