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97" r:id="rId3"/>
    <p:sldId id="258" r:id="rId4"/>
    <p:sldId id="280" r:id="rId5"/>
    <p:sldId id="292" r:id="rId6"/>
    <p:sldId id="300" r:id="rId7"/>
    <p:sldId id="301" r:id="rId8"/>
    <p:sldId id="302" r:id="rId9"/>
    <p:sldId id="304" r:id="rId10"/>
    <p:sldId id="303" r:id="rId11"/>
    <p:sldId id="305" r:id="rId12"/>
    <p:sldId id="306" r:id="rId13"/>
    <p:sldId id="278" r:id="rId14"/>
    <p:sldId id="299" r:id="rId15"/>
    <p:sldId id="279"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48DD"/>
    <a:srgbClr val="C00A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0571" autoAdjust="0"/>
  </p:normalViewPr>
  <p:slideViewPr>
    <p:cSldViewPr>
      <p:cViewPr varScale="1">
        <p:scale>
          <a:sx n="53" d="100"/>
          <a:sy n="53" d="100"/>
        </p:scale>
        <p:origin x="1592"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C4616243-7B61-4701-B801-BFD3EC0AF97E}" type="datetimeFigureOut">
              <a:rPr lang="en-US" smtClean="0"/>
              <a:pPr/>
              <a:t>5/13/2020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E35036A2-8D42-4F9E-8227-E6E94C9E0B19}" type="slidenum">
              <a:rPr lang="en-US" smtClean="0"/>
              <a:pPr/>
              <a:t>‹#›</a:t>
            </a:fld>
            <a:endParaRPr lang="en-US"/>
          </a:p>
        </p:txBody>
      </p:sp>
    </p:spTree>
    <p:extLst>
      <p:ext uri="{BB962C8B-B14F-4D97-AF65-F5344CB8AC3E}">
        <p14:creationId xmlns:p14="http://schemas.microsoft.com/office/powerpoint/2010/main" val="46178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5036A2-8D42-4F9E-8227-E6E94C9E0B19}" type="slidenum">
              <a:rPr lang="en-US" smtClean="0"/>
              <a:pPr/>
              <a:t>13</a:t>
            </a:fld>
            <a:endParaRPr lang="en-US"/>
          </a:p>
        </p:txBody>
      </p:sp>
    </p:spTree>
    <p:extLst>
      <p:ext uri="{BB962C8B-B14F-4D97-AF65-F5344CB8AC3E}">
        <p14:creationId xmlns:p14="http://schemas.microsoft.com/office/powerpoint/2010/main" val="1122645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E7C4EDC9-1689-4814-B26D-E89A7F156A54}" type="datetimeFigureOut">
              <a:rPr lang="en-US" smtClean="0"/>
              <a:pPr/>
              <a:t>5/13/2020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6B867A8-E05D-479C-8C75-D08D2EEA67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C4EDC9-1689-4814-B26D-E89A7F156A54}"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67A8-E05D-479C-8C75-D08D2EEA67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C4EDC9-1689-4814-B26D-E89A7F156A54}"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67A8-E05D-479C-8C75-D08D2EEA67A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IA Learning Objectiv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832372" y="4973334"/>
            <a:ext cx="5788654" cy="1639966"/>
          </a:xfrm>
          <a:prstGeom prst="rect">
            <a:avLst/>
          </a:prstGeom>
        </p:spPr>
      </p:pic>
      <p:sp>
        <p:nvSpPr>
          <p:cNvPr id="9" name="Text Placeholder 3"/>
          <p:cNvSpPr>
            <a:spLocks noGrp="1"/>
          </p:cNvSpPr>
          <p:nvPr>
            <p:ph type="body" sz="half" idx="12" hasCustomPrompt="1"/>
          </p:nvPr>
        </p:nvSpPr>
        <p:spPr>
          <a:xfrm>
            <a:off x="5793581" y="1355400"/>
            <a:ext cx="3328988" cy="1521280"/>
          </a:xfrm>
          <a:solidFill>
            <a:schemeClr val="tx2"/>
          </a:solidFill>
        </p:spPr>
        <p:txBody>
          <a:bodyPr/>
          <a:lstStyle>
            <a:lvl1pPr marL="0" indent="0" algn="r">
              <a:buNone/>
              <a:defRPr sz="1200" baseline="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These are the Overall Session Objectives that were submitted for CEU approval for the session and not just your portion. Your Session Chair should provide you with this information or it can be found at the bottom of your Speakers Corner.</a:t>
            </a:r>
          </a:p>
          <a:p>
            <a:pPr lvl="0"/>
            <a:endParaRPr lang="en-US" dirty="0"/>
          </a:p>
        </p:txBody>
      </p:sp>
      <p:sp>
        <p:nvSpPr>
          <p:cNvPr id="13" name="Text Placeholder 3"/>
          <p:cNvSpPr>
            <a:spLocks noGrp="1"/>
          </p:cNvSpPr>
          <p:nvPr>
            <p:ph type="body" sz="half" idx="13" hasCustomPrompt="1"/>
          </p:nvPr>
        </p:nvSpPr>
        <p:spPr>
          <a:xfrm>
            <a:off x="50007" y="1302522"/>
            <a:ext cx="1978819" cy="1521280"/>
          </a:xfrm>
          <a:solidFill>
            <a:schemeClr val="bg1"/>
          </a:solidFill>
        </p:spPr>
        <p:txBody>
          <a:bodyPr/>
          <a:lstStyle>
            <a:lvl1pPr marL="214313" indent="-214313" algn="l">
              <a:buFont typeface="Arial" panose="020B0604020202020204" pitchFamily="34" charset="0"/>
              <a:buChar char="•"/>
              <a:defRPr sz="1200" baseline="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Objective 1</a:t>
            </a:r>
          </a:p>
          <a:p>
            <a:pPr lvl="0"/>
            <a:r>
              <a:rPr lang="en-US" dirty="0"/>
              <a:t>Objective 2</a:t>
            </a:r>
          </a:p>
          <a:p>
            <a:pPr lvl="0"/>
            <a:r>
              <a:rPr lang="en-US" dirty="0"/>
              <a:t>Objective 3</a:t>
            </a:r>
          </a:p>
          <a:p>
            <a:pPr lvl="0"/>
            <a:r>
              <a:rPr lang="en-US" dirty="0"/>
              <a:t>Objective 4</a:t>
            </a:r>
          </a:p>
        </p:txBody>
      </p:sp>
      <p:sp>
        <p:nvSpPr>
          <p:cNvPr id="14" name="Text Placeholder 3"/>
          <p:cNvSpPr>
            <a:spLocks noGrp="1"/>
          </p:cNvSpPr>
          <p:nvPr>
            <p:ph type="body" sz="half" idx="14" hasCustomPrompt="1"/>
          </p:nvPr>
        </p:nvSpPr>
        <p:spPr>
          <a:xfrm>
            <a:off x="50006" y="133061"/>
            <a:ext cx="8336757" cy="888965"/>
          </a:xfrm>
          <a:noFill/>
        </p:spPr>
        <p:txBody>
          <a:bodyPr>
            <a:noAutofit/>
          </a:bodyPr>
          <a:lstStyle>
            <a:lvl1pPr marL="0" indent="0" algn="l">
              <a:buNone/>
              <a:defRPr sz="2475" b="1" baseline="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Learning Objectives</a:t>
            </a:r>
          </a:p>
        </p:txBody>
      </p:sp>
    </p:spTree>
    <p:extLst>
      <p:ext uri="{BB962C8B-B14F-4D97-AF65-F5344CB8AC3E}">
        <p14:creationId xmlns:p14="http://schemas.microsoft.com/office/powerpoint/2010/main" val="156139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kumimoji="0" lang="en-US"/>
              <a:t>Click to edit Master title style</a:t>
            </a:r>
          </a:p>
        </p:txBody>
      </p:sp>
      <p:sp>
        <p:nvSpPr>
          <p:cNvPr id="3" name="Content Placeholder 2"/>
          <p:cNvSpPr>
            <a:spLocks noGrp="1"/>
          </p:cNvSpPr>
          <p:nvPr>
            <p:ph idx="1"/>
          </p:nvPr>
        </p:nvSpPr>
        <p:spPr>
          <a:xfrm>
            <a:off x="457200" y="1792224"/>
            <a:ext cx="8229600" cy="432511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86B867A8-E05D-479C-8C75-D08D2EEA67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7C4EDC9-1689-4814-B26D-E89A7F156A54}"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67A8-E05D-479C-8C75-D08D2EEA67A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7C4EDC9-1689-4814-B26D-E89A7F156A54}"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67A8-E05D-479C-8C75-D08D2EEA67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E7C4EDC9-1689-4814-B26D-E89A7F156A54}" type="datetimeFigureOut">
              <a:rPr lang="en-US" smtClean="0"/>
              <a:pPr/>
              <a:t>5/13/2020</a:t>
            </a:fld>
            <a:endParaRPr lang="en-US"/>
          </a:p>
        </p:txBody>
      </p:sp>
      <p:sp>
        <p:nvSpPr>
          <p:cNvPr id="27" name="Slide Number Placeholder 26"/>
          <p:cNvSpPr>
            <a:spLocks noGrp="1"/>
          </p:cNvSpPr>
          <p:nvPr>
            <p:ph type="sldNum" sz="quarter" idx="11"/>
          </p:nvPr>
        </p:nvSpPr>
        <p:spPr/>
        <p:txBody>
          <a:bodyPr rtlCol="0"/>
          <a:lstStyle/>
          <a:p>
            <a:fld id="{86B867A8-E05D-479C-8C75-D08D2EEA67A6}"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E7C4EDC9-1689-4814-B26D-E89A7F156A54}" type="datetimeFigureOut">
              <a:rPr lang="en-US" smtClean="0"/>
              <a:pPr/>
              <a:t>5/13/2020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86B867A8-E05D-479C-8C75-D08D2EEA67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4EDC9-1689-4814-B26D-E89A7F156A54}" type="datetimeFigureOut">
              <a:rPr lang="en-US" smtClean="0"/>
              <a:pPr/>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867A8-E05D-479C-8C75-D08D2EEA67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7C4EDC9-1689-4814-B26D-E89A7F156A54}"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67A8-E05D-479C-8C75-D08D2EEA67A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7C4EDC9-1689-4814-B26D-E89A7F156A54}"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67A8-E05D-479C-8C75-D08D2EEA67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7C4EDC9-1689-4814-B26D-E89A7F156A54}" type="datetimeFigureOut">
              <a:rPr lang="en-US" smtClean="0"/>
              <a:pPr/>
              <a:t>5/13/2020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6B867A8-E05D-479C-8C75-D08D2EEA67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zzhang2@mmm.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100" y="369430"/>
            <a:ext cx="8686800" cy="2384425"/>
          </a:xfrm>
        </p:spPr>
        <p:txBody>
          <a:bodyPr>
            <a:normAutofit/>
          </a:bodyPr>
          <a:lstStyle/>
          <a:p>
            <a:pPr algn="ctr"/>
            <a:r>
              <a:rPr lang="en-US" sz="4000" b="1" dirty="0">
                <a:latin typeface="Times New Roman" panose="02020603050405020304" pitchFamily="18" charset="0"/>
                <a:cs typeface="Times New Roman" panose="02020603050405020304" pitchFamily="18" charset="0"/>
              </a:rPr>
              <a:t>Impact of High Efficiency Filters on Energy Consumption </a:t>
            </a:r>
            <a:br>
              <a:rPr lang="en-US" sz="4000" dirty="0"/>
            </a:br>
            <a:r>
              <a:rPr lang="en-US" sz="40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 Comprehensive Experimental Study </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3912704"/>
            <a:ext cx="8534400" cy="2209800"/>
          </a:xfrm>
        </p:spPr>
        <p:txBody>
          <a:bodyPr>
            <a:normAutofit fontScale="85000" lnSpcReduction="20000"/>
          </a:bodyPr>
          <a:lstStyle/>
          <a:p>
            <a:r>
              <a:rPr lang="en-US" sz="2200" dirty="0"/>
              <a:t>John </a:t>
            </a:r>
            <a:r>
              <a:rPr lang="en-US" sz="2200" dirty="0" err="1"/>
              <a:t>Zhang</a:t>
            </a:r>
            <a:r>
              <a:rPr lang="en-US" sz="2200" baseline="30000" dirty="0" err="1"/>
              <a:t>a</a:t>
            </a:r>
            <a:r>
              <a:rPr lang="en-US" sz="2200" dirty="0"/>
              <a:t>, Abby </a:t>
            </a:r>
            <a:r>
              <a:rPr lang="en-US" sz="2200" dirty="0" err="1"/>
              <a:t>Lemon</a:t>
            </a:r>
            <a:r>
              <a:rPr lang="en-US" sz="2200" baseline="30000" dirty="0" err="1"/>
              <a:t>a</a:t>
            </a:r>
            <a:r>
              <a:rPr lang="en-US" sz="2200" dirty="0"/>
              <a:t>, Doug </a:t>
            </a:r>
            <a:r>
              <a:rPr lang="en-US" sz="2200" dirty="0" err="1"/>
              <a:t>Huntley</a:t>
            </a:r>
            <a:r>
              <a:rPr lang="en-US" sz="2200" baseline="30000" dirty="0" err="1"/>
              <a:t>a</a:t>
            </a:r>
            <a:r>
              <a:rPr lang="en-US" sz="2200" dirty="0"/>
              <a:t>, </a:t>
            </a:r>
          </a:p>
          <a:p>
            <a:r>
              <a:rPr lang="en-US" sz="2200" dirty="0"/>
              <a:t>Stuart K. </a:t>
            </a:r>
            <a:r>
              <a:rPr lang="en-US" sz="2200" dirty="0" err="1"/>
              <a:t>Morgan</a:t>
            </a:r>
            <a:r>
              <a:rPr lang="en-US" sz="2200" baseline="30000" dirty="0" err="1"/>
              <a:t>b</a:t>
            </a:r>
            <a:r>
              <a:rPr lang="en-US" sz="2200" dirty="0"/>
              <a:t>, David A. </a:t>
            </a:r>
            <a:r>
              <a:rPr lang="en-US" sz="2200" dirty="0" err="1"/>
              <a:t>Alfano</a:t>
            </a:r>
            <a:r>
              <a:rPr lang="en-US" sz="2200" baseline="30000" dirty="0" err="1"/>
              <a:t>b</a:t>
            </a:r>
            <a:r>
              <a:rPr lang="en-US" sz="2200" dirty="0"/>
              <a:t>, Winfield S. </a:t>
            </a:r>
            <a:r>
              <a:rPr lang="en-US" sz="2200" dirty="0" err="1"/>
              <a:t>Morter</a:t>
            </a:r>
            <a:r>
              <a:rPr lang="en-US" sz="2200" baseline="30000" dirty="0" err="1"/>
              <a:t>b</a:t>
            </a:r>
            <a:r>
              <a:rPr lang="en-US" sz="2200" dirty="0"/>
              <a:t>, Brian R. </a:t>
            </a:r>
            <a:r>
              <a:rPr lang="en-US" sz="2200" dirty="0" err="1"/>
              <a:t>Butler</a:t>
            </a:r>
            <a:r>
              <a:rPr lang="en-US" sz="2200" baseline="30000" dirty="0" err="1"/>
              <a:t>b</a:t>
            </a:r>
            <a:endParaRPr lang="en-US" sz="2200" dirty="0"/>
          </a:p>
          <a:p>
            <a:pPr lvl="0"/>
            <a:r>
              <a:rPr lang="en-US" sz="1600" dirty="0"/>
              <a:t>a: Construction and Home Improvement Markets Division, 3M Company, St. Paul, MN, USA</a:t>
            </a:r>
          </a:p>
          <a:p>
            <a:pPr lvl="0"/>
            <a:r>
              <a:rPr lang="en-US" sz="1600" dirty="0"/>
              <a:t>b:The Helix Innovation Center, Emerson Electric Company, Dayton, OH, USA</a:t>
            </a:r>
          </a:p>
          <a:p>
            <a:endParaRPr lang="en-US" sz="1600" dirty="0"/>
          </a:p>
          <a:p>
            <a:endParaRPr lang="en-US" sz="1600" dirty="0"/>
          </a:p>
          <a:p>
            <a:r>
              <a:rPr lang="en-US" sz="3300" dirty="0"/>
              <a:t>Presentation in ASHRAE Conference</a:t>
            </a:r>
          </a:p>
          <a:p>
            <a:r>
              <a:rPr lang="en-US" sz="3300" dirty="0"/>
              <a:t>June 29, 2020</a:t>
            </a:r>
          </a:p>
        </p:txBody>
      </p:sp>
      <p:pic>
        <p:nvPicPr>
          <p:cNvPr id="1026" name="Picture 2" descr="3M logo | Logok">
            <a:extLst>
              <a:ext uri="{FF2B5EF4-FFF2-40B4-BE49-F238E27FC236}">
                <a16:creationId xmlns:a16="http://schemas.microsoft.com/office/drawing/2014/main" id="{000087A0-4077-4CF6-8D38-7D84C3A9DE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5645" y="5739379"/>
            <a:ext cx="1371600" cy="10287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D7AAAD0C-54C9-4E7D-AC87-0BFBC34162D8}"/>
              </a:ext>
            </a:extLst>
          </p:cNvPr>
          <p:cNvGrpSpPr/>
          <p:nvPr/>
        </p:nvGrpSpPr>
        <p:grpSpPr>
          <a:xfrm>
            <a:off x="7886700" y="5739379"/>
            <a:ext cx="1219200" cy="914400"/>
            <a:chOff x="11415786" y="268121"/>
            <a:chExt cx="3748013" cy="2341584"/>
          </a:xfrm>
        </p:grpSpPr>
        <p:pic>
          <p:nvPicPr>
            <p:cNvPr id="6" name="Picture 5" descr="A close up of a sign&#10;&#10;Description automatically generated">
              <a:extLst>
                <a:ext uri="{FF2B5EF4-FFF2-40B4-BE49-F238E27FC236}">
                  <a16:creationId xmlns:a16="http://schemas.microsoft.com/office/drawing/2014/main" id="{80D642B6-D536-45E5-9392-DF83FCBF65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0252" y="2254689"/>
              <a:ext cx="1399083" cy="355016"/>
            </a:xfrm>
            <a:prstGeom prst="rect">
              <a:avLst/>
            </a:prstGeom>
          </p:spPr>
        </p:pic>
        <p:pic>
          <p:nvPicPr>
            <p:cNvPr id="7" name="Picture 6" descr="A close up of a sign&#10;&#10;Description automatically generated">
              <a:extLst>
                <a:ext uri="{FF2B5EF4-FFF2-40B4-BE49-F238E27FC236}">
                  <a16:creationId xmlns:a16="http://schemas.microsoft.com/office/drawing/2014/main" id="{B4D7F66F-E362-4458-96A2-53EE85FDE7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15786" y="268121"/>
              <a:ext cx="3748013" cy="1750210"/>
            </a:xfrm>
            <a:prstGeom prst="rect">
              <a:avLst/>
            </a:prstGeom>
          </p:spPr>
        </p:pic>
      </p:grpSp>
      <p:sp>
        <p:nvSpPr>
          <p:cNvPr id="4" name="TextBox 3">
            <a:extLst>
              <a:ext uri="{FF2B5EF4-FFF2-40B4-BE49-F238E27FC236}">
                <a16:creationId xmlns:a16="http://schemas.microsoft.com/office/drawing/2014/main" id="{9A37F9BE-E7ED-4842-937E-0725337CD605}"/>
              </a:ext>
            </a:extLst>
          </p:cNvPr>
          <p:cNvSpPr txBox="1"/>
          <p:nvPr/>
        </p:nvSpPr>
        <p:spPr>
          <a:xfrm>
            <a:off x="2363245" y="2945296"/>
            <a:ext cx="4648200" cy="830997"/>
          </a:xfrm>
          <a:prstGeom prst="rect">
            <a:avLst/>
          </a:prstGeom>
          <a:noFill/>
        </p:spPr>
        <p:txBody>
          <a:bodyPr wrap="square" rtlCol="0">
            <a:spAutoFit/>
          </a:bodyPr>
          <a:lstStyle/>
          <a:p>
            <a:r>
              <a:rPr lang="en-US" sz="2400" dirty="0">
                <a:solidFill>
                  <a:schemeClr val="bg1"/>
                </a:solidFill>
              </a:rPr>
              <a:t>Seminar 50 (Intermediate)</a:t>
            </a:r>
            <a:r>
              <a:rPr lang="en-US" sz="2400" b="1" dirty="0">
                <a:solidFill>
                  <a:schemeClr val="bg1"/>
                </a:solidFill>
              </a:rPr>
              <a:t> </a:t>
            </a:r>
            <a:endParaRPr lang="en-US" sz="2400" dirty="0">
              <a:solidFill>
                <a:schemeClr val="bg1"/>
              </a:solidFill>
            </a:endParaRPr>
          </a:p>
          <a:p>
            <a:endParaRPr lang="en-US"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4099F1-627D-42FB-821B-FD7B7E4D519F}"/>
              </a:ext>
            </a:extLst>
          </p:cNvPr>
          <p:cNvSpPr>
            <a:spLocks noGrp="1"/>
          </p:cNvSpPr>
          <p:nvPr>
            <p:ph type="title"/>
          </p:nvPr>
        </p:nvSpPr>
        <p:spPr>
          <a:xfrm>
            <a:off x="495300" y="609600"/>
            <a:ext cx="8191500" cy="609600"/>
          </a:xfrm>
        </p:spPr>
        <p:txBody>
          <a:bodyPr>
            <a:noAutofit/>
          </a:bodyPr>
          <a:lstStyle/>
          <a:p>
            <a:pPr algn="ctr"/>
            <a:r>
              <a:rPr lang="en-US" sz="3200" dirty="0">
                <a:latin typeface="Times New Roman" panose="02020603050405020304" pitchFamily="18" charset="0"/>
                <a:cs typeface="Times New Roman" panose="02020603050405020304" pitchFamily="18" charset="0"/>
              </a:rPr>
              <a:t>Energy Results</a:t>
            </a:r>
          </a:p>
        </p:txBody>
      </p:sp>
      <p:pic>
        <p:nvPicPr>
          <p:cNvPr id="9" name="Picture 8">
            <a:extLst>
              <a:ext uri="{FF2B5EF4-FFF2-40B4-BE49-F238E27FC236}">
                <a16:creationId xmlns:a16="http://schemas.microsoft.com/office/drawing/2014/main" id="{65D1CEC8-59F7-47DD-AC3B-E354A6969E31}"/>
              </a:ext>
            </a:extLst>
          </p:cNvPr>
          <p:cNvPicPr>
            <a:picLocks noChangeAspect="1"/>
          </p:cNvPicPr>
          <p:nvPr/>
        </p:nvPicPr>
        <p:blipFill>
          <a:blip r:embed="rId2"/>
          <a:stretch>
            <a:fillRect/>
          </a:stretch>
        </p:blipFill>
        <p:spPr>
          <a:xfrm>
            <a:off x="942364" y="1295400"/>
            <a:ext cx="7259271" cy="5350877"/>
          </a:xfrm>
          <a:prstGeom prst="rect">
            <a:avLst/>
          </a:prstGeom>
        </p:spPr>
      </p:pic>
    </p:spTree>
    <p:extLst>
      <p:ext uri="{BB962C8B-B14F-4D97-AF65-F5344CB8AC3E}">
        <p14:creationId xmlns:p14="http://schemas.microsoft.com/office/powerpoint/2010/main" val="975802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2B5C-299B-404B-B920-9834588F04A0}"/>
              </a:ext>
            </a:extLst>
          </p:cNvPr>
          <p:cNvSpPr>
            <a:spLocks noGrp="1"/>
          </p:cNvSpPr>
          <p:nvPr>
            <p:ph type="title"/>
          </p:nvPr>
        </p:nvSpPr>
        <p:spPr>
          <a:xfrm>
            <a:off x="228600" y="466725"/>
            <a:ext cx="8305800" cy="838200"/>
          </a:xfrm>
        </p:spPr>
        <p:txBody>
          <a:bodyPr>
            <a:normAutofit/>
          </a:bodyPr>
          <a:lstStyle/>
          <a:p>
            <a:pPr algn="ctr"/>
            <a:r>
              <a:rPr lang="en-US" sz="2800" dirty="0">
                <a:latin typeface="Times New Roman" panose="02020603050405020304" pitchFamily="18" charset="0"/>
                <a:cs typeface="Times New Roman" panose="02020603050405020304" pitchFamily="18" charset="0"/>
              </a:rPr>
              <a:t>Heating Season Energy Consumption</a:t>
            </a:r>
          </a:p>
        </p:txBody>
      </p:sp>
      <p:sp>
        <p:nvSpPr>
          <p:cNvPr id="5" name="TextBox 4">
            <a:extLst>
              <a:ext uri="{FF2B5EF4-FFF2-40B4-BE49-F238E27FC236}">
                <a16:creationId xmlns:a16="http://schemas.microsoft.com/office/drawing/2014/main" id="{D9CE69FC-A44A-497B-B60C-599B97F7CB7E}"/>
              </a:ext>
            </a:extLst>
          </p:cNvPr>
          <p:cNvSpPr txBox="1"/>
          <p:nvPr/>
        </p:nvSpPr>
        <p:spPr>
          <a:xfrm>
            <a:off x="6096001" y="2039719"/>
            <a:ext cx="2438399" cy="646331"/>
          </a:xfrm>
          <a:prstGeom prst="rect">
            <a:avLst/>
          </a:prstGeom>
          <a:noFill/>
        </p:spPr>
        <p:txBody>
          <a:bodyPr wrap="square" rtlCol="0">
            <a:spAutoFit/>
          </a:bodyPr>
          <a:lstStyle/>
          <a:p>
            <a:r>
              <a:rPr lang="en-US" dirty="0"/>
              <a:t>HVAC System Energy Consumption</a:t>
            </a:r>
          </a:p>
        </p:txBody>
      </p:sp>
      <p:sp>
        <p:nvSpPr>
          <p:cNvPr id="6" name="TextBox 5">
            <a:extLst>
              <a:ext uri="{FF2B5EF4-FFF2-40B4-BE49-F238E27FC236}">
                <a16:creationId xmlns:a16="http://schemas.microsoft.com/office/drawing/2014/main" id="{94A79468-1871-4BA0-92DE-4051DC15A161}"/>
              </a:ext>
            </a:extLst>
          </p:cNvPr>
          <p:cNvSpPr txBox="1"/>
          <p:nvPr/>
        </p:nvSpPr>
        <p:spPr>
          <a:xfrm>
            <a:off x="6076951" y="4259044"/>
            <a:ext cx="2438399" cy="646331"/>
          </a:xfrm>
          <a:prstGeom prst="rect">
            <a:avLst/>
          </a:prstGeom>
          <a:noFill/>
        </p:spPr>
        <p:txBody>
          <a:bodyPr wrap="square" rtlCol="0">
            <a:spAutoFit/>
          </a:bodyPr>
          <a:lstStyle/>
          <a:p>
            <a:r>
              <a:rPr lang="en-US" dirty="0"/>
              <a:t>Whole House Energy Consumption</a:t>
            </a:r>
          </a:p>
        </p:txBody>
      </p:sp>
      <p:pic>
        <p:nvPicPr>
          <p:cNvPr id="16" name="Picture 15" descr="A screenshot of a cell phone&#10;&#10;Description automatically generated">
            <a:extLst>
              <a:ext uri="{FF2B5EF4-FFF2-40B4-BE49-F238E27FC236}">
                <a16:creationId xmlns:a16="http://schemas.microsoft.com/office/drawing/2014/main" id="{D0A9AD54-2C60-4F85-98C2-55390F13C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4000500"/>
            <a:ext cx="5440280" cy="2720140"/>
          </a:xfrm>
          <a:prstGeom prst="rect">
            <a:avLst/>
          </a:prstGeom>
        </p:spPr>
      </p:pic>
      <p:sp>
        <p:nvSpPr>
          <p:cNvPr id="7" name="Rectangle 6">
            <a:extLst>
              <a:ext uri="{FF2B5EF4-FFF2-40B4-BE49-F238E27FC236}">
                <a16:creationId xmlns:a16="http://schemas.microsoft.com/office/drawing/2014/main" id="{C9FACF5D-9AE1-459D-B693-90D18B8F5EEA}"/>
              </a:ext>
            </a:extLst>
          </p:cNvPr>
          <p:cNvSpPr/>
          <p:nvPr/>
        </p:nvSpPr>
        <p:spPr>
          <a:xfrm>
            <a:off x="6477001" y="5213727"/>
            <a:ext cx="2438399" cy="1561005"/>
          </a:xfrm>
          <a:prstGeom prst="rect">
            <a:avLst/>
          </a:prstGeom>
        </p:spPr>
        <p:txBody>
          <a:bodyPr wrap="square">
            <a:spAutoFit/>
          </a:bodyPr>
          <a:lstStyle/>
          <a:p>
            <a:pPr marR="57150">
              <a:lnSpc>
                <a:spcPct val="107000"/>
              </a:lnSpc>
              <a:spcAft>
                <a:spcPts val="800"/>
              </a:spcAft>
            </a:pPr>
            <a:r>
              <a:rPr lang="en-US" i="1" dirty="0">
                <a:latin typeface="Calibri" panose="020F0502020204030204" pitchFamily="34" charset="0"/>
                <a:ea typeface="DengXian" panose="02010600030101010101" pitchFamily="2" charset="-122"/>
                <a:cs typeface="Times New Roman" panose="02020603050405020304" pitchFamily="18" charset="0"/>
              </a:rPr>
              <a:t>This discrepancy can be attributed to the lack of a heat pump defrost cycle in clean fiberglass filter 1 test.</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F9675885-239A-470F-95EC-35FD48F1E430}"/>
              </a:ext>
            </a:extLst>
          </p:cNvPr>
          <p:cNvCxnSpPr>
            <a:cxnSpLocks/>
            <a:stCxn id="7" idx="1"/>
          </p:cNvCxnSpPr>
          <p:nvPr/>
        </p:nvCxnSpPr>
        <p:spPr>
          <a:xfrm flipH="1" flipV="1">
            <a:off x="1143000" y="4433225"/>
            <a:ext cx="5334001" cy="156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rawing&#10;&#10;Description automatically generated">
            <a:extLst>
              <a:ext uri="{FF2B5EF4-FFF2-40B4-BE49-F238E27FC236}">
                <a16:creationId xmlns:a16="http://schemas.microsoft.com/office/drawing/2014/main" id="{39C0B0B6-22A2-4458-A319-B4D733348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188370"/>
            <a:ext cx="5467351" cy="2720140"/>
          </a:xfrm>
          <a:prstGeom prst="rect">
            <a:avLst/>
          </a:prstGeom>
        </p:spPr>
      </p:pic>
    </p:spTree>
    <p:extLst>
      <p:ext uri="{BB962C8B-B14F-4D97-AF65-F5344CB8AC3E}">
        <p14:creationId xmlns:p14="http://schemas.microsoft.com/office/powerpoint/2010/main" val="261636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B33C-30D3-4E0E-9D98-3ADBEBC429C7}"/>
              </a:ext>
            </a:extLst>
          </p:cNvPr>
          <p:cNvSpPr>
            <a:spLocks noGrp="1"/>
          </p:cNvSpPr>
          <p:nvPr>
            <p:ph type="title"/>
          </p:nvPr>
        </p:nvSpPr>
        <p:spPr>
          <a:xfrm>
            <a:off x="0" y="533400"/>
            <a:ext cx="8915400" cy="609600"/>
          </a:xfrm>
        </p:spPr>
        <p:txBody>
          <a:bodyPr>
            <a:noAutofit/>
          </a:bodyPr>
          <a:lstStyle/>
          <a:p>
            <a:pPr algn="ctr"/>
            <a:r>
              <a:rPr lang="en-US" sz="2800" dirty="0">
                <a:latin typeface="Times New Roman" panose="02020603050405020304" pitchFamily="18" charset="0"/>
                <a:cs typeface="Times New Roman" panose="02020603050405020304" pitchFamily="18" charset="0"/>
              </a:rPr>
              <a:t>Cooling Season HVAC Energy Consumption</a:t>
            </a:r>
          </a:p>
        </p:txBody>
      </p:sp>
      <p:pic>
        <p:nvPicPr>
          <p:cNvPr id="4" name="Picture 3">
            <a:extLst>
              <a:ext uri="{FF2B5EF4-FFF2-40B4-BE49-F238E27FC236}">
                <a16:creationId xmlns:a16="http://schemas.microsoft.com/office/drawing/2014/main" id="{1705D31E-C801-43F6-9772-CEDDF7954D6C}"/>
              </a:ext>
            </a:extLst>
          </p:cNvPr>
          <p:cNvPicPr/>
          <p:nvPr/>
        </p:nvPicPr>
        <p:blipFill>
          <a:blip r:embed="rId2">
            <a:extLst>
              <a:ext uri="{28A0092B-C50C-407E-A947-70E740481C1C}">
                <a14:useLocalDpi xmlns:a14="http://schemas.microsoft.com/office/drawing/2010/main" val="0"/>
              </a:ext>
            </a:extLst>
          </a:blip>
          <a:stretch>
            <a:fillRect/>
          </a:stretch>
        </p:blipFill>
        <p:spPr>
          <a:xfrm>
            <a:off x="247650" y="1143000"/>
            <a:ext cx="5867400" cy="2743200"/>
          </a:xfrm>
          <a:prstGeom prst="rect">
            <a:avLst/>
          </a:prstGeom>
        </p:spPr>
      </p:pic>
      <p:pic>
        <p:nvPicPr>
          <p:cNvPr id="5" name="Picture 4">
            <a:extLst>
              <a:ext uri="{FF2B5EF4-FFF2-40B4-BE49-F238E27FC236}">
                <a16:creationId xmlns:a16="http://schemas.microsoft.com/office/drawing/2014/main" id="{E92C3C8C-34CB-406F-ABC8-C7F35A2799AF}"/>
              </a:ext>
            </a:extLst>
          </p:cNvPr>
          <p:cNvPicPr/>
          <p:nvPr/>
        </p:nvPicPr>
        <p:blipFill>
          <a:blip r:embed="rId3">
            <a:extLst>
              <a:ext uri="{28A0092B-C50C-407E-A947-70E740481C1C}">
                <a14:useLocalDpi xmlns:a14="http://schemas.microsoft.com/office/drawing/2010/main" val="0"/>
              </a:ext>
            </a:extLst>
          </a:blip>
          <a:stretch>
            <a:fillRect/>
          </a:stretch>
        </p:blipFill>
        <p:spPr>
          <a:xfrm>
            <a:off x="247650" y="3886200"/>
            <a:ext cx="5867400" cy="2743200"/>
          </a:xfrm>
          <a:prstGeom prst="rect">
            <a:avLst/>
          </a:prstGeom>
        </p:spPr>
      </p:pic>
      <p:sp>
        <p:nvSpPr>
          <p:cNvPr id="6" name="TextBox 5">
            <a:extLst>
              <a:ext uri="{FF2B5EF4-FFF2-40B4-BE49-F238E27FC236}">
                <a16:creationId xmlns:a16="http://schemas.microsoft.com/office/drawing/2014/main" id="{62F6638C-AF15-4B24-9854-584197D5AE9B}"/>
              </a:ext>
            </a:extLst>
          </p:cNvPr>
          <p:cNvSpPr txBox="1"/>
          <p:nvPr/>
        </p:nvSpPr>
        <p:spPr>
          <a:xfrm>
            <a:off x="6134100" y="1887319"/>
            <a:ext cx="2438399" cy="646331"/>
          </a:xfrm>
          <a:prstGeom prst="rect">
            <a:avLst/>
          </a:prstGeom>
          <a:noFill/>
        </p:spPr>
        <p:txBody>
          <a:bodyPr wrap="square" rtlCol="0">
            <a:spAutoFit/>
          </a:bodyPr>
          <a:lstStyle/>
          <a:p>
            <a:r>
              <a:rPr lang="en-US" dirty="0"/>
              <a:t>HVAC System Energy Consumption</a:t>
            </a:r>
          </a:p>
        </p:txBody>
      </p:sp>
      <p:sp>
        <p:nvSpPr>
          <p:cNvPr id="7" name="TextBox 6">
            <a:extLst>
              <a:ext uri="{FF2B5EF4-FFF2-40B4-BE49-F238E27FC236}">
                <a16:creationId xmlns:a16="http://schemas.microsoft.com/office/drawing/2014/main" id="{C3C4F02D-875B-40BD-91E6-0098D0745111}"/>
              </a:ext>
            </a:extLst>
          </p:cNvPr>
          <p:cNvSpPr txBox="1"/>
          <p:nvPr/>
        </p:nvSpPr>
        <p:spPr>
          <a:xfrm>
            <a:off x="6134100" y="4800600"/>
            <a:ext cx="2438399" cy="646331"/>
          </a:xfrm>
          <a:prstGeom prst="rect">
            <a:avLst/>
          </a:prstGeom>
          <a:noFill/>
        </p:spPr>
        <p:txBody>
          <a:bodyPr wrap="square" rtlCol="0">
            <a:spAutoFit/>
          </a:bodyPr>
          <a:lstStyle/>
          <a:p>
            <a:r>
              <a:rPr lang="en-US" dirty="0"/>
              <a:t>Whole House Energy Consumption</a:t>
            </a:r>
          </a:p>
        </p:txBody>
      </p:sp>
    </p:spTree>
    <p:extLst>
      <p:ext uri="{BB962C8B-B14F-4D97-AF65-F5344CB8AC3E}">
        <p14:creationId xmlns:p14="http://schemas.microsoft.com/office/powerpoint/2010/main" val="2002654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457200"/>
            <a:ext cx="8229600" cy="762000"/>
          </a:xfrm>
        </p:spPr>
        <p:txBody>
          <a:bodyPr>
            <a:normAutofit/>
          </a:bodyPr>
          <a:lstStyle/>
          <a:p>
            <a:pPr algn="ctr"/>
            <a:r>
              <a:rPr lang="en-US" sz="3200" dirty="0">
                <a:latin typeface="Times New Roman" panose="02020603050405020304" pitchFamily="18" charset="0"/>
                <a:cs typeface="Times New Roman" panose="02020603050405020304" pitchFamily="18" charset="0"/>
              </a:rPr>
              <a:t>Conclusions</a:t>
            </a:r>
          </a:p>
        </p:txBody>
      </p:sp>
      <p:sp>
        <p:nvSpPr>
          <p:cNvPr id="3" name="Content Placeholder 2"/>
          <p:cNvSpPr>
            <a:spLocks noGrp="1"/>
          </p:cNvSpPr>
          <p:nvPr>
            <p:ph idx="1"/>
          </p:nvPr>
        </p:nvSpPr>
        <p:spPr>
          <a:xfrm>
            <a:off x="400050" y="1257300"/>
            <a:ext cx="8458200" cy="4837176"/>
          </a:xfrm>
        </p:spPr>
        <p:txBody>
          <a:bodyPr>
            <a:normAutofit fontScale="92500"/>
          </a:bodyPr>
          <a:lstStyle/>
          <a:p>
            <a:r>
              <a:rPr lang="en-US" dirty="0">
                <a:latin typeface="Times New Roman" panose="02020603050405020304" pitchFamily="18" charset="0"/>
                <a:ea typeface="DengXian" panose="02010600030101010101" pitchFamily="2" charset="-122"/>
                <a:cs typeface="Times New Roman" panose="02020603050405020304" pitchFamily="18" charset="0"/>
              </a:rPr>
              <a:t>High efficiency electrostatic filters do not necessarily consume more energy than low efficiency fiberglass filters.</a:t>
            </a:r>
          </a:p>
          <a:p>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High efficiency </a:t>
            </a:r>
            <a:r>
              <a:rPr lang="en-US" dirty="0">
                <a:latin typeface="Times New Roman" panose="02020603050405020304" pitchFamily="18" charset="0"/>
                <a:ea typeface="DengXian" panose="02010600030101010101" pitchFamily="2" charset="-122"/>
                <a:cs typeface="Times New Roman" panose="02020603050405020304" pitchFamily="18" charset="0"/>
              </a:rPr>
              <a:t>electrostatic filters </a:t>
            </a:r>
            <a:r>
              <a:rPr lang="en-US" dirty="0">
                <a:latin typeface="Times New Roman" panose="02020603050405020304" pitchFamily="18" charset="0"/>
                <a:cs typeface="Times New Roman" panose="02020603050405020304" pitchFamily="18" charset="0"/>
              </a:rPr>
              <a:t>can maintain the similar level of energy consumption throughout the designed service life of the filter.</a:t>
            </a:r>
          </a:p>
          <a:p>
            <a:endParaRPr lang="en-US" dirty="0"/>
          </a:p>
          <a:p>
            <a:r>
              <a:rPr lang="en-US" dirty="0">
                <a:latin typeface="Times New Roman" panose="02020603050405020304" pitchFamily="18" charset="0"/>
                <a:ea typeface="DengXian" panose="02010600030101010101" pitchFamily="2" charset="-122"/>
                <a:cs typeface="Times New Roman" panose="02020603050405020304" pitchFamily="18" charset="0"/>
              </a:rPr>
              <a:t>Higher efficiency electrostatic filters do not necessarily have higher pressure drop than lower efficiency filters, because the filter pressure drop depends mostly on the filter media and filter design.</a:t>
            </a: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Presenter Biography</a:t>
            </a:r>
          </a:p>
        </p:txBody>
      </p:sp>
      <p:sp>
        <p:nvSpPr>
          <p:cNvPr id="3" name="Content Placeholder 2"/>
          <p:cNvSpPr>
            <a:spLocks noGrp="1"/>
          </p:cNvSpPr>
          <p:nvPr>
            <p:ph idx="1"/>
          </p:nvPr>
        </p:nvSpPr>
        <p:spPr>
          <a:xfrm>
            <a:off x="457200" y="1600200"/>
            <a:ext cx="8229600" cy="4517136"/>
          </a:xfrm>
        </p:spPr>
        <p:txBody>
          <a:bodyPr>
            <a:normAutofit fontScale="70000" lnSpcReduction="20000"/>
          </a:bodyPr>
          <a:lstStyle/>
          <a:p>
            <a:pPr fontAlgn="base"/>
            <a:r>
              <a:rPr lang="en-US" b="1" dirty="0">
                <a:latin typeface="Times New Roman" panose="02020603050405020304" pitchFamily="18" charset="0"/>
                <a:cs typeface="Times New Roman" panose="02020603050405020304" pitchFamily="18" charset="0"/>
              </a:rPr>
              <a:t>Dr.  John Zhang </a:t>
            </a:r>
            <a:r>
              <a:rPr lang="en-US" dirty="0">
                <a:latin typeface="Times New Roman" panose="02020603050405020304" pitchFamily="18" charset="0"/>
                <a:cs typeface="Times New Roman" panose="02020603050405020304" pitchFamily="18" charset="0"/>
              </a:rPr>
              <a:t>has over 30 years of experience in air filtration and particle technologies. He has conducted extensive research in aerosol science, filtration media, filtration systems, instrumentation for filter testing and particle measurement.</a:t>
            </a:r>
          </a:p>
          <a:p>
            <a:pPr fontAlgn="base"/>
            <a:r>
              <a:rPr lang="en-US" dirty="0">
                <a:latin typeface="Times New Roman" panose="02020603050405020304" pitchFamily="18" charset="0"/>
                <a:cs typeface="Times New Roman" panose="02020603050405020304" pitchFamily="18" charset="0"/>
              </a:rPr>
              <a:t> </a:t>
            </a:r>
          </a:p>
          <a:p>
            <a:pPr fontAlgn="base"/>
            <a:r>
              <a:rPr lang="en-US" dirty="0">
                <a:latin typeface="Times New Roman" panose="02020603050405020304" pitchFamily="18" charset="0"/>
                <a:cs typeface="Times New Roman" panose="02020603050405020304" pitchFamily="18" charset="0"/>
              </a:rPr>
              <a:t>Currently he is a Sr. Specialist in 3M Company. At this position he is responsible for developing innovative filtration technologies for residential air filtration. Prior to joining 3M in 1992, he served as a research scientist for Thermal System Inc., where he was involved in developing filter testing equipment and aerosol measurement instrumentation.</a:t>
            </a:r>
          </a:p>
          <a:p>
            <a:pPr fontAlgn="base"/>
            <a:r>
              <a:rPr lang="en-US" dirty="0">
                <a:latin typeface="Times New Roman" panose="02020603050405020304" pitchFamily="18" charset="0"/>
                <a:cs typeface="Times New Roman" panose="02020603050405020304" pitchFamily="18" charset="0"/>
              </a:rPr>
              <a:t> </a:t>
            </a:r>
          </a:p>
          <a:p>
            <a:pPr fontAlgn="base"/>
            <a:r>
              <a:rPr lang="en-US" dirty="0">
                <a:latin typeface="Times New Roman" panose="02020603050405020304" pitchFamily="18" charset="0"/>
                <a:cs typeface="Times New Roman" panose="02020603050405020304" pitchFamily="18" charset="0"/>
              </a:rPr>
              <a:t>Dr. Zhang has published more than 40 technical papers related to the particle technology and filtration field, chaired sessions for AFS. He actively participates in technical societies and standard committees.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851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4964"/>
            <a:ext cx="8229600" cy="1066800"/>
          </a:xfrm>
        </p:spPr>
        <p:txBody>
          <a:bodyPr>
            <a:normAutofit/>
          </a:bodyPr>
          <a:lstStyle/>
          <a:p>
            <a:pPr algn="ctr"/>
            <a:r>
              <a:rPr lang="en-US" sz="5400" dirty="0">
                <a:effectLst>
                  <a:outerShdw blurRad="38100" dist="38100" dir="2700000" algn="tl">
                    <a:srgbClr val="000000">
                      <a:alpha val="43137"/>
                    </a:srgbClr>
                  </a:outerShdw>
                </a:effectLst>
              </a:rPr>
              <a:t>Questions?</a:t>
            </a:r>
          </a:p>
        </p:txBody>
      </p:sp>
      <p:sp>
        <p:nvSpPr>
          <p:cNvPr id="7" name="TextBox 6">
            <a:extLst>
              <a:ext uri="{FF2B5EF4-FFF2-40B4-BE49-F238E27FC236}">
                <a16:creationId xmlns:a16="http://schemas.microsoft.com/office/drawing/2014/main" id="{81BA8356-D0F8-450E-83D6-84343090C64A}"/>
              </a:ext>
            </a:extLst>
          </p:cNvPr>
          <p:cNvSpPr txBox="1"/>
          <p:nvPr/>
        </p:nvSpPr>
        <p:spPr>
          <a:xfrm>
            <a:off x="1219200" y="2667000"/>
            <a:ext cx="6781800" cy="3416320"/>
          </a:xfrm>
          <a:prstGeom prst="rect">
            <a:avLst/>
          </a:prstGeom>
          <a:noFill/>
        </p:spPr>
        <p:txBody>
          <a:bodyPr wrap="square" rtlCol="0">
            <a:spAutoFit/>
          </a:bodyPr>
          <a:lstStyle/>
          <a:p>
            <a:r>
              <a:rPr lang="en-US" sz="2400" dirty="0"/>
              <a:t>John Zhang</a:t>
            </a:r>
            <a:r>
              <a:rPr lang="en-US" sz="2400" baseline="30000" dirty="0"/>
              <a:t>*</a:t>
            </a:r>
            <a:r>
              <a:rPr lang="en-US" sz="2400" dirty="0"/>
              <a:t>, Abby </a:t>
            </a:r>
            <a:r>
              <a:rPr lang="en-US" sz="2400" dirty="0" err="1"/>
              <a:t>Lemon</a:t>
            </a:r>
            <a:r>
              <a:rPr lang="en-US" sz="2400" baseline="30000" dirty="0" err="1"/>
              <a:t>a</a:t>
            </a:r>
            <a:r>
              <a:rPr lang="en-US" sz="2400" dirty="0"/>
              <a:t>, Doug </a:t>
            </a:r>
            <a:r>
              <a:rPr lang="en-US" sz="2400" dirty="0" err="1"/>
              <a:t>Huntley</a:t>
            </a:r>
            <a:r>
              <a:rPr lang="en-US" sz="2400" baseline="30000" dirty="0" err="1"/>
              <a:t>a</a:t>
            </a:r>
            <a:r>
              <a:rPr lang="en-US" sz="2400" dirty="0"/>
              <a:t>, </a:t>
            </a:r>
          </a:p>
          <a:p>
            <a:r>
              <a:rPr lang="en-US" sz="2400" dirty="0"/>
              <a:t>Stuart K. </a:t>
            </a:r>
            <a:r>
              <a:rPr lang="en-US" sz="2400" dirty="0" err="1"/>
              <a:t>Morgan</a:t>
            </a:r>
            <a:r>
              <a:rPr lang="en-US" sz="2400" baseline="30000" dirty="0" err="1"/>
              <a:t>b</a:t>
            </a:r>
            <a:r>
              <a:rPr lang="en-US" sz="2400" dirty="0"/>
              <a:t>, David A. </a:t>
            </a:r>
            <a:r>
              <a:rPr lang="en-US" sz="2400" dirty="0" err="1"/>
              <a:t>Alfano</a:t>
            </a:r>
            <a:r>
              <a:rPr lang="en-US" sz="2400" baseline="30000" dirty="0" err="1"/>
              <a:t>b</a:t>
            </a:r>
            <a:r>
              <a:rPr lang="en-US" sz="2400" dirty="0"/>
              <a:t>, Winfield S. </a:t>
            </a:r>
            <a:r>
              <a:rPr lang="en-US" sz="2400" dirty="0" err="1"/>
              <a:t>Morter</a:t>
            </a:r>
            <a:r>
              <a:rPr lang="en-US" sz="2400" baseline="30000" dirty="0" err="1"/>
              <a:t>b</a:t>
            </a:r>
            <a:r>
              <a:rPr lang="en-US" sz="2400" dirty="0"/>
              <a:t>, Brian R. </a:t>
            </a:r>
            <a:r>
              <a:rPr lang="en-US" sz="2400" dirty="0" err="1"/>
              <a:t>Butler</a:t>
            </a:r>
            <a:r>
              <a:rPr lang="en-US" sz="2400" baseline="30000" dirty="0" err="1"/>
              <a:t>b</a:t>
            </a:r>
            <a:endParaRPr lang="en-US" sz="2400" dirty="0"/>
          </a:p>
          <a:p>
            <a:endParaRPr lang="en-US" sz="2400" dirty="0"/>
          </a:p>
          <a:p>
            <a:pPr marL="342900" indent="-342900">
              <a:buFont typeface="Arial" panose="020B0604020202020204" pitchFamily="34" charset="0"/>
              <a:buChar char="•"/>
            </a:pPr>
            <a:r>
              <a:rPr lang="en-US" sz="2400" u="sng" dirty="0">
                <a:solidFill>
                  <a:srgbClr val="0000FF"/>
                </a:solidFill>
                <a:hlinkClick r:id="rId2"/>
              </a:rPr>
              <a:t>zzhang2@mmm.com</a:t>
            </a:r>
            <a:endParaRPr lang="en-US" sz="2400" u="sng" dirty="0">
              <a:solidFill>
                <a:srgbClr val="0000FF"/>
              </a:solidFill>
            </a:endParaRPr>
          </a:p>
          <a:p>
            <a:endParaRPr lang="en-US" sz="2400" u="sng" dirty="0">
              <a:solidFill>
                <a:srgbClr val="0000FF"/>
              </a:solidFill>
            </a:endParaRPr>
          </a:p>
          <a:p>
            <a:r>
              <a:rPr lang="en-US" sz="2400" dirty="0"/>
              <a:t>Data analysis on GitHub:</a:t>
            </a:r>
          </a:p>
          <a:p>
            <a:r>
              <a:rPr lang="en-US" sz="2400" u="sng" dirty="0">
                <a:solidFill>
                  <a:srgbClr val="0000FF"/>
                </a:solidFill>
              </a:rPr>
              <a:t>https://github.com/abbylemon/HighEfficientFilterEnergyTest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Learning Objectives</a:t>
            </a:r>
          </a:p>
        </p:txBody>
      </p:sp>
      <p:sp>
        <p:nvSpPr>
          <p:cNvPr id="3" name="Content Placeholder 2"/>
          <p:cNvSpPr>
            <a:spLocks noGrp="1"/>
          </p:cNvSpPr>
          <p:nvPr>
            <p:ph idx="1"/>
          </p:nvPr>
        </p:nvSpPr>
        <p:spPr>
          <a:xfrm>
            <a:off x="457200" y="1792224"/>
            <a:ext cx="8229600" cy="3008376"/>
          </a:xfrm>
        </p:spPr>
        <p:txBody>
          <a:bodyPr>
            <a:normAutofit/>
          </a:bodyPr>
          <a:lstStyle/>
          <a:p>
            <a:r>
              <a:rPr lang="en-US" sz="2000" dirty="0"/>
              <a:t>Understand the relationship between filter efficiency and system energy efficiency for residential forced air systems. </a:t>
            </a:r>
          </a:p>
          <a:p>
            <a:r>
              <a:rPr lang="en-US" sz="2000" dirty="0"/>
              <a:t>Learn how current methods remove/clean air contaminants using various filters in residences and residential-like systems. </a:t>
            </a:r>
          </a:p>
          <a:p>
            <a:r>
              <a:rPr lang="en-US" sz="2000" dirty="0"/>
              <a:t>Provide information how various particulate and/or gaseous filters are used in residential and office buildings and how they impact on human health. </a:t>
            </a:r>
          </a:p>
          <a:p>
            <a:r>
              <a:rPr lang="en-US" sz="2000" dirty="0"/>
              <a:t>Learn how to monitor and track IAQP goals for single-family residences and/or office buildings.</a:t>
            </a:r>
          </a:p>
        </p:txBody>
      </p:sp>
      <p:pic>
        <p:nvPicPr>
          <p:cNvPr id="4" name="Picture 3">
            <a:extLst>
              <a:ext uri="{FF2B5EF4-FFF2-40B4-BE49-F238E27FC236}">
                <a16:creationId xmlns:a16="http://schemas.microsoft.com/office/drawing/2014/main" id="{34B7C678-0865-48C8-AA87-0A1A9D7FBD77}"/>
              </a:ext>
            </a:extLst>
          </p:cNvPr>
          <p:cNvPicPr>
            <a:picLocks noChangeAspect="1"/>
          </p:cNvPicPr>
          <p:nvPr/>
        </p:nvPicPr>
        <p:blipFill rotWithShape="1">
          <a:blip r:embed="rId2"/>
          <a:srcRect l="47226" t="74055" r="28627" b="12945"/>
          <a:stretch/>
        </p:blipFill>
        <p:spPr>
          <a:xfrm>
            <a:off x="1714500" y="4876667"/>
            <a:ext cx="5715000" cy="1729887"/>
          </a:xfrm>
          <a:prstGeom prst="rect">
            <a:avLst/>
          </a:prstGeom>
        </p:spPr>
      </p:pic>
    </p:spTree>
    <p:extLst>
      <p:ext uri="{BB962C8B-B14F-4D97-AF65-F5344CB8AC3E}">
        <p14:creationId xmlns:p14="http://schemas.microsoft.com/office/powerpoint/2010/main" val="4203793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Background</a:t>
            </a:r>
          </a:p>
          <a:p>
            <a:r>
              <a:rPr lang="en-US" dirty="0"/>
              <a:t>System description</a:t>
            </a:r>
          </a:p>
          <a:p>
            <a:r>
              <a:rPr lang="en-US" dirty="0"/>
              <a:t>Filter description</a:t>
            </a:r>
          </a:p>
          <a:p>
            <a:r>
              <a:rPr lang="en-US" dirty="0"/>
              <a:t>Test method</a:t>
            </a:r>
          </a:p>
          <a:p>
            <a:r>
              <a:rPr lang="en-US" dirty="0"/>
              <a:t>Test results</a:t>
            </a:r>
          </a:p>
          <a:p>
            <a:r>
              <a:rPr lang="en-US" dirty="0"/>
              <a:t>Summary/Conclusions</a:t>
            </a:r>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ormAutofit fontScale="90000"/>
          </a:bodyPr>
          <a:lstStyle/>
          <a:p>
            <a:r>
              <a:rPr lang="en-US" dirty="0"/>
              <a:t>Background</a:t>
            </a:r>
          </a:p>
        </p:txBody>
      </p:sp>
      <p:sp>
        <p:nvSpPr>
          <p:cNvPr id="3" name="Content Placeholder 2"/>
          <p:cNvSpPr>
            <a:spLocks noGrp="1"/>
          </p:cNvSpPr>
          <p:nvPr>
            <p:ph idx="1"/>
          </p:nvPr>
        </p:nvSpPr>
        <p:spPr>
          <a:xfrm>
            <a:off x="457200" y="1371600"/>
            <a:ext cx="8229600" cy="4800600"/>
          </a:xfrm>
        </p:spPr>
        <p:txBody>
          <a:bodyPr>
            <a:normAutofit/>
          </a:bodyPr>
          <a:lstStyle/>
          <a:p>
            <a:r>
              <a:rPr lang="en-US" sz="2400" dirty="0"/>
              <a:t>Indoor pollutants such as smoke, molds and pet dander, as well as gaseous and vapor pollutants, have significant negative impact on public health. </a:t>
            </a:r>
          </a:p>
          <a:p>
            <a:r>
              <a:rPr lang="en-US" sz="2400" dirty="0"/>
              <a:t>High efficiency filters are used more and more extensively in residential HVAC.</a:t>
            </a:r>
          </a:p>
          <a:p>
            <a:r>
              <a:rPr lang="en-US" sz="2400" dirty="0"/>
              <a:t>Lot of modeling work on energy impact of HE filters.</a:t>
            </a:r>
          </a:p>
          <a:p>
            <a:r>
              <a:rPr lang="en-US" sz="2400" dirty="0"/>
              <a:t>Limited experimental work with many compounding factors.</a:t>
            </a:r>
          </a:p>
          <a:p>
            <a:r>
              <a:rPr lang="en-US" sz="2400" dirty="0"/>
              <a:t>Key question: </a:t>
            </a:r>
            <a:r>
              <a:rPr lang="en-US" sz="2400" dirty="0">
                <a:solidFill>
                  <a:srgbClr val="FF0000"/>
                </a:solidFill>
              </a:rPr>
              <a:t>does high efficiency filter consume more energy than low efficiency FG filter?</a:t>
            </a:r>
          </a:p>
          <a:p>
            <a:pPr marL="109728" indent="0">
              <a:buNone/>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1876"/>
            <a:ext cx="8229600" cy="1069848"/>
          </a:xfrm>
        </p:spPr>
        <p:txBody>
          <a:bodyPr>
            <a:normAutofit/>
          </a:bodyPr>
          <a:lstStyle/>
          <a:p>
            <a:pPr algn="ctr"/>
            <a:r>
              <a:rPr lang="en-US" sz="3600" dirty="0"/>
              <a:t>System Description</a:t>
            </a:r>
          </a:p>
        </p:txBody>
      </p:sp>
      <p:pic>
        <p:nvPicPr>
          <p:cNvPr id="7" name="Picture 6" descr="C:\Users\skmorgan\AppData\Local\Microsoft\Windows\INetCache\Content.MSO\D636305B.tmp">
            <a:extLst>
              <a:ext uri="{FF2B5EF4-FFF2-40B4-BE49-F238E27FC236}">
                <a16:creationId xmlns:a16="http://schemas.microsoft.com/office/drawing/2014/main" id="{63B26CDB-E323-448F-B935-BAD8138FB5C5}"/>
              </a:ext>
            </a:extLst>
          </p:cNvPr>
          <p:cNvPicPr/>
          <p:nvPr/>
        </p:nvPicPr>
        <p:blipFill>
          <a:blip r:embed="rId2">
            <a:extLst>
              <a:ext uri="{28A0092B-C50C-407E-A947-70E740481C1C}">
                <a14:useLocalDpi xmlns:a14="http://schemas.microsoft.com/office/drawing/2010/main" val="0"/>
              </a:ext>
            </a:extLst>
          </a:blip>
          <a:stretch>
            <a:fillRect/>
          </a:stretch>
        </p:blipFill>
        <p:spPr>
          <a:xfrm>
            <a:off x="384346" y="1601724"/>
            <a:ext cx="3886200" cy="3578104"/>
          </a:xfrm>
          <a:prstGeom prst="rect">
            <a:avLst/>
          </a:prstGeom>
        </p:spPr>
      </p:pic>
      <p:sp>
        <p:nvSpPr>
          <p:cNvPr id="2" name="Rectangle 1">
            <a:extLst>
              <a:ext uri="{FF2B5EF4-FFF2-40B4-BE49-F238E27FC236}">
                <a16:creationId xmlns:a16="http://schemas.microsoft.com/office/drawing/2014/main" id="{4095A4B6-8F30-4F1E-A93E-67A6AC139325}"/>
              </a:ext>
            </a:extLst>
          </p:cNvPr>
          <p:cNvSpPr/>
          <p:nvPr/>
        </p:nvSpPr>
        <p:spPr>
          <a:xfrm>
            <a:off x="295842" y="5274964"/>
            <a:ext cx="4364663" cy="338554"/>
          </a:xfrm>
          <a:prstGeom prst="rect">
            <a:avLst/>
          </a:prstGeom>
        </p:spPr>
        <p:txBody>
          <a:bodyPr wrap="square">
            <a:spAutoFit/>
          </a:bodyPr>
          <a:lstStyle/>
          <a:p>
            <a:r>
              <a:rPr lang="en-US" sz="1600" b="1" i="1" dirty="0">
                <a:latin typeface="Calibri" panose="020F0502020204030204" pitchFamily="34" charset="0"/>
                <a:ea typeface="DengXian" panose="02010600030101010101" pitchFamily="2" charset="-122"/>
                <a:cs typeface="Calibri" panose="020F0502020204030204" pitchFamily="34" charset="0"/>
              </a:rPr>
              <a:t>Test </a:t>
            </a:r>
            <a:r>
              <a:rPr lang="en-US" sz="1600" b="1" i="1" dirty="0" err="1">
                <a:latin typeface="Calibri" panose="020F0502020204030204" pitchFamily="34" charset="0"/>
                <a:ea typeface="DengXian" panose="02010600030101010101" pitchFamily="2" charset="-122"/>
                <a:cs typeface="Calibri" panose="020F0502020204030204" pitchFamily="34" charset="0"/>
              </a:rPr>
              <a:t>Hom</a:t>
            </a:r>
            <a:r>
              <a:rPr lang="en-US" sz="1600" b="1" i="1" dirty="0">
                <a:latin typeface="Calibri" panose="020F0502020204030204" pitchFamily="34" charset="0"/>
                <a:ea typeface="DengXian" panose="02010600030101010101" pitchFamily="2" charset="-122"/>
                <a:cs typeface="Calibri" panose="020F0502020204030204" pitchFamily="34" charset="0"/>
              </a:rPr>
              <a:t> in Environmental Chamber</a:t>
            </a:r>
          </a:p>
        </p:txBody>
      </p:sp>
      <p:pic>
        <p:nvPicPr>
          <p:cNvPr id="9" name="Picture 8" descr="C:\Users\skmorgan\AppData\Local\Microsoft\Windows\INetCache\Content.MSO\A4280621.tmp">
            <a:extLst>
              <a:ext uri="{FF2B5EF4-FFF2-40B4-BE49-F238E27FC236}">
                <a16:creationId xmlns:a16="http://schemas.microsoft.com/office/drawing/2014/main" id="{CB6660D3-9F66-423D-8811-894955EF4FAD}"/>
              </a:ext>
            </a:extLst>
          </p:cNvPr>
          <p:cNvPicPr/>
          <p:nvPr/>
        </p:nvPicPr>
        <p:blipFill rotWithShape="1">
          <a:blip r:embed="rId3">
            <a:extLst>
              <a:ext uri="{28A0092B-C50C-407E-A947-70E740481C1C}">
                <a14:useLocalDpi xmlns:a14="http://schemas.microsoft.com/office/drawing/2010/main" val="0"/>
              </a:ext>
            </a:extLst>
          </a:blip>
          <a:srcRect b="3542"/>
          <a:stretch/>
        </p:blipFill>
        <p:spPr bwMode="auto">
          <a:xfrm>
            <a:off x="4572000" y="1601724"/>
            <a:ext cx="3886200" cy="1930943"/>
          </a:xfrm>
          <a:prstGeom prst="rect">
            <a:avLst/>
          </a:prstGeom>
          <a:noFill/>
          <a:ln>
            <a:noFill/>
          </a:ln>
          <a:extLst>
            <a:ext uri="{53640926-AAD7-44D8-BBD7-CCE9431645EC}">
              <a14:shadowObscured xmlns:a14="http://schemas.microsoft.com/office/drawing/2010/main"/>
            </a:ext>
          </a:extLst>
        </p:spPr>
      </p:pic>
      <p:pic>
        <p:nvPicPr>
          <p:cNvPr id="10" name="Picture 9" descr="C:\Users\skmorgan\AppData\Local\Microsoft\Windows\INetCache\Content.MSO\EF14DD7.tmp">
            <a:extLst>
              <a:ext uri="{FF2B5EF4-FFF2-40B4-BE49-F238E27FC236}">
                <a16:creationId xmlns:a16="http://schemas.microsoft.com/office/drawing/2014/main" id="{14AB4364-65CC-405B-AC0B-ABEFB7900271}"/>
              </a:ext>
            </a:extLst>
          </p:cNvPr>
          <p:cNvPicPr/>
          <p:nvPr/>
        </p:nvPicPr>
        <p:blipFill rotWithShape="1">
          <a:blip r:embed="rId4">
            <a:extLst>
              <a:ext uri="{28A0092B-C50C-407E-A947-70E740481C1C}">
                <a14:useLocalDpi xmlns:a14="http://schemas.microsoft.com/office/drawing/2010/main" val="0"/>
              </a:ext>
            </a:extLst>
          </a:blip>
          <a:srcRect l="26027" t="-2084" r="26028" b="3427"/>
          <a:stretch/>
        </p:blipFill>
        <p:spPr bwMode="auto">
          <a:xfrm>
            <a:off x="5050465" y="3799864"/>
            <a:ext cx="2249671" cy="1609974"/>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BE15E097-30D1-459E-AE7D-C2E43E9A8E47}"/>
              </a:ext>
            </a:extLst>
          </p:cNvPr>
          <p:cNvSpPr txBox="1"/>
          <p:nvPr/>
        </p:nvSpPr>
        <p:spPr>
          <a:xfrm>
            <a:off x="5181600" y="6119610"/>
            <a:ext cx="184731" cy="369332"/>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0F00ED1E-BE38-43B6-A552-F5B18F6BD6F4}"/>
              </a:ext>
            </a:extLst>
          </p:cNvPr>
          <p:cNvSpPr txBox="1"/>
          <p:nvPr/>
        </p:nvSpPr>
        <p:spPr>
          <a:xfrm>
            <a:off x="204077" y="5685397"/>
            <a:ext cx="8412524" cy="923330"/>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dirty="0"/>
              <a:t>Fully furnished and fully operational 2000 square foot, two story residential home in an environmentally controlled chamber.</a:t>
            </a:r>
          </a:p>
          <a:p>
            <a:pPr marL="285750" indent="-285750">
              <a:buFont typeface="Arial" panose="020B0604020202020204" pitchFamily="34" charset="0"/>
              <a:buChar char="•"/>
            </a:pPr>
            <a:r>
              <a:rPr lang="en-US" sz="1600" dirty="0"/>
              <a:t>C</a:t>
            </a:r>
            <a:r>
              <a:rPr lang="en-US" dirty="0"/>
              <a:t>entral forced-air heat pump system: condensing unit, electric heat furnace</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kmorgan\AppData\Local\Microsoft\Windows\INetCache\Content.MSO\5423E513.tmp">
            <a:extLst>
              <a:ext uri="{FF2B5EF4-FFF2-40B4-BE49-F238E27FC236}">
                <a16:creationId xmlns:a16="http://schemas.microsoft.com/office/drawing/2014/main" id="{A9F4A73E-E6C9-4394-A22F-31057446E15F}"/>
              </a:ext>
            </a:extLst>
          </p:cNvPr>
          <p:cNvPicPr/>
          <p:nvPr/>
        </p:nvPicPr>
        <p:blipFill>
          <a:blip r:embed="rId2">
            <a:extLst>
              <a:ext uri="{28A0092B-C50C-407E-A947-70E740481C1C}">
                <a14:useLocalDpi xmlns:a14="http://schemas.microsoft.com/office/drawing/2010/main" val="0"/>
              </a:ext>
            </a:extLst>
          </a:blip>
          <a:stretch>
            <a:fillRect/>
          </a:stretch>
        </p:blipFill>
        <p:spPr>
          <a:xfrm>
            <a:off x="214423" y="685800"/>
            <a:ext cx="5254308" cy="3200400"/>
          </a:xfrm>
          <a:prstGeom prst="rect">
            <a:avLst/>
          </a:prstGeom>
        </p:spPr>
      </p:pic>
      <p:pic>
        <p:nvPicPr>
          <p:cNvPr id="4" name="Picture 3" descr="C:\Users\skmorgan\AppData\Local\Microsoft\Windows\INetCache\Content.MSO\C39EB20F.tmp">
            <a:extLst>
              <a:ext uri="{FF2B5EF4-FFF2-40B4-BE49-F238E27FC236}">
                <a16:creationId xmlns:a16="http://schemas.microsoft.com/office/drawing/2014/main" id="{DAC50EAD-8908-4932-AD2C-AD29FE6308EE}"/>
              </a:ext>
            </a:extLst>
          </p:cNvPr>
          <p:cNvPicPr/>
          <p:nvPr/>
        </p:nvPicPr>
        <p:blipFill>
          <a:blip r:embed="rId3">
            <a:extLst>
              <a:ext uri="{28A0092B-C50C-407E-A947-70E740481C1C}">
                <a14:useLocalDpi xmlns:a14="http://schemas.microsoft.com/office/drawing/2010/main" val="0"/>
              </a:ext>
            </a:extLst>
          </a:blip>
          <a:stretch>
            <a:fillRect/>
          </a:stretch>
        </p:blipFill>
        <p:spPr>
          <a:xfrm>
            <a:off x="214423" y="3896833"/>
            <a:ext cx="5254308" cy="2633027"/>
          </a:xfrm>
          <a:prstGeom prst="rect">
            <a:avLst/>
          </a:prstGeom>
        </p:spPr>
      </p:pic>
      <p:sp>
        <p:nvSpPr>
          <p:cNvPr id="5" name="TextBox 4">
            <a:extLst>
              <a:ext uri="{FF2B5EF4-FFF2-40B4-BE49-F238E27FC236}">
                <a16:creationId xmlns:a16="http://schemas.microsoft.com/office/drawing/2014/main" id="{98C85CE0-D141-4947-9083-ECB315A82304}"/>
              </a:ext>
            </a:extLst>
          </p:cNvPr>
          <p:cNvSpPr txBox="1"/>
          <p:nvPr/>
        </p:nvSpPr>
        <p:spPr>
          <a:xfrm>
            <a:off x="5791200" y="1520027"/>
            <a:ext cx="23622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Positioning of the differential pressure sensor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Layout of the ductwork in the home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Differential pressure is referenced as the collective filter pressure drop.</a:t>
            </a:r>
          </a:p>
        </p:txBody>
      </p:sp>
      <p:sp>
        <p:nvSpPr>
          <p:cNvPr id="6" name="TextBox 5">
            <a:extLst>
              <a:ext uri="{FF2B5EF4-FFF2-40B4-BE49-F238E27FC236}">
                <a16:creationId xmlns:a16="http://schemas.microsoft.com/office/drawing/2014/main" id="{CE5E4B94-C96F-4495-85DE-6A4DF1936BDE}"/>
              </a:ext>
            </a:extLst>
          </p:cNvPr>
          <p:cNvSpPr txBox="1"/>
          <p:nvPr/>
        </p:nvSpPr>
        <p:spPr>
          <a:xfrm>
            <a:off x="5553765" y="1066800"/>
            <a:ext cx="3599069" cy="369332"/>
          </a:xfrm>
          <a:prstGeom prst="rect">
            <a:avLst/>
          </a:prstGeom>
          <a:noFill/>
        </p:spPr>
        <p:txBody>
          <a:bodyPr wrap="square" rtlCol="0">
            <a:spAutoFit/>
          </a:bodyPr>
          <a:lstStyle/>
          <a:p>
            <a:r>
              <a:rPr lang="en-US" b="1" dirty="0"/>
              <a:t>Collective Pressure Drop</a:t>
            </a:r>
          </a:p>
        </p:txBody>
      </p:sp>
    </p:spTree>
    <p:extLst>
      <p:ext uri="{BB962C8B-B14F-4D97-AF65-F5344CB8AC3E}">
        <p14:creationId xmlns:p14="http://schemas.microsoft.com/office/powerpoint/2010/main" val="338313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11F9CCE-B72E-42D7-BBC4-6F28179BBDD9}"/>
              </a:ext>
            </a:extLst>
          </p:cNvPr>
          <p:cNvSpPr>
            <a:spLocks noChangeArrowheads="1"/>
          </p:cNvSpPr>
          <p:nvPr/>
        </p:nvSpPr>
        <p:spPr bwMode="auto">
          <a:xfrm>
            <a:off x="315433" y="685800"/>
            <a:ext cx="52141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1"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Filtration Properties of Test Filters</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A31E9B7-F932-4A95-A8DE-7BD89464C41D}"/>
              </a:ext>
            </a:extLst>
          </p:cNvPr>
          <p:cNvSpPr txBox="1"/>
          <p:nvPr/>
        </p:nvSpPr>
        <p:spPr>
          <a:xfrm>
            <a:off x="296383" y="6519446"/>
            <a:ext cx="8204490" cy="338554"/>
          </a:xfrm>
          <a:prstGeom prst="rect">
            <a:avLst/>
          </a:prstGeom>
          <a:noFill/>
        </p:spPr>
        <p:txBody>
          <a:bodyPr wrap="none" rtlCol="0">
            <a:spAutoFit/>
          </a:bodyPr>
          <a:lstStyle/>
          <a:p>
            <a:r>
              <a:rPr lang="en-US" sz="1600" dirty="0"/>
              <a:t>* Dirty FG filters were dropped due to concerns of particle shedding and contamination. </a:t>
            </a:r>
          </a:p>
        </p:txBody>
      </p:sp>
      <p:graphicFrame>
        <p:nvGraphicFramePr>
          <p:cNvPr id="2" name="Table 1">
            <a:extLst>
              <a:ext uri="{FF2B5EF4-FFF2-40B4-BE49-F238E27FC236}">
                <a16:creationId xmlns:a16="http://schemas.microsoft.com/office/drawing/2014/main" id="{A42AAD6A-1476-406E-8772-262FB3A2EC0F}"/>
              </a:ext>
            </a:extLst>
          </p:cNvPr>
          <p:cNvGraphicFramePr>
            <a:graphicFrameLocks noGrp="1"/>
          </p:cNvGraphicFramePr>
          <p:nvPr>
            <p:extLst>
              <p:ext uri="{D42A27DB-BD31-4B8C-83A1-F6EECF244321}">
                <p14:modId xmlns:p14="http://schemas.microsoft.com/office/powerpoint/2010/main" val="3528633752"/>
              </p:ext>
            </p:extLst>
          </p:nvPr>
        </p:nvGraphicFramePr>
        <p:xfrm>
          <a:off x="315432" y="1371600"/>
          <a:ext cx="8523769" cy="4400382"/>
        </p:xfrm>
        <a:graphic>
          <a:graphicData uri="http://schemas.openxmlformats.org/drawingml/2006/table">
            <a:tbl>
              <a:tblPr firstRow="1" firstCol="1" bandRow="1">
                <a:tableStyleId>{5C22544A-7EE6-4342-B048-85BDC9FD1C3A}</a:tableStyleId>
              </a:tblPr>
              <a:tblGrid>
                <a:gridCol w="2553013">
                  <a:extLst>
                    <a:ext uri="{9D8B030D-6E8A-4147-A177-3AD203B41FA5}">
                      <a16:colId xmlns:a16="http://schemas.microsoft.com/office/drawing/2014/main" val="3953123444"/>
                    </a:ext>
                  </a:extLst>
                </a:gridCol>
                <a:gridCol w="1492689">
                  <a:extLst>
                    <a:ext uri="{9D8B030D-6E8A-4147-A177-3AD203B41FA5}">
                      <a16:colId xmlns:a16="http://schemas.microsoft.com/office/drawing/2014/main" val="3114507244"/>
                    </a:ext>
                  </a:extLst>
                </a:gridCol>
                <a:gridCol w="1492689">
                  <a:extLst>
                    <a:ext uri="{9D8B030D-6E8A-4147-A177-3AD203B41FA5}">
                      <a16:colId xmlns:a16="http://schemas.microsoft.com/office/drawing/2014/main" val="3046963146"/>
                    </a:ext>
                  </a:extLst>
                </a:gridCol>
                <a:gridCol w="1492689">
                  <a:extLst>
                    <a:ext uri="{9D8B030D-6E8A-4147-A177-3AD203B41FA5}">
                      <a16:colId xmlns:a16="http://schemas.microsoft.com/office/drawing/2014/main" val="1865110473"/>
                    </a:ext>
                  </a:extLst>
                </a:gridCol>
                <a:gridCol w="1492689">
                  <a:extLst>
                    <a:ext uri="{9D8B030D-6E8A-4147-A177-3AD203B41FA5}">
                      <a16:colId xmlns:a16="http://schemas.microsoft.com/office/drawing/2014/main" val="2604325328"/>
                    </a:ext>
                  </a:extLst>
                </a:gridCol>
              </a:tblGrid>
              <a:tr h="704006">
                <a:tc>
                  <a:txBody>
                    <a:bodyPr/>
                    <a:lstStyle/>
                    <a:p>
                      <a:pPr algn="ctr" rtl="0" fontAlgn="ctr"/>
                      <a:r>
                        <a:rPr lang="en-US" sz="1200" u="none" strike="noStrike">
                          <a:effectLst/>
                          <a:latin typeface="Times New Roman" panose="02020603050405020304" pitchFamily="18" charset="0"/>
                          <a:cs typeface="Times New Roman" panose="02020603050405020304" pitchFamily="18" charset="0"/>
                        </a:rPr>
                        <a:t>Filter</a:t>
                      </a:r>
                      <a:r>
                        <a:rPr lang="en-US" sz="1200" u="none" strike="noStrike" baseline="30000">
                          <a:effectLst/>
                          <a:latin typeface="Times New Roman" panose="02020603050405020304" pitchFamily="18" charset="0"/>
                          <a:cs typeface="Times New Roman" panose="02020603050405020304" pitchFamily="18" charset="0"/>
                        </a:rPr>
                        <a:t>(2)</a:t>
                      </a:r>
                      <a:endParaRPr lang="en-US" sz="1200" b="1" i="0" u="none" strike="noStrike">
                        <a:solidFill>
                          <a:srgbClr val="FFFFFF"/>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200" u="none" strike="noStrike">
                          <a:effectLst/>
                          <a:latin typeface="Times New Roman" panose="02020603050405020304" pitchFamily="18" charset="0"/>
                          <a:cs typeface="Times New Roman" panose="02020603050405020304" pitchFamily="18" charset="0"/>
                        </a:rPr>
                        <a:t>Filter Media</a:t>
                      </a:r>
                      <a:endParaRPr lang="en-US" sz="1200" b="1" i="0" u="none" strike="noStrike">
                        <a:solidFill>
                          <a:srgbClr val="FFFFFF"/>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Electrostatic Charge</a:t>
                      </a:r>
                      <a:endParaRPr lang="en-US" sz="1000" b="1" i="0" u="none" strike="noStrike">
                        <a:solidFill>
                          <a:srgbClr val="FFFFFF"/>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Average Pressure Drop @ 295FPM </a:t>
                      </a:r>
                      <a:endParaRPr lang="en-US" sz="1000" b="1" i="0" u="none" strike="noStrike">
                        <a:solidFill>
                          <a:srgbClr val="FFFFFF"/>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MERV</a:t>
                      </a:r>
                      <a:r>
                        <a:rPr lang="en-US" sz="1000" u="none" strike="noStrike" baseline="30000">
                          <a:effectLst/>
                          <a:latin typeface="Times New Roman" panose="02020603050405020304" pitchFamily="18" charset="0"/>
                          <a:cs typeface="Times New Roman" panose="02020603050405020304" pitchFamily="18" charset="0"/>
                        </a:rPr>
                        <a:t>(1)</a:t>
                      </a:r>
                      <a:r>
                        <a:rPr lang="en-US" sz="1000" u="none" strike="noStrike">
                          <a:effectLst/>
                          <a:latin typeface="Times New Roman" panose="02020603050405020304" pitchFamily="18" charset="0"/>
                          <a:cs typeface="Times New Roman" panose="02020603050405020304" pitchFamily="18" charset="0"/>
                        </a:rPr>
                        <a:t> Rating</a:t>
                      </a:r>
                      <a:endParaRPr lang="en-US" sz="1000" b="1" i="0" u="none" strike="noStrike">
                        <a:solidFill>
                          <a:srgbClr val="FFFFFF"/>
                        </a:solidFill>
                        <a:effectLst/>
                        <a:latin typeface="Times New Roman" panose="02020603050405020304" pitchFamily="18" charset="0"/>
                        <a:cs typeface="Times New Roman" panose="02020603050405020304" pitchFamily="18" charset="0"/>
                      </a:endParaRPr>
                    </a:p>
                  </a:txBody>
                  <a:tcPr marL="5963" marR="5963" marT="5963" marB="0" anchor="ctr"/>
                </a:tc>
                <a:extLst>
                  <a:ext uri="{0D108BD9-81ED-4DB2-BD59-A6C34878D82A}">
                    <a16:rowId xmlns:a16="http://schemas.microsoft.com/office/drawing/2014/main" val="2991674036"/>
                  </a:ext>
                </a:extLst>
              </a:tr>
              <a:tr h="361782">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Fiberglass, 20 x 20</a:t>
                      </a:r>
                      <a:endParaRPr lang="en-US" sz="1000" b="1" i="0" u="none" strike="noStrike">
                        <a:solidFill>
                          <a:srgbClr val="FFFFFF"/>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Fiberglass</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No</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0.06 "H2O</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NA</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extLst>
                  <a:ext uri="{0D108BD9-81ED-4DB2-BD59-A6C34878D82A}">
                    <a16:rowId xmlns:a16="http://schemas.microsoft.com/office/drawing/2014/main" val="2889608121"/>
                  </a:ext>
                </a:extLst>
              </a:tr>
              <a:tr h="361782">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Fiberglass, 14 x 25</a:t>
                      </a:r>
                      <a:endParaRPr lang="en-US" sz="1000" b="1" i="0" u="none" strike="noStrike">
                        <a:solidFill>
                          <a:srgbClr val="FFFFFF"/>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Fiberglass</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No</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0.09 "H2O</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NA</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extLst>
                  <a:ext uri="{0D108BD9-81ED-4DB2-BD59-A6C34878D82A}">
                    <a16:rowId xmlns:a16="http://schemas.microsoft.com/office/drawing/2014/main" val="1771081908"/>
                  </a:ext>
                </a:extLst>
              </a:tr>
              <a:tr h="361782">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MERV8 Electrostatic Filter-clean, 20 x 20</a:t>
                      </a:r>
                      <a:endParaRPr lang="en-US" sz="1000" b="1" i="0" u="none" strike="noStrike">
                        <a:solidFill>
                          <a:srgbClr val="FFFFFF"/>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Polypropylene</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Yes</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0.23 "H2O</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MERV 8</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extLst>
                  <a:ext uri="{0D108BD9-81ED-4DB2-BD59-A6C34878D82A}">
                    <a16:rowId xmlns:a16="http://schemas.microsoft.com/office/drawing/2014/main" val="2908394373"/>
                  </a:ext>
                </a:extLst>
              </a:tr>
              <a:tr h="361782">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MERV8 Electrostatic Filter-dirty, 20 x 20</a:t>
                      </a:r>
                      <a:endParaRPr lang="en-US" sz="1000" b="1" i="0" u="none" strike="noStrike">
                        <a:solidFill>
                          <a:srgbClr val="FFFFFF"/>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Polypropylene</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Yes</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0.34 "H2O</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MERV 8</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extLst>
                  <a:ext uri="{0D108BD9-81ED-4DB2-BD59-A6C34878D82A}">
                    <a16:rowId xmlns:a16="http://schemas.microsoft.com/office/drawing/2014/main" val="3422288981"/>
                  </a:ext>
                </a:extLst>
              </a:tr>
              <a:tr h="361782">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MERV8 Electrostatic Filter-clean, 14 x 25</a:t>
                      </a:r>
                      <a:endParaRPr lang="en-US" sz="1000" b="1" i="0" u="none" strike="noStrike">
                        <a:solidFill>
                          <a:srgbClr val="FFFFFF"/>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Polypropylene</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Yes</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0.26 "H2O</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MERV 8</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extLst>
                  <a:ext uri="{0D108BD9-81ED-4DB2-BD59-A6C34878D82A}">
                    <a16:rowId xmlns:a16="http://schemas.microsoft.com/office/drawing/2014/main" val="1885057826"/>
                  </a:ext>
                </a:extLst>
              </a:tr>
              <a:tr h="361782">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MERV8 Electrostatic Filter-dirty, 14 x 25</a:t>
                      </a:r>
                      <a:endParaRPr lang="en-US" sz="1000" b="1" i="0" u="none" strike="noStrike">
                        <a:solidFill>
                          <a:srgbClr val="FFFFFF"/>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Polypropylene</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Yes</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0.39 "H2O</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MERV 8</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extLst>
                  <a:ext uri="{0D108BD9-81ED-4DB2-BD59-A6C34878D82A}">
                    <a16:rowId xmlns:a16="http://schemas.microsoft.com/office/drawing/2014/main" val="4069574013"/>
                  </a:ext>
                </a:extLst>
              </a:tr>
              <a:tr h="459559">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MERV13 Electrostatic Filter-clean, 20 x 20</a:t>
                      </a:r>
                      <a:endParaRPr lang="en-US" sz="1000" b="1" i="0" u="none" strike="noStrike">
                        <a:solidFill>
                          <a:srgbClr val="FFFFFF"/>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Polypropylene</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Yes</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0.18 "H2O</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MERV 13</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extLst>
                  <a:ext uri="{0D108BD9-81ED-4DB2-BD59-A6C34878D82A}">
                    <a16:rowId xmlns:a16="http://schemas.microsoft.com/office/drawing/2014/main" val="1349994009"/>
                  </a:ext>
                </a:extLst>
              </a:tr>
              <a:tr h="361782">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MERV13 Electrostatic Filter-dirty, 20 x 20</a:t>
                      </a:r>
                      <a:endParaRPr lang="en-US" sz="1000" b="1" i="0" u="none" strike="noStrike">
                        <a:solidFill>
                          <a:srgbClr val="FFFFFF"/>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Polypropylene</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Yes</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0.28 "H2O</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MERV 13</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extLst>
                  <a:ext uri="{0D108BD9-81ED-4DB2-BD59-A6C34878D82A}">
                    <a16:rowId xmlns:a16="http://schemas.microsoft.com/office/drawing/2014/main" val="3619386532"/>
                  </a:ext>
                </a:extLst>
              </a:tr>
              <a:tr h="342561">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MERV13 Electrostatic Filter-clean, 14 x 25</a:t>
                      </a:r>
                      <a:endParaRPr lang="en-US" sz="1000" b="1" i="0" u="none" strike="noStrike">
                        <a:solidFill>
                          <a:srgbClr val="FFFFFF"/>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Polypropylene</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Yes</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0.22 "H2O</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MERV 13</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extLst>
                  <a:ext uri="{0D108BD9-81ED-4DB2-BD59-A6C34878D82A}">
                    <a16:rowId xmlns:a16="http://schemas.microsoft.com/office/drawing/2014/main" val="749676158"/>
                  </a:ext>
                </a:extLst>
              </a:tr>
              <a:tr h="361782">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MERV13 Electrostatic Filter-dirty, 14 x 25</a:t>
                      </a:r>
                      <a:endParaRPr lang="en-US" sz="1000" b="1" i="0" u="none" strike="noStrike">
                        <a:solidFill>
                          <a:srgbClr val="FFFFFF"/>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dirty="0">
                          <a:effectLst/>
                          <a:latin typeface="Times New Roman" panose="02020603050405020304" pitchFamily="18" charset="0"/>
                          <a:cs typeface="Times New Roman" panose="02020603050405020304" pitchFamily="18" charset="0"/>
                        </a:rPr>
                        <a:t>Polypropylene</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Yes</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a:effectLst/>
                          <a:latin typeface="Times New Roman" panose="02020603050405020304" pitchFamily="18" charset="0"/>
                          <a:cs typeface="Times New Roman" panose="02020603050405020304" pitchFamily="18" charset="0"/>
                        </a:rPr>
                        <a:t>0.32 "H2O</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tc>
                  <a:txBody>
                    <a:bodyPr/>
                    <a:lstStyle/>
                    <a:p>
                      <a:pPr algn="ctr" rtl="0" fontAlgn="ctr"/>
                      <a:r>
                        <a:rPr lang="en-US" sz="1000" u="none" strike="noStrike" dirty="0">
                          <a:effectLst/>
                          <a:latin typeface="Times New Roman" panose="02020603050405020304" pitchFamily="18" charset="0"/>
                          <a:cs typeface="Times New Roman" panose="02020603050405020304" pitchFamily="18" charset="0"/>
                        </a:rPr>
                        <a:t>MERV 13</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963" marR="5963" marT="5963" marB="0" anchor="ctr"/>
                </a:tc>
                <a:extLst>
                  <a:ext uri="{0D108BD9-81ED-4DB2-BD59-A6C34878D82A}">
                    <a16:rowId xmlns:a16="http://schemas.microsoft.com/office/drawing/2014/main" val="3205337076"/>
                  </a:ext>
                </a:extLst>
              </a:tr>
            </a:tbl>
          </a:graphicData>
        </a:graphic>
      </p:graphicFrame>
    </p:spTree>
    <p:extLst>
      <p:ext uri="{BB962C8B-B14F-4D97-AF65-F5344CB8AC3E}">
        <p14:creationId xmlns:p14="http://schemas.microsoft.com/office/powerpoint/2010/main" val="1910114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6906-8A4C-415A-87E1-D1D5CAC55C54}"/>
              </a:ext>
            </a:extLst>
          </p:cNvPr>
          <p:cNvSpPr>
            <a:spLocks noGrp="1"/>
          </p:cNvSpPr>
          <p:nvPr>
            <p:ph type="title"/>
          </p:nvPr>
        </p:nvSpPr>
        <p:spPr>
          <a:xfrm>
            <a:off x="354420" y="538274"/>
            <a:ext cx="8229600" cy="914400"/>
          </a:xfrm>
        </p:spPr>
        <p:txBody>
          <a:bodyPr>
            <a:normAutofit/>
          </a:bodyPr>
          <a:lstStyle/>
          <a:p>
            <a:pPr algn="ctr"/>
            <a:r>
              <a:rPr lang="en-US" sz="2800" b="1" i="1" dirty="0"/>
              <a:t>Pressure Drop vs Time Relationships</a:t>
            </a:r>
            <a:endParaRPr lang="en-US" sz="2800" dirty="0"/>
          </a:p>
        </p:txBody>
      </p:sp>
      <p:pic>
        <p:nvPicPr>
          <p:cNvPr id="5" name="Picture 4" descr="A screenshot of a cell phone&#10;&#10;Description automatically generated">
            <a:extLst>
              <a:ext uri="{FF2B5EF4-FFF2-40B4-BE49-F238E27FC236}">
                <a16:creationId xmlns:a16="http://schemas.microsoft.com/office/drawing/2014/main" id="{5CB0CDAA-B863-489E-8734-28B94C6F1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95" y="1219200"/>
            <a:ext cx="3179133" cy="188594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600A6B74-C365-439A-9CF0-FA01DD87D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878" y="3124200"/>
            <a:ext cx="3179133" cy="1885948"/>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FB2F929-50ED-4A74-A2CB-4DEF8EBAC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879" y="4972051"/>
            <a:ext cx="3179133" cy="1885948"/>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5CCC44CC-33F0-4058-9747-AAC3020B72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845" y="3124200"/>
            <a:ext cx="3179134" cy="190500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72E063DD-1C17-4015-9C38-ED99CFF6FF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2867" y="5010148"/>
            <a:ext cx="3179133" cy="1847852"/>
          </a:xfrm>
          <a:prstGeom prst="rect">
            <a:avLst/>
          </a:prstGeom>
        </p:spPr>
      </p:pic>
    </p:spTree>
    <p:extLst>
      <p:ext uri="{BB962C8B-B14F-4D97-AF65-F5344CB8AC3E}">
        <p14:creationId xmlns:p14="http://schemas.microsoft.com/office/powerpoint/2010/main" val="197994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D606E0-C923-4918-82C9-3D08A32A37F8}"/>
              </a:ext>
            </a:extLst>
          </p:cNvPr>
          <p:cNvSpPr txBox="1"/>
          <p:nvPr/>
        </p:nvSpPr>
        <p:spPr>
          <a:xfrm>
            <a:off x="6156960" y="2002138"/>
            <a:ext cx="2951449" cy="338554"/>
          </a:xfrm>
          <a:prstGeom prst="rect">
            <a:avLst/>
          </a:prstGeom>
          <a:noFill/>
        </p:spPr>
        <p:txBody>
          <a:bodyPr wrap="none" rtlCol="0">
            <a:spAutoFit/>
          </a:bodyPr>
          <a:lstStyle/>
          <a:p>
            <a:r>
              <a:rPr lang="en-US" sz="1600" dirty="0"/>
              <a:t>Heating Season Pressure Drop</a:t>
            </a:r>
          </a:p>
        </p:txBody>
      </p:sp>
      <p:sp>
        <p:nvSpPr>
          <p:cNvPr id="6" name="TextBox 5">
            <a:extLst>
              <a:ext uri="{FF2B5EF4-FFF2-40B4-BE49-F238E27FC236}">
                <a16:creationId xmlns:a16="http://schemas.microsoft.com/office/drawing/2014/main" id="{158873C7-6E79-4D00-8A9D-5601EA28186E}"/>
              </a:ext>
            </a:extLst>
          </p:cNvPr>
          <p:cNvSpPr txBox="1"/>
          <p:nvPr/>
        </p:nvSpPr>
        <p:spPr>
          <a:xfrm>
            <a:off x="6172200" y="4875165"/>
            <a:ext cx="2922595" cy="338554"/>
          </a:xfrm>
          <a:prstGeom prst="rect">
            <a:avLst/>
          </a:prstGeom>
          <a:noFill/>
        </p:spPr>
        <p:txBody>
          <a:bodyPr wrap="none" rtlCol="0">
            <a:spAutoFit/>
          </a:bodyPr>
          <a:lstStyle/>
          <a:p>
            <a:r>
              <a:rPr lang="en-US" sz="1600" dirty="0"/>
              <a:t>Cooling Season Pressure Drop</a:t>
            </a:r>
          </a:p>
        </p:txBody>
      </p:sp>
      <p:pic>
        <p:nvPicPr>
          <p:cNvPr id="7" name="Picture 6" descr="A screenshot of a cell phone&#10;&#10;Description automatically generated">
            <a:extLst>
              <a:ext uri="{FF2B5EF4-FFF2-40B4-BE49-F238E27FC236}">
                <a16:creationId xmlns:a16="http://schemas.microsoft.com/office/drawing/2014/main" id="{CB71AC18-EA2D-4AE5-B1B9-2ADB6513C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66" y="3814263"/>
            <a:ext cx="5597823" cy="279891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61C05A08-2A20-433D-9DE4-E017BF7D8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366" y="941236"/>
            <a:ext cx="5597823" cy="2798912"/>
          </a:xfrm>
          <a:prstGeom prst="rect">
            <a:avLst/>
          </a:prstGeom>
        </p:spPr>
      </p:pic>
    </p:spTree>
    <p:extLst>
      <p:ext uri="{BB962C8B-B14F-4D97-AF65-F5344CB8AC3E}">
        <p14:creationId xmlns:p14="http://schemas.microsoft.com/office/powerpoint/2010/main" val="3507510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11640</TotalTime>
  <Words>647</Words>
  <Application>Microsoft Office PowerPoint</Application>
  <PresentationFormat>On-screen Show (4:3)</PresentationFormat>
  <Paragraphs>127</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Georgia</vt:lpstr>
      <vt:lpstr>Times New Roman</vt:lpstr>
      <vt:lpstr>Trebuchet MS</vt:lpstr>
      <vt:lpstr>Wingdings 2</vt:lpstr>
      <vt:lpstr>Urban</vt:lpstr>
      <vt:lpstr>Impact of High Efficiency Filters on Energy Consumption  – A Comprehensive Experimental Study </vt:lpstr>
      <vt:lpstr>Learning Objectives</vt:lpstr>
      <vt:lpstr>Outline</vt:lpstr>
      <vt:lpstr>Background</vt:lpstr>
      <vt:lpstr>System Description</vt:lpstr>
      <vt:lpstr>PowerPoint Presentation</vt:lpstr>
      <vt:lpstr>PowerPoint Presentation</vt:lpstr>
      <vt:lpstr>Pressure Drop vs Time Relationships</vt:lpstr>
      <vt:lpstr>PowerPoint Presentation</vt:lpstr>
      <vt:lpstr>Energy Results</vt:lpstr>
      <vt:lpstr>Heating Season Energy Consumption</vt:lpstr>
      <vt:lpstr>Cooling Season HVAC Energy Consumption</vt:lpstr>
      <vt:lpstr>Conclusions</vt:lpstr>
      <vt:lpstr>Presenter Biography</vt:lpstr>
      <vt:lpstr>Questions?</vt:lpstr>
    </vt:vector>
  </TitlesOfParts>
  <Company>3M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us254351</dc:creator>
  <cp:lastModifiedBy>Abby Lemon</cp:lastModifiedBy>
  <cp:revision>94</cp:revision>
  <dcterms:created xsi:type="dcterms:W3CDTF">2012-11-04T20:41:32Z</dcterms:created>
  <dcterms:modified xsi:type="dcterms:W3CDTF">2020-05-13T21:33:54Z</dcterms:modified>
</cp:coreProperties>
</file>