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524"/>
  </p:normalViewPr>
  <p:slideViewPr>
    <p:cSldViewPr snapToGrid="0">
      <p:cViewPr varScale="1">
        <p:scale>
          <a:sx n="96" d="100"/>
          <a:sy n="96" d="100"/>
        </p:scale>
        <p:origin x="16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C104-5A45-B449-8A80-6AFD04E419E9}"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AE8E1-F547-4349-9F0B-BB7B8A531B7A}" type="slidenum">
              <a:rPr lang="en-US" smtClean="0"/>
              <a:t>‹#›</a:t>
            </a:fld>
            <a:endParaRPr lang="en-US"/>
          </a:p>
        </p:txBody>
      </p:sp>
    </p:spTree>
    <p:extLst>
      <p:ext uri="{BB962C8B-B14F-4D97-AF65-F5344CB8AC3E}">
        <p14:creationId xmlns:p14="http://schemas.microsoft.com/office/powerpoint/2010/main" val="159210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tool for debugging in R is browser, which we began talking about in class. It is a function that can be inserted where within a function and is helpful for solving more complex errors. It pauses execution and opens a window within your function, putting you in “browse” mode and allowing you to explore the current state of the function. You can interactively type in the browser to go through different parts of the function. N executes the next step in the function, which allows you to work through the function line by line and isolate the error line.</a:t>
            </a:r>
          </a:p>
        </p:txBody>
      </p:sp>
      <p:sp>
        <p:nvSpPr>
          <p:cNvPr id="4" name="Slide Number Placeholder 3"/>
          <p:cNvSpPr>
            <a:spLocks noGrp="1"/>
          </p:cNvSpPr>
          <p:nvPr>
            <p:ph type="sldNum" sz="quarter" idx="5"/>
          </p:nvPr>
        </p:nvSpPr>
        <p:spPr/>
        <p:txBody>
          <a:bodyPr/>
          <a:lstStyle/>
          <a:p>
            <a:fld id="{3C1AE8E1-F547-4349-9F0B-BB7B8A531B7A}" type="slidenum">
              <a:rPr lang="en-US" smtClean="0"/>
              <a:t>4</a:t>
            </a:fld>
            <a:endParaRPr lang="en-US"/>
          </a:p>
        </p:txBody>
      </p:sp>
    </p:spTree>
    <p:extLst>
      <p:ext uri="{BB962C8B-B14F-4D97-AF65-F5344CB8AC3E}">
        <p14:creationId xmlns:p14="http://schemas.microsoft.com/office/powerpoint/2010/main" val="107861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A5881F5-7CEF-7946-9E6A-4659976B0E8D}"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2568662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881F5-7CEF-7946-9E6A-4659976B0E8D}"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164024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881F5-7CEF-7946-9E6A-4659976B0E8D}"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60895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881F5-7CEF-7946-9E6A-4659976B0E8D}"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186442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A5881F5-7CEF-7946-9E6A-4659976B0E8D}"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17273257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5881F5-7CEF-7946-9E6A-4659976B0E8D}" type="datetimeFigureOut">
              <a:rPr lang="en-US" smtClean="0"/>
              <a:t>11/16/23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30070184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5881F5-7CEF-7946-9E6A-4659976B0E8D}"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DE572-9AA1-FF4D-9577-91CB73398CA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3524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881F5-7CEF-7946-9E6A-4659976B0E8D}"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263414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881F5-7CEF-7946-9E6A-4659976B0E8D}" type="datetimeFigureOut">
              <a:rPr lang="en-US" smtClean="0"/>
              <a:t>11/16/23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293176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A5881F5-7CEF-7946-9E6A-4659976B0E8D}" type="datetimeFigureOut">
              <a:rPr lang="en-US" smtClean="0"/>
              <a:t>11/16/23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27819311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A5881F5-7CEF-7946-9E6A-4659976B0E8D}" type="datetimeFigureOut">
              <a:rPr lang="en-US" smtClean="0"/>
              <a:t>11/16/23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C0DE572-9AA1-FF4D-9577-91CB73398CA6}" type="slidenum">
              <a:rPr lang="en-US" smtClean="0"/>
              <a:t>‹#›</a:t>
            </a:fld>
            <a:endParaRPr lang="en-US"/>
          </a:p>
        </p:txBody>
      </p:sp>
    </p:spTree>
    <p:extLst>
      <p:ext uri="{BB962C8B-B14F-4D97-AF65-F5344CB8AC3E}">
        <p14:creationId xmlns:p14="http://schemas.microsoft.com/office/powerpoint/2010/main" val="32489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5881F5-7CEF-7946-9E6A-4659976B0E8D}" type="datetimeFigureOut">
              <a:rPr lang="en-US" smtClean="0"/>
              <a:t>11/16/23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0DE572-9AA1-FF4D-9577-91CB73398CA6}" type="slidenum">
              <a:rPr lang="en-US" smtClean="0"/>
              <a:t>‹#›</a:t>
            </a:fld>
            <a:endParaRPr lang="en-US"/>
          </a:p>
        </p:txBody>
      </p:sp>
    </p:spTree>
    <p:extLst>
      <p:ext uri="{BB962C8B-B14F-4D97-AF65-F5344CB8AC3E}">
        <p14:creationId xmlns:p14="http://schemas.microsoft.com/office/powerpoint/2010/main" val="237592202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9vABzGCQeqU&amp;t=204s" TargetMode="External"/><Relationship Id="rId2" Type="http://schemas.openxmlformats.org/officeDocument/2006/relationships/hyperlink" Target="https://www.youtube.com/watch?v=PrWaE0_fUTo"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966D-BC63-47C2-6680-744809290CE5}"/>
              </a:ext>
            </a:extLst>
          </p:cNvPr>
          <p:cNvSpPr>
            <a:spLocks noGrp="1"/>
          </p:cNvSpPr>
          <p:nvPr>
            <p:ph type="ctrTitle"/>
          </p:nvPr>
        </p:nvSpPr>
        <p:spPr/>
        <p:txBody>
          <a:bodyPr>
            <a:normAutofit/>
          </a:bodyPr>
          <a:lstStyle/>
          <a:p>
            <a:r>
              <a:rPr lang="en-US" dirty="0"/>
              <a:t>Debugging in R: Basics, tips, and Tricks for Fixing mistakes</a:t>
            </a:r>
          </a:p>
        </p:txBody>
      </p:sp>
      <p:sp>
        <p:nvSpPr>
          <p:cNvPr id="3" name="Subtitle 2">
            <a:extLst>
              <a:ext uri="{FF2B5EF4-FFF2-40B4-BE49-F238E27FC236}">
                <a16:creationId xmlns:a16="http://schemas.microsoft.com/office/drawing/2014/main" id="{740A3772-0EC3-0390-530E-DDD82FFC9171}"/>
              </a:ext>
            </a:extLst>
          </p:cNvPr>
          <p:cNvSpPr>
            <a:spLocks noGrp="1"/>
          </p:cNvSpPr>
          <p:nvPr>
            <p:ph type="subTitle" idx="1"/>
          </p:nvPr>
        </p:nvSpPr>
        <p:spPr/>
        <p:txBody>
          <a:bodyPr>
            <a:normAutofit/>
          </a:bodyPr>
          <a:lstStyle/>
          <a:p>
            <a:r>
              <a:rPr lang="en-US" dirty="0"/>
              <a:t>Elizabeth </a:t>
            </a:r>
            <a:r>
              <a:rPr lang="en-US" dirty="0" err="1"/>
              <a:t>Sicking</a:t>
            </a:r>
            <a:endParaRPr lang="en-US" dirty="0"/>
          </a:p>
          <a:p>
            <a:r>
              <a:rPr lang="en-US" dirty="0"/>
              <a:t>November 16, 2023</a:t>
            </a:r>
          </a:p>
        </p:txBody>
      </p:sp>
    </p:spTree>
    <p:extLst>
      <p:ext uri="{BB962C8B-B14F-4D97-AF65-F5344CB8AC3E}">
        <p14:creationId xmlns:p14="http://schemas.microsoft.com/office/powerpoint/2010/main" val="45050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3D72-BE9A-DAE8-95E6-EF2491F0D4F8}"/>
              </a:ext>
            </a:extLst>
          </p:cNvPr>
          <p:cNvSpPr>
            <a:spLocks noGrp="1"/>
          </p:cNvSpPr>
          <p:nvPr>
            <p:ph type="title"/>
          </p:nvPr>
        </p:nvSpPr>
        <p:spPr>
          <a:xfrm>
            <a:off x="651641" y="472966"/>
            <a:ext cx="10762593" cy="1037782"/>
          </a:xfrm>
        </p:spPr>
        <p:txBody>
          <a:bodyPr anchor="ctr">
            <a:normAutofit/>
          </a:bodyPr>
          <a:lstStyle/>
          <a:p>
            <a:pPr algn="l"/>
            <a:r>
              <a:rPr lang="en-US" dirty="0"/>
              <a:t>Debugging</a:t>
            </a:r>
          </a:p>
        </p:txBody>
      </p:sp>
      <p:sp>
        <p:nvSpPr>
          <p:cNvPr id="3" name="Content Placeholder 2">
            <a:extLst>
              <a:ext uri="{FF2B5EF4-FFF2-40B4-BE49-F238E27FC236}">
                <a16:creationId xmlns:a16="http://schemas.microsoft.com/office/drawing/2014/main" id="{76C785D5-5291-C859-088E-F61678240EE4}"/>
              </a:ext>
            </a:extLst>
          </p:cNvPr>
          <p:cNvSpPr>
            <a:spLocks noGrp="1"/>
          </p:cNvSpPr>
          <p:nvPr>
            <p:ph idx="1"/>
          </p:nvPr>
        </p:nvSpPr>
        <p:spPr>
          <a:xfrm>
            <a:off x="641131" y="1537252"/>
            <a:ext cx="10794123" cy="4947632"/>
          </a:xfrm>
        </p:spPr>
        <p:txBody>
          <a:bodyPr>
            <a:normAutofit/>
          </a:bodyPr>
          <a:lstStyle/>
          <a:p>
            <a:endParaRPr lang="en-US" sz="3200" dirty="0"/>
          </a:p>
          <a:p>
            <a:r>
              <a:rPr lang="en-US" sz="3200" dirty="0"/>
              <a:t>Anatomy of a basic error message:</a:t>
            </a:r>
          </a:p>
          <a:p>
            <a:endParaRPr lang="en-US" sz="3200" dirty="0"/>
          </a:p>
          <a:p>
            <a:endParaRPr lang="en-US" sz="3200" dirty="0"/>
          </a:p>
          <a:p>
            <a:endParaRPr lang="en-US" sz="3200" dirty="0"/>
          </a:p>
          <a:p>
            <a:pPr marL="0" indent="0">
              <a:buNone/>
            </a:pPr>
            <a:endParaRPr lang="en-US" sz="100" dirty="0"/>
          </a:p>
          <a:p>
            <a:pPr marL="0" indent="0" algn="ctr">
              <a:buNone/>
            </a:pPr>
            <a:endParaRPr lang="en-US" sz="3200" dirty="0"/>
          </a:p>
          <a:p>
            <a:pPr marL="0" indent="0" algn="ctr">
              <a:buNone/>
            </a:pPr>
            <a:r>
              <a:rPr lang="en-US" sz="3200" dirty="0"/>
              <a:t>Error in [what you tried to run] : [what the problem is]</a:t>
            </a:r>
          </a:p>
          <a:p>
            <a:endParaRPr lang="en-US" sz="3200" dirty="0">
              <a:sym typeface="Wingdings" pitchFamily="2" charset="2"/>
            </a:endParaRPr>
          </a:p>
          <a:p>
            <a:endParaRPr lang="en-US" sz="2800" dirty="0">
              <a:sym typeface="Wingdings" pitchFamily="2" charset="2"/>
            </a:endParaRPr>
          </a:p>
          <a:p>
            <a:pPr lvl="2"/>
            <a:endParaRPr lang="en-US" sz="2000" dirty="0">
              <a:sym typeface="Wingdings" pitchFamily="2" charset="2"/>
            </a:endParaRPr>
          </a:p>
          <a:p>
            <a:pPr lvl="2"/>
            <a:endParaRPr lang="en-US" sz="2000" dirty="0"/>
          </a:p>
          <a:p>
            <a:pPr lvl="3"/>
            <a:endParaRPr lang="en-US" sz="2000" dirty="0"/>
          </a:p>
        </p:txBody>
      </p:sp>
      <p:pic>
        <p:nvPicPr>
          <p:cNvPr id="5" name="Picture 4" descr="A computer code with purple text&#10;&#10;Description automatically generated">
            <a:extLst>
              <a:ext uri="{FF2B5EF4-FFF2-40B4-BE49-F238E27FC236}">
                <a16:creationId xmlns:a16="http://schemas.microsoft.com/office/drawing/2014/main" id="{9A8F3C40-99B4-A9F9-72A6-27A7CF4A45DF}"/>
              </a:ext>
            </a:extLst>
          </p:cNvPr>
          <p:cNvPicPr>
            <a:picLocks noChangeAspect="1"/>
          </p:cNvPicPr>
          <p:nvPr/>
        </p:nvPicPr>
        <p:blipFill>
          <a:blip r:embed="rId2"/>
          <a:stretch>
            <a:fillRect/>
          </a:stretch>
        </p:blipFill>
        <p:spPr>
          <a:xfrm>
            <a:off x="1986890" y="2967255"/>
            <a:ext cx="8009559" cy="1905432"/>
          </a:xfrm>
          <a:prstGeom prst="rect">
            <a:avLst/>
          </a:prstGeom>
        </p:spPr>
      </p:pic>
    </p:spTree>
    <p:extLst>
      <p:ext uri="{BB962C8B-B14F-4D97-AF65-F5344CB8AC3E}">
        <p14:creationId xmlns:p14="http://schemas.microsoft.com/office/powerpoint/2010/main" val="42794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3D72-BE9A-DAE8-95E6-EF2491F0D4F8}"/>
              </a:ext>
            </a:extLst>
          </p:cNvPr>
          <p:cNvSpPr>
            <a:spLocks noGrp="1"/>
          </p:cNvSpPr>
          <p:nvPr>
            <p:ph type="title"/>
          </p:nvPr>
        </p:nvSpPr>
        <p:spPr>
          <a:xfrm>
            <a:off x="651641" y="472966"/>
            <a:ext cx="10762593" cy="1944414"/>
          </a:xfrm>
        </p:spPr>
        <p:txBody>
          <a:bodyPr>
            <a:normAutofit/>
          </a:bodyPr>
          <a:lstStyle/>
          <a:p>
            <a:pPr algn="l"/>
            <a:r>
              <a:rPr lang="en-US" dirty="0"/>
              <a:t>Basic approach after getting an error message</a:t>
            </a:r>
          </a:p>
        </p:txBody>
      </p:sp>
      <p:sp>
        <p:nvSpPr>
          <p:cNvPr id="3" name="Content Placeholder 2">
            <a:extLst>
              <a:ext uri="{FF2B5EF4-FFF2-40B4-BE49-F238E27FC236}">
                <a16:creationId xmlns:a16="http://schemas.microsoft.com/office/drawing/2014/main" id="{76C785D5-5291-C859-088E-F61678240EE4}"/>
              </a:ext>
            </a:extLst>
          </p:cNvPr>
          <p:cNvSpPr>
            <a:spLocks noGrp="1"/>
          </p:cNvSpPr>
          <p:nvPr>
            <p:ph idx="1"/>
          </p:nvPr>
        </p:nvSpPr>
        <p:spPr>
          <a:xfrm>
            <a:off x="641131" y="2522484"/>
            <a:ext cx="10794123" cy="3962400"/>
          </a:xfrm>
        </p:spPr>
        <p:txBody>
          <a:bodyPr>
            <a:normAutofit/>
          </a:bodyPr>
          <a:lstStyle/>
          <a:p>
            <a:pPr lvl="1"/>
            <a:r>
              <a:rPr lang="en-US" sz="2800" dirty="0"/>
              <a:t>Google the error message! Google is your friend </a:t>
            </a:r>
            <a:r>
              <a:rPr lang="en-US" sz="2800" dirty="0">
                <a:sym typeface="Wingdings" pitchFamily="2" charset="2"/>
              </a:rPr>
              <a:t></a:t>
            </a:r>
          </a:p>
          <a:p>
            <a:pPr lvl="1"/>
            <a:r>
              <a:rPr lang="en-US" sz="2800" dirty="0">
                <a:sym typeface="Wingdings" pitchFamily="2" charset="2"/>
              </a:rPr>
              <a:t>Make errors easily reproduceable</a:t>
            </a:r>
          </a:p>
          <a:p>
            <a:pPr lvl="2"/>
            <a:r>
              <a:rPr lang="en-US" sz="2800" dirty="0">
                <a:sym typeface="Wingdings" pitchFamily="2" charset="2"/>
              </a:rPr>
              <a:t>Isolate errors by removing code, simplifying data, and figuring out inputs that don’t trigger the errors</a:t>
            </a:r>
          </a:p>
          <a:p>
            <a:pPr lvl="1"/>
            <a:r>
              <a:rPr lang="en-US" sz="2800" dirty="0">
                <a:sym typeface="Wingdings" pitchFamily="2" charset="2"/>
              </a:rPr>
              <a:t>Take a systematic approach to find the bug</a:t>
            </a:r>
          </a:p>
          <a:p>
            <a:pPr lvl="1"/>
            <a:r>
              <a:rPr lang="en-US" sz="2800" dirty="0">
                <a:sym typeface="Wingdings" pitchFamily="2" charset="2"/>
              </a:rPr>
              <a:t>Once you’ve found the bug, determine how to fix it, and have measures in place to check that the fix was effective</a:t>
            </a:r>
          </a:p>
          <a:p>
            <a:pPr lvl="2"/>
            <a:endParaRPr lang="en-US" sz="2000" dirty="0">
              <a:sym typeface="Wingdings" pitchFamily="2" charset="2"/>
            </a:endParaRPr>
          </a:p>
          <a:p>
            <a:pPr lvl="2"/>
            <a:endParaRPr lang="en-US" sz="2000" dirty="0"/>
          </a:p>
          <a:p>
            <a:pPr lvl="3"/>
            <a:endParaRPr lang="en-US" sz="2000" dirty="0"/>
          </a:p>
        </p:txBody>
      </p:sp>
    </p:spTree>
    <p:extLst>
      <p:ext uri="{BB962C8B-B14F-4D97-AF65-F5344CB8AC3E}">
        <p14:creationId xmlns:p14="http://schemas.microsoft.com/office/powerpoint/2010/main" val="425951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69B4F0-F151-2A4D-31B4-00B0F8915DEF}"/>
              </a:ext>
            </a:extLst>
          </p:cNvPr>
          <p:cNvSpPr>
            <a:spLocks noGrp="1"/>
          </p:cNvSpPr>
          <p:nvPr>
            <p:ph type="title"/>
          </p:nvPr>
        </p:nvSpPr>
        <p:spPr>
          <a:xfrm>
            <a:off x="651641" y="472966"/>
            <a:ext cx="10762593" cy="1135117"/>
          </a:xfrm>
        </p:spPr>
        <p:txBody>
          <a:bodyPr>
            <a:normAutofit/>
          </a:bodyPr>
          <a:lstStyle/>
          <a:p>
            <a:pPr algn="l"/>
            <a:r>
              <a:rPr lang="en-US" dirty="0"/>
              <a:t>Interactive debugging</a:t>
            </a:r>
          </a:p>
        </p:txBody>
      </p:sp>
      <p:sp>
        <p:nvSpPr>
          <p:cNvPr id="7" name="Content Placeholder 2">
            <a:extLst>
              <a:ext uri="{FF2B5EF4-FFF2-40B4-BE49-F238E27FC236}">
                <a16:creationId xmlns:a16="http://schemas.microsoft.com/office/drawing/2014/main" id="{2D7710EC-93CE-AC6C-CC00-61E931EAF571}"/>
              </a:ext>
            </a:extLst>
          </p:cNvPr>
          <p:cNvSpPr txBox="1">
            <a:spLocks/>
          </p:cNvSpPr>
          <p:nvPr/>
        </p:nvSpPr>
        <p:spPr>
          <a:xfrm>
            <a:off x="700766" y="1726666"/>
            <a:ext cx="10794123" cy="49524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3000" dirty="0">
                <a:sym typeface="Wingdings" pitchFamily="2" charset="2"/>
              </a:rPr>
              <a:t>browser()</a:t>
            </a:r>
          </a:p>
          <a:p>
            <a:pPr lvl="1"/>
            <a:r>
              <a:rPr lang="en-US" sz="2800" dirty="0">
                <a:sym typeface="Wingdings" pitchFamily="2" charset="2"/>
              </a:rPr>
              <a:t>Opens a window </a:t>
            </a:r>
            <a:r>
              <a:rPr lang="en-US" sz="2800" i="1" dirty="0">
                <a:sym typeface="Wingdings" pitchFamily="2" charset="2"/>
              </a:rPr>
              <a:t>within </a:t>
            </a:r>
            <a:r>
              <a:rPr lang="en-US" sz="2800" dirty="0">
                <a:sym typeface="Wingdings" pitchFamily="2" charset="2"/>
              </a:rPr>
              <a:t>your function that pauses execution and allows you to explore the current state</a:t>
            </a:r>
          </a:p>
          <a:p>
            <a:r>
              <a:rPr lang="en-US" sz="3000" dirty="0">
                <a:sym typeface="Wingdings" pitchFamily="2" charset="2"/>
              </a:rPr>
              <a:t>browser() commands</a:t>
            </a:r>
            <a:endParaRPr lang="en-US" sz="2000" dirty="0">
              <a:sym typeface="Wingdings" pitchFamily="2" charset="2"/>
            </a:endParaRPr>
          </a:p>
          <a:p>
            <a:pPr lvl="1"/>
            <a:r>
              <a:rPr lang="en-US" sz="2800" dirty="0">
                <a:sym typeface="Wingdings" pitchFamily="2" charset="2"/>
              </a:rPr>
              <a:t>Next- n : executes the next step in the function </a:t>
            </a:r>
          </a:p>
          <a:p>
            <a:pPr lvl="1"/>
            <a:r>
              <a:rPr lang="en-US" sz="2800" dirty="0">
                <a:sym typeface="Wingdings" pitchFamily="2" charset="2"/>
              </a:rPr>
              <a:t>Step into- s : same as above, but can step into a function</a:t>
            </a:r>
          </a:p>
          <a:p>
            <a:pPr lvl="1"/>
            <a:r>
              <a:rPr lang="en-US" sz="2800" dirty="0">
                <a:sym typeface="Wingdings" pitchFamily="2" charset="2"/>
              </a:rPr>
              <a:t>Finish- f : finishes executing function</a:t>
            </a:r>
          </a:p>
          <a:p>
            <a:pPr lvl="1"/>
            <a:r>
              <a:rPr lang="en-US" sz="2800" dirty="0">
                <a:sym typeface="Wingdings" pitchFamily="2" charset="2"/>
              </a:rPr>
              <a:t>Continue- c : leaves debugging, continues execution. Good for checking fixes! </a:t>
            </a:r>
          </a:p>
          <a:p>
            <a:pPr lvl="1"/>
            <a:r>
              <a:rPr lang="en-US" sz="2800" dirty="0">
                <a:sym typeface="Wingdings" pitchFamily="2" charset="2"/>
              </a:rPr>
              <a:t>Stop- Q : stops debugging, returns to global environment</a:t>
            </a:r>
          </a:p>
        </p:txBody>
      </p:sp>
    </p:spTree>
    <p:extLst>
      <p:ext uri="{BB962C8B-B14F-4D97-AF65-F5344CB8AC3E}">
        <p14:creationId xmlns:p14="http://schemas.microsoft.com/office/powerpoint/2010/main" val="6354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69B4F0-F151-2A4D-31B4-00B0F8915DEF}"/>
              </a:ext>
            </a:extLst>
          </p:cNvPr>
          <p:cNvSpPr>
            <a:spLocks noGrp="1"/>
          </p:cNvSpPr>
          <p:nvPr>
            <p:ph type="title"/>
          </p:nvPr>
        </p:nvSpPr>
        <p:spPr>
          <a:xfrm>
            <a:off x="651641" y="472966"/>
            <a:ext cx="10762593" cy="1135117"/>
          </a:xfrm>
        </p:spPr>
        <p:txBody>
          <a:bodyPr>
            <a:normAutofit/>
          </a:bodyPr>
          <a:lstStyle/>
          <a:p>
            <a:pPr algn="l"/>
            <a:r>
              <a:rPr lang="en-US" dirty="0"/>
              <a:t>Other tips and tricks</a:t>
            </a:r>
          </a:p>
        </p:txBody>
      </p:sp>
      <p:sp>
        <p:nvSpPr>
          <p:cNvPr id="6" name="Content Placeholder 2">
            <a:extLst>
              <a:ext uri="{FF2B5EF4-FFF2-40B4-BE49-F238E27FC236}">
                <a16:creationId xmlns:a16="http://schemas.microsoft.com/office/drawing/2014/main" id="{B6C92D60-52A6-FA36-C979-3BEEB4CFC000}"/>
              </a:ext>
            </a:extLst>
          </p:cNvPr>
          <p:cNvSpPr>
            <a:spLocks noGrp="1"/>
          </p:cNvSpPr>
          <p:nvPr>
            <p:ph idx="1"/>
          </p:nvPr>
        </p:nvSpPr>
        <p:spPr>
          <a:xfrm>
            <a:off x="641131" y="1839310"/>
            <a:ext cx="10794123" cy="4466897"/>
          </a:xfrm>
        </p:spPr>
        <p:txBody>
          <a:bodyPr>
            <a:normAutofit lnSpcReduction="10000"/>
          </a:bodyPr>
          <a:lstStyle/>
          <a:p>
            <a:r>
              <a:rPr lang="en-US" sz="3000" dirty="0">
                <a:sym typeface="Wingdings" pitchFamily="2" charset="2"/>
              </a:rPr>
              <a:t>Open a new R session and try running the code again </a:t>
            </a:r>
          </a:p>
          <a:p>
            <a:pPr lvl="2"/>
            <a:r>
              <a:rPr lang="en-US" sz="2800" dirty="0">
                <a:sym typeface="Wingdings" pitchFamily="2" charset="2"/>
              </a:rPr>
              <a:t>This is helpful if you can’t figure out the source of an error </a:t>
            </a:r>
          </a:p>
          <a:p>
            <a:pPr lvl="4"/>
            <a:r>
              <a:rPr lang="en-US" sz="2800" dirty="0">
                <a:solidFill>
                  <a:schemeClr val="tx1">
                    <a:lumMod val="85000"/>
                    <a:lumOff val="15000"/>
                  </a:schemeClr>
                </a:solidFill>
                <a:sym typeface="Wingdings" pitchFamily="2" charset="2"/>
              </a:rPr>
              <a:t>There may be hidden objects stored that are causing issues</a:t>
            </a:r>
          </a:p>
          <a:p>
            <a:pPr lvl="2"/>
            <a:r>
              <a:rPr lang="en-US" sz="2800" dirty="0">
                <a:sym typeface="Wingdings" pitchFamily="2" charset="2"/>
              </a:rPr>
              <a:t>Along the same lines, double check the objects you’re working from- make sure everything you’re trying to use exists!</a:t>
            </a:r>
          </a:p>
          <a:p>
            <a:r>
              <a:rPr lang="en-US" sz="3000" dirty="0">
                <a:sym typeface="Wingdings" pitchFamily="2" charset="2"/>
              </a:rPr>
              <a:t>Simplify your code</a:t>
            </a:r>
          </a:p>
          <a:p>
            <a:r>
              <a:rPr lang="en-US" sz="3000" dirty="0">
                <a:sym typeface="Wingdings" pitchFamily="2" charset="2"/>
              </a:rPr>
              <a:t>Have a system:</a:t>
            </a:r>
          </a:p>
          <a:p>
            <a:pPr lvl="1"/>
            <a:r>
              <a:rPr lang="en-US" sz="2800" dirty="0">
                <a:sym typeface="Wingdings" pitchFamily="2" charset="2"/>
              </a:rPr>
              <a:t>Insert the browser function halfway through whatever chunk you’re working on, and eliminate from there</a:t>
            </a:r>
            <a:endParaRPr lang="en-US" sz="2800" dirty="0"/>
          </a:p>
          <a:p>
            <a:pPr lvl="2"/>
            <a:endParaRPr lang="en-US" sz="2000" dirty="0"/>
          </a:p>
        </p:txBody>
      </p:sp>
    </p:spTree>
    <p:extLst>
      <p:ext uri="{BB962C8B-B14F-4D97-AF65-F5344CB8AC3E}">
        <p14:creationId xmlns:p14="http://schemas.microsoft.com/office/powerpoint/2010/main" val="222982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72074-F02D-3E7F-24E2-99E1C267915E}"/>
              </a:ext>
            </a:extLst>
          </p:cNvPr>
          <p:cNvSpPr txBox="1"/>
          <p:nvPr/>
        </p:nvSpPr>
        <p:spPr>
          <a:xfrm>
            <a:off x="119270" y="5459897"/>
            <a:ext cx="11463130" cy="1846659"/>
          </a:xfrm>
          <a:prstGeom prst="rect">
            <a:avLst/>
          </a:prstGeom>
          <a:noFill/>
        </p:spPr>
        <p:txBody>
          <a:bodyPr wrap="square" rtlCol="0">
            <a:spAutoFit/>
          </a:bodyPr>
          <a:lstStyle/>
          <a:p>
            <a:r>
              <a:rPr lang="en-US" sz="2400" dirty="0"/>
              <a:t>Sources:</a:t>
            </a:r>
          </a:p>
          <a:p>
            <a:r>
              <a:rPr lang="en-US" b="0" i="0" u="none" strike="noStrike" dirty="0">
                <a:solidFill>
                  <a:srgbClr val="000000"/>
                </a:solidFill>
                <a:effectLst/>
              </a:rPr>
              <a:t>Wickham, H. (2019). </a:t>
            </a:r>
            <a:r>
              <a:rPr lang="en-US" b="0" i="1" u="none" strike="noStrike" dirty="0">
                <a:solidFill>
                  <a:srgbClr val="000000"/>
                </a:solidFill>
                <a:effectLst/>
              </a:rPr>
              <a:t>Advanced R</a:t>
            </a:r>
            <a:r>
              <a:rPr lang="en-US" dirty="0">
                <a:solidFill>
                  <a:srgbClr val="000000"/>
                </a:solidFill>
              </a:rPr>
              <a:t>. </a:t>
            </a:r>
            <a:r>
              <a:rPr lang="en-US" b="0" i="0" u="none" strike="noStrike" dirty="0">
                <a:solidFill>
                  <a:srgbClr val="000000"/>
                </a:solidFill>
                <a:effectLst/>
              </a:rPr>
              <a:t>Second Edition. </a:t>
            </a:r>
            <a:r>
              <a:rPr lang="en-US" i="1" dirty="0">
                <a:solidFill>
                  <a:srgbClr val="000000"/>
                </a:solidFill>
              </a:rPr>
              <a:t>Chapter 22: Debugging. </a:t>
            </a:r>
            <a:r>
              <a:rPr lang="en-US" b="0" i="0" u="none" strike="noStrike" dirty="0">
                <a:solidFill>
                  <a:srgbClr val="000000"/>
                </a:solidFill>
                <a:effectLst/>
              </a:rPr>
              <a:t>Chapman &amp; Hall/CRC. </a:t>
            </a:r>
            <a:br>
              <a:rPr lang="en-US" b="0" i="0" u="none" strike="noStrike" dirty="0">
                <a:solidFill>
                  <a:srgbClr val="000000"/>
                </a:solidFill>
                <a:effectLst/>
              </a:rPr>
            </a:br>
            <a:r>
              <a:rPr lang="en-US" b="0" i="0" u="none" strike="noStrike" dirty="0">
                <a:solidFill>
                  <a:srgbClr val="000000"/>
                </a:solidFill>
                <a:effectLst/>
                <a:hlinkClick r:id="rId2"/>
              </a:rPr>
              <a:t>https://www.youtube.com/watch?v=PrWaE0_fUTo</a:t>
            </a:r>
            <a:endParaRPr lang="en-US" b="0" i="0" u="none" strike="noStrike" dirty="0">
              <a:solidFill>
                <a:srgbClr val="000000"/>
              </a:solidFill>
              <a:effectLst/>
            </a:endParaRPr>
          </a:p>
          <a:p>
            <a:r>
              <a:rPr lang="en-US" b="0" i="0" u="none" strike="noStrike" dirty="0">
                <a:solidFill>
                  <a:srgbClr val="000000"/>
                </a:solidFill>
                <a:effectLst/>
                <a:hlinkClick r:id="rId3"/>
              </a:rPr>
              <a:t>https://www.youtube.com/watch?v=9vABzGCQeqU&amp;t=204s</a:t>
            </a:r>
            <a:endParaRPr lang="en-US" dirty="0">
              <a:solidFill>
                <a:srgbClr val="000000"/>
              </a:solidFill>
            </a:endParaRPr>
          </a:p>
          <a:p>
            <a:endParaRPr lang="en-US" b="0" i="0" u="none" strike="noStrike" dirty="0">
              <a:solidFill>
                <a:srgbClr val="000000"/>
              </a:solidFill>
              <a:effectLst/>
            </a:endParaRPr>
          </a:p>
          <a:p>
            <a:endParaRPr lang="en-US" dirty="0"/>
          </a:p>
        </p:txBody>
      </p:sp>
      <p:pic>
        <p:nvPicPr>
          <p:cNvPr id="1026" name="Picture 2" descr="Bug &amp; Debug. If debugging is the process of removing… | by Saidur Rahman  Akash | Medium">
            <a:extLst>
              <a:ext uri="{FF2B5EF4-FFF2-40B4-BE49-F238E27FC236}">
                <a16:creationId xmlns:a16="http://schemas.microsoft.com/office/drawing/2014/main" id="{3014BEC8-38F0-5876-DBEF-C5701E22A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556" y="895349"/>
            <a:ext cx="8574157" cy="48229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37FC35-A85D-DEBA-D004-52B8B80431CC}"/>
              </a:ext>
            </a:extLst>
          </p:cNvPr>
          <p:cNvSpPr txBox="1"/>
          <p:nvPr/>
        </p:nvSpPr>
        <p:spPr>
          <a:xfrm>
            <a:off x="5075583" y="265043"/>
            <a:ext cx="2107094" cy="584775"/>
          </a:xfrm>
          <a:prstGeom prst="rect">
            <a:avLst/>
          </a:prstGeom>
          <a:noFill/>
        </p:spPr>
        <p:txBody>
          <a:bodyPr wrap="square" rtlCol="0">
            <a:spAutoFit/>
          </a:bodyPr>
          <a:lstStyle/>
          <a:p>
            <a:r>
              <a:rPr lang="en-US" sz="3200" dirty="0"/>
              <a:t>Questions?</a:t>
            </a:r>
          </a:p>
        </p:txBody>
      </p:sp>
    </p:spTree>
    <p:extLst>
      <p:ext uri="{BB962C8B-B14F-4D97-AF65-F5344CB8AC3E}">
        <p14:creationId xmlns:p14="http://schemas.microsoft.com/office/powerpoint/2010/main" val="3757113054"/>
      </p:ext>
    </p:extLst>
  </p:cSld>
  <p:clrMapOvr>
    <a:masterClrMapping/>
  </p:clrMapOvr>
</p:sld>
</file>

<file path=ppt/theme/theme1.xml><?xml version="1.0" encoding="utf-8"?>
<a:theme xmlns:a="http://schemas.openxmlformats.org/drawingml/2006/main" name="Parce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{6E857C99-7515-E94E-9AE0-2AAE54725DBA}tf10001120</Template>
  <TotalTime>4299</TotalTime>
  <Words>447</Words>
  <Application>Microsoft Macintosh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Parcel</vt:lpstr>
      <vt:lpstr>Debugging in R: Basics, tips, and Tricks for Fixing mistakes</vt:lpstr>
      <vt:lpstr>Debugging</vt:lpstr>
      <vt:lpstr>Basic approach after getting an error message</vt:lpstr>
      <vt:lpstr>Interactive debugging</vt:lpstr>
      <vt:lpstr>Other tips and tricks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R: Basics, tips, and Tricks for Fixing mistakes</dc:title>
  <dc:creator>Sicking, Elizabeth</dc:creator>
  <cp:lastModifiedBy>Sicking, Elizabeth</cp:lastModifiedBy>
  <cp:revision>6</cp:revision>
  <dcterms:created xsi:type="dcterms:W3CDTF">2023-11-13T15:19:22Z</dcterms:created>
  <dcterms:modified xsi:type="dcterms:W3CDTF">2023-11-16T15:00:51Z</dcterms:modified>
</cp:coreProperties>
</file>