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9c0381958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9c0381958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9acd9a826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9acd9a826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bd1afaa9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bd1afaa9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9acd9a826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9acd9a826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9bd1afaa9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9bd1afaa9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9acd9a826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9acd9a826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9acd9a826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9acd9a826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9c03819586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9c03819586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9c0381958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9c0381958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ood.arc.vt.edu/pun/sys/dashboard/" TargetMode="External"/><Relationship Id="rId4" Type="http://schemas.openxmlformats.org/officeDocument/2006/relationships/hyperlink" Target="https://ood.arc.vt.edu/pun/sys/dashboard/batch_connect/sys/bc_vt_rstudio_singularity_docker_141717/session_contexts/new" TargetMode="External"/><Relationship Id="rId5" Type="http://schemas.openxmlformats.org/officeDocument/2006/relationships/hyperlink" Target="https://ood.arc.vt.edu/rnode/tc015/56938/" TargetMode="External"/><Relationship Id="rId6" Type="http://schemas.openxmlformats.org/officeDocument/2006/relationships/hyperlink" Target="https://www.docs.arc.vt.edu/index.html" TargetMode="External"/><Relationship Id="rId7" Type="http://schemas.openxmlformats.org/officeDocument/2006/relationships/hyperlink" Target="https://www.docs.arc.vt.edu/usage/faq.html#when-will-my-job-star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it.vt.edu/" TargetMode="External"/><Relationship Id="rId4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arc.vt.edu/account" TargetMode="External"/><Relationship Id="rId4" Type="http://schemas.openxmlformats.org/officeDocument/2006/relationships/hyperlink" Target="https://www.docs.arc.vt.edu/usage/allocations.html#allocations" TargetMode="External"/><Relationship Id="rId5" Type="http://schemas.openxmlformats.org/officeDocument/2006/relationships/hyperlink" Target="https://www.docs.arc.vt.edu/resources.html#resources" TargetMode="External"/><Relationship Id="rId6" Type="http://schemas.openxmlformats.org/officeDocument/2006/relationships/hyperlink" Target="https://www.docs.arc.vt.edu/software.html#software" TargetMode="External"/><Relationship Id="rId7" Type="http://schemas.openxmlformats.org/officeDocument/2006/relationships/hyperlink" Target="https://www.docs.arc.vt.edu/usage/faq.html#interact" TargetMode="External"/><Relationship Id="rId8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hyperlink" Target="https://4help.vt.edu/sp?id=index" TargetMode="External"/><Relationship Id="rId6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coldfront.arc.vt.edu/" TargetMode="External"/><Relationship Id="rId4" Type="http://schemas.openxmlformats.org/officeDocument/2006/relationships/hyperlink" Target="https://www.docs.arc.vt.edu/usage/allocations.html#allocations" TargetMode="External"/><Relationship Id="rId10" Type="http://schemas.openxmlformats.org/officeDocument/2006/relationships/image" Target="../media/image9.png"/><Relationship Id="rId9" Type="http://schemas.openxmlformats.org/officeDocument/2006/relationships/image" Target="../media/image13.png"/><Relationship Id="rId5" Type="http://schemas.openxmlformats.org/officeDocument/2006/relationships/image" Target="../media/image8.png"/><Relationship Id="rId6" Type="http://schemas.openxmlformats.org/officeDocument/2006/relationships/image" Target="../media/image16.png"/><Relationship Id="rId7" Type="http://schemas.openxmlformats.org/officeDocument/2006/relationships/image" Target="../media/image5.png"/><Relationship Id="rId8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familiar with ARC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Gabriel Borba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1045" y="173600"/>
            <a:ext cx="1666580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217425" y="1736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en" sz="1620">
                <a:solidFill>
                  <a:srgbClr val="666666"/>
                </a:solidFill>
              </a:rPr>
              <a:t>Advanced R Programming: BIOL 6064</a:t>
            </a:r>
            <a:endParaRPr b="1" sz="1620">
              <a:solidFill>
                <a:srgbClr val="666666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1620">
                <a:solidFill>
                  <a:srgbClr val="666666"/>
                </a:solidFill>
              </a:rPr>
              <a:t>Fall 2023</a:t>
            </a:r>
            <a:endParaRPr sz="1620">
              <a:solidFill>
                <a:srgbClr val="666666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246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/>
        </p:nvSpPr>
        <p:spPr>
          <a:xfrm>
            <a:off x="456800" y="557300"/>
            <a:ext cx="66876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LINKS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https://ood.arc.vt.edu/pun/sys/dashboard/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https://ood.arc.vt.edu/pun/sys/dashboard/batch_connect/sys/bc_vt_rstudio_singularity_docker_141717/session_contexts/new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https://ood.arc.vt.edu/rnode/tc015/56938/</a:t>
            </a:r>
            <a:r>
              <a:rPr lang="en" sz="1800">
                <a:solidFill>
                  <a:schemeClr val="dk2"/>
                </a:solidFill>
              </a:rPr>
              <a:t>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6"/>
              </a:rPr>
              <a:t>https://www.docs.arc.vt.edu/index.html</a:t>
            </a:r>
            <a:r>
              <a:rPr lang="en" sz="1800">
                <a:solidFill>
                  <a:schemeClr val="dk2"/>
                </a:solidFill>
              </a:rPr>
              <a:t> (ARC user)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7"/>
              </a:rPr>
              <a:t>https://www.docs.arc.vt.edu/usage/faq.html#when-will-my-job-start</a:t>
            </a:r>
            <a:r>
              <a:rPr lang="en" sz="1800">
                <a:solidFill>
                  <a:schemeClr val="dk2"/>
                </a:solidFill>
              </a:rPr>
              <a:t> (Frequent questions)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694325" y="202350"/>
            <a:ext cx="7241400" cy="35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What is ARC?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dk1"/>
                </a:solidFill>
              </a:rPr>
              <a:t>ARC is Advanced Research Computing, a unit from the </a:t>
            </a:r>
            <a:r>
              <a:rPr lang="en" sz="1450" u="sng">
                <a:solidFill>
                  <a:srgbClr val="C6460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Division of Information Technology</a:t>
            </a:r>
            <a:r>
              <a:rPr lang="en" sz="1450">
                <a:solidFill>
                  <a:schemeClr val="dk1"/>
                </a:solidFill>
              </a:rPr>
              <a:t>. </a:t>
            </a:r>
            <a:endParaRPr sz="14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dk1"/>
                </a:solidFill>
              </a:rPr>
              <a:t>ARC's resources include:</a:t>
            </a:r>
            <a:endParaRPr sz="1450">
              <a:solidFill>
                <a:schemeClr val="dk1"/>
              </a:solidFill>
            </a:endParaRPr>
          </a:p>
          <a:p>
            <a:pPr indent="-320675" lvl="0" marL="4572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chemeClr val="dk1"/>
              </a:buClr>
              <a:buSzPts val="1450"/>
              <a:buChar char="●"/>
            </a:pPr>
            <a:r>
              <a:rPr lang="en" sz="1450">
                <a:solidFill>
                  <a:schemeClr val="dk1"/>
                </a:solidFill>
              </a:rPr>
              <a:t>High-performance computing systems, </a:t>
            </a:r>
            <a:endParaRPr sz="1450">
              <a:solidFill>
                <a:schemeClr val="dk1"/>
              </a:solidFill>
            </a:endParaRPr>
          </a:p>
          <a:p>
            <a:pPr indent="-3206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Char char="●"/>
            </a:pPr>
            <a:r>
              <a:rPr lang="en" sz="1450">
                <a:solidFill>
                  <a:schemeClr val="dk1"/>
                </a:solidFill>
              </a:rPr>
              <a:t>Large-scale data storage, </a:t>
            </a:r>
            <a:endParaRPr sz="1450">
              <a:solidFill>
                <a:schemeClr val="dk1"/>
              </a:solidFill>
            </a:endParaRPr>
          </a:p>
          <a:p>
            <a:pPr indent="-3206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Char char="●"/>
            </a:pPr>
            <a:r>
              <a:rPr lang="en" sz="1450">
                <a:solidFill>
                  <a:schemeClr val="dk1"/>
                </a:solidFill>
              </a:rPr>
              <a:t>Visualization facilities, </a:t>
            </a:r>
            <a:endParaRPr sz="1450">
              <a:solidFill>
                <a:schemeClr val="dk1"/>
              </a:solidFill>
            </a:endParaRPr>
          </a:p>
          <a:p>
            <a:pPr indent="-3206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Char char="●"/>
            </a:pPr>
            <a:r>
              <a:rPr lang="en" sz="1450">
                <a:solidFill>
                  <a:schemeClr val="dk1"/>
                </a:solidFill>
              </a:rPr>
              <a:t>Software, </a:t>
            </a:r>
            <a:endParaRPr sz="1450">
              <a:solidFill>
                <a:schemeClr val="dk1"/>
              </a:solidFill>
            </a:endParaRPr>
          </a:p>
          <a:p>
            <a:pPr indent="-3206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Char char="●"/>
            </a:pPr>
            <a:r>
              <a:rPr lang="en" sz="1450">
                <a:solidFill>
                  <a:schemeClr val="dk1"/>
                </a:solidFill>
              </a:rPr>
              <a:t>Consulting services</a:t>
            </a:r>
            <a:endParaRPr sz="1450">
              <a:solidFill>
                <a:schemeClr val="dk1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7425" y="1895674"/>
            <a:ext cx="3960900" cy="258825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6360625" y="2407300"/>
            <a:ext cx="1498200" cy="4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ARC? </a:t>
            </a:r>
            <a:endParaRPr b="1" i="1"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6211525" y="3012450"/>
            <a:ext cx="1498200" cy="4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ARC? </a:t>
            </a:r>
            <a:endParaRPr b="1" i="1"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7645800" y="2880650"/>
            <a:ext cx="1498200" cy="4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ARC? </a:t>
            </a:r>
            <a:endParaRPr b="1" i="1"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548150" y="264950"/>
            <a:ext cx="3617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Why use ARC?</a:t>
            </a:r>
            <a:endParaRPr sz="3600"/>
          </a:p>
        </p:txBody>
      </p:sp>
      <p:sp>
        <p:nvSpPr>
          <p:cNvPr id="72" name="Google Shape;72;p15"/>
          <p:cNvSpPr txBox="1"/>
          <p:nvPr/>
        </p:nvSpPr>
        <p:spPr>
          <a:xfrm>
            <a:off x="3974075" y="1393900"/>
            <a:ext cx="47508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Very large jobs to run (e.g., high resolution or large-scale datasets)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Many jobs to run (parameter sweeps, many datasets)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Need for specialty hardware (GPU, memory, high bandwidth storage, fast network, scale)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138" y="1393900"/>
            <a:ext cx="3253166" cy="2439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730875" y="210100"/>
            <a:ext cx="4293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How to access it?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429375" y="1324725"/>
            <a:ext cx="4595400" cy="25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Get an account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17500" lvl="0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Get an 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allocation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17500" lvl="0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Decide which 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hardware</a:t>
            </a:r>
            <a:r>
              <a:rPr lang="en">
                <a:solidFill>
                  <a:schemeClr val="dk1"/>
                </a:solidFill>
              </a:rPr>
              <a:t> you want to use</a:t>
            </a:r>
            <a:endParaRPr>
              <a:solidFill>
                <a:schemeClr val="dk1"/>
              </a:solidFill>
            </a:endParaRPr>
          </a:p>
          <a:p>
            <a:pPr indent="-317500" lvl="0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Find or install your software</a:t>
            </a:r>
            <a:r>
              <a:rPr lang="en">
                <a:solidFill>
                  <a:schemeClr val="dk1"/>
                </a:solidFill>
              </a:rPr>
              <a:t> (e.g., R)</a:t>
            </a:r>
            <a:endParaRPr>
              <a:solidFill>
                <a:schemeClr val="dk1"/>
              </a:solidFill>
            </a:endParaRPr>
          </a:p>
          <a:p>
            <a:pPr indent="-317500" lvl="0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Develop your workflow, possibly via 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interactive jobs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t/>
            </a:r>
            <a:endParaRPr>
              <a:solidFill>
                <a:srgbClr val="9B59B6"/>
              </a:solidFill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51275" y="949000"/>
            <a:ext cx="3487699" cy="26157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5673375" y="1205925"/>
            <a:ext cx="2384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Impact"/>
                <a:ea typeface="Impact"/>
                <a:cs typeface="Impact"/>
                <a:sym typeface="Impact"/>
              </a:rPr>
              <a:t>HOW TO ACCESS ARC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/>
        </p:nvSpPr>
        <p:spPr>
          <a:xfrm>
            <a:off x="539000" y="219275"/>
            <a:ext cx="4412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How it works?</a:t>
            </a:r>
            <a:endParaRPr sz="3600"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4675" y="1397801"/>
            <a:ext cx="3109425" cy="22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447650" y="1068900"/>
            <a:ext cx="45954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Login</a:t>
            </a:r>
            <a:r>
              <a:rPr lang="en">
                <a:solidFill>
                  <a:schemeClr val="dk1"/>
                </a:solidFill>
              </a:rPr>
              <a:t> OnDemand </a:t>
            </a:r>
            <a:endParaRPr>
              <a:solidFill>
                <a:schemeClr val="dk1"/>
              </a:solidFill>
            </a:endParaRPr>
          </a:p>
          <a:p>
            <a:pPr indent="-317500" lvl="0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Connect on Open Pulse Secure </a:t>
            </a:r>
            <a:endParaRPr>
              <a:solidFill>
                <a:schemeClr val="dk1"/>
              </a:solidFill>
            </a:endParaRPr>
          </a:p>
          <a:p>
            <a:pPr indent="-317500" lvl="0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Select :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Software of use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Software version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Account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Partition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Number of hours (min-1, max-48)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Number of nodes (min-1, max-2)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Number of cores per node (min-1, max-128)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/>
        </p:nvSpPr>
        <p:spPr>
          <a:xfrm>
            <a:off x="264725" y="15085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Getting help</a:t>
            </a:r>
            <a:endParaRPr sz="3600"/>
          </a:p>
        </p:txBody>
      </p:sp>
      <p:pic>
        <p:nvPicPr>
          <p:cNvPr id="94" name="Google Shape;94;p18"/>
          <p:cNvPicPr preferRelativeResize="0"/>
          <p:nvPr/>
        </p:nvPicPr>
        <p:blipFill rotWithShape="1">
          <a:blip r:embed="rId3">
            <a:alphaModFix/>
          </a:blip>
          <a:srcRect b="9" l="0" r="0" t="9738"/>
          <a:stretch/>
        </p:blipFill>
        <p:spPr>
          <a:xfrm>
            <a:off x="718250" y="1057450"/>
            <a:ext cx="5899203" cy="3327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7229" y="150850"/>
            <a:ext cx="2240746" cy="5079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2167850" y="4385225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https://4help.vt.edu/sp?id=index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70175" y="1570413"/>
            <a:ext cx="2002674" cy="2002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/>
        </p:nvSpPr>
        <p:spPr>
          <a:xfrm>
            <a:off x="-160600" y="3792025"/>
            <a:ext cx="2344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" sz="12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ColdFront</a:t>
            </a:r>
            <a:r>
              <a:rPr lang="en" sz="1200">
                <a:solidFill>
                  <a:schemeClr val="dk1"/>
                </a:solidFill>
              </a:rPr>
              <a:t>:</a:t>
            </a:r>
            <a:r>
              <a:rPr lang="en" sz="1200">
                <a:solidFill>
                  <a:srgbClr val="404040"/>
                </a:solidFill>
              </a:rPr>
              <a:t> Interface for requesting compute or storage </a:t>
            </a:r>
            <a:r>
              <a:rPr lang="en" sz="1200">
                <a:solidFill>
                  <a:srgbClr val="9B59B6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allocations</a:t>
            </a:r>
            <a:endParaRPr sz="1200">
              <a:solidFill>
                <a:srgbClr val="9B59B6"/>
              </a:solidFill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3500" y="2675900"/>
            <a:ext cx="1123661" cy="923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49750" y="2885925"/>
            <a:ext cx="1895574" cy="50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 rotWithShape="1">
          <a:blip r:embed="rId7">
            <a:alphaModFix/>
          </a:blip>
          <a:srcRect b="0" l="0" r="3044" t="0"/>
          <a:stretch/>
        </p:blipFill>
        <p:spPr>
          <a:xfrm>
            <a:off x="2690075" y="2099500"/>
            <a:ext cx="1382124" cy="748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29800" y="1751406"/>
            <a:ext cx="1758848" cy="617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396450" y="3059413"/>
            <a:ext cx="1425551" cy="80187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/>
        </p:nvSpPr>
        <p:spPr>
          <a:xfrm>
            <a:off x="2730250" y="1622925"/>
            <a:ext cx="15954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Outside VT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7370775" y="3895300"/>
            <a:ext cx="15954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E.g. my case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312925" y="1920650"/>
            <a:ext cx="1595400" cy="6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</a:t>
            </a:r>
            <a:r>
              <a:rPr baseline="30000" lang="en" sz="1800">
                <a:solidFill>
                  <a:schemeClr val="dk2"/>
                </a:solidFill>
              </a:rPr>
              <a:t>st</a:t>
            </a:r>
            <a:r>
              <a:rPr lang="en" sz="1800">
                <a:solidFill>
                  <a:schemeClr val="dk2"/>
                </a:solidFill>
              </a:rPr>
              <a:t> Create  an </a:t>
            </a:r>
            <a:r>
              <a:rPr lang="en" sz="1800">
                <a:solidFill>
                  <a:schemeClr val="dk2"/>
                </a:solidFill>
              </a:rPr>
              <a:t>account</a:t>
            </a:r>
            <a:r>
              <a:rPr lang="en" sz="1800">
                <a:solidFill>
                  <a:schemeClr val="dk2"/>
                </a:solidFill>
              </a:rPr>
              <a:t>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3142450" y="2931150"/>
            <a:ext cx="7710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At </a:t>
            </a:r>
            <a:r>
              <a:rPr lang="en" sz="1800">
                <a:solidFill>
                  <a:schemeClr val="dk2"/>
                </a:solidFill>
              </a:rPr>
              <a:t>VT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566800" y="3497914"/>
            <a:ext cx="1758851" cy="9904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3" name="Google Shape;113;p19"/>
          <p:cNvCxnSpPr>
            <a:stCxn id="103" idx="3"/>
            <a:endCxn id="105" idx="1"/>
          </p:cNvCxnSpPr>
          <p:nvPr/>
        </p:nvCxnSpPr>
        <p:spPr>
          <a:xfrm flipH="1" rot="10800000">
            <a:off x="1627161" y="2473700"/>
            <a:ext cx="1062900" cy="6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9"/>
          <p:cNvCxnSpPr>
            <a:stCxn id="103" idx="3"/>
            <a:endCxn id="112" idx="1"/>
          </p:cNvCxnSpPr>
          <p:nvPr/>
        </p:nvCxnSpPr>
        <p:spPr>
          <a:xfrm>
            <a:off x="1627161" y="3137600"/>
            <a:ext cx="939600" cy="85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9"/>
          <p:cNvCxnSpPr>
            <a:stCxn id="105" idx="3"/>
            <a:endCxn id="104" idx="1"/>
          </p:cNvCxnSpPr>
          <p:nvPr/>
        </p:nvCxnSpPr>
        <p:spPr>
          <a:xfrm>
            <a:off x="4072199" y="2473712"/>
            <a:ext cx="877500" cy="6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9"/>
          <p:cNvCxnSpPr>
            <a:stCxn id="112" idx="3"/>
            <a:endCxn id="104" idx="1"/>
          </p:cNvCxnSpPr>
          <p:nvPr/>
        </p:nvCxnSpPr>
        <p:spPr>
          <a:xfrm flipH="1" rot="10800000">
            <a:off x="4325651" y="3137557"/>
            <a:ext cx="624000" cy="85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9"/>
          <p:cNvCxnSpPr>
            <a:stCxn id="104" idx="3"/>
            <a:endCxn id="106" idx="1"/>
          </p:cNvCxnSpPr>
          <p:nvPr/>
        </p:nvCxnSpPr>
        <p:spPr>
          <a:xfrm flipH="1" rot="10800000">
            <a:off x="6845324" y="2060300"/>
            <a:ext cx="384600" cy="107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9"/>
          <p:cNvCxnSpPr>
            <a:stCxn id="106" idx="2"/>
          </p:cNvCxnSpPr>
          <p:nvPr/>
        </p:nvCxnSpPr>
        <p:spPr>
          <a:xfrm>
            <a:off x="8109224" y="236890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19"/>
          <p:cNvCxnSpPr>
            <a:stCxn id="106" idx="2"/>
            <a:endCxn id="107" idx="0"/>
          </p:cNvCxnSpPr>
          <p:nvPr/>
        </p:nvCxnSpPr>
        <p:spPr>
          <a:xfrm>
            <a:off x="8109224" y="2368900"/>
            <a:ext cx="0" cy="69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20" name="Google Shape;120;p19"/>
          <p:cNvSpPr txBox="1"/>
          <p:nvPr/>
        </p:nvSpPr>
        <p:spPr>
          <a:xfrm>
            <a:off x="122950" y="-110025"/>
            <a:ext cx="6226500" cy="18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202124"/>
                </a:solidFill>
              </a:rPr>
              <a:t>Step-by-Step Synthesis</a:t>
            </a:r>
            <a:endParaRPr sz="36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3051175" y="1161225"/>
            <a:ext cx="493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</a:t>
            </a:r>
            <a:r>
              <a:rPr baseline="30000" lang="en" sz="1800">
                <a:solidFill>
                  <a:schemeClr val="dk2"/>
                </a:solidFill>
              </a:rPr>
              <a:t>nd</a:t>
            </a:r>
            <a:endParaRPr/>
          </a:p>
        </p:txBody>
      </p:sp>
      <p:sp>
        <p:nvSpPr>
          <p:cNvPr id="122" name="Google Shape;122;p19"/>
          <p:cNvSpPr txBox="1"/>
          <p:nvPr/>
        </p:nvSpPr>
        <p:spPr>
          <a:xfrm>
            <a:off x="5267250" y="2060300"/>
            <a:ext cx="1495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</a:t>
            </a:r>
            <a:r>
              <a:rPr baseline="30000" lang="en" sz="1800">
                <a:solidFill>
                  <a:schemeClr val="dk2"/>
                </a:solidFill>
              </a:rPr>
              <a:t>r</a:t>
            </a:r>
            <a:r>
              <a:rPr baseline="30000" lang="en" sz="1800">
                <a:solidFill>
                  <a:schemeClr val="dk2"/>
                </a:solidFill>
              </a:rPr>
              <a:t>d</a:t>
            </a:r>
            <a:r>
              <a:rPr lang="en" sz="1800">
                <a:solidFill>
                  <a:schemeClr val="dk2"/>
                </a:solidFill>
              </a:rPr>
              <a:t> ARC dashboard</a:t>
            </a:r>
            <a:endParaRPr/>
          </a:p>
        </p:txBody>
      </p:sp>
      <p:sp>
        <p:nvSpPr>
          <p:cNvPr id="123" name="Google Shape;123;p19"/>
          <p:cNvSpPr txBox="1"/>
          <p:nvPr/>
        </p:nvSpPr>
        <p:spPr>
          <a:xfrm>
            <a:off x="7102575" y="1216675"/>
            <a:ext cx="213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4</a:t>
            </a:r>
            <a:r>
              <a:rPr baseline="30000" lang="en" sz="1800">
                <a:solidFill>
                  <a:schemeClr val="dk2"/>
                </a:solidFill>
              </a:rPr>
              <a:t>th </a:t>
            </a:r>
            <a:r>
              <a:rPr lang="en" sz="1800">
                <a:solidFill>
                  <a:schemeClr val="dk2"/>
                </a:solidFill>
              </a:rPr>
              <a:t>Interactive apps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8472963" y="2829800"/>
            <a:ext cx="493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</a:t>
            </a:r>
            <a:r>
              <a:rPr baseline="30000" lang="en" sz="1800">
                <a:solidFill>
                  <a:schemeClr val="dk2"/>
                </a:solidFill>
              </a:rPr>
              <a:t>th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/>
        </p:nvSpPr>
        <p:spPr>
          <a:xfrm>
            <a:off x="255775" y="137050"/>
            <a:ext cx="4769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How am I using ARC?</a:t>
            </a:r>
            <a:endParaRPr sz="3600"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5850" y="1004975"/>
            <a:ext cx="5498149" cy="3376949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0"/>
          <p:cNvSpPr txBox="1"/>
          <p:nvPr/>
        </p:nvSpPr>
        <p:spPr>
          <a:xfrm>
            <a:off x="91350" y="1004975"/>
            <a:ext cx="3681900" cy="16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Flood pulse effects on fish catch in the Amazon Basin</a:t>
            </a:r>
            <a:r>
              <a:rPr b="1" lang="en" sz="3600">
                <a:solidFill>
                  <a:schemeClr val="dk1"/>
                </a:solidFill>
              </a:rPr>
              <a:t> </a:t>
            </a:r>
            <a:endParaRPr b="1" sz="3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1. Key flood pulse effects on fish catch 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2. Most susceptible fish taxa to flood pulse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3. Future flood pulse impacts on fish catch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175" y="3919700"/>
            <a:ext cx="733800" cy="49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66975" y="3995891"/>
            <a:ext cx="1900401" cy="707009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0"/>
          <p:cNvSpPr txBox="1"/>
          <p:nvPr/>
        </p:nvSpPr>
        <p:spPr>
          <a:xfrm>
            <a:off x="331975" y="2967763"/>
            <a:ext cx="27957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</a:rPr>
              <a:t>Daily information: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Fishing landing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River water level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/>
        </p:nvSpPr>
        <p:spPr>
          <a:xfrm>
            <a:off x="347175" y="557300"/>
            <a:ext cx="3663600" cy="13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Let’s putting it into action! </a:t>
            </a:r>
            <a:endParaRPr sz="3600"/>
          </a:p>
        </p:txBody>
      </p:sp>
      <p:pic>
        <p:nvPicPr>
          <p:cNvPr id="140" name="Google Shape;140;p21"/>
          <p:cNvPicPr preferRelativeResize="0"/>
          <p:nvPr/>
        </p:nvPicPr>
        <p:blipFill rotWithShape="1">
          <a:blip r:embed="rId3">
            <a:alphaModFix/>
          </a:blip>
          <a:srcRect b="1276" l="967" r="1319" t="1983"/>
          <a:stretch/>
        </p:blipFill>
        <p:spPr>
          <a:xfrm>
            <a:off x="4467425" y="805150"/>
            <a:ext cx="4120299" cy="388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