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0" r:id="rId4"/>
    <p:sldId id="267" r:id="rId5"/>
    <p:sldId id="265" r:id="rId6"/>
    <p:sldId id="266" r:id="rId7"/>
    <p:sldId id="261" r:id="rId8"/>
    <p:sldId id="269" r:id="rId9"/>
    <p:sldId id="263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D00"/>
    <a:srgbClr val="BB0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77"/>
  </p:normalViewPr>
  <p:slideViewPr>
    <p:cSldViewPr snapToGrid="0">
      <p:cViewPr varScale="1">
        <p:scale>
          <a:sx n="101" d="100"/>
          <a:sy n="101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7D685-B0FC-2B47-8E02-8B3A39349CA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5256-474E-0242-B910-F2AFAC5C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Chi-square compares observed and expected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95256-474E-0242-B910-F2AFAC5C7D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Chi-square compares observed and expected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Benefit of omitting double zeroes?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95256-474E-0242-B910-F2AFAC5C7D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5CAF-2099-1E7F-2A9E-AE971C49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84062-921C-01EA-19AE-97711583C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2771-5E38-F4F1-D55B-A915B246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09B5-3D7E-6145-4B63-23A9F7A9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366E-F1F2-98CA-2467-B7ACDE1E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C-17D0-33F8-CFED-316DFAFE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7E29C-45D7-8F11-1648-90915D5F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E5D1-96A7-C206-2441-75F92D60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8361-848F-1B9F-C17B-ABC4444E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6149-EF28-BBE1-5707-25EF5146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EC0D0-2A3A-81CF-DEAB-703FEBEAE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F0950-23CA-25C2-1DA4-0E39550D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87AF-DC6B-F196-0EB3-41F62286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9BDE8-0B05-A716-C43A-E44E35A0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DE64-5902-024B-BBC5-A5576E41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6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105C-6E73-5B9A-902B-3FB91F94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6FF9-E360-7348-E5E8-6366D411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C9BA-56DD-4EAA-FB5A-25DE2388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82917-A800-B9CA-AB05-A67667B6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2A6E-D221-7776-34E8-F3C6E6E5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D002-C5C8-0096-332C-4A7D3231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5318-FEB4-EFCD-4D77-DF75F3AA4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A5B0-9F86-60F9-B8C1-46AA0D16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8445-8E2D-8391-889D-9590BA75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52C8-4235-11FE-6336-516B4D3B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F4CD-9286-FB46-4F57-83301328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715C-608F-B6FA-1458-FA4DDC487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B89D1-9A71-A6ED-14B4-A7609772B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950E4-D333-798D-13C7-11AC415D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AD4E2-2E7E-85C5-4D66-AC862696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D6AC7-454E-89F5-14E8-DB9CDE0C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2DB1-0E98-B8F0-EFE1-210E1146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7DAF7-23B1-C978-B020-2A2EFB6C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F05F3-8528-5520-2693-78A6E3121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4B56F-6254-B903-B4F3-098E14AE5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114F7-51E5-833B-8B4E-395264583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82283-97CC-C486-50CE-CC64F6DC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41446-DEC0-2CFF-B6CB-5E53126D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36741-E220-74A2-C95A-18515007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3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7D1D-122B-49AD-E19B-6B334E3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618B4-19BF-0965-56F4-4AB88C1B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29356-4828-85B0-8E4F-A5D9B067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67E22-53EF-D5B4-FAC2-6A35B830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6ED3F-B130-AAAB-0356-739BE673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0EE63-0FFE-AC04-B4DF-D10BCA5D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E3C8B-6F6C-3B67-3CC3-B4AE5E3C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4B2B-22C2-5514-7D31-760CC978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F1F3-96E7-236D-84E6-18D34580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CC1C1-0FA9-B1B6-9652-C05FA4B2B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E10C6-7723-9085-A355-EAAD5E23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10857-98DA-547A-14C3-2A38188B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B1F5C-E1C8-D33E-C16B-71679938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9D03-7173-BA7D-53E8-20E26832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CA67C-9FE6-423F-1B00-531CC6B27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0A3FB-D0A6-5EDF-BABC-4D2DDBED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B9741-4FFD-C073-6B10-C0F6792F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B098E-27C1-D26C-168D-314E8455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66198-EF97-A985-691D-A5F255AD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B2CA4-59D7-D243-721D-A1D76D5E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713EF-0687-F413-8F82-5CA46397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03820-3234-D31A-FDE8-76CE0FEEA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06B1-97A0-C947-A8A5-36975AD8A83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F1204-F4CB-AD27-4881-0371D384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C233-F081-7420-EFB5-59A05C6F5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EDA3-E7B3-6E43-ABDF-80742FA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covirtu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Aquatic Invertebrates (U.S. National Park Service)">
            <a:extLst>
              <a:ext uri="{FF2B5EF4-FFF2-40B4-BE49-F238E27FC236}">
                <a16:creationId xmlns:a16="http://schemas.microsoft.com/office/drawing/2014/main" id="{64E46FEF-5085-8146-B7D1-16E53D32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r="-1" b="11845"/>
          <a:stretch/>
        </p:blipFill>
        <p:spPr bwMode="auto">
          <a:xfrm rot="10800000">
            <a:off x="3048" y="13386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F72CF-AA5B-084A-2EF3-B4EC11BCE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871" y="1685677"/>
            <a:ext cx="4181444" cy="2362673"/>
          </a:xfrm>
        </p:spPr>
        <p:txBody>
          <a:bodyPr anchor="b">
            <a:normAutofit/>
          </a:bodyPr>
          <a:lstStyle/>
          <a:p>
            <a:r>
              <a:rPr 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Vegdist: </a:t>
            </a:r>
            <a:r>
              <a:rPr lang="en-US" sz="3400" u="sng">
                <a:solidFill>
                  <a:schemeClr val="tx1">
                    <a:lumMod val="75000"/>
                    <a:lumOff val="25000"/>
                  </a:schemeClr>
                </a:solidFill>
              </a:rPr>
              <a:t>Intentionally</a:t>
            </a:r>
            <a:r>
              <a:rPr 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 choosing dissimilarity matrices in community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6BED6-D308-00CA-63ED-75A6C293B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648" y="4202811"/>
            <a:ext cx="3283888" cy="81630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Kelley Sinning</a:t>
            </a:r>
          </a:p>
        </p:txBody>
      </p:sp>
    </p:spTree>
    <p:extLst>
      <p:ext uri="{BB962C8B-B14F-4D97-AF65-F5344CB8AC3E}">
        <p14:creationId xmlns:p14="http://schemas.microsoft.com/office/powerpoint/2010/main" val="52271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A160-8DE8-C93F-D35C-0F794EE4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A6EF-2314-7F45-C84F-2A26E728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It is important to understand why options are chosen in a function and think critically about data being entered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Needs for analysis and data type will determine whether a default option should be chosen or not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vegdist is a great example of a common function for community analysis and ordination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Can be complemented by other skills learned in this class</a:t>
            </a:r>
          </a:p>
        </p:txBody>
      </p:sp>
    </p:spTree>
    <p:extLst>
      <p:ext uri="{BB962C8B-B14F-4D97-AF65-F5344CB8AC3E}">
        <p14:creationId xmlns:p14="http://schemas.microsoft.com/office/powerpoint/2010/main" val="69476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A160-8DE8-C93F-D35C-0F794EE4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A6EF-2314-7F45-C84F-2A26E728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Brown, Bryan. (2023). </a:t>
            </a:r>
            <a:r>
              <a:rPr lang="en-US" sz="2400" b="0" i="1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Quantitative Ecology: Diversity 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[Lecture notes].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</a:rPr>
              <a:t>Chi-square distance. (n.d.).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effectLst/>
              </a:rPr>
              <a:t>The Concise Encyclopedia of Statistics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</a:rPr>
              <a:t>, 68–70. https://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effectLst/>
              </a:rPr>
              <a:t>doi.org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</a:rPr>
              <a:t>/10.1007/978-0-387-32833-1_53 </a:t>
            </a:r>
            <a:endParaRPr lang="en-US" sz="2400" i="1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effectLst/>
              </a:rPr>
              <a:t>Classification Analysis-R Tutorial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</a:rPr>
              <a:t>. Classification analysis - R tutorial . (n.d.).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http://ecovirtual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Rstudio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Help Function</a:t>
            </a:r>
          </a:p>
        </p:txBody>
      </p:sp>
    </p:spTree>
    <p:extLst>
      <p:ext uri="{BB962C8B-B14F-4D97-AF65-F5344CB8AC3E}">
        <p14:creationId xmlns:p14="http://schemas.microsoft.com/office/powerpoint/2010/main" val="5936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fferent types of vegetables">
            <a:extLst>
              <a:ext uri="{FF2B5EF4-FFF2-40B4-BE49-F238E27FC236}">
                <a16:creationId xmlns:a16="http://schemas.microsoft.com/office/drawing/2014/main" id="{B0B9A5FF-AF80-4179-444A-7FEFDC399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23" b="5108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B2B82E-9519-13BE-F662-21976E2C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43" y="1170650"/>
            <a:ext cx="9873914" cy="4528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48793-05D3-727A-2023-56A06A52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22" y="2720992"/>
            <a:ext cx="3703486" cy="275195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What is the vegan package?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11A9F-5A83-81E0-CD78-A5959435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47465" y="176282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EDD8-B89B-1F79-FEB5-388BACBE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447" y="1344719"/>
            <a:ext cx="5163671" cy="412822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The </a:t>
            </a:r>
            <a:r>
              <a:rPr lang="en-US" sz="2000" i="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vegan</a:t>
            </a:r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 package provides tools for descriptive community ecology. It has most basic functions of diversity analysis, community ordination, and </a:t>
            </a:r>
            <a:r>
              <a:rPr lang="en-US" sz="2000" b="1" i="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dissimilarity analysis</a:t>
            </a:r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Most of its multivariate tools can be used for other data types as well.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The </a:t>
            </a:r>
            <a:r>
              <a:rPr lang="en-US" sz="2000" b="1" i="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vegan</a:t>
            </a:r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 package is developed at GitHub and provides up-to-date information</a:t>
            </a:r>
            <a:endParaRPr lang="en-US" sz="1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ED4DF-0C63-6C5D-988E-5322AD9EE27F}"/>
              </a:ext>
            </a:extLst>
          </p:cNvPr>
          <p:cNvSpPr/>
          <p:nvPr/>
        </p:nvSpPr>
        <p:spPr>
          <a:xfrm>
            <a:off x="1658754" y="1613647"/>
            <a:ext cx="1192022" cy="40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D07D-80EA-E982-CCEF-09540465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Vegdist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40BE-4914-437B-2E87-5B4C8092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353"/>
            <a:ext cx="11126492" cy="5300420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latin typeface="SF Pro Text"/>
              </a:rPr>
              <a:t>The function computes dissimilarity indices that are useful for and popular with community ecologists</a:t>
            </a:r>
          </a:p>
          <a:p>
            <a:endParaRPr lang="en-US" sz="2500" dirty="0">
              <a:solidFill>
                <a:schemeClr val="bg2">
                  <a:lumMod val="50000"/>
                </a:schemeClr>
              </a:solidFill>
              <a:latin typeface="SF Pro Text"/>
            </a:endParaRPr>
          </a:p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What is a dissimilarity matrix?</a:t>
            </a:r>
          </a:p>
          <a:p>
            <a:pPr lvl="1"/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Dissimilarity: how unalike things are, almost every ordination technique starts with dissimilarity</a:t>
            </a:r>
          </a:p>
          <a:p>
            <a:pPr lvl="2"/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similarity/distance metrics can be calculated as a single measure between two observations (Q-mode) or two variables (R-mode)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50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Reduced dimensionality: regardless of how many variables (Q) or observations (R), you end up with a single number</a:t>
            </a:r>
          </a:p>
          <a:p>
            <a:pPr lvl="1">
              <a:spcBef>
                <a:spcPts val="0"/>
              </a:spcBef>
            </a:pPr>
            <a:endParaRPr lang="en-US" sz="250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 more than 2 observations (Q) or 2 variables (R), you can create a matrix (common in multivariate ecological data)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70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70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F9C4-B7B6-9D2A-A655-CE297F00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 types of dissimilarity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84AF-24FC-93F0-D168-8C8BC76D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Metric distance: triangular inequality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sz="250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Similarity of 2 sides must be greater or equal to length of 3</a:t>
            </a:r>
            <a:r>
              <a:rPr lang="en-US" sz="2500" baseline="3000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side</a:t>
            </a:r>
          </a:p>
          <a:p>
            <a:pPr lvl="2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+ B  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≥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latin typeface="Google Sans"/>
                <a:cs typeface="Times New Roman" panose="02020603050405020304" pitchFamily="18" charset="0"/>
              </a:rPr>
              <a:t> C</a:t>
            </a:r>
            <a:endParaRPr lang="en-US" sz="250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Non-metric distance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sz="250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Does not satisfy triangle inequality</a:t>
            </a:r>
          </a:p>
          <a:p>
            <a:pPr lvl="2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not satisfy means you are not in 2D space, space is warped and not flat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sz="250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01424935-672B-7834-755B-C24BCA5F5170}"/>
              </a:ext>
            </a:extLst>
          </p:cNvPr>
          <p:cNvSpPr/>
          <p:nvPr/>
        </p:nvSpPr>
        <p:spPr>
          <a:xfrm>
            <a:off x="9432010" y="1259937"/>
            <a:ext cx="1921790" cy="11313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FD505-3522-A44C-211C-7D6ECE3B19B3}"/>
              </a:ext>
            </a:extLst>
          </p:cNvPr>
          <p:cNvSpPr txBox="1"/>
          <p:nvPr/>
        </p:nvSpPr>
        <p:spPr>
          <a:xfrm>
            <a:off x="9269278" y="1506022"/>
            <a:ext cx="3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792F7-EF1A-D1F2-AC4F-665659BB9514}"/>
              </a:ext>
            </a:extLst>
          </p:cNvPr>
          <p:cNvSpPr txBox="1"/>
          <p:nvPr/>
        </p:nvSpPr>
        <p:spPr>
          <a:xfrm>
            <a:off x="10230173" y="2526250"/>
            <a:ext cx="3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08A1E-E9D7-3EF3-65E1-964018FDC0C2}"/>
              </a:ext>
            </a:extLst>
          </p:cNvPr>
          <p:cNvSpPr txBox="1"/>
          <p:nvPr/>
        </p:nvSpPr>
        <p:spPr>
          <a:xfrm>
            <a:off x="11083872" y="1506022"/>
            <a:ext cx="3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9376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D07D-80EA-E982-CCEF-09540465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Vegdist arguments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40BE-4914-437B-2E87-5B4C8092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2554988"/>
            <a:ext cx="11148599" cy="3729038"/>
          </a:xfrm>
        </p:spPr>
        <p:txBody>
          <a:bodyPr>
            <a:normAutofit fontScale="92500"/>
          </a:bodyPr>
          <a:lstStyle/>
          <a:p>
            <a:pPr lvl="1"/>
            <a:r>
              <a:rPr lang="en-US" sz="2700" dirty="0">
                <a:solidFill>
                  <a:schemeClr val="bg2">
                    <a:lumMod val="50000"/>
                  </a:schemeClr>
                </a:solidFill>
              </a:rPr>
              <a:t>x = </a:t>
            </a:r>
            <a:r>
              <a:rPr lang="en-US" sz="2700" dirty="0">
                <a:solidFill>
                  <a:srgbClr val="63AD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 you define the rows and columns you are pulling from in your dataset</a:t>
            </a:r>
            <a:endParaRPr lang="en-US" sz="2700" dirty="0">
              <a:solidFill>
                <a:srgbClr val="63AD00"/>
              </a:solidFill>
            </a:endParaRPr>
          </a:p>
          <a:p>
            <a:pPr lvl="1"/>
            <a:r>
              <a:rPr lang="en-US" sz="2700" dirty="0">
                <a:solidFill>
                  <a:schemeClr val="bg2">
                    <a:lumMod val="50000"/>
                  </a:schemeClr>
                </a:solidFill>
              </a:rPr>
              <a:t>method = </a:t>
            </a:r>
            <a:r>
              <a:rPr lang="en-US" sz="2700" dirty="0">
                <a:solidFill>
                  <a:srgbClr val="63AD00"/>
                </a:solidFill>
              </a:rPr>
              <a:t>dissimilarity index, </a:t>
            </a:r>
            <a:r>
              <a:rPr lang="en-US" sz="2700" dirty="0">
                <a:solidFill>
                  <a:srgbClr val="63AD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“bray” is referring to the Bray-</a:t>
            </a:r>
            <a:r>
              <a:rPr lang="en-US" sz="2700" dirty="0" err="1">
                <a:solidFill>
                  <a:srgbClr val="63AD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curtis</a:t>
            </a:r>
            <a:r>
              <a:rPr lang="en-US" sz="2700" dirty="0">
                <a:solidFill>
                  <a:srgbClr val="63AD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</a:p>
          <a:p>
            <a:pPr lvl="1"/>
            <a:r>
              <a:rPr lang="en-US" sz="2700" dirty="0">
                <a:solidFill>
                  <a:schemeClr val="bg2">
                    <a:lumMod val="50000"/>
                  </a:schemeClr>
                </a:solidFill>
              </a:rPr>
              <a:t>binary = </a:t>
            </a:r>
            <a:r>
              <a:rPr lang="en-US" sz="2700" dirty="0">
                <a:solidFill>
                  <a:srgbClr val="63AD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“TRUE” when you have presence absence data</a:t>
            </a:r>
            <a:endParaRPr lang="en-US" sz="2700" dirty="0">
              <a:solidFill>
                <a:srgbClr val="63AD00"/>
              </a:solidFill>
            </a:endParaRPr>
          </a:p>
          <a:p>
            <a:pPr lvl="1"/>
            <a:r>
              <a:rPr lang="en-US" sz="2700" dirty="0" err="1">
                <a:solidFill>
                  <a:schemeClr val="bg2">
                    <a:lumMod val="50000"/>
                  </a:schemeClr>
                </a:solidFill>
              </a:rPr>
              <a:t>diag</a:t>
            </a:r>
            <a:r>
              <a:rPr lang="en-US" sz="27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sz="2700" dirty="0">
                <a:solidFill>
                  <a:srgbClr val="63AD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returns a diagonal matrix, which has non-zero elements in the diagonal</a:t>
            </a:r>
            <a:endParaRPr lang="en-US" sz="2700" dirty="0">
              <a:solidFill>
                <a:srgbClr val="63AD00"/>
              </a:solidFill>
            </a:endParaRPr>
          </a:p>
          <a:p>
            <a:pPr lvl="1"/>
            <a:r>
              <a:rPr lang="en-US" sz="2700" dirty="0">
                <a:solidFill>
                  <a:schemeClr val="bg2">
                    <a:lumMod val="50000"/>
                  </a:schemeClr>
                </a:solidFill>
              </a:rPr>
              <a:t>upper = </a:t>
            </a:r>
            <a:r>
              <a:rPr lang="en-US" sz="2700" dirty="0">
                <a:solidFill>
                  <a:srgbClr val="63AD00"/>
                </a:solidFill>
              </a:rPr>
              <a:t>r</a:t>
            </a:r>
            <a:r>
              <a:rPr lang="en-US" sz="2700" b="0" i="0" dirty="0">
                <a:solidFill>
                  <a:srgbClr val="63AD00"/>
                </a:solidFill>
                <a:effectLst/>
              </a:rPr>
              <a:t>eturn only the upper diagonal</a:t>
            </a:r>
            <a:endParaRPr lang="en-US" sz="2700" dirty="0">
              <a:solidFill>
                <a:srgbClr val="63AD00"/>
              </a:solidFill>
            </a:endParaRPr>
          </a:p>
          <a:p>
            <a:pPr lvl="1"/>
            <a:r>
              <a:rPr lang="en-US" sz="2700" dirty="0" err="1">
                <a:solidFill>
                  <a:schemeClr val="bg2">
                    <a:lumMod val="50000"/>
                  </a:schemeClr>
                </a:solidFill>
              </a:rPr>
              <a:t>na.rm</a:t>
            </a:r>
            <a:r>
              <a:rPr lang="en-US" sz="27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sz="2700" dirty="0">
                <a:solidFill>
                  <a:srgbClr val="63AD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way of removing missing values from the data if they are coded as NA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*If not wanting to use a diagonal matrix or don’t have any data coded as NA,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upper, and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na.rm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don’t have to be invoked. The options you don’t specify will prioritize the R default options.</a:t>
            </a: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07FD3-EDC5-680E-7274-DEDCB5C3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8" y="1456841"/>
            <a:ext cx="10460466" cy="77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4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5352-F8FC-425B-5582-F48DEA2C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50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Vegdist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65A9-C740-0289-A189-03640DF2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121153" cy="2453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"manhattan"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1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euclidean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canberra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clark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bray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kulczynski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1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jaccard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gower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1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altGower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morisita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"horn"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mountford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raup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"binomial"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"chao"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cao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mahalanobis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1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chisq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"chord"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hellinger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aitchison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, or 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robust.Aitchison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EE804-B4DB-AADD-395D-FCF3B061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00" y="1770668"/>
            <a:ext cx="11130400" cy="78460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66507B3-8843-91AD-A075-99EEB3F559E8}"/>
              </a:ext>
            </a:extLst>
          </p:cNvPr>
          <p:cNvSpPr/>
          <p:nvPr/>
        </p:nvSpPr>
        <p:spPr>
          <a:xfrm>
            <a:off x="2160632" y="1638065"/>
            <a:ext cx="2085903" cy="5136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D07D-80EA-E982-CCEF-09540465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30" y="38745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Common dissimilarity matrices in ecology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40BE-4914-437B-2E87-5B4C8092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30" y="1976491"/>
            <a:ext cx="11312472" cy="5617679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Bray-Curtis</a:t>
            </a:r>
          </a:p>
          <a:p>
            <a:pPr lvl="1"/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Used to quantify compositional dissimilarity between 2 sites, based on </a:t>
            </a:r>
            <a:r>
              <a:rPr lang="en-US" sz="2500" b="1" dirty="0">
                <a:solidFill>
                  <a:schemeClr val="bg2">
                    <a:lumMod val="50000"/>
                  </a:schemeClr>
                </a:solidFill>
              </a:rPr>
              <a:t>counts</a:t>
            </a:r>
          </a:p>
          <a:p>
            <a:pPr marL="457200" lvl="1" indent="0">
              <a:buNone/>
            </a:pPr>
            <a:endParaRPr lang="en-US" sz="25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Jaccard</a:t>
            </a:r>
          </a:p>
          <a:p>
            <a:pPr lvl="1"/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25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incidence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US" sz="25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to tell vegdist to use presence absence data (Binary=TRUE)</a:t>
            </a:r>
          </a:p>
          <a:p>
            <a:pPr marL="457200" lvl="1" indent="0">
              <a:buNone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Euclidean</a:t>
            </a:r>
          </a:p>
          <a:p>
            <a:pPr lvl="1"/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ased on </a:t>
            </a:r>
            <a:r>
              <a:rPr lang="en-US" sz="2500" b="1" i="0" dirty="0">
                <a:solidFill>
                  <a:schemeClr val="bg2">
                    <a:lumMod val="50000"/>
                  </a:schemeClr>
                </a:solidFill>
                <a:effectLst/>
              </a:rPr>
              <a:t>abundance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 measures in a Cartesian </a:t>
            </a:r>
            <a:r>
              <a:rPr lang="en-US" sz="2500" b="1" i="0" dirty="0">
                <a:solidFill>
                  <a:schemeClr val="bg2">
                    <a:lumMod val="50000"/>
                  </a:schemeClr>
                </a:solidFill>
                <a:effectLst/>
              </a:rPr>
              <a:t>coordinate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 system</a:t>
            </a:r>
            <a:endParaRPr lang="en-US" sz="25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2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D07D-80EA-E982-CCEF-09540465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9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Common dissimilarity matrices in ecology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40BE-4914-437B-2E87-5B4C8092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64" y="1945495"/>
            <a:ext cx="11312472" cy="5617679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Chi-squared</a:t>
            </a:r>
          </a:p>
          <a:p>
            <a:pPr lvl="1"/>
            <a:r>
              <a:rPr lang="en-US" sz="2500" b="1" i="0" dirty="0">
                <a:solidFill>
                  <a:schemeClr val="bg2">
                    <a:lumMod val="50000"/>
                  </a:schemeClr>
                </a:solidFill>
                <a:effectLst/>
              </a:rPr>
              <a:t>Euclidean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 distances of Chi-square transformed data</a:t>
            </a:r>
          </a:p>
          <a:p>
            <a:pPr lvl="1">
              <a:lnSpc>
                <a:spcPct val="120000"/>
              </a:lnSpc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ncorporates a weight that is inversely proportional to the total of each row (or column) 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increases the importance of small deviations in the rows (or columns)</a:t>
            </a:r>
            <a:endParaRPr lang="en-US" sz="25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25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500" dirty="0" err="1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altGouer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</a:p>
          <a:p>
            <a:pPr lvl="1"/>
            <a:r>
              <a:rPr lang="en-US" sz="25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500" b="1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mits double-zeros </a:t>
            </a:r>
            <a:r>
              <a:rPr lang="en-US" sz="25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divides by the number of pairs with at least one above-zero value, and does not scale columns </a:t>
            </a:r>
            <a:endParaRPr lang="en-US" sz="25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6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D07D-80EA-E982-CCEF-09540465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Application to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40BE-4914-437B-2E87-5B4C8092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1 example… 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</a:rPr>
              <a:t>Tidyverse</a:t>
            </a:r>
            <a:endParaRPr lang="en-US" sz="25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5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Once you have a dissimilarity matrix, you can use “ggplot2” for data visualization</a:t>
            </a:r>
          </a:p>
          <a:p>
            <a:pPr lvl="1"/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Different ordinations could be used to accomplish this </a:t>
            </a:r>
          </a:p>
          <a:p>
            <a:pPr lvl="2"/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NMDS</a:t>
            </a:r>
          </a:p>
          <a:p>
            <a:pPr lvl="2"/>
            <a:r>
              <a:rPr lang="en-US" sz="2500" dirty="0" err="1">
                <a:solidFill>
                  <a:schemeClr val="bg2">
                    <a:lumMod val="50000"/>
                  </a:schemeClr>
                </a:solidFill>
              </a:rPr>
              <a:t>PCoA</a:t>
            </a:r>
            <a:endParaRPr lang="en-US" sz="25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Boxplots</a:t>
            </a:r>
          </a:p>
        </p:txBody>
      </p:sp>
      <p:pic>
        <p:nvPicPr>
          <p:cNvPr id="1026" name="Picture 2" descr="Tidyverse">
            <a:extLst>
              <a:ext uri="{FF2B5EF4-FFF2-40B4-BE49-F238E27FC236}">
                <a16:creationId xmlns:a16="http://schemas.microsoft.com/office/drawing/2014/main" id="{22E56770-DDEF-59F5-4EB4-0F5F4BAB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96" y="3658058"/>
            <a:ext cx="2725212" cy="31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7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720</Words>
  <Application>Microsoft Macintosh PowerPoint</Application>
  <PresentationFormat>Widescreen</PresentationFormat>
  <Paragraphs>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Google Sans</vt:lpstr>
      <vt:lpstr>SF Pro Text</vt:lpstr>
      <vt:lpstr>Source Sans Pro</vt:lpstr>
      <vt:lpstr>Office Theme</vt:lpstr>
      <vt:lpstr>Vegdist: Intentionally choosing dissimilarity matrices in community data</vt:lpstr>
      <vt:lpstr>What is the vegan package?</vt:lpstr>
      <vt:lpstr>Vegdist </vt:lpstr>
      <vt:lpstr>2 types of dissimilarity indices</vt:lpstr>
      <vt:lpstr>Vegdist arguments </vt:lpstr>
      <vt:lpstr>Vegdist methods</vt:lpstr>
      <vt:lpstr>Common dissimilarity matrices in ecology</vt:lpstr>
      <vt:lpstr>Common dissimilarity matrices in ecology</vt:lpstr>
      <vt:lpstr>Application to class</vt:lpstr>
      <vt:lpstr>Main 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vegdist: Choosing dissimilarity matrices in community data</dc:title>
  <dc:creator>Sinning, Kelley</dc:creator>
  <cp:lastModifiedBy>Sinning, Kelley</cp:lastModifiedBy>
  <cp:revision>4</cp:revision>
  <dcterms:created xsi:type="dcterms:W3CDTF">2023-11-02T16:40:55Z</dcterms:created>
  <dcterms:modified xsi:type="dcterms:W3CDTF">2023-11-13T17:47:33Z</dcterms:modified>
</cp:coreProperties>
</file>