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9" r:id="rId3"/>
    <p:sldId id="260"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65679"/>
  </p:normalViewPr>
  <p:slideViewPr>
    <p:cSldViewPr snapToGrid="0">
      <p:cViewPr varScale="1">
        <p:scale>
          <a:sx n="66" d="100"/>
          <a:sy n="66" d="100"/>
        </p:scale>
        <p:origin x="10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4E537E-43F3-1E4C-B709-7AE6E336736A}" type="datetimeFigureOut">
              <a:rPr lang="en-US" smtClean="0"/>
              <a:t>10/26/23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18FD2B-D162-CF4D-B0C7-AE5E3E3AB7F3}" type="slidenum">
              <a:rPr lang="en-US" smtClean="0"/>
              <a:t>‹#›</a:t>
            </a:fld>
            <a:endParaRPr lang="en-US"/>
          </a:p>
        </p:txBody>
      </p:sp>
    </p:spTree>
    <p:extLst>
      <p:ext uri="{BB962C8B-B14F-4D97-AF65-F5344CB8AC3E}">
        <p14:creationId xmlns:p14="http://schemas.microsoft.com/office/powerpoint/2010/main" val="3269428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spcBef>
                <a:spcPts val="0"/>
              </a:spcBef>
              <a:spcAft>
                <a:spcPts val="0"/>
              </a:spcAft>
              <a:buFont typeface="+mj-lt"/>
              <a:buAutoNum type="arabicPeriod"/>
            </a:pPr>
            <a:r>
              <a:rPr lang="en-US" sz="1100" b="0" i="0" u="none" strike="noStrike" dirty="0">
                <a:solidFill>
                  <a:srgbClr val="000000"/>
                </a:solidFill>
                <a:effectLst/>
                <a:latin typeface="Arial" panose="020B0604020202020204" pitchFamily="34" charset="0"/>
              </a:rPr>
              <a:t>Is the code Reported? (consistency with the manuscript)</a:t>
            </a:r>
          </a:p>
          <a:p>
            <a:pPr marL="685800" lvl="1" indent="-228600" rtl="0" fontAlgn="base">
              <a:spcBef>
                <a:spcPts val="0"/>
              </a:spcBef>
              <a:spcAft>
                <a:spcPts val="0"/>
              </a:spcAft>
              <a:buFont typeface="+mj-lt"/>
              <a:buAutoNum type="arabicPeriod"/>
            </a:pPr>
            <a:r>
              <a:rPr lang="en-US" sz="1100" b="0" i="0" u="none" strike="noStrike" dirty="0">
                <a:solidFill>
                  <a:srgbClr val="000000"/>
                </a:solidFill>
                <a:effectLst/>
                <a:latin typeface="Arial" panose="020B0604020202020204" pitchFamily="34" charset="0"/>
              </a:rPr>
              <a:t>Statistical method listed in methods is what is run in the code</a:t>
            </a:r>
          </a:p>
          <a:p>
            <a:pPr marL="685800" lvl="1" indent="-228600" rtl="0" fontAlgn="base">
              <a:spcBef>
                <a:spcPts val="0"/>
              </a:spcBef>
              <a:spcAft>
                <a:spcPts val="0"/>
              </a:spcAft>
              <a:buFont typeface="+mj-lt"/>
              <a:buAutoNum type="arabicPeriod"/>
            </a:pPr>
            <a:r>
              <a:rPr lang="en-US" sz="1100" b="0" i="0" u="none" strike="noStrike" dirty="0">
                <a:solidFill>
                  <a:srgbClr val="000000"/>
                </a:solidFill>
                <a:effectLst/>
                <a:latin typeface="Arial" panose="020B0604020202020204" pitchFamily="34" charset="0"/>
              </a:rPr>
              <a:t>Methods states the version number of the packages integral to analysis or visualization</a:t>
            </a:r>
          </a:p>
          <a:p>
            <a:pPr marL="228600" lvl="0" indent="-228600" rtl="0" fontAlgn="base">
              <a:spcBef>
                <a:spcPts val="0"/>
              </a:spcBef>
              <a:spcAft>
                <a:spcPts val="0"/>
              </a:spcAft>
              <a:buFont typeface="+mj-lt"/>
              <a:buAutoNum type="arabicPeriod"/>
            </a:pPr>
            <a:r>
              <a:rPr lang="en-US" sz="1100" b="0" i="0" u="none" strike="noStrike" dirty="0">
                <a:solidFill>
                  <a:srgbClr val="000000"/>
                </a:solidFill>
                <a:effectLst/>
                <a:latin typeface="Arial" panose="020B0604020202020204" pitchFamily="34" charset="0"/>
              </a:rPr>
              <a:t>Does the code Run?</a:t>
            </a:r>
          </a:p>
          <a:p>
            <a:pPr marL="742950" lvl="1" indent="-285750" rtl="0" fontAlgn="base">
              <a:spcBef>
                <a:spcPts val="0"/>
              </a:spcBef>
              <a:spcAft>
                <a:spcPts val="0"/>
              </a:spcAft>
              <a:buFont typeface="+mj-lt"/>
              <a:buAutoNum type="arabicPeriod"/>
            </a:pPr>
            <a:r>
              <a:rPr lang="en-US" sz="1100" b="0" i="0" u="none" strike="noStrike" dirty="0">
                <a:solidFill>
                  <a:srgbClr val="000000"/>
                </a:solidFill>
                <a:effectLst/>
                <a:latin typeface="Arial" panose="020B0604020202020204" pitchFamily="34" charset="0"/>
              </a:rPr>
              <a:t>Data and code provided</a:t>
            </a:r>
          </a:p>
          <a:p>
            <a:pPr marL="1143000" lvl="2" indent="-228600" rtl="0" fontAlgn="base">
              <a:spcBef>
                <a:spcPts val="0"/>
              </a:spcBef>
              <a:spcAft>
                <a:spcPts val="0"/>
              </a:spcAft>
              <a:buFont typeface="+mj-lt"/>
              <a:buAutoNum type="arabicPeriod"/>
            </a:pPr>
            <a:r>
              <a:rPr lang="en-US" sz="1100" b="0" i="0" u="none" strike="noStrike" dirty="0">
                <a:solidFill>
                  <a:srgbClr val="000000"/>
                </a:solidFill>
                <a:effectLst/>
                <a:latin typeface="Arial" panose="020B0604020202020204" pitchFamily="34" charset="0"/>
              </a:rPr>
              <a:t>If data sharing is not possible, simulated data or a data snippet should be provided so the code can be rerun</a:t>
            </a:r>
          </a:p>
          <a:p>
            <a:pPr marL="1143000" lvl="2" indent="-228600" rtl="0" fontAlgn="base">
              <a:spcBef>
                <a:spcPts val="0"/>
              </a:spcBef>
              <a:spcAft>
                <a:spcPts val="0"/>
              </a:spcAft>
              <a:buFont typeface="+mj-lt"/>
              <a:buAutoNum type="arabicPeriod"/>
            </a:pPr>
            <a:r>
              <a:rPr lang="en-US" sz="1100" b="0" i="0" u="none" strike="noStrike" dirty="0">
                <a:solidFill>
                  <a:srgbClr val="000000"/>
                </a:solidFill>
                <a:effectLst/>
                <a:latin typeface="Arial" panose="020B0604020202020204" pitchFamily="34" charset="0"/>
              </a:rPr>
              <a:t>In cases where it would take a long period of time to rerun code (e.g., some Bayes modelling), code should accompanied with appropriate model outputs</a:t>
            </a:r>
          </a:p>
          <a:p>
            <a:pPr rtl="0" fontAlgn="base">
              <a:spcBef>
                <a:spcPts val="0"/>
              </a:spcBef>
              <a:spcAft>
                <a:spcPts val="0"/>
              </a:spcAft>
              <a:buFont typeface="+mj-lt"/>
              <a:buAutoNum type="arabicPeriod" startAt="3"/>
            </a:pPr>
            <a:r>
              <a:rPr lang="en-US" sz="1100" b="0" i="0" u="none" strike="noStrike" dirty="0">
                <a:solidFill>
                  <a:srgbClr val="000000"/>
                </a:solidFill>
                <a:effectLst/>
                <a:latin typeface="Arial" panose="020B0604020202020204" pitchFamily="34" charset="0"/>
              </a:rPr>
              <a:t> Is the code Reliable?</a:t>
            </a:r>
          </a:p>
          <a:p>
            <a:pPr marL="742950" lvl="1" indent="-285750" rtl="0" fontAlgn="base">
              <a:spcBef>
                <a:spcPts val="0"/>
              </a:spcBef>
              <a:spcAft>
                <a:spcPts val="0"/>
              </a:spcAft>
              <a:buFont typeface="+mj-lt"/>
              <a:buAutoNum type="arabicPeriod"/>
            </a:pPr>
            <a:r>
              <a:rPr lang="en-US" sz="1100" b="0" i="0" u="none" strike="noStrike" dirty="0">
                <a:solidFill>
                  <a:srgbClr val="000000"/>
                </a:solidFill>
                <a:effectLst/>
                <a:latin typeface="Arial" panose="020B0604020202020204" pitchFamily="34" charset="0"/>
              </a:rPr>
              <a:t>This type of error is common and hard to pick up with someone without a deep familiarity with the dataset and code.</a:t>
            </a:r>
          </a:p>
          <a:p>
            <a:pPr rtl="0" fontAlgn="base">
              <a:spcBef>
                <a:spcPts val="0"/>
              </a:spcBef>
              <a:spcAft>
                <a:spcPts val="0"/>
              </a:spcAft>
              <a:buFont typeface="+mj-lt"/>
              <a:buAutoNum type="arabicPeriod" startAt="4"/>
            </a:pPr>
            <a:r>
              <a:rPr lang="en-US" sz="1100" b="0" i="0" u="none" strike="noStrike" dirty="0">
                <a:solidFill>
                  <a:srgbClr val="000000"/>
                </a:solidFill>
                <a:effectLst/>
                <a:latin typeface="Arial" panose="020B0604020202020204" pitchFamily="34" charset="0"/>
              </a:rPr>
              <a:t> Are the results Reproducible?</a:t>
            </a:r>
          </a:p>
          <a:p>
            <a:pPr marL="685800" lvl="1" indent="-228600" rtl="0" fontAlgn="base">
              <a:spcBef>
                <a:spcPts val="0"/>
              </a:spcBef>
              <a:spcAft>
                <a:spcPts val="0"/>
              </a:spcAft>
              <a:buFont typeface="+mj-lt"/>
              <a:buAutoNum type="arabicPeriod"/>
            </a:pPr>
            <a:r>
              <a:rPr lang="en-US" sz="1100" b="0" i="0" u="none" strike="noStrike" dirty="0">
                <a:solidFill>
                  <a:srgbClr val="000000"/>
                </a:solidFill>
                <a:effectLst/>
                <a:latin typeface="Arial" panose="020B0604020202020204" pitchFamily="34" charset="0"/>
              </a:rPr>
              <a:t>Note that there are times when obtaining the exact same result is not possible, so some level of tolerance must be applied. E.g., with stochastic methods where parameter estimates change between subsequent runs</a:t>
            </a:r>
          </a:p>
          <a:p>
            <a:pPr marL="685800" lvl="1" indent="-228600" rtl="0" fontAlgn="base">
              <a:spcBef>
                <a:spcPts val="0"/>
              </a:spcBef>
              <a:spcAft>
                <a:spcPts val="0"/>
              </a:spcAft>
              <a:buFont typeface="+mj-lt"/>
              <a:buAutoNum type="arabicPeriod"/>
            </a:pPr>
            <a:r>
              <a:rPr lang="en-US" sz="1100" b="0" i="0" u="none" strike="noStrike" dirty="0">
                <a:solidFill>
                  <a:srgbClr val="000000"/>
                </a:solidFill>
                <a:effectLst/>
                <a:latin typeface="Arial" panose="020B0604020202020204" pitchFamily="34" charset="0"/>
              </a:rPr>
              <a:t>It is worth noting and mentioning in your review how closely the numbers and conclusion matched with the reported results.</a:t>
            </a:r>
          </a:p>
        </p:txBody>
      </p:sp>
      <p:sp>
        <p:nvSpPr>
          <p:cNvPr id="4" name="Slide Number Placeholder 3"/>
          <p:cNvSpPr>
            <a:spLocks noGrp="1"/>
          </p:cNvSpPr>
          <p:nvPr>
            <p:ph type="sldNum" sz="quarter" idx="5"/>
          </p:nvPr>
        </p:nvSpPr>
        <p:spPr/>
        <p:txBody>
          <a:bodyPr/>
          <a:lstStyle/>
          <a:p>
            <a:fld id="{7018FD2B-D162-CF4D-B0C7-AE5E3E3AB7F3}" type="slidenum">
              <a:rPr lang="en-US" smtClean="0"/>
              <a:t>2</a:t>
            </a:fld>
            <a:endParaRPr lang="en-US"/>
          </a:p>
        </p:txBody>
      </p:sp>
    </p:spTree>
    <p:extLst>
      <p:ext uri="{BB962C8B-B14F-4D97-AF65-F5344CB8AC3E}">
        <p14:creationId xmlns:p14="http://schemas.microsoft.com/office/powerpoint/2010/main" val="2398308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F2567-BBB0-4DAF-2E0C-B2506068F6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557187-65CC-2FFA-5272-94BF15FF16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969FEB-ED9C-03E3-E9E6-4C686D10F9E4}"/>
              </a:ext>
            </a:extLst>
          </p:cNvPr>
          <p:cNvSpPr>
            <a:spLocks noGrp="1"/>
          </p:cNvSpPr>
          <p:nvPr>
            <p:ph type="dt" sz="half" idx="10"/>
          </p:nvPr>
        </p:nvSpPr>
        <p:spPr/>
        <p:txBody>
          <a:bodyPr/>
          <a:lstStyle/>
          <a:p>
            <a:fld id="{6430BB5B-43BB-D347-9F52-8F7D68711AD7}" type="datetimeFigureOut">
              <a:rPr lang="en-US" smtClean="0"/>
              <a:t>10/26/23</a:t>
            </a:fld>
            <a:endParaRPr lang="en-US"/>
          </a:p>
        </p:txBody>
      </p:sp>
      <p:sp>
        <p:nvSpPr>
          <p:cNvPr id="5" name="Footer Placeholder 4">
            <a:extLst>
              <a:ext uri="{FF2B5EF4-FFF2-40B4-BE49-F238E27FC236}">
                <a16:creationId xmlns:a16="http://schemas.microsoft.com/office/drawing/2014/main" id="{CF01D806-D5BD-6E5F-6E53-11F68C61B9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F4B443-1465-D9AC-F978-51844B64268D}"/>
              </a:ext>
            </a:extLst>
          </p:cNvPr>
          <p:cNvSpPr>
            <a:spLocks noGrp="1"/>
          </p:cNvSpPr>
          <p:nvPr>
            <p:ph type="sldNum" sz="quarter" idx="12"/>
          </p:nvPr>
        </p:nvSpPr>
        <p:spPr/>
        <p:txBody>
          <a:bodyPr/>
          <a:lstStyle/>
          <a:p>
            <a:fld id="{3968A1A9-FB66-2645-A45C-0408B2499716}" type="slidenum">
              <a:rPr lang="en-US" smtClean="0"/>
              <a:t>‹#›</a:t>
            </a:fld>
            <a:endParaRPr lang="en-US"/>
          </a:p>
        </p:txBody>
      </p:sp>
    </p:spTree>
    <p:extLst>
      <p:ext uri="{BB962C8B-B14F-4D97-AF65-F5344CB8AC3E}">
        <p14:creationId xmlns:p14="http://schemas.microsoft.com/office/powerpoint/2010/main" val="1166917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1E8A-10C6-76DE-7A18-5329776C3B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7274D7-82C3-AC7E-709F-4870581738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EB3D4D-E305-9FE8-AFDD-CB2543614038}"/>
              </a:ext>
            </a:extLst>
          </p:cNvPr>
          <p:cNvSpPr>
            <a:spLocks noGrp="1"/>
          </p:cNvSpPr>
          <p:nvPr>
            <p:ph type="dt" sz="half" idx="10"/>
          </p:nvPr>
        </p:nvSpPr>
        <p:spPr/>
        <p:txBody>
          <a:bodyPr/>
          <a:lstStyle/>
          <a:p>
            <a:fld id="{6430BB5B-43BB-D347-9F52-8F7D68711AD7}" type="datetimeFigureOut">
              <a:rPr lang="en-US" smtClean="0"/>
              <a:t>10/26/23</a:t>
            </a:fld>
            <a:endParaRPr lang="en-US"/>
          </a:p>
        </p:txBody>
      </p:sp>
      <p:sp>
        <p:nvSpPr>
          <p:cNvPr id="5" name="Footer Placeholder 4">
            <a:extLst>
              <a:ext uri="{FF2B5EF4-FFF2-40B4-BE49-F238E27FC236}">
                <a16:creationId xmlns:a16="http://schemas.microsoft.com/office/drawing/2014/main" id="{787DED6C-2E6C-82C7-4CE6-7457404C88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E3A0E2-7CE0-826B-BE55-BFCBB0C8EFED}"/>
              </a:ext>
            </a:extLst>
          </p:cNvPr>
          <p:cNvSpPr>
            <a:spLocks noGrp="1"/>
          </p:cNvSpPr>
          <p:nvPr>
            <p:ph type="sldNum" sz="quarter" idx="12"/>
          </p:nvPr>
        </p:nvSpPr>
        <p:spPr/>
        <p:txBody>
          <a:bodyPr/>
          <a:lstStyle/>
          <a:p>
            <a:fld id="{3968A1A9-FB66-2645-A45C-0408B2499716}" type="slidenum">
              <a:rPr lang="en-US" smtClean="0"/>
              <a:t>‹#›</a:t>
            </a:fld>
            <a:endParaRPr lang="en-US"/>
          </a:p>
        </p:txBody>
      </p:sp>
    </p:spTree>
    <p:extLst>
      <p:ext uri="{BB962C8B-B14F-4D97-AF65-F5344CB8AC3E}">
        <p14:creationId xmlns:p14="http://schemas.microsoft.com/office/powerpoint/2010/main" val="1270166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E40525-01B6-2EA0-A892-E9144D249D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58515B-53AC-46BD-4A39-C10493B9A0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47C034-207F-9AAD-4EA3-3FFB20C53807}"/>
              </a:ext>
            </a:extLst>
          </p:cNvPr>
          <p:cNvSpPr>
            <a:spLocks noGrp="1"/>
          </p:cNvSpPr>
          <p:nvPr>
            <p:ph type="dt" sz="half" idx="10"/>
          </p:nvPr>
        </p:nvSpPr>
        <p:spPr/>
        <p:txBody>
          <a:bodyPr/>
          <a:lstStyle/>
          <a:p>
            <a:fld id="{6430BB5B-43BB-D347-9F52-8F7D68711AD7}" type="datetimeFigureOut">
              <a:rPr lang="en-US" smtClean="0"/>
              <a:t>10/26/23</a:t>
            </a:fld>
            <a:endParaRPr lang="en-US"/>
          </a:p>
        </p:txBody>
      </p:sp>
      <p:sp>
        <p:nvSpPr>
          <p:cNvPr id="5" name="Footer Placeholder 4">
            <a:extLst>
              <a:ext uri="{FF2B5EF4-FFF2-40B4-BE49-F238E27FC236}">
                <a16:creationId xmlns:a16="http://schemas.microsoft.com/office/drawing/2014/main" id="{7AC4320C-01AB-3455-BBCA-B6E582A694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EF4346-ADCB-7C7E-66B2-2B092C62B5EE}"/>
              </a:ext>
            </a:extLst>
          </p:cNvPr>
          <p:cNvSpPr>
            <a:spLocks noGrp="1"/>
          </p:cNvSpPr>
          <p:nvPr>
            <p:ph type="sldNum" sz="quarter" idx="12"/>
          </p:nvPr>
        </p:nvSpPr>
        <p:spPr/>
        <p:txBody>
          <a:bodyPr/>
          <a:lstStyle/>
          <a:p>
            <a:fld id="{3968A1A9-FB66-2645-A45C-0408B2499716}" type="slidenum">
              <a:rPr lang="en-US" smtClean="0"/>
              <a:t>‹#›</a:t>
            </a:fld>
            <a:endParaRPr lang="en-US"/>
          </a:p>
        </p:txBody>
      </p:sp>
    </p:spTree>
    <p:extLst>
      <p:ext uri="{BB962C8B-B14F-4D97-AF65-F5344CB8AC3E}">
        <p14:creationId xmlns:p14="http://schemas.microsoft.com/office/powerpoint/2010/main" val="1056156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20EFB-F734-038E-4AAA-518A3C6C76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510C95-5F70-42EF-7CAB-AB173CAB0E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6D4F55-E2B3-76EB-953C-0B86CAE61EA8}"/>
              </a:ext>
            </a:extLst>
          </p:cNvPr>
          <p:cNvSpPr>
            <a:spLocks noGrp="1"/>
          </p:cNvSpPr>
          <p:nvPr>
            <p:ph type="dt" sz="half" idx="10"/>
          </p:nvPr>
        </p:nvSpPr>
        <p:spPr/>
        <p:txBody>
          <a:bodyPr/>
          <a:lstStyle/>
          <a:p>
            <a:fld id="{6430BB5B-43BB-D347-9F52-8F7D68711AD7}" type="datetimeFigureOut">
              <a:rPr lang="en-US" smtClean="0"/>
              <a:t>10/26/23</a:t>
            </a:fld>
            <a:endParaRPr lang="en-US"/>
          </a:p>
        </p:txBody>
      </p:sp>
      <p:sp>
        <p:nvSpPr>
          <p:cNvPr id="5" name="Footer Placeholder 4">
            <a:extLst>
              <a:ext uri="{FF2B5EF4-FFF2-40B4-BE49-F238E27FC236}">
                <a16:creationId xmlns:a16="http://schemas.microsoft.com/office/drawing/2014/main" id="{61D7A104-D702-7EEC-7EF5-17DC86D02B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0528E7-AB9C-73BE-8818-981B252614E3}"/>
              </a:ext>
            </a:extLst>
          </p:cNvPr>
          <p:cNvSpPr>
            <a:spLocks noGrp="1"/>
          </p:cNvSpPr>
          <p:nvPr>
            <p:ph type="sldNum" sz="quarter" idx="12"/>
          </p:nvPr>
        </p:nvSpPr>
        <p:spPr/>
        <p:txBody>
          <a:bodyPr/>
          <a:lstStyle/>
          <a:p>
            <a:fld id="{3968A1A9-FB66-2645-A45C-0408B2499716}" type="slidenum">
              <a:rPr lang="en-US" smtClean="0"/>
              <a:t>‹#›</a:t>
            </a:fld>
            <a:endParaRPr lang="en-US"/>
          </a:p>
        </p:txBody>
      </p:sp>
    </p:spTree>
    <p:extLst>
      <p:ext uri="{BB962C8B-B14F-4D97-AF65-F5344CB8AC3E}">
        <p14:creationId xmlns:p14="http://schemas.microsoft.com/office/powerpoint/2010/main" val="3076879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4FEE-997D-400F-D86C-9B5053613F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06F396-B928-5068-3A2D-E1346B9E79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FF0976-DEB6-FC2E-03F2-2D77EBCB7F2C}"/>
              </a:ext>
            </a:extLst>
          </p:cNvPr>
          <p:cNvSpPr>
            <a:spLocks noGrp="1"/>
          </p:cNvSpPr>
          <p:nvPr>
            <p:ph type="dt" sz="half" idx="10"/>
          </p:nvPr>
        </p:nvSpPr>
        <p:spPr/>
        <p:txBody>
          <a:bodyPr/>
          <a:lstStyle/>
          <a:p>
            <a:fld id="{6430BB5B-43BB-D347-9F52-8F7D68711AD7}" type="datetimeFigureOut">
              <a:rPr lang="en-US" smtClean="0"/>
              <a:t>10/26/23</a:t>
            </a:fld>
            <a:endParaRPr lang="en-US"/>
          </a:p>
        </p:txBody>
      </p:sp>
      <p:sp>
        <p:nvSpPr>
          <p:cNvPr id="5" name="Footer Placeholder 4">
            <a:extLst>
              <a:ext uri="{FF2B5EF4-FFF2-40B4-BE49-F238E27FC236}">
                <a16:creationId xmlns:a16="http://schemas.microsoft.com/office/drawing/2014/main" id="{B87399D9-3D18-2B12-658B-08C0D045AD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6F5A36-4F2B-C2E3-3FBC-9E8F1F7CD95E}"/>
              </a:ext>
            </a:extLst>
          </p:cNvPr>
          <p:cNvSpPr>
            <a:spLocks noGrp="1"/>
          </p:cNvSpPr>
          <p:nvPr>
            <p:ph type="sldNum" sz="quarter" idx="12"/>
          </p:nvPr>
        </p:nvSpPr>
        <p:spPr/>
        <p:txBody>
          <a:bodyPr/>
          <a:lstStyle/>
          <a:p>
            <a:fld id="{3968A1A9-FB66-2645-A45C-0408B2499716}" type="slidenum">
              <a:rPr lang="en-US" smtClean="0"/>
              <a:t>‹#›</a:t>
            </a:fld>
            <a:endParaRPr lang="en-US"/>
          </a:p>
        </p:txBody>
      </p:sp>
    </p:spTree>
    <p:extLst>
      <p:ext uri="{BB962C8B-B14F-4D97-AF65-F5344CB8AC3E}">
        <p14:creationId xmlns:p14="http://schemas.microsoft.com/office/powerpoint/2010/main" val="2565767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0068F-5130-8D52-4C46-DB780B5130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C940ED-16B4-2B61-DA81-62E411E2ED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6BEDC9-26EC-A3D9-C48E-2E8CD53FBB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B5FBE7-B6C7-BA17-4734-D7E3C1AF456C}"/>
              </a:ext>
            </a:extLst>
          </p:cNvPr>
          <p:cNvSpPr>
            <a:spLocks noGrp="1"/>
          </p:cNvSpPr>
          <p:nvPr>
            <p:ph type="dt" sz="half" idx="10"/>
          </p:nvPr>
        </p:nvSpPr>
        <p:spPr/>
        <p:txBody>
          <a:bodyPr/>
          <a:lstStyle/>
          <a:p>
            <a:fld id="{6430BB5B-43BB-D347-9F52-8F7D68711AD7}" type="datetimeFigureOut">
              <a:rPr lang="en-US" smtClean="0"/>
              <a:t>10/26/23</a:t>
            </a:fld>
            <a:endParaRPr lang="en-US"/>
          </a:p>
        </p:txBody>
      </p:sp>
      <p:sp>
        <p:nvSpPr>
          <p:cNvPr id="6" name="Footer Placeholder 5">
            <a:extLst>
              <a:ext uri="{FF2B5EF4-FFF2-40B4-BE49-F238E27FC236}">
                <a16:creationId xmlns:a16="http://schemas.microsoft.com/office/drawing/2014/main" id="{36607DA2-2E17-9A95-1C32-D7B75BD4A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64241-FA6B-6D1D-E808-FFCB8832317D}"/>
              </a:ext>
            </a:extLst>
          </p:cNvPr>
          <p:cNvSpPr>
            <a:spLocks noGrp="1"/>
          </p:cNvSpPr>
          <p:nvPr>
            <p:ph type="sldNum" sz="quarter" idx="12"/>
          </p:nvPr>
        </p:nvSpPr>
        <p:spPr/>
        <p:txBody>
          <a:bodyPr/>
          <a:lstStyle/>
          <a:p>
            <a:fld id="{3968A1A9-FB66-2645-A45C-0408B2499716}" type="slidenum">
              <a:rPr lang="en-US" smtClean="0"/>
              <a:t>‹#›</a:t>
            </a:fld>
            <a:endParaRPr lang="en-US"/>
          </a:p>
        </p:txBody>
      </p:sp>
    </p:spTree>
    <p:extLst>
      <p:ext uri="{BB962C8B-B14F-4D97-AF65-F5344CB8AC3E}">
        <p14:creationId xmlns:p14="http://schemas.microsoft.com/office/powerpoint/2010/main" val="910196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34F92-1C7D-FC20-F1DA-6ACB42532D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A23307-D1A8-76F0-DFC6-E5AA59BC2A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76229A-B5F8-DBFC-78F9-7CE5F20A7B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6E56CA-5B53-C6BE-F4EF-2092B9C582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178C4B-3BC1-CF55-FB29-9E9AF62517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45BAC3-C46B-58AC-74CA-0AC04E439CA9}"/>
              </a:ext>
            </a:extLst>
          </p:cNvPr>
          <p:cNvSpPr>
            <a:spLocks noGrp="1"/>
          </p:cNvSpPr>
          <p:nvPr>
            <p:ph type="dt" sz="half" idx="10"/>
          </p:nvPr>
        </p:nvSpPr>
        <p:spPr/>
        <p:txBody>
          <a:bodyPr/>
          <a:lstStyle/>
          <a:p>
            <a:fld id="{6430BB5B-43BB-D347-9F52-8F7D68711AD7}" type="datetimeFigureOut">
              <a:rPr lang="en-US" smtClean="0"/>
              <a:t>10/26/23</a:t>
            </a:fld>
            <a:endParaRPr lang="en-US"/>
          </a:p>
        </p:txBody>
      </p:sp>
      <p:sp>
        <p:nvSpPr>
          <p:cNvPr id="8" name="Footer Placeholder 7">
            <a:extLst>
              <a:ext uri="{FF2B5EF4-FFF2-40B4-BE49-F238E27FC236}">
                <a16:creationId xmlns:a16="http://schemas.microsoft.com/office/drawing/2014/main" id="{06C67E43-3B64-3AEF-00F7-FD7409D49C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63C2F6-89D8-0C8E-AB6F-D8886A336597}"/>
              </a:ext>
            </a:extLst>
          </p:cNvPr>
          <p:cNvSpPr>
            <a:spLocks noGrp="1"/>
          </p:cNvSpPr>
          <p:nvPr>
            <p:ph type="sldNum" sz="quarter" idx="12"/>
          </p:nvPr>
        </p:nvSpPr>
        <p:spPr/>
        <p:txBody>
          <a:bodyPr/>
          <a:lstStyle/>
          <a:p>
            <a:fld id="{3968A1A9-FB66-2645-A45C-0408B2499716}" type="slidenum">
              <a:rPr lang="en-US" smtClean="0"/>
              <a:t>‹#›</a:t>
            </a:fld>
            <a:endParaRPr lang="en-US"/>
          </a:p>
        </p:txBody>
      </p:sp>
    </p:spTree>
    <p:extLst>
      <p:ext uri="{BB962C8B-B14F-4D97-AF65-F5344CB8AC3E}">
        <p14:creationId xmlns:p14="http://schemas.microsoft.com/office/powerpoint/2010/main" val="79942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71DE7-9B89-A186-7929-22F2AB1F0A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AE3B78-E265-10CF-E9CD-1CCDDA91D0F4}"/>
              </a:ext>
            </a:extLst>
          </p:cNvPr>
          <p:cNvSpPr>
            <a:spLocks noGrp="1"/>
          </p:cNvSpPr>
          <p:nvPr>
            <p:ph type="dt" sz="half" idx="10"/>
          </p:nvPr>
        </p:nvSpPr>
        <p:spPr/>
        <p:txBody>
          <a:bodyPr/>
          <a:lstStyle/>
          <a:p>
            <a:fld id="{6430BB5B-43BB-D347-9F52-8F7D68711AD7}" type="datetimeFigureOut">
              <a:rPr lang="en-US" smtClean="0"/>
              <a:t>10/26/23</a:t>
            </a:fld>
            <a:endParaRPr lang="en-US"/>
          </a:p>
        </p:txBody>
      </p:sp>
      <p:sp>
        <p:nvSpPr>
          <p:cNvPr id="4" name="Footer Placeholder 3">
            <a:extLst>
              <a:ext uri="{FF2B5EF4-FFF2-40B4-BE49-F238E27FC236}">
                <a16:creationId xmlns:a16="http://schemas.microsoft.com/office/drawing/2014/main" id="{9795D9E2-5BFB-F48D-2511-7DA7C1EAE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575BE8-7BDA-E034-F29D-7ACDDCCEA6A2}"/>
              </a:ext>
            </a:extLst>
          </p:cNvPr>
          <p:cNvSpPr>
            <a:spLocks noGrp="1"/>
          </p:cNvSpPr>
          <p:nvPr>
            <p:ph type="sldNum" sz="quarter" idx="12"/>
          </p:nvPr>
        </p:nvSpPr>
        <p:spPr/>
        <p:txBody>
          <a:bodyPr/>
          <a:lstStyle/>
          <a:p>
            <a:fld id="{3968A1A9-FB66-2645-A45C-0408B2499716}" type="slidenum">
              <a:rPr lang="en-US" smtClean="0"/>
              <a:t>‹#›</a:t>
            </a:fld>
            <a:endParaRPr lang="en-US"/>
          </a:p>
        </p:txBody>
      </p:sp>
    </p:spTree>
    <p:extLst>
      <p:ext uri="{BB962C8B-B14F-4D97-AF65-F5344CB8AC3E}">
        <p14:creationId xmlns:p14="http://schemas.microsoft.com/office/powerpoint/2010/main" val="10532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7876D6-2D55-84C6-F5AE-397B8A740192}"/>
              </a:ext>
            </a:extLst>
          </p:cNvPr>
          <p:cNvSpPr>
            <a:spLocks noGrp="1"/>
          </p:cNvSpPr>
          <p:nvPr>
            <p:ph type="dt" sz="half" idx="10"/>
          </p:nvPr>
        </p:nvSpPr>
        <p:spPr/>
        <p:txBody>
          <a:bodyPr/>
          <a:lstStyle/>
          <a:p>
            <a:fld id="{6430BB5B-43BB-D347-9F52-8F7D68711AD7}" type="datetimeFigureOut">
              <a:rPr lang="en-US" smtClean="0"/>
              <a:t>10/26/23</a:t>
            </a:fld>
            <a:endParaRPr lang="en-US"/>
          </a:p>
        </p:txBody>
      </p:sp>
      <p:sp>
        <p:nvSpPr>
          <p:cNvPr id="3" name="Footer Placeholder 2">
            <a:extLst>
              <a:ext uri="{FF2B5EF4-FFF2-40B4-BE49-F238E27FC236}">
                <a16:creationId xmlns:a16="http://schemas.microsoft.com/office/drawing/2014/main" id="{2FAA8694-79C5-CEE0-29AD-AEE0664B03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777ACB-6E1C-81A0-05DE-82BBB49F7B0A}"/>
              </a:ext>
            </a:extLst>
          </p:cNvPr>
          <p:cNvSpPr>
            <a:spLocks noGrp="1"/>
          </p:cNvSpPr>
          <p:nvPr>
            <p:ph type="sldNum" sz="quarter" idx="12"/>
          </p:nvPr>
        </p:nvSpPr>
        <p:spPr/>
        <p:txBody>
          <a:bodyPr/>
          <a:lstStyle/>
          <a:p>
            <a:fld id="{3968A1A9-FB66-2645-A45C-0408B2499716}" type="slidenum">
              <a:rPr lang="en-US" smtClean="0"/>
              <a:t>‹#›</a:t>
            </a:fld>
            <a:endParaRPr lang="en-US"/>
          </a:p>
        </p:txBody>
      </p:sp>
    </p:spTree>
    <p:extLst>
      <p:ext uri="{BB962C8B-B14F-4D97-AF65-F5344CB8AC3E}">
        <p14:creationId xmlns:p14="http://schemas.microsoft.com/office/powerpoint/2010/main" val="22253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98F06-C087-DFA0-1215-10D68403B7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B64AB1-FFBA-2D9E-38B9-7D1266BB5C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DE9603-590C-ED7D-3DFA-25F4F71416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A56A22-A734-C4B5-1813-0B352B9D7EA1}"/>
              </a:ext>
            </a:extLst>
          </p:cNvPr>
          <p:cNvSpPr>
            <a:spLocks noGrp="1"/>
          </p:cNvSpPr>
          <p:nvPr>
            <p:ph type="dt" sz="half" idx="10"/>
          </p:nvPr>
        </p:nvSpPr>
        <p:spPr/>
        <p:txBody>
          <a:bodyPr/>
          <a:lstStyle/>
          <a:p>
            <a:fld id="{6430BB5B-43BB-D347-9F52-8F7D68711AD7}" type="datetimeFigureOut">
              <a:rPr lang="en-US" smtClean="0"/>
              <a:t>10/26/23</a:t>
            </a:fld>
            <a:endParaRPr lang="en-US"/>
          </a:p>
        </p:txBody>
      </p:sp>
      <p:sp>
        <p:nvSpPr>
          <p:cNvPr id="6" name="Footer Placeholder 5">
            <a:extLst>
              <a:ext uri="{FF2B5EF4-FFF2-40B4-BE49-F238E27FC236}">
                <a16:creationId xmlns:a16="http://schemas.microsoft.com/office/drawing/2014/main" id="{A8A7AD2C-498F-5AA9-3A38-802038DD74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34E605-6A9B-CE94-94B1-0384F99DED98}"/>
              </a:ext>
            </a:extLst>
          </p:cNvPr>
          <p:cNvSpPr>
            <a:spLocks noGrp="1"/>
          </p:cNvSpPr>
          <p:nvPr>
            <p:ph type="sldNum" sz="quarter" idx="12"/>
          </p:nvPr>
        </p:nvSpPr>
        <p:spPr/>
        <p:txBody>
          <a:bodyPr/>
          <a:lstStyle/>
          <a:p>
            <a:fld id="{3968A1A9-FB66-2645-A45C-0408B2499716}" type="slidenum">
              <a:rPr lang="en-US" smtClean="0"/>
              <a:t>‹#›</a:t>
            </a:fld>
            <a:endParaRPr lang="en-US"/>
          </a:p>
        </p:txBody>
      </p:sp>
    </p:spTree>
    <p:extLst>
      <p:ext uri="{BB962C8B-B14F-4D97-AF65-F5344CB8AC3E}">
        <p14:creationId xmlns:p14="http://schemas.microsoft.com/office/powerpoint/2010/main" val="1863268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7DCDD-7ED7-6C43-86AE-20B442F14F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54726A-3CA8-B211-CAB0-7D1CE8B25E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2C8AA8-884E-8F17-5CDD-92E9B850C8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EB767A-E409-53BF-C5AD-4B71921DD9C1}"/>
              </a:ext>
            </a:extLst>
          </p:cNvPr>
          <p:cNvSpPr>
            <a:spLocks noGrp="1"/>
          </p:cNvSpPr>
          <p:nvPr>
            <p:ph type="dt" sz="half" idx="10"/>
          </p:nvPr>
        </p:nvSpPr>
        <p:spPr/>
        <p:txBody>
          <a:bodyPr/>
          <a:lstStyle/>
          <a:p>
            <a:fld id="{6430BB5B-43BB-D347-9F52-8F7D68711AD7}" type="datetimeFigureOut">
              <a:rPr lang="en-US" smtClean="0"/>
              <a:t>10/26/23</a:t>
            </a:fld>
            <a:endParaRPr lang="en-US"/>
          </a:p>
        </p:txBody>
      </p:sp>
      <p:sp>
        <p:nvSpPr>
          <p:cNvPr id="6" name="Footer Placeholder 5">
            <a:extLst>
              <a:ext uri="{FF2B5EF4-FFF2-40B4-BE49-F238E27FC236}">
                <a16:creationId xmlns:a16="http://schemas.microsoft.com/office/drawing/2014/main" id="{5EBCD8D6-A7E8-97AD-2186-B7CDB696F3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F17A67-5938-4574-858A-8123C85E207D}"/>
              </a:ext>
            </a:extLst>
          </p:cNvPr>
          <p:cNvSpPr>
            <a:spLocks noGrp="1"/>
          </p:cNvSpPr>
          <p:nvPr>
            <p:ph type="sldNum" sz="quarter" idx="12"/>
          </p:nvPr>
        </p:nvSpPr>
        <p:spPr/>
        <p:txBody>
          <a:bodyPr/>
          <a:lstStyle/>
          <a:p>
            <a:fld id="{3968A1A9-FB66-2645-A45C-0408B2499716}" type="slidenum">
              <a:rPr lang="en-US" smtClean="0"/>
              <a:t>‹#›</a:t>
            </a:fld>
            <a:endParaRPr lang="en-US"/>
          </a:p>
        </p:txBody>
      </p:sp>
    </p:spTree>
    <p:extLst>
      <p:ext uri="{BB962C8B-B14F-4D97-AF65-F5344CB8AC3E}">
        <p14:creationId xmlns:p14="http://schemas.microsoft.com/office/powerpoint/2010/main" val="3836766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E2C399-D9EB-EEBF-7D5B-A663366F10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E7B9E5-6BE1-5CDB-A63D-2B1A6942B1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46F1D3-0010-656D-4CBD-3BB7AD1D2C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30BB5B-43BB-D347-9F52-8F7D68711AD7}" type="datetimeFigureOut">
              <a:rPr lang="en-US" smtClean="0"/>
              <a:t>10/26/23</a:t>
            </a:fld>
            <a:endParaRPr lang="en-US"/>
          </a:p>
        </p:txBody>
      </p:sp>
      <p:sp>
        <p:nvSpPr>
          <p:cNvPr id="5" name="Footer Placeholder 4">
            <a:extLst>
              <a:ext uri="{FF2B5EF4-FFF2-40B4-BE49-F238E27FC236}">
                <a16:creationId xmlns:a16="http://schemas.microsoft.com/office/drawing/2014/main" id="{43EC7B8A-7720-2AF0-5201-DCF9CEFC98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E99FD9-B977-2F50-4AF1-F33D02860D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68A1A9-FB66-2645-A45C-0408B2499716}" type="slidenum">
              <a:rPr lang="en-US" smtClean="0"/>
              <a:t>‹#›</a:t>
            </a:fld>
            <a:endParaRPr lang="en-US"/>
          </a:p>
        </p:txBody>
      </p:sp>
    </p:spTree>
    <p:extLst>
      <p:ext uri="{BB962C8B-B14F-4D97-AF65-F5344CB8AC3E}">
        <p14:creationId xmlns:p14="http://schemas.microsoft.com/office/powerpoint/2010/main" val="1632217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E89472-C278-4204-51FA-28E0C5F55C09}"/>
              </a:ext>
            </a:extLst>
          </p:cNvPr>
          <p:cNvSpPr>
            <a:spLocks noGrp="1"/>
          </p:cNvSpPr>
          <p:nvPr>
            <p:ph type="title"/>
          </p:nvPr>
        </p:nvSpPr>
        <p:spPr/>
        <p:txBody>
          <a:bodyPr/>
          <a:lstStyle/>
          <a:p>
            <a:r>
              <a:rPr lang="en-US" dirty="0"/>
              <a:t>09 Code Review Overview</a:t>
            </a:r>
          </a:p>
        </p:txBody>
      </p:sp>
      <p:sp>
        <p:nvSpPr>
          <p:cNvPr id="7" name="Content Placeholder 6">
            <a:extLst>
              <a:ext uri="{FF2B5EF4-FFF2-40B4-BE49-F238E27FC236}">
                <a16:creationId xmlns:a16="http://schemas.microsoft.com/office/drawing/2014/main" id="{2D7AD22B-8950-4A29-76DA-4248A11DC630}"/>
              </a:ext>
            </a:extLst>
          </p:cNvPr>
          <p:cNvSpPr>
            <a:spLocks noGrp="1"/>
          </p:cNvSpPr>
          <p:nvPr>
            <p:ph idx="1"/>
          </p:nvPr>
        </p:nvSpPr>
        <p:spPr/>
        <p:txBody>
          <a:bodyPr/>
          <a:lstStyle/>
          <a:p>
            <a:r>
              <a:rPr lang="en-US" dirty="0"/>
              <a:t>5 min: Background on code review in ecology</a:t>
            </a:r>
          </a:p>
          <a:p>
            <a:r>
              <a:rPr lang="en-US" dirty="0"/>
              <a:t>10 min: Explanation of overarching structure for code review assignment</a:t>
            </a:r>
          </a:p>
          <a:p>
            <a:r>
              <a:rPr lang="en-US" dirty="0"/>
              <a:t>30 min: Code review rubric co-development</a:t>
            </a:r>
          </a:p>
          <a:p>
            <a:r>
              <a:rPr lang="en-US" dirty="0"/>
              <a:t>5 min: Wrap up</a:t>
            </a:r>
          </a:p>
        </p:txBody>
      </p:sp>
    </p:spTree>
    <p:extLst>
      <p:ext uri="{BB962C8B-B14F-4D97-AF65-F5344CB8AC3E}">
        <p14:creationId xmlns:p14="http://schemas.microsoft.com/office/powerpoint/2010/main" val="2972412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FC54C5-C00E-C638-33D0-6EFEA917DF70}"/>
              </a:ext>
            </a:extLst>
          </p:cNvPr>
          <p:cNvPicPr>
            <a:picLocks noChangeAspect="1"/>
          </p:cNvPicPr>
          <p:nvPr/>
        </p:nvPicPr>
        <p:blipFill>
          <a:blip r:embed="rId3"/>
          <a:stretch>
            <a:fillRect/>
          </a:stretch>
        </p:blipFill>
        <p:spPr>
          <a:xfrm>
            <a:off x="190500" y="184150"/>
            <a:ext cx="6604000" cy="3609583"/>
          </a:xfrm>
          <a:prstGeom prst="rect">
            <a:avLst/>
          </a:prstGeom>
        </p:spPr>
      </p:pic>
      <p:pic>
        <p:nvPicPr>
          <p:cNvPr id="1026" name="Picture 2" descr="Details are in the caption following the image">
            <a:extLst>
              <a:ext uri="{FF2B5EF4-FFF2-40B4-BE49-F238E27FC236}">
                <a16:creationId xmlns:a16="http://schemas.microsoft.com/office/drawing/2014/main" id="{D1B01E2E-E50D-BC56-8063-670B9729F8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6200" y="2142896"/>
            <a:ext cx="5308600" cy="438490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7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8C82A-1911-1620-7B12-85AFCEB7D95A}"/>
              </a:ext>
            </a:extLst>
          </p:cNvPr>
          <p:cNvSpPr>
            <a:spLocks noGrp="1"/>
          </p:cNvSpPr>
          <p:nvPr>
            <p:ph type="title"/>
          </p:nvPr>
        </p:nvSpPr>
        <p:spPr/>
        <p:txBody>
          <a:bodyPr/>
          <a:lstStyle/>
          <a:p>
            <a:r>
              <a:rPr lang="en-US" dirty="0"/>
              <a:t>Discussion questions</a:t>
            </a:r>
          </a:p>
        </p:txBody>
      </p:sp>
      <p:sp>
        <p:nvSpPr>
          <p:cNvPr id="3" name="Content Placeholder 2">
            <a:extLst>
              <a:ext uri="{FF2B5EF4-FFF2-40B4-BE49-F238E27FC236}">
                <a16:creationId xmlns:a16="http://schemas.microsoft.com/office/drawing/2014/main" id="{428E5C01-EDCF-8733-7E5D-A58B233A6040}"/>
              </a:ext>
            </a:extLst>
          </p:cNvPr>
          <p:cNvSpPr>
            <a:spLocks noGrp="1"/>
          </p:cNvSpPr>
          <p:nvPr>
            <p:ph idx="1"/>
          </p:nvPr>
        </p:nvSpPr>
        <p:spPr/>
        <p:txBody>
          <a:bodyPr/>
          <a:lstStyle/>
          <a:p>
            <a:r>
              <a:rPr lang="en-US" dirty="0"/>
              <a:t>Have you ever done code review for someone else, or had someone review your own code? What did you/they assess? </a:t>
            </a:r>
          </a:p>
          <a:p>
            <a:r>
              <a:rPr lang="en-US" dirty="0"/>
              <a:t>What should we as a field be assessing when we do code review?</a:t>
            </a:r>
          </a:p>
          <a:p>
            <a:r>
              <a:rPr lang="en-US" dirty="0"/>
              <a:t>Are there things that are beyond the scope of code review and should not be discussed?</a:t>
            </a:r>
          </a:p>
          <a:p>
            <a:r>
              <a:rPr lang="en-US" dirty="0"/>
              <a:t>Make notes to expand on our class code review rubric</a:t>
            </a:r>
          </a:p>
        </p:txBody>
      </p:sp>
    </p:spTree>
    <p:extLst>
      <p:ext uri="{BB962C8B-B14F-4D97-AF65-F5344CB8AC3E}">
        <p14:creationId xmlns:p14="http://schemas.microsoft.com/office/powerpoint/2010/main" val="2145873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48264-803F-FF7E-72B2-3120A309D2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956D71-E050-33C9-9849-2C13F2CA097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138704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1041</TotalTime>
  <Words>296</Words>
  <Application>Microsoft Macintosh PowerPoint</Application>
  <PresentationFormat>Widescreen</PresentationFormat>
  <Paragraphs>23</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09 Code Review Overview</vt:lpstr>
      <vt:lpstr>PowerPoint Presentation</vt:lpstr>
      <vt:lpstr>Discussion 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07 Parallel R</dc:title>
  <dc:creator>Abby Lewis</dc:creator>
  <cp:lastModifiedBy>Abby Lewis</cp:lastModifiedBy>
  <cp:revision>8</cp:revision>
  <dcterms:created xsi:type="dcterms:W3CDTF">2023-10-12T02:56:01Z</dcterms:created>
  <dcterms:modified xsi:type="dcterms:W3CDTF">2023-10-26T16:00:15Z</dcterms:modified>
</cp:coreProperties>
</file>