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5" autoAdjust="0"/>
    <p:restoredTop sz="85207" autoAdjust="0"/>
  </p:normalViewPr>
  <p:slideViewPr>
    <p:cSldViewPr snapToGrid="0">
      <p:cViewPr>
        <p:scale>
          <a:sx n="68" d="100"/>
          <a:sy n="68" d="100"/>
        </p:scale>
        <p:origin x="2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9:52:38.5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4,'61'-2,"-30"1,35 2,323 8,-303-9,10 7,247-4,-208 4,-46-10,66 2,-118 5,-34-4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20:08:53.8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1,'5'0,"0"1,0 0,0 0,6 2,11 2,74 4,-57-7,44 8,-43-3,70 2,41-9,-59-1,88-1,184 4,-176 11,31 1,-176-13,224-3,-150-6,24-1,167 8,-252-3,77-15,-69 8,40-1,180 3,26 20,-151-1,-24-3,36 13,-109-14,130 6,83-13,-245 5,-4 1,155-4,-84-2,-89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20:09:18.30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2352 66,'-60'0,"2"1,1-2,-114-17,52-7,96 20,-1 1,-42-2,-50 7,52 0,-45 0,-322-2,328-2,-82-2,100 4,-77 2,140 1,0 1,-25 7,11-2,22-6,0-1,1 0,-17-2,19 1,0-1,0 2,0-1,1 2,-1-1,-12 4,11-1,0-1,-1-1,1 0,-17 1,-53-4,30 0,41 1,1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20:09:26.0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0,'-269'0,"271"1,0-1,0 1,0 0,0 0,0-1,0 1,-1 1,3 0,7 4,-1-2,0-1,1-1,-1 1,0-2,17 2,56-4,-30-1,-49 2,18 1,-21-1,-1-1,1 1,-1 0,1 0,-1 1,1-1,0 0,-1 0,1 0,-1 0,1 0,-1 1,1-1,-1 0,1 0,-1 1,0-1,1 0,-1 1,1-1,-1 0,0 1,1-1,-1 1,0-1,1 1,-1-1,0 1,1-1,-1 1,0 0,-1-1,1 1,0-1,0 0,-1 1,1-1,0 1,-1-1,1 0,0 1,-1-1,1 0,-1 0,1 1,-1-1,1 0,-1 0,1 1,0-1,-1 0,1 0,-1 0,0 0,0 0,-15 2,15-2,-77 0,-5 0,67 4,10-2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9:52:44.1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22,'79'1,"83"-2,-155 0,-1-1,1 1,0-1,7-3,-7 3,-1-1,1 2,-1-1,12-1,40 3,-47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9:58:58.1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29,'39'0,"0"-2,46-7,33-8,-101 16,0 1,-1 1,1 0,-1 1,20 4,-7 0,-1-2,1-2,56-1,-46-1,46 5,32 1,-47-3,-53-2,28 8,-31-6,1 0,29 2,-35-5,17-1,1 2,51 9,-35-3,49 3,-34-5,-50-4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9:59:01.6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1,'323'0,"-318"0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9:59:23.96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78,'133'6,"23"-5,-141-1,91-7,40 0,-38 3,-49 1,-5 0,80-1,133 3,191 2,-439-1,17 1,73 10,-86-8,1 0,37-1,2-1,12 9,-50-5,52 1,-53-6,-1 1,1-2,0 0,0-2,44-10,-49 9,0 0,0 1,0 1,21 0,-23 2,0 0,-1-2,1 0,-1-1,1 0,20-8,-22 5,1 1,1 1,-1 1,1 0,-1 1,27 0,-30 1,-1-1,17-4,18-3,157 6,-112 4,-66-1,-2 0,0 0,0 2,30 5,-36-4,34 1,-32-3,25 5,-18-2,1-2,0 0,33-4,-9 1,798 1,-808 2,57 10,-58-6,64 2,-99-8,0 0,0 0,0 0,0 0,8 3,-9-2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9:59:37.0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56,'76'0,"84"1,-54 10,-33-2,-27-4,-1 0,74-1,-58-7,0-1,74 5,46 16,-121-14,-2 3,78 19,-100-19,0-1,44 1,10 0,103 11,-151-15,6 0,68-5,180-24,-146 23,21-3,45-13,-114 11,-48 5,13-2,65-13,-98 12,206-40,-176 38,114-2,77 5,-222 6,84 2,-96 0,-1 1,1 1,32 9,-26-6,0-1,36 4,-60-10,4 1,1 1,-1 0,10 4,-11-3,0-1,0 0,1-1,-1 1,11 0,-1-1,228 4,-192-1,-40-2,-1-1,1 0,-1-1,1 0,21-3,-31 2,0 0,0 0,0 1,0-1,-1 0,1-1,0 1,-1 0,3-2,-3 1,1 1,-1 0,1 0,0-1,-1 1,1 0,0 1,0-1,0 0,2 0,13-2,1 2,-1 0,24 3,1-1,-39-1,-2 0,0 0,0 0,0 0,0 0,0 0,0 0,0 1,1-1,-1 0,0 0,0 1,2 0,-2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9:59:40.9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1,'0'30,"-1"1,-1 0,-2-1,-12 49,9-56,1 0,2 1,0-1,1 1,1 27,2 128,1 44,20-17,-11-133,1 84,-11-102,2 113,1-118,13 67,-3-36,-12-70,-1 1,0 0,-1 0,0-1,-3 13,-84 400,65-274,18 27,3-56,-5-23,2-53,3 0,3 58,6-57,2 1,23 70,-18-68,-5-15,-2 0,4 55,-5 71,-6-144,3 32,12 59,-8-64,3 82,-25 73,9-133,3-34,-3 23,3 65,7-19,3 116,-6-206,0 0,0-1,6 19,2 15,-5 11,-4 60,-2-41,2-66,0-2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19:59:44.70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0,'1'151,"-3"158,-4-233,-1 17,0 54,0 5,6-135,-5 28,-1 11,4 34,0 163,16-141,-6-69,1 57,-8-69,9 59,-2-29,-1 115,-2-13,8 176,-8-197,3-38,28 130,-18-136,8 151,-25-235,1-3,-1 0,0 1,-1-1,0 0,-1 1,-4 15,-63 204,65-207,1 1,1-1,1 0,3 32,-1-6,-1 691,-7-611,7-100,0-22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20:08:48.19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2,'2'1,"1"1,-1-1,0 0,0 0,1 0,-1-1,1 1,-1 0,1-1,4 1,1 0,42 5,0-3,78-3,-46-2,-73 3,1 0,-1 0,16 5,-14-3,-1-1,16 2,-6-3,203 8,-46 0,-160-8,25 5,11 0,161-13,-42 1,86-12,-255 18,55-9,-32 5,38-2,-39 5,129-5,36-1,205 2,-232 6,691-1,-844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706BE-CA57-4F41-ABD6-E411859E5D7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DE491-6B56-4BA2-80F1-BF7D01A12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HTTP GET request is simply identifying the page you want to scrape</a:t>
            </a:r>
          </a:p>
          <a:p>
            <a:pPr marL="228600" indent="-228600">
              <a:buAutoNum type="arabicPeriod"/>
            </a:pPr>
            <a:r>
              <a:rPr lang="en-US" dirty="0"/>
              <a:t>Parsing the HTML content using CSS selector or </a:t>
            </a:r>
            <a:r>
              <a:rPr lang="en-US" dirty="0" err="1"/>
              <a:t>Xpath</a:t>
            </a:r>
            <a:r>
              <a:rPr lang="en-US" dirty="0"/>
              <a:t>. We use Chrome </a:t>
            </a:r>
            <a:r>
              <a:rPr lang="en-US" dirty="0" err="1"/>
              <a:t>DevTools</a:t>
            </a:r>
            <a:r>
              <a:rPr lang="en-US" dirty="0"/>
              <a:t> to access elements of a webpage that you want to scrape. For times sake today we will focus on CSS selector only</a:t>
            </a:r>
          </a:p>
          <a:p>
            <a:pPr marL="228600" indent="-228600">
              <a:buAutoNum type="arabicPeriod"/>
            </a:pPr>
            <a:r>
              <a:rPr lang="en-US" dirty="0"/>
              <a:t>Getting HTML attributes means you render all of the elements into a readable summary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DE491-6B56-4BA2-80F1-BF7D01A121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5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click on the top left icon that allows me to hover over elements to identify them. Since I want to scrape the headlines, so I hover over a headline and identify the corresponding element. In this case, we see the element is “latest-head” so we identify the html element in r as such. This summary is a bunch of links that make no sense to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DE491-6B56-4BA2-80F1-BF7D01A121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9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8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7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69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35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37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ightdata.com/blog/how-tos/web-scraping-with-r" TargetMode="External"/><Relationship Id="rId2" Type="http://schemas.openxmlformats.org/officeDocument/2006/relationships/hyperlink" Target="https://statsandr.com/blog/web-scraping-in-r/#a-real-application-of-web-scraping-in-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advice/3/how-can-web-scraping-used-improve-education-data-innovation#:~:text=However%2C%20education%20data%20is%20often,%2C%20social%20media%2C%20and%20databas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customXml" Target="../ink/ink2.xml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customXml" Target="../ink/ink10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F7EA0E-9196-4767-BBF1-F01DC431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piderweb details on black background">
            <a:extLst>
              <a:ext uri="{FF2B5EF4-FFF2-40B4-BE49-F238E27FC236}">
                <a16:creationId xmlns:a16="http://schemas.microsoft.com/office/drawing/2014/main" id="{11F5171A-8010-954B-3C11-880C743DD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76F333A-62E0-4AF3-80DE-CFDF4B376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53473 w 12192000"/>
              <a:gd name="connsiteY0" fmla="*/ 805938 h 6858000"/>
              <a:gd name="connsiteX1" fmla="*/ 964227 w 12192000"/>
              <a:gd name="connsiteY1" fmla="*/ 2995186 h 6858000"/>
              <a:gd name="connsiteX2" fmla="*/ 964227 w 12192000"/>
              <a:gd name="connsiteY2" fmla="*/ 3263695 h 6858000"/>
              <a:gd name="connsiteX3" fmla="*/ 964227 w 12192000"/>
              <a:gd name="connsiteY3" fmla="*/ 4781551 h 6858000"/>
              <a:gd name="connsiteX4" fmla="*/ 5343237 w 12192000"/>
              <a:gd name="connsiteY4" fmla="*/ 4781551 h 6858000"/>
              <a:gd name="connsiteX5" fmla="*/ 5343237 w 12192000"/>
              <a:gd name="connsiteY5" fmla="*/ 2995186 h 6858000"/>
              <a:gd name="connsiteX6" fmla="*/ 3153992 w 12192000"/>
              <a:gd name="connsiteY6" fmla="*/ 805938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53473" y="805938"/>
                </a:moveTo>
                <a:cubicBezTo>
                  <a:pt x="1944364" y="805938"/>
                  <a:pt x="964227" y="1786104"/>
                  <a:pt x="964227" y="2995186"/>
                </a:cubicBezTo>
                <a:lnTo>
                  <a:pt x="964227" y="3263695"/>
                </a:lnTo>
                <a:lnTo>
                  <a:pt x="964227" y="4781551"/>
                </a:lnTo>
                <a:lnTo>
                  <a:pt x="5343237" y="4781551"/>
                </a:lnTo>
                <a:lnTo>
                  <a:pt x="5343237" y="2995186"/>
                </a:lnTo>
                <a:cubicBezTo>
                  <a:pt x="5343237" y="1786104"/>
                  <a:pt x="4363097" y="805938"/>
                  <a:pt x="3153992" y="8059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BCD1A-6175-97CD-807E-8FAB191AF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70" y="5209099"/>
            <a:ext cx="10388030" cy="98163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 Scraping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29CDA-5775-8B49-D622-F361CEAE9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4112" y="3429000"/>
            <a:ext cx="4419600" cy="145993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By: Donya Mohamed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FD01-F276-3CAF-39D8-2359D8BF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017-6FE7-36AC-9523-CA73AADA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https://statsandr.com/blog/web-scraping-in-r/#a-real-application-of-web-scraping-in-r</a:t>
            </a:r>
            <a:endParaRPr lang="en-US" dirty="0"/>
          </a:p>
          <a:p>
            <a:r>
              <a:rPr lang="en-US" dirty="0">
                <a:hlinkClick r:id="rId3"/>
              </a:rPr>
              <a:t>https://brightdata.com/blog/how-tos/web-scraping-with-r</a:t>
            </a:r>
            <a:endParaRPr lang="en-US" dirty="0"/>
          </a:p>
          <a:p>
            <a:r>
              <a:rPr lang="en-US" dirty="0">
                <a:hlinkClick r:id="rId4"/>
              </a:rPr>
              <a:t>https://www.linkedin.com/advice/3/how-can-web-scraping-used-improve-education-data-innovation#:~:text=However%2C%20education%20data%20is%20often,%2C%20social%20media%2C%20and%20databases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8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7E7D-EAB4-E612-0DD6-42A632E5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n-US" dirty="0"/>
              <a:t>What is Web Scraping?</a:t>
            </a:r>
          </a:p>
        </p:txBody>
      </p:sp>
      <p:pic>
        <p:nvPicPr>
          <p:cNvPr id="5" name="Picture 4" descr="A colorful squares and lines&#10;&#10;Description automatically generated">
            <a:extLst>
              <a:ext uri="{FF2B5EF4-FFF2-40B4-BE49-F238E27FC236}">
                <a16:creationId xmlns:a16="http://schemas.microsoft.com/office/drawing/2014/main" id="{4DBCE36F-1A66-2CDF-27AA-E40DD79A1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8" r="27697" b="1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C1C3-1A48-20AE-32B4-C70F9E1F0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The art of extracting information from the HTML, CSS, and </a:t>
            </a:r>
            <a:r>
              <a:rPr lang="en-US" sz="1400" err="1"/>
              <a:t>Javascript</a:t>
            </a:r>
            <a:r>
              <a:rPr lang="en-US" sz="1400"/>
              <a:t> lines of code from a web page</a:t>
            </a:r>
          </a:p>
          <a:p>
            <a:pPr>
              <a:lnSpc>
                <a:spcPct val="110000"/>
              </a:lnSpc>
            </a:pPr>
            <a:r>
              <a:rPr lang="en-US" sz="1400"/>
              <a:t>Automated process and therefore reduces the error of collecting data by hand and saves time</a:t>
            </a:r>
          </a:p>
          <a:p>
            <a:pPr>
              <a:lnSpc>
                <a:spcPct val="110000"/>
              </a:lnSpc>
            </a:pPr>
            <a:r>
              <a:rPr lang="en-US" sz="1400"/>
              <a:t>Allows us to collect and organize data from multiple public sources to identify patterns and trends that are not immediately visible</a:t>
            </a:r>
          </a:p>
          <a:p>
            <a:pPr>
              <a:lnSpc>
                <a:spcPct val="110000"/>
              </a:lnSpc>
            </a:pPr>
            <a:r>
              <a:rPr lang="en-US" sz="1400"/>
              <a:t>Involves accessing data from websites without explicit permission of the owner which raises ethical concerns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Be sure to read the terms and conditions before scraping large amounts of data</a:t>
            </a:r>
          </a:p>
          <a:p>
            <a:pPr lvl="1">
              <a:lnSpc>
                <a:spcPct val="110000"/>
              </a:lnSpc>
            </a:pPr>
            <a:endParaRPr lang="en-US" sz="1400"/>
          </a:p>
          <a:p>
            <a:pPr lvl="1">
              <a:lnSpc>
                <a:spcPct val="110000"/>
              </a:lnSpc>
            </a:pPr>
            <a:endParaRPr lang="en-US" sz="1400"/>
          </a:p>
          <a:p>
            <a:pPr lvl="1">
              <a:lnSpc>
                <a:spcPct val="110000"/>
              </a:lnSpc>
            </a:pPr>
            <a:endParaRPr lang="en-US" sz="1400"/>
          </a:p>
          <a:p>
            <a:pPr>
              <a:lnSpc>
                <a:spcPct val="11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41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3C7B-6A28-9BD9-225E-6EC67E84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vs.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DFEF-4F37-91B0-624F-87D9C056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427841" cy="2361161"/>
          </a:xfrm>
        </p:spPr>
        <p:txBody>
          <a:bodyPr>
            <a:normAutofit/>
          </a:bodyPr>
          <a:lstStyle/>
          <a:p>
            <a:r>
              <a:rPr lang="en-US" dirty="0"/>
              <a:t>API- Application Programming Interface; a set of protocols that allow different applications to communicate with each other</a:t>
            </a:r>
          </a:p>
          <a:p>
            <a:pPr lvl="1"/>
            <a:r>
              <a:rPr lang="en-US" dirty="0"/>
              <a:t>- When a website provides an API, it means they have allowed developers to access their data in a structured way</a:t>
            </a:r>
          </a:p>
          <a:p>
            <a:pPr lvl="1"/>
            <a:r>
              <a:rPr lang="en-US" dirty="0"/>
              <a:t>- Many APIs limit the amount of data you can access within a certain time period</a:t>
            </a:r>
          </a:p>
          <a:p>
            <a:pPr lvl="1"/>
            <a:r>
              <a:rPr lang="en-US" dirty="0"/>
              <a:t>- Not all websites provide APIs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i="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E10C6-FDED-5F4B-3E55-5BA24E0D9B74}"/>
              </a:ext>
            </a:extLst>
          </p:cNvPr>
          <p:cNvSpPr txBox="1"/>
          <p:nvPr/>
        </p:nvSpPr>
        <p:spPr>
          <a:xfrm>
            <a:off x="849757" y="4427145"/>
            <a:ext cx="104278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If APIs are limiting, web scraping is an alternative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3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03843-AC35-ECA5-697F-45759021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Does it Work?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172D78-C971-DA4B-9411-2C80F2167DE1}"/>
              </a:ext>
            </a:extLst>
          </p:cNvPr>
          <p:cNvSpPr txBox="1"/>
          <p:nvPr/>
        </p:nvSpPr>
        <p:spPr>
          <a:xfrm>
            <a:off x="1570033" y="2753546"/>
            <a:ext cx="3746928" cy="3402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HTTP GET request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Parsing HTML content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SzPct val="70000"/>
              <a:buFont typeface="+mj-lt"/>
              <a:buAutoNum type="alphaLcParenR"/>
            </a:pPr>
            <a:r>
              <a:rPr lang="en-US" dirty="0">
                <a:solidFill>
                  <a:schemeClr val="tx2"/>
                </a:solidFill>
                <a:highlight>
                  <a:srgbClr val="000080"/>
                </a:highlight>
              </a:rPr>
              <a:t>CSS selector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SzPct val="70000"/>
              <a:buFont typeface="+mj-lt"/>
              <a:buAutoNum type="alphaLcParenR"/>
            </a:pPr>
            <a:r>
              <a:rPr lang="en-US" dirty="0">
                <a:solidFill>
                  <a:schemeClr val="tx2"/>
                </a:solidFill>
              </a:rPr>
              <a:t>XPath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Getting HTML element attributes</a:t>
            </a:r>
          </a:p>
        </p:txBody>
      </p:sp>
      <p:pic>
        <p:nvPicPr>
          <p:cNvPr id="8" name="Picture 7" descr="Computer script on a screen">
            <a:extLst>
              <a:ext uri="{FF2B5EF4-FFF2-40B4-BE49-F238E27FC236}">
                <a16:creationId xmlns:a16="http://schemas.microsoft.com/office/drawing/2014/main" id="{4A3D5062-7DE9-D72D-B0D8-3BFD3DAA6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" r="40239" b="2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4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3056-AF6F-212C-A6F3-16AC6987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30" y="-270579"/>
            <a:ext cx="10427840" cy="108605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Summarizing Insects in the News Headlines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32083D6-5A55-5C1C-C61E-3C69B0745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5" b="10995"/>
          <a:stretch/>
        </p:blipFill>
        <p:spPr>
          <a:xfrm>
            <a:off x="91088" y="815477"/>
            <a:ext cx="6473564" cy="45736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47C685-50D9-D8E0-EA4B-C3AB3BC3214F}"/>
                  </a:ext>
                </a:extLst>
              </p14:cNvPr>
              <p14:cNvContentPartPr/>
              <p14:nvPr/>
            </p14:nvContentPartPr>
            <p14:xfrm>
              <a:off x="6994616" y="4198931"/>
              <a:ext cx="537120" cy="10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47C685-50D9-D8E0-EA4B-C3AB3BC321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8976" y="4127291"/>
                <a:ext cx="6087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A00275-E257-77B8-697C-680A7A86F549}"/>
                  </a:ext>
                </a:extLst>
              </p14:cNvPr>
              <p14:cNvContentPartPr/>
              <p14:nvPr/>
            </p14:nvContentPartPr>
            <p14:xfrm>
              <a:off x="9661950" y="1832310"/>
              <a:ext cx="142560" cy="8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A00275-E257-77B8-697C-680A7A86F5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25950" y="1760310"/>
                <a:ext cx="214200" cy="15228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DFC62C12-5BF8-7FF9-D384-C03B85AC3B7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3"/>
          <a:stretch/>
        </p:blipFill>
        <p:spPr>
          <a:xfrm>
            <a:off x="6709035" y="2727271"/>
            <a:ext cx="5362097" cy="32071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85E362E-4BF7-6915-402A-DDD3BD614CF3}"/>
                  </a:ext>
                </a:extLst>
              </p14:cNvPr>
              <p14:cNvContentPartPr/>
              <p14:nvPr/>
            </p14:nvContentPartPr>
            <p14:xfrm>
              <a:off x="3762882" y="3413437"/>
              <a:ext cx="489240" cy="33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85E362E-4BF7-6915-402A-DDD3BD614C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6882" y="3341437"/>
                <a:ext cx="5608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BFBA3E-2834-801F-FCF8-ADC8FC5066C7}"/>
                  </a:ext>
                </a:extLst>
              </p14:cNvPr>
              <p14:cNvContentPartPr/>
              <p14:nvPr/>
            </p14:nvContentPartPr>
            <p14:xfrm>
              <a:off x="6395562" y="1107554"/>
              <a:ext cx="11844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BFBA3E-2834-801F-FCF8-ADC8FC5066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59562" y="1035914"/>
                <a:ext cx="190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1C609-22D3-E923-B458-5BA5D90DA708}"/>
                  </a:ext>
                </a:extLst>
              </p14:cNvPr>
              <p14:cNvContentPartPr/>
              <p14:nvPr/>
            </p14:nvContentPartPr>
            <p14:xfrm>
              <a:off x="10312109" y="3164736"/>
              <a:ext cx="1726200" cy="36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1C609-22D3-E923-B458-5BA5D90DA7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76109" y="3092736"/>
                <a:ext cx="17978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45B7C3A-5681-73AB-B791-76EAF946193B}"/>
                  </a:ext>
                </a:extLst>
              </p14:cNvPr>
              <p14:cNvContentPartPr/>
              <p14:nvPr/>
            </p14:nvContentPartPr>
            <p14:xfrm>
              <a:off x="10271789" y="4973637"/>
              <a:ext cx="1795680" cy="64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45B7C3A-5681-73AB-B791-76EAF94619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35789" y="4901997"/>
                <a:ext cx="18673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DF93D39-BE9B-EBD3-9A7B-5610B01EB76E}"/>
                  </a:ext>
                </a:extLst>
              </p14:cNvPr>
              <p14:cNvContentPartPr/>
              <p14:nvPr/>
            </p14:nvContentPartPr>
            <p14:xfrm>
              <a:off x="10227149" y="3154917"/>
              <a:ext cx="50040" cy="1791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DF93D39-BE9B-EBD3-9A7B-5610B01EB7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91509" y="3083277"/>
                <a:ext cx="12168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1A29F88-5DB0-467C-5E12-4798FEAD3FCB}"/>
                  </a:ext>
                </a:extLst>
              </p14:cNvPr>
              <p14:cNvContentPartPr/>
              <p14:nvPr/>
            </p14:nvContentPartPr>
            <p14:xfrm>
              <a:off x="12012749" y="3202797"/>
              <a:ext cx="56520" cy="1721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1A29F88-5DB0-467C-5E12-4798FEAD3F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977109" y="3130797"/>
                <a:ext cx="128160" cy="18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69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3CBD-F9BD-4781-8E2E-1E7D4DBB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HTTP GET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7A5DC-BFBE-8176-6C16-11F6675C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58" y="2700201"/>
            <a:ext cx="11432083" cy="228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5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7732-022D-909D-85A8-73A54C7D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80" y="-169815"/>
            <a:ext cx="10427840" cy="1086056"/>
          </a:xfrm>
        </p:spPr>
        <p:txBody>
          <a:bodyPr/>
          <a:lstStyle/>
          <a:p>
            <a:r>
              <a:rPr lang="en-US" dirty="0"/>
              <a:t>Parsing the HTML content: CSS selector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BC6F1-ABFF-E82E-B350-65DDB2DCC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95"/>
          <a:stretch/>
        </p:blipFill>
        <p:spPr>
          <a:xfrm>
            <a:off x="6517268" y="916241"/>
            <a:ext cx="5590912" cy="206025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3AC1526-E87D-8D0E-3DBB-08792F06F7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4" b="11237"/>
          <a:stretch/>
        </p:blipFill>
        <p:spPr>
          <a:xfrm>
            <a:off x="0" y="2976499"/>
            <a:ext cx="7235734" cy="38093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9FA384-501F-E7C6-A100-8B750A917665}"/>
                  </a:ext>
                </a:extLst>
              </p14:cNvPr>
              <p14:cNvContentPartPr/>
              <p14:nvPr/>
            </p14:nvContentPartPr>
            <p14:xfrm>
              <a:off x="62838" y="4720357"/>
              <a:ext cx="1284120" cy="25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9FA384-501F-E7C6-A100-8B750A9176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38" y="4648717"/>
                <a:ext cx="13557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F32B3CF-5516-1C3B-EC78-5AA259556062}"/>
                  </a:ext>
                </a:extLst>
              </p14:cNvPr>
              <p14:cNvContentPartPr/>
              <p14:nvPr/>
            </p14:nvContentPartPr>
            <p14:xfrm>
              <a:off x="5304078" y="4269997"/>
              <a:ext cx="1720440" cy="2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F32B3CF-5516-1C3B-EC78-5AA2595560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68078" y="4198357"/>
                <a:ext cx="17920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8DA4EC-46DF-51B4-0599-1D14D5C09FC4}"/>
                  </a:ext>
                </a:extLst>
              </p14:cNvPr>
              <p14:cNvContentPartPr/>
              <p14:nvPr/>
            </p14:nvContentPartPr>
            <p14:xfrm>
              <a:off x="5355198" y="4160557"/>
              <a:ext cx="847080" cy="24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8DA4EC-46DF-51B4-0599-1D14D5C09F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37198" y="4124917"/>
                <a:ext cx="8827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8120B8-3AB7-C143-3F63-1CA368C8B453}"/>
                  </a:ext>
                </a:extLst>
              </p14:cNvPr>
              <p14:cNvContentPartPr/>
              <p14:nvPr/>
            </p14:nvContentPartPr>
            <p14:xfrm>
              <a:off x="4862718" y="3084157"/>
              <a:ext cx="102600" cy="19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8120B8-3AB7-C143-3F63-1CA368C8B45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44718" y="3048157"/>
                <a:ext cx="138240" cy="907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42D26E2-0300-494C-1B37-79F36848CB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2873" y="3881502"/>
            <a:ext cx="4645042" cy="978883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50C4C180-F7B0-A622-7243-6BCDB9983148}"/>
              </a:ext>
            </a:extLst>
          </p:cNvPr>
          <p:cNvSpPr/>
          <p:nvPr/>
        </p:nvSpPr>
        <p:spPr>
          <a:xfrm>
            <a:off x="9439422" y="3103237"/>
            <a:ext cx="611944" cy="690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4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6846-A27C-A991-C3C5-E03ECFE8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attributes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78D8-1C58-DC7A-CD76-58FCE41D3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7" y="3908927"/>
            <a:ext cx="10831286" cy="1802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0AD42B-275C-6310-A3BF-F987BA0AD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70" y="2277560"/>
            <a:ext cx="84963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ECA2BE-0443-493F-9413-FC132026C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2B038879-5863-A6FB-7224-EE8FF49D9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6" r="-1" b="13663"/>
          <a:stretch/>
        </p:blipFill>
        <p:spPr>
          <a:xfrm>
            <a:off x="20" y="1"/>
            <a:ext cx="12188932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C3041F-18C8-4A3F-BB74-556AD2101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1"/>
            <a:ext cx="12191999" cy="22112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6CFDB-0755-1EAC-6DC6-E190D7CA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98393"/>
            <a:ext cx="6855490" cy="11924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B28B90-B579-47ED-A625-BAD03AE6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30588"/>
            <a:ext cx="12191999" cy="192741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6259606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168592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312E1C"/>
      </a:dk2>
      <a:lt2>
        <a:srgbClr val="F2F0F3"/>
      </a:lt2>
      <a:accent1>
        <a:srgbClr val="7FB045"/>
      </a:accent1>
      <a:accent2>
        <a:srgbClr val="A2A737"/>
      </a:accent2>
      <a:accent3>
        <a:srgbClr val="C3974D"/>
      </a:accent3>
      <a:accent4>
        <a:srgbClr val="B1543B"/>
      </a:accent4>
      <a:accent5>
        <a:srgbClr val="C34D65"/>
      </a:accent5>
      <a:accent6>
        <a:srgbClr val="B13B85"/>
      </a:accent6>
      <a:hlink>
        <a:srgbClr val="C55257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419</Words>
  <Application>Microsoft Office PowerPoint</Application>
  <PresentationFormat>Widescreen</PresentationFormat>
  <Paragraphs>43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 Pro Light</vt:lpstr>
      <vt:lpstr>VaultVTI</vt:lpstr>
      <vt:lpstr>Web Scraping in R</vt:lpstr>
      <vt:lpstr>What is Web Scraping?</vt:lpstr>
      <vt:lpstr>Web Scraping vs. APIs</vt:lpstr>
      <vt:lpstr>How Does it Work?</vt:lpstr>
      <vt:lpstr>Summarizing Insects in the News Headlines</vt:lpstr>
      <vt:lpstr>Packages and HTTP GET Request</vt:lpstr>
      <vt:lpstr>Parsing the HTML content: CSS selector</vt:lpstr>
      <vt:lpstr>HTML element attributes</vt:lpstr>
      <vt:lpstr>Questions?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in R</dc:title>
  <dc:creator>Anonymous</dc:creator>
  <cp:lastModifiedBy>Anonymous</cp:lastModifiedBy>
  <cp:revision>19</cp:revision>
  <dcterms:created xsi:type="dcterms:W3CDTF">2023-11-20T16:45:19Z</dcterms:created>
  <dcterms:modified xsi:type="dcterms:W3CDTF">2023-11-20T20:28:46Z</dcterms:modified>
</cp:coreProperties>
</file>