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72"/>
    <p:restoredTop sz="94705"/>
  </p:normalViewPr>
  <p:slideViewPr>
    <p:cSldViewPr snapToGrid="0" snapToObjects="1">
      <p:cViewPr>
        <p:scale>
          <a:sx n="71" d="100"/>
          <a:sy n="71" d="100"/>
        </p:scale>
        <p:origin x="240" y="8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A67B-4EE0-EB4C-82E3-4A0E8C2F4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2EF94-B4DC-2742-BB37-6293D2A61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510684-232A-6741-AE98-9CD6AA139C1A}"/>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5" name="Footer Placeholder 4">
            <a:extLst>
              <a:ext uri="{FF2B5EF4-FFF2-40B4-BE49-F238E27FC236}">
                <a16:creationId xmlns:a16="http://schemas.microsoft.com/office/drawing/2014/main" id="{83F753F8-82F7-8140-9442-705C55663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B643B4-D07E-1B44-A910-01800C255A7E}"/>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123661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DE40-F6E4-2845-86D6-CAA183A745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837624-24A3-3A4E-A6B6-55FC2B61A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9B5C7-BDDE-2040-BB2F-67C8C37A7AB7}"/>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5" name="Footer Placeholder 4">
            <a:extLst>
              <a:ext uri="{FF2B5EF4-FFF2-40B4-BE49-F238E27FC236}">
                <a16:creationId xmlns:a16="http://schemas.microsoft.com/office/drawing/2014/main" id="{2D00B8D7-831D-D641-8504-019785F75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9412F-2C94-EB4D-94FF-22EF006C3BB1}"/>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60191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9A527B-0CA9-344B-99CF-2E9B9373B0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27E43C-0591-2E43-AB35-4715EC63D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63F18-3322-E243-9CE0-A7B132CCC9E6}"/>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5" name="Footer Placeholder 4">
            <a:extLst>
              <a:ext uri="{FF2B5EF4-FFF2-40B4-BE49-F238E27FC236}">
                <a16:creationId xmlns:a16="http://schemas.microsoft.com/office/drawing/2014/main" id="{4A34B2B8-C647-E341-A07A-1316B2380D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677CA-C1DF-F84C-9A61-C2C2BE632571}"/>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244180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8B31-43FA-C14F-8629-B1A461789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10508E-D701-B249-AA8B-AF0D6E7F85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C6699-0E3F-A94C-A8A2-8346FD07DFE5}"/>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5" name="Footer Placeholder 4">
            <a:extLst>
              <a:ext uri="{FF2B5EF4-FFF2-40B4-BE49-F238E27FC236}">
                <a16:creationId xmlns:a16="http://schemas.microsoft.com/office/drawing/2014/main" id="{8CA6E52B-94F1-9044-9731-4747FB70A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F49F7-8DE2-3E40-8534-12CEABE021CF}"/>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53787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5CE78-0D71-5840-824C-F118F8A182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CAE740-22DC-B24A-B117-05355C96E7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A9DD8-0E82-6C45-BB0A-5E811529E8C7}"/>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5" name="Footer Placeholder 4">
            <a:extLst>
              <a:ext uri="{FF2B5EF4-FFF2-40B4-BE49-F238E27FC236}">
                <a16:creationId xmlns:a16="http://schemas.microsoft.com/office/drawing/2014/main" id="{C47C5205-C811-F34D-9851-7ED521AB3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238FC-D84C-874F-A02F-5D1D961C4D50}"/>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298557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8193-0A3A-9249-AADD-D820D55D4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0826D2-7027-9E4E-BDEE-93A3EC9957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DBEFCF-3AE6-F94A-8E0D-BEC2DA9D8C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180ED6-7FE9-FB49-8A71-AEA9A6D66B0A}"/>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6" name="Footer Placeholder 5">
            <a:extLst>
              <a:ext uri="{FF2B5EF4-FFF2-40B4-BE49-F238E27FC236}">
                <a16:creationId xmlns:a16="http://schemas.microsoft.com/office/drawing/2014/main" id="{9BDC752E-2C42-8C47-84AE-143F9CC10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0650A-4556-F948-AF05-51D5DE00B850}"/>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199446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E38C-0B1A-F944-85A1-C7EF3F86F6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A32777-2E39-E749-969A-FEC57A9D2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11941A-2293-7145-B693-F1707B286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B5564-CC76-8948-8F6D-F131EEA74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9DA7A1-AC2A-8C4E-AF48-E1E1D3FB73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FA1BF3-4F8E-A54E-A6CB-4D943D8B40E4}"/>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8" name="Footer Placeholder 7">
            <a:extLst>
              <a:ext uri="{FF2B5EF4-FFF2-40B4-BE49-F238E27FC236}">
                <a16:creationId xmlns:a16="http://schemas.microsoft.com/office/drawing/2014/main" id="{D13F8FA9-B379-3C44-BAFD-ECB59A1EA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C58B54-B7C8-B548-9223-91D5F1FFB73A}"/>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338215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8274D-C7EA-BB41-AF87-F0519F3056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B7B60-54AA-FB40-8C7F-394FD83A60E0}"/>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4" name="Footer Placeholder 3">
            <a:extLst>
              <a:ext uri="{FF2B5EF4-FFF2-40B4-BE49-F238E27FC236}">
                <a16:creationId xmlns:a16="http://schemas.microsoft.com/office/drawing/2014/main" id="{58D62C37-9140-5843-8B62-2CDBCAD67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2E3FDE-2B0E-D641-9E29-530FE1602CF6}"/>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477881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B827A-0C75-6B47-BB6F-8FC18E01F4F9}"/>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3" name="Footer Placeholder 2">
            <a:extLst>
              <a:ext uri="{FF2B5EF4-FFF2-40B4-BE49-F238E27FC236}">
                <a16:creationId xmlns:a16="http://schemas.microsoft.com/office/drawing/2014/main" id="{B4FFF54E-AD4B-3B4E-8050-A385E3843D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0955F8-E8E9-D34E-80A0-8CE34A8EB581}"/>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1019567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898A-5346-6D49-B3D6-9407BD6B3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9FE1E2-ACD2-1F4A-BAE9-37EB52E87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F443CD-057C-AA44-9049-E8CF435D5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2D32B-E45C-014D-A46F-901B59CC6D25}"/>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6" name="Footer Placeholder 5">
            <a:extLst>
              <a:ext uri="{FF2B5EF4-FFF2-40B4-BE49-F238E27FC236}">
                <a16:creationId xmlns:a16="http://schemas.microsoft.com/office/drawing/2014/main" id="{7885117B-1B5F-8A49-A8FD-767A8E68F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06BEF-DB22-D94C-B0F9-7B3122CF317B}"/>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125870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C506-31E3-6547-B657-C7FBD8A20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981ECD-9C7D-CB48-9D9D-606A05D71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EE7FEE-76F4-1D46-AFF4-593AE5720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3BB8E-B6FD-AB46-B8B5-6B253A1E21A7}"/>
              </a:ext>
            </a:extLst>
          </p:cNvPr>
          <p:cNvSpPr>
            <a:spLocks noGrp="1"/>
          </p:cNvSpPr>
          <p:nvPr>
            <p:ph type="dt" sz="half" idx="10"/>
          </p:nvPr>
        </p:nvSpPr>
        <p:spPr/>
        <p:txBody>
          <a:bodyPr/>
          <a:lstStyle/>
          <a:p>
            <a:fld id="{F16D6878-1FC8-3348-BC50-8B40298DCC11}" type="datetimeFigureOut">
              <a:rPr lang="en-US" smtClean="0"/>
              <a:t>9/10/21</a:t>
            </a:fld>
            <a:endParaRPr lang="en-US"/>
          </a:p>
        </p:txBody>
      </p:sp>
      <p:sp>
        <p:nvSpPr>
          <p:cNvPr id="6" name="Footer Placeholder 5">
            <a:extLst>
              <a:ext uri="{FF2B5EF4-FFF2-40B4-BE49-F238E27FC236}">
                <a16:creationId xmlns:a16="http://schemas.microsoft.com/office/drawing/2014/main" id="{552E61ED-5BCC-6540-A0E9-D13CE8976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7DEBB-07DC-1747-8A3D-28B32DE4DFA2}"/>
              </a:ext>
            </a:extLst>
          </p:cNvPr>
          <p:cNvSpPr>
            <a:spLocks noGrp="1"/>
          </p:cNvSpPr>
          <p:nvPr>
            <p:ph type="sldNum" sz="quarter" idx="12"/>
          </p:nvPr>
        </p:nvSpPr>
        <p:spPr/>
        <p:txBody>
          <a:bodyPr/>
          <a:lstStyle/>
          <a:p>
            <a:fld id="{55615C27-C29A-2F47-B7E5-55410D0746CC}" type="slidenum">
              <a:rPr lang="en-US" smtClean="0"/>
              <a:t>‹#›</a:t>
            </a:fld>
            <a:endParaRPr lang="en-US"/>
          </a:p>
        </p:txBody>
      </p:sp>
    </p:spTree>
    <p:extLst>
      <p:ext uri="{BB962C8B-B14F-4D97-AF65-F5344CB8AC3E}">
        <p14:creationId xmlns:p14="http://schemas.microsoft.com/office/powerpoint/2010/main" val="56322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64E5A-25D8-C947-AA94-37F0764F3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C1DE90-C175-8C44-8626-6C17CBA3F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65B14F-FC32-AB4A-BEA3-0F2ECE7A4E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D6878-1FC8-3348-BC50-8B40298DCC11}" type="datetimeFigureOut">
              <a:rPr lang="en-US" smtClean="0"/>
              <a:t>9/10/21</a:t>
            </a:fld>
            <a:endParaRPr lang="en-US"/>
          </a:p>
        </p:txBody>
      </p:sp>
      <p:sp>
        <p:nvSpPr>
          <p:cNvPr id="5" name="Footer Placeholder 4">
            <a:extLst>
              <a:ext uri="{FF2B5EF4-FFF2-40B4-BE49-F238E27FC236}">
                <a16:creationId xmlns:a16="http://schemas.microsoft.com/office/drawing/2014/main" id="{C1A4B3B9-D11E-6A44-9F88-E6E23447D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DE682-4BA3-9941-A336-1C81B4645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15C27-C29A-2F47-B7E5-55410D0746CC}" type="slidenum">
              <a:rPr lang="en-US" smtClean="0"/>
              <a:t>‹#›</a:t>
            </a:fld>
            <a:endParaRPr lang="en-US"/>
          </a:p>
        </p:txBody>
      </p:sp>
    </p:spTree>
    <p:extLst>
      <p:ext uri="{BB962C8B-B14F-4D97-AF65-F5344CB8AC3E}">
        <p14:creationId xmlns:p14="http://schemas.microsoft.com/office/powerpoint/2010/main" val="4052355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6F3D-D35A-524E-8E8F-D16A814632CC}"/>
              </a:ext>
            </a:extLst>
          </p:cNvPr>
          <p:cNvSpPr>
            <a:spLocks noGrp="1"/>
          </p:cNvSpPr>
          <p:nvPr>
            <p:ph type="ctrTitle"/>
          </p:nvPr>
        </p:nvSpPr>
        <p:spPr/>
        <p:txBody>
          <a:bodyPr/>
          <a:lstStyle/>
          <a:p>
            <a:r>
              <a:rPr lang="en-US" dirty="0"/>
              <a:t>DO modeling thoughts</a:t>
            </a:r>
          </a:p>
        </p:txBody>
      </p:sp>
      <p:sp>
        <p:nvSpPr>
          <p:cNvPr id="3" name="Subtitle 2">
            <a:extLst>
              <a:ext uri="{FF2B5EF4-FFF2-40B4-BE49-F238E27FC236}">
                <a16:creationId xmlns:a16="http://schemas.microsoft.com/office/drawing/2014/main" id="{836AF9DB-2F6C-7340-9CD0-9477C2348835}"/>
              </a:ext>
            </a:extLst>
          </p:cNvPr>
          <p:cNvSpPr>
            <a:spLocks noGrp="1"/>
          </p:cNvSpPr>
          <p:nvPr>
            <p:ph type="subTitle" idx="1"/>
          </p:nvPr>
        </p:nvSpPr>
        <p:spPr/>
        <p:txBody>
          <a:bodyPr/>
          <a:lstStyle/>
          <a:p>
            <a:r>
              <a:rPr lang="en-US" dirty="0"/>
              <a:t>10 Sep 21</a:t>
            </a:r>
          </a:p>
        </p:txBody>
      </p:sp>
    </p:spTree>
    <p:extLst>
      <p:ext uri="{BB962C8B-B14F-4D97-AF65-F5344CB8AC3E}">
        <p14:creationId xmlns:p14="http://schemas.microsoft.com/office/powerpoint/2010/main" val="406444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EF53-BA1A-CC44-8D21-0E39879F729A}"/>
              </a:ext>
            </a:extLst>
          </p:cNvPr>
          <p:cNvSpPr>
            <a:spLocks noGrp="1"/>
          </p:cNvSpPr>
          <p:nvPr>
            <p:ph type="title"/>
          </p:nvPr>
        </p:nvSpPr>
        <p:spPr/>
        <p:txBody>
          <a:bodyPr/>
          <a:lstStyle/>
          <a:p>
            <a:r>
              <a:rPr lang="en-US" dirty="0"/>
              <a:t>Recap of what I have done so far</a:t>
            </a:r>
          </a:p>
        </p:txBody>
      </p:sp>
      <p:sp>
        <p:nvSpPr>
          <p:cNvPr id="4" name="TextBox 3">
            <a:extLst>
              <a:ext uri="{FF2B5EF4-FFF2-40B4-BE49-F238E27FC236}">
                <a16:creationId xmlns:a16="http://schemas.microsoft.com/office/drawing/2014/main" id="{162A684C-EBAD-5949-84AC-8230EC616B7B}"/>
              </a:ext>
            </a:extLst>
          </p:cNvPr>
          <p:cNvSpPr txBox="1"/>
          <p:nvPr/>
        </p:nvSpPr>
        <p:spPr>
          <a:xfrm>
            <a:off x="302543" y="1809224"/>
            <a:ext cx="3872767" cy="646331"/>
          </a:xfrm>
          <a:prstGeom prst="rect">
            <a:avLst/>
          </a:prstGeom>
          <a:noFill/>
        </p:spPr>
        <p:txBody>
          <a:bodyPr wrap="square" rtlCol="0">
            <a:spAutoFit/>
          </a:bodyPr>
          <a:lstStyle/>
          <a:p>
            <a:r>
              <a:rPr lang="en-US" dirty="0"/>
              <a:t>Calculated oxygen demand in “intervals” from 2013–2019</a:t>
            </a:r>
          </a:p>
        </p:txBody>
      </p:sp>
      <p:sp>
        <p:nvSpPr>
          <p:cNvPr id="5" name="TextBox 4">
            <a:extLst>
              <a:ext uri="{FF2B5EF4-FFF2-40B4-BE49-F238E27FC236}">
                <a16:creationId xmlns:a16="http://schemas.microsoft.com/office/drawing/2014/main" id="{F42300E4-215D-9843-ACDD-DF78C0FBEFA3}"/>
              </a:ext>
            </a:extLst>
          </p:cNvPr>
          <p:cNvSpPr txBox="1"/>
          <p:nvPr/>
        </p:nvSpPr>
        <p:spPr>
          <a:xfrm>
            <a:off x="6842113" y="1623049"/>
            <a:ext cx="4093029" cy="923330"/>
          </a:xfrm>
          <a:prstGeom prst="rect">
            <a:avLst/>
          </a:prstGeom>
          <a:noFill/>
        </p:spPr>
        <p:txBody>
          <a:bodyPr wrap="square" rtlCol="0">
            <a:spAutoFit/>
          </a:bodyPr>
          <a:lstStyle/>
          <a:p>
            <a:r>
              <a:rPr lang="en-US" dirty="0"/>
              <a:t>Oxygen demand was strongly influenced by temperature and the rate of oxygenation</a:t>
            </a:r>
          </a:p>
        </p:txBody>
      </p:sp>
      <p:cxnSp>
        <p:nvCxnSpPr>
          <p:cNvPr id="7" name="Straight Arrow Connector 6">
            <a:extLst>
              <a:ext uri="{FF2B5EF4-FFF2-40B4-BE49-F238E27FC236}">
                <a16:creationId xmlns:a16="http://schemas.microsoft.com/office/drawing/2014/main" id="{5D5AC32E-5834-8241-8821-79C563A50E53}"/>
              </a:ext>
            </a:extLst>
          </p:cNvPr>
          <p:cNvCxnSpPr>
            <a:cxnSpLocks/>
            <a:endCxn id="5" idx="1"/>
          </p:cNvCxnSpPr>
          <p:nvPr/>
        </p:nvCxnSpPr>
        <p:spPr>
          <a:xfrm>
            <a:off x="4055370" y="2084714"/>
            <a:ext cx="278674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ECEFC4-BBDE-0348-920B-0E742D71DF2A}"/>
              </a:ext>
            </a:extLst>
          </p:cNvPr>
          <p:cNvSpPr txBox="1"/>
          <p:nvPr/>
        </p:nvSpPr>
        <p:spPr>
          <a:xfrm>
            <a:off x="302543" y="2708626"/>
            <a:ext cx="3771166" cy="646331"/>
          </a:xfrm>
          <a:prstGeom prst="rect">
            <a:avLst/>
          </a:prstGeom>
          <a:noFill/>
        </p:spPr>
        <p:txBody>
          <a:bodyPr wrap="square" rtlCol="0">
            <a:spAutoFit/>
          </a:bodyPr>
          <a:lstStyle/>
          <a:p>
            <a:r>
              <a:rPr lang="en-US" dirty="0"/>
              <a:t>Tried to constrain Arrhenius parameters</a:t>
            </a:r>
          </a:p>
        </p:txBody>
      </p:sp>
      <p:sp>
        <p:nvSpPr>
          <p:cNvPr id="9" name="TextBox 8">
            <a:extLst>
              <a:ext uri="{FF2B5EF4-FFF2-40B4-BE49-F238E27FC236}">
                <a16:creationId xmlns:a16="http://schemas.microsoft.com/office/drawing/2014/main" id="{14EE51D1-4500-A34A-BC6B-5125FD0BF053}"/>
              </a:ext>
            </a:extLst>
          </p:cNvPr>
          <p:cNvSpPr txBox="1"/>
          <p:nvPr/>
        </p:nvSpPr>
        <p:spPr>
          <a:xfrm>
            <a:off x="6842113" y="2871054"/>
            <a:ext cx="3306931" cy="369332"/>
          </a:xfrm>
          <a:prstGeom prst="rect">
            <a:avLst/>
          </a:prstGeom>
          <a:noFill/>
        </p:spPr>
        <p:txBody>
          <a:bodyPr wrap="none" rtlCol="0">
            <a:spAutoFit/>
          </a:bodyPr>
          <a:lstStyle/>
          <a:p>
            <a:r>
              <a:rPr lang="en-US" dirty="0"/>
              <a:t>Erroneous results (theta &lt; 1, etc.)</a:t>
            </a:r>
          </a:p>
        </p:txBody>
      </p:sp>
      <p:cxnSp>
        <p:nvCxnSpPr>
          <p:cNvPr id="10" name="Straight Arrow Connector 9">
            <a:extLst>
              <a:ext uri="{FF2B5EF4-FFF2-40B4-BE49-F238E27FC236}">
                <a16:creationId xmlns:a16="http://schemas.microsoft.com/office/drawing/2014/main" id="{7A0C6ED8-8D0A-F740-AB0E-6F961BD5FDC3}"/>
              </a:ext>
            </a:extLst>
          </p:cNvPr>
          <p:cNvCxnSpPr/>
          <p:nvPr/>
        </p:nvCxnSpPr>
        <p:spPr>
          <a:xfrm>
            <a:off x="4156971" y="3055720"/>
            <a:ext cx="26851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1DB7B82-6257-9342-B9A1-A782FED40D44}"/>
              </a:ext>
            </a:extLst>
          </p:cNvPr>
          <p:cNvCxnSpPr>
            <a:cxnSpLocks/>
          </p:cNvCxnSpPr>
          <p:nvPr/>
        </p:nvCxnSpPr>
        <p:spPr>
          <a:xfrm flipH="1">
            <a:off x="3917093" y="2203184"/>
            <a:ext cx="2925020" cy="7306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911979-37DA-1E4C-9977-8055B9C171A9}"/>
              </a:ext>
            </a:extLst>
          </p:cNvPr>
          <p:cNvCxnSpPr>
            <a:cxnSpLocks/>
          </p:cNvCxnSpPr>
          <p:nvPr/>
        </p:nvCxnSpPr>
        <p:spPr>
          <a:xfrm flipH="1">
            <a:off x="4055371" y="3194219"/>
            <a:ext cx="2786742" cy="8301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3AB5AE6-520D-6245-84D1-1C6242397536}"/>
              </a:ext>
            </a:extLst>
          </p:cNvPr>
          <p:cNvSpPr txBox="1"/>
          <p:nvPr/>
        </p:nvSpPr>
        <p:spPr>
          <a:xfrm>
            <a:off x="284204" y="3517384"/>
            <a:ext cx="3771165" cy="1477328"/>
          </a:xfrm>
          <a:prstGeom prst="rect">
            <a:avLst/>
          </a:prstGeom>
          <a:noFill/>
        </p:spPr>
        <p:txBody>
          <a:bodyPr wrap="square" rtlCol="0">
            <a:spAutoFit/>
          </a:bodyPr>
          <a:lstStyle/>
          <a:p>
            <a:r>
              <a:rPr lang="en-US" dirty="0"/>
              <a:t>Near term forecasting with data assimilation to constrain parameters. Wrote a draft of a paper about using forecasting to analyze the drivers of hypo DO.</a:t>
            </a:r>
          </a:p>
        </p:txBody>
      </p:sp>
      <p:cxnSp>
        <p:nvCxnSpPr>
          <p:cNvPr id="19" name="Straight Arrow Connector 18">
            <a:extLst>
              <a:ext uri="{FF2B5EF4-FFF2-40B4-BE49-F238E27FC236}">
                <a16:creationId xmlns:a16="http://schemas.microsoft.com/office/drawing/2014/main" id="{31B5EBE6-6952-C745-980E-FFDBEB94E960}"/>
              </a:ext>
            </a:extLst>
          </p:cNvPr>
          <p:cNvCxnSpPr/>
          <p:nvPr/>
        </p:nvCxnSpPr>
        <p:spPr>
          <a:xfrm>
            <a:off x="4055371" y="4270799"/>
            <a:ext cx="268514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6D5795E-81ED-8141-B336-2FE4760C4403}"/>
              </a:ext>
            </a:extLst>
          </p:cNvPr>
          <p:cNvSpPr txBox="1"/>
          <p:nvPr/>
        </p:nvSpPr>
        <p:spPr>
          <a:xfrm>
            <a:off x="6740513" y="4024351"/>
            <a:ext cx="5266137" cy="1477328"/>
          </a:xfrm>
          <a:prstGeom prst="rect">
            <a:avLst/>
          </a:prstGeom>
          <a:noFill/>
        </p:spPr>
        <p:txBody>
          <a:bodyPr wrap="square" rtlCol="0">
            <a:spAutoFit/>
          </a:bodyPr>
          <a:lstStyle/>
          <a:p>
            <a:r>
              <a:rPr lang="en-US" dirty="0"/>
              <a:t>Parameter evolution is difficult to interpret (differences between years, etc.). Forecasting approach is overly complicated: driver uncertainty complicates results, predictions are not independent tests due to data assimilation.</a:t>
            </a:r>
          </a:p>
        </p:txBody>
      </p:sp>
      <p:cxnSp>
        <p:nvCxnSpPr>
          <p:cNvPr id="26" name="Straight Arrow Connector 25">
            <a:extLst>
              <a:ext uri="{FF2B5EF4-FFF2-40B4-BE49-F238E27FC236}">
                <a16:creationId xmlns:a16="http://schemas.microsoft.com/office/drawing/2014/main" id="{1691D85C-0E66-DE48-89BB-7E740CADD888}"/>
              </a:ext>
            </a:extLst>
          </p:cNvPr>
          <p:cNvCxnSpPr>
            <a:cxnSpLocks/>
            <a:endCxn id="28" idx="3"/>
          </p:cNvCxnSpPr>
          <p:nvPr/>
        </p:nvCxnSpPr>
        <p:spPr>
          <a:xfrm flipH="1">
            <a:off x="4055369" y="4447231"/>
            <a:ext cx="2685144" cy="15631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0B36EA6-4D5F-FA48-81E8-A2C9F371904C}"/>
              </a:ext>
            </a:extLst>
          </p:cNvPr>
          <p:cNvSpPr txBox="1"/>
          <p:nvPr/>
        </p:nvSpPr>
        <p:spPr>
          <a:xfrm>
            <a:off x="284204" y="5133211"/>
            <a:ext cx="3771165" cy="1754326"/>
          </a:xfrm>
          <a:prstGeom prst="rect">
            <a:avLst/>
          </a:prstGeom>
          <a:noFill/>
        </p:spPr>
        <p:txBody>
          <a:bodyPr wrap="square" rtlCol="0">
            <a:spAutoFit/>
          </a:bodyPr>
          <a:lstStyle/>
          <a:p>
            <a:r>
              <a:rPr lang="en-US" dirty="0"/>
              <a:t>Switched back to modeling (with the goal of analyzing the relative importance of temp and DO as drivers of DO). Have some preliminary results, but nothing pops out as super compelling</a:t>
            </a:r>
          </a:p>
        </p:txBody>
      </p:sp>
    </p:spTree>
    <p:extLst>
      <p:ext uri="{BB962C8B-B14F-4D97-AF65-F5344CB8AC3E}">
        <p14:creationId xmlns:p14="http://schemas.microsoft.com/office/powerpoint/2010/main" val="148276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8" grpId="0"/>
      <p:bldP spid="20" grpId="0"/>
      <p:bldP spid="28" grpId="0"/>
      <p:bldP spid="2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89253-6CA2-E342-85AE-5ADB79FBC736}"/>
              </a:ext>
            </a:extLst>
          </p:cNvPr>
          <p:cNvSpPr>
            <a:spLocks noGrp="1"/>
          </p:cNvSpPr>
          <p:nvPr>
            <p:ph type="title"/>
          </p:nvPr>
        </p:nvSpPr>
        <p:spPr/>
        <p:txBody>
          <a:bodyPr/>
          <a:lstStyle/>
          <a:p>
            <a:r>
              <a:rPr lang="en-US" dirty="0"/>
              <a:t>Ideas moving forward</a:t>
            </a:r>
          </a:p>
        </p:txBody>
      </p:sp>
      <p:sp>
        <p:nvSpPr>
          <p:cNvPr id="3" name="Content Placeholder 2">
            <a:extLst>
              <a:ext uri="{FF2B5EF4-FFF2-40B4-BE49-F238E27FC236}">
                <a16:creationId xmlns:a16="http://schemas.microsoft.com/office/drawing/2014/main" id="{06D59090-4C36-E148-A9EA-D581E10336FA}"/>
              </a:ext>
            </a:extLst>
          </p:cNvPr>
          <p:cNvSpPr>
            <a:spLocks noGrp="1"/>
          </p:cNvSpPr>
          <p:nvPr>
            <p:ph idx="1"/>
          </p:nvPr>
        </p:nvSpPr>
        <p:spPr/>
        <p:txBody>
          <a:bodyPr/>
          <a:lstStyle/>
          <a:p>
            <a:r>
              <a:rPr lang="en-US" dirty="0"/>
              <a:t>Could keep moving with the DO modeling (temp/DO) story </a:t>
            </a:r>
          </a:p>
          <a:p>
            <a:r>
              <a:rPr lang="en-US" dirty="0"/>
              <a:t>If there isn’t enough of a story with the DO data, maybe it would be interesting to draw in GHG data and analyze how/when the drivers of DO and GHGs are similar/different (and how these differences in drivers then influence RQ)</a:t>
            </a:r>
          </a:p>
        </p:txBody>
      </p:sp>
    </p:spTree>
    <p:extLst>
      <p:ext uri="{BB962C8B-B14F-4D97-AF65-F5344CB8AC3E}">
        <p14:creationId xmlns:p14="http://schemas.microsoft.com/office/powerpoint/2010/main" val="24080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712-62AD-0544-912C-92E59A951E1F}"/>
              </a:ext>
            </a:extLst>
          </p:cNvPr>
          <p:cNvSpPr>
            <a:spLocks noGrp="1"/>
          </p:cNvSpPr>
          <p:nvPr>
            <p:ph type="title"/>
          </p:nvPr>
        </p:nvSpPr>
        <p:spPr/>
        <p:txBody>
          <a:bodyPr/>
          <a:lstStyle/>
          <a:p>
            <a:r>
              <a:rPr lang="en-US" dirty="0"/>
              <a:t>Initial results</a:t>
            </a:r>
          </a:p>
        </p:txBody>
      </p:sp>
      <p:sp>
        <p:nvSpPr>
          <p:cNvPr id="3" name="Content Placeholder 2">
            <a:extLst>
              <a:ext uri="{FF2B5EF4-FFF2-40B4-BE49-F238E27FC236}">
                <a16:creationId xmlns:a16="http://schemas.microsoft.com/office/drawing/2014/main" id="{5F9BD5FF-24DB-B747-BDE9-11F332BA62E0}"/>
              </a:ext>
            </a:extLst>
          </p:cNvPr>
          <p:cNvSpPr>
            <a:spLocks noGrp="1"/>
          </p:cNvSpPr>
          <p:nvPr>
            <p:ph idx="1"/>
          </p:nvPr>
        </p:nvSpPr>
        <p:spPr/>
        <p:txBody>
          <a:bodyPr/>
          <a:lstStyle/>
          <a:p>
            <a:r>
              <a:rPr lang="en-US" dirty="0"/>
              <a:t>DO modeling results</a:t>
            </a:r>
          </a:p>
        </p:txBody>
      </p:sp>
    </p:spTree>
    <p:extLst>
      <p:ext uri="{BB962C8B-B14F-4D97-AF65-F5344CB8AC3E}">
        <p14:creationId xmlns:p14="http://schemas.microsoft.com/office/powerpoint/2010/main" val="274945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6AF9-2DFC-A64D-B082-595225AD2546}"/>
              </a:ext>
            </a:extLst>
          </p:cNvPr>
          <p:cNvSpPr>
            <a:spLocks noGrp="1"/>
          </p:cNvSpPr>
          <p:nvPr>
            <p:ph type="title"/>
          </p:nvPr>
        </p:nvSpPr>
        <p:spPr/>
        <p:txBody>
          <a:bodyPr/>
          <a:lstStyle/>
          <a:p>
            <a:r>
              <a:rPr lang="en-US" dirty="0"/>
              <a:t>Intervals</a:t>
            </a:r>
          </a:p>
        </p:txBody>
      </p:sp>
      <p:pic>
        <p:nvPicPr>
          <p:cNvPr id="8" name="Picture 7" descr="A picture containing text, writing implement, stationary, pencil&#10;&#10;Description automatically generated">
            <a:extLst>
              <a:ext uri="{FF2B5EF4-FFF2-40B4-BE49-F238E27FC236}">
                <a16:creationId xmlns:a16="http://schemas.microsoft.com/office/drawing/2014/main" id="{3FF5DA95-B1DB-DB4A-8924-580FAED0A7E6}"/>
              </a:ext>
            </a:extLst>
          </p:cNvPr>
          <p:cNvPicPr>
            <a:picLocks noChangeAspect="1"/>
          </p:cNvPicPr>
          <p:nvPr/>
        </p:nvPicPr>
        <p:blipFill>
          <a:blip r:embed="rId2"/>
          <a:stretch>
            <a:fillRect/>
          </a:stretch>
        </p:blipFill>
        <p:spPr>
          <a:xfrm>
            <a:off x="751114" y="2409370"/>
            <a:ext cx="5344886" cy="3563257"/>
          </a:xfrm>
          <a:prstGeom prst="rect">
            <a:avLst/>
          </a:prstGeom>
        </p:spPr>
      </p:pic>
      <p:pic>
        <p:nvPicPr>
          <p:cNvPr id="10" name="Picture 9" descr="A picture containing text, writing implement, stationary&#10;&#10;Description automatically generated">
            <a:extLst>
              <a:ext uri="{FF2B5EF4-FFF2-40B4-BE49-F238E27FC236}">
                <a16:creationId xmlns:a16="http://schemas.microsoft.com/office/drawing/2014/main" id="{4951158F-79F9-0541-AFCD-8BA9FD434C3C}"/>
              </a:ext>
            </a:extLst>
          </p:cNvPr>
          <p:cNvPicPr>
            <a:picLocks noChangeAspect="1"/>
          </p:cNvPicPr>
          <p:nvPr/>
        </p:nvPicPr>
        <p:blipFill>
          <a:blip r:embed="rId3"/>
          <a:stretch>
            <a:fillRect/>
          </a:stretch>
        </p:blipFill>
        <p:spPr>
          <a:xfrm>
            <a:off x="6096000" y="2408690"/>
            <a:ext cx="5345906" cy="3563937"/>
          </a:xfrm>
          <a:prstGeom prst="rect">
            <a:avLst/>
          </a:prstGeom>
        </p:spPr>
      </p:pic>
    </p:spTree>
    <p:extLst>
      <p:ext uri="{BB962C8B-B14F-4D97-AF65-F5344CB8AC3E}">
        <p14:creationId xmlns:p14="http://schemas.microsoft.com/office/powerpoint/2010/main" val="350353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3E1AE-6305-1644-B591-32A2B20E85EB}"/>
              </a:ext>
            </a:extLst>
          </p:cNvPr>
          <p:cNvSpPr>
            <a:spLocks noGrp="1"/>
          </p:cNvSpPr>
          <p:nvPr>
            <p:ph type="title"/>
          </p:nvPr>
        </p:nvSpPr>
        <p:spPr/>
        <p:txBody>
          <a:bodyPr/>
          <a:lstStyle/>
          <a:p>
            <a:r>
              <a:rPr lang="en-US" dirty="0"/>
              <a:t>Drivers</a:t>
            </a:r>
          </a:p>
        </p:txBody>
      </p:sp>
      <p:pic>
        <p:nvPicPr>
          <p:cNvPr id="5" name="Picture 4" descr="Chart, line chart&#10;&#10;Description automatically generated">
            <a:extLst>
              <a:ext uri="{FF2B5EF4-FFF2-40B4-BE49-F238E27FC236}">
                <a16:creationId xmlns:a16="http://schemas.microsoft.com/office/drawing/2014/main" id="{7FF9F828-6B0A-9649-A0BC-E60BA64FC4C2}"/>
              </a:ext>
            </a:extLst>
          </p:cNvPr>
          <p:cNvPicPr>
            <a:picLocks noChangeAspect="1"/>
          </p:cNvPicPr>
          <p:nvPr/>
        </p:nvPicPr>
        <p:blipFill>
          <a:blip r:embed="rId2"/>
          <a:stretch>
            <a:fillRect/>
          </a:stretch>
        </p:blipFill>
        <p:spPr>
          <a:xfrm>
            <a:off x="3149599" y="564606"/>
            <a:ext cx="7866743" cy="6293394"/>
          </a:xfrm>
          <a:prstGeom prst="rect">
            <a:avLst/>
          </a:prstGeom>
        </p:spPr>
      </p:pic>
    </p:spTree>
    <p:extLst>
      <p:ext uri="{BB962C8B-B14F-4D97-AF65-F5344CB8AC3E}">
        <p14:creationId xmlns:p14="http://schemas.microsoft.com/office/powerpoint/2010/main" val="56880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D72F-0280-3D4F-9B6F-0061B74FEF38}"/>
              </a:ext>
            </a:extLst>
          </p:cNvPr>
          <p:cNvSpPr>
            <a:spLocks noGrp="1"/>
          </p:cNvSpPr>
          <p:nvPr>
            <p:ph type="title"/>
          </p:nvPr>
        </p:nvSpPr>
        <p:spPr/>
        <p:txBody>
          <a:bodyPr/>
          <a:lstStyle/>
          <a:p>
            <a:r>
              <a:rPr lang="en-US" dirty="0"/>
              <a:t>Best models for predicting DO and CO2</a:t>
            </a:r>
          </a:p>
        </p:txBody>
      </p:sp>
      <p:sp>
        <p:nvSpPr>
          <p:cNvPr id="5" name="Content Placeholder 4">
            <a:extLst>
              <a:ext uri="{FF2B5EF4-FFF2-40B4-BE49-F238E27FC236}">
                <a16:creationId xmlns:a16="http://schemas.microsoft.com/office/drawing/2014/main" id="{D0734361-078E-FB42-B259-8F6477AADE9C}"/>
              </a:ext>
            </a:extLst>
          </p:cNvPr>
          <p:cNvSpPr>
            <a:spLocks noGrp="1"/>
          </p:cNvSpPr>
          <p:nvPr>
            <p:ph idx="1"/>
          </p:nvPr>
        </p:nvSpPr>
        <p:spPr/>
        <p:txBody>
          <a:bodyPr/>
          <a:lstStyle/>
          <a:p>
            <a:r>
              <a:rPr lang="en-US" dirty="0"/>
              <a:t>DO: temp (C), O2 added (mg/L/day)</a:t>
            </a:r>
          </a:p>
          <a:p>
            <a:r>
              <a:rPr lang="en-US" dirty="0"/>
              <a:t>CO2: temp (C), O2 (mean), O2 (</a:t>
            </a:r>
            <a:r>
              <a:rPr lang="en-US" dirty="0" err="1"/>
              <a:t>init</a:t>
            </a:r>
            <a:r>
              <a:rPr lang="en-US" dirty="0"/>
              <a:t>), O2 added (mg/L/day), DOC (mean), DOC (</a:t>
            </a:r>
            <a:r>
              <a:rPr lang="en-US" dirty="0" err="1"/>
              <a:t>init</a:t>
            </a:r>
            <a:r>
              <a:rPr lang="en-US" dirty="0"/>
              <a:t>), Fe (</a:t>
            </a:r>
            <a:r>
              <a:rPr lang="en-US" dirty="0" err="1"/>
              <a:t>init</a:t>
            </a:r>
            <a:r>
              <a:rPr lang="en-US" dirty="0"/>
              <a:t>), Fe (mean) </a:t>
            </a:r>
            <a:endParaRPr lang="en-US" dirty="0">
              <a:sym typeface="Wingdings" pitchFamily="2" charset="2"/>
            </a:endParaRPr>
          </a:p>
          <a:p>
            <a:pPr lvl="1"/>
            <a:r>
              <a:rPr lang="en-US" dirty="0">
                <a:sym typeface="Wingdings" pitchFamily="2" charset="2"/>
              </a:rPr>
              <a:t>and many others within 2 AIC</a:t>
            </a:r>
            <a:endParaRPr lang="en-US" dirty="0"/>
          </a:p>
          <a:p>
            <a:r>
              <a:rPr lang="en-US" dirty="0"/>
              <a:t>RQ: temp (C), O2 (mean), O2 (</a:t>
            </a:r>
            <a:r>
              <a:rPr lang="en-US" dirty="0" err="1"/>
              <a:t>init</a:t>
            </a:r>
            <a:r>
              <a:rPr lang="en-US" dirty="0"/>
              <a:t>), O2 added (mg/L/day), DOC (mean), DOC (</a:t>
            </a:r>
            <a:r>
              <a:rPr lang="en-US" dirty="0" err="1"/>
              <a:t>init</a:t>
            </a:r>
            <a:r>
              <a:rPr lang="en-US" dirty="0"/>
              <a:t>), Fe (</a:t>
            </a:r>
            <a:r>
              <a:rPr lang="en-US" dirty="0" err="1"/>
              <a:t>init</a:t>
            </a:r>
            <a:r>
              <a:rPr lang="en-US" dirty="0"/>
              <a:t>), Fe (mean)</a:t>
            </a:r>
          </a:p>
          <a:p>
            <a:pPr lvl="1"/>
            <a:r>
              <a:rPr lang="en-US" dirty="0">
                <a:sym typeface="Wingdings" pitchFamily="2" charset="2"/>
              </a:rPr>
              <a:t>and many others within 2 AIC</a:t>
            </a:r>
            <a:endParaRPr lang="en-US" dirty="0"/>
          </a:p>
        </p:txBody>
      </p:sp>
    </p:spTree>
    <p:extLst>
      <p:ext uri="{BB962C8B-B14F-4D97-AF65-F5344CB8AC3E}">
        <p14:creationId xmlns:p14="http://schemas.microsoft.com/office/powerpoint/2010/main" val="2967519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327</Words>
  <Application>Microsoft Macintosh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DO modeling thoughts</vt:lpstr>
      <vt:lpstr>Recap of what I have done so far</vt:lpstr>
      <vt:lpstr>Ideas moving forward</vt:lpstr>
      <vt:lpstr>Initial results</vt:lpstr>
      <vt:lpstr>Intervals</vt:lpstr>
      <vt:lpstr>Drivers</vt:lpstr>
      <vt:lpstr>Best models for predicting DO and CO2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modeling thoughts</dc:title>
  <dc:creator>Abby Lewis</dc:creator>
  <cp:lastModifiedBy>Abby Lewis</cp:lastModifiedBy>
  <cp:revision>5</cp:revision>
  <dcterms:created xsi:type="dcterms:W3CDTF">2021-09-10T11:34:35Z</dcterms:created>
  <dcterms:modified xsi:type="dcterms:W3CDTF">2021-09-10T21:06:18Z</dcterms:modified>
</cp:coreProperties>
</file>