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659"/>
    <p:restoredTop sz="94705"/>
  </p:normalViewPr>
  <p:slideViewPr>
    <p:cSldViewPr snapToGrid="0" snapToObjects="1">
      <p:cViewPr varScale="1">
        <p:scale>
          <a:sx n="57" d="100"/>
          <a:sy n="57" d="100"/>
        </p:scale>
        <p:origin x="17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5B91-D980-0F48-AAF8-73F31063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3E30A-C1B8-8246-827F-A4D7A8B4F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7E4E-4D78-CA47-8721-62F3E577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69-4576-1E43-B84E-BBD0DED7864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B0AC-EDE3-EE43-8BA3-B0ED5BB9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EF16-C18C-2B44-B910-78EDFC02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834F-4168-4643-A291-B6C9FE1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EE3A-F229-2C42-A2F1-79CF2C3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CD9C-0651-7A43-B23B-5366AE89D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D76D-9C3D-A146-8099-FEFF6E63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69-4576-1E43-B84E-BBD0DED7864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9DA0A-6ED3-A345-A4F9-E712C999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BE5D-C225-F84B-ACB0-6D7D6580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834F-4168-4643-A291-B6C9FE1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C992B-E5B3-E04A-A69A-6FED6471E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07F1-9116-5D4E-BFB2-1B988AC1C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2720-55B7-D445-8108-BA5A2D5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69-4576-1E43-B84E-BBD0DED7864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1043-5D6C-D244-96A4-70278838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7B65-18C3-0D4A-AACC-D6E852CF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834F-4168-4643-A291-B6C9FE1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1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B726-F871-AC47-A5A1-9E750417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852E-9DCC-B74A-B3B9-0F5EB81FB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1A41-8290-C94A-A18E-1A6BDA8A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69-4576-1E43-B84E-BBD0DED7864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D5C70-5514-C249-9FDF-D662638B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F2F6-8255-D54F-A371-7ABD317B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834F-4168-4643-A291-B6C9FE1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34D8-EC44-0946-B174-0E79136D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B222-EC19-1A4C-B9C4-DF8C48121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01388-241D-9A40-8D1B-01134FD0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69-4576-1E43-B84E-BBD0DED7864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7131-C7A5-7B44-B83D-BA827971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B45D-95AA-8246-96C3-4C63195D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834F-4168-4643-A291-B6C9FE1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7A9-7C67-C345-84FF-317F7A2B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A91EE-FC1E-B142-97B3-06B770622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F369C-452D-2140-A47E-956788D9F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A330-B65E-3647-AACB-59CC1B48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69-4576-1E43-B84E-BBD0DED7864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7F520-C7B1-E443-8FFB-127B431B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130CA-3AE5-AA48-9270-7702436E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834F-4168-4643-A291-B6C9FE1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5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7196-C515-324F-8A87-6CC45245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884A-DA90-1344-9B67-9180D0353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8E049-7444-0446-9112-29D57C9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2C46D-B239-B34E-99BC-0DCB0A582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0E0A1-7162-F641-9953-97C0F81A9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5BA98-6F83-044C-B148-F10AE9A2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69-4576-1E43-B84E-BBD0DED7864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4EA71-8AD3-804E-94A9-50F2D873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81B2E-0DD3-044E-B341-89A41D6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834F-4168-4643-A291-B6C9FE1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0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3920-32B2-A14B-A628-FF9370A8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12EA0-677A-B345-9F74-BDE15A3F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69-4576-1E43-B84E-BBD0DED7864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FDA2A-C328-2B47-9804-7C322FC8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2627C-52A7-CA4B-8AD2-CAD11B32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834F-4168-4643-A291-B6C9FE1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62DF5-772D-FC4D-AED4-7462F2FD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69-4576-1E43-B84E-BBD0DED7864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EC3BC-5A62-BE48-BAB4-E012331E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BFE72-9BB1-B448-B7E1-F6545A4B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834F-4168-4643-A291-B6C9FE1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0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422D-3987-AD4C-BED5-E4C102EA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9430-BB14-C347-86C6-D08C502C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849DB-F7E4-2E46-871E-863B13D21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EFB21-A55F-D547-943D-202FD940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69-4576-1E43-B84E-BBD0DED7864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B92FF-9A1A-614E-95D9-C60CCAF8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8AB3-E73D-C445-9DC1-F5A0BE3A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834F-4168-4643-A291-B6C9FE1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BE79-EE2B-CB4C-BA7E-BE054A51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A4E6A-F29A-1341-A320-CFB954EA6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304D3-9DD4-7D4B-AC57-A790D498F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1B02-A2B5-2E40-92DA-C94884E2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69-4576-1E43-B84E-BBD0DED7864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502CA-9742-3845-9AC5-C44C1F3F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E8A76-37DE-4748-B5EF-3A4FA171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834F-4168-4643-A291-B6C9FE1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D4047-9C02-574E-8E46-9571C7F4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BD341-7FF7-224F-933B-F8E4C3A92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66C4-DE21-6741-A2E4-C536303EB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1669-4576-1E43-B84E-BBD0DED7864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1C54-B19F-E541-B67B-62DCB063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F725-3D5E-1843-ADC0-49B82185D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834F-4168-4643-A291-B6C9FE1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5C6D-2FF7-8245-A544-C46C96EAB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IRON, 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EEB25-3BA2-924A-8E0A-8F51B8B69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Like DUDE</a:t>
            </a:r>
          </a:p>
        </p:txBody>
      </p:sp>
    </p:spTree>
    <p:extLst>
      <p:ext uri="{BB962C8B-B14F-4D97-AF65-F5344CB8AC3E}">
        <p14:creationId xmlns:p14="http://schemas.microsoft.com/office/powerpoint/2010/main" val="310778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4B58-9FE5-8C42-8ADB-F9972733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bright side </a:t>
            </a:r>
            <a:r>
              <a:rPr lang="en-US" dirty="0" err="1"/>
              <a:t>pt</a:t>
            </a:r>
            <a:r>
              <a:rPr lang="en-US" dirty="0"/>
              <a:t> 2: Fe(iii)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CF56-977E-994D-B8F5-574C9C27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Ligand to metal charge transfer (LMCT)</a:t>
            </a:r>
          </a:p>
          <a:p>
            <a:pPr lvl="1"/>
            <a:r>
              <a:rPr lang="en-US" dirty="0"/>
              <a:t>Only organic carbon bound to certain ligands</a:t>
            </a:r>
          </a:p>
          <a:p>
            <a:r>
              <a:rPr lang="en-US" dirty="0"/>
              <a:t>Reduced by superoxide that is produced from photochemical reactions of OM and O2</a:t>
            </a:r>
          </a:p>
          <a:p>
            <a:pPr lvl="1"/>
            <a:r>
              <a:rPr lang="en-US" dirty="0"/>
              <a:t>Interesting. Apparently this is something that happens, who knew</a:t>
            </a:r>
          </a:p>
          <a:p>
            <a:pPr lvl="1"/>
            <a:r>
              <a:rPr lang="en-US" dirty="0"/>
              <a:t>Primary pathway for ROS production</a:t>
            </a:r>
          </a:p>
          <a:p>
            <a:pPr lvl="1"/>
            <a:r>
              <a:rPr lang="en-US" dirty="0"/>
              <a:t>Can break apart Fe(III) (</a:t>
            </a:r>
            <a:r>
              <a:rPr lang="en-US" dirty="0" err="1"/>
              <a:t>oxyhydr</a:t>
            </a:r>
            <a:r>
              <a:rPr lang="en-US" dirty="0"/>
              <a:t>)oxides (LMCT can’t)</a:t>
            </a:r>
          </a:p>
          <a:p>
            <a:r>
              <a:rPr lang="en-US" dirty="0"/>
              <a:t>Phytoplankton and some bacteria produce superoxide!!</a:t>
            </a:r>
          </a:p>
          <a:p>
            <a:r>
              <a:rPr lang="en-US" dirty="0" err="1"/>
              <a:t>Cyanos</a:t>
            </a:r>
            <a:r>
              <a:rPr lang="en-US" dirty="0"/>
              <a:t> can reduce </a:t>
            </a:r>
            <a:r>
              <a:rPr lang="en-US" dirty="0" err="1"/>
              <a:t>fe</a:t>
            </a:r>
            <a:r>
              <a:rPr lang="en-US" dirty="0"/>
              <a:t> using enzymes</a:t>
            </a:r>
          </a:p>
          <a:p>
            <a:r>
              <a:rPr lang="en-US" dirty="0"/>
              <a:t>Increased Fe(ii) during the day!!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2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03B4-45B4-B841-AF19-88D80825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nitro pls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8DC3-0A9D-8A43-B41E-91CE4DD0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Iron oxidation can be coupled to nitrate reduction to n2 or ammonium</a:t>
            </a:r>
          </a:p>
          <a:p>
            <a:pPr lvl="1"/>
            <a:r>
              <a:rPr lang="en-US" dirty="0" err="1"/>
              <a:t>NRFeOx</a:t>
            </a:r>
            <a:endParaRPr lang="en-US" dirty="0"/>
          </a:p>
          <a:p>
            <a:pPr lvl="1"/>
            <a:r>
              <a:rPr lang="en-US" dirty="0"/>
              <a:t>More often nitrate reduction is coupled to carbon oxidation (generating energy). Fe is then oxidized by nitrite, other reactive species – this is called </a:t>
            </a:r>
            <a:r>
              <a:rPr lang="en-US" dirty="0" err="1"/>
              <a:t>chemodentirification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Creates N20 ???</a:t>
            </a:r>
          </a:p>
          <a:p>
            <a:pPr lvl="2"/>
            <a:r>
              <a:rPr lang="en-US" dirty="0"/>
              <a:t>Role of microbes is being resolved</a:t>
            </a:r>
          </a:p>
          <a:p>
            <a:pPr lvl="1"/>
            <a:r>
              <a:rPr lang="en-US" dirty="0"/>
              <a:t>Oxidation of </a:t>
            </a:r>
            <a:r>
              <a:rPr lang="en-US" dirty="0" err="1"/>
              <a:t>FeS</a:t>
            </a:r>
            <a:r>
              <a:rPr lang="en-US" dirty="0"/>
              <a:t> and FeS2 (pyrite) can be coupled to nitrate reduction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800A-12B1-E147-8F70-D147B7F2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Manganese and iron, sitting in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5456-29AE-3B48-ADD1-A5DECFA9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 oxides oxidize </a:t>
            </a:r>
            <a:r>
              <a:rPr lang="en-US" dirty="0" err="1"/>
              <a:t>fe</a:t>
            </a:r>
            <a:r>
              <a:rPr lang="en-US" dirty="0"/>
              <a:t>(II)</a:t>
            </a:r>
          </a:p>
          <a:p>
            <a:r>
              <a:rPr lang="en-US" dirty="0"/>
              <a:t>Manganese reduction occurs first, then iron reduction</a:t>
            </a:r>
          </a:p>
        </p:txBody>
      </p:sp>
    </p:spTree>
    <p:extLst>
      <p:ext uri="{BB962C8B-B14F-4D97-AF65-F5344CB8AC3E}">
        <p14:creationId xmlns:p14="http://schemas.microsoft.com/office/powerpoint/2010/main" val="235313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2A40-FBC9-0841-8C4E-A86BACC9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Breathing iron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FDBF-9120-DF48-86ED-02ADBADD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bacteria do it, energy gained depends on the form of </a:t>
            </a:r>
            <a:r>
              <a:rPr lang="en-US" dirty="0" err="1"/>
              <a:t>fe</a:t>
            </a:r>
            <a:r>
              <a:rPr lang="en-US" dirty="0"/>
              <a:t>(III)</a:t>
            </a:r>
          </a:p>
          <a:p>
            <a:pPr lvl="1"/>
            <a:r>
              <a:rPr lang="en-US" dirty="0"/>
              <a:t>ferrihydrite, goethite, </a:t>
            </a:r>
            <a:r>
              <a:rPr lang="en-US" dirty="0" err="1"/>
              <a:t>haematite</a:t>
            </a:r>
            <a:r>
              <a:rPr lang="en-US" dirty="0"/>
              <a:t>, magnetite,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CHALLENGES</a:t>
            </a:r>
          </a:p>
          <a:p>
            <a:pPr lvl="2"/>
            <a:r>
              <a:rPr lang="en-US" dirty="0"/>
              <a:t>Electron acceptor poorly soluble</a:t>
            </a:r>
          </a:p>
          <a:p>
            <a:pPr lvl="3"/>
            <a:r>
              <a:rPr lang="en-US" dirty="0"/>
              <a:t>touch the solid with cell membrane</a:t>
            </a:r>
          </a:p>
          <a:p>
            <a:pPr lvl="3"/>
            <a:r>
              <a:rPr lang="en-US" dirty="0"/>
              <a:t>“microbial nanowires”</a:t>
            </a:r>
          </a:p>
          <a:p>
            <a:pPr lvl="3"/>
            <a:r>
              <a:rPr lang="en-US" dirty="0"/>
              <a:t>electron shuttles (reduce something else, that thing transfers an electron to Fe, becomes </a:t>
            </a:r>
            <a:r>
              <a:rPr lang="en-US" dirty="0" err="1"/>
              <a:t>reoxidized</a:t>
            </a:r>
            <a:r>
              <a:rPr lang="en-US" dirty="0"/>
              <a:t> rinse and repeat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1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0A8B-71BE-C246-855B-107779AF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this relate to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D62A-AAF6-2E44-BB9A-F7D61141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Anaerobic methane oxidation using Fe</a:t>
            </a:r>
          </a:p>
          <a:p>
            <a:pPr lvl="1"/>
            <a:r>
              <a:rPr lang="en-US" dirty="0"/>
              <a:t>Also ammonium oxidation: Fe-</a:t>
            </a:r>
            <a:r>
              <a:rPr lang="en-US" dirty="0" err="1"/>
              <a:t>ammox</a:t>
            </a:r>
            <a:endParaRPr lang="en-US" dirty="0"/>
          </a:p>
          <a:p>
            <a:pPr lvl="1"/>
            <a:r>
              <a:rPr lang="en-US" dirty="0"/>
              <a:t>Fe-</a:t>
            </a:r>
            <a:r>
              <a:rPr lang="en-US" dirty="0" err="1"/>
              <a:t>ammox</a:t>
            </a:r>
            <a:r>
              <a:rPr lang="en-US" dirty="0"/>
              <a:t> can cause N20 emissions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3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A056-C003-3C48-96F9-65095287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5767-6C2D-5947-B8D6-9710B35C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Re-reduction can mask oxidation</a:t>
            </a:r>
          </a:p>
          <a:p>
            <a:r>
              <a:rPr lang="en-US" dirty="0"/>
              <a:t>Within Fe cycle</a:t>
            </a:r>
          </a:p>
          <a:p>
            <a:r>
              <a:rPr lang="en-US" dirty="0"/>
              <a:t>Between Fe and S</a:t>
            </a:r>
          </a:p>
          <a:p>
            <a:r>
              <a:rPr lang="en-US" dirty="0"/>
              <a:t>Between Fe and N</a:t>
            </a:r>
          </a:p>
        </p:txBody>
      </p:sp>
    </p:spTree>
    <p:extLst>
      <p:ext uri="{BB962C8B-B14F-4D97-AF65-F5344CB8AC3E}">
        <p14:creationId xmlns:p14="http://schemas.microsoft.com/office/powerpoint/2010/main" val="100691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8FC1-B06F-264B-BD21-791136B1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of Fe in broader biogeochemical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879D3-E232-7A40-B228-0DA3DB68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Fe(ii) oxidation can result in N2O emissions</a:t>
            </a:r>
          </a:p>
          <a:p>
            <a:r>
              <a:rPr lang="en-US" dirty="0"/>
              <a:t>Anoxic carbon mineralization</a:t>
            </a:r>
          </a:p>
          <a:p>
            <a:r>
              <a:rPr lang="en-US" dirty="0"/>
              <a:t>Methane oxidation paired with </a:t>
            </a:r>
            <a:r>
              <a:rPr lang="en-US" dirty="0" err="1"/>
              <a:t>fe</a:t>
            </a:r>
            <a:r>
              <a:rPr lang="en-US" dirty="0"/>
              <a:t>(iii) reduction </a:t>
            </a:r>
          </a:p>
          <a:p>
            <a:r>
              <a:rPr lang="en-US" dirty="0"/>
              <a:t>Phosphorus</a:t>
            </a:r>
          </a:p>
        </p:txBody>
      </p:sp>
    </p:spTree>
    <p:extLst>
      <p:ext uri="{BB962C8B-B14F-4D97-AF65-F5344CB8AC3E}">
        <p14:creationId xmlns:p14="http://schemas.microsoft.com/office/powerpoint/2010/main" val="15763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678D-D943-2346-B5F6-97524E6E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64DA-BD89-E943-82E7-6DA39EBF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Microorganisms are involved</a:t>
            </a:r>
          </a:p>
          <a:p>
            <a:r>
              <a:rPr lang="en-US" dirty="0"/>
              <a:t>Spatial overlap between reduction and oxidation</a:t>
            </a:r>
          </a:p>
          <a:p>
            <a:pPr lvl="1"/>
            <a:r>
              <a:rPr lang="en-US" dirty="0"/>
              <a:t>But HOW</a:t>
            </a:r>
          </a:p>
          <a:p>
            <a:r>
              <a:rPr lang="en-US" dirty="0"/>
              <a:t>Cryptic iron cycling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5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C5DD-D1A4-E043-A955-3A43375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Redox potentials are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9455-9481-A543-AF71-0AF20323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THE SAME</a:t>
            </a:r>
          </a:p>
          <a:p>
            <a:r>
              <a:rPr lang="en-US" dirty="0"/>
              <a:t>Hierarchy (fastest to slowest):</a:t>
            </a:r>
          </a:p>
          <a:p>
            <a:pPr lvl="1"/>
            <a:r>
              <a:rPr lang="en-US" dirty="0"/>
              <a:t>Poorly crystalline ferrihydrite</a:t>
            </a:r>
          </a:p>
          <a:p>
            <a:pPr lvl="1"/>
            <a:r>
              <a:rPr lang="en-US" dirty="0"/>
              <a:t>Crystalline iron(iii) (</a:t>
            </a:r>
            <a:r>
              <a:rPr lang="en-US" dirty="0" err="1"/>
              <a:t>oxyhydr</a:t>
            </a:r>
            <a:r>
              <a:rPr lang="en-US" dirty="0"/>
              <a:t>)oxide </a:t>
            </a:r>
          </a:p>
          <a:p>
            <a:pPr lvl="2"/>
            <a:r>
              <a:rPr lang="en-US" dirty="0" err="1"/>
              <a:t>Geoethite</a:t>
            </a:r>
            <a:endParaRPr lang="en-US" dirty="0"/>
          </a:p>
          <a:p>
            <a:pPr lvl="2"/>
            <a:r>
              <a:rPr lang="en-US" dirty="0" err="1"/>
              <a:t>Haematite</a:t>
            </a:r>
            <a:endParaRPr lang="en-US" dirty="0"/>
          </a:p>
          <a:p>
            <a:pPr lvl="1"/>
            <a:r>
              <a:rPr lang="en-US" dirty="0"/>
              <a:t>Clays</a:t>
            </a:r>
          </a:p>
          <a:p>
            <a:pPr lvl="1"/>
            <a:r>
              <a:rPr lang="en-US" dirty="0"/>
              <a:t>Microbial reduction decreases redox potential (but isn’t this obvious?)</a:t>
            </a:r>
          </a:p>
        </p:txBody>
      </p:sp>
      <p:pic>
        <p:nvPicPr>
          <p:cNvPr id="1026" name="Picture 2" descr="Specimen of hematite (haematite) mineral stone ⬇ Stock Photo, Image by ©  vvoennyy #96231080">
            <a:extLst>
              <a:ext uri="{FF2B5EF4-FFF2-40B4-BE49-F238E27FC236}">
                <a16:creationId xmlns:a16="http://schemas.microsoft.com/office/drawing/2014/main" id="{3E41E8B2-F564-2849-A97E-68B1AE5B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82" y="2102951"/>
            <a:ext cx="3285696" cy="244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ethite - Assignment Point">
            <a:extLst>
              <a:ext uri="{FF2B5EF4-FFF2-40B4-BE49-F238E27FC236}">
                <a16:creationId xmlns:a16="http://schemas.microsoft.com/office/drawing/2014/main" id="{794D333A-2C2C-1444-B6EE-E7F053434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065" y="407048"/>
            <a:ext cx="3917563" cy="19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43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63A5-3A42-164C-9CFF-FD63CCB0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B1CD-3DA2-2248-B8B3-14A7DF65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soluble</a:t>
            </a:r>
          </a:p>
          <a:p>
            <a:r>
              <a:rPr lang="en-US" dirty="0"/>
              <a:t>More bioavailable</a:t>
            </a:r>
          </a:p>
          <a:p>
            <a:r>
              <a:rPr lang="en-US" dirty="0"/>
              <a:t>But changes under </a:t>
            </a:r>
            <a:r>
              <a:rPr lang="en-US" dirty="0" err="1"/>
              <a:t>oxic</a:t>
            </a:r>
            <a:r>
              <a:rPr lang="en-US" dirty="0"/>
              <a:t> conditions</a:t>
            </a:r>
          </a:p>
          <a:p>
            <a:r>
              <a:rPr lang="en-US" dirty="0"/>
              <a:t>Unless attached to organic matter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1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F737-6130-964C-AF00-CC1BB778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Colloid vs particulate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4965-D86E-FF4B-8DC4-AC9DAED8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Colloids are easier to transport </a:t>
            </a:r>
          </a:p>
          <a:p>
            <a:pPr lvl="1"/>
            <a:r>
              <a:rPr lang="en-US" dirty="0"/>
              <a:t>(so what I’m hearing is that colloid =/= particulate. Cool)</a:t>
            </a:r>
          </a:p>
          <a:p>
            <a:r>
              <a:rPr lang="en-US" dirty="0"/>
              <a:t>Colloid = milk</a:t>
            </a:r>
          </a:p>
          <a:p>
            <a:pPr lvl="1"/>
            <a:r>
              <a:rPr lang="en-US" dirty="0"/>
              <a:t>Particles smaller than 1,000 nm in at least one dimension that are dispersed in a substance of another physical state (for example, mineral particles in a liquid).</a:t>
            </a:r>
          </a:p>
          <a:p>
            <a:r>
              <a:rPr lang="en-US" dirty="0"/>
              <a:t>Particulate</a:t>
            </a:r>
          </a:p>
          <a:p>
            <a:pPr lvl="1"/>
            <a:r>
              <a:rPr lang="en-US" dirty="0"/>
              <a:t>larger than 1,000 nm in all dimensions </a:t>
            </a:r>
          </a:p>
        </p:txBody>
      </p:sp>
      <p:pic>
        <p:nvPicPr>
          <p:cNvPr id="2050" name="Picture 2" descr="Water Science &amp; Technology: Removal of iron colloid from drinking water">
            <a:extLst>
              <a:ext uri="{FF2B5EF4-FFF2-40B4-BE49-F238E27FC236}">
                <a16:creationId xmlns:a16="http://schemas.microsoft.com/office/drawing/2014/main" id="{07CED767-B5F7-1B4D-9733-E14143F8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17" y="4324276"/>
            <a:ext cx="406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91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B81F-B000-2E4E-9516-FF68D5BF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Maddy might want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00D1-9386-3E48-A370-F71925CC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 electron microscopy</a:t>
            </a:r>
          </a:p>
          <a:p>
            <a:r>
              <a:rPr lang="en-US" dirty="0"/>
              <a:t>Scanning electron microscopy</a:t>
            </a:r>
          </a:p>
        </p:txBody>
      </p:sp>
    </p:spTree>
    <p:extLst>
      <p:ext uri="{BB962C8B-B14F-4D97-AF65-F5344CB8AC3E}">
        <p14:creationId xmlns:p14="http://schemas.microsoft.com/office/powerpoint/2010/main" val="248744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5684-D31B-AB4A-9FDC-B27FEB47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Iron oxidation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82BD-36B8-5442-9B3D-DB26DB02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Abiotic</a:t>
            </a:r>
          </a:p>
          <a:p>
            <a:pPr lvl="1"/>
            <a:r>
              <a:rPr lang="en-US" dirty="0"/>
              <a:t>Homogenous </a:t>
            </a:r>
            <a:r>
              <a:rPr lang="en-US" dirty="0" err="1"/>
              <a:t>fe</a:t>
            </a:r>
            <a:r>
              <a:rPr lang="en-US" dirty="0"/>
              <a:t>(ii) oxidation (both dissolved)</a:t>
            </a:r>
          </a:p>
          <a:p>
            <a:pPr lvl="1"/>
            <a:r>
              <a:rPr lang="en-US" dirty="0"/>
              <a:t>Heterogeneous </a:t>
            </a:r>
            <a:r>
              <a:rPr lang="en-US" dirty="0" err="1"/>
              <a:t>fe</a:t>
            </a:r>
            <a:r>
              <a:rPr lang="en-US" dirty="0"/>
              <a:t>(ii) oxidation (one dissolved one solid)</a:t>
            </a:r>
          </a:p>
          <a:p>
            <a:pPr lvl="1"/>
            <a:r>
              <a:rPr lang="en-US" dirty="0"/>
              <a:t>Pseudo first order</a:t>
            </a:r>
          </a:p>
          <a:p>
            <a:r>
              <a:rPr lang="en-US" dirty="0"/>
              <a:t>Biotic</a:t>
            </a:r>
          </a:p>
          <a:p>
            <a:pPr lvl="1"/>
            <a:r>
              <a:rPr lang="en-US" dirty="0"/>
              <a:t>Microaerophilic Fe(ii) oxidation</a:t>
            </a:r>
          </a:p>
          <a:p>
            <a:pPr lvl="2"/>
            <a:r>
              <a:rPr lang="en-US" dirty="0" err="1"/>
              <a:t>lithoautotrophic</a:t>
            </a:r>
            <a:r>
              <a:rPr lang="en-US" dirty="0"/>
              <a:t> bacteria: </a:t>
            </a:r>
            <a:r>
              <a:rPr lang="en-US" dirty="0" err="1"/>
              <a:t>fe</a:t>
            </a:r>
            <a:r>
              <a:rPr lang="en-US" dirty="0"/>
              <a:t>(ii) = electron acceptor, o2 = donor</a:t>
            </a:r>
          </a:p>
          <a:p>
            <a:pPr lvl="2"/>
            <a:r>
              <a:rPr lang="en-US" dirty="0"/>
              <a:t>aquatic </a:t>
            </a:r>
            <a:r>
              <a:rPr lang="en-US" dirty="0" err="1"/>
              <a:t>oxic</a:t>
            </a:r>
            <a:r>
              <a:rPr lang="en-US" dirty="0"/>
              <a:t>–anoxic interfaces with opposing gradients of O2 and Fe(ii)</a:t>
            </a:r>
          </a:p>
          <a:p>
            <a:pPr lvl="2"/>
            <a:r>
              <a:rPr lang="en-US" dirty="0"/>
              <a:t>Have to compete with abiotic reactions, so they tend to live where oxygen is low. They wind the competition below 1.5 mg/L (approx.)</a:t>
            </a:r>
          </a:p>
          <a:p>
            <a:pPr lvl="2"/>
            <a:r>
              <a:rPr lang="en-US" dirty="0"/>
              <a:t>Optimum growth at approximately 0.15–0.7 mg/L</a:t>
            </a:r>
          </a:p>
          <a:p>
            <a:pPr lvl="1"/>
            <a:r>
              <a:rPr lang="en-US" dirty="0"/>
              <a:t>If you oxidize iron in the cell now your body is literally rusting. Most likely happens outside the cell</a:t>
            </a:r>
          </a:p>
          <a:p>
            <a:r>
              <a:rPr lang="en-US" dirty="0"/>
              <a:t>in situ rates of microbial Fe(ii) oxidation depend on water flow leading to advection and turbulent mixing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9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9990-B9B5-0D4B-B19F-3C9B00D9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Bright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002D-B168-E14B-86A6-49A47BB9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Photoautotroph/</a:t>
            </a:r>
            <a:r>
              <a:rPr lang="en-US" dirty="0" err="1"/>
              <a:t>photoferrotroph</a:t>
            </a:r>
            <a:endParaRPr lang="en-US" dirty="0"/>
          </a:p>
          <a:p>
            <a:pPr lvl="1"/>
            <a:r>
              <a:rPr lang="en-US" dirty="0"/>
              <a:t>use light energy and electrons from Fe(ii) to fix bicarbonate into organic carbon</a:t>
            </a:r>
          </a:p>
          <a:p>
            <a:pPr lvl="1"/>
            <a:r>
              <a:rPr lang="en-US" dirty="0"/>
              <a:t>Purple sulfur bacteria, non-sulfur bacteria</a:t>
            </a:r>
          </a:p>
          <a:p>
            <a:pPr lvl="1"/>
            <a:r>
              <a:rPr lang="en-US" dirty="0"/>
              <a:t>Green sulfur bacteria</a:t>
            </a:r>
          </a:p>
          <a:p>
            <a:r>
              <a:rPr lang="en-US" dirty="0"/>
              <a:t>Crazy cool ways of avoiding getting encrusted in iron!!!</a:t>
            </a:r>
          </a:p>
          <a:p>
            <a:pPr lvl="1"/>
            <a:r>
              <a:rPr lang="en-US" dirty="0"/>
              <a:t>lowering pH around the cell</a:t>
            </a:r>
          </a:p>
          <a:p>
            <a:pPr lvl="1"/>
            <a:r>
              <a:rPr lang="en-US" dirty="0"/>
              <a:t>Creating fibers to template mineralization</a:t>
            </a:r>
          </a:p>
          <a:p>
            <a:pPr lvl="1"/>
            <a:r>
              <a:rPr lang="en-US" dirty="0"/>
              <a:t>Secreting organic iron-binding ligands</a:t>
            </a:r>
          </a:p>
          <a:p>
            <a:r>
              <a:rPr lang="en-US" dirty="0"/>
              <a:t>Don’t need as much light as oxygenic photoautotrophs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7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666</Words>
  <Application>Microsoft Macintosh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IRON, man</vt:lpstr>
      <vt:lpstr>Relevance of Fe in broader biogeochemical cycles</vt:lpstr>
      <vt:lpstr>PowerPoint Presentation</vt:lpstr>
      <vt:lpstr>Redox potentials are wild</vt:lpstr>
      <vt:lpstr>Fe2</vt:lpstr>
      <vt:lpstr>Colloid vs particulate</vt:lpstr>
      <vt:lpstr>Methods Maddy might want to do</vt:lpstr>
      <vt:lpstr>Iron oxidation</vt:lpstr>
      <vt:lpstr>The Bright Side</vt:lpstr>
      <vt:lpstr>The bright side pt 2: Fe(iii) reduction</vt:lpstr>
      <vt:lpstr>One nitro pls</vt:lpstr>
      <vt:lpstr>Manganese and iron, sitting in a tree</vt:lpstr>
      <vt:lpstr>Breathing iron</vt:lpstr>
      <vt:lpstr>So how does this relate to climate change</vt:lpstr>
      <vt:lpstr>Cryptic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Lewis</dc:creator>
  <cp:lastModifiedBy>Abby Lewis</cp:lastModifiedBy>
  <cp:revision>18</cp:revision>
  <dcterms:created xsi:type="dcterms:W3CDTF">2021-03-15T20:04:41Z</dcterms:created>
  <dcterms:modified xsi:type="dcterms:W3CDTF">2021-03-17T02:26:52Z</dcterms:modified>
</cp:coreProperties>
</file>