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0" r:id="rId9"/>
    <p:sldId id="276" r:id="rId10"/>
    <p:sldId id="277" r:id="rId11"/>
    <p:sldId id="278" r:id="rId12"/>
    <p:sldId id="279" r:id="rId13"/>
    <p:sldId id="257" r:id="rId14"/>
    <p:sldId id="265" r:id="rId15"/>
    <p:sldId id="266" r:id="rId16"/>
    <p:sldId id="263" r:id="rId17"/>
    <p:sldId id="264" r:id="rId18"/>
    <p:sldId id="268" r:id="rId19"/>
    <p:sldId id="258" r:id="rId20"/>
    <p:sldId id="269" r:id="rId21"/>
    <p:sldId id="259" r:id="rId22"/>
    <p:sldId id="260" r:id="rId23"/>
    <p:sldId id="261" r:id="rId24"/>
    <p:sldId id="26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0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6460-6115-F847-BD31-EB2A280AC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9430-8424-5A4C-B5E5-2A2D540D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060F-666A-1047-B973-228FCD98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198-FEAB-7143-9083-E60FC970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56AC-BE33-7140-8414-536744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1FDB-E9D5-0441-AD30-68E6603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C2DE-D1D0-E846-A972-9C3B49EB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04AE-D96E-E94D-BB30-41D171F5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CC4B-36F1-D74E-BA40-4C50630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60A9-0795-9D4C-9C8D-3696615C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2A80A-D7B8-E346-9DC9-E635A498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49D4-E476-8047-8AA7-57E07B9B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692E-5F9C-4F4F-A7F9-7229425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9388-FACF-5543-8284-9FEF18C8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9C07-BCDF-4F4E-A4A7-5F16F047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3A54-BCE3-FC4D-AD66-07B6C50C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0E07-FD1E-ED4D-8A90-F81A48D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EB78-02E1-B942-931F-3911E4DC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DDD5-AFAC-E542-B20C-229FBEF4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3168-D11E-324D-83C8-DCD9E838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ED80-7E42-1A4A-8263-C2ED68B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AFD1-24C4-F74F-B183-177664D4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D8D0-6691-B24C-867F-BAF90E85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7758-54BD-3F46-862C-A4C6C358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71C2-E4EC-864F-AA16-B9765802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B8D3-8FCE-D449-84CB-F1BFB17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82A0-7D87-D44E-BE60-78407C64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EF5A4-07EA-394F-B644-40A8FEB6A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A4FDA-803E-1D44-8D27-C6FA07FF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6C57-ADA5-9F46-8F28-17B106B9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CEC5-7564-E140-9792-ED5856CA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9A2-9C1F-2B4F-B4E8-32CE327A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9247-67BC-EF45-8FF1-AD914F2B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0EA1F-951E-C74D-A59F-DFEF33D8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089C9-FADD-3641-9048-1CF7249F5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3970C-BD93-0648-8FCA-9E7C11E30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9DACA-97B8-0348-B4C7-994D1D9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81E7-F607-BB47-8680-E2433981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501AC-670E-9C4E-B4C6-4FB146ED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AD55-62F6-DD41-8F8B-EDADF279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88A1-90A9-8347-8000-B421B84F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7B1DD-0B83-C04C-BDFD-860B9DFB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EEAF6-F1AA-2641-908F-D6ADB65F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563B7-B3B5-864C-A048-CC98D89A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18B22-ED74-CC43-87A8-83F6185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DE8F-1593-2F43-BB2F-217FB6A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07E-626D-6642-B604-19C13EDE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59D5-D050-B645-BA41-8E834621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27FD6-45B2-5745-BDF8-C7038633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FC27-FCAD-A145-90B6-385A4F4C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2B72-64D3-094F-A3C1-EB1D57A4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B75F-CC7B-274B-A423-F13142EE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FCCF-6030-804F-AD80-67A533D2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9BB98-AD52-AF42-9C57-6542C8ABE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297E-1D2C-9D48-8D69-A9825EFA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ECFE-AD8D-A146-AC9B-AA40C94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78FF-6FEE-414C-A9D9-C1627F95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83D5-5BAD-1145-A619-ACC72C40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6757C-693F-5A40-ABF7-45EED3B7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74E8-ED96-7540-A1D4-18231163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23E1-8132-8942-8AF7-DD8C189A0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9B7C-0CB5-4D4D-AA8B-B10FDEF2410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953F-1E89-0C44-9DCE-1F1550BEB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F81D-0999-9041-AC64-45DD09F4D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BAA5-870C-7E43-A212-10D66B04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C53B-A1C1-4244-8734-9231D2280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analysis results share!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89297-9D09-B042-9B6B-47A93F9DE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Aug 2020</a:t>
            </a:r>
          </a:p>
        </p:txBody>
      </p:sp>
    </p:spTree>
    <p:extLst>
      <p:ext uri="{BB962C8B-B14F-4D97-AF65-F5344CB8AC3E}">
        <p14:creationId xmlns:p14="http://schemas.microsoft.com/office/powerpoint/2010/main" val="56162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9E19B1-9A28-1043-A74A-F4F24CF1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84250"/>
            <a:ext cx="7924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4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0372AAC-0BCD-8B42-A984-D44C169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84250"/>
            <a:ext cx="7924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6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FFA4027-BA5D-0947-849A-B15CAF21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84250"/>
            <a:ext cx="7924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15C0-8D77-9E48-A00F-44342C1E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Re-screened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B89B-3B64-1349-9C8A-B90FB92D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44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percent of the time do reviewers agree:</a:t>
            </a:r>
          </a:p>
          <a:p>
            <a:pPr lvl="1"/>
            <a:r>
              <a:rPr lang="en-US" sz="2200" dirty="0"/>
              <a:t>whether it is a forecasting paper: 80% </a:t>
            </a:r>
          </a:p>
          <a:p>
            <a:pPr lvl="1"/>
            <a:r>
              <a:rPr lang="en-US" sz="2200" dirty="0"/>
              <a:t># of non-academic coauthors: 71%</a:t>
            </a:r>
          </a:p>
          <a:p>
            <a:pPr lvl="1"/>
            <a:r>
              <a:rPr lang="en-US" sz="2200" dirty="0"/>
              <a:t># of governmental coauthors: 57% 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Time horizon: 57%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Time step = 66%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</a:rPr>
              <a:t>How often forecasts are made: 52%</a:t>
            </a:r>
          </a:p>
          <a:p>
            <a:pPr lvl="1"/>
            <a:r>
              <a:rPr lang="en-US" sz="2200" dirty="0"/>
              <a:t>Spatial scale (point/multipoint/regional): 62%</a:t>
            </a:r>
          </a:p>
          <a:p>
            <a:pPr lvl="1"/>
            <a:r>
              <a:rPr lang="en-US" sz="2200" dirty="0"/>
              <a:t>Ecosystem: 76%</a:t>
            </a:r>
          </a:p>
          <a:p>
            <a:pPr lvl="1"/>
            <a:r>
              <a:rPr lang="en-US" sz="2200" dirty="0"/>
              <a:t>Biogeochemical vs. organismal: 67%</a:t>
            </a:r>
          </a:p>
          <a:p>
            <a:pPr lvl="1"/>
            <a:r>
              <a:rPr lang="en-US" sz="2200" dirty="0"/>
              <a:t>Dimensions: 81%</a:t>
            </a:r>
          </a:p>
          <a:p>
            <a:pPr lvl="1"/>
            <a:r>
              <a:rPr lang="en-US" sz="2200" dirty="0"/>
              <a:t>Type (empirical vs process-based): 76%</a:t>
            </a:r>
          </a:p>
          <a:p>
            <a:pPr lvl="1"/>
            <a:r>
              <a:rPr lang="en-US" sz="2200" dirty="0"/>
              <a:t>Ensemble within model: 81%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040F-0B7D-3B4C-AC4C-58C656DF0E0F}"/>
              </a:ext>
            </a:extLst>
          </p:cNvPr>
          <p:cNvSpPr/>
          <p:nvPr/>
        </p:nvSpPr>
        <p:spPr>
          <a:xfrm>
            <a:off x="6095999" y="2333902"/>
            <a:ext cx="52578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Null model: 81%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Iterative: 71%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EFI uncertainty category: 57%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Forecast evaluation shown: 52%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Number of cycles evaluated 9.5%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physical covariate: 71%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chemical and meteorological: 90%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Biological covariate: 47%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Max and min driver latency: 52%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Partnership with stakeholder: 67%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Delivery method identified: 90%</a:t>
            </a:r>
          </a:p>
        </p:txBody>
      </p:sp>
    </p:spTree>
    <p:extLst>
      <p:ext uri="{BB962C8B-B14F-4D97-AF65-F5344CB8AC3E}">
        <p14:creationId xmlns:p14="http://schemas.microsoft.com/office/powerpoint/2010/main" val="225383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8875-697C-F942-ACF6-7607EB30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forecasting?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A240-5E6C-BC49-8147-E31E94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Unresolved questions here?</a:t>
            </a:r>
          </a:p>
        </p:txBody>
      </p:sp>
    </p:spTree>
    <p:extLst>
      <p:ext uri="{BB962C8B-B14F-4D97-AF65-F5344CB8AC3E}">
        <p14:creationId xmlns:p14="http://schemas.microsoft.com/office/powerpoint/2010/main" val="303588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BC17-DED6-0D4F-906E-8D4AE84A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8F38-BFDF-7644-9E5F-06A23F50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people been answering this question?</a:t>
            </a:r>
          </a:p>
          <a:p>
            <a:r>
              <a:rPr lang="en-US" dirty="0"/>
              <a:t>Do scientists from a research institute count as non-academic?</a:t>
            </a:r>
          </a:p>
        </p:txBody>
      </p:sp>
    </p:spTree>
    <p:extLst>
      <p:ext uri="{BB962C8B-B14F-4D97-AF65-F5344CB8AC3E}">
        <p14:creationId xmlns:p14="http://schemas.microsoft.com/office/powerpoint/2010/main" val="196005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3969-28B1-8E42-81E8-1AC2A89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2D00-8351-C447-84D8-EC0B4F50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Multipoint vs regional</a:t>
            </a:r>
          </a:p>
        </p:txBody>
      </p:sp>
    </p:spTree>
    <p:extLst>
      <p:ext uri="{BB962C8B-B14F-4D97-AF65-F5344CB8AC3E}">
        <p14:creationId xmlns:p14="http://schemas.microsoft.com/office/powerpoint/2010/main" val="128149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30E0-0C0D-2646-A3AC-B49B50A4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5DC7-E081-8546-AEBD-E8F4EA60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Evapotranspiration (ET)</a:t>
            </a:r>
          </a:p>
          <a:p>
            <a:r>
              <a:rPr lang="en-US" dirty="0"/>
              <a:t>Other questions here?</a:t>
            </a:r>
          </a:p>
        </p:txBody>
      </p:sp>
    </p:spTree>
    <p:extLst>
      <p:ext uri="{BB962C8B-B14F-4D97-AF65-F5344CB8AC3E}">
        <p14:creationId xmlns:p14="http://schemas.microsoft.com/office/powerpoint/2010/main" val="61369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F9D0-1E3C-1B40-8CAB-2997A176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Biogeochemical vs organismal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FD5E-1DDD-2E46-9B44-DEE6B840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useful distinction?</a:t>
            </a:r>
          </a:p>
          <a:p>
            <a:r>
              <a:rPr lang="en-US" dirty="0"/>
              <a:t>What characteristics make it one or the other</a:t>
            </a:r>
          </a:p>
        </p:txBody>
      </p:sp>
    </p:spTree>
    <p:extLst>
      <p:ext uri="{BB962C8B-B14F-4D97-AF65-F5344CB8AC3E}">
        <p14:creationId xmlns:p14="http://schemas.microsoft.com/office/powerpoint/2010/main" val="247979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C82-EF16-7F4B-9CCC-9CBE4DEB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horizon, time step, and how often forecasts are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3919-7D91-D64D-803E-600AA1F9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are multiple options in the paper</a:t>
            </a:r>
          </a:p>
        </p:txBody>
      </p:sp>
    </p:spTree>
    <p:extLst>
      <p:ext uri="{BB962C8B-B14F-4D97-AF65-F5344CB8AC3E}">
        <p14:creationId xmlns:p14="http://schemas.microsoft.com/office/powerpoint/2010/main" val="24288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AC9DDE-377D-DB49-9AE8-D94A83E2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2922"/>
            <a:ext cx="79248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C49C58-5966-D145-A1E3-87C612161C92}"/>
              </a:ext>
            </a:extLst>
          </p:cNvPr>
          <p:cNvSpPr/>
          <p:nvPr/>
        </p:nvSpPr>
        <p:spPr>
          <a:xfrm>
            <a:off x="1988457" y="6002564"/>
            <a:ext cx="8069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Figure 1: Systematic literature review. Venn diagrams illustrate the number of studies that met each of our three criteria after two rounds of review.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79F-2E96-654E-97CA-CB47D109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dimensions,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1C32-191B-DD4F-9CC3-603FDF1D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380A-F316-764C-906A-6AD84291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EFI Uncertainty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0A73-99AE-9B4B-A712-9EC3AF52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no: This model does not contain this concept (e.g. model does not have random effects)</a:t>
            </a:r>
          </a:p>
          <a:p>
            <a:r>
              <a:rPr lang="en-US" dirty="0"/>
              <a:t>contains: The model contains this concept, but the input values are not derived from data (e.g. spin-up initial conditions, drivers are scenarios, hand-tuned parameters)</a:t>
            </a:r>
          </a:p>
          <a:p>
            <a:r>
              <a:rPr lang="en-US" dirty="0" err="1"/>
              <a:t>data_driven</a:t>
            </a:r>
            <a:r>
              <a:rPr lang="en-US" dirty="0"/>
              <a:t>: The model contains this concept and the inputs are data driven (e.g. meteorological drivers, calibrated model parameters) </a:t>
            </a:r>
          </a:p>
          <a:p>
            <a:r>
              <a:rPr lang="en-US" dirty="0"/>
              <a:t>propagates: The model propagates uncertainty about this term</a:t>
            </a:r>
          </a:p>
          <a:p>
            <a:r>
              <a:rPr lang="en-US" dirty="0"/>
              <a:t>assimilates: The model iteratively updates this term through data assimilation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CDE43-8589-8349-AA8A-979983286098}"/>
              </a:ext>
            </a:extLst>
          </p:cNvPr>
          <p:cNvSpPr txBox="1"/>
          <p:nvPr/>
        </p:nvSpPr>
        <p:spPr>
          <a:xfrm>
            <a:off x="1562582" y="649339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partitioning also!</a:t>
            </a:r>
          </a:p>
        </p:txBody>
      </p:sp>
    </p:spTree>
    <p:extLst>
      <p:ext uri="{BB962C8B-B14F-4D97-AF65-F5344CB8AC3E}">
        <p14:creationId xmlns:p14="http://schemas.microsoft.com/office/powerpoint/2010/main" val="310044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631A-0AFA-C340-B2AD-459C3005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evaluation shown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3783-66EA-5146-B04C-1C968165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“Visually inspecting a graph”</a:t>
            </a:r>
          </a:p>
          <a:p>
            <a:r>
              <a:rPr lang="en-US" dirty="0"/>
              <a:t>Giving a list of predictions and observations (no statistics)</a:t>
            </a:r>
          </a:p>
        </p:txBody>
      </p:sp>
    </p:spTree>
    <p:extLst>
      <p:ext uri="{BB962C8B-B14F-4D97-AF65-F5344CB8AC3E}">
        <p14:creationId xmlns:p14="http://schemas.microsoft.com/office/powerpoint/2010/main" val="179849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498B-7377-2944-8991-691F000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cycles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402F-5DCF-3A42-8F25-1F2FD361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data should not be counted here</a:t>
            </a:r>
          </a:p>
          <a:p>
            <a:r>
              <a:rPr lang="en-US" dirty="0"/>
              <a:t>Only one forecast horizon should be counted here (e.g., if the forecasts go out to 16 days, only include assessment metrics for 1 horizon)</a:t>
            </a:r>
          </a:p>
          <a:p>
            <a:r>
              <a:rPr lang="en-US" dirty="0"/>
              <a:t>Forecasting cycles that are not evaluated should not be included here (e.g., if the forecasting system has been producing forecasts for X years, but assessment metrics are only reported for 3 months within that time period, only report the cycles that are assessed)</a:t>
            </a:r>
          </a:p>
          <a:p>
            <a:r>
              <a:rPr lang="en-US" dirty="0"/>
              <a:t>If there are multiple forecast variables, give the answer for the SINGLE variable with the greatest number of forecasting cycles evaluated (this needs to be a forecast variable of interest; not a forecasted driver)</a:t>
            </a:r>
          </a:p>
          <a:p>
            <a:r>
              <a:rPr lang="en-US" dirty="0"/>
              <a:t>If multiple sites are used, add together the number of evaluated cycles at each site</a:t>
            </a:r>
          </a:p>
          <a:p>
            <a:r>
              <a:rPr lang="en-US" dirty="0"/>
              <a:t>This will typically equal the number of observations in the test period</a:t>
            </a:r>
          </a:p>
        </p:txBody>
      </p:sp>
    </p:spTree>
    <p:extLst>
      <p:ext uri="{BB962C8B-B14F-4D97-AF65-F5344CB8AC3E}">
        <p14:creationId xmlns:p14="http://schemas.microsoft.com/office/powerpoint/2010/main" val="864441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61D9-1C76-A442-AFB2-372AAF80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A8B9-D587-884A-B34B-4E0E1973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categories are included here! </a:t>
            </a:r>
          </a:p>
          <a:p>
            <a:r>
              <a:rPr lang="en-US" dirty="0"/>
              <a:t>Does the forecasted variable count if data assimilation is used?</a:t>
            </a:r>
          </a:p>
        </p:txBody>
      </p:sp>
    </p:spTree>
    <p:extLst>
      <p:ext uri="{BB962C8B-B14F-4D97-AF65-F5344CB8AC3E}">
        <p14:creationId xmlns:p14="http://schemas.microsoft.com/office/powerpoint/2010/main" val="344297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998-A2D9-794B-8EC1-C2BBC02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835F11-2FEC-9443-A66F-49AB41BE9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78530"/>
              </p:ext>
            </p:extLst>
          </p:nvPr>
        </p:nvGraphicFramePr>
        <p:xfrm>
          <a:off x="838200" y="2079625"/>
          <a:ext cx="3826397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3184">
                  <a:extLst>
                    <a:ext uri="{9D8B030D-6E8A-4147-A177-3AD203B41FA5}">
                      <a16:colId xmlns:a16="http://schemas.microsoft.com/office/drawing/2014/main" val="2359752106"/>
                    </a:ext>
                  </a:extLst>
                </a:gridCol>
                <a:gridCol w="2043213">
                  <a:extLst>
                    <a:ext uri="{9D8B030D-6E8A-4147-A177-3AD203B41FA5}">
                      <a16:colId xmlns:a16="http://schemas.microsoft.com/office/drawing/2014/main" val="3056593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0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1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Cayelan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Dexter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Rachel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03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ACF07D-9992-4745-A92A-23930A751A0B}"/>
              </a:ext>
            </a:extLst>
          </p:cNvPr>
          <p:cNvSpPr txBox="1"/>
          <p:nvPr/>
        </p:nvSpPr>
        <p:spPr>
          <a:xfrm>
            <a:off x="972273" y="1710293"/>
            <a:ext cx="21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Pairs for peer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EF38E-80E8-274C-8ABD-B095837C48D3}"/>
              </a:ext>
            </a:extLst>
          </p:cNvPr>
          <p:cNvSpPr txBox="1"/>
          <p:nvPr/>
        </p:nvSpPr>
        <p:spPr>
          <a:xfrm>
            <a:off x="5471265" y="1710293"/>
            <a:ext cx="5882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 review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your own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changes based on what we talked about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all of the things you have questions about (if not already marked)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It’s ok if this is a lot!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your partner’s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the group with any confusion</a:t>
            </a:r>
          </a:p>
        </p:txBody>
      </p:sp>
    </p:spTree>
    <p:extLst>
      <p:ext uri="{BB962C8B-B14F-4D97-AF65-F5344CB8AC3E}">
        <p14:creationId xmlns:p14="http://schemas.microsoft.com/office/powerpoint/2010/main" val="317183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B895AC-0EAC-8A4E-BF4C-24AA4C75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1425"/>
            <a:ext cx="79248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C2001C-A31B-3B4F-8A19-A33E9CABDDED}"/>
              </a:ext>
            </a:extLst>
          </p:cNvPr>
          <p:cNvSpPr/>
          <p:nvPr/>
        </p:nvSpPr>
        <p:spPr>
          <a:xfrm>
            <a:off x="1088571" y="5474625"/>
            <a:ext cx="9724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Figure X: General description of ecological forecasting papers identified. A: Map of all papers that can be localized to a single point on a map (circles) or multiple distinct points (diamonds). B: bar chart illustrating the spatial extent of the forecast for each paper. C: bar chart illustrating the class of the forecast variable for each paper. Fill colors illustrate ecosystem type.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0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8DD0C3-F84F-204F-888F-FDF70E23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9" y="682172"/>
            <a:ext cx="10979621" cy="43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4391A-5075-514B-A516-C80A4D2D2E74}"/>
              </a:ext>
            </a:extLst>
          </p:cNvPr>
          <p:cNvSpPr txBox="1"/>
          <p:nvPr/>
        </p:nvSpPr>
        <p:spPr>
          <a:xfrm>
            <a:off x="1190171" y="5573486"/>
            <a:ext cx="909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Y: Bar chart illustrating the percent of papers analyzed that fit into each of 10 categories.</a:t>
            </a:r>
          </a:p>
        </p:txBody>
      </p:sp>
    </p:spTree>
    <p:extLst>
      <p:ext uri="{BB962C8B-B14F-4D97-AF65-F5344CB8AC3E}">
        <p14:creationId xmlns:p14="http://schemas.microsoft.com/office/powerpoint/2010/main" val="15780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CAFE5B-AE37-2D47-B184-60F2E90C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46314"/>
            <a:ext cx="94996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E56C7D-68CE-0648-B47B-390A3217C18A}"/>
              </a:ext>
            </a:extLst>
          </p:cNvPr>
          <p:cNvSpPr/>
          <p:nvPr/>
        </p:nvSpPr>
        <p:spPr>
          <a:xfrm>
            <a:off x="1346199" y="5442635"/>
            <a:ext cx="949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Figure Z: Histogram illustrating the number of years of data used in each forecasting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A75568-06F6-8A47-B540-CF973A11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67" y="566058"/>
            <a:ext cx="8799376" cy="50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E623DD-2927-C34F-A2FD-11D0D07A1F71}"/>
              </a:ext>
            </a:extLst>
          </p:cNvPr>
          <p:cNvSpPr/>
          <p:nvPr/>
        </p:nvSpPr>
        <p:spPr>
          <a:xfrm>
            <a:off x="1327967" y="5820006"/>
            <a:ext cx="879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Figure A: Relationship between time step and time horizon of forecasting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E22623B-980A-B948-BA61-13B05B35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0"/>
            <a:ext cx="2281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BC0D8-2FF5-D342-AA62-ADA3233AB96F}"/>
              </a:ext>
            </a:extLst>
          </p:cNvPr>
          <p:cNvSpPr txBox="1"/>
          <p:nvPr/>
        </p:nvSpPr>
        <p:spPr>
          <a:xfrm>
            <a:off x="5094514" y="5167086"/>
            <a:ext cx="341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B: 109 unique journals represented in this study. Ecological applications has the most (17 papers)</a:t>
            </a:r>
          </a:p>
        </p:txBody>
      </p:sp>
    </p:spTree>
    <p:extLst>
      <p:ext uri="{BB962C8B-B14F-4D97-AF65-F5344CB8AC3E}">
        <p14:creationId xmlns:p14="http://schemas.microsoft.com/office/powerpoint/2010/main" val="392529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0373-7551-B84D-8CB8-9227534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predictability with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4284-52D2-9141-9CFA-1947BB73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49 papers are identified as including R</a:t>
            </a:r>
            <a:r>
              <a:rPr lang="en-US" baseline="30000" dirty="0"/>
              <a:t>2</a:t>
            </a:r>
            <a:r>
              <a:rPr lang="en-US" dirty="0"/>
              <a:t> (so far)</a:t>
            </a:r>
            <a:endParaRPr lang="en-US" baseline="30000" dirty="0"/>
          </a:p>
          <a:p>
            <a:r>
              <a:rPr lang="en-US" dirty="0"/>
              <a:t>More papers could be included that report R, etc.</a:t>
            </a:r>
          </a:p>
          <a:p>
            <a:r>
              <a:rPr lang="en-US" dirty="0"/>
              <a:t>Analyze how R</a:t>
            </a:r>
            <a:r>
              <a:rPr lang="en-US" baseline="30000" dirty="0"/>
              <a:t>2</a:t>
            </a:r>
            <a:r>
              <a:rPr lang="en-US" dirty="0"/>
              <a:t> varies with forecast horizon, time scale</a:t>
            </a:r>
          </a:p>
        </p:txBody>
      </p:sp>
    </p:spTree>
    <p:extLst>
      <p:ext uri="{BB962C8B-B14F-4D97-AF65-F5344CB8AC3E}">
        <p14:creationId xmlns:p14="http://schemas.microsoft.com/office/powerpoint/2010/main" val="299404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CCE874C-6A62-C64E-B455-67C2632F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73200"/>
            <a:ext cx="63246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821</Words>
  <Application>Microsoft Macintosh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Office Theme</vt:lpstr>
      <vt:lpstr>Matrix analysis results share!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predictability with R2</vt:lpstr>
      <vt:lpstr>PowerPoint Presentation</vt:lpstr>
      <vt:lpstr>PowerPoint Presentation</vt:lpstr>
      <vt:lpstr>PowerPoint Presentation</vt:lpstr>
      <vt:lpstr>PowerPoint Presentation</vt:lpstr>
      <vt:lpstr>Re-screened papers</vt:lpstr>
      <vt:lpstr>Is it forecasting?</vt:lpstr>
      <vt:lpstr>Coauthors</vt:lpstr>
      <vt:lpstr>Spatial scale</vt:lpstr>
      <vt:lpstr>Ecosystem</vt:lpstr>
      <vt:lpstr>Biogeochemical vs organismal</vt:lpstr>
      <vt:lpstr>Time horizon, time step, and how often forecasts are made</vt:lpstr>
      <vt:lpstr>Model dimensions, type</vt:lpstr>
      <vt:lpstr>EFI Uncertainty Category</vt:lpstr>
      <vt:lpstr>Forecast evaluation shown</vt:lpstr>
      <vt:lpstr>Number of cycles evaluated</vt:lpstr>
      <vt:lpstr>Covariates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16</cp:revision>
  <dcterms:created xsi:type="dcterms:W3CDTF">2020-08-10T04:00:33Z</dcterms:created>
  <dcterms:modified xsi:type="dcterms:W3CDTF">2020-08-11T18:28:49Z</dcterms:modified>
</cp:coreProperties>
</file>