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03" r:id="rId1"/>
  </p:sldMasterIdLst>
  <p:notesMasterIdLst>
    <p:notesMasterId r:id="rId35"/>
  </p:notesMasterIdLst>
  <p:handoutMasterIdLst>
    <p:handoutMasterId r:id="rId36"/>
  </p:handoutMasterIdLst>
  <p:sldIdLst>
    <p:sldId id="265" r:id="rId2"/>
    <p:sldId id="351" r:id="rId3"/>
    <p:sldId id="610" r:id="rId4"/>
    <p:sldId id="582" r:id="rId5"/>
    <p:sldId id="598" r:id="rId6"/>
    <p:sldId id="584" r:id="rId7"/>
    <p:sldId id="585" r:id="rId8"/>
    <p:sldId id="586" r:id="rId9"/>
    <p:sldId id="587" r:id="rId10"/>
    <p:sldId id="588" r:id="rId11"/>
    <p:sldId id="589" r:id="rId12"/>
    <p:sldId id="590" r:id="rId13"/>
    <p:sldId id="592" r:id="rId14"/>
    <p:sldId id="599" r:id="rId15"/>
    <p:sldId id="593" r:id="rId16"/>
    <p:sldId id="609" r:id="rId17"/>
    <p:sldId id="568" r:id="rId18"/>
    <p:sldId id="569" r:id="rId19"/>
    <p:sldId id="570" r:id="rId20"/>
    <p:sldId id="571" r:id="rId21"/>
    <p:sldId id="600" r:id="rId22"/>
    <p:sldId id="562" r:id="rId23"/>
    <p:sldId id="563" r:id="rId24"/>
    <p:sldId id="564" r:id="rId25"/>
    <p:sldId id="565" r:id="rId26"/>
    <p:sldId id="608" r:id="rId27"/>
    <p:sldId id="601" r:id="rId28"/>
    <p:sldId id="602" r:id="rId29"/>
    <p:sldId id="603" r:id="rId30"/>
    <p:sldId id="604" r:id="rId31"/>
    <p:sldId id="605" r:id="rId32"/>
    <p:sldId id="606" r:id="rId33"/>
    <p:sldId id="607"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ＭＳ Ｐゴシック" pitchFamily="-56" charset="-128"/>
        <a:cs typeface="+mn-cs"/>
      </a:defRPr>
    </a:lvl5pPr>
    <a:lvl6pPr marL="2286000" algn="l" defTabSz="914400" rtl="0" eaLnBrk="1" latinLnBrk="0" hangingPunct="1">
      <a:defRPr sz="2400" kern="1200">
        <a:solidFill>
          <a:schemeClr val="tx1"/>
        </a:solidFill>
        <a:latin typeface="Verdana" pitchFamily="34" charset="0"/>
        <a:ea typeface="ＭＳ Ｐゴシック" pitchFamily="-56" charset="-128"/>
        <a:cs typeface="+mn-cs"/>
      </a:defRPr>
    </a:lvl6pPr>
    <a:lvl7pPr marL="2743200" algn="l" defTabSz="914400" rtl="0" eaLnBrk="1" latinLnBrk="0" hangingPunct="1">
      <a:defRPr sz="2400" kern="1200">
        <a:solidFill>
          <a:schemeClr val="tx1"/>
        </a:solidFill>
        <a:latin typeface="Verdana" pitchFamily="34" charset="0"/>
        <a:ea typeface="ＭＳ Ｐゴシック" pitchFamily="-56" charset="-128"/>
        <a:cs typeface="+mn-cs"/>
      </a:defRPr>
    </a:lvl7pPr>
    <a:lvl8pPr marL="3200400" algn="l" defTabSz="914400" rtl="0" eaLnBrk="1" latinLnBrk="0" hangingPunct="1">
      <a:defRPr sz="2400" kern="1200">
        <a:solidFill>
          <a:schemeClr val="tx1"/>
        </a:solidFill>
        <a:latin typeface="Verdana" pitchFamily="34" charset="0"/>
        <a:ea typeface="ＭＳ Ｐゴシック" pitchFamily="-56" charset="-128"/>
        <a:cs typeface="+mn-cs"/>
      </a:defRPr>
    </a:lvl8pPr>
    <a:lvl9pPr marL="3657600" algn="l" defTabSz="914400" rtl="0" eaLnBrk="1" latinLnBrk="0" hangingPunct="1">
      <a:defRPr sz="2400" kern="1200">
        <a:solidFill>
          <a:schemeClr val="tx1"/>
        </a:solidFill>
        <a:latin typeface="Verdana" pitchFamily="34" charset="0"/>
        <a:ea typeface="ＭＳ Ｐゴシック" pitchFamily="-56" charset="-128"/>
        <a:cs typeface="+mn-cs"/>
      </a:defRPr>
    </a:lvl9pPr>
  </p:defaultTextStyle>
  <p:extLst>
    <p:ext uri="{EFAFB233-063F-42B5-8137-9DF3F51BA10A}">
      <p15:sldGuideLst xmlns="" xmlns:p15="http://schemas.microsoft.com/office/powerpoint/2012/main">
        <p15:guide id="1" orient="horz" pos="3970">
          <p15:clr>
            <a:srgbClr val="A4A3A4"/>
          </p15:clr>
        </p15:guide>
        <p15:guide id="2" pos="293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s Eaton" initials="RE"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2EC"/>
    <a:srgbClr val="B7CEDF"/>
    <a:srgbClr val="C0C0C0"/>
    <a:srgbClr val="005595"/>
    <a:srgbClr val="297DB7"/>
    <a:srgbClr val="297DE3"/>
    <a:srgbClr val="6A747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71095" autoAdjust="0"/>
  </p:normalViewPr>
  <p:slideViewPr>
    <p:cSldViewPr snapToGrid="0">
      <p:cViewPr varScale="1">
        <p:scale>
          <a:sx n="81" d="100"/>
          <a:sy n="81" d="100"/>
        </p:scale>
        <p:origin x="-1888" y="-104"/>
      </p:cViewPr>
      <p:guideLst>
        <p:guide orient="horz" pos="3970"/>
        <p:guide pos="2931"/>
      </p:guideLst>
    </p:cSldViewPr>
  </p:slideViewPr>
  <p:outlineViewPr>
    <p:cViewPr>
      <p:scale>
        <a:sx n="33" d="100"/>
        <a:sy n="33" d="100"/>
      </p:scale>
      <p:origin x="0" y="672"/>
    </p:cViewPr>
  </p:outlineViewPr>
  <p:notesTextViewPr>
    <p:cViewPr>
      <p:scale>
        <a:sx n="100" d="100"/>
        <a:sy n="100" d="100"/>
      </p:scale>
      <p:origin x="0" y="4008"/>
    </p:cViewPr>
  </p:notesTextViewPr>
  <p:notesViewPr>
    <p:cSldViewPr snapToGrid="0" showGuides="1">
      <p:cViewPr varScale="1">
        <p:scale>
          <a:sx n="83" d="100"/>
          <a:sy n="83" d="100"/>
        </p:scale>
        <p:origin x="-31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80C057-F1B4-4EE9-BBD0-98721CEE218E}" type="datetimeFigureOut">
              <a:rPr lang="en-US" smtClean="0"/>
              <a:pPr/>
              <a:t>11/28/17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E33C8F-DD1F-49F8-B81F-675D060413EC}" type="slidenum">
              <a:rPr lang="en-US" smtClean="0"/>
              <a:pPr/>
              <a:t>‹#›</a:t>
            </a:fld>
            <a:endParaRPr lang="en-US"/>
          </a:p>
        </p:txBody>
      </p:sp>
    </p:spTree>
    <p:extLst>
      <p:ext uri="{BB962C8B-B14F-4D97-AF65-F5344CB8AC3E}">
        <p14:creationId xmlns:p14="http://schemas.microsoft.com/office/powerpoint/2010/main" val="2469689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A36F7384-BC1F-495A-AC23-52D09E7A932C}" type="slidenum">
              <a:rPr lang="en-US"/>
              <a:pPr/>
              <a:t>‹#›</a:t>
            </a:fld>
            <a:endParaRPr lang="en-US"/>
          </a:p>
        </p:txBody>
      </p:sp>
    </p:spTree>
    <p:extLst>
      <p:ext uri="{BB962C8B-B14F-4D97-AF65-F5344CB8AC3E}">
        <p14:creationId xmlns:p14="http://schemas.microsoft.com/office/powerpoint/2010/main" val="18525413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56"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56"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56"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56"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5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0B4A5-060D-41C6-BBD6-1795FD48356D}" type="slidenum">
              <a:rPr lang="en-US"/>
              <a:pPr/>
              <a:t>0</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807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141" name="Shape 141"/>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Arial"/>
              <a:ea typeface="Arial"/>
              <a:cs typeface="Arial"/>
              <a:sym typeface="Arial"/>
            </a:endParaRPr>
          </a:p>
        </p:txBody>
      </p:sp>
      <p:sp>
        <p:nvSpPr>
          <p:cNvPr id="142" name="Shape 142"/>
          <p:cNvSpPr txBox="1">
            <a:spLocks noGrp="1"/>
          </p:cNvSpPr>
          <p:nvPr>
            <p:ph type="sldNum" idx="12"/>
          </p:nvPr>
        </p:nvSpPr>
        <p:spPr>
          <a:xfrm>
            <a:off x="3886200" y="8686800"/>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Arial"/>
                <a:ea typeface="Arial"/>
                <a:cs typeface="Arial"/>
                <a:sym typeface="Arial"/>
              </a:rPr>
              <a:t>20</a:t>
            </a:fld>
            <a:endParaRPr lang="en-US"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44497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AC657-E1D1-45D9-96CB-1F283F523EF8}" type="slidenum">
              <a:rPr lang="en-US"/>
              <a:pPr/>
              <a:t>25</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3688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parts to our</a:t>
            </a:r>
            <a:r>
              <a:rPr lang="en-US" baseline="0" dirty="0" smtClean="0"/>
              <a:t> work:</a:t>
            </a:r>
          </a:p>
          <a:p>
            <a:endParaRPr lang="en-US" baseline="0" dirty="0" smtClean="0"/>
          </a:p>
          <a:p>
            <a:pPr marL="228600" indent="-228600">
              <a:buAutoNum type="arabicPeriod"/>
            </a:pPr>
            <a:r>
              <a:rPr lang="en-US" smtClean="0"/>
              <a:t>A </a:t>
            </a:r>
            <a:r>
              <a:rPr lang="en-US" dirty="0" err="1" smtClean="0"/>
              <a:t>retargetable</a:t>
            </a:r>
            <a:r>
              <a:rPr lang="en-US" dirty="0" smtClean="0"/>
              <a:t> assembler/linker</a:t>
            </a:r>
            <a:r>
              <a:rPr lang="en-US" baseline="0" smtClean="0"/>
              <a:t>, </a:t>
            </a:r>
            <a:r>
              <a:rPr lang="en-US" baseline="0" smtClean="0"/>
              <a:t>so that we can rebuild all mission software as new HW becomes available; the goal is to allow embedded systems like UUVs to use more recent hardware platforms for command control than has traditionally been the case. So, we want to expedite the constructoin of both the toolchain (e.g., assembler/linker) and the operating system.</a:t>
            </a:r>
          </a:p>
          <a:p>
            <a:pPr marL="228600" indent="-228600">
              <a:buAutoNum type="arabicPeriod"/>
            </a:pPr>
            <a:endParaRPr lang="en-US" baseline="0" smtClean="0"/>
          </a:p>
          <a:p>
            <a:pPr marL="0" indent="0">
              <a:buNone/>
            </a:pPr>
            <a:r>
              <a:rPr lang="en-US" baseline="0" smtClean="0"/>
              <a:t>The toolchain uses </a:t>
            </a:r>
            <a:r>
              <a:rPr lang="en-US" baseline="0" dirty="0" smtClean="0"/>
              <a:t>a generalizable expression of:</a:t>
            </a:r>
          </a:p>
          <a:p>
            <a:r>
              <a:rPr lang="en-US" baseline="0" dirty="0" smtClean="0"/>
              <a:t>Instruction encodings</a:t>
            </a:r>
          </a:p>
          <a:p>
            <a:r>
              <a:rPr lang="en-US" baseline="0" dirty="0" smtClean="0"/>
              <a:t>Language syntax</a:t>
            </a:r>
          </a:p>
          <a:p>
            <a:r>
              <a:rPr lang="en-US" baseline="0" dirty="0" smtClean="0"/>
              <a:t>Relocation expression</a:t>
            </a:r>
          </a:p>
          <a:p>
            <a:r>
              <a:rPr lang="en-US" baseline="0" dirty="0" smtClean="0"/>
              <a:t>Hazard description</a:t>
            </a:r>
          </a:p>
          <a:p>
            <a:r>
              <a:rPr lang="en-US" baseline="0" smtClean="0"/>
              <a:t>To </a:t>
            </a:r>
            <a:r>
              <a:rPr lang="en-US" baseline="0" smtClean="0"/>
              <a:t>CLICK </a:t>
            </a:r>
            <a:r>
              <a:rPr lang="en-US" baseline="0" dirty="0" smtClean="0"/>
              <a:t>enable push-button production of a new assembler</a:t>
            </a:r>
            <a:r>
              <a:rPr lang="en-US" baseline="0" smtClean="0"/>
              <a:t>/</a:t>
            </a:r>
            <a:r>
              <a:rPr lang="en-US" baseline="0" smtClean="0"/>
              <a:t>linker </a:t>
            </a:r>
            <a:r>
              <a:rPr lang="mr-IN" baseline="0" smtClean="0"/>
              <a:t>–</a:t>
            </a:r>
            <a:r>
              <a:rPr lang="en-US" baseline="0" smtClean="0"/>
              <a:t> we’ve talked about that work at past meetings, so I’m going to skip that today and focus on our OS work.</a:t>
            </a:r>
            <a:endParaRPr lang="en-US" baseline="0" dirty="0" smtClean="0"/>
          </a:p>
          <a:p>
            <a:endParaRPr lang="en-US" baseline="0" dirty="0" smtClean="0"/>
          </a:p>
          <a:p>
            <a:r>
              <a:rPr lang="en-US" baseline="0" dirty="0" smtClean="0"/>
              <a:t>-- we’ve talked about this before and it was largely the target of Phase I </a:t>
            </a:r>
            <a:r>
              <a:rPr lang="en-US" baseline="0" dirty="0" err="1" smtClean="0"/>
              <a:t>eval</a:t>
            </a:r>
            <a:r>
              <a:rPr lang="en-US" baseline="0" dirty="0" smtClean="0"/>
              <a:t>, so while it is more complete now and will be evaluated in Phase II, I</a:t>
            </a:r>
            <a:r>
              <a:rPr lang="mr-IN" baseline="0" dirty="0" smtClean="0"/>
              <a:t>’</a:t>
            </a:r>
            <a:r>
              <a:rPr lang="en-US" baseline="0" dirty="0" smtClean="0"/>
              <a:t>m going to focus on our OS synthesis work.</a:t>
            </a:r>
          </a:p>
          <a:p>
            <a:endParaRPr lang="en-US" baseline="0" dirty="0" smtClean="0"/>
          </a:p>
          <a:p>
            <a:r>
              <a:rPr lang="en-US" baseline="0" dirty="0" smtClean="0"/>
              <a:t>2</a:t>
            </a:r>
            <a:r>
              <a:rPr lang="en-US" baseline="0" smtClean="0"/>
              <a:t>. </a:t>
            </a:r>
            <a:r>
              <a:rPr lang="en-US" baseline="0" smtClean="0"/>
              <a:t>Guppy is a Barrelfish derivative, whose machine </a:t>
            </a:r>
            <a:r>
              <a:rPr lang="en-US" baseline="0" dirty="0" smtClean="0"/>
              <a:t>dependent portions are expressed via a combination of an OS DSL called ALEWIFE, a machine description language called CASSIOPEA, and ultimately code-synthesis to produce a CLICK  complete operating system</a:t>
            </a:r>
          </a:p>
          <a:p>
            <a:endParaRPr lang="en-US" baseline="0" dirty="0" smtClean="0"/>
          </a:p>
        </p:txBody>
      </p:sp>
      <p:sp>
        <p:nvSpPr>
          <p:cNvPr id="4" name="Slide Number Placeholder 3"/>
          <p:cNvSpPr>
            <a:spLocks noGrp="1"/>
          </p:cNvSpPr>
          <p:nvPr>
            <p:ph type="sldNum" sz="quarter" idx="10"/>
          </p:nvPr>
        </p:nvSpPr>
        <p:spPr/>
        <p:txBody>
          <a:bodyPr/>
          <a:lstStyle/>
          <a:p>
            <a:fld id="{A36F7384-BC1F-495A-AC23-52D09E7A932C}" type="slidenum">
              <a:rPr lang="en-US" smtClean="0"/>
              <a:pPr/>
              <a:t>26</a:t>
            </a:fld>
            <a:endParaRPr lang="en-US"/>
          </a:p>
        </p:txBody>
      </p:sp>
    </p:spTree>
    <p:extLst>
      <p:ext uri="{BB962C8B-B14F-4D97-AF65-F5344CB8AC3E}">
        <p14:creationId xmlns:p14="http://schemas.microsoft.com/office/powerpoint/2010/main" val="1694218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The vision is that the Alewife code is written once (in the same way machine independent code is written “once”)</a:t>
            </a:r>
          </a:p>
          <a:p>
            <a:r>
              <a:rPr lang="en-US" baseline="0" smtClean="0"/>
              <a:t>To port </a:t>
            </a:r>
            <a:r>
              <a:rPr lang="en-US" baseline="0" dirty="0" smtClean="0"/>
              <a:t>the operating system to new computing </a:t>
            </a:r>
            <a:r>
              <a:rPr lang="en-US" baseline="0" smtClean="0"/>
              <a:t>platforms </a:t>
            </a:r>
            <a:r>
              <a:rPr lang="en-US" baseline="0" smtClean="0"/>
              <a:t>we write CASSIOPEA machine descriptions</a:t>
            </a:r>
            <a:endParaRPr lang="en-US" baseline="0" dirty="0" smtClean="0"/>
          </a:p>
          <a:p>
            <a:r>
              <a:rPr lang="en-US" baseline="0" dirty="0" smtClean="0"/>
              <a:t>(</a:t>
            </a:r>
            <a:r>
              <a:rPr lang="en-US" baseline="0" smtClean="0"/>
              <a:t>CLICK</a:t>
            </a:r>
            <a:r>
              <a:rPr lang="en-US" baseline="0" smtClean="0"/>
              <a:t>)</a:t>
            </a:r>
          </a:p>
          <a:p>
            <a:r>
              <a:rPr lang="en-US" baseline="0" smtClean="0"/>
              <a:t>To produce the machine-independent code.</a:t>
            </a:r>
            <a:endParaRPr lang="en-US" baseline="0" dirty="0" smtClean="0"/>
          </a:p>
          <a:p>
            <a:endParaRPr lang="en-US" baseline="0" dirty="0" smtClean="0"/>
          </a:p>
          <a:p>
            <a:r>
              <a:rPr lang="en-US" baseline="0" dirty="0" smtClean="0"/>
              <a:t>Ideally, this is a </a:t>
            </a:r>
            <a:r>
              <a:rPr lang="en-US" baseline="0" dirty="0" err="1" smtClean="0"/>
              <a:t>signficantly</a:t>
            </a:r>
            <a:r>
              <a:rPr lang="en-US" baseline="0" dirty="0" smtClean="0"/>
              <a:t> smaller effort (CLICK) than hand-writing a port.</a:t>
            </a:r>
          </a:p>
          <a:p>
            <a:endParaRPr lang="en-US" baseline="0" dirty="0" smtClean="0"/>
          </a:p>
          <a:p>
            <a:r>
              <a:rPr lang="en-US" baseline="0" dirty="0" smtClean="0"/>
              <a:t>That said, experience suggests that push-button entire kernel synthesis might be a bit of a stretch </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A36F7384-BC1F-495A-AC23-52D09E7A932C}" type="slidenum">
              <a:rPr lang="en-US" smtClean="0"/>
              <a:pPr/>
              <a:t>27</a:t>
            </a:fld>
            <a:endParaRPr lang="en-US"/>
          </a:p>
        </p:txBody>
      </p:sp>
    </p:spTree>
    <p:extLst>
      <p:ext uri="{BB962C8B-B14F-4D97-AF65-F5344CB8AC3E}">
        <p14:creationId xmlns:p14="http://schemas.microsoft.com/office/powerpoint/2010/main" val="293933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look at how we do this:</a:t>
            </a:r>
          </a:p>
          <a:p>
            <a:endParaRPr lang="en-US" dirty="0" smtClean="0"/>
          </a:p>
          <a:p>
            <a:r>
              <a:rPr lang="en-US" dirty="0" smtClean="0"/>
              <a:t>We take an existing Operating System (in our case the </a:t>
            </a:r>
            <a:r>
              <a:rPr lang="en-US" dirty="0" err="1" smtClean="0"/>
              <a:t>Barrelfish</a:t>
            </a:r>
            <a:r>
              <a:rPr lang="en-US" dirty="0" smtClean="0"/>
              <a:t> </a:t>
            </a:r>
            <a:r>
              <a:rPr lang="en-US" dirty="0" err="1" smtClean="0"/>
              <a:t>Multikernel</a:t>
            </a:r>
            <a:r>
              <a:rPr lang="en-US" dirty="0" smtClean="0"/>
              <a:t>), which is already decomposed into machine dependent and machine independent parts.</a:t>
            </a:r>
          </a:p>
          <a:p>
            <a:endParaRPr lang="en-US" dirty="0" smtClean="0"/>
          </a:p>
          <a:p>
            <a:r>
              <a:rPr lang="en-US" dirty="0" smtClean="0"/>
              <a:t>Now, we rewrite the machine DEPENDENT parts</a:t>
            </a:r>
            <a:r>
              <a:rPr lang="en-US" baseline="0" dirty="0" smtClean="0"/>
              <a:t> in our OS DSL, Alewife (which I’ll show you in a moment) CLICK </a:t>
            </a:r>
            <a:r>
              <a:rPr lang="mr-IN" baseline="0" dirty="0" smtClean="0"/>
              <a:t>–</a:t>
            </a:r>
            <a:r>
              <a:rPr lang="en-US" baseline="0" dirty="0" smtClean="0"/>
              <a:t> Alewife is a MACHINE INDEPENDENT way to express the specifications of fragments of OS code. This means that we write the Alewife code once, and never have to modify it for a new port.</a:t>
            </a:r>
          </a:p>
          <a:p>
            <a:r>
              <a:rPr lang="en-US" baseline="0" dirty="0" smtClean="0"/>
              <a:t>Another way to think of Alewife is as C header files with specifications.</a:t>
            </a:r>
          </a:p>
          <a:p>
            <a:endParaRPr lang="en-US" baseline="0" dirty="0" smtClean="0"/>
          </a:p>
          <a:p>
            <a:r>
              <a:rPr lang="en-US" baseline="0" dirty="0" smtClean="0"/>
              <a:t>Meanwhile, we write a machine description for our HW platform in a DSL called </a:t>
            </a:r>
            <a:r>
              <a:rPr lang="en-US" baseline="0" dirty="0" err="1" smtClean="0"/>
              <a:t>Cassiopea</a:t>
            </a:r>
            <a:r>
              <a:rPr lang="en-US" baseline="0" dirty="0" smtClean="0"/>
              <a:t> (which I’ll also show you in a moment) CLICK</a:t>
            </a:r>
            <a:r>
              <a:rPr lang="en-US" dirty="0" smtClean="0"/>
              <a:t> which is a MACHINE DEPENDENT model of a piece of HW. This gets written once per port, but is intended to be significantly less work than writing the entire port.</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CLICK By combining these two specification, we synthesize the MACHINE DEPENDENT C/Assembly code that completes our kernel, which (CLICK) gets linked together to form an operating system.</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A36F7384-BC1F-495A-AC23-52D09E7A932C}" type="slidenum">
              <a:rPr lang="en-US" smtClean="0"/>
              <a:pPr/>
              <a:t>28</a:t>
            </a:fld>
            <a:endParaRPr lang="en-US"/>
          </a:p>
        </p:txBody>
      </p:sp>
    </p:spTree>
    <p:extLst>
      <p:ext uri="{BB962C8B-B14F-4D97-AF65-F5344CB8AC3E}">
        <p14:creationId xmlns:p14="http://schemas.microsoft.com/office/powerpoint/2010/main" val="526344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get new HW, the only part that should have to change is the CASSIOPEA description of the HW: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36F7384-BC1F-495A-AC23-52D09E7A932C}" type="slidenum">
              <a:rPr lang="en-US" smtClean="0"/>
              <a:pPr/>
              <a:t>29</a:t>
            </a:fld>
            <a:endParaRPr lang="en-US"/>
          </a:p>
        </p:txBody>
      </p:sp>
    </p:spTree>
    <p:extLst>
      <p:ext uri="{BB962C8B-B14F-4D97-AF65-F5344CB8AC3E}">
        <p14:creationId xmlns:p14="http://schemas.microsoft.com/office/powerpoint/2010/main" val="37595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10,000 foot view is that we take an </a:t>
            </a:r>
            <a:r>
              <a:rPr lang="en-US" smtClean="0"/>
              <a:t>Alewife </a:t>
            </a:r>
            <a:r>
              <a:rPr lang="en-US" smtClean="0"/>
              <a:t>specification written</a:t>
            </a:r>
            <a:r>
              <a:rPr lang="en-US" baseline="0" smtClean="0"/>
              <a:t> </a:t>
            </a:r>
            <a:r>
              <a:rPr lang="en-US" baseline="0" dirty="0" smtClean="0"/>
              <a:t>once and for all by a kernel engineer, a </a:t>
            </a:r>
            <a:r>
              <a:rPr lang="en-US" baseline="0" dirty="0" err="1" smtClean="0"/>
              <a:t>Cassiopea</a:t>
            </a:r>
            <a:r>
              <a:rPr lang="en-US" baseline="0" dirty="0" smtClean="0"/>
              <a:t> specification describing a new piece of hardware and we synthesize the machine dependent code that enables the Alewife program to support the new hardware.</a:t>
            </a:r>
            <a:endParaRPr lang="en-US" dirty="0"/>
          </a:p>
        </p:txBody>
      </p:sp>
      <p:sp>
        <p:nvSpPr>
          <p:cNvPr id="4" name="Slide Number Placeholder 3"/>
          <p:cNvSpPr>
            <a:spLocks noGrp="1"/>
          </p:cNvSpPr>
          <p:nvPr>
            <p:ph type="sldNum" sz="quarter" idx="10"/>
          </p:nvPr>
        </p:nvSpPr>
        <p:spPr/>
        <p:txBody>
          <a:bodyPr/>
          <a:lstStyle/>
          <a:p>
            <a:fld id="{A36F7384-BC1F-495A-AC23-52D09E7A932C}" type="slidenum">
              <a:rPr lang="en-US" smtClean="0"/>
              <a:pPr/>
              <a:t>30</a:t>
            </a:fld>
            <a:endParaRPr lang="en-US"/>
          </a:p>
        </p:txBody>
      </p:sp>
    </p:spTree>
    <p:extLst>
      <p:ext uri="{BB962C8B-B14F-4D97-AF65-F5344CB8AC3E}">
        <p14:creationId xmlns:p14="http://schemas.microsoft.com/office/powerpoint/2010/main" val="745124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this in practice. </a:t>
            </a:r>
          </a:p>
          <a:p>
            <a:endParaRPr lang="en-US" dirty="0" smtClean="0"/>
          </a:p>
          <a:p>
            <a:r>
              <a:rPr lang="en-US" dirty="0" smtClean="0"/>
              <a:t>Here is a piece of real MD code from the </a:t>
            </a:r>
            <a:r>
              <a:rPr lang="en-US" dirty="0" err="1" smtClean="0"/>
              <a:t>Barrelfish</a:t>
            </a:r>
            <a:r>
              <a:rPr lang="en-US" baseline="0" dirty="0" smtClean="0"/>
              <a:t> operating system for the ARM system call handler</a:t>
            </a:r>
          </a:p>
          <a:p>
            <a:r>
              <a:rPr lang="en-US" baseline="0" dirty="0" smtClean="0"/>
              <a:t>We rewrite this in two parts: </a:t>
            </a:r>
          </a:p>
          <a:p>
            <a:r>
              <a:rPr lang="en-US" baseline="0" dirty="0" smtClean="0"/>
              <a:t>CLICK machine INDEPENDENT code that invokes small MACHINE DEPENDENT functions</a:t>
            </a:r>
          </a:p>
          <a:p>
            <a:r>
              <a:rPr lang="en-US" baseline="0" dirty="0" smtClean="0"/>
              <a:t>CLICK ALEWIFE (also Machine independent) code that states the specifications for the MACHINE DEPENDENT FUNCTIONS [slightly abbreviated to fit on the slide)</a:t>
            </a:r>
          </a:p>
          <a:p>
            <a:endParaRPr lang="en-US" baseline="0" dirty="0" smtClean="0"/>
          </a:p>
          <a:p>
            <a:r>
              <a:rPr lang="en-US" baseline="0" dirty="0" smtClean="0"/>
              <a:t>We have two kinds of statements in Alewife:</a:t>
            </a:r>
          </a:p>
          <a:p>
            <a:r>
              <a:rPr lang="en-US" baseline="0" dirty="0" smtClean="0"/>
              <a:t>Predicates: procedures that evaluate to a </a:t>
            </a:r>
            <a:r>
              <a:rPr lang="en-US" baseline="0" dirty="0" err="1" smtClean="0"/>
              <a:t>boolean</a:t>
            </a:r>
            <a:r>
              <a:rPr lang="en-US" baseline="0" dirty="0" smtClean="0"/>
              <a:t> value</a:t>
            </a:r>
          </a:p>
          <a:p>
            <a:r>
              <a:rPr lang="en-US" baseline="0" dirty="0" smtClean="0"/>
              <a:t>Procedures: more general functions, specified by a pre-condition and a post-condition</a:t>
            </a:r>
          </a:p>
        </p:txBody>
      </p:sp>
      <p:sp>
        <p:nvSpPr>
          <p:cNvPr id="4" name="Slide Number Placeholder 3"/>
          <p:cNvSpPr>
            <a:spLocks noGrp="1"/>
          </p:cNvSpPr>
          <p:nvPr>
            <p:ph type="sldNum" sz="quarter" idx="10"/>
          </p:nvPr>
        </p:nvSpPr>
        <p:spPr/>
        <p:txBody>
          <a:bodyPr/>
          <a:lstStyle/>
          <a:p>
            <a:fld id="{A36F7384-BC1F-495A-AC23-52D09E7A932C}" type="slidenum">
              <a:rPr lang="en-US" smtClean="0"/>
              <a:pPr/>
              <a:t>31</a:t>
            </a:fld>
            <a:endParaRPr lang="en-US"/>
          </a:p>
        </p:txBody>
      </p:sp>
    </p:spTree>
    <p:extLst>
      <p:ext uri="{BB962C8B-B14F-4D97-AF65-F5344CB8AC3E}">
        <p14:creationId xmlns:p14="http://schemas.microsoft.com/office/powerpoint/2010/main" val="2014822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Cassiopea</a:t>
            </a:r>
            <a:r>
              <a:rPr lang="en-US" baseline="0" dirty="0" smtClean="0"/>
              <a:t> files have three parts -</a:t>
            </a:r>
          </a:p>
          <a:p>
            <a:endParaRPr lang="en-US" baseline="0" dirty="0" smtClean="0"/>
          </a:p>
          <a:p>
            <a:r>
              <a:rPr lang="en-US" baseline="0" dirty="0" smtClean="0"/>
              <a:t>CLICK Semantic descriptions of the machine, including a model of the actual CPU state adapted from the </a:t>
            </a:r>
            <a:r>
              <a:rPr lang="en-US" baseline="0" smtClean="0"/>
              <a:t>reference manual.</a:t>
            </a:r>
            <a:endParaRPr lang="en-US" baseline="0" dirty="0" smtClean="0"/>
          </a:p>
          <a:p>
            <a:r>
              <a:rPr lang="en-US" baseline="0" dirty="0" smtClean="0"/>
              <a:t>CLICK Mappings</a:t>
            </a:r>
          </a:p>
          <a:p>
            <a:r>
              <a:rPr lang="en-US" baseline="0" dirty="0" smtClean="0"/>
              <a:t>CLICK Definitions of the predicates and procedures needed.</a:t>
            </a:r>
          </a:p>
          <a:p>
            <a:endParaRPr lang="en-US" baseline="0" dirty="0" smtClean="0"/>
          </a:p>
          <a:p>
            <a:r>
              <a:rPr lang="en-US" baseline="0" dirty="0" smtClean="0"/>
              <a:t>Now, the interesting part is that although we are currently writing these (CLICK) descriptions by hand, the pre/post conditions in Alewife CLICK provide specifications for the </a:t>
            </a:r>
            <a:r>
              <a:rPr lang="en-US" baseline="0" dirty="0" err="1" smtClean="0"/>
              <a:t>Cassiopea</a:t>
            </a:r>
            <a:r>
              <a:rPr lang="en-US" baseline="0" dirty="0" smtClean="0"/>
              <a:t> functions CLICK, so that we can synthesize them; thus we really never have to write these (CLICK)</a:t>
            </a:r>
          </a:p>
          <a:p>
            <a:endParaRPr lang="en-US" baseline="0" dirty="0" smtClean="0"/>
          </a:p>
          <a:p>
            <a:r>
              <a:rPr lang="en-US" baseline="0" dirty="0" smtClean="0"/>
              <a:t>&lt;Pause for questions; then if time, talk about </a:t>
            </a:r>
            <a:r>
              <a:rPr lang="en-US" baseline="0" dirty="0" err="1" smtClean="0"/>
              <a:t>bintools</a:t>
            </a:r>
            <a:r>
              <a:rPr lang="en-US" baseline="0" dirty="0" smtClean="0"/>
              <a:t>&gt;</a:t>
            </a:r>
          </a:p>
          <a:p>
            <a:endParaRPr lang="en-US" baseline="0" dirty="0" smtClean="0"/>
          </a:p>
          <a:p>
            <a:endParaRPr lang="en-US" baseline="0" dirty="0" smtClean="0"/>
          </a:p>
          <a:p>
            <a:r>
              <a:rPr lang="en-US" baseline="0" dirty="0" smtClean="0"/>
              <a:t>NOTES:</a:t>
            </a:r>
          </a:p>
          <a:p>
            <a:endParaRPr lang="en-US" baseline="0" dirty="0" smtClean="0"/>
          </a:p>
          <a:p>
            <a:r>
              <a:rPr lang="en-US" dirty="0" smtClean="0"/>
              <a:t>Getting from here to there:</a:t>
            </a:r>
          </a:p>
          <a:p>
            <a:endParaRPr lang="en-US" dirty="0" smtClean="0"/>
          </a:p>
          <a:p>
            <a:r>
              <a:rPr lang="en-US" dirty="0" err="1" smtClean="0"/>
              <a:t>Cassiopea</a:t>
            </a:r>
            <a:r>
              <a:rPr lang="en-US" dirty="0" smtClean="0"/>
              <a:t>: Basically a macro compiler</a:t>
            </a:r>
          </a:p>
          <a:p>
            <a:endParaRPr lang="en-US" dirty="0" smtClean="0"/>
          </a:p>
          <a:p>
            <a:r>
              <a:rPr lang="en-US" dirty="0" smtClean="0"/>
              <a:t>ALEWIFE</a:t>
            </a:r>
          </a:p>
          <a:p>
            <a:r>
              <a:rPr lang="en-US" dirty="0" smtClean="0"/>
              <a:t>	predicate </a:t>
            </a:r>
            <a:r>
              <a:rPr lang="en-US" dirty="0" err="1" smtClean="0"/>
              <a:t>is_dev_ready</a:t>
            </a:r>
            <a:r>
              <a:rPr lang="en-US" dirty="0" smtClean="0"/>
              <a:t>(Device d)</a:t>
            </a:r>
          </a:p>
          <a:p>
            <a:endParaRPr lang="en-US" dirty="0" smtClean="0"/>
          </a:p>
          <a:p>
            <a:r>
              <a:rPr lang="en-US" dirty="0" smtClean="0"/>
              <a:t>	</a:t>
            </a:r>
            <a:r>
              <a:rPr lang="en-US" dirty="0" err="1" smtClean="0"/>
              <a:t>proc</a:t>
            </a:r>
            <a:r>
              <a:rPr lang="en-US" dirty="0" smtClean="0"/>
              <a:t> </a:t>
            </a:r>
            <a:r>
              <a:rPr lang="en-US" dirty="0" err="1" smtClean="0"/>
              <a:t>getDeviceReady</a:t>
            </a:r>
            <a:r>
              <a:rPr lang="en-US" dirty="0" smtClean="0"/>
              <a:t>(Device d)</a:t>
            </a:r>
          </a:p>
          <a:p>
            <a:r>
              <a:rPr lang="en-US" dirty="0" smtClean="0"/>
              <a:t>		@require(true)</a:t>
            </a:r>
          </a:p>
          <a:p>
            <a:r>
              <a:rPr lang="en-US" dirty="0" smtClean="0"/>
              <a:t>		@guarantee(</a:t>
            </a:r>
            <a:r>
              <a:rPr lang="en-US" dirty="0" err="1" smtClean="0"/>
              <a:t>is_dev_ready</a:t>
            </a:r>
            <a:r>
              <a:rPr lang="en-US" dirty="0" smtClean="0"/>
              <a:t>(d) == TRUE)</a:t>
            </a:r>
          </a:p>
          <a:p>
            <a:endParaRPr lang="en-US" dirty="0" smtClean="0"/>
          </a:p>
          <a:p>
            <a:endParaRPr lang="en-US" dirty="0" smtClean="0"/>
          </a:p>
          <a:p>
            <a:r>
              <a:rPr lang="en-US" dirty="0" smtClean="0"/>
              <a:t>CASSIOPEA</a:t>
            </a:r>
          </a:p>
          <a:p>
            <a:r>
              <a:rPr lang="en-US" dirty="0" smtClean="0"/>
              <a:t>	Machine</a:t>
            </a:r>
            <a:r>
              <a:rPr lang="en-US" baseline="0" dirty="0" smtClean="0"/>
              <a:t> description (32 registers(1</a:t>
            </a:r>
            <a:r>
              <a:rPr lang="mr-IN" baseline="0" dirty="0" smtClean="0"/>
              <a:t>…</a:t>
            </a:r>
            <a:r>
              <a:rPr lang="en-US" baseline="0" dirty="0" smtClean="0"/>
              <a:t>32) each of 32 bits)</a:t>
            </a:r>
          </a:p>
          <a:p>
            <a:r>
              <a:rPr lang="en-US" baseline="0" dirty="0" smtClean="0"/>
              <a:t>	</a:t>
            </a:r>
            <a:r>
              <a:rPr lang="en-US" baseline="0" dirty="0" err="1" smtClean="0"/>
              <a:t>addl</a:t>
            </a:r>
            <a:r>
              <a:rPr lang="en-US" baseline="0" dirty="0" smtClean="0"/>
              <a:t> r-d, r-s : r-d = r-d + r-s</a:t>
            </a:r>
          </a:p>
          <a:p>
            <a:r>
              <a:rPr lang="en-US" baseline="0" dirty="0" smtClean="0"/>
              <a:t>	</a:t>
            </a:r>
            <a:r>
              <a:rPr lang="en-US" baseline="0" dirty="0" err="1" smtClean="0"/>
              <a:t>ld</a:t>
            </a:r>
            <a:r>
              <a:rPr lang="en-US" baseline="0" dirty="0" smtClean="0"/>
              <a:t> R, ADDR ; contents of </a:t>
            </a:r>
            <a:r>
              <a:rPr lang="en-US" baseline="0" dirty="0" err="1" smtClean="0"/>
              <a:t>addr</a:t>
            </a:r>
            <a:r>
              <a:rPr lang="en-US" baseline="0" dirty="0" smtClean="0"/>
              <a:t> are in R</a:t>
            </a:r>
          </a:p>
          <a:p>
            <a:endParaRPr lang="en-US" baseline="0" dirty="0" smtClean="0"/>
          </a:p>
          <a:p>
            <a:r>
              <a:rPr lang="en-US" baseline="0" dirty="0" smtClean="0"/>
              <a:t>	BRIDGE the gap between the low level machine description and the high level predicates</a:t>
            </a:r>
          </a:p>
          <a:p>
            <a:endParaRPr lang="en-US" baseline="0" dirty="0" smtClean="0"/>
          </a:p>
          <a:p>
            <a:r>
              <a:rPr lang="en-US" baseline="0" dirty="0" smtClean="0"/>
              <a:t>	// We start writing this by hand; ultimately we want to synthesize this </a:t>
            </a:r>
            <a:r>
              <a:rPr lang="mr-IN" baseline="0" dirty="0" smtClean="0"/>
              <a:t>–</a:t>
            </a:r>
            <a:r>
              <a:rPr lang="en-US" baseline="0" dirty="0" smtClean="0"/>
              <a:t> the reason this is part of </a:t>
            </a:r>
            <a:r>
              <a:rPr lang="en-US" baseline="0" dirty="0" err="1" smtClean="0"/>
              <a:t>cassiopea</a:t>
            </a:r>
            <a:r>
              <a:rPr lang="en-US" baseline="0" dirty="0" smtClean="0"/>
              <a:t> is because it has to</a:t>
            </a:r>
          </a:p>
          <a:p>
            <a:r>
              <a:rPr lang="en-US" baseline="0" dirty="0" smtClean="0"/>
              <a:t>	// manipulate things that look like the stuff </a:t>
            </a:r>
            <a:r>
              <a:rPr lang="en-US" baseline="0" dirty="0" err="1" smtClean="0"/>
              <a:t>Cassiopea</a:t>
            </a:r>
            <a:r>
              <a:rPr lang="en-US" baseline="0" dirty="0" smtClean="0"/>
              <a:t> is describing</a:t>
            </a:r>
          </a:p>
          <a:p>
            <a:endParaRPr lang="en-US" baseline="0" dirty="0" smtClean="0"/>
          </a:p>
          <a:p>
            <a:r>
              <a:rPr lang="en-US" baseline="0" dirty="0" smtClean="0"/>
              <a:t>	// We should also be able to verify that the implementation at the </a:t>
            </a:r>
            <a:r>
              <a:rPr lang="en-US" baseline="0" dirty="0" err="1" smtClean="0"/>
              <a:t>Cassiopeal</a:t>
            </a:r>
            <a:r>
              <a:rPr lang="en-US" baseline="0" dirty="0" smtClean="0"/>
              <a:t> level meets the requirements of the Alewife level</a:t>
            </a:r>
          </a:p>
          <a:p>
            <a:r>
              <a:rPr lang="en-US" baseline="0" dirty="0" smtClean="0"/>
              <a:t>	predicate </a:t>
            </a:r>
            <a:r>
              <a:rPr lang="en-US" baseline="0" dirty="0" err="1" smtClean="0"/>
              <a:t>my_is_dev_ready</a:t>
            </a:r>
            <a:r>
              <a:rPr lang="en-US" baseline="0" dirty="0" smtClean="0"/>
              <a:t>(Device d) {</a:t>
            </a:r>
          </a:p>
          <a:p>
            <a:r>
              <a:rPr lang="en-US" baseline="0" dirty="0" smtClean="0"/>
              <a:t>		return MEM[</a:t>
            </a:r>
            <a:r>
              <a:rPr lang="en-US" baseline="0" dirty="0" err="1" smtClean="0"/>
              <a:t>d.status_addr</a:t>
            </a:r>
            <a:r>
              <a:rPr lang="en-US" baseline="0" dirty="0" smtClean="0"/>
              <a:t>] != 0</a:t>
            </a:r>
          </a:p>
          <a:p>
            <a:r>
              <a:rPr lang="en-US" baseline="0" dirty="0" smtClean="0"/>
              <a:t>	}</a:t>
            </a:r>
          </a:p>
          <a:p>
            <a:endParaRPr lang="en-US" baseline="0" dirty="0" smtClean="0"/>
          </a:p>
          <a:p>
            <a:r>
              <a:rPr lang="en-US" baseline="0" dirty="0" smtClean="0"/>
              <a:t>	</a:t>
            </a:r>
            <a:r>
              <a:rPr lang="en-US" baseline="0" dirty="0" err="1" smtClean="0"/>
              <a:t>proc</a:t>
            </a:r>
            <a:r>
              <a:rPr lang="en-US" baseline="0" dirty="0" smtClean="0"/>
              <a:t> </a:t>
            </a:r>
            <a:r>
              <a:rPr lang="en-US" baseline="0" dirty="0" err="1" smtClean="0"/>
              <a:t>my_get_dev_ready</a:t>
            </a:r>
            <a:r>
              <a:rPr lang="en-US" baseline="0" dirty="0" smtClean="0"/>
              <a:t>(Device d) {</a:t>
            </a:r>
          </a:p>
          <a:p>
            <a:r>
              <a:rPr lang="en-US" baseline="0" dirty="0" smtClean="0"/>
              <a:t>	    do {</a:t>
            </a:r>
          </a:p>
          <a:p>
            <a:r>
              <a:rPr lang="en-US" baseline="0" dirty="0" smtClean="0"/>
              <a:t>		a = MEM[</a:t>
            </a:r>
            <a:r>
              <a:rPr lang="en-US" baseline="0" dirty="0" err="1" smtClean="0"/>
              <a:t>D.status_addr</a:t>
            </a:r>
            <a:endParaRPr lang="en-US" baseline="0" dirty="0" smtClean="0"/>
          </a:p>
          <a:p>
            <a:r>
              <a:rPr lang="en-US" baseline="0" dirty="0" smtClean="0"/>
              <a:t>	} until a != 0</a:t>
            </a:r>
            <a:endParaRPr lang="en-US" dirty="0" smtClean="0"/>
          </a:p>
          <a:p>
            <a:r>
              <a:rPr lang="en-US" dirty="0" smtClean="0"/>
              <a:t>	</a:t>
            </a:r>
          </a:p>
          <a:p>
            <a:r>
              <a:rPr lang="en-US" dirty="0" smtClean="0"/>
              <a:t>Create a mapping between </a:t>
            </a:r>
            <a:r>
              <a:rPr lang="en-US" dirty="0" err="1" smtClean="0"/>
              <a:t>is_dev_ready</a:t>
            </a:r>
            <a:r>
              <a:rPr lang="en-US" baseline="0" dirty="0" smtClean="0"/>
              <a:t> and </a:t>
            </a:r>
            <a:r>
              <a:rPr lang="en-US" baseline="0" dirty="0" err="1" smtClean="0"/>
              <a:t>my_is_dev_ready</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36F7384-BC1F-495A-AC23-52D09E7A932C}" type="slidenum">
              <a:rPr lang="en-US" smtClean="0"/>
              <a:pPr/>
              <a:t>32</a:t>
            </a:fld>
            <a:endParaRPr lang="en-US"/>
          </a:p>
        </p:txBody>
      </p:sp>
    </p:spTree>
    <p:extLst>
      <p:ext uri="{BB962C8B-B14F-4D97-AF65-F5344CB8AC3E}">
        <p14:creationId xmlns:p14="http://schemas.microsoft.com/office/powerpoint/2010/main" val="82074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6F7384-BC1F-495A-AC23-52D09E7A932C}" type="slidenum">
              <a:rPr lang="en-US" smtClean="0"/>
              <a:pPr/>
              <a:t>1</a:t>
            </a:fld>
            <a:endParaRPr lang="en-US"/>
          </a:p>
        </p:txBody>
      </p:sp>
    </p:spTree>
    <p:extLst>
      <p:ext uri="{BB962C8B-B14F-4D97-AF65-F5344CB8AC3E}">
        <p14:creationId xmlns:p14="http://schemas.microsoft.com/office/powerpoint/2010/main" val="2655193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AC657-E1D1-45D9-96CB-1F283F523EF8}" type="slidenum">
              <a:rPr lang="en-US"/>
              <a:pPr/>
              <a:t>2</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6666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6F7384-BC1F-495A-AC23-52D09E7A932C}" type="slidenum">
              <a:rPr lang="en-US" smtClean="0"/>
              <a:pPr/>
              <a:t>11</a:t>
            </a:fld>
            <a:endParaRPr lang="en-US"/>
          </a:p>
        </p:txBody>
      </p:sp>
    </p:spTree>
    <p:extLst>
      <p:ext uri="{BB962C8B-B14F-4D97-AF65-F5344CB8AC3E}">
        <p14:creationId xmlns:p14="http://schemas.microsoft.com/office/powerpoint/2010/main" val="172604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AC657-E1D1-45D9-96CB-1F283F523EF8}" type="slidenum">
              <a:rPr lang="en-US"/>
              <a:pPr/>
              <a:t>15</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949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468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2137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lvl="0">
              <a:spcBef>
                <a:spcPts val="0"/>
              </a:spcBef>
              <a:buNone/>
            </a:pPr>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122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lvl="0">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88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4662" y="2144713"/>
            <a:ext cx="8220763"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74662" y="3886199"/>
            <a:ext cx="8220763" cy="2578395"/>
          </a:xfrm>
        </p:spPr>
        <p:txBody>
          <a:bodyPr>
            <a:noAutofit/>
          </a:bodyPr>
          <a:lstStyle>
            <a:lvl1pPr marL="0" indent="0" algn="l">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CRA-LOGO-Large.emf"/>
          <p:cNvPicPr>
            <a:picLocks noChangeAspect="1"/>
          </p:cNvPicPr>
          <p:nvPr userDrawn="1"/>
        </p:nvPicPr>
        <p:blipFill>
          <a:blip r:embed="rId3" cstate="print"/>
          <a:srcRect/>
          <a:stretch>
            <a:fillRect/>
          </a:stretch>
        </p:blipFill>
        <p:spPr>
          <a:xfrm>
            <a:off x="7537123" y="6469661"/>
            <a:ext cx="1618482" cy="39994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pen/Clos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spcBef>
                <a:spcPts val="6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r>
              <a:rPr lang="en-US" smtClean="0"/>
              <a:t>4/22/2010 2:56 PM</a:t>
            </a:r>
            <a:endParaRPr lang="en-US" dirty="0"/>
          </a:p>
        </p:txBody>
      </p:sp>
      <p:sp>
        <p:nvSpPr>
          <p:cNvPr id="11" name="Slide Number Placeholder 10"/>
          <p:cNvSpPr>
            <a:spLocks noGrp="1"/>
          </p:cNvSpPr>
          <p:nvPr>
            <p:ph type="sldNum" sz="quarter" idx="11"/>
          </p:nvPr>
        </p:nvSpPr>
        <p:spPr/>
        <p:txBody>
          <a:bodyPr/>
          <a:lstStyle/>
          <a:p>
            <a:fld id="{D437884E-E6BB-47BF-9E39-055BA69E4404}" type="slidenum">
              <a:rPr lang="en-US" smtClean="0"/>
              <a:pPr/>
              <a:t>‹#›</a:t>
            </a:fld>
            <a:r>
              <a:rPr lang="en-US" dirty="0" smtClean="0"/>
              <a:t> </a:t>
            </a:r>
            <a:endParaRPr lang="en-US" dirty="0"/>
          </a:p>
        </p:txBody>
      </p:sp>
      <p:sp>
        <p:nvSpPr>
          <p:cNvPr id="12" name="Footer Placeholder 11"/>
          <p:cNvSpPr>
            <a:spLocks noGrp="1"/>
          </p:cNvSpPr>
          <p:nvPr>
            <p:ph type="ftr" sz="quarter" idx="12"/>
          </p:nvPr>
        </p:nvSpPr>
        <p:spPr/>
        <p:txBody>
          <a:bodyPr/>
          <a:lstStyle/>
          <a:p>
            <a:r>
              <a:rPr lang="en-US" smtClean="0"/>
              <a:t>Company Confidential and Proprietary</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4/22/2010 2:56 PM</a:t>
            </a:r>
            <a:endParaRPr lang="en-US" dirty="0"/>
          </a:p>
        </p:txBody>
      </p:sp>
      <p:sp>
        <p:nvSpPr>
          <p:cNvPr id="4" name="Footer Placeholder 3"/>
          <p:cNvSpPr>
            <a:spLocks noGrp="1"/>
          </p:cNvSpPr>
          <p:nvPr>
            <p:ph type="ftr" sz="quarter" idx="11"/>
          </p:nvPr>
        </p:nvSpPr>
        <p:spPr/>
        <p:txBody>
          <a:bodyPr/>
          <a:lstStyle/>
          <a:p>
            <a:r>
              <a:rPr lang="en-US" smtClean="0"/>
              <a:t>Company Confidential and Proprietary</a:t>
            </a:r>
            <a:endParaRPr lang="en-US" dirty="0"/>
          </a:p>
        </p:txBody>
      </p:sp>
      <p:sp>
        <p:nvSpPr>
          <p:cNvPr id="5" name="Slide Number Placeholder 4"/>
          <p:cNvSpPr>
            <a:spLocks noGrp="1"/>
          </p:cNvSpPr>
          <p:nvPr>
            <p:ph type="sldNum" sz="quarter" idx="12"/>
          </p:nvPr>
        </p:nvSpPr>
        <p:spPr/>
        <p:txBody>
          <a:bodyPr/>
          <a:lstStyle/>
          <a:p>
            <a:fld id="{D437884E-E6BB-47BF-9E39-055BA69E4404}" type="slidenum">
              <a:rPr lang="en-US" smtClean="0"/>
              <a:pPr/>
              <a:t>‹#›</a:t>
            </a:fld>
            <a:r>
              <a:rPr lang="en-US" dirty="0" smtClean="0"/>
              <a:t> </a:t>
            </a:r>
            <a:endParaRPr lang="en-US" dirty="0"/>
          </a:p>
        </p:txBody>
      </p:sp>
      <p:sp>
        <p:nvSpPr>
          <p:cNvPr id="7" name="Content Placeholder 6"/>
          <p:cNvSpPr>
            <a:spLocks noGrp="1"/>
          </p:cNvSpPr>
          <p:nvPr>
            <p:ph sz="quarter" idx="13"/>
          </p:nvPr>
        </p:nvSpPr>
        <p:spPr>
          <a:xfrm>
            <a:off x="252412" y="1030915"/>
            <a:ext cx="4142232" cy="5257800"/>
          </a:xfrm>
        </p:spPr>
        <p:txBody>
          <a:bodyPr/>
          <a:lstStyle>
            <a:lvl1pPr marL="228600" indent="-228600">
              <a:buFont typeface="Arial" pitchFamily="34" charset="0"/>
              <a:buChar char="•"/>
              <a:defRPr lang="en-US" sz="1800" kern="1200" smtClean="0">
                <a:solidFill>
                  <a:schemeClr val="tx1"/>
                </a:solidFill>
                <a:latin typeface="+mn-lt"/>
                <a:ea typeface="+mn-ea"/>
                <a:cs typeface="+mn-cs"/>
              </a:defRPr>
            </a:lvl1pPr>
            <a:lvl2pPr>
              <a:defRPr sz="1600"/>
            </a:lvl2pPr>
            <a:lvl3pPr>
              <a:defRPr sz="1400"/>
            </a:lvl3pPr>
            <a:lvl4pPr>
              <a:defRPr sz="1300"/>
            </a:lvl4pPr>
            <a:lvl6pPr marL="1143000" indent="-228600">
              <a:defRPr sz="1200"/>
            </a:lvl6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6"/>
          <p:cNvSpPr>
            <a:spLocks noGrp="1"/>
          </p:cNvSpPr>
          <p:nvPr>
            <p:ph sz="quarter" idx="14"/>
          </p:nvPr>
        </p:nvSpPr>
        <p:spPr>
          <a:xfrm>
            <a:off x="4652963" y="1044575"/>
            <a:ext cx="4142232" cy="5257800"/>
          </a:xfrm>
        </p:spPr>
        <p:txBody>
          <a:bodyPr/>
          <a:lstStyle>
            <a:lvl1pPr marL="228600" indent="-228600">
              <a:buFont typeface="Arial" pitchFamily="34" charset="0"/>
              <a:buChar char="•"/>
              <a:defRPr lang="en-US" sz="1800" kern="1200" smtClean="0">
                <a:solidFill>
                  <a:schemeClr val="tx1"/>
                </a:solidFill>
                <a:latin typeface="+mn-lt"/>
                <a:ea typeface="+mn-ea"/>
                <a:cs typeface="+mn-cs"/>
              </a:defRPr>
            </a:lvl1pPr>
            <a:lvl2pPr>
              <a:defRPr sz="1600"/>
            </a:lvl2pPr>
            <a:lvl3pPr>
              <a:defRPr sz="1400"/>
            </a:lvl3pPr>
            <a:lvl4pPr>
              <a:defRPr sz="1300"/>
            </a:lvl4pPr>
            <a:lvl6pPr marL="1143000" indent="-228600">
              <a:defRPr sz="1200"/>
            </a:lvl6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r>
              <a:rPr lang="en-US" smtClean="0"/>
              <a:t>4/22/2010 2:56 PM</a:t>
            </a:r>
            <a:endParaRPr lang="en-US" dirty="0"/>
          </a:p>
        </p:txBody>
      </p:sp>
      <p:sp>
        <p:nvSpPr>
          <p:cNvPr id="7" name="Slide Number Placeholder 6"/>
          <p:cNvSpPr>
            <a:spLocks noGrp="1"/>
          </p:cNvSpPr>
          <p:nvPr>
            <p:ph type="sldNum" sz="quarter" idx="11"/>
          </p:nvPr>
        </p:nvSpPr>
        <p:spPr/>
        <p:txBody>
          <a:bodyPr/>
          <a:lstStyle/>
          <a:p>
            <a:fld id="{D437884E-E6BB-47BF-9E39-055BA69E4404}" type="slidenum">
              <a:rPr lang="en-US" smtClean="0"/>
              <a:pPr/>
              <a:t>‹#›</a:t>
            </a:fld>
            <a:r>
              <a:rPr lang="en-US" dirty="0" smtClean="0"/>
              <a:t> </a:t>
            </a:r>
            <a:endParaRPr lang="en-US" dirty="0"/>
          </a:p>
        </p:txBody>
      </p:sp>
      <p:sp>
        <p:nvSpPr>
          <p:cNvPr id="8" name="Footer Placeholder 7"/>
          <p:cNvSpPr>
            <a:spLocks noGrp="1"/>
          </p:cNvSpPr>
          <p:nvPr>
            <p:ph type="ftr" sz="quarter" idx="12"/>
          </p:nvPr>
        </p:nvSpPr>
        <p:spPr/>
        <p:txBody>
          <a:bodyPr/>
          <a:lstStyle/>
          <a:p>
            <a:r>
              <a:rPr lang="en-US" smtClean="0"/>
              <a:t>Company Confidential and Proprietary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4/22/2010 2:56 PM</a:t>
            </a:r>
            <a:endParaRPr lang="en-US" dirty="0"/>
          </a:p>
        </p:txBody>
      </p:sp>
      <p:sp>
        <p:nvSpPr>
          <p:cNvPr id="7" name="Footer Placeholder 6"/>
          <p:cNvSpPr>
            <a:spLocks noGrp="1"/>
          </p:cNvSpPr>
          <p:nvPr>
            <p:ph type="ftr" sz="quarter" idx="12"/>
          </p:nvPr>
        </p:nvSpPr>
        <p:spPr/>
        <p:txBody>
          <a:bodyPr/>
          <a:lstStyle/>
          <a:p>
            <a:r>
              <a:rPr lang="en-US" smtClean="0"/>
              <a:t>Company Confidential and Proprietary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4.jpg"/><Relationship Id="rId12" Type="http://schemas.openxmlformats.org/officeDocument/2006/relationships/image" Target="../media/image5.jpeg"/><Relationship Id="rId13"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emf"/><Relationship Id="rId10"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10" descr="PPT-SKY-Head-NEW-9.png"/>
          <p:cNvPicPr>
            <a:picLocks noChangeAspect="1"/>
          </p:cNvPicPr>
          <p:nvPr/>
        </p:nvPicPr>
        <p:blipFill>
          <a:blip r:embed="rId8" cstate="print"/>
          <a:srcRect b="5911"/>
          <a:stretch>
            <a:fillRect/>
          </a:stretch>
        </p:blipFill>
        <p:spPr bwMode="auto">
          <a:xfrm>
            <a:off x="0" y="0"/>
            <a:ext cx="9144000" cy="1039813"/>
          </a:xfrm>
          <a:prstGeom prst="rect">
            <a:avLst/>
          </a:prstGeom>
          <a:noFill/>
          <a:ln w="9525">
            <a:noFill/>
            <a:miter lim="800000"/>
            <a:headEnd/>
            <a:tailEnd/>
          </a:ln>
        </p:spPr>
      </p:pic>
      <p:sp>
        <p:nvSpPr>
          <p:cNvPr id="3" name="Text Placeholder 2"/>
          <p:cNvSpPr>
            <a:spLocks noGrp="1"/>
          </p:cNvSpPr>
          <p:nvPr>
            <p:ph type="body" idx="1"/>
          </p:nvPr>
        </p:nvSpPr>
        <p:spPr>
          <a:xfrm>
            <a:off x="231774" y="1039483"/>
            <a:ext cx="8455025" cy="5257800"/>
          </a:xfrm>
          <a:prstGeom prst="rect">
            <a:avLst/>
          </a:prstGeom>
        </p:spPr>
        <p:txBody>
          <a:bodyPr vert="horz" lIns="0" tIns="45720" rIns="45720" bIns="45720" rtlCol="0">
            <a:normAutofit/>
          </a:bodyPr>
          <a:lstStyle/>
          <a:p>
            <a:pPr marL="228600" lvl="0" indent="-228600" algn="l" defTabSz="914400" rtl="0" eaLnBrk="1" fontAlgn="base" latinLnBrk="0" hangingPunct="1">
              <a:lnSpc>
                <a:spcPct val="100000"/>
              </a:lnSpc>
              <a:spcBef>
                <a:spcPts val="600"/>
              </a:spcBef>
              <a:spcAft>
                <a:spcPct val="0"/>
              </a:spcAft>
              <a:buClr>
                <a:schemeClr val="accent1"/>
              </a:buClr>
              <a:buSzPct val="100000"/>
              <a:buFont typeface="Wingdings" pitchFamily="2" charset="2"/>
              <a:buChar char=""/>
            </a:pPr>
            <a:r>
              <a:rPr lang="en-US" smtClean="0"/>
              <a:t>Click to edit Master text styles</a:t>
            </a:r>
          </a:p>
          <a:p>
            <a:pPr marL="457200" lvl="1" indent="-228600" algn="l" defTabSz="914400" rtl="0" eaLnBrk="1" fontAlgn="base" latinLnBrk="0" hangingPunct="1">
              <a:lnSpc>
                <a:spcPct val="100000"/>
              </a:lnSpc>
              <a:spcBef>
                <a:spcPts val="300"/>
              </a:spcBef>
              <a:spcAft>
                <a:spcPct val="0"/>
              </a:spcAft>
              <a:buClr>
                <a:schemeClr val="accent1"/>
              </a:buClr>
              <a:buSzPct val="100000"/>
              <a:buFont typeface="Wingdings" pitchFamily="2" charset="2"/>
              <a:buChar char=""/>
            </a:pPr>
            <a:r>
              <a:rPr lang="en-US" smtClean="0"/>
              <a:t>Second level</a:t>
            </a:r>
          </a:p>
          <a:p>
            <a:pPr marL="685800" lvl="2" indent="-228600" algn="l" defTabSz="914400" rtl="0" eaLnBrk="1" fontAlgn="base" latinLnBrk="0" hangingPunct="1">
              <a:lnSpc>
                <a:spcPct val="100000"/>
              </a:lnSpc>
              <a:spcBef>
                <a:spcPts val="200"/>
              </a:spcBef>
              <a:spcAft>
                <a:spcPct val="0"/>
              </a:spcAft>
              <a:buClr>
                <a:schemeClr val="accent1"/>
              </a:buClr>
              <a:buSzPct val="100000"/>
              <a:buFont typeface="Wingdings" pitchFamily="2" charset="2"/>
              <a:buChar char=""/>
            </a:pPr>
            <a:r>
              <a:rPr lang="en-US" smtClean="0"/>
              <a:t>Third level</a:t>
            </a:r>
          </a:p>
          <a:p>
            <a:pPr marL="914400" lvl="3" indent="-228600" algn="l" defTabSz="914400" rtl="0" eaLnBrk="1" fontAlgn="base" latinLnBrk="0" hangingPunct="1">
              <a:lnSpc>
                <a:spcPct val="100000"/>
              </a:lnSpc>
              <a:spcBef>
                <a:spcPts val="100"/>
              </a:spcBef>
              <a:spcAft>
                <a:spcPct val="0"/>
              </a:spcAft>
              <a:buClr>
                <a:schemeClr val="accent1"/>
              </a:buClr>
              <a:buSzPct val="100000"/>
              <a:buFont typeface="Wingdings" pitchFamily="2" charset="2"/>
              <a:buChar char=""/>
            </a:pPr>
            <a:r>
              <a:rPr lang="en-US" smtClean="0"/>
              <a:t>Fourth level</a:t>
            </a:r>
          </a:p>
          <a:p>
            <a:pPr marL="1143000" lvl="4" indent="-228600" algn="l" defTabSz="914400" rtl="0" eaLnBrk="1" fontAlgn="base" latinLnBrk="0" hangingPunct="1">
              <a:lnSpc>
                <a:spcPct val="100000"/>
              </a:lnSpc>
              <a:spcBef>
                <a:spcPts val="0"/>
              </a:spcBef>
              <a:spcAft>
                <a:spcPct val="0"/>
              </a:spcAft>
              <a:buClr>
                <a:schemeClr val="accent1"/>
              </a:buClr>
              <a:buSzPct val="100000"/>
              <a:buFont typeface="Wingdings" pitchFamily="2" charset="2"/>
              <a:buChar char=""/>
            </a:pPr>
            <a:r>
              <a:rPr lang="en-US" smtClean="0"/>
              <a:t>Fifth level</a:t>
            </a:r>
            <a:endParaRPr lang="en-US" dirty="0"/>
          </a:p>
        </p:txBody>
      </p:sp>
      <p:sp>
        <p:nvSpPr>
          <p:cNvPr id="4" name="Date Placeholder 3"/>
          <p:cNvSpPr>
            <a:spLocks noGrp="1"/>
          </p:cNvSpPr>
          <p:nvPr>
            <p:ph type="dt" sz="half" idx="2"/>
          </p:nvPr>
        </p:nvSpPr>
        <p:spPr>
          <a:xfrm>
            <a:off x="5909116" y="6599203"/>
            <a:ext cx="2133600" cy="201168"/>
          </a:xfrm>
          <a:prstGeom prst="rect">
            <a:avLst/>
          </a:prstGeom>
        </p:spPr>
        <p:txBody>
          <a:bodyPr vert="horz" lIns="18288" tIns="18288" rIns="18288" bIns="18288" rtlCol="0" anchor="t" anchorCtr="0"/>
          <a:lstStyle>
            <a:lvl1pPr algn="l">
              <a:defRPr sz="1100">
                <a:solidFill>
                  <a:schemeClr val="tx1"/>
                </a:solidFill>
                <a:latin typeface="Arial Narrow" pitchFamily="34" charset="0"/>
              </a:defRPr>
            </a:lvl1pPr>
          </a:lstStyle>
          <a:p>
            <a:r>
              <a:rPr lang="en-US" smtClean="0"/>
              <a:t>4/22/2010 2:56 PM</a:t>
            </a:r>
            <a:endParaRPr lang="en-US" dirty="0"/>
          </a:p>
        </p:txBody>
      </p:sp>
      <p:sp>
        <p:nvSpPr>
          <p:cNvPr id="5" name="Footer Placeholder 4"/>
          <p:cNvSpPr>
            <a:spLocks noGrp="1"/>
          </p:cNvSpPr>
          <p:nvPr>
            <p:ph type="ftr" sz="quarter" idx="3"/>
          </p:nvPr>
        </p:nvSpPr>
        <p:spPr>
          <a:xfrm>
            <a:off x="2684274" y="6607829"/>
            <a:ext cx="2895600" cy="201168"/>
          </a:xfrm>
          <a:prstGeom prst="rect">
            <a:avLst/>
          </a:prstGeom>
        </p:spPr>
        <p:txBody>
          <a:bodyPr vert="horz" lIns="18288" tIns="18288" rIns="18288" bIns="18288" rtlCol="0" anchor="t" anchorCtr="0"/>
          <a:lstStyle>
            <a:lvl1pPr marL="0" marR="0" indent="0" algn="ctr" defTabSz="914400" rtl="0" eaLnBrk="0" fontAlgn="base" latinLnBrk="0" hangingPunct="0">
              <a:lnSpc>
                <a:spcPct val="100000"/>
              </a:lnSpc>
              <a:spcBef>
                <a:spcPct val="0"/>
              </a:spcBef>
              <a:spcAft>
                <a:spcPct val="0"/>
              </a:spcAft>
              <a:buClrTx/>
              <a:buSzTx/>
              <a:buFontTx/>
              <a:buNone/>
              <a:tabLst/>
              <a:defRPr sz="1100">
                <a:solidFill>
                  <a:schemeClr val="tx1"/>
                </a:solidFill>
                <a:latin typeface="Arial Narrow" pitchFamily="34" charset="0"/>
              </a:defRPr>
            </a:lvl1pPr>
          </a:lstStyle>
          <a:p>
            <a:r>
              <a:rPr lang="en-US" sz="1000" dirty="0" smtClean="0">
                <a:solidFill>
                  <a:srgbClr val="000000"/>
                </a:solidFill>
                <a:latin typeface="Verdana" pitchFamily="34" charset="0"/>
              </a:rPr>
              <a:t>Company Confidential and Proprietary</a:t>
            </a:r>
            <a:endParaRPr lang="en-US" dirty="0"/>
          </a:p>
        </p:txBody>
      </p:sp>
      <p:sp>
        <p:nvSpPr>
          <p:cNvPr id="6" name="Slide Number Placeholder 5"/>
          <p:cNvSpPr>
            <a:spLocks noGrp="1"/>
          </p:cNvSpPr>
          <p:nvPr>
            <p:ph type="sldNum" sz="quarter" idx="4"/>
          </p:nvPr>
        </p:nvSpPr>
        <p:spPr>
          <a:xfrm>
            <a:off x="146304" y="6611112"/>
            <a:ext cx="228600" cy="201168"/>
          </a:xfrm>
          <a:prstGeom prst="rect">
            <a:avLst/>
          </a:prstGeom>
        </p:spPr>
        <p:txBody>
          <a:bodyPr vert="horz" lIns="18288" tIns="18288" rIns="18288" bIns="18288" rtlCol="0" anchor="t" anchorCtr="0"/>
          <a:lstStyle>
            <a:lvl1pPr algn="r">
              <a:defRPr sz="1100">
                <a:solidFill>
                  <a:schemeClr val="tx1"/>
                </a:solidFill>
                <a:latin typeface="Arial Narrow" pitchFamily="34" charset="0"/>
              </a:defRPr>
            </a:lvl1pPr>
          </a:lstStyle>
          <a:p>
            <a:fld id="{D437884E-E6BB-47BF-9E39-055BA69E4404}" type="slidenum">
              <a:rPr lang="en-US" smtClean="0"/>
              <a:pPr/>
              <a:t>‹#›</a:t>
            </a:fld>
            <a:endParaRPr lang="en-US" dirty="0"/>
          </a:p>
        </p:txBody>
      </p:sp>
      <p:sp>
        <p:nvSpPr>
          <p:cNvPr id="2" name="Title Placeholder 1"/>
          <p:cNvSpPr>
            <a:spLocks noGrp="1"/>
          </p:cNvSpPr>
          <p:nvPr>
            <p:ph type="title"/>
          </p:nvPr>
        </p:nvSpPr>
        <p:spPr>
          <a:xfrm>
            <a:off x="224298" y="58988"/>
            <a:ext cx="8462502" cy="769158"/>
          </a:xfrm>
          <a:prstGeom prst="rect">
            <a:avLst/>
          </a:prstGeom>
        </p:spPr>
        <p:txBody>
          <a:bodyPr vert="horz" lIns="0" tIns="45720" rIns="45720" bIns="45720" rtlCol="0" anchor="b" anchorCtr="0">
            <a:normAutofit/>
          </a:bodyPr>
          <a:lstStyle/>
          <a:p>
            <a:r>
              <a:rPr lang="en-US" smtClean="0"/>
              <a:t>Click to edit Master title style</a:t>
            </a:r>
            <a:endParaRPr lang="en-US"/>
          </a:p>
        </p:txBody>
      </p:sp>
      <p:pic>
        <p:nvPicPr>
          <p:cNvPr id="11" name="Picture 11" descr="CRA-LOGO-Large.emf"/>
          <p:cNvPicPr>
            <a:picLocks noChangeAspect="1"/>
          </p:cNvPicPr>
          <p:nvPr/>
        </p:nvPicPr>
        <p:blipFill>
          <a:blip r:embed="rId9" cstate="print"/>
          <a:srcRect/>
          <a:stretch>
            <a:fillRect/>
          </a:stretch>
        </p:blipFill>
        <p:spPr bwMode="auto">
          <a:xfrm>
            <a:off x="7543800" y="6469063"/>
            <a:ext cx="1617663" cy="400050"/>
          </a:xfrm>
          <a:prstGeom prst="rect">
            <a:avLst/>
          </a:prstGeom>
          <a:noFill/>
          <a:ln w="9525">
            <a:noFill/>
            <a:miter lim="800000"/>
            <a:headEnd/>
            <a:tailEnd/>
          </a:ln>
        </p:spPr>
      </p:pic>
      <p:pic>
        <p:nvPicPr>
          <p:cNvPr id="12" name="Picture 1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434051" y="6468456"/>
            <a:ext cx="1101284" cy="371280"/>
          </a:xfrm>
          <a:prstGeom prst="rect">
            <a:avLst/>
          </a:prstGeom>
        </p:spPr>
      </p:pic>
      <p:pic>
        <p:nvPicPr>
          <p:cNvPr id="13" name="Picture 1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331790" y="6469062"/>
            <a:ext cx="1144235" cy="388937"/>
          </a:xfrm>
          <a:prstGeom prst="rect">
            <a:avLst/>
          </a:prstGeom>
        </p:spPr>
      </p:pic>
      <p:pic>
        <p:nvPicPr>
          <p:cNvPr id="15" name="Picture 1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12464" y="6468456"/>
            <a:ext cx="324690" cy="390556"/>
          </a:xfrm>
          <a:prstGeom prst="rect">
            <a:avLst/>
          </a:prstGeom>
        </p:spPr>
      </p:pic>
      <p:pic>
        <p:nvPicPr>
          <p:cNvPr id="16" name="Picture 1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89189" y="6468455"/>
            <a:ext cx="1629102" cy="351738"/>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10" r:id="rId4"/>
    <p:sldLayoutId id="2147483708" r:id="rId5"/>
    <p:sldLayoutId id="2147483709" r:id="rId6"/>
  </p:sldLayoutIdLst>
  <p:hf hdr="0" ftr="0" dt="0"/>
  <p:txStyles>
    <p:titleStyle>
      <a:lvl1pPr algn="l" defTabSz="914400" rtl="0" eaLnBrk="1" latinLnBrk="0" hangingPunct="1">
        <a:spcBef>
          <a:spcPct val="0"/>
        </a:spcBef>
        <a:buNone/>
        <a:defRPr lang="en-US" sz="2400" kern="1200" smtClean="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
        <a:defRPr lang="en-US" sz="2000" kern="1200" dirty="0" smtClean="0">
          <a:solidFill>
            <a:schemeClr val="tx1"/>
          </a:solidFill>
          <a:latin typeface="+mn-lt"/>
          <a:ea typeface="+mn-ea"/>
          <a:cs typeface="+mn-cs"/>
        </a:defRPr>
      </a:lvl1pPr>
      <a:lvl2pPr marL="457200" indent="-228600" algn="l" defTabSz="914400" rtl="0" eaLnBrk="1" latinLnBrk="0" hangingPunct="1">
        <a:spcBef>
          <a:spcPts val="300"/>
        </a:spcBef>
        <a:buClr>
          <a:schemeClr val="accent1"/>
        </a:buClr>
        <a:buFont typeface="Wingdings" pitchFamily="2" charset="2"/>
        <a:buChar char=""/>
        <a:defRPr lang="en-US" sz="1800" kern="1200" smtClean="0">
          <a:solidFill>
            <a:schemeClr val="tx1"/>
          </a:solidFill>
          <a:latin typeface="+mn-lt"/>
          <a:ea typeface="+mn-ea"/>
          <a:cs typeface="+mn-cs"/>
        </a:defRPr>
      </a:lvl2pPr>
      <a:lvl3pPr marL="685800" indent="-228600" algn="l" defTabSz="914400" rtl="0" eaLnBrk="1" latinLnBrk="0" hangingPunct="1">
        <a:spcBef>
          <a:spcPts val="200"/>
        </a:spcBef>
        <a:buClr>
          <a:schemeClr val="accent1"/>
        </a:buClr>
        <a:buFont typeface="Wingdings" pitchFamily="2" charset="2"/>
        <a:buChar char=""/>
        <a:defRPr lang="en-US" sz="1600" kern="1200" smtClean="0">
          <a:solidFill>
            <a:schemeClr val="tx1"/>
          </a:solidFill>
          <a:latin typeface="+mn-lt"/>
          <a:ea typeface="+mn-ea"/>
          <a:cs typeface="+mn-cs"/>
        </a:defRPr>
      </a:lvl3pPr>
      <a:lvl4pPr marL="914400" indent="-228600" algn="l" defTabSz="914400" rtl="0" eaLnBrk="1" latinLnBrk="0" hangingPunct="1">
        <a:spcBef>
          <a:spcPts val="100"/>
        </a:spcBef>
        <a:buClr>
          <a:schemeClr val="accent1"/>
        </a:buClr>
        <a:buFont typeface="Wingdings" pitchFamily="2" charset="2"/>
        <a:buChar char=""/>
        <a:defRPr lang="en-US" sz="1400" kern="1200" smtClean="0">
          <a:solidFill>
            <a:schemeClr val="tx1"/>
          </a:solidFill>
          <a:latin typeface="+mn-lt"/>
          <a:ea typeface="+mn-ea"/>
          <a:cs typeface="+mn-cs"/>
        </a:defRPr>
      </a:lvl4pPr>
      <a:lvl5pPr marL="1143000" indent="-228600" algn="l" defTabSz="914400" rtl="0" eaLnBrk="1" latinLnBrk="0" hangingPunct="1">
        <a:spcBef>
          <a:spcPts val="0"/>
        </a:spcBef>
        <a:buClr>
          <a:schemeClr val="accent1"/>
        </a:buClr>
        <a:buFont typeface="Wingdings"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g"/><Relationship Id="rId5" Type="http://schemas.openxmlformats.org/officeDocument/2006/relationships/image" Target="../media/image5.jpeg"/><Relationship Id="rId6"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emf"/></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474662" y="1558637"/>
            <a:ext cx="8220763" cy="2056102"/>
          </a:xfrm>
        </p:spPr>
        <p:txBody>
          <a:bodyPr>
            <a:normAutofit/>
          </a:bodyPr>
          <a:lstStyle/>
          <a:p>
            <a:r>
              <a:rPr lang="en-US" dirty="0" smtClean="0">
                <a:solidFill>
                  <a:schemeClr val="bg1"/>
                </a:solidFill>
              </a:rPr>
              <a:t>Probabilistic Representation of Intent Commitments to Ensure Software Survival (</a:t>
            </a:r>
            <a:r>
              <a:rPr lang="en-US" smtClean="0">
                <a:solidFill>
                  <a:schemeClr val="bg1"/>
                </a:solidFill>
              </a:rPr>
              <a:t>PRINCESS)</a:t>
            </a:r>
            <a:br>
              <a:rPr lang="en-US" smtClean="0">
                <a:solidFill>
                  <a:schemeClr val="bg1"/>
                </a:solidFill>
              </a:rPr>
            </a:br>
            <a:r>
              <a:rPr lang="en-US" dirty="0">
                <a:solidFill>
                  <a:schemeClr val="bg1"/>
                </a:solidFill>
              </a:rPr>
              <a:t/>
            </a:r>
            <a:br>
              <a:rPr lang="en-US" dirty="0">
                <a:solidFill>
                  <a:schemeClr val="bg1"/>
                </a:solidFill>
              </a:rPr>
            </a:br>
            <a:r>
              <a:rPr lang="en-US" dirty="0" smtClean="0"/>
              <a:t>PI </a:t>
            </a:r>
            <a:r>
              <a:rPr lang="en-US" smtClean="0"/>
              <a:t>Meeting Research Presentation</a:t>
            </a:r>
            <a:endParaRPr lang="en-US" dirty="0"/>
          </a:p>
        </p:txBody>
      </p:sp>
      <p:sp>
        <p:nvSpPr>
          <p:cNvPr id="39939" name="Rectangle 3"/>
          <p:cNvSpPr>
            <a:spLocks noGrp="1" noChangeArrowheads="1"/>
          </p:cNvSpPr>
          <p:nvPr>
            <p:ph type="subTitle" idx="1"/>
          </p:nvPr>
        </p:nvSpPr>
        <p:spPr/>
        <p:txBody>
          <a:bodyPr>
            <a:normAutofit/>
          </a:bodyPr>
          <a:lstStyle/>
          <a:p>
            <a:r>
              <a:rPr lang="en-US" dirty="0"/>
              <a:t>Prepared for: </a:t>
            </a:r>
            <a:br>
              <a:rPr lang="en-US" dirty="0"/>
            </a:br>
            <a:r>
              <a:rPr lang="en-US" dirty="0" smtClean="0"/>
              <a:t>Dr. Sandeep Neema</a:t>
            </a:r>
            <a:r>
              <a:rPr lang="en-US" dirty="0"/>
              <a:t/>
            </a:r>
            <a:br>
              <a:rPr lang="en-US" dirty="0"/>
            </a:br>
            <a:r>
              <a:rPr lang="en-US" dirty="0" smtClean="0"/>
              <a:t>DARPA/I2O</a:t>
            </a:r>
            <a:r>
              <a:rPr lang="en-US" dirty="0"/>
              <a:t/>
            </a:r>
            <a:br>
              <a:rPr lang="en-US" dirty="0"/>
            </a:br>
            <a:r>
              <a:rPr lang="en-US" dirty="0"/>
              <a:t/>
            </a:r>
            <a:br>
              <a:rPr lang="en-US" dirty="0"/>
            </a:br>
            <a:r>
              <a:rPr lang="en-US" dirty="0"/>
              <a:t/>
            </a:r>
            <a:br>
              <a:rPr lang="en-US" dirty="0"/>
            </a:br>
            <a:endParaRPr lang="en-US" dirty="0"/>
          </a:p>
          <a:p>
            <a:endParaRPr lang="en-US" dirty="0"/>
          </a:p>
          <a:p>
            <a:r>
              <a:rPr lang="en-US" dirty="0" smtClean="0"/>
              <a:t>27 November 2017</a:t>
            </a:r>
            <a:endParaRPr lang="en-US" dirty="0"/>
          </a:p>
        </p:txBody>
      </p:sp>
      <p:sp>
        <p:nvSpPr>
          <p:cNvPr id="39940" name="Rectangle 4"/>
          <p:cNvSpPr>
            <a:spLocks noChangeArrowheads="1"/>
          </p:cNvSpPr>
          <p:nvPr/>
        </p:nvSpPr>
        <p:spPr bwMode="auto">
          <a:xfrm>
            <a:off x="5997262" y="3886200"/>
            <a:ext cx="2980052" cy="1752600"/>
          </a:xfrm>
          <a:prstGeom prst="rect">
            <a:avLst/>
          </a:prstGeom>
          <a:noFill/>
          <a:ln w="9525">
            <a:noFill/>
            <a:miter lim="800000"/>
            <a:headEnd/>
            <a:tailEnd/>
          </a:ln>
          <a:effectLst/>
        </p:spPr>
        <p:txBody>
          <a:bodyPr/>
          <a:lstStyle/>
          <a:p>
            <a:pPr eaLnBrk="1" hangingPunct="1">
              <a:lnSpc>
                <a:spcPct val="90000"/>
              </a:lnSpc>
              <a:spcBef>
                <a:spcPct val="75000"/>
              </a:spcBef>
              <a:buClr>
                <a:schemeClr val="accent1"/>
              </a:buClr>
              <a:buSzPct val="60000"/>
              <a:buFont typeface="Wingdings" pitchFamily="2" charset="2"/>
              <a:buNone/>
            </a:pPr>
            <a:r>
              <a:rPr lang="en-US" sz="1800" dirty="0">
                <a:solidFill>
                  <a:schemeClr val="tx2"/>
                </a:solidFill>
              </a:rPr>
              <a:t>Presented by:</a:t>
            </a:r>
            <a:br>
              <a:rPr lang="en-US" sz="1800" dirty="0">
                <a:solidFill>
                  <a:schemeClr val="tx2"/>
                </a:solidFill>
              </a:rPr>
            </a:br>
            <a:r>
              <a:rPr lang="en-US" sz="1800" dirty="0" smtClean="0">
                <a:solidFill>
                  <a:schemeClr val="tx2"/>
                </a:solidFill>
              </a:rPr>
              <a:t>The PRINCESS team</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4051" y="6468456"/>
            <a:ext cx="1101284" cy="371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1790" y="6469062"/>
            <a:ext cx="1144235" cy="38893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12464" y="6468456"/>
            <a:ext cx="324690" cy="39055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9189" y="6468455"/>
            <a:ext cx="1629102" cy="35173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endParaRPr lang="en-US" dirty="0" smtClean="0"/>
          </a:p>
          <a:p>
            <a:pPr marL="0" indent="0">
              <a:lnSpc>
                <a:spcPct val="110000"/>
              </a:lnSpc>
              <a:spcBef>
                <a:spcPts val="0"/>
              </a:spcBef>
              <a:buNone/>
            </a:pPr>
            <a:r>
              <a:rPr lang="en-US" sz="1100" dirty="0" smtClean="0">
                <a:latin typeface="Courier New" panose="02070309020205020404" pitchFamily="49" charset="0"/>
                <a:cs typeface="Courier New" panose="02070309020205020404" pitchFamily="49" charset="0"/>
              </a:rPr>
              <a:t>public </a:t>
            </a:r>
            <a:r>
              <a:rPr lang="en-US" sz="1100" dirty="0">
                <a:latin typeface="Courier New" panose="02070309020205020404" pitchFamily="49" charset="0"/>
                <a:cs typeface="Courier New" panose="02070309020205020404" pitchFamily="49" charset="0"/>
              </a:rPr>
              <a:t>double</a:t>
            </a:r>
            <a:r>
              <a:rPr lang="en-US" sz="1100" dirty="0" smtClean="0">
                <a:latin typeface="Courier New" panose="02070309020205020404" pitchFamily="49" charset="0"/>
                <a:cs typeface="Courier New" panose="02070309020205020404" pitchFamily="49" charset="0"/>
              </a:rPr>
              <a:t>[][]            Plan(</a:t>
            </a:r>
            <a:endParaRPr lang="en-US" sz="1100" dirty="0" smtClean="0">
              <a:solidFill>
                <a:srgbClr val="FF0000"/>
              </a:solidFill>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100" dirty="0" smtClean="0">
                <a:solidFill>
                  <a:srgbClr val="FF0000"/>
                </a:solidFill>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100" dirty="0" smtClean="0">
                <a:solidFill>
                  <a:srgbClr val="FF0000"/>
                </a:solidFill>
                <a:latin typeface="Courier New" panose="02070309020205020404" pitchFamily="49" charset="0"/>
                <a:cs typeface="Courier New" panose="02070309020205020404" pitchFamily="49" charset="0"/>
              </a:rPr>
              <a:t>                                  </a:t>
            </a:r>
            <a:endParaRPr lang="en-US"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100" dirty="0" smtClean="0">
                <a:latin typeface="Courier New" panose="02070309020205020404" pitchFamily="49" charset="0"/>
                <a:cs typeface="Courier New" panose="02070309020205020404" pitchFamily="49" charset="0"/>
              </a:rPr>
              <a:t>                                  double </a:t>
            </a:r>
            <a:r>
              <a:rPr lang="en-US" sz="1100" dirty="0" err="1" smtClean="0">
                <a:latin typeface="Courier New" panose="02070309020205020404" pitchFamily="49" charset="0"/>
                <a:cs typeface="Courier New" panose="02070309020205020404" pitchFamily="49" charset="0"/>
              </a:rPr>
              <a:t>startLocationX</a:t>
            </a:r>
            <a:r>
              <a:rPr lang="en-US" sz="1100" dirty="0" smtClean="0">
                <a:latin typeface="Courier New" panose="02070309020205020404" pitchFamily="49" charset="0"/>
                <a:cs typeface="Courier New" panose="02070309020205020404" pitchFamily="49" charset="0"/>
              </a:rPr>
              <a:t>, double </a:t>
            </a:r>
            <a:r>
              <a:rPr lang="en-US" sz="1100" dirty="0" err="1" smtClean="0">
                <a:latin typeface="Courier New" panose="02070309020205020404" pitchFamily="49" charset="0"/>
                <a:cs typeface="Courier New" panose="02070309020205020404" pitchFamily="49" charset="0"/>
              </a:rPr>
              <a:t>startLocationY</a:t>
            </a:r>
            <a:r>
              <a:rPr lang="en-US" sz="1100" dirty="0" smtClean="0">
                <a:latin typeface="Courier New" panose="02070309020205020404" pitchFamily="49" charset="0"/>
                <a:cs typeface="Courier New" panose="02070309020205020404" pitchFamily="49" charset="0"/>
              </a:rPr>
              <a:t>, double </a:t>
            </a:r>
            <a:r>
              <a:rPr lang="en-US" sz="1100" dirty="0" err="1" smtClean="0">
                <a:latin typeface="Courier New" panose="02070309020205020404" pitchFamily="49" charset="0"/>
                <a:cs typeface="Courier New" panose="02070309020205020404" pitchFamily="49" charset="0"/>
              </a:rPr>
              <a:t>returnLocationX</a:t>
            </a:r>
            <a:r>
              <a:rPr 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100" dirty="0" smtClean="0">
                <a:latin typeface="Courier New" panose="02070309020205020404" pitchFamily="49" charset="0"/>
                <a:cs typeface="Courier New" panose="02070309020205020404" pitchFamily="49" charset="0"/>
              </a:rPr>
              <a:t>                                  double </a:t>
            </a:r>
            <a:r>
              <a:rPr lang="en-US" sz="1100" dirty="0" err="1">
                <a:latin typeface="Courier New" panose="02070309020205020404" pitchFamily="49" charset="0"/>
                <a:cs typeface="Courier New" panose="02070309020205020404" pitchFamily="49" charset="0"/>
              </a:rPr>
              <a:t>returnLocationY</a:t>
            </a:r>
            <a:r>
              <a:rPr lang="en-US" sz="1100" dirty="0">
                <a:latin typeface="Courier New" panose="02070309020205020404" pitchFamily="49" charset="0"/>
                <a:cs typeface="Courier New" panose="02070309020205020404" pitchFamily="49" charset="0"/>
              </a:rPr>
              <a:t>, double[][] </a:t>
            </a:r>
            <a:r>
              <a:rPr lang="en-US" sz="1100" dirty="0" err="1">
                <a:latin typeface="Courier New" panose="02070309020205020404" pitchFamily="49" charset="0"/>
                <a:cs typeface="Courier New" panose="02070309020205020404" pitchFamily="49" charset="0"/>
              </a:rPr>
              <a:t>searchArea</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numPts</a:t>
            </a:r>
            <a:r>
              <a:rPr 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100" dirty="0" smtClean="0">
                <a:latin typeface="Courier New" panose="02070309020205020404" pitchFamily="49" charset="0"/>
                <a:cs typeface="Courier New" panose="02070309020205020404" pitchFamily="49" charset="0"/>
              </a:rPr>
              <a:t>                                  double altitude, double </a:t>
            </a:r>
            <a:r>
              <a:rPr lang="en-US" sz="1100" dirty="0" err="1" smtClean="0">
                <a:latin typeface="Courier New" panose="02070309020205020404" pitchFamily="49" charset="0"/>
                <a:cs typeface="Courier New" panose="02070309020205020404" pitchFamily="49" charset="0"/>
              </a:rPr>
              <a:t>fovRadians</a:t>
            </a:r>
            <a:r>
              <a:rPr 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alt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 double </a:t>
            </a:r>
            <a:r>
              <a:rPr lang="en-US" altLang="en-US" sz="1100" dirty="0" err="1">
                <a:latin typeface="Courier New" panose="02070309020205020404" pitchFamily="49" charset="0"/>
                <a:cs typeface="Courier New" panose="02070309020205020404" pitchFamily="49" charset="0"/>
              </a:rPr>
              <a:t>boundsHeight</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boundsMaxY</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boundsMinY</a:t>
            </a:r>
            <a:r>
              <a:rPr lang="en-US" altLang="en-US" sz="1100" dirty="0">
                <a:latin typeface="Courier New" panose="02070309020205020404" pitchFamily="49" charset="0"/>
                <a:cs typeface="Courier New" panose="02070309020205020404" pitchFamily="49" charset="0"/>
              </a:rPr>
              <a:t>;</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double </a:t>
            </a:r>
            <a:r>
              <a:rPr lang="en-US" altLang="en-US" sz="1100" dirty="0" err="1">
                <a:latin typeface="Courier New" panose="02070309020205020404" pitchFamily="49" charset="0"/>
                <a:cs typeface="Courier New" panose="02070309020205020404" pitchFamily="49" charset="0"/>
              </a:rPr>
              <a:t>viewSize</a:t>
            </a:r>
            <a:r>
              <a:rPr lang="en-US" altLang="en-US" sz="1100" dirty="0">
                <a:latin typeface="Courier New" panose="02070309020205020404" pitchFamily="49" charset="0"/>
                <a:cs typeface="Courier New" panose="02070309020205020404" pitchFamily="49" charset="0"/>
              </a:rPr>
              <a:t> = </a:t>
            </a:r>
            <a:r>
              <a:rPr lang="en-US" altLang="en-US" sz="1100" dirty="0" smtClean="0">
                <a:latin typeface="Courier New" panose="02070309020205020404" pitchFamily="49" charset="0"/>
                <a:cs typeface="Courier New" panose="02070309020205020404" pitchFamily="49" charset="0"/>
              </a:rPr>
              <a:t>  2.0              </a:t>
            </a:r>
            <a:r>
              <a:rPr lang="en-US" altLang="en-US" sz="1100" dirty="0">
                <a:latin typeface="Courier New" panose="02070309020205020404" pitchFamily="49" charset="0"/>
                <a:cs typeface="Courier New" panose="02070309020205020404" pitchFamily="49" charset="0"/>
              </a:rPr>
              <a:t>* altitude * </a:t>
            </a:r>
            <a:r>
              <a:rPr lang="en-US" altLang="en-US" sz="1100" dirty="0" err="1">
                <a:latin typeface="Courier New" panose="02070309020205020404" pitchFamily="49" charset="0"/>
                <a:cs typeface="Courier New" panose="02070309020205020404" pitchFamily="49" charset="0"/>
              </a:rPr>
              <a:t>Math.</a:t>
            </a:r>
            <a:r>
              <a:rPr lang="en-US" altLang="en-US" sz="1100" i="1" dirty="0" err="1">
                <a:latin typeface="Courier New" panose="02070309020205020404" pitchFamily="49" charset="0"/>
                <a:cs typeface="Courier New" panose="02070309020205020404" pitchFamily="49" charset="0"/>
              </a:rPr>
              <a:t>tan</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fovRadians</a:t>
            </a: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a:t>
            </a:r>
            <a:r>
              <a:rPr lang="en-US" altLang="en-US" sz="1100" dirty="0" err="1" smtClean="0">
                <a:latin typeface="Courier New" panose="02070309020205020404" pitchFamily="49" charset="0"/>
                <a:cs typeface="Courier New" panose="02070309020205020404" pitchFamily="49" charset="0"/>
              </a:rPr>
              <a:t>int</a:t>
            </a: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legs = (</a:t>
            </a:r>
            <a:r>
              <a:rPr lang="en-US" altLang="en-US" sz="1100" dirty="0" err="1">
                <a:latin typeface="Courier New" panose="02070309020205020404" pitchFamily="49" charset="0"/>
                <a:cs typeface="Courier New" panose="02070309020205020404" pitchFamily="49" charset="0"/>
              </a:rPr>
              <a:t>int</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Math.</a:t>
            </a:r>
            <a:r>
              <a:rPr lang="en-US" altLang="en-US" sz="1100" i="1" dirty="0" err="1">
                <a:latin typeface="Courier New" panose="02070309020205020404" pitchFamily="49" charset="0"/>
                <a:cs typeface="Courier New" panose="02070309020205020404" pitchFamily="49" charset="0"/>
              </a:rPr>
              <a:t>ceil</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boundsHeight</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viewSize</a:t>
            </a:r>
            <a:r>
              <a:rPr lang="en-US" altLang="en-US" sz="1100" dirty="0">
                <a:latin typeface="Courier New" panose="02070309020205020404" pitchFamily="49" charset="0"/>
                <a:cs typeface="Courier New" panose="02070309020205020404" pitchFamily="49" charset="0"/>
              </a:rPr>
              <a:t>) - </a:t>
            </a:r>
            <a:r>
              <a:rPr lang="en-US" altLang="en-US" sz="1100" dirty="0" smtClean="0">
                <a:latin typeface="Courier New" panose="02070309020205020404" pitchFamily="49" charset="0"/>
                <a:cs typeface="Courier New" panose="02070309020205020404" pitchFamily="49" charset="0"/>
              </a:rPr>
              <a:t>                  1  ;  </a:t>
            </a: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if(legs </a:t>
            </a:r>
            <a:r>
              <a:rPr lang="en-US" altLang="en-US" sz="1100" dirty="0">
                <a:latin typeface="Courier New" panose="02070309020205020404" pitchFamily="49" charset="0"/>
                <a:cs typeface="Courier New" panose="02070309020205020404" pitchFamily="49" charset="0"/>
              </a:rPr>
              <a:t>&lt;= 1 </a:t>
            </a:r>
            <a:r>
              <a:rPr lang="en-US" altLang="en-US" sz="1100" dirty="0" smtClean="0">
                <a:latin typeface="Courier New" panose="02070309020205020404" pitchFamily="49" charset="0"/>
                <a:cs typeface="Courier New" panose="02070309020205020404" pitchFamily="49" charset="0"/>
              </a:rPr>
              <a:t>          ) </a:t>
            </a: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legs = </a:t>
            </a:r>
            <a:r>
              <a:rPr lang="en-US" altLang="en-US" sz="1100" dirty="0" smtClean="0">
                <a:latin typeface="Courier New" panose="02070309020205020404" pitchFamily="49" charset="0"/>
                <a:cs typeface="Courier New" panose="02070309020205020404" pitchFamily="49" charset="0"/>
              </a:rPr>
              <a:t>                  1  ;                                             </a:t>
            </a: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  </a:t>
            </a:r>
            <a:r>
              <a:rPr lang="en-US" altLang="en-US" sz="1100" dirty="0" err="1" smtClean="0">
                <a:latin typeface="Courier New" panose="02070309020205020404" pitchFamily="49" charset="0"/>
                <a:cs typeface="Courier New" panose="02070309020205020404" pitchFamily="49" charset="0"/>
              </a:rPr>
              <a:t>viewSize</a:t>
            </a: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boundsHeight</a:t>
            </a:r>
            <a:r>
              <a:rPr lang="en-US" altLang="en-US" sz="1100" dirty="0">
                <a:latin typeface="Courier New" panose="02070309020205020404" pitchFamily="49" charset="0"/>
                <a:cs typeface="Courier New" panose="02070309020205020404" pitchFamily="49" charset="0"/>
              </a:rPr>
              <a:t>;</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double </a:t>
            </a:r>
            <a:r>
              <a:rPr lang="en-US" altLang="en-US" sz="1100" dirty="0" err="1">
                <a:latin typeface="Courier New" panose="02070309020205020404" pitchFamily="49" charset="0"/>
                <a:cs typeface="Courier New" panose="02070309020205020404" pitchFamily="49" charset="0"/>
              </a:rPr>
              <a:t>halfViewSize</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viewSize</a:t>
            </a:r>
            <a:r>
              <a:rPr lang="en-US" altLang="en-US" sz="1100" dirty="0">
                <a:latin typeface="Courier New" panose="02070309020205020404" pitchFamily="49" charset="0"/>
                <a:cs typeface="Courier New" panose="02070309020205020404" pitchFamily="49" charset="0"/>
              </a:rPr>
              <a:t> / </a:t>
            </a:r>
            <a:r>
              <a:rPr lang="en-US" altLang="en-US" sz="1100" dirty="0" smtClean="0">
                <a:latin typeface="Courier New" panose="02070309020205020404" pitchFamily="49" charset="0"/>
                <a:cs typeface="Courier New" panose="02070309020205020404" pitchFamily="49" charset="0"/>
              </a:rPr>
              <a:t>             2.0  ;                         </a:t>
            </a: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double </a:t>
            </a:r>
            <a:r>
              <a:rPr lang="en-US" altLang="en-US" sz="1100" dirty="0" err="1">
                <a:latin typeface="Courier New" panose="02070309020205020404" pitchFamily="49" charset="0"/>
                <a:cs typeface="Courier New" panose="02070309020205020404" pitchFamily="49" charset="0"/>
              </a:rPr>
              <a:t>crossDirX</a:t>
            </a:r>
            <a:r>
              <a:rPr lang="en-US" altLang="en-US" sz="1100" dirty="0">
                <a:latin typeface="Courier New" panose="02070309020205020404" pitchFamily="49" charset="0"/>
                <a:cs typeface="Courier New" panose="02070309020205020404" pitchFamily="49" charset="0"/>
              </a:rPr>
              <a:t> = </a:t>
            </a:r>
            <a:r>
              <a:rPr lang="en-US" altLang="en-US" sz="1100" dirty="0" smtClean="0">
                <a:latin typeface="Courier New" panose="02070309020205020404" pitchFamily="49" charset="0"/>
                <a:cs typeface="Courier New" panose="02070309020205020404" pitchFamily="49" charset="0"/>
              </a:rPr>
              <a:t>             0.0  ;                                       </a:t>
            </a:r>
            <a:endParaRPr lang="en-US" dirty="0" smtClean="0"/>
          </a:p>
          <a:p>
            <a:pPr marL="0" indent="0">
              <a:lnSpc>
                <a:spcPct val="110000"/>
              </a:lnSpc>
              <a:spcBef>
                <a:spcPts val="0"/>
              </a:spcBef>
              <a:buNone/>
            </a:pPr>
            <a:endParaRPr lang="en-US"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endParaRPr lang="en-US"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100" dirty="0" smtClean="0">
                <a:latin typeface="Courier New" panose="02070309020205020404" pitchFamily="49" charset="0"/>
                <a:cs typeface="Courier New" panose="02070309020205020404" pitchFamily="49" charset="0"/>
              </a:rPr>
              <a:t>  // Main loop calculating coordinates of each point in path</a:t>
            </a:r>
          </a:p>
          <a:p>
            <a:pPr marL="0" indent="0">
              <a:lnSpc>
                <a:spcPct val="110000"/>
              </a:lnSpc>
              <a:spcBef>
                <a:spcPts val="0"/>
              </a:spcBef>
              <a:buNone/>
            </a:pPr>
            <a:r>
              <a:rPr lang="nn-NO" sz="1100" dirty="0" smtClean="0">
                <a:latin typeface="Courier New" panose="02070309020205020404" pitchFamily="49" charset="0"/>
                <a:cs typeface="Courier New" panose="02070309020205020404" pitchFamily="49" charset="0"/>
              </a:rPr>
              <a:t>  for(int </a:t>
            </a:r>
            <a:r>
              <a:rPr lang="nn-NO" sz="1100" dirty="0">
                <a:latin typeface="Courier New" panose="02070309020205020404" pitchFamily="49" charset="0"/>
                <a:cs typeface="Courier New" panose="02070309020205020404" pitchFamily="49" charset="0"/>
              </a:rPr>
              <a:t>i = 0; i &lt; </a:t>
            </a:r>
            <a:r>
              <a:rPr lang="nn-NO" sz="1100" dirty="0" smtClean="0">
                <a:latin typeface="Courier New" panose="02070309020205020404" pitchFamily="49" charset="0"/>
                <a:cs typeface="Courier New" panose="02070309020205020404" pitchFamily="49" charset="0"/>
              </a:rPr>
              <a:t>legs            ; </a:t>
            </a:r>
            <a:r>
              <a:rPr lang="nn-NO" sz="1100" dirty="0">
                <a:latin typeface="Courier New" panose="02070309020205020404" pitchFamily="49" charset="0"/>
                <a:cs typeface="Courier New" panose="02070309020205020404" pitchFamily="49" charset="0"/>
              </a:rPr>
              <a:t>i++) { </a:t>
            </a:r>
            <a:r>
              <a:rPr lang="nn-NO"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endParaRPr lang="nn-NO"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100" dirty="0">
                <a:latin typeface="Courier New" panose="02070309020205020404" pitchFamily="49" charset="0"/>
                <a:cs typeface="Courier New" panose="02070309020205020404" pitchFamily="49" charset="0"/>
              </a:rPr>
              <a:t> </a:t>
            </a:r>
            <a:r>
              <a:rPr lang="nn-NO" sz="1100" dirty="0" smtClean="0">
                <a:latin typeface="Courier New" panose="02070309020205020404" pitchFamily="49" charset="0"/>
                <a:cs typeface="Courier New" panose="02070309020205020404" pitchFamily="49" charset="0"/>
              </a:rPr>
              <a:t>   ... &lt;References to variables defined above&gt; ...</a:t>
            </a:r>
          </a:p>
          <a:p>
            <a:pPr marL="0" indent="0">
              <a:lnSpc>
                <a:spcPct val="110000"/>
              </a:lnSpc>
              <a:spcBef>
                <a:spcPts val="0"/>
              </a:spcBef>
              <a:buNone/>
            </a:pPr>
            <a:endParaRPr lang="nn-NO"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endParaRPr lang="nn-NO"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100" dirty="0">
                <a:latin typeface="Courier New" panose="02070309020205020404" pitchFamily="49" charset="0"/>
                <a:cs typeface="Courier New" panose="02070309020205020404" pitchFamily="49" charset="0"/>
              </a:rPr>
              <a:t> </a:t>
            </a:r>
            <a:r>
              <a:rPr lang="nn-NO"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endParaRPr lang="nn-NO" sz="11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200" dirty="0" smtClean="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1"/>
          </p:nvPr>
        </p:nvSpPr>
        <p:spPr/>
        <p:txBody>
          <a:bodyPr/>
          <a:lstStyle/>
          <a:p>
            <a:fld id="{D437884E-E6BB-47BF-9E39-055BA69E4404}" type="slidenum">
              <a:rPr lang="en-US" smtClean="0"/>
              <a:pPr/>
              <a:t>9</a:t>
            </a:fld>
            <a:r>
              <a:rPr lang="en-US" smtClean="0"/>
              <a:t> </a:t>
            </a:r>
            <a:endParaRPr lang="en-US" dirty="0"/>
          </a:p>
        </p:txBody>
      </p:sp>
      <p:sp>
        <p:nvSpPr>
          <p:cNvPr id="4" name="Title 3"/>
          <p:cNvSpPr>
            <a:spLocks noGrp="1"/>
          </p:cNvSpPr>
          <p:nvPr>
            <p:ph type="title"/>
          </p:nvPr>
        </p:nvSpPr>
        <p:spPr/>
        <p:txBody>
          <a:bodyPr/>
          <a:lstStyle/>
          <a:p>
            <a:r>
              <a:rPr lang="en-US" dirty="0" smtClean="0"/>
              <a:t>Example: Path Planner Before Transformation</a:t>
            </a:r>
            <a:endParaRPr lang="en-US" dirty="0"/>
          </a:p>
        </p:txBody>
      </p:sp>
    </p:spTree>
    <p:extLst>
      <p:ext uri="{BB962C8B-B14F-4D97-AF65-F5344CB8AC3E}">
        <p14:creationId xmlns:p14="http://schemas.microsoft.com/office/powerpoint/2010/main" val="15080986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42790" y="2685616"/>
            <a:ext cx="1590261" cy="17685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61662" y="2973387"/>
            <a:ext cx="765312" cy="1485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12842" y="2536528"/>
            <a:ext cx="1451112" cy="15902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838739" y="3774853"/>
            <a:ext cx="1364971" cy="16104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82756" y="3121971"/>
            <a:ext cx="1550505" cy="1258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92287" y="3612854"/>
            <a:ext cx="1381539" cy="18187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06487" y="4462881"/>
            <a:ext cx="868016" cy="17869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1"/>
          </p:nvPr>
        </p:nvSpPr>
        <p:spPr/>
        <p:txBody>
          <a:bodyPr/>
          <a:lstStyle/>
          <a:p>
            <a:fld id="{D437884E-E6BB-47BF-9E39-055BA69E4404}" type="slidenum">
              <a:rPr lang="en-US" smtClean="0"/>
              <a:pPr/>
              <a:t>10</a:t>
            </a:fld>
            <a:r>
              <a:rPr lang="en-US" smtClean="0"/>
              <a:t> </a:t>
            </a:r>
            <a:endParaRPr lang="en-US" dirty="0"/>
          </a:p>
        </p:txBody>
      </p:sp>
      <p:sp>
        <p:nvSpPr>
          <p:cNvPr id="4" name="Title 3"/>
          <p:cNvSpPr>
            <a:spLocks noGrp="1"/>
          </p:cNvSpPr>
          <p:nvPr>
            <p:ph type="title"/>
          </p:nvPr>
        </p:nvSpPr>
        <p:spPr/>
        <p:txBody>
          <a:bodyPr/>
          <a:lstStyle/>
          <a:p>
            <a:r>
              <a:rPr lang="en-US" dirty="0" smtClean="0"/>
              <a:t>Example: Path Planner After Transformation</a:t>
            </a:r>
            <a:endParaRPr lang="en-US" dirty="0"/>
          </a:p>
        </p:txBody>
      </p:sp>
      <p:sp>
        <p:nvSpPr>
          <p:cNvPr id="16" name="TextBox 15"/>
          <p:cNvSpPr txBox="1"/>
          <p:nvPr/>
        </p:nvSpPr>
        <p:spPr>
          <a:xfrm>
            <a:off x="7136294" y="1270704"/>
            <a:ext cx="1689653" cy="400110"/>
          </a:xfrm>
          <a:prstGeom prst="rect">
            <a:avLst/>
          </a:prstGeom>
          <a:noFill/>
        </p:spPr>
        <p:txBody>
          <a:bodyPr wrap="square" rtlCol="0">
            <a:spAutoFit/>
          </a:bodyPr>
          <a:lstStyle/>
          <a:p>
            <a:r>
              <a:rPr lang="en-US" sz="1000" dirty="0" smtClean="0">
                <a:solidFill>
                  <a:srgbClr val="FF0000"/>
                </a:solidFill>
                <a:latin typeface="Courier New" panose="02070309020205020404" pitchFamily="49" charset="0"/>
                <a:cs typeface="Courier New" panose="02070309020205020404" pitchFamily="49" charset="0"/>
              </a:rPr>
              <a:t>// New control </a:t>
            </a:r>
          </a:p>
          <a:p>
            <a:r>
              <a:rPr lang="en-US" sz="1000" dirty="0" smtClean="0">
                <a:solidFill>
                  <a:srgbClr val="FF0000"/>
                </a:solidFill>
                <a:latin typeface="Courier New" panose="02070309020205020404" pitchFamily="49" charset="0"/>
                <a:cs typeface="Courier New" panose="02070309020205020404" pitchFamily="49" charset="0"/>
              </a:rPr>
              <a:t>// parameters</a:t>
            </a:r>
            <a:endParaRPr lang="en-US" sz="1000" dirty="0">
              <a:solidFill>
                <a:srgbClr val="FF0000"/>
              </a:solidFill>
              <a:latin typeface="Courier New" panose="02070309020205020404" pitchFamily="49" charset="0"/>
              <a:cs typeface="Courier New" panose="02070309020205020404" pitchFamily="49" charset="0"/>
            </a:endParaRPr>
          </a:p>
        </p:txBody>
      </p:sp>
      <p:sp>
        <p:nvSpPr>
          <p:cNvPr id="2" name="Content Placeholder 1"/>
          <p:cNvSpPr>
            <a:spLocks noGrp="1"/>
          </p:cNvSpPr>
          <p:nvPr>
            <p:ph idx="1"/>
          </p:nvPr>
        </p:nvSpPr>
        <p:spPr/>
        <p:txBody>
          <a:bodyPr>
            <a:normAutofit fontScale="92500" lnSpcReduction="20000"/>
          </a:bodyPr>
          <a:lstStyle/>
          <a:p>
            <a:pPr marL="0" indent="0">
              <a:buNone/>
            </a:pPr>
            <a:endParaRPr lang="en-US" dirty="0" smtClean="0"/>
          </a:p>
          <a:p>
            <a:pPr marL="0" indent="0">
              <a:lnSpc>
                <a:spcPct val="110000"/>
              </a:lnSpc>
              <a:spcBef>
                <a:spcPts val="0"/>
              </a:spcBef>
              <a:buNone/>
            </a:pPr>
            <a:r>
              <a:rPr lang="en-US" sz="1100" dirty="0">
                <a:latin typeface="Courier New" panose="02070309020205020404" pitchFamily="49" charset="0"/>
                <a:cs typeface="Courier New" panose="02070309020205020404" pitchFamily="49" charset="0"/>
              </a:rPr>
              <a:t>public double[][] </a:t>
            </a:r>
            <a:r>
              <a:rPr lang="en-US" sz="1100" dirty="0" err="1" smtClean="0">
                <a:latin typeface="Courier New" panose="02070309020205020404" pitchFamily="49" charset="0"/>
                <a:cs typeface="Courier New" panose="02070309020205020404" pitchFamily="49" charset="0"/>
              </a:rPr>
              <a:t>TransformedPlan</a:t>
            </a:r>
            <a:r>
              <a:rPr lang="en-US" sz="1100" dirty="0" smtClean="0">
                <a:latin typeface="Courier New" panose="02070309020205020404" pitchFamily="49" charset="0"/>
                <a:cs typeface="Courier New" panose="02070309020205020404" pitchFamily="49" charset="0"/>
              </a:rPr>
              <a:t>(</a:t>
            </a:r>
            <a:r>
              <a:rPr lang="en-US" sz="1100" dirty="0" smtClean="0">
                <a:solidFill>
                  <a:srgbClr val="FF0000"/>
                </a:solidFill>
                <a:latin typeface="Courier New" panose="02070309020205020404" pitchFamily="49" charset="0"/>
                <a:cs typeface="Courier New" panose="02070309020205020404" pitchFamily="49" charset="0"/>
              </a:rPr>
              <a:t>double </a:t>
            </a:r>
            <a:r>
              <a:rPr lang="en-US" sz="1100" dirty="0">
                <a:solidFill>
                  <a:srgbClr val="FF0000"/>
                </a:solidFill>
                <a:latin typeface="Courier New" panose="02070309020205020404" pitchFamily="49" charset="0"/>
                <a:cs typeface="Courier New" panose="02070309020205020404" pitchFamily="49" charset="0"/>
              </a:rPr>
              <a:t>ctrlLoop1, double </a:t>
            </a:r>
            <a:r>
              <a:rPr lang="en-US" sz="1100" dirty="0" smtClean="0">
                <a:solidFill>
                  <a:srgbClr val="FF0000"/>
                </a:solidFill>
                <a:latin typeface="Courier New" panose="02070309020205020404" pitchFamily="49" charset="0"/>
                <a:cs typeface="Courier New" panose="02070309020205020404" pitchFamily="49" charset="0"/>
              </a:rPr>
              <a:t>ctrlCmp0, </a:t>
            </a:r>
          </a:p>
          <a:p>
            <a:pPr marL="0" indent="0">
              <a:lnSpc>
                <a:spcPct val="110000"/>
              </a:lnSpc>
              <a:spcBef>
                <a:spcPts val="0"/>
              </a:spcBef>
              <a:buNone/>
            </a:pPr>
            <a:r>
              <a:rPr lang="en-US" sz="1100" dirty="0" smtClean="0">
                <a:solidFill>
                  <a:srgbClr val="FF0000"/>
                </a:solidFill>
                <a:latin typeface="Courier New" panose="02070309020205020404" pitchFamily="49" charset="0"/>
                <a:cs typeface="Courier New" panose="02070309020205020404" pitchFamily="49" charset="0"/>
              </a:rPr>
              <a:t>                                  double </a:t>
            </a:r>
            <a:r>
              <a:rPr lang="en-US" sz="1100" dirty="0">
                <a:solidFill>
                  <a:srgbClr val="FF0000"/>
                </a:solidFill>
                <a:latin typeface="Courier New" panose="02070309020205020404" pitchFamily="49" charset="0"/>
                <a:cs typeface="Courier New" panose="02070309020205020404" pitchFamily="49" charset="0"/>
              </a:rPr>
              <a:t>ctrlConst0, double ctrlConst1, double </a:t>
            </a:r>
            <a:r>
              <a:rPr lang="en-US" sz="1100" dirty="0" smtClean="0">
                <a:solidFill>
                  <a:srgbClr val="FF0000"/>
                </a:solidFill>
                <a:latin typeface="Courier New" panose="02070309020205020404" pitchFamily="49" charset="0"/>
                <a:cs typeface="Courier New" panose="02070309020205020404" pitchFamily="49" charset="0"/>
              </a:rPr>
              <a:t>ctrlConst2,</a:t>
            </a:r>
          </a:p>
          <a:p>
            <a:pPr marL="0" indent="0">
              <a:lnSpc>
                <a:spcPct val="110000"/>
              </a:lnSpc>
              <a:spcBef>
                <a:spcPts val="0"/>
              </a:spcBef>
              <a:buNone/>
            </a:pPr>
            <a:r>
              <a:rPr lang="en-US" sz="1100" dirty="0">
                <a:solidFill>
                  <a:srgbClr val="FF0000"/>
                </a:solidFill>
                <a:latin typeface="Courier New" panose="02070309020205020404" pitchFamily="49" charset="0"/>
                <a:cs typeface="Courier New" panose="02070309020205020404" pitchFamily="49" charset="0"/>
              </a:rPr>
              <a:t> </a:t>
            </a:r>
            <a:r>
              <a:rPr lang="en-US" sz="1100" dirty="0" smtClean="0">
                <a:solidFill>
                  <a:srgbClr val="FF0000"/>
                </a:solidFill>
                <a:latin typeface="Courier New" panose="02070309020205020404" pitchFamily="49" charset="0"/>
                <a:cs typeface="Courier New" panose="02070309020205020404" pitchFamily="49" charset="0"/>
              </a:rPr>
              <a:t>                                 double </a:t>
            </a:r>
            <a:r>
              <a:rPr lang="en-US" sz="1100" dirty="0">
                <a:solidFill>
                  <a:srgbClr val="FF0000"/>
                </a:solidFill>
                <a:latin typeface="Courier New" panose="02070309020205020404" pitchFamily="49" charset="0"/>
                <a:cs typeface="Courier New" panose="02070309020205020404" pitchFamily="49" charset="0"/>
              </a:rPr>
              <a:t>ctrlConst3, double </a:t>
            </a:r>
            <a:r>
              <a:rPr lang="en-US" sz="1100" dirty="0" smtClean="0">
                <a:solidFill>
                  <a:srgbClr val="FF0000"/>
                </a:solidFill>
                <a:latin typeface="Courier New" panose="02070309020205020404" pitchFamily="49" charset="0"/>
                <a:cs typeface="Courier New" panose="02070309020205020404" pitchFamily="49" charset="0"/>
              </a:rPr>
              <a:t>ctrlConst4</a:t>
            </a:r>
            <a:r>
              <a:rPr 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double </a:t>
            </a:r>
            <a:r>
              <a:rPr lang="en-US" sz="1100" dirty="0" err="1" smtClean="0">
                <a:latin typeface="Courier New" panose="02070309020205020404" pitchFamily="49" charset="0"/>
                <a:cs typeface="Courier New" panose="02070309020205020404" pitchFamily="49" charset="0"/>
              </a:rPr>
              <a:t>startLocationX</a:t>
            </a:r>
            <a:r>
              <a:rPr lang="en-US" sz="1100" dirty="0" smtClean="0">
                <a:latin typeface="Courier New" panose="02070309020205020404" pitchFamily="49" charset="0"/>
                <a:cs typeface="Courier New" panose="02070309020205020404" pitchFamily="49" charset="0"/>
              </a:rPr>
              <a:t>, double </a:t>
            </a:r>
            <a:r>
              <a:rPr lang="en-US" sz="1100" dirty="0" err="1">
                <a:latin typeface="Courier New" panose="02070309020205020404" pitchFamily="49" charset="0"/>
                <a:cs typeface="Courier New" panose="02070309020205020404" pitchFamily="49" charset="0"/>
              </a:rPr>
              <a:t>startLocationY</a:t>
            </a:r>
            <a:r>
              <a:rPr lang="en-US" sz="1100" dirty="0">
                <a:latin typeface="Courier New" panose="02070309020205020404" pitchFamily="49" charset="0"/>
                <a:cs typeface="Courier New" panose="02070309020205020404" pitchFamily="49" charset="0"/>
              </a:rPr>
              <a:t>, double </a:t>
            </a:r>
            <a:r>
              <a:rPr lang="en-US" sz="1100" dirty="0" err="1" smtClean="0">
                <a:latin typeface="Courier New" panose="02070309020205020404" pitchFamily="49" charset="0"/>
                <a:cs typeface="Courier New" panose="02070309020205020404" pitchFamily="49" charset="0"/>
              </a:rPr>
              <a:t>returnLocationX</a:t>
            </a:r>
            <a:r>
              <a:rPr 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double </a:t>
            </a:r>
            <a:r>
              <a:rPr lang="en-US" sz="1100" dirty="0" err="1">
                <a:latin typeface="Courier New" panose="02070309020205020404" pitchFamily="49" charset="0"/>
                <a:cs typeface="Courier New" panose="02070309020205020404" pitchFamily="49" charset="0"/>
              </a:rPr>
              <a:t>returnLocationY</a:t>
            </a:r>
            <a:r>
              <a:rPr lang="en-US" sz="1100" dirty="0">
                <a:latin typeface="Courier New" panose="02070309020205020404" pitchFamily="49" charset="0"/>
                <a:cs typeface="Courier New" panose="02070309020205020404" pitchFamily="49" charset="0"/>
              </a:rPr>
              <a:t>, double[][] </a:t>
            </a:r>
            <a:r>
              <a:rPr lang="en-US" sz="1100" dirty="0" err="1">
                <a:latin typeface="Courier New" panose="02070309020205020404" pitchFamily="49" charset="0"/>
                <a:cs typeface="Courier New" panose="02070309020205020404" pitchFamily="49" charset="0"/>
              </a:rPr>
              <a:t>searchArea</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numPts</a:t>
            </a:r>
            <a:r>
              <a:rPr 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double </a:t>
            </a:r>
            <a:r>
              <a:rPr lang="en-US" sz="1100" dirty="0">
                <a:latin typeface="Courier New" panose="02070309020205020404" pitchFamily="49" charset="0"/>
                <a:cs typeface="Courier New" panose="02070309020205020404" pitchFamily="49" charset="0"/>
              </a:rPr>
              <a:t>altitude, double </a:t>
            </a:r>
            <a:r>
              <a:rPr lang="en-US" sz="1100" dirty="0" err="1">
                <a:latin typeface="Courier New" panose="02070309020205020404" pitchFamily="49" charset="0"/>
                <a:cs typeface="Courier New" panose="02070309020205020404" pitchFamily="49" charset="0"/>
              </a:rPr>
              <a:t>fovRadians</a:t>
            </a: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sz="1100" dirty="0" smtClean="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p>
          <a:p>
            <a:pPr marL="0" indent="0">
              <a:lnSpc>
                <a:spcPct val="110000"/>
              </a:lnSpc>
              <a:spcBef>
                <a:spcPts val="0"/>
              </a:spcBef>
              <a:buNone/>
            </a:pPr>
            <a:r>
              <a:rPr lang="en-US" alt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 double </a:t>
            </a:r>
            <a:r>
              <a:rPr lang="en-US" altLang="en-US" sz="1100" dirty="0" err="1">
                <a:latin typeface="Courier New" panose="02070309020205020404" pitchFamily="49" charset="0"/>
                <a:cs typeface="Courier New" panose="02070309020205020404" pitchFamily="49" charset="0"/>
              </a:rPr>
              <a:t>boundsHeight</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boundsMaxY</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boundsMinY</a:t>
            </a:r>
            <a:r>
              <a:rPr lang="en-US" altLang="en-US" sz="1100" dirty="0">
                <a:latin typeface="Courier New" panose="02070309020205020404" pitchFamily="49" charset="0"/>
                <a:cs typeface="Courier New" panose="02070309020205020404" pitchFamily="49" charset="0"/>
              </a:rPr>
              <a:t>;</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double </a:t>
            </a:r>
            <a:r>
              <a:rPr lang="en-US" altLang="en-US" sz="1100" dirty="0" err="1">
                <a:latin typeface="Courier New" panose="02070309020205020404" pitchFamily="49" charset="0"/>
                <a:cs typeface="Courier New" panose="02070309020205020404" pitchFamily="49" charset="0"/>
              </a:rPr>
              <a:t>viewSize</a:t>
            </a:r>
            <a:r>
              <a:rPr lang="en-US" altLang="en-US" sz="1100" dirty="0">
                <a:latin typeface="Courier New" panose="02070309020205020404" pitchFamily="49" charset="0"/>
                <a:cs typeface="Courier New" panose="02070309020205020404" pitchFamily="49" charset="0"/>
              </a:rPr>
              <a:t> = </a:t>
            </a:r>
            <a:r>
              <a:rPr lang="en-US" altLang="en-US" sz="1100" dirty="0" smtClean="0">
                <a:latin typeface="Courier New" panose="02070309020205020404" pitchFamily="49" charset="0"/>
                <a:cs typeface="Courier New" panose="02070309020205020404" pitchFamily="49" charset="0"/>
              </a:rPr>
              <a:t>/*2.0*/ </a:t>
            </a:r>
            <a:r>
              <a:rPr lang="en-US" altLang="en-US" sz="1100" dirty="0">
                <a:solidFill>
                  <a:srgbClr val="FF0000"/>
                </a:solidFill>
                <a:latin typeface="Courier New" panose="02070309020205020404" pitchFamily="49" charset="0"/>
                <a:cs typeface="Courier New" panose="02070309020205020404" pitchFamily="49" charset="0"/>
              </a:rPr>
              <a:t>ctrlConst0</a:t>
            </a:r>
            <a:r>
              <a:rPr lang="en-US" altLang="en-US" sz="1100" dirty="0">
                <a:latin typeface="Courier New" panose="02070309020205020404" pitchFamily="49" charset="0"/>
                <a:cs typeface="Courier New" panose="02070309020205020404" pitchFamily="49" charset="0"/>
              </a:rPr>
              <a:t> * altitude * </a:t>
            </a:r>
            <a:r>
              <a:rPr lang="en-US" altLang="en-US" sz="1100" dirty="0" err="1">
                <a:latin typeface="Courier New" panose="02070309020205020404" pitchFamily="49" charset="0"/>
                <a:cs typeface="Courier New" panose="02070309020205020404" pitchFamily="49" charset="0"/>
              </a:rPr>
              <a:t>Math.</a:t>
            </a:r>
            <a:r>
              <a:rPr lang="en-US" altLang="en-US" sz="1100" i="1" dirty="0" err="1">
                <a:latin typeface="Courier New" panose="02070309020205020404" pitchFamily="49" charset="0"/>
                <a:cs typeface="Courier New" panose="02070309020205020404" pitchFamily="49" charset="0"/>
              </a:rPr>
              <a:t>tan</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fovRadians</a:t>
            </a: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    // </a:t>
            </a:r>
            <a:r>
              <a:rPr lang="en-US" altLang="en-US" sz="1100" dirty="0">
                <a:latin typeface="Courier New" panose="02070309020205020404" pitchFamily="49" charset="0"/>
                <a:cs typeface="Courier New" panose="02070309020205020404" pitchFamily="49" charset="0"/>
              </a:rPr>
              <a:t>Transformed       </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a:t>
            </a:r>
            <a:r>
              <a:rPr lang="en-US" altLang="en-US" sz="1100" dirty="0" err="1" smtClean="0">
                <a:latin typeface="Courier New" panose="02070309020205020404" pitchFamily="49" charset="0"/>
                <a:cs typeface="Courier New" panose="02070309020205020404" pitchFamily="49" charset="0"/>
              </a:rPr>
              <a:t>int</a:t>
            </a: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legs = (</a:t>
            </a:r>
            <a:r>
              <a:rPr lang="en-US" altLang="en-US" sz="1100" dirty="0" err="1">
                <a:latin typeface="Courier New" panose="02070309020205020404" pitchFamily="49" charset="0"/>
                <a:cs typeface="Courier New" panose="02070309020205020404" pitchFamily="49" charset="0"/>
              </a:rPr>
              <a:t>int</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Math.</a:t>
            </a:r>
            <a:r>
              <a:rPr lang="en-US" altLang="en-US" sz="1100" i="1" dirty="0" err="1">
                <a:latin typeface="Courier New" panose="02070309020205020404" pitchFamily="49" charset="0"/>
                <a:cs typeface="Courier New" panose="02070309020205020404" pitchFamily="49" charset="0"/>
              </a:rPr>
              <a:t>ceil</a:t>
            </a:r>
            <a:r>
              <a:rPr lang="en-US" altLang="en-US" sz="1100" dirty="0">
                <a:latin typeface="Courier New" panose="02070309020205020404" pitchFamily="49" charset="0"/>
                <a:cs typeface="Courier New" panose="02070309020205020404" pitchFamily="49" charset="0"/>
              </a:rPr>
              <a:t>(</a:t>
            </a:r>
            <a:r>
              <a:rPr lang="en-US" altLang="en-US" sz="1100" dirty="0" err="1">
                <a:latin typeface="Courier New" panose="02070309020205020404" pitchFamily="49" charset="0"/>
                <a:cs typeface="Courier New" panose="02070309020205020404" pitchFamily="49" charset="0"/>
              </a:rPr>
              <a:t>boundsHeight</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viewSize</a:t>
            </a:r>
            <a:r>
              <a:rPr lang="en-US" altLang="en-US" sz="1100" dirty="0">
                <a:latin typeface="Courier New" panose="02070309020205020404" pitchFamily="49" charset="0"/>
                <a:cs typeface="Courier New" panose="02070309020205020404" pitchFamily="49" charset="0"/>
              </a:rPr>
              <a:t>) - </a:t>
            </a:r>
            <a:r>
              <a:rPr lang="en-US" altLang="en-US" sz="1100" dirty="0">
                <a:solidFill>
                  <a:srgbClr val="FF0000"/>
                </a:solidFill>
                <a:latin typeface="Courier New" panose="02070309020205020404" pitchFamily="49" charset="0"/>
                <a:cs typeface="Courier New" panose="02070309020205020404" pitchFamily="49" charset="0"/>
              </a:rPr>
              <a:t>(</a:t>
            </a:r>
            <a:r>
              <a:rPr lang="en-US" altLang="en-US" sz="1100" dirty="0" err="1">
                <a:solidFill>
                  <a:srgbClr val="FF0000"/>
                </a:solidFill>
                <a:latin typeface="Courier New" panose="02070309020205020404" pitchFamily="49" charset="0"/>
                <a:cs typeface="Courier New" panose="02070309020205020404" pitchFamily="49" charset="0"/>
              </a:rPr>
              <a:t>int</a:t>
            </a:r>
            <a:r>
              <a:rPr lang="en-US" altLang="en-US" sz="1100" dirty="0">
                <a:solidFill>
                  <a:srgbClr val="FF0000"/>
                </a:solidFill>
                <a:latin typeface="Courier New" panose="02070309020205020404" pitchFamily="49" charset="0"/>
                <a:cs typeface="Courier New" panose="02070309020205020404" pitchFamily="49" charset="0"/>
              </a:rPr>
              <a:t>)ctrlConst1</a:t>
            </a: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/*1*/;  </a:t>
            </a: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Transformed</a:t>
            </a: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if(legs </a:t>
            </a:r>
            <a:r>
              <a:rPr lang="en-US" altLang="en-US" sz="1100" dirty="0">
                <a:latin typeface="Courier New" panose="02070309020205020404" pitchFamily="49" charset="0"/>
                <a:cs typeface="Courier New" panose="02070309020205020404" pitchFamily="49" charset="0"/>
              </a:rPr>
              <a:t>&lt;= 1 </a:t>
            </a:r>
            <a:r>
              <a:rPr lang="en-US" altLang="en-US" sz="1100" dirty="0">
                <a:solidFill>
                  <a:srgbClr val="FF0000"/>
                </a:solidFill>
                <a:latin typeface="Courier New" panose="02070309020205020404" pitchFamily="49" charset="0"/>
                <a:cs typeface="Courier New" panose="02070309020205020404" pitchFamily="49" charset="0"/>
              </a:rPr>
              <a:t>+ ctrlCmp0</a:t>
            </a:r>
            <a:r>
              <a:rPr lang="en-US" altLang="en-US" sz="1100" dirty="0">
                <a:latin typeface="Courier New" panose="02070309020205020404" pitchFamily="49" charset="0"/>
                <a:cs typeface="Courier New" panose="02070309020205020404" pitchFamily="49" charset="0"/>
              </a:rPr>
              <a:t>) {  </a:t>
            </a:r>
            <a:r>
              <a:rPr lang="en-US" altLang="en-US" sz="1100" dirty="0" smtClean="0">
                <a:latin typeface="Courier New" panose="02070309020205020404" pitchFamily="49" charset="0"/>
                <a:cs typeface="Courier New" panose="02070309020205020404" pitchFamily="49" charset="0"/>
              </a:rPr>
              <a:t>                                                 // </a:t>
            </a:r>
            <a:r>
              <a:rPr lang="en-US" altLang="en-US" sz="1100" dirty="0">
                <a:latin typeface="Courier New" panose="02070309020205020404" pitchFamily="49" charset="0"/>
                <a:cs typeface="Courier New" panose="02070309020205020404" pitchFamily="49" charset="0"/>
              </a:rPr>
              <a:t>Transformed</a:t>
            </a:r>
            <a:br>
              <a:rPr lang="en-US" altLang="en-US" sz="1100" dirty="0">
                <a:latin typeface="Courier New" panose="02070309020205020404" pitchFamily="49" charset="0"/>
                <a:cs typeface="Courier New" panose="02070309020205020404" pitchFamily="49" charset="0"/>
              </a:rPr>
            </a:b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legs = </a:t>
            </a:r>
            <a:r>
              <a:rPr lang="en-US" altLang="en-US" sz="1100" dirty="0">
                <a:solidFill>
                  <a:srgbClr val="FF0000"/>
                </a:solidFill>
                <a:latin typeface="Courier New" panose="02070309020205020404" pitchFamily="49" charset="0"/>
                <a:cs typeface="Courier New" panose="02070309020205020404" pitchFamily="49" charset="0"/>
              </a:rPr>
              <a:t>(</a:t>
            </a:r>
            <a:r>
              <a:rPr lang="en-US" altLang="en-US" sz="1100" dirty="0" err="1">
                <a:solidFill>
                  <a:srgbClr val="FF0000"/>
                </a:solidFill>
                <a:latin typeface="Courier New" panose="02070309020205020404" pitchFamily="49" charset="0"/>
                <a:cs typeface="Courier New" panose="02070309020205020404" pitchFamily="49" charset="0"/>
              </a:rPr>
              <a:t>int</a:t>
            </a:r>
            <a:r>
              <a:rPr lang="en-US" altLang="en-US" sz="1100" dirty="0">
                <a:solidFill>
                  <a:srgbClr val="FF0000"/>
                </a:solidFill>
                <a:latin typeface="Courier New" panose="02070309020205020404" pitchFamily="49" charset="0"/>
                <a:cs typeface="Courier New" panose="02070309020205020404" pitchFamily="49" charset="0"/>
              </a:rPr>
              <a:t>)ctrlConst2</a:t>
            </a:r>
            <a:r>
              <a:rPr lang="en-US" altLang="en-US" sz="1100" dirty="0">
                <a:latin typeface="Courier New" panose="02070309020205020404" pitchFamily="49" charset="0"/>
                <a:cs typeface="Courier New" panose="02070309020205020404" pitchFamily="49" charset="0"/>
              </a:rPr>
              <a:t> /*1*/;  </a:t>
            </a:r>
            <a:r>
              <a:rPr lang="en-US" altLang="en-US" sz="1100" dirty="0" smtClean="0">
                <a:latin typeface="Courier New" panose="02070309020205020404" pitchFamily="49" charset="0"/>
                <a:cs typeface="Courier New" panose="02070309020205020404" pitchFamily="49" charset="0"/>
              </a:rPr>
              <a:t>                                           // Transformed</a:t>
            </a: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a:latin typeface="Courier New" panose="02070309020205020404" pitchFamily="49" charset="0"/>
                <a:cs typeface="Courier New" panose="02070309020205020404" pitchFamily="49" charset="0"/>
              </a:rPr>
              <a:t>   </a:t>
            </a:r>
            <a:r>
              <a:rPr lang="en-US" altLang="en-US" sz="1100" dirty="0" smtClean="0">
                <a:latin typeface="Courier New" panose="02070309020205020404" pitchFamily="49" charset="0"/>
                <a:cs typeface="Courier New" panose="02070309020205020404" pitchFamily="49" charset="0"/>
              </a:rPr>
              <a:t>  </a:t>
            </a:r>
            <a:r>
              <a:rPr lang="en-US" altLang="en-US" sz="1100" dirty="0" err="1" smtClean="0">
                <a:latin typeface="Courier New" panose="02070309020205020404" pitchFamily="49" charset="0"/>
                <a:cs typeface="Courier New" panose="02070309020205020404" pitchFamily="49" charset="0"/>
              </a:rPr>
              <a:t>viewSize</a:t>
            </a: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 </a:t>
            </a:r>
            <a:r>
              <a:rPr lang="en-US" altLang="en-US" sz="1100" dirty="0" err="1">
                <a:latin typeface="Courier New" panose="02070309020205020404" pitchFamily="49" charset="0"/>
                <a:cs typeface="Courier New" panose="02070309020205020404" pitchFamily="49" charset="0"/>
              </a:rPr>
              <a:t>boundsHeight</a:t>
            </a:r>
            <a:r>
              <a:rPr lang="en-US" altLang="en-US" sz="1100" dirty="0">
                <a:latin typeface="Courier New" panose="02070309020205020404" pitchFamily="49" charset="0"/>
                <a:cs typeface="Courier New" panose="02070309020205020404" pitchFamily="49" charset="0"/>
              </a:rPr>
              <a:t>;</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a:t>
            </a: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a:latin typeface="Courier New" panose="02070309020205020404" pitchFamily="49" charset="0"/>
                <a:cs typeface="Courier New" panose="02070309020205020404" pitchFamily="49" charset="0"/>
              </a:rPr>
              <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double </a:t>
            </a:r>
            <a:r>
              <a:rPr lang="en-US" altLang="en-US" sz="1100" dirty="0" err="1">
                <a:latin typeface="Courier New" panose="02070309020205020404" pitchFamily="49" charset="0"/>
                <a:cs typeface="Courier New" panose="02070309020205020404" pitchFamily="49" charset="0"/>
              </a:rPr>
              <a:t>halfViewSize</a:t>
            </a:r>
            <a:r>
              <a:rPr lang="en-US" altLang="en-US" sz="1100" dirty="0">
                <a:latin typeface="Courier New" panose="02070309020205020404" pitchFamily="49" charset="0"/>
                <a:cs typeface="Courier New" panose="02070309020205020404" pitchFamily="49" charset="0"/>
              </a:rPr>
              <a:t> = </a:t>
            </a:r>
            <a:r>
              <a:rPr lang="en-US" altLang="en-US" sz="1100" dirty="0" err="1">
                <a:latin typeface="Courier New" panose="02070309020205020404" pitchFamily="49" charset="0"/>
                <a:cs typeface="Courier New" panose="02070309020205020404" pitchFamily="49" charset="0"/>
              </a:rPr>
              <a:t>viewSize</a:t>
            </a:r>
            <a:r>
              <a:rPr lang="en-US" altLang="en-US" sz="1100" dirty="0">
                <a:latin typeface="Courier New" panose="02070309020205020404" pitchFamily="49" charset="0"/>
                <a:cs typeface="Courier New" panose="02070309020205020404" pitchFamily="49" charset="0"/>
              </a:rPr>
              <a:t> / </a:t>
            </a:r>
            <a:r>
              <a:rPr lang="en-US" altLang="en-US" sz="1100" dirty="0">
                <a:solidFill>
                  <a:srgbClr val="FF0000"/>
                </a:solidFill>
                <a:latin typeface="Courier New" panose="02070309020205020404" pitchFamily="49" charset="0"/>
                <a:cs typeface="Courier New" panose="02070309020205020404" pitchFamily="49" charset="0"/>
              </a:rPr>
              <a:t>ctrlConst3</a:t>
            </a:r>
            <a:r>
              <a:rPr lang="en-US" altLang="en-US" sz="1100" dirty="0">
                <a:latin typeface="Courier New" panose="02070309020205020404" pitchFamily="49" charset="0"/>
                <a:cs typeface="Courier New" panose="02070309020205020404" pitchFamily="49" charset="0"/>
              </a:rPr>
              <a:t> /*2.0*/;  </a:t>
            </a:r>
            <a:r>
              <a:rPr lang="en-US" altLang="en-US" sz="1100" dirty="0" smtClean="0">
                <a:latin typeface="Courier New" panose="02070309020205020404" pitchFamily="49" charset="0"/>
                <a:cs typeface="Courier New" panose="02070309020205020404" pitchFamily="49" charset="0"/>
              </a:rPr>
              <a:t>                       // </a:t>
            </a:r>
            <a:r>
              <a:rPr lang="en-US" altLang="en-US" sz="1100" dirty="0">
                <a:latin typeface="Courier New" panose="02070309020205020404" pitchFamily="49" charset="0"/>
                <a:cs typeface="Courier New" panose="02070309020205020404" pitchFamily="49" charset="0"/>
              </a:rPr>
              <a:t>Transformed</a:t>
            </a:r>
            <a:br>
              <a:rPr lang="en-US" altLang="en-US" sz="1100" dirty="0">
                <a:latin typeface="Courier New" panose="02070309020205020404" pitchFamily="49" charset="0"/>
                <a:cs typeface="Courier New" panose="02070309020205020404" pitchFamily="49" charset="0"/>
              </a:rPr>
            </a:br>
            <a:r>
              <a:rPr lang="en-US" altLang="en-US" sz="1100" dirty="0" smtClean="0">
                <a:latin typeface="Courier New" panose="02070309020205020404" pitchFamily="49" charset="0"/>
                <a:cs typeface="Courier New" panose="02070309020205020404" pitchFamily="49" charset="0"/>
              </a:rPr>
              <a:t>  double </a:t>
            </a:r>
            <a:r>
              <a:rPr lang="en-US" altLang="en-US" sz="1100" dirty="0" err="1">
                <a:latin typeface="Courier New" panose="02070309020205020404" pitchFamily="49" charset="0"/>
                <a:cs typeface="Courier New" panose="02070309020205020404" pitchFamily="49" charset="0"/>
              </a:rPr>
              <a:t>crossDirX</a:t>
            </a:r>
            <a:r>
              <a:rPr lang="en-US" altLang="en-US" sz="1100" dirty="0">
                <a:latin typeface="Courier New" panose="02070309020205020404" pitchFamily="49" charset="0"/>
                <a:cs typeface="Courier New" panose="02070309020205020404" pitchFamily="49" charset="0"/>
              </a:rPr>
              <a:t> = </a:t>
            </a:r>
            <a:r>
              <a:rPr lang="en-US" altLang="en-US" sz="1100" dirty="0">
                <a:solidFill>
                  <a:srgbClr val="FF0000"/>
                </a:solidFill>
                <a:latin typeface="Courier New" panose="02070309020205020404" pitchFamily="49" charset="0"/>
                <a:cs typeface="Courier New" panose="02070309020205020404" pitchFamily="49" charset="0"/>
              </a:rPr>
              <a:t>ctrlConst4</a:t>
            </a:r>
            <a:r>
              <a:rPr lang="en-US" altLang="en-US" sz="1100" dirty="0">
                <a:latin typeface="Courier New" panose="02070309020205020404" pitchFamily="49" charset="0"/>
                <a:cs typeface="Courier New" panose="02070309020205020404" pitchFamily="49" charset="0"/>
              </a:rPr>
              <a:t> /*0.0*/;  </a:t>
            </a:r>
            <a:r>
              <a:rPr lang="en-US" altLang="en-US" sz="1100" dirty="0" smtClean="0">
                <a:latin typeface="Courier New" panose="02070309020205020404" pitchFamily="49" charset="0"/>
                <a:cs typeface="Courier New" panose="02070309020205020404" pitchFamily="49" charset="0"/>
              </a:rPr>
              <a:t>                                     // Transformed</a:t>
            </a:r>
            <a:endParaRPr lang="en-US" dirty="0" smtClean="0"/>
          </a:p>
          <a:p>
            <a:pPr marL="0" indent="0">
              <a:lnSpc>
                <a:spcPct val="110000"/>
              </a:lnSpc>
              <a:spcBef>
                <a:spcPts val="0"/>
              </a:spcBef>
              <a:buNone/>
            </a:pPr>
            <a:endParaRPr lang="en-US"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en-US"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endParaRPr lang="en-US"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100" dirty="0" smtClean="0">
                <a:latin typeface="Courier New" panose="02070309020205020404" pitchFamily="49" charset="0"/>
                <a:cs typeface="Courier New" panose="02070309020205020404" pitchFamily="49" charset="0"/>
              </a:rPr>
              <a:t>  // Main loop calculating coordinates of each point in path</a:t>
            </a:r>
          </a:p>
          <a:p>
            <a:pPr marL="0" indent="0">
              <a:lnSpc>
                <a:spcPct val="110000"/>
              </a:lnSpc>
              <a:spcBef>
                <a:spcPts val="0"/>
              </a:spcBef>
              <a:buNone/>
            </a:pPr>
            <a:r>
              <a:rPr lang="nn-NO" sz="1100" dirty="0" smtClean="0">
                <a:latin typeface="Courier New" panose="02070309020205020404" pitchFamily="49" charset="0"/>
                <a:cs typeface="Courier New" panose="02070309020205020404" pitchFamily="49" charset="0"/>
              </a:rPr>
              <a:t>  for(int </a:t>
            </a:r>
            <a:r>
              <a:rPr lang="nn-NO" sz="1100" dirty="0">
                <a:latin typeface="Courier New" panose="02070309020205020404" pitchFamily="49" charset="0"/>
                <a:cs typeface="Courier New" panose="02070309020205020404" pitchFamily="49" charset="0"/>
              </a:rPr>
              <a:t>i = 0; i &lt; </a:t>
            </a:r>
            <a:r>
              <a:rPr lang="nn-NO" sz="1100" dirty="0" smtClean="0">
                <a:latin typeface="Courier New" panose="02070309020205020404" pitchFamily="49" charset="0"/>
                <a:cs typeface="Courier New" panose="02070309020205020404" pitchFamily="49" charset="0"/>
              </a:rPr>
              <a:t>legs </a:t>
            </a:r>
            <a:r>
              <a:rPr lang="nn-NO" sz="1100" dirty="0" smtClean="0">
                <a:solidFill>
                  <a:srgbClr val="FF0000"/>
                </a:solidFill>
                <a:latin typeface="Courier New" panose="02070309020205020404" pitchFamily="49" charset="0"/>
                <a:cs typeface="Courier New" panose="02070309020205020404" pitchFamily="49" charset="0"/>
              </a:rPr>
              <a:t>+ ctrlLoop1</a:t>
            </a:r>
            <a:r>
              <a:rPr lang="nn-NO" sz="1100" dirty="0" smtClean="0">
                <a:latin typeface="Courier New" panose="02070309020205020404" pitchFamily="49" charset="0"/>
                <a:cs typeface="Courier New" panose="02070309020205020404" pitchFamily="49" charset="0"/>
              </a:rPr>
              <a:t>; </a:t>
            </a:r>
            <a:r>
              <a:rPr lang="nn-NO" sz="1100" dirty="0">
                <a:latin typeface="Courier New" panose="02070309020205020404" pitchFamily="49" charset="0"/>
                <a:cs typeface="Courier New" panose="02070309020205020404" pitchFamily="49" charset="0"/>
              </a:rPr>
              <a:t>i++) { </a:t>
            </a:r>
            <a:r>
              <a:rPr lang="nn-NO" sz="1100" dirty="0" smtClean="0">
                <a:latin typeface="Courier New" panose="02070309020205020404" pitchFamily="49" charset="0"/>
                <a:cs typeface="Courier New" panose="02070309020205020404" pitchFamily="49" charset="0"/>
              </a:rPr>
              <a:t>                                 // Transformed</a:t>
            </a:r>
          </a:p>
          <a:p>
            <a:pPr marL="0" indent="0">
              <a:lnSpc>
                <a:spcPct val="110000"/>
              </a:lnSpc>
              <a:spcBef>
                <a:spcPts val="0"/>
              </a:spcBef>
              <a:buNone/>
            </a:pPr>
            <a:endParaRPr lang="nn-NO"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100" dirty="0">
                <a:latin typeface="Courier New" panose="02070309020205020404" pitchFamily="49" charset="0"/>
                <a:cs typeface="Courier New" panose="02070309020205020404" pitchFamily="49" charset="0"/>
              </a:rPr>
              <a:t> </a:t>
            </a:r>
            <a:r>
              <a:rPr lang="nn-NO" sz="1100" dirty="0" smtClean="0">
                <a:latin typeface="Courier New" panose="02070309020205020404" pitchFamily="49" charset="0"/>
                <a:cs typeface="Courier New" panose="02070309020205020404" pitchFamily="49" charset="0"/>
              </a:rPr>
              <a:t>   ... &lt;References to variables defined above&gt; ...</a:t>
            </a:r>
          </a:p>
          <a:p>
            <a:pPr marL="0" indent="0">
              <a:lnSpc>
                <a:spcPct val="110000"/>
              </a:lnSpc>
              <a:spcBef>
                <a:spcPts val="0"/>
              </a:spcBef>
              <a:buNone/>
            </a:pPr>
            <a:endParaRPr lang="nn-NO"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endParaRPr lang="nn-NO" sz="1100"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100" dirty="0">
                <a:latin typeface="Courier New" panose="02070309020205020404" pitchFamily="49" charset="0"/>
                <a:cs typeface="Courier New" panose="02070309020205020404" pitchFamily="49" charset="0"/>
              </a:rPr>
              <a:t> </a:t>
            </a:r>
            <a:r>
              <a:rPr lang="nn-NO" sz="1100" dirty="0" smtClean="0">
                <a:latin typeface="Courier New" panose="02070309020205020404" pitchFamily="49" charset="0"/>
                <a:cs typeface="Courier New" panose="02070309020205020404" pitchFamily="49" charset="0"/>
              </a:rPr>
              <a:t> ...</a:t>
            </a:r>
          </a:p>
          <a:p>
            <a:pPr marL="0" indent="0">
              <a:lnSpc>
                <a:spcPct val="110000"/>
              </a:lnSpc>
              <a:spcBef>
                <a:spcPts val="0"/>
              </a:spcBef>
              <a:buNone/>
            </a:pPr>
            <a:endParaRPr lang="nn-NO" sz="1100"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nn-NO" sz="1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126641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Need to consider controls, inputs/environment, and metrics</a:t>
            </a:r>
          </a:p>
        </p:txBody>
      </p:sp>
      <p:sp>
        <p:nvSpPr>
          <p:cNvPr id="3" name="Slide Number Placeholder 2"/>
          <p:cNvSpPr>
            <a:spLocks noGrp="1"/>
          </p:cNvSpPr>
          <p:nvPr>
            <p:ph type="sldNum" sz="quarter" idx="11"/>
          </p:nvPr>
        </p:nvSpPr>
        <p:spPr/>
        <p:txBody>
          <a:bodyPr/>
          <a:lstStyle/>
          <a:p>
            <a:fld id="{D437884E-E6BB-47BF-9E39-055BA69E4404}" type="slidenum">
              <a:rPr lang="en-US" smtClean="0"/>
              <a:pPr/>
              <a:t>11</a:t>
            </a:fld>
            <a:r>
              <a:rPr lang="en-US" smtClean="0"/>
              <a:t> </a:t>
            </a:r>
            <a:endParaRPr lang="en-US" dirty="0"/>
          </a:p>
        </p:txBody>
      </p:sp>
      <p:sp>
        <p:nvSpPr>
          <p:cNvPr id="4" name="Title 3"/>
          <p:cNvSpPr>
            <a:spLocks noGrp="1"/>
          </p:cNvSpPr>
          <p:nvPr>
            <p:ph type="title"/>
          </p:nvPr>
        </p:nvSpPr>
        <p:spPr/>
        <p:txBody>
          <a:bodyPr/>
          <a:lstStyle/>
          <a:p>
            <a:r>
              <a:rPr lang="en-US" dirty="0" smtClean="0"/>
              <a:t>Generating a Simulated Dataset</a:t>
            </a:r>
            <a:endParaRPr lang="en-US" dirty="0"/>
          </a:p>
        </p:txBody>
      </p:sp>
      <p:graphicFrame>
        <p:nvGraphicFramePr>
          <p:cNvPr id="7" name="Table 6"/>
          <p:cNvGraphicFramePr>
            <a:graphicFrameLocks noGrp="1"/>
          </p:cNvGraphicFramePr>
          <p:nvPr>
            <p:extLst/>
          </p:nvPr>
        </p:nvGraphicFramePr>
        <p:xfrm>
          <a:off x="146304" y="2305880"/>
          <a:ext cx="8678706" cy="2947862"/>
        </p:xfrm>
        <a:graphic>
          <a:graphicData uri="http://schemas.openxmlformats.org/drawingml/2006/table">
            <a:tbl>
              <a:tblPr firstRow="1">
                <a:tableStyleId>{5C22544A-7EE6-4342-B048-85BDC9FD1C3A}</a:tableStyleId>
              </a:tblPr>
              <a:tblGrid>
                <a:gridCol w="581277"/>
                <a:gridCol w="557464"/>
                <a:gridCol w="627314"/>
                <a:gridCol w="627314"/>
                <a:gridCol w="627314"/>
                <a:gridCol w="627314"/>
                <a:gridCol w="627314"/>
                <a:gridCol w="1108327"/>
                <a:gridCol w="1148014"/>
                <a:gridCol w="493964"/>
                <a:gridCol w="727326"/>
                <a:gridCol w="925764"/>
              </a:tblGrid>
              <a:tr h="290912">
                <a:tc>
                  <a:txBody>
                    <a:bodyPr/>
                    <a:lstStyle/>
                    <a:p>
                      <a:pPr algn="ctr" fontAlgn="b"/>
                      <a:r>
                        <a:rPr lang="en-US" sz="800" u="none" strike="noStrike" dirty="0">
                          <a:effectLst/>
                        </a:rPr>
                        <a:t>ctrlLoop1</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a:effectLst/>
                        </a:rPr>
                        <a:t>ctrlCmp0</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a:effectLst/>
                        </a:rPr>
                        <a:t>ctrlConst0</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a:effectLst/>
                        </a:rPr>
                        <a:t>ctrlConst1</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a:effectLst/>
                        </a:rPr>
                        <a:t>ctrlConst2</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a:effectLst/>
                        </a:rPr>
                        <a:t>ctrlConst3</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a:effectLst/>
                        </a:rPr>
                        <a:t>ctrlConst4</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a:effectLst/>
                        </a:rPr>
                        <a:t>Search Area Width</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a:effectLst/>
                        </a:rPr>
                        <a:t>Search Area Height</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smtClean="0">
                          <a:effectLst/>
                        </a:rPr>
                        <a:t>Altitude</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a:effectLst/>
                        </a:rPr>
                        <a:t>Distance</a:t>
                      </a:r>
                      <a:endParaRPr lang="en-US" sz="800" b="0" i="0" u="none" strike="noStrike" dirty="0">
                        <a:solidFill>
                          <a:srgbClr val="000000"/>
                        </a:solidFill>
                        <a:effectLst/>
                        <a:latin typeface="Calibri" panose="020F0502020204030204" pitchFamily="34" charset="0"/>
                      </a:endParaRPr>
                    </a:p>
                  </a:txBody>
                  <a:tcPr marL="8857" marR="8857" marT="8857" marB="0" anchor="ctr"/>
                </a:tc>
                <a:tc>
                  <a:txBody>
                    <a:bodyPr/>
                    <a:lstStyle/>
                    <a:p>
                      <a:pPr algn="ctr" fontAlgn="b"/>
                      <a:r>
                        <a:rPr lang="en-US" sz="800" u="none" strike="noStrike" dirty="0" err="1">
                          <a:effectLst/>
                        </a:rPr>
                        <a:t>Pr</a:t>
                      </a:r>
                      <a:r>
                        <a:rPr lang="en-US" sz="800" u="none" strike="noStrike" dirty="0">
                          <a:effectLst/>
                        </a:rPr>
                        <a:t>(Detection)</a:t>
                      </a:r>
                      <a:endParaRPr lang="en-US" sz="800" b="0" i="0" u="none" strike="noStrike" dirty="0">
                        <a:solidFill>
                          <a:srgbClr val="000000"/>
                        </a:solidFill>
                        <a:effectLst/>
                        <a:latin typeface="Calibri" panose="020F0502020204030204" pitchFamily="34" charset="0"/>
                      </a:endParaRPr>
                    </a:p>
                  </a:txBody>
                  <a:tcPr marL="8857" marR="8857" marT="8857" marB="0" anchor="ctr"/>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602.9408052</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dirty="0">
                          <a:effectLst/>
                        </a:rPr>
                        <a:t>0.25</a:t>
                      </a:r>
                      <a:endParaRPr lang="en-US" sz="800" b="0" i="0" u="none" strike="noStrike" dirty="0">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211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997.9176481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dirty="0">
                          <a:effectLst/>
                        </a:rPr>
                        <a:t>0.166666667</a:t>
                      </a:r>
                      <a:endParaRPr lang="en-US" sz="800" b="0" i="0" u="none" strike="noStrike" dirty="0">
                        <a:solidFill>
                          <a:srgbClr val="000000"/>
                        </a:solidFill>
                        <a:effectLst/>
                        <a:latin typeface="Calibri" panose="020F0502020204030204" pitchFamily="34" charset="0"/>
                      </a:endParaRPr>
                    </a:p>
                  </a:txBody>
                  <a:tcPr marL="8857" marR="8857" marT="8857" marB="0" anchor="b">
                    <a:solidFill>
                      <a:srgbClr val="FFFF00"/>
                    </a:solidFill>
                  </a:tcPr>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311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dirty="0">
                          <a:effectLst/>
                        </a:rPr>
                        <a:t>111</a:t>
                      </a:r>
                      <a:endParaRPr lang="en-US" sz="800" b="0" i="0" u="none" strike="noStrike" dirty="0">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1396.039167</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0.125</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411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1795.064898</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0.1</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2194.469898</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0.083333333</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211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dirty="0">
                          <a:effectLst/>
                        </a:rPr>
                        <a:t>560.4156035</a:t>
                      </a:r>
                      <a:endParaRPr lang="en-US" sz="800" b="0" i="0" u="none" strike="noStrike" dirty="0">
                        <a:solidFill>
                          <a:srgbClr val="000000"/>
                        </a:solidFill>
                        <a:effectLst/>
                        <a:latin typeface="Calibri" panose="020F0502020204030204" pitchFamily="34" charset="0"/>
                      </a:endParaRPr>
                    </a:p>
                  </a:txBody>
                  <a:tcPr marL="8857" marR="8857" marT="8857" marB="0" anchor="b">
                    <a:solidFill>
                      <a:srgbClr val="FFFF00"/>
                    </a:solidFill>
                  </a:tcPr>
                </a:tc>
                <a:tc>
                  <a:txBody>
                    <a:bodyPr/>
                    <a:lstStyle/>
                    <a:p>
                      <a:pPr algn="r" fontAlgn="b"/>
                      <a:r>
                        <a:rPr lang="en-US" sz="800" u="none" strike="noStrike" dirty="0">
                          <a:effectLst/>
                        </a:rPr>
                        <a:t>0.166666667</a:t>
                      </a:r>
                      <a:endParaRPr lang="en-US" sz="800" b="0" i="0" u="none" strike="noStrike" dirty="0">
                        <a:solidFill>
                          <a:srgbClr val="000000"/>
                        </a:solidFill>
                        <a:effectLst/>
                        <a:latin typeface="Calibri" panose="020F0502020204030204" pitchFamily="34" charset="0"/>
                      </a:endParaRPr>
                    </a:p>
                  </a:txBody>
                  <a:tcPr marL="8857" marR="8857" marT="8857" marB="0" anchor="b">
                    <a:solidFill>
                      <a:srgbClr val="FFFF00"/>
                    </a:solidFill>
                  </a:tcPr>
                </a:tc>
              </a:tr>
              <a:tr h="177130">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dirty="0">
                          <a:effectLst/>
                        </a:rPr>
                        <a:t>-1</a:t>
                      </a:r>
                      <a:endParaRPr lang="en-US" sz="800" b="0" i="0" u="none" strike="noStrike" dirty="0">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311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752.2150814</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0.125</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411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dirty="0" smtClean="0">
                          <a:effectLst/>
                        </a:rPr>
                        <a:t>111</a:t>
                      </a:r>
                      <a:endParaRPr lang="en-US" sz="800" b="0" i="0" u="none" strike="noStrike" dirty="0">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947.7252635</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dirty="0">
                          <a:effectLst/>
                        </a:rPr>
                        <a:t>0.1</a:t>
                      </a:r>
                      <a:endParaRPr lang="en-US" sz="800" b="0" i="0" u="none" strike="noStrike" dirty="0">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1144.916819</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0.083333333</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211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211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dirty="0">
                          <a:effectLst/>
                        </a:rPr>
                        <a:t>720.3990617</a:t>
                      </a:r>
                      <a:endParaRPr lang="en-US" sz="800" b="0" i="0" u="none" strike="noStrike" dirty="0">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0.111111111</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311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752.2150814</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0.375</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211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311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897.8217663</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0.333333333</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211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311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75</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897.8217663</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0.416666667</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211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311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100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897.8217663</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0.5</a:t>
                      </a:r>
                      <a:endParaRPr lang="en-US" sz="800" b="0" i="0" u="none" strike="noStrike">
                        <a:solidFill>
                          <a:srgbClr val="000000"/>
                        </a:solidFill>
                        <a:effectLst/>
                        <a:latin typeface="Calibri" panose="020F0502020204030204" pitchFamily="34" charset="0"/>
                      </a:endParaRPr>
                    </a:p>
                  </a:txBody>
                  <a:tcPr marL="8857" marR="8857" marT="8857" marB="0" anchor="b"/>
                </a:tc>
              </a:tr>
              <a:tr h="177130">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311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311</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a:effectLst/>
                        </a:rPr>
                        <a:t>1061.820418</a:t>
                      </a:r>
                      <a:endParaRPr lang="en-US" sz="800" b="0" i="0" u="none" strike="noStrike">
                        <a:solidFill>
                          <a:srgbClr val="000000"/>
                        </a:solidFill>
                        <a:effectLst/>
                        <a:latin typeface="Calibri" panose="020F0502020204030204" pitchFamily="34" charset="0"/>
                      </a:endParaRPr>
                    </a:p>
                  </a:txBody>
                  <a:tcPr marL="8857" marR="8857" marT="8857" marB="0" anchor="b"/>
                </a:tc>
                <a:tc>
                  <a:txBody>
                    <a:bodyPr/>
                    <a:lstStyle/>
                    <a:p>
                      <a:pPr algn="r" fontAlgn="b"/>
                      <a:r>
                        <a:rPr lang="en-US" sz="800" u="none" strike="noStrike" dirty="0">
                          <a:effectLst/>
                        </a:rPr>
                        <a:t>0.25</a:t>
                      </a:r>
                      <a:endParaRPr lang="en-US" sz="800" b="0" i="0" u="none" strike="noStrike" dirty="0">
                        <a:solidFill>
                          <a:srgbClr val="000000"/>
                        </a:solidFill>
                        <a:effectLst/>
                        <a:latin typeface="Calibri" panose="020F0502020204030204" pitchFamily="34" charset="0"/>
                      </a:endParaRPr>
                    </a:p>
                  </a:txBody>
                  <a:tcPr marL="8857" marR="8857" marT="8857" marB="0" anchor="b"/>
                </a:tc>
              </a:tr>
            </a:tbl>
          </a:graphicData>
        </a:graphic>
      </p:graphicFrame>
      <p:sp>
        <p:nvSpPr>
          <p:cNvPr id="8" name="TextBox 7"/>
          <p:cNvSpPr txBox="1"/>
          <p:nvPr/>
        </p:nvSpPr>
        <p:spPr>
          <a:xfrm>
            <a:off x="7146234" y="2041746"/>
            <a:ext cx="1658898" cy="261610"/>
          </a:xfrm>
          <a:prstGeom prst="rect">
            <a:avLst/>
          </a:prstGeom>
          <a:noFill/>
          <a:ln>
            <a:solidFill>
              <a:schemeClr val="accent1"/>
            </a:solidFill>
          </a:ln>
        </p:spPr>
        <p:txBody>
          <a:bodyPr wrap="square" rtlCol="0">
            <a:spAutoFit/>
          </a:bodyPr>
          <a:lstStyle/>
          <a:p>
            <a:pPr algn="ctr"/>
            <a:r>
              <a:rPr lang="en-US" sz="1100" dirty="0" smtClean="0"/>
              <a:t>Metrics</a:t>
            </a:r>
            <a:endParaRPr lang="en-US" sz="1100" dirty="0"/>
          </a:p>
        </p:txBody>
      </p:sp>
      <p:sp>
        <p:nvSpPr>
          <p:cNvPr id="9" name="TextBox 8"/>
          <p:cNvSpPr txBox="1"/>
          <p:nvPr/>
        </p:nvSpPr>
        <p:spPr>
          <a:xfrm>
            <a:off x="4422914" y="2041746"/>
            <a:ext cx="2723320" cy="261610"/>
          </a:xfrm>
          <a:prstGeom prst="rect">
            <a:avLst/>
          </a:prstGeom>
          <a:noFill/>
          <a:ln>
            <a:solidFill>
              <a:schemeClr val="accent1"/>
            </a:solidFill>
          </a:ln>
        </p:spPr>
        <p:txBody>
          <a:bodyPr wrap="square" rtlCol="0">
            <a:spAutoFit/>
          </a:bodyPr>
          <a:lstStyle/>
          <a:p>
            <a:pPr algn="ctr"/>
            <a:r>
              <a:rPr lang="en-US" sz="1100" dirty="0" smtClean="0"/>
              <a:t>Inputs/Environment</a:t>
            </a:r>
            <a:endParaRPr lang="en-US" sz="1100" dirty="0"/>
          </a:p>
        </p:txBody>
      </p:sp>
      <p:sp>
        <p:nvSpPr>
          <p:cNvPr id="10" name="TextBox 9"/>
          <p:cNvSpPr txBox="1"/>
          <p:nvPr/>
        </p:nvSpPr>
        <p:spPr>
          <a:xfrm>
            <a:off x="146304" y="2041746"/>
            <a:ext cx="4276609" cy="261610"/>
          </a:xfrm>
          <a:prstGeom prst="rect">
            <a:avLst/>
          </a:prstGeom>
          <a:noFill/>
          <a:ln>
            <a:solidFill>
              <a:schemeClr val="accent1"/>
            </a:solidFill>
          </a:ln>
        </p:spPr>
        <p:txBody>
          <a:bodyPr wrap="square" rtlCol="0">
            <a:spAutoFit/>
          </a:bodyPr>
          <a:lstStyle/>
          <a:p>
            <a:pPr algn="ctr"/>
            <a:r>
              <a:rPr lang="en-US" sz="1100" dirty="0" smtClean="0"/>
              <a:t>Controls</a:t>
            </a:r>
            <a:endParaRPr lang="en-US" sz="1100" dirty="0"/>
          </a:p>
        </p:txBody>
      </p:sp>
      <p:sp>
        <p:nvSpPr>
          <p:cNvPr id="11" name="TextBox 10"/>
          <p:cNvSpPr txBox="1"/>
          <p:nvPr/>
        </p:nvSpPr>
        <p:spPr>
          <a:xfrm>
            <a:off x="7762323" y="3338920"/>
            <a:ext cx="426720" cy="461665"/>
          </a:xfrm>
          <a:prstGeom prst="rect">
            <a:avLst/>
          </a:prstGeom>
          <a:noFill/>
        </p:spPr>
        <p:txBody>
          <a:bodyPr wrap="none" rtlCol="0">
            <a:spAutoFit/>
          </a:bodyPr>
          <a:lstStyle/>
          <a:p>
            <a:r>
              <a:rPr lang="en-US" dirty="0" smtClean="0">
                <a:solidFill>
                  <a:srgbClr val="00B050"/>
                </a:solidFill>
                <a:sym typeface="Wingdings" panose="05000000000000000000" pitchFamily="2" charset="2"/>
              </a:rPr>
              <a:t></a:t>
            </a:r>
            <a:endParaRPr lang="en-US" dirty="0">
              <a:solidFill>
                <a:srgbClr val="00B050"/>
              </a:solidFill>
            </a:endParaRPr>
          </a:p>
        </p:txBody>
      </p:sp>
      <p:sp>
        <p:nvSpPr>
          <p:cNvPr id="12" name="TextBox 11"/>
          <p:cNvSpPr txBox="1"/>
          <p:nvPr/>
        </p:nvSpPr>
        <p:spPr>
          <a:xfrm>
            <a:off x="7785567" y="2645161"/>
            <a:ext cx="380232" cy="461665"/>
          </a:xfrm>
          <a:prstGeom prst="rect">
            <a:avLst/>
          </a:prstGeom>
          <a:noFill/>
        </p:spPr>
        <p:txBody>
          <a:bodyPr wrap="none" rtlCol="0">
            <a:spAutoFit/>
          </a:bodyPr>
          <a:lstStyle/>
          <a:p>
            <a:r>
              <a:rPr lang="en-US" dirty="0">
                <a:solidFill>
                  <a:srgbClr val="FF0000"/>
                </a:solidFill>
                <a:sym typeface="Wingdings" panose="05000000000000000000" pitchFamily="2" charset="2"/>
              </a:rPr>
              <a:t></a:t>
            </a:r>
            <a:endParaRPr lang="en-US" dirty="0">
              <a:solidFill>
                <a:srgbClr val="FF0000"/>
              </a:solidFill>
            </a:endParaRPr>
          </a:p>
        </p:txBody>
      </p:sp>
    </p:spTree>
    <p:extLst>
      <p:ext uri="{BB962C8B-B14F-4D97-AF65-F5344CB8AC3E}">
        <p14:creationId xmlns:p14="http://schemas.microsoft.com/office/powerpoint/2010/main" val="18310922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smtClean="0"/>
                  <a:t>Phase 1: </a:t>
                </a:r>
              </a:p>
              <a:p>
                <a:pPr lvl="1"/>
                <a:r>
                  <a:rPr lang="en-US" dirty="0" smtClean="0"/>
                  <a:t>Component model was generative model </a:t>
                </a:r>
                <a14:m>
                  <m:oMath xmlns="" xmlns:m="http://schemas.openxmlformats.org/officeDocument/2006/math">
                    <m:r>
                      <m:rPr>
                        <m:sty m:val="p"/>
                      </m:rPr>
                      <a:rPr lang="en-US" i="0" dirty="0" smtClean="0">
                        <a:latin typeface="Cambria Math" charset="0"/>
                      </a:rPr>
                      <m:t>P</m:t>
                    </m:r>
                    <m:r>
                      <a:rPr lang="en-US" i="1" dirty="0" smtClean="0">
                        <a:latin typeface="Cambria Math" charset="0"/>
                      </a:rPr>
                      <m:t>(</m:t>
                    </m:r>
                    <m:r>
                      <a:rPr lang="en-US" i="1" dirty="0" smtClean="0">
                        <a:latin typeface="Cambria Math" charset="0"/>
                      </a:rPr>
                      <m:t>𝑀</m:t>
                    </m:r>
                    <m:r>
                      <a:rPr lang="en-US" i="1" dirty="0" smtClean="0">
                        <a:latin typeface="Cambria Math" charset="0"/>
                      </a:rPr>
                      <m:t>|</m:t>
                    </m:r>
                    <m:r>
                      <a:rPr lang="en-US" i="1" dirty="0" smtClean="0">
                        <a:latin typeface="Cambria Math" charset="0"/>
                      </a:rPr>
                      <m:t>𝐸</m:t>
                    </m:r>
                    <m:r>
                      <a:rPr lang="en-US" i="1" dirty="0" smtClean="0">
                        <a:latin typeface="Cambria Math" charset="0"/>
                      </a:rPr>
                      <m:t>, </m:t>
                    </m:r>
                    <m:r>
                      <a:rPr lang="en-US" i="1" dirty="0" smtClean="0">
                        <a:latin typeface="Cambria Math" charset="0"/>
                      </a:rPr>
                      <m:t>𝐼</m:t>
                    </m:r>
                    <m:r>
                      <a:rPr lang="en-US" i="1" dirty="0" smtClean="0">
                        <a:latin typeface="Cambria Math" charset="0"/>
                      </a:rPr>
                      <m:t>, </m:t>
                    </m:r>
                    <m:r>
                      <a:rPr lang="en-US" i="1" dirty="0" smtClean="0">
                        <a:latin typeface="Cambria Math" charset="0"/>
                      </a:rPr>
                      <m:t>𝐶</m:t>
                    </m:r>
                    <m:r>
                      <a:rPr lang="en-US" i="1" dirty="0" smtClean="0">
                        <a:latin typeface="Cambria Math" charset="0"/>
                      </a:rPr>
                      <m:t>)</m:t>
                    </m:r>
                  </m:oMath>
                </a14:m>
                <a:endParaRPr lang="en-US" dirty="0" smtClean="0"/>
              </a:p>
              <a:p>
                <a:pPr lvl="1"/>
                <a:r>
                  <a:rPr lang="en-US" dirty="0" smtClean="0"/>
                  <a:t>Optimization chose C to maximize </a:t>
                </a:r>
                <a14:m>
                  <m:oMath xmlns="" xmlns:m="http://schemas.openxmlformats.org/officeDocument/2006/math">
                    <m:r>
                      <m:rPr>
                        <m:sty m:val="p"/>
                      </m:rPr>
                      <a:rPr lang="en-US" i="0" dirty="0" smtClean="0">
                        <a:latin typeface="Cambria Math" charset="0"/>
                      </a:rPr>
                      <m:t>E</m:t>
                    </m:r>
                    <m:r>
                      <m:rPr>
                        <m:sty m:val="p"/>
                      </m:rPr>
                      <a:rPr lang="en-US" i="0" baseline="-25000" dirty="0" smtClean="0">
                        <a:latin typeface="Cambria Math" charset="0"/>
                      </a:rPr>
                      <m:t>P</m:t>
                    </m:r>
                    <m:r>
                      <a:rPr lang="en-US" i="1" dirty="0" smtClean="0">
                        <a:latin typeface="Cambria Math" charset="0"/>
                      </a:rPr>
                      <m:t>[</m:t>
                    </m:r>
                    <m:r>
                      <a:rPr lang="en-US" i="1" dirty="0" smtClean="0">
                        <a:latin typeface="Cambria Math" charset="0"/>
                      </a:rPr>
                      <m:t>𝑀</m:t>
                    </m:r>
                    <m:r>
                      <a:rPr lang="en-US" i="1" dirty="0" smtClean="0">
                        <a:latin typeface="Cambria Math" charset="0"/>
                      </a:rPr>
                      <m:t> | </m:t>
                    </m:r>
                    <m:r>
                      <a:rPr lang="en-US" i="1" dirty="0" smtClean="0">
                        <a:latin typeface="Cambria Math" charset="0"/>
                      </a:rPr>
                      <m:t>𝐸</m:t>
                    </m:r>
                    <m:r>
                      <a:rPr lang="en-US" i="1" dirty="0" smtClean="0">
                        <a:latin typeface="Cambria Math" charset="0"/>
                      </a:rPr>
                      <m:t>, </m:t>
                    </m:r>
                    <m:r>
                      <a:rPr lang="en-US" i="1" dirty="0" smtClean="0">
                        <a:latin typeface="Cambria Math" charset="0"/>
                      </a:rPr>
                      <m:t>𝐼</m:t>
                    </m:r>
                    <m:r>
                      <a:rPr lang="en-US" i="1" dirty="0" smtClean="0">
                        <a:latin typeface="Cambria Math" charset="0"/>
                      </a:rPr>
                      <m:t>, </m:t>
                    </m:r>
                    <m:r>
                      <a:rPr lang="en-US" i="1" dirty="0" smtClean="0">
                        <a:latin typeface="Cambria Math" charset="0"/>
                      </a:rPr>
                      <m:t>𝐶</m:t>
                    </m:r>
                    <m:r>
                      <a:rPr lang="en-US" i="1" dirty="0" smtClean="0">
                        <a:latin typeface="Cambria Math" charset="0"/>
                      </a:rPr>
                      <m:t>]</m:t>
                    </m:r>
                  </m:oMath>
                </a14:m>
                <a:endParaRPr lang="en-US" dirty="0" smtClean="0"/>
              </a:p>
              <a:p>
                <a:endParaRPr lang="en-US" dirty="0" smtClean="0"/>
              </a:p>
              <a:p>
                <a:r>
                  <a:rPr lang="en-US" dirty="0" smtClean="0"/>
                  <a:t>Phase 2 approach:</a:t>
                </a:r>
              </a:p>
              <a:p>
                <a:pPr lvl="1"/>
                <a:r>
                  <a:rPr lang="en-US" dirty="0" smtClean="0"/>
                  <a:t>Want </a:t>
                </a:r>
                <a14:m>
                  <m:oMath xmlns="" xmlns:m="http://schemas.openxmlformats.org/officeDocument/2006/math">
                    <m:sSup>
                      <m:sSupPr>
                        <m:ctrlPr>
                          <a:rPr lang="en-US" i="1" dirty="0" smtClean="0">
                            <a:latin typeface="Cambria Math" charset="0"/>
                          </a:rPr>
                        </m:ctrlPr>
                      </m:sSupPr>
                      <m:e>
                        <m:r>
                          <a:rPr lang="en-US" b="0" i="1" dirty="0" smtClean="0">
                            <a:latin typeface="Cambria Math" charset="0"/>
                          </a:rPr>
                          <m:t>𝐶</m:t>
                        </m:r>
                      </m:e>
                      <m:sup>
                        <m:r>
                          <a:rPr lang="en-US" b="0" i="1" dirty="0" smtClean="0">
                            <a:latin typeface="Cambria Math" charset="0"/>
                          </a:rPr>
                          <m:t>∗</m:t>
                        </m:r>
                      </m:sup>
                    </m:sSup>
                    <m:r>
                      <a:rPr lang="en-US" i="1" dirty="0" smtClean="0">
                        <a:latin typeface="Cambria Math" charset="0"/>
                      </a:rPr>
                      <m:t>= </m:t>
                    </m:r>
                    <m:r>
                      <m:rPr>
                        <m:sty m:val="p"/>
                      </m:rPr>
                      <a:rPr lang="en-US" i="0" dirty="0" err="1" smtClean="0">
                        <a:latin typeface="Cambria Math" charset="0"/>
                      </a:rPr>
                      <m:t>argmax</m:t>
                    </m:r>
                    <m:r>
                      <a:rPr lang="en-US" i="1" dirty="0" smtClean="0">
                        <a:latin typeface="Cambria Math" charset="0"/>
                      </a:rPr>
                      <m:t> </m:t>
                    </m:r>
                    <m:r>
                      <m:rPr>
                        <m:sty m:val="p"/>
                      </m:rPr>
                      <a:rPr lang="en-US" i="0" dirty="0" smtClean="0">
                        <a:latin typeface="Cambria Math" charset="0"/>
                      </a:rPr>
                      <m:t>E</m:t>
                    </m:r>
                    <m:r>
                      <m:rPr>
                        <m:sty m:val="p"/>
                      </m:rPr>
                      <a:rPr lang="en-US" i="0" baseline="-25000" dirty="0" smtClean="0">
                        <a:latin typeface="Cambria Math" charset="0"/>
                      </a:rPr>
                      <m:t>P</m:t>
                    </m:r>
                    <m:r>
                      <a:rPr lang="en-US" i="1" dirty="0" smtClean="0">
                        <a:latin typeface="Cambria Math" charset="0"/>
                      </a:rPr>
                      <m:t>[</m:t>
                    </m:r>
                    <m:r>
                      <a:rPr lang="en-US" i="1" dirty="0" smtClean="0">
                        <a:latin typeface="Cambria Math" charset="0"/>
                      </a:rPr>
                      <m:t>𝑀</m:t>
                    </m:r>
                    <m:r>
                      <a:rPr lang="en-US" i="1" dirty="0" smtClean="0">
                        <a:latin typeface="Cambria Math" charset="0"/>
                      </a:rPr>
                      <m:t> | </m:t>
                    </m:r>
                    <m:r>
                      <a:rPr lang="en-US" i="1" dirty="0" smtClean="0">
                        <a:latin typeface="Cambria Math" charset="0"/>
                      </a:rPr>
                      <m:t>𝐸</m:t>
                    </m:r>
                    <m:r>
                      <a:rPr lang="en-US" i="1" dirty="0" smtClean="0">
                        <a:latin typeface="Cambria Math" charset="0"/>
                      </a:rPr>
                      <m:t>, </m:t>
                    </m:r>
                    <m:r>
                      <a:rPr lang="en-US" i="1" dirty="0" smtClean="0">
                        <a:latin typeface="Cambria Math" charset="0"/>
                      </a:rPr>
                      <m:t>𝐼</m:t>
                    </m:r>
                    <m:r>
                      <a:rPr lang="en-US" i="1" dirty="0" smtClean="0">
                        <a:latin typeface="Cambria Math" charset="0"/>
                      </a:rPr>
                      <m:t>, </m:t>
                    </m:r>
                    <m:r>
                      <a:rPr lang="en-US" i="1" dirty="0" smtClean="0">
                        <a:latin typeface="Cambria Math" charset="0"/>
                      </a:rPr>
                      <m:t>𝐶</m:t>
                    </m:r>
                    <m:r>
                      <a:rPr lang="en-US" i="1" dirty="0" smtClean="0">
                        <a:latin typeface="Cambria Math" charset="0"/>
                      </a:rPr>
                      <m:t>] = </m:t>
                    </m:r>
                    <m:r>
                      <a:rPr lang="en-US" i="1" dirty="0" smtClean="0">
                        <a:latin typeface="Cambria Math" charset="0"/>
                      </a:rPr>
                      <m:t>𝑓</m:t>
                    </m:r>
                    <m:r>
                      <a:rPr lang="en-US" i="1" dirty="0" smtClean="0">
                        <a:latin typeface="Cambria Math" charset="0"/>
                      </a:rPr>
                      <m:t>(</m:t>
                    </m:r>
                    <m:r>
                      <a:rPr lang="en-US" i="1" dirty="0" smtClean="0">
                        <a:latin typeface="Cambria Math" charset="0"/>
                      </a:rPr>
                      <m:t>𝐸</m:t>
                    </m:r>
                    <m:r>
                      <a:rPr lang="en-US" i="1" dirty="0" smtClean="0">
                        <a:latin typeface="Cambria Math" charset="0"/>
                      </a:rPr>
                      <m:t>, </m:t>
                    </m:r>
                    <m:r>
                      <a:rPr lang="en-US" i="1" dirty="0" smtClean="0">
                        <a:latin typeface="Cambria Math" charset="0"/>
                      </a:rPr>
                      <m:t>𝐼</m:t>
                    </m:r>
                    <m:r>
                      <a:rPr lang="en-US" i="1" dirty="0" smtClean="0">
                        <a:latin typeface="Cambria Math" charset="0"/>
                      </a:rPr>
                      <m:t>)</m:t>
                    </m:r>
                  </m:oMath>
                </a14:m>
                <a:endParaRPr lang="en-US" dirty="0" smtClean="0"/>
              </a:p>
              <a:p>
                <a:pPr lvl="1"/>
                <a:r>
                  <a:rPr lang="en-US" dirty="0" smtClean="0"/>
                  <a:t>We can learn </a:t>
                </a:r>
                <a14:m>
                  <m:oMath xmlns="" xmlns:m="http://schemas.openxmlformats.org/officeDocument/2006/math">
                    <m:r>
                      <a:rPr lang="en-US" i="1" dirty="0" smtClean="0">
                        <a:latin typeface="Cambria Math" charset="0"/>
                      </a:rPr>
                      <m:t>𝑓</m:t>
                    </m:r>
                  </m:oMath>
                </a14:m>
                <a:r>
                  <a:rPr lang="en-US" dirty="0" smtClean="0"/>
                  <a:t> directly from our dataset</a:t>
                </a:r>
              </a:p>
              <a:p>
                <a:pPr lvl="2"/>
                <a:r>
                  <a:rPr lang="en-US" dirty="0" smtClean="0"/>
                  <a:t>Empirically, for a given </a:t>
                </a:r>
                <a14:m>
                  <m:oMath xmlns="" xmlns:m="http://schemas.openxmlformats.org/officeDocument/2006/math">
                    <m:r>
                      <a:rPr lang="en-US" i="1" dirty="0" smtClean="0">
                        <a:latin typeface="Cambria Math" charset="0"/>
                      </a:rPr>
                      <m:t>𝐸</m:t>
                    </m:r>
                  </m:oMath>
                </a14:m>
                <a:r>
                  <a:rPr lang="en-US" dirty="0" smtClean="0"/>
                  <a:t> and </a:t>
                </a:r>
                <a14:m>
                  <m:oMath xmlns="" xmlns:m="http://schemas.openxmlformats.org/officeDocument/2006/math">
                    <m:r>
                      <a:rPr lang="en-US" i="1" dirty="0" smtClean="0">
                        <a:latin typeface="Cambria Math" charset="0"/>
                      </a:rPr>
                      <m:t>𝐼</m:t>
                    </m:r>
                  </m:oMath>
                </a14:m>
                <a:r>
                  <a:rPr lang="en-US" dirty="0" smtClean="0"/>
                  <a:t>, what value of </a:t>
                </a:r>
                <a14:m>
                  <m:oMath xmlns="" xmlns:m="http://schemas.openxmlformats.org/officeDocument/2006/math">
                    <m:r>
                      <a:rPr lang="en-US" i="1" dirty="0" smtClean="0">
                        <a:latin typeface="Cambria Math" charset="0"/>
                      </a:rPr>
                      <m:t>𝐶</m:t>
                    </m:r>
                  </m:oMath>
                </a14:m>
                <a:r>
                  <a:rPr lang="en-US" dirty="0" smtClean="0"/>
                  <a:t> maximizes </a:t>
                </a:r>
                <a14:m>
                  <m:oMath xmlns="" xmlns:m="http://schemas.openxmlformats.org/officeDocument/2006/math">
                    <m:r>
                      <a:rPr lang="en-US" i="1" dirty="0" smtClean="0">
                        <a:latin typeface="Cambria Math" charset="0"/>
                      </a:rPr>
                      <m:t>𝑀</m:t>
                    </m:r>
                  </m:oMath>
                </a14:m>
                <a:r>
                  <a:rPr lang="en-US" dirty="0" smtClean="0"/>
                  <a:t>?</a:t>
                </a:r>
              </a:p>
              <a:p>
                <a:pPr lvl="2"/>
                <a:r>
                  <a:rPr lang="en-US" dirty="0" smtClean="0"/>
                  <a:t>Use whatever supervised regression method you like</a:t>
                </a:r>
              </a:p>
              <a:p>
                <a:pPr lvl="3"/>
                <a:endParaRPr lang="en-US" dirty="0"/>
              </a:p>
              <a:p>
                <a:r>
                  <a:rPr lang="en-US" dirty="0" smtClean="0"/>
                  <a:t>For path planner: Given energy constraint, region to explore, choose value of control knobs that maximize probability of object detection</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730" t="-696"/>
                </a:stretch>
              </a:blipFill>
            </p:spPr>
            <p:txBody>
              <a:bodyPr/>
              <a:lstStyle/>
              <a:p>
                <a:r>
                  <a:rPr lang="en-US">
                    <a:noFill/>
                  </a:rPr>
                  <a:t> </a:t>
                </a:r>
              </a:p>
            </p:txBody>
          </p:sp>
        </mc:Fallback>
      </mc:AlternateContent>
      <p:sp>
        <p:nvSpPr>
          <p:cNvPr id="3" name="Slide Number Placeholder 2"/>
          <p:cNvSpPr>
            <a:spLocks noGrp="1"/>
          </p:cNvSpPr>
          <p:nvPr>
            <p:ph type="sldNum" sz="quarter" idx="11"/>
          </p:nvPr>
        </p:nvSpPr>
        <p:spPr/>
        <p:txBody>
          <a:bodyPr/>
          <a:lstStyle/>
          <a:p>
            <a:fld id="{D437884E-E6BB-47BF-9E39-055BA69E4404}" type="slidenum">
              <a:rPr lang="en-US" smtClean="0"/>
              <a:pPr/>
              <a:t>12</a:t>
            </a:fld>
            <a:r>
              <a:rPr lang="en-US" smtClean="0"/>
              <a:t> </a:t>
            </a:r>
            <a:endParaRPr lang="en-US" dirty="0"/>
          </a:p>
        </p:txBody>
      </p:sp>
      <p:sp>
        <p:nvSpPr>
          <p:cNvPr id="4" name="Title 3"/>
          <p:cNvSpPr>
            <a:spLocks noGrp="1"/>
          </p:cNvSpPr>
          <p:nvPr>
            <p:ph type="title"/>
          </p:nvPr>
        </p:nvSpPr>
        <p:spPr/>
        <p:txBody>
          <a:bodyPr/>
          <a:lstStyle/>
          <a:p>
            <a:r>
              <a:rPr lang="en-US" dirty="0" smtClean="0"/>
              <a:t>Optimization</a:t>
            </a:r>
            <a:endParaRPr lang="en-US" dirty="0"/>
          </a:p>
        </p:txBody>
      </p:sp>
    </p:spTree>
    <p:extLst>
      <p:ext uri="{BB962C8B-B14F-4D97-AF65-F5344CB8AC3E}">
        <p14:creationId xmlns:p14="http://schemas.microsoft.com/office/powerpoint/2010/main" val="6086916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Experimental Results</a:t>
            </a:r>
            <a:endParaRPr lang="en-US" dirty="0"/>
          </a:p>
        </p:txBody>
      </p:sp>
      <p:sp>
        <p:nvSpPr>
          <p:cNvPr id="3" name="Slide Number Placeholder 2"/>
          <p:cNvSpPr>
            <a:spLocks noGrp="1"/>
          </p:cNvSpPr>
          <p:nvPr>
            <p:ph type="sldNum" sz="quarter" idx="11"/>
          </p:nvPr>
        </p:nvSpPr>
        <p:spPr/>
        <p:txBody>
          <a:bodyPr/>
          <a:lstStyle/>
          <a:p>
            <a:fld id="{D437884E-E6BB-47BF-9E39-055BA69E4404}" type="slidenum">
              <a:rPr lang="en-US" smtClean="0"/>
              <a:pPr/>
              <a:t>13</a:t>
            </a:fld>
            <a:r>
              <a:rPr lang="en-US" smtClean="0"/>
              <a:t> </a:t>
            </a:r>
            <a:endParaRPr lang="en-US" dirty="0"/>
          </a:p>
        </p:txBody>
      </p:sp>
      <p:pic>
        <p:nvPicPr>
          <p:cNvPr id="6" name="Picture 5"/>
          <p:cNvPicPr>
            <a:picLocks noChangeAspect="1"/>
          </p:cNvPicPr>
          <p:nvPr/>
        </p:nvPicPr>
        <p:blipFill>
          <a:blip r:embed="rId2"/>
          <a:stretch>
            <a:fillRect/>
          </a:stretch>
        </p:blipFill>
        <p:spPr>
          <a:xfrm>
            <a:off x="1368882" y="1274911"/>
            <a:ext cx="6743151" cy="48894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495076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Since we’re optimizing based on a model of a black-box component, it’s not unlikely we’ll make bad choices</a:t>
            </a:r>
          </a:p>
          <a:p>
            <a:endParaRPr lang="en-US" dirty="0"/>
          </a:p>
          <a:p>
            <a:r>
              <a:rPr lang="en-US" dirty="0" smtClean="0"/>
              <a:t>We integrate PRISM probabilistic verification using PRISM</a:t>
            </a:r>
          </a:p>
          <a:p>
            <a:pPr lvl="1"/>
            <a:r>
              <a:rPr lang="en-US" dirty="0" smtClean="0"/>
              <a:t>Make sure the path we produce is reasonable and doesn’t put us in danger of running out of power</a:t>
            </a:r>
          </a:p>
          <a:p>
            <a:pPr lvl="1"/>
            <a:endParaRPr lang="en-US" dirty="0"/>
          </a:p>
          <a:p>
            <a:r>
              <a:rPr lang="en-US" dirty="0" smtClean="0"/>
              <a:t>New verification results</a:t>
            </a:r>
          </a:p>
          <a:p>
            <a:pPr lvl="1"/>
            <a:r>
              <a:rPr lang="en-US" dirty="0" smtClean="0"/>
              <a:t>Novel methods for generating probabilistic time-bound guarantees</a:t>
            </a:r>
          </a:p>
          <a:p>
            <a:pPr lvl="2"/>
            <a:r>
              <a:rPr lang="en-US" dirty="0" smtClean="0"/>
              <a:t>E.g</a:t>
            </a:r>
            <a:r>
              <a:rPr lang="en-US" dirty="0"/>
              <a:t>., probability of UUV completing mission within 5 mins is &gt;</a:t>
            </a:r>
            <a:r>
              <a:rPr lang="en-US" dirty="0" smtClean="0"/>
              <a:t>0.99</a:t>
            </a:r>
          </a:p>
          <a:p>
            <a:pPr lvl="2"/>
            <a:r>
              <a:rPr lang="en-US" dirty="0" smtClean="0"/>
              <a:t>Two </a:t>
            </a:r>
            <a:r>
              <a:rPr lang="en-US" dirty="0"/>
              <a:t>phase verification: initial </a:t>
            </a:r>
            <a:r>
              <a:rPr lang="en-US" dirty="0" smtClean="0"/>
              <a:t>exploration of </a:t>
            </a:r>
            <a:r>
              <a:rPr lang="en-US" dirty="0"/>
              <a:t>Pareto front on coarser untimed </a:t>
            </a:r>
            <a:r>
              <a:rPr lang="en-US" dirty="0" smtClean="0"/>
              <a:t>model, then generate guarantee from pruned model</a:t>
            </a:r>
          </a:p>
          <a:p>
            <a:pPr lvl="1"/>
            <a:r>
              <a:rPr lang="en-US" dirty="0"/>
              <a:t>New techniques for more reliable generation of probabilistic </a:t>
            </a:r>
            <a:r>
              <a:rPr lang="en-US" dirty="0" smtClean="0"/>
              <a:t>guarantees, despite numerical approximations</a:t>
            </a:r>
          </a:p>
          <a:p>
            <a:pPr lvl="2"/>
            <a:r>
              <a:rPr lang="en-US" dirty="0"/>
              <a:t>“interval iteration” converges simultaneously from </a:t>
            </a:r>
            <a:r>
              <a:rPr lang="en-US" dirty="0" smtClean="0"/>
              <a:t>above and below, detecting </a:t>
            </a:r>
            <a:r>
              <a:rPr lang="en-US" dirty="0"/>
              <a:t>and </a:t>
            </a:r>
            <a:r>
              <a:rPr lang="en-US" dirty="0" smtClean="0"/>
              <a:t>quantifying </a:t>
            </a:r>
            <a:r>
              <a:rPr lang="en-US" dirty="0"/>
              <a:t>numerical errors that may </a:t>
            </a:r>
            <a:r>
              <a:rPr lang="en-US" dirty="0" smtClean="0"/>
              <a:t>occur</a:t>
            </a:r>
          </a:p>
          <a:p>
            <a:pPr lvl="1"/>
            <a:endParaRPr lang="en-US" dirty="0"/>
          </a:p>
          <a:p>
            <a:pPr lvl="2"/>
            <a:endParaRPr lang="en-US" dirty="0" smtClean="0"/>
          </a:p>
          <a:p>
            <a:pPr lvl="1"/>
            <a:endParaRPr lang="en-US" dirty="0"/>
          </a:p>
        </p:txBody>
      </p:sp>
      <p:sp>
        <p:nvSpPr>
          <p:cNvPr id="3" name="Slide Number Placeholder 2"/>
          <p:cNvSpPr>
            <a:spLocks noGrp="1"/>
          </p:cNvSpPr>
          <p:nvPr>
            <p:ph type="sldNum" sz="quarter" idx="11"/>
          </p:nvPr>
        </p:nvSpPr>
        <p:spPr/>
        <p:txBody>
          <a:bodyPr/>
          <a:lstStyle/>
          <a:p>
            <a:fld id="{D437884E-E6BB-47BF-9E39-055BA69E4404}" type="slidenum">
              <a:rPr lang="en-US" smtClean="0"/>
              <a:pPr/>
              <a:t>14</a:t>
            </a:fld>
            <a:r>
              <a:rPr lang="en-US" smtClean="0"/>
              <a:t> </a:t>
            </a:r>
            <a:endParaRPr lang="en-US" dirty="0"/>
          </a:p>
        </p:txBody>
      </p:sp>
      <p:sp>
        <p:nvSpPr>
          <p:cNvPr id="4" name="Title 3"/>
          <p:cNvSpPr>
            <a:spLocks noGrp="1"/>
          </p:cNvSpPr>
          <p:nvPr>
            <p:ph type="title"/>
          </p:nvPr>
        </p:nvSpPr>
        <p:spPr/>
        <p:txBody>
          <a:bodyPr/>
          <a:lstStyle/>
          <a:p>
            <a:r>
              <a:rPr lang="en-US" dirty="0" smtClean="0"/>
              <a:t>Integrating Verification</a:t>
            </a:r>
            <a:endParaRPr lang="en-US" dirty="0"/>
          </a:p>
        </p:txBody>
      </p:sp>
    </p:spTree>
    <p:extLst>
      <p:ext uri="{BB962C8B-B14F-4D97-AF65-F5344CB8AC3E}">
        <p14:creationId xmlns:p14="http://schemas.microsoft.com/office/powerpoint/2010/main" val="18165559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PT-GRID-2.emf"/>
          <p:cNvPicPr>
            <a:picLocks noChangeAspect="1"/>
          </p:cNvPicPr>
          <p:nvPr/>
        </p:nvPicPr>
        <p:blipFill>
          <a:blip r:embed="rId3" cstate="print"/>
          <a:stretch>
            <a:fillRect/>
          </a:stretch>
        </p:blipFill>
        <p:spPr>
          <a:xfrm>
            <a:off x="0" y="0"/>
            <a:ext cx="9144000" cy="6858000"/>
          </a:xfrm>
          <a:prstGeom prst="rect">
            <a:avLst/>
          </a:prstGeom>
        </p:spPr>
      </p:pic>
      <p:sp>
        <p:nvSpPr>
          <p:cNvPr id="4" name="Slide Number Placeholder 3"/>
          <p:cNvSpPr>
            <a:spLocks noGrp="1"/>
          </p:cNvSpPr>
          <p:nvPr>
            <p:ph type="sldNum" sz="quarter" idx="4294967295"/>
          </p:nvPr>
        </p:nvSpPr>
        <p:spPr>
          <a:xfrm>
            <a:off x="146304" y="6611112"/>
            <a:ext cx="228600" cy="201168"/>
          </a:xfrm>
          <a:prstGeom prst="rect">
            <a:avLst/>
          </a:prstGeom>
        </p:spPr>
        <p:txBody>
          <a:bodyPr/>
          <a:lstStyle/>
          <a:p>
            <a:fld id="{D437884E-E6BB-47BF-9E39-055BA69E4404}" type="slidenum">
              <a:rPr lang="en-US" smtClean="0"/>
              <a:pPr/>
              <a:t>15</a:t>
            </a:fld>
            <a:r>
              <a:rPr lang="en-US" smtClean="0"/>
              <a:t> </a:t>
            </a:r>
            <a:endParaRPr lang="en-US" dirty="0"/>
          </a:p>
        </p:txBody>
      </p:sp>
      <p:sp>
        <p:nvSpPr>
          <p:cNvPr id="6" name="TextBox 5"/>
          <p:cNvSpPr txBox="1"/>
          <p:nvPr/>
        </p:nvSpPr>
        <p:spPr>
          <a:xfrm>
            <a:off x="1868393" y="2726724"/>
            <a:ext cx="5407250" cy="461665"/>
          </a:xfrm>
          <a:prstGeom prst="rect">
            <a:avLst/>
          </a:prstGeom>
          <a:noFill/>
        </p:spPr>
        <p:txBody>
          <a:bodyPr wrap="none" rtlCol="0">
            <a:spAutoFit/>
          </a:bodyPr>
          <a:lstStyle/>
          <a:p>
            <a:pPr algn="ctr"/>
            <a:r>
              <a:rPr lang="en-US" b="1" dirty="0" smtClean="0">
                <a:solidFill>
                  <a:schemeClr val="bg1"/>
                </a:solidFill>
              </a:rPr>
              <a:t>Adaptation to Sensor Changes</a:t>
            </a:r>
            <a:endParaRPr lang="en-US" b="1" dirty="0">
              <a:solidFill>
                <a:schemeClr val="bg1"/>
              </a:solidFill>
            </a:endParaRPr>
          </a:p>
        </p:txBody>
      </p:sp>
    </p:spTree>
    <p:extLst>
      <p:ext uri="{BB962C8B-B14F-4D97-AF65-F5344CB8AC3E}">
        <p14:creationId xmlns:p14="http://schemas.microsoft.com/office/powerpoint/2010/main" val="12894149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24298" y="58988"/>
            <a:ext cx="8462502" cy="769158"/>
          </a:xfrm>
          <a:prstGeom prst="rect">
            <a:avLst/>
          </a:prstGeom>
          <a:noFill/>
          <a:ln>
            <a:noFill/>
          </a:ln>
        </p:spPr>
        <p:txBody>
          <a:bodyPr wrap="square" lIns="0" tIns="45700" rIns="45700" bIns="45700" anchor="b" anchorCtr="0">
            <a:noAutofit/>
          </a:bodyPr>
          <a:lstStyle/>
          <a:p>
            <a:pPr marL="0" marR="0" lvl="0" indent="-152400" algn="l" rtl="0">
              <a:spcBef>
                <a:spcPts val="0"/>
              </a:spcBef>
              <a:buClr>
                <a:schemeClr val="dk2"/>
              </a:buClr>
              <a:buSzPct val="100000"/>
              <a:buFont typeface="Verdana"/>
              <a:buNone/>
            </a:pPr>
            <a:r>
              <a:rPr lang="en-US" sz="2400" b="0" i="0" u="none" strike="noStrike" cap="none">
                <a:solidFill>
                  <a:schemeClr val="dk2"/>
                </a:solidFill>
                <a:latin typeface="Verdana"/>
                <a:ea typeface="Verdana"/>
                <a:cs typeface="Verdana"/>
                <a:sym typeface="Verdana"/>
              </a:rPr>
              <a:t>Overview</a:t>
            </a:r>
          </a:p>
        </p:txBody>
      </p:sp>
      <p:sp>
        <p:nvSpPr>
          <p:cNvPr id="58" name="Shape 58"/>
          <p:cNvSpPr txBox="1">
            <a:spLocks noGrp="1"/>
          </p:cNvSpPr>
          <p:nvPr>
            <p:ph type="body" idx="1"/>
          </p:nvPr>
        </p:nvSpPr>
        <p:spPr>
          <a:xfrm>
            <a:off x="231774" y="1039483"/>
            <a:ext cx="8455025" cy="5257800"/>
          </a:xfrm>
          <a:prstGeom prst="rect">
            <a:avLst/>
          </a:prstGeom>
          <a:noFill/>
          <a:ln>
            <a:noFill/>
          </a:ln>
        </p:spPr>
        <p:txBody>
          <a:bodyPr wrap="square" lIns="0" tIns="45700" rIns="45700" bIns="45700" anchor="t" anchorCtr="0">
            <a:noAutofit/>
          </a:bodyPr>
          <a:lstStyle/>
          <a:p>
            <a:pPr marL="228600" marR="0" lvl="0" indent="-228600" algn="l" rtl="0">
              <a:spcBef>
                <a:spcPts val="0"/>
              </a:spcBef>
              <a:spcAft>
                <a:spcPts val="0"/>
              </a:spcAft>
              <a:buClr>
                <a:schemeClr val="accent1"/>
              </a:buClr>
              <a:buSzPct val="100000"/>
              <a:buFont typeface="Noto Sans Symbols"/>
              <a:buChar char="•"/>
            </a:pPr>
            <a:r>
              <a:rPr lang="en-US" sz="2400" b="0" i="0" u="none" strike="noStrike" cap="none">
                <a:solidFill>
                  <a:schemeClr val="dk1"/>
                </a:solidFill>
                <a:latin typeface="Verdana"/>
                <a:ea typeface="Verdana"/>
                <a:cs typeface="Verdana"/>
                <a:sym typeface="Verdana"/>
              </a:rPr>
              <a:t>Problem: Learning to adapt to sensor changes and failures</a:t>
            </a:r>
          </a:p>
          <a:p>
            <a:pPr marL="228600" marR="0" lvl="0" indent="-228600" algn="l" rtl="0">
              <a:spcBef>
                <a:spcPts val="600"/>
              </a:spcBef>
              <a:spcAft>
                <a:spcPts val="0"/>
              </a:spcAft>
              <a:buClr>
                <a:schemeClr val="accent1"/>
              </a:buClr>
              <a:buSzPct val="100000"/>
              <a:buFont typeface="Noto Sans Symbols"/>
              <a:buNone/>
            </a:pPr>
            <a:endParaRPr sz="2400" b="0" i="0" u="none" strike="noStrike" cap="none">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Char char="•"/>
            </a:pPr>
            <a:r>
              <a:rPr lang="en-US" sz="2400" b="0" i="0" u="none" strike="noStrike" cap="none">
                <a:solidFill>
                  <a:schemeClr val="dk1"/>
                </a:solidFill>
                <a:latin typeface="Verdana"/>
                <a:ea typeface="Verdana"/>
                <a:cs typeface="Verdana"/>
                <a:sym typeface="Verdana"/>
              </a:rPr>
              <a:t>Our Previous work</a:t>
            </a:r>
          </a:p>
          <a:p>
            <a:pPr marL="457200" marR="0" lvl="1" indent="-228600" algn="l" rtl="0">
              <a:spcBef>
                <a:spcPts val="300"/>
              </a:spcBef>
              <a:spcAft>
                <a:spcPts val="0"/>
              </a:spcAft>
              <a:buClr>
                <a:schemeClr val="accent1"/>
              </a:buClr>
              <a:buSzPct val="100000"/>
              <a:buFont typeface="Noto Sans Symbols"/>
              <a:buChar char="•"/>
            </a:pPr>
            <a:r>
              <a:rPr lang="en-US" sz="2000" b="0" i="0" u="none" strike="noStrike" cap="none">
                <a:solidFill>
                  <a:schemeClr val="dk1"/>
                </a:solidFill>
                <a:latin typeface="Verdana"/>
                <a:ea typeface="Verdana"/>
                <a:cs typeface="Verdana"/>
                <a:sym typeface="Verdana"/>
              </a:rPr>
              <a:t>Learning a sensor reconstruction function</a:t>
            </a:r>
          </a:p>
          <a:p>
            <a:pPr marL="457200" marR="0" lvl="1" indent="-228600" algn="l" rtl="0">
              <a:spcBef>
                <a:spcPts val="300"/>
              </a:spcBef>
              <a:spcAft>
                <a:spcPts val="0"/>
              </a:spcAft>
              <a:buClr>
                <a:schemeClr val="accent1"/>
              </a:buClr>
              <a:buSzPct val="100000"/>
              <a:buFont typeface="Noto Sans Symbols"/>
              <a:buChar char="•"/>
            </a:pPr>
            <a:r>
              <a:rPr lang="en-US" sz="2000" b="0" i="0" u="none" strike="noStrike" cap="none">
                <a:solidFill>
                  <a:schemeClr val="dk1"/>
                </a:solidFill>
                <a:latin typeface="Verdana"/>
                <a:ea typeface="Verdana"/>
                <a:cs typeface="Verdana"/>
                <a:sym typeface="Verdana"/>
              </a:rPr>
              <a:t>Exploiting previously unseen sensors to improve the reconstruction [Shi &amp; Knoblock, IJCAI’17]</a:t>
            </a:r>
          </a:p>
          <a:p>
            <a:pPr marL="457200" marR="0" lvl="1" indent="-228600" algn="l" rtl="0">
              <a:spcBef>
                <a:spcPts val="300"/>
              </a:spcBef>
              <a:spcAft>
                <a:spcPts val="0"/>
              </a:spcAft>
              <a:buClr>
                <a:schemeClr val="accent1"/>
              </a:buClr>
              <a:buSzPct val="100000"/>
              <a:buFont typeface="Noto Sans Symbols"/>
              <a:buNone/>
            </a:pPr>
            <a:endParaRPr sz="2000" b="0" i="0" u="none" strike="noStrike" cap="none">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Char char="•"/>
            </a:pPr>
            <a:r>
              <a:rPr lang="en-US" sz="2400" b="0" i="0" u="none" strike="noStrike" cap="none">
                <a:solidFill>
                  <a:schemeClr val="dk1"/>
                </a:solidFill>
                <a:latin typeface="Verdana"/>
                <a:ea typeface="Verdana"/>
                <a:cs typeface="Verdana"/>
                <a:sym typeface="Verdana"/>
              </a:rPr>
              <a:t>Current focus</a:t>
            </a:r>
          </a:p>
          <a:p>
            <a:pPr marL="457200" marR="0" lvl="1" indent="-228600" algn="l" rtl="0">
              <a:spcBef>
                <a:spcPts val="300"/>
              </a:spcBef>
              <a:spcAft>
                <a:spcPts val="0"/>
              </a:spcAft>
              <a:buClr>
                <a:schemeClr val="accent1"/>
              </a:buClr>
              <a:buSzPct val="100000"/>
              <a:buFont typeface="Noto Sans Symbols"/>
              <a:buChar char="•"/>
            </a:pPr>
            <a:r>
              <a:rPr lang="en-US" sz="2000" b="0" i="0" u="none" strike="noStrike" cap="none">
                <a:solidFill>
                  <a:schemeClr val="dk1"/>
                </a:solidFill>
                <a:latin typeface="Verdana"/>
                <a:ea typeface="Verdana"/>
                <a:cs typeface="Verdana"/>
                <a:sym typeface="Verdana"/>
              </a:rPr>
              <a:t>Identifying sensor failures</a:t>
            </a:r>
          </a:p>
          <a:p>
            <a:pPr marL="457200" marR="0" lvl="1" indent="-228600" algn="l" rtl="0">
              <a:spcBef>
                <a:spcPts val="300"/>
              </a:spcBef>
              <a:spcAft>
                <a:spcPts val="0"/>
              </a:spcAft>
              <a:buClr>
                <a:schemeClr val="accent1"/>
              </a:buClr>
              <a:buSzPct val="100000"/>
              <a:buFont typeface="Noto Sans Symbols"/>
              <a:buChar char="•"/>
            </a:pPr>
            <a:r>
              <a:rPr lang="en-US" sz="2000" b="0" i="0" u="none" strike="noStrike" cap="none">
                <a:solidFill>
                  <a:schemeClr val="dk1"/>
                </a:solidFill>
                <a:latin typeface="Verdana"/>
                <a:ea typeface="Verdana"/>
                <a:cs typeface="Verdana"/>
                <a:sym typeface="Verdana"/>
              </a:rPr>
              <a:t>Automatic data normalization for sensor reconstruction</a:t>
            </a:r>
          </a:p>
          <a:p>
            <a:pPr marL="457200" marR="0" lvl="1" indent="-228600" algn="l" rtl="0">
              <a:spcBef>
                <a:spcPts val="300"/>
              </a:spcBef>
              <a:buClr>
                <a:schemeClr val="accent1"/>
              </a:buClr>
              <a:buSzPct val="100000"/>
              <a:buFont typeface="Noto Sans Symbols"/>
              <a:buNone/>
            </a:pPr>
            <a:endParaRPr sz="1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7723931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sldNum" idx="12"/>
          </p:nvPr>
        </p:nvSpPr>
        <p:spPr>
          <a:xfrm>
            <a:off x="146304" y="6611112"/>
            <a:ext cx="228600" cy="201168"/>
          </a:xfrm>
          <a:prstGeom prst="rect">
            <a:avLst/>
          </a:prstGeom>
          <a:noFill/>
          <a:ln>
            <a:noFill/>
          </a:ln>
        </p:spPr>
        <p:txBody>
          <a:bodyPr wrap="square" lIns="18275" tIns="18275" rIns="18275" bIns="18275" anchor="t" anchorCtr="0">
            <a:noAutofit/>
          </a:bodyPr>
          <a:lstStyle/>
          <a:p>
            <a:pPr marL="0" marR="0" lvl="0" indent="0" algn="r" rtl="0">
              <a:spcBef>
                <a:spcPts val="0"/>
              </a:spcBef>
              <a:spcAft>
                <a:spcPts val="0"/>
              </a:spcAft>
              <a:buSzPct val="25000"/>
              <a:buNone/>
            </a:pPr>
            <a:fld id="{00000000-1234-1234-1234-123412341234}" type="slidenum">
              <a:rPr lang="en-US" sz="1100" b="0" i="0" u="none" strike="noStrike" cap="none">
                <a:solidFill>
                  <a:schemeClr val="dk1"/>
                </a:solidFill>
                <a:latin typeface="Arial Narrow"/>
                <a:ea typeface="Arial Narrow"/>
                <a:cs typeface="Arial Narrow"/>
                <a:sym typeface="Arial Narrow"/>
              </a:rPr>
              <a:t>17</a:t>
            </a:fld>
            <a:r>
              <a:rPr lang="en-US" sz="1100" b="0" i="0" u="none" strike="noStrike" cap="none">
                <a:solidFill>
                  <a:schemeClr val="dk1"/>
                </a:solidFill>
                <a:latin typeface="Arial Narrow"/>
                <a:ea typeface="Arial Narrow"/>
                <a:cs typeface="Arial Narrow"/>
                <a:sym typeface="Arial Narrow"/>
              </a:rPr>
              <a:t> </a:t>
            </a:r>
          </a:p>
        </p:txBody>
      </p:sp>
      <p:sp>
        <p:nvSpPr>
          <p:cNvPr id="64" name="Shape 64"/>
          <p:cNvSpPr txBox="1">
            <a:spLocks noGrp="1"/>
          </p:cNvSpPr>
          <p:nvPr>
            <p:ph type="title"/>
          </p:nvPr>
        </p:nvSpPr>
        <p:spPr>
          <a:xfrm>
            <a:off x="224298" y="58988"/>
            <a:ext cx="8462502" cy="769158"/>
          </a:xfrm>
          <a:prstGeom prst="rect">
            <a:avLst/>
          </a:prstGeom>
          <a:noFill/>
          <a:ln>
            <a:noFill/>
          </a:ln>
        </p:spPr>
        <p:txBody>
          <a:bodyPr wrap="square" lIns="0" tIns="45700" rIns="45700" bIns="45700" anchor="b" anchorCtr="0">
            <a:noAutofit/>
          </a:bodyPr>
          <a:lstStyle/>
          <a:p>
            <a:pPr marL="0" marR="0" lvl="0" indent="-152400" algn="l" rtl="0">
              <a:spcBef>
                <a:spcPts val="0"/>
              </a:spcBef>
              <a:buClr>
                <a:schemeClr val="dk2"/>
              </a:buClr>
              <a:buSzPct val="100000"/>
              <a:buFont typeface="Verdana"/>
              <a:buNone/>
            </a:pPr>
            <a:r>
              <a:rPr lang="en-US" sz="2400" b="0" i="0" u="none" strike="noStrike" cap="none">
                <a:solidFill>
                  <a:schemeClr val="dk2"/>
                </a:solidFill>
                <a:latin typeface="Verdana"/>
                <a:ea typeface="Verdana"/>
                <a:cs typeface="Verdana"/>
                <a:sym typeface="Verdana"/>
              </a:rPr>
              <a:t>Sensor Failure Detection and Adaptation</a:t>
            </a:r>
          </a:p>
        </p:txBody>
      </p:sp>
      <p:sp>
        <p:nvSpPr>
          <p:cNvPr id="65" name="Shape 65"/>
          <p:cNvSpPr txBox="1">
            <a:spLocks noGrp="1"/>
          </p:cNvSpPr>
          <p:nvPr>
            <p:ph type="body" idx="1"/>
          </p:nvPr>
        </p:nvSpPr>
        <p:spPr>
          <a:xfrm>
            <a:off x="231774" y="1039483"/>
            <a:ext cx="8455025" cy="5257800"/>
          </a:xfrm>
          <a:prstGeom prst="rect">
            <a:avLst/>
          </a:prstGeom>
          <a:noFill/>
          <a:ln>
            <a:noFill/>
          </a:ln>
        </p:spPr>
        <p:txBody>
          <a:bodyPr wrap="square" lIns="0" tIns="45700" rIns="45700" bIns="45700" anchor="t" anchorCtr="0">
            <a:noAutofit/>
          </a:bodyPr>
          <a:lstStyle/>
          <a:p>
            <a:pPr marL="228600" marR="0" lvl="0" indent="-228600" algn="l" rtl="0">
              <a:spcBef>
                <a:spcPts val="0"/>
              </a:spcBef>
              <a:spcAft>
                <a:spcPts val="0"/>
              </a:spcAft>
              <a:buClr>
                <a:schemeClr val="accent1"/>
              </a:buClr>
              <a:buSzPct val="100000"/>
              <a:buFont typeface="Noto Sans Symbols"/>
              <a:buChar char="•"/>
            </a:pPr>
            <a:r>
              <a:rPr lang="en-US" sz="2000" b="0" i="0" u="none" strike="noStrike" cap="none" dirty="0">
                <a:solidFill>
                  <a:schemeClr val="dk1"/>
                </a:solidFill>
                <a:latin typeface="Verdana"/>
                <a:ea typeface="Verdana"/>
                <a:cs typeface="Verdana"/>
                <a:sym typeface="Verdana"/>
              </a:rPr>
              <a:t>Setting: a set of sensors generating sensor readings continuously</a:t>
            </a:r>
          </a:p>
          <a:p>
            <a:pPr marL="228600" marR="0" lvl="0" indent="-228600" algn="l" rtl="0">
              <a:spcBef>
                <a:spcPts val="600"/>
              </a:spcBef>
              <a:spcAft>
                <a:spcPts val="0"/>
              </a:spcAft>
              <a:buClr>
                <a:schemeClr val="accent1"/>
              </a:buClr>
              <a:buSzPct val="100000"/>
              <a:buFont typeface="Noto Sans Symbols"/>
              <a:buNone/>
            </a:pPr>
            <a:endParaRPr sz="2000" b="0" i="0" u="none" strike="noStrike" cap="none" dirty="0">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Char char="•"/>
            </a:pPr>
            <a:r>
              <a:rPr lang="en-US" sz="2000" b="0" i="0" u="none" strike="noStrike" cap="none" dirty="0">
                <a:solidFill>
                  <a:schemeClr val="dk1"/>
                </a:solidFill>
                <a:latin typeface="Verdana"/>
                <a:ea typeface="Verdana"/>
                <a:cs typeface="Verdana"/>
                <a:sym typeface="Verdana"/>
              </a:rPr>
              <a:t>Problem</a:t>
            </a:r>
          </a:p>
          <a:p>
            <a:pPr marL="457200" marR="0" lvl="1" indent="-228600" algn="l" rtl="0">
              <a:spcBef>
                <a:spcPts val="300"/>
              </a:spcBef>
              <a:spcAft>
                <a:spcPts val="0"/>
              </a:spcAft>
              <a:buClr>
                <a:schemeClr val="accent1"/>
              </a:buClr>
              <a:buSzPct val="100000"/>
              <a:buFont typeface="Noto Sans Symbols"/>
              <a:buChar char="•"/>
            </a:pPr>
            <a:r>
              <a:rPr lang="en-US" sz="1800" b="0" i="0" u="none" strike="noStrike" cap="none" dirty="0">
                <a:solidFill>
                  <a:schemeClr val="dk1"/>
                </a:solidFill>
                <a:latin typeface="Verdana"/>
                <a:ea typeface="Verdana"/>
                <a:cs typeface="Verdana"/>
                <a:sym typeface="Verdana"/>
              </a:rPr>
              <a:t>Detect if there is sensor failure</a:t>
            </a:r>
          </a:p>
          <a:p>
            <a:pPr marL="457200" marR="0" lvl="1" indent="-228600" algn="l" rtl="0">
              <a:spcBef>
                <a:spcPts val="300"/>
              </a:spcBef>
              <a:spcAft>
                <a:spcPts val="0"/>
              </a:spcAft>
              <a:buClr>
                <a:schemeClr val="accent1"/>
              </a:buClr>
              <a:buSzPct val="100000"/>
              <a:buFont typeface="Noto Sans Symbols"/>
              <a:buChar char="•"/>
            </a:pPr>
            <a:r>
              <a:rPr lang="en-US" sz="1800" b="0" i="0" u="none" strike="noStrike" cap="none" dirty="0">
                <a:solidFill>
                  <a:schemeClr val="dk1"/>
                </a:solidFill>
                <a:latin typeface="Verdana"/>
                <a:ea typeface="Verdana"/>
                <a:cs typeface="Verdana"/>
                <a:sym typeface="Verdana"/>
              </a:rPr>
              <a:t>Identify the failed sensors and failure type</a:t>
            </a:r>
          </a:p>
          <a:p>
            <a:pPr marL="457200" marR="0" lvl="1" indent="-228600" algn="l" rtl="0">
              <a:spcBef>
                <a:spcPts val="300"/>
              </a:spcBef>
              <a:spcAft>
                <a:spcPts val="0"/>
              </a:spcAft>
              <a:buClr>
                <a:schemeClr val="accent1"/>
              </a:buClr>
              <a:buSzPct val="100000"/>
              <a:buFont typeface="Noto Sans Symbols"/>
              <a:buChar char="•"/>
            </a:pPr>
            <a:r>
              <a:rPr lang="en-US" sz="1800" b="0" i="0" u="none" strike="noStrike" cap="none" dirty="0">
                <a:solidFill>
                  <a:schemeClr val="dk1"/>
                </a:solidFill>
                <a:latin typeface="Verdana"/>
                <a:ea typeface="Verdana"/>
                <a:cs typeface="Verdana"/>
                <a:sym typeface="Verdana"/>
              </a:rPr>
              <a:t>Reconstruct the failed sensors from the </a:t>
            </a:r>
            <a:r>
              <a:rPr lang="en-US" sz="1800" b="0" i="0" u="none" strike="noStrike" cap="none" dirty="0" smtClean="0">
                <a:solidFill>
                  <a:schemeClr val="dk1"/>
                </a:solidFill>
                <a:latin typeface="Verdana"/>
                <a:ea typeface="Verdana"/>
                <a:cs typeface="Verdana"/>
                <a:sym typeface="Verdana"/>
              </a:rPr>
              <a:t>remaining </a:t>
            </a:r>
            <a:r>
              <a:rPr lang="en-US" sz="1800" b="0" i="0" u="none" strike="noStrike" cap="none" dirty="0">
                <a:solidFill>
                  <a:schemeClr val="dk1"/>
                </a:solidFill>
                <a:latin typeface="Verdana"/>
                <a:ea typeface="Verdana"/>
                <a:cs typeface="Verdana"/>
                <a:sym typeface="Verdana"/>
              </a:rPr>
              <a:t>working sensors</a:t>
            </a:r>
          </a:p>
          <a:p>
            <a:pPr marL="457200" marR="0" lvl="1" indent="-228600" algn="l" rtl="0">
              <a:spcBef>
                <a:spcPts val="300"/>
              </a:spcBef>
              <a:buClr>
                <a:schemeClr val="accent1"/>
              </a:buClr>
              <a:buSzPct val="100000"/>
              <a:buFont typeface="Noto Sans Symbols"/>
              <a:buChar char="•"/>
            </a:pPr>
            <a:r>
              <a:rPr lang="en-US" sz="1800" b="0" i="0" u="none" strike="noStrike" cap="none" dirty="0">
                <a:solidFill>
                  <a:schemeClr val="dk1"/>
                </a:solidFill>
                <a:latin typeface="Verdana"/>
                <a:ea typeface="Verdana"/>
                <a:cs typeface="Verdana"/>
                <a:sym typeface="Verdana"/>
              </a:rPr>
              <a:t>Estimate the reconstruction error</a:t>
            </a:r>
          </a:p>
        </p:txBody>
      </p:sp>
      <p:pic>
        <p:nvPicPr>
          <p:cNvPr id="66" name="Shape 66"/>
          <p:cNvPicPr preferRelativeResize="0"/>
          <p:nvPr/>
        </p:nvPicPr>
        <p:blipFill rotWithShape="1">
          <a:blip r:embed="rId3">
            <a:alphaModFix/>
          </a:blip>
          <a:srcRect/>
          <a:stretch/>
        </p:blipFill>
        <p:spPr>
          <a:xfrm>
            <a:off x="3027171" y="4043352"/>
            <a:ext cx="3075258" cy="1868685"/>
          </a:xfrm>
          <a:prstGeom prst="rect">
            <a:avLst/>
          </a:prstGeom>
          <a:noFill/>
          <a:ln>
            <a:noFill/>
          </a:ln>
        </p:spPr>
      </p:pic>
      <p:sp>
        <p:nvSpPr>
          <p:cNvPr id="67" name="Shape 67"/>
          <p:cNvSpPr txBox="1"/>
          <p:nvPr/>
        </p:nvSpPr>
        <p:spPr>
          <a:xfrm>
            <a:off x="5965696" y="5312189"/>
            <a:ext cx="1156086" cy="30777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b="0" i="0" u="none" strike="noStrike" cap="none">
                <a:solidFill>
                  <a:srgbClr val="FF0000"/>
                </a:solidFill>
                <a:latin typeface="Verdana"/>
                <a:ea typeface="Verdana"/>
                <a:cs typeface="Verdana"/>
                <a:sym typeface="Verdana"/>
              </a:rPr>
              <a:t>fail or not?</a:t>
            </a:r>
          </a:p>
        </p:txBody>
      </p:sp>
    </p:spTree>
    <p:extLst>
      <p:ext uri="{BB962C8B-B14F-4D97-AF65-F5344CB8AC3E}">
        <p14:creationId xmlns:p14="http://schemas.microsoft.com/office/powerpoint/2010/main" val="19557297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sldNum" idx="12"/>
          </p:nvPr>
        </p:nvSpPr>
        <p:spPr>
          <a:xfrm>
            <a:off x="146304" y="6611112"/>
            <a:ext cx="228600" cy="201168"/>
          </a:xfrm>
          <a:prstGeom prst="rect">
            <a:avLst/>
          </a:prstGeom>
          <a:noFill/>
          <a:ln>
            <a:noFill/>
          </a:ln>
        </p:spPr>
        <p:txBody>
          <a:bodyPr wrap="square" lIns="18275" tIns="18275" rIns="18275" bIns="18275" anchor="t" anchorCtr="0">
            <a:noAutofit/>
          </a:bodyPr>
          <a:lstStyle/>
          <a:p>
            <a:pPr marL="0" marR="0" lvl="0" indent="0" algn="r" rtl="0">
              <a:spcBef>
                <a:spcPts val="0"/>
              </a:spcBef>
              <a:spcAft>
                <a:spcPts val="0"/>
              </a:spcAft>
              <a:buSzPct val="25000"/>
              <a:buNone/>
            </a:pPr>
            <a:fld id="{00000000-1234-1234-1234-123412341234}" type="slidenum">
              <a:rPr lang="en-US" sz="1100">
                <a:solidFill>
                  <a:schemeClr val="dk1"/>
                </a:solidFill>
                <a:latin typeface="Arial Narrow"/>
                <a:ea typeface="Arial Narrow"/>
                <a:cs typeface="Arial Narrow"/>
                <a:sym typeface="Arial Narrow"/>
              </a:rPr>
              <a:t>18</a:t>
            </a:fld>
            <a:r>
              <a:rPr lang="en-US" sz="1100">
                <a:solidFill>
                  <a:schemeClr val="dk1"/>
                </a:solidFill>
                <a:latin typeface="Arial Narrow"/>
                <a:ea typeface="Arial Narrow"/>
                <a:cs typeface="Arial Narrow"/>
                <a:sym typeface="Arial Narrow"/>
              </a:rPr>
              <a:t> </a:t>
            </a:r>
          </a:p>
        </p:txBody>
      </p:sp>
      <p:sp>
        <p:nvSpPr>
          <p:cNvPr id="73" name="Shape 73"/>
          <p:cNvSpPr txBox="1">
            <a:spLocks noGrp="1"/>
          </p:cNvSpPr>
          <p:nvPr>
            <p:ph type="title"/>
          </p:nvPr>
        </p:nvSpPr>
        <p:spPr>
          <a:xfrm>
            <a:off x="224298" y="58988"/>
            <a:ext cx="8462502" cy="769158"/>
          </a:xfrm>
          <a:prstGeom prst="rect">
            <a:avLst/>
          </a:prstGeom>
          <a:noFill/>
          <a:ln>
            <a:noFill/>
          </a:ln>
        </p:spPr>
        <p:txBody>
          <a:bodyPr wrap="square" lIns="0" tIns="45700" rIns="45700" bIns="45700" anchor="b" anchorCtr="0">
            <a:noAutofit/>
          </a:bodyPr>
          <a:lstStyle/>
          <a:p>
            <a:pPr marL="0" marR="0" lvl="0" indent="-152400" algn="l" rtl="0">
              <a:spcBef>
                <a:spcPts val="0"/>
              </a:spcBef>
              <a:buClr>
                <a:schemeClr val="dk2"/>
              </a:buClr>
              <a:buSzPct val="100000"/>
              <a:buFont typeface="Verdana"/>
              <a:buNone/>
            </a:pPr>
            <a:r>
              <a:rPr lang="en-US" sz="2400" b="0" i="0" u="none" strike="noStrike" cap="none">
                <a:solidFill>
                  <a:schemeClr val="dk2"/>
                </a:solidFill>
                <a:latin typeface="Verdana"/>
                <a:ea typeface="Verdana"/>
                <a:cs typeface="Verdana"/>
                <a:sym typeface="Verdana"/>
              </a:rPr>
              <a:t>Approach – Sensor Failure Detection</a:t>
            </a:r>
          </a:p>
        </p:txBody>
      </p:sp>
      <p:sp>
        <p:nvSpPr>
          <p:cNvPr id="74" name="Shape 74"/>
          <p:cNvSpPr txBox="1">
            <a:spLocks noGrp="1"/>
          </p:cNvSpPr>
          <p:nvPr>
            <p:ph type="body" idx="1"/>
          </p:nvPr>
        </p:nvSpPr>
        <p:spPr>
          <a:xfrm>
            <a:off x="231774" y="1039483"/>
            <a:ext cx="8455025" cy="5257800"/>
          </a:xfrm>
          <a:prstGeom prst="rect">
            <a:avLst/>
          </a:prstGeom>
          <a:noFill/>
          <a:ln>
            <a:noFill/>
          </a:ln>
        </p:spPr>
        <p:txBody>
          <a:bodyPr wrap="square" lIns="0" tIns="45700" rIns="45700" bIns="45700" anchor="t" anchorCtr="0">
            <a:noAutofit/>
          </a:bodyPr>
          <a:lstStyle/>
          <a:p>
            <a:pPr marL="228600" marR="0" lvl="0" indent="-228600" algn="l" rtl="0">
              <a:spcBef>
                <a:spcPts val="0"/>
              </a:spcBef>
              <a:spcAft>
                <a:spcPts val="0"/>
              </a:spcAft>
              <a:buClr>
                <a:schemeClr val="accent1"/>
              </a:buClr>
              <a:buSzPct val="100000"/>
              <a:buFont typeface="Noto Sans Symbols"/>
              <a:buChar char="•"/>
            </a:pPr>
            <a:r>
              <a:rPr lang="en-US" sz="1800" b="0" i="0" u="none" strike="noStrike" cap="none" dirty="0">
                <a:solidFill>
                  <a:schemeClr val="dk1"/>
                </a:solidFill>
                <a:latin typeface="Verdana"/>
                <a:ea typeface="Verdana"/>
                <a:cs typeface="Verdana"/>
                <a:sym typeface="Verdana"/>
              </a:rPr>
              <a:t>Step 1: Learn the relationships among sensors from historical data</a:t>
            </a:r>
          </a:p>
          <a:p>
            <a:pPr marL="228600" marR="0" lvl="0" indent="-228600" algn="l" rtl="0">
              <a:spcBef>
                <a:spcPts val="600"/>
              </a:spcBef>
              <a:spcAft>
                <a:spcPts val="0"/>
              </a:spcAft>
              <a:buClr>
                <a:schemeClr val="accent1"/>
              </a:buClr>
              <a:buSzPct val="100000"/>
              <a:buFont typeface="Noto Sans Symbols"/>
              <a:buNone/>
            </a:pPr>
            <a:endParaRPr sz="1800" b="0" i="0" u="none" strike="noStrike" cap="none" dirty="0">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None/>
            </a:pPr>
            <a:endParaRPr sz="1800" b="0" i="0" u="none" strike="noStrike" cap="none" dirty="0">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None/>
            </a:pPr>
            <a:endParaRPr sz="1800" b="0" i="0" u="none" strike="noStrike" cap="none" dirty="0">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None/>
            </a:pPr>
            <a:endParaRPr sz="1800" b="0" i="0" u="none" strike="noStrike" cap="none" dirty="0">
              <a:solidFill>
                <a:schemeClr val="dk1"/>
              </a:solidFill>
              <a:latin typeface="Verdana"/>
              <a:ea typeface="Verdana"/>
              <a:cs typeface="Verdana"/>
              <a:sym typeface="Verdana"/>
            </a:endParaRPr>
          </a:p>
          <a:p>
            <a:pPr marL="0" marR="0" lvl="0" indent="-114300" algn="l" rtl="0">
              <a:spcBef>
                <a:spcPts val="600"/>
              </a:spcBef>
              <a:spcAft>
                <a:spcPts val="0"/>
              </a:spcAft>
              <a:buClr>
                <a:schemeClr val="accent1"/>
              </a:buClr>
              <a:buSzPct val="100000"/>
              <a:buFont typeface="Noto Sans Symbols"/>
              <a:buNone/>
            </a:pPr>
            <a:endParaRPr sz="1800" b="0" i="0" u="none" strike="noStrike" cap="none" dirty="0">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None/>
            </a:pPr>
            <a:endParaRPr sz="1800" b="0" i="0" u="none" strike="noStrike" cap="none" dirty="0">
              <a:solidFill>
                <a:schemeClr val="dk1"/>
              </a:solidFill>
              <a:latin typeface="Verdana"/>
              <a:ea typeface="Verdana"/>
              <a:cs typeface="Verdana"/>
              <a:sym typeface="Verdana"/>
            </a:endParaRPr>
          </a:p>
          <a:p>
            <a:pPr marL="0" marR="0" lvl="0" indent="-114300" algn="l" rtl="0">
              <a:spcBef>
                <a:spcPts val="600"/>
              </a:spcBef>
              <a:spcAft>
                <a:spcPts val="0"/>
              </a:spcAft>
              <a:buClr>
                <a:schemeClr val="accent1"/>
              </a:buClr>
              <a:buSzPct val="100000"/>
              <a:buFont typeface="Noto Sans Symbols"/>
              <a:buNone/>
            </a:pPr>
            <a:endParaRPr sz="1800" b="0" i="0" u="none" strike="noStrike" cap="none" dirty="0">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Char char="•"/>
            </a:pPr>
            <a:r>
              <a:rPr lang="en-US" sz="1800" b="0" i="0" u="none" strike="noStrike" cap="none" dirty="0">
                <a:solidFill>
                  <a:schemeClr val="dk1"/>
                </a:solidFill>
                <a:latin typeface="Verdana"/>
                <a:ea typeface="Verdana"/>
                <a:cs typeface="Verdana"/>
                <a:sym typeface="Verdana"/>
              </a:rPr>
              <a:t>Step 2: Infer failed sensors online</a:t>
            </a:r>
          </a:p>
          <a:p>
            <a:pPr marL="457200" marR="0" lvl="1" indent="-228600" algn="l" rtl="0">
              <a:spcBef>
                <a:spcPts val="300"/>
              </a:spcBef>
              <a:spcAft>
                <a:spcPts val="0"/>
              </a:spcAft>
              <a:buClr>
                <a:schemeClr val="accent1"/>
              </a:buClr>
              <a:buSzPct val="100000"/>
              <a:buFont typeface="Noto Sans Symbols"/>
              <a:buChar char="•"/>
            </a:pPr>
            <a:r>
              <a:rPr lang="en-US" sz="1600" b="0" i="0" u="none" strike="noStrike" cap="none" dirty="0">
                <a:solidFill>
                  <a:schemeClr val="dk1"/>
                </a:solidFill>
                <a:latin typeface="Verdana"/>
                <a:ea typeface="Verdana"/>
                <a:cs typeface="Verdana"/>
                <a:sym typeface="Verdana"/>
              </a:rPr>
              <a:t>Check each group to see whether its error bound being violated: if so, then at least one sensor within the group </a:t>
            </a:r>
            <a:r>
              <a:rPr lang="en-US" sz="1600" b="0" i="0" u="none" strike="noStrike" cap="none" dirty="0" smtClean="0">
                <a:solidFill>
                  <a:schemeClr val="dk1"/>
                </a:solidFill>
                <a:latin typeface="Verdana"/>
                <a:ea typeface="Verdana"/>
                <a:cs typeface="Verdana"/>
                <a:sym typeface="Verdana"/>
              </a:rPr>
              <a:t>may have failed</a:t>
            </a:r>
            <a:endParaRPr lang="en-US" sz="1600" b="0" i="0" u="none" strike="noStrike" cap="none" dirty="0">
              <a:solidFill>
                <a:schemeClr val="dk1"/>
              </a:solidFill>
              <a:latin typeface="Verdana"/>
              <a:ea typeface="Verdana"/>
              <a:cs typeface="Verdana"/>
              <a:sym typeface="Verdana"/>
            </a:endParaRPr>
          </a:p>
          <a:p>
            <a:pPr marL="457200" marR="0" lvl="1" indent="-228600" algn="l" rtl="0">
              <a:spcBef>
                <a:spcPts val="300"/>
              </a:spcBef>
              <a:spcAft>
                <a:spcPts val="0"/>
              </a:spcAft>
              <a:buClr>
                <a:schemeClr val="accent1"/>
              </a:buClr>
              <a:buSzPct val="100000"/>
              <a:buFont typeface="Noto Sans Symbols"/>
              <a:buChar char="•"/>
            </a:pPr>
            <a:r>
              <a:rPr lang="en-US" sz="1600" b="0" i="0" u="none" strike="noStrike" cap="none" dirty="0">
                <a:solidFill>
                  <a:schemeClr val="dk1"/>
                </a:solidFill>
                <a:latin typeface="Verdana"/>
                <a:ea typeface="Verdana"/>
                <a:cs typeface="Verdana"/>
                <a:sym typeface="Verdana"/>
              </a:rPr>
              <a:t>Use logical inference to identify </a:t>
            </a:r>
            <a:r>
              <a:rPr lang="en-US" sz="1600" b="0" i="0" u="none" strike="noStrike" cap="none" dirty="0" smtClean="0">
                <a:solidFill>
                  <a:schemeClr val="dk1"/>
                </a:solidFill>
                <a:latin typeface="Verdana"/>
                <a:ea typeface="Verdana"/>
                <a:cs typeface="Verdana"/>
                <a:sym typeface="Verdana"/>
              </a:rPr>
              <a:t>the failed sensor(s)</a:t>
            </a:r>
            <a:endParaRPr lang="en-US" sz="1600" b="0" i="0" u="none" strike="noStrike" cap="none" dirty="0">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None/>
            </a:pPr>
            <a:endParaRPr sz="1800" b="0" i="0" u="none" strike="noStrike" cap="none" dirty="0">
              <a:solidFill>
                <a:schemeClr val="dk1"/>
              </a:solidFill>
              <a:latin typeface="Verdana"/>
              <a:ea typeface="Verdana"/>
              <a:cs typeface="Verdana"/>
              <a:sym typeface="Verdana"/>
            </a:endParaRPr>
          </a:p>
          <a:p>
            <a:pPr marL="228600" marR="0" lvl="0" indent="-228600" algn="l" rtl="0">
              <a:spcBef>
                <a:spcPts val="600"/>
              </a:spcBef>
              <a:spcAft>
                <a:spcPts val="0"/>
              </a:spcAft>
              <a:buClr>
                <a:schemeClr val="accent1"/>
              </a:buClr>
              <a:buSzPct val="100000"/>
              <a:buFont typeface="Noto Sans Symbols"/>
              <a:buChar char="•"/>
            </a:pPr>
            <a:r>
              <a:rPr lang="en-US" sz="1800" b="0" i="0" u="none" strike="noStrike" cap="none" dirty="0">
                <a:solidFill>
                  <a:schemeClr val="dk1"/>
                </a:solidFill>
                <a:latin typeface="Verdana"/>
                <a:ea typeface="Verdana"/>
                <a:cs typeface="Verdana"/>
                <a:sym typeface="Verdana"/>
              </a:rPr>
              <a:t>Step 3: Infer the failure type </a:t>
            </a:r>
          </a:p>
          <a:p>
            <a:pPr marL="457200" marR="0" lvl="1" indent="-228600" algn="l" rtl="0">
              <a:spcBef>
                <a:spcPts val="300"/>
              </a:spcBef>
              <a:spcAft>
                <a:spcPts val="0"/>
              </a:spcAft>
              <a:buClr>
                <a:schemeClr val="accent1"/>
              </a:buClr>
              <a:buSzPct val="100000"/>
              <a:buFont typeface="Noto Sans Symbols"/>
              <a:buChar char="•"/>
            </a:pPr>
            <a:r>
              <a:rPr lang="en-US" sz="1600" b="0" i="0" u="none" strike="noStrike" cap="none" dirty="0">
                <a:solidFill>
                  <a:schemeClr val="dk1"/>
                </a:solidFill>
                <a:latin typeface="Verdana"/>
                <a:ea typeface="Verdana"/>
                <a:cs typeface="Verdana"/>
                <a:sym typeface="Verdana"/>
              </a:rPr>
              <a:t>Failure types: outlier, spike, stuck-at, high noise, </a:t>
            </a:r>
            <a:r>
              <a:rPr lang="en-US" sz="1600" b="0" i="0" u="none" strike="noStrike" cap="none" dirty="0" err="1">
                <a:solidFill>
                  <a:schemeClr val="dk1"/>
                </a:solidFill>
                <a:latin typeface="Verdana"/>
                <a:ea typeface="Verdana"/>
                <a:cs typeface="Verdana"/>
                <a:sym typeface="Verdana"/>
              </a:rPr>
              <a:t>miscalibration</a:t>
            </a:r>
            <a:r>
              <a:rPr lang="en-US" sz="1600" b="0" i="0" u="none" strike="noStrike" cap="none" dirty="0">
                <a:solidFill>
                  <a:schemeClr val="dk1"/>
                </a:solidFill>
                <a:latin typeface="Verdana"/>
                <a:ea typeface="Verdana"/>
                <a:cs typeface="Verdana"/>
                <a:sym typeface="Verdana"/>
              </a:rPr>
              <a:t> </a:t>
            </a:r>
          </a:p>
          <a:p>
            <a:pPr marL="457200" marR="0" lvl="1" indent="-228600" algn="l" rtl="0">
              <a:spcBef>
                <a:spcPts val="300"/>
              </a:spcBef>
              <a:buClr>
                <a:schemeClr val="accent1"/>
              </a:buClr>
              <a:buSzPct val="100000"/>
              <a:buFont typeface="Noto Sans Symbols"/>
              <a:buChar char="•"/>
            </a:pPr>
            <a:r>
              <a:rPr lang="en-US" sz="1600" b="0" i="0" u="none" strike="noStrike" cap="none" dirty="0">
                <a:solidFill>
                  <a:schemeClr val="dk1"/>
                </a:solidFill>
                <a:latin typeface="Verdana"/>
                <a:ea typeface="Verdana"/>
                <a:cs typeface="Verdana"/>
                <a:sym typeface="Verdana"/>
              </a:rPr>
              <a:t>Based on sensor readings within a time window</a:t>
            </a:r>
          </a:p>
        </p:txBody>
      </p:sp>
      <p:sp>
        <p:nvSpPr>
          <p:cNvPr id="75" name="Shape 75"/>
          <p:cNvSpPr txBox="1"/>
          <p:nvPr/>
        </p:nvSpPr>
        <p:spPr>
          <a:xfrm>
            <a:off x="270613" y="1584910"/>
            <a:ext cx="439544" cy="1477328"/>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1</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2</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3</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4</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5</a:t>
            </a:r>
          </a:p>
        </p:txBody>
      </p:sp>
      <p:sp>
        <p:nvSpPr>
          <p:cNvPr id="76" name="Shape 76"/>
          <p:cNvSpPr/>
          <p:nvPr/>
        </p:nvSpPr>
        <p:spPr>
          <a:xfrm>
            <a:off x="3314739" y="2502992"/>
            <a:ext cx="1125038" cy="199062"/>
          </a:xfrm>
          <a:prstGeom prst="rightArrow">
            <a:avLst>
              <a:gd name="adj1" fmla="val 50000"/>
              <a:gd name="adj2" fmla="val 50000"/>
            </a:avLst>
          </a:prstGeom>
          <a:gradFill>
            <a:gsLst>
              <a:gs pos="0">
                <a:srgbClr val="A2B7E9"/>
              </a:gs>
              <a:gs pos="35000">
                <a:srgbClr val="BFCEEF"/>
              </a:gs>
              <a:gs pos="100000">
                <a:srgbClr val="E5ECFA"/>
              </a:gs>
            </a:gsLst>
            <a:lin ang="16200000" scaled="0"/>
          </a:gradFill>
          <a:ln w="9525" cap="flat" cmpd="sng">
            <a:solidFill>
              <a:srgbClr val="005394"/>
            </a:solidFill>
            <a:prstDash val="solid"/>
            <a:round/>
            <a:headEnd type="none" w="med" len="med"/>
            <a:tailEnd type="none" w="med" len="med"/>
          </a:ln>
          <a:effectLst>
            <a:outerShdw blurRad="40000" dist="20000" dir="5400000" rotWithShape="0">
              <a:srgbClr val="000000">
                <a:alpha val="37647"/>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77" name="Shape 77"/>
          <p:cNvSpPr txBox="1"/>
          <p:nvPr/>
        </p:nvSpPr>
        <p:spPr>
          <a:xfrm>
            <a:off x="3220931" y="1747755"/>
            <a:ext cx="1713075" cy="73866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a:solidFill>
                  <a:schemeClr val="dk1"/>
                </a:solidFill>
                <a:latin typeface="Verdana"/>
                <a:ea typeface="Verdana"/>
                <a:cs typeface="Verdana"/>
                <a:sym typeface="Verdana"/>
              </a:rPr>
              <a:t>Cluster signals based on their correlations</a:t>
            </a:r>
          </a:p>
        </p:txBody>
      </p:sp>
      <p:sp>
        <p:nvSpPr>
          <p:cNvPr id="78" name="Shape 78"/>
          <p:cNvSpPr txBox="1"/>
          <p:nvPr/>
        </p:nvSpPr>
        <p:spPr>
          <a:xfrm>
            <a:off x="4603896" y="2346449"/>
            <a:ext cx="2217395" cy="33855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600">
                <a:solidFill>
                  <a:srgbClr val="005595"/>
                </a:solidFill>
                <a:latin typeface="Verdana"/>
                <a:ea typeface="Verdana"/>
                <a:cs typeface="Verdana"/>
                <a:sym typeface="Verdana"/>
              </a:rPr>
              <a:t>(S</a:t>
            </a:r>
            <a:r>
              <a:rPr lang="en-US" sz="1600" baseline="-25000">
                <a:solidFill>
                  <a:srgbClr val="005595"/>
                </a:solidFill>
                <a:latin typeface="Verdana"/>
                <a:ea typeface="Verdana"/>
                <a:cs typeface="Verdana"/>
                <a:sym typeface="Verdana"/>
              </a:rPr>
              <a:t>1 </a:t>
            </a:r>
            <a:r>
              <a:rPr lang="en-US" sz="1600">
                <a:solidFill>
                  <a:srgbClr val="005595"/>
                </a:solidFill>
                <a:latin typeface="Verdana"/>
                <a:ea typeface="Verdana"/>
                <a:cs typeface="Verdana"/>
                <a:sym typeface="Verdana"/>
              </a:rPr>
              <a:t>S</a:t>
            </a:r>
            <a:r>
              <a:rPr lang="en-US" sz="1600" baseline="-25000">
                <a:solidFill>
                  <a:srgbClr val="005595"/>
                </a:solidFill>
                <a:latin typeface="Verdana"/>
                <a:ea typeface="Verdana"/>
                <a:cs typeface="Verdana"/>
                <a:sym typeface="Verdana"/>
              </a:rPr>
              <a:t>2</a:t>
            </a:r>
            <a:r>
              <a:rPr lang="en-US" sz="1600">
                <a:solidFill>
                  <a:srgbClr val="005595"/>
                </a:solidFill>
                <a:latin typeface="Verdana"/>
                <a:ea typeface="Verdana"/>
                <a:cs typeface="Verdana"/>
                <a:sym typeface="Verdana"/>
              </a:rPr>
              <a:t>)    (S</a:t>
            </a:r>
            <a:r>
              <a:rPr lang="en-US" sz="1600" baseline="-25000">
                <a:solidFill>
                  <a:srgbClr val="005595"/>
                </a:solidFill>
                <a:latin typeface="Verdana"/>
                <a:ea typeface="Verdana"/>
                <a:cs typeface="Verdana"/>
                <a:sym typeface="Verdana"/>
              </a:rPr>
              <a:t>3 </a:t>
            </a:r>
            <a:r>
              <a:rPr lang="en-US" sz="1600">
                <a:solidFill>
                  <a:srgbClr val="005595"/>
                </a:solidFill>
                <a:latin typeface="Verdana"/>
                <a:ea typeface="Verdana"/>
                <a:cs typeface="Verdana"/>
                <a:sym typeface="Verdana"/>
              </a:rPr>
              <a:t>S</a:t>
            </a:r>
            <a:r>
              <a:rPr lang="en-US" sz="1600" baseline="-25000">
                <a:solidFill>
                  <a:srgbClr val="005595"/>
                </a:solidFill>
                <a:latin typeface="Verdana"/>
                <a:ea typeface="Verdana"/>
                <a:cs typeface="Verdana"/>
                <a:sym typeface="Verdana"/>
              </a:rPr>
              <a:t>4 </a:t>
            </a:r>
            <a:r>
              <a:rPr lang="en-US" sz="1600">
                <a:solidFill>
                  <a:srgbClr val="005595"/>
                </a:solidFill>
                <a:latin typeface="Verdana"/>
                <a:ea typeface="Verdana"/>
                <a:cs typeface="Verdana"/>
                <a:sym typeface="Verdana"/>
              </a:rPr>
              <a:t>S</a:t>
            </a:r>
            <a:r>
              <a:rPr lang="en-US" sz="1600" baseline="-25000">
                <a:solidFill>
                  <a:srgbClr val="005595"/>
                </a:solidFill>
                <a:latin typeface="Verdana"/>
                <a:ea typeface="Verdana"/>
                <a:cs typeface="Verdana"/>
                <a:sym typeface="Verdana"/>
              </a:rPr>
              <a:t>5</a:t>
            </a:r>
            <a:r>
              <a:rPr lang="en-US" sz="1600">
                <a:solidFill>
                  <a:srgbClr val="005595"/>
                </a:solidFill>
                <a:latin typeface="Verdana"/>
                <a:ea typeface="Verdana"/>
                <a:cs typeface="Verdana"/>
                <a:sym typeface="Verdana"/>
              </a:rPr>
              <a:t>)</a:t>
            </a:r>
            <a:r>
              <a:rPr lang="en-US" sz="1600" baseline="-25000">
                <a:solidFill>
                  <a:srgbClr val="005595"/>
                </a:solidFill>
                <a:latin typeface="Verdana"/>
                <a:ea typeface="Verdana"/>
                <a:cs typeface="Verdana"/>
                <a:sym typeface="Verdana"/>
              </a:rPr>
              <a:t>  </a:t>
            </a:r>
          </a:p>
        </p:txBody>
      </p:sp>
      <p:grpSp>
        <p:nvGrpSpPr>
          <p:cNvPr id="79" name="Shape 79"/>
          <p:cNvGrpSpPr/>
          <p:nvPr/>
        </p:nvGrpSpPr>
        <p:grpSpPr>
          <a:xfrm>
            <a:off x="710157" y="1584910"/>
            <a:ext cx="2233950" cy="1455718"/>
            <a:chOff x="828427" y="1592282"/>
            <a:chExt cx="3423138" cy="1455718"/>
          </a:xfrm>
        </p:grpSpPr>
        <p:sp>
          <p:nvSpPr>
            <p:cNvPr id="80" name="Shape 80"/>
            <p:cNvSpPr/>
            <p:nvPr/>
          </p:nvSpPr>
          <p:spPr>
            <a:xfrm>
              <a:off x="859688" y="1938205"/>
              <a:ext cx="3360615" cy="226646"/>
            </a:xfrm>
            <a:custGeom>
              <a:avLst/>
              <a:gdLst/>
              <a:ahLst/>
              <a:cxnLst/>
              <a:rect l="0" t="0" r="0" b="0"/>
              <a:pathLst>
                <a:path w="120000" h="120000" extrusionOk="0">
                  <a:moveTo>
                    <a:pt x="0" y="91034"/>
                  </a:moveTo>
                  <a:cubicBezTo>
                    <a:pt x="1209" y="88275"/>
                    <a:pt x="2425" y="86102"/>
                    <a:pt x="3627" y="82758"/>
                  </a:cubicBezTo>
                  <a:cubicBezTo>
                    <a:pt x="3917" y="81955"/>
                    <a:pt x="4217" y="80979"/>
                    <a:pt x="4465" y="78620"/>
                  </a:cubicBezTo>
                  <a:cubicBezTo>
                    <a:pt x="5529" y="68475"/>
                    <a:pt x="6403" y="53906"/>
                    <a:pt x="7534" y="45517"/>
                  </a:cubicBezTo>
                  <a:cubicBezTo>
                    <a:pt x="7906" y="42758"/>
                    <a:pt x="8270" y="39746"/>
                    <a:pt x="8651" y="37241"/>
                  </a:cubicBezTo>
                  <a:cubicBezTo>
                    <a:pt x="9815" y="29566"/>
                    <a:pt x="10483" y="26804"/>
                    <a:pt x="11720" y="20689"/>
                  </a:cubicBezTo>
                  <a:cubicBezTo>
                    <a:pt x="12651" y="22068"/>
                    <a:pt x="13587" y="22719"/>
                    <a:pt x="14511" y="24827"/>
                  </a:cubicBezTo>
                  <a:cubicBezTo>
                    <a:pt x="14802" y="25490"/>
                    <a:pt x="15065" y="27767"/>
                    <a:pt x="15348" y="28965"/>
                  </a:cubicBezTo>
                  <a:cubicBezTo>
                    <a:pt x="15717" y="30528"/>
                    <a:pt x="16093" y="31724"/>
                    <a:pt x="16465" y="33103"/>
                  </a:cubicBezTo>
                  <a:cubicBezTo>
                    <a:pt x="18413" y="54769"/>
                    <a:pt x="17165" y="42433"/>
                    <a:pt x="20372" y="66206"/>
                  </a:cubicBezTo>
                  <a:lnTo>
                    <a:pt x="21488" y="74482"/>
                  </a:lnTo>
                  <a:cubicBezTo>
                    <a:pt x="21860" y="77241"/>
                    <a:pt x="22209" y="80808"/>
                    <a:pt x="22604" y="82758"/>
                  </a:cubicBezTo>
                  <a:cubicBezTo>
                    <a:pt x="23198" y="85694"/>
                    <a:pt x="24392" y="91323"/>
                    <a:pt x="24837" y="95172"/>
                  </a:cubicBezTo>
                  <a:cubicBezTo>
                    <a:pt x="28178" y="124074"/>
                    <a:pt x="25609" y="110023"/>
                    <a:pt x="27627" y="120000"/>
                  </a:cubicBezTo>
                  <a:cubicBezTo>
                    <a:pt x="27839" y="118954"/>
                    <a:pt x="30620" y="107160"/>
                    <a:pt x="31255" y="99310"/>
                  </a:cubicBezTo>
                  <a:cubicBezTo>
                    <a:pt x="32907" y="78899"/>
                    <a:pt x="30481" y="91836"/>
                    <a:pt x="32930" y="82758"/>
                  </a:cubicBezTo>
                  <a:cubicBezTo>
                    <a:pt x="33944" y="67722"/>
                    <a:pt x="33630" y="71199"/>
                    <a:pt x="34883" y="57930"/>
                  </a:cubicBezTo>
                  <a:cubicBezTo>
                    <a:pt x="35156" y="55040"/>
                    <a:pt x="35420" y="51879"/>
                    <a:pt x="35720" y="49655"/>
                  </a:cubicBezTo>
                  <a:cubicBezTo>
                    <a:pt x="35984" y="47704"/>
                    <a:pt x="36295" y="47467"/>
                    <a:pt x="36558" y="45517"/>
                  </a:cubicBezTo>
                  <a:cubicBezTo>
                    <a:pt x="36858" y="43292"/>
                    <a:pt x="37087" y="39200"/>
                    <a:pt x="37395" y="37241"/>
                  </a:cubicBezTo>
                  <a:cubicBezTo>
                    <a:pt x="37747" y="35001"/>
                    <a:pt x="38142" y="34665"/>
                    <a:pt x="38511" y="33103"/>
                  </a:cubicBezTo>
                  <a:cubicBezTo>
                    <a:pt x="38794" y="31905"/>
                    <a:pt x="39069" y="30344"/>
                    <a:pt x="39348" y="28965"/>
                  </a:cubicBezTo>
                  <a:cubicBezTo>
                    <a:pt x="40465" y="30344"/>
                    <a:pt x="41620" y="28540"/>
                    <a:pt x="42697" y="33103"/>
                  </a:cubicBezTo>
                  <a:cubicBezTo>
                    <a:pt x="43020" y="34469"/>
                    <a:pt x="42998" y="42333"/>
                    <a:pt x="43255" y="45517"/>
                  </a:cubicBezTo>
                  <a:cubicBezTo>
                    <a:pt x="43575" y="49465"/>
                    <a:pt x="44010" y="50732"/>
                    <a:pt x="44372" y="53793"/>
                  </a:cubicBezTo>
                  <a:cubicBezTo>
                    <a:pt x="44663" y="56260"/>
                    <a:pt x="44909" y="59844"/>
                    <a:pt x="45209" y="62069"/>
                  </a:cubicBezTo>
                  <a:cubicBezTo>
                    <a:pt x="45657" y="65390"/>
                    <a:pt x="46156" y="67023"/>
                    <a:pt x="46604" y="70345"/>
                  </a:cubicBezTo>
                  <a:cubicBezTo>
                    <a:pt x="49948" y="95137"/>
                    <a:pt x="44008" y="58258"/>
                    <a:pt x="48837" y="86896"/>
                  </a:cubicBezTo>
                  <a:cubicBezTo>
                    <a:pt x="49949" y="103386"/>
                    <a:pt x="49408" y="98629"/>
                    <a:pt x="51069" y="107586"/>
                  </a:cubicBezTo>
                  <a:cubicBezTo>
                    <a:pt x="51622" y="110567"/>
                    <a:pt x="52744" y="115862"/>
                    <a:pt x="52744" y="115862"/>
                  </a:cubicBezTo>
                  <a:cubicBezTo>
                    <a:pt x="54511" y="113103"/>
                    <a:pt x="56313" y="113426"/>
                    <a:pt x="58046" y="107586"/>
                  </a:cubicBezTo>
                  <a:cubicBezTo>
                    <a:pt x="58431" y="106289"/>
                    <a:pt x="58584" y="98980"/>
                    <a:pt x="58883" y="95172"/>
                  </a:cubicBezTo>
                  <a:cubicBezTo>
                    <a:pt x="59236" y="90684"/>
                    <a:pt x="59646" y="87247"/>
                    <a:pt x="60000" y="82758"/>
                  </a:cubicBezTo>
                  <a:cubicBezTo>
                    <a:pt x="60299" y="78950"/>
                    <a:pt x="60534" y="74091"/>
                    <a:pt x="60837" y="70345"/>
                  </a:cubicBezTo>
                  <a:cubicBezTo>
                    <a:pt x="61094" y="67161"/>
                    <a:pt x="61416" y="65252"/>
                    <a:pt x="61674" y="62069"/>
                  </a:cubicBezTo>
                  <a:cubicBezTo>
                    <a:pt x="61977" y="58322"/>
                    <a:pt x="62258" y="54151"/>
                    <a:pt x="62511" y="49655"/>
                  </a:cubicBezTo>
                  <a:cubicBezTo>
                    <a:pt x="62726" y="45834"/>
                    <a:pt x="62763" y="39261"/>
                    <a:pt x="63069" y="37241"/>
                  </a:cubicBezTo>
                  <a:cubicBezTo>
                    <a:pt x="63670" y="33279"/>
                    <a:pt x="64374" y="34706"/>
                    <a:pt x="65023" y="33103"/>
                  </a:cubicBezTo>
                  <a:cubicBezTo>
                    <a:pt x="65491" y="31947"/>
                    <a:pt x="65953" y="30344"/>
                    <a:pt x="66418" y="28965"/>
                  </a:cubicBezTo>
                  <a:cubicBezTo>
                    <a:pt x="68000" y="30344"/>
                    <a:pt x="69586" y="30766"/>
                    <a:pt x="71162" y="33103"/>
                  </a:cubicBezTo>
                  <a:cubicBezTo>
                    <a:pt x="72365" y="34886"/>
                    <a:pt x="72373" y="47364"/>
                    <a:pt x="73674" y="53793"/>
                  </a:cubicBezTo>
                  <a:lnTo>
                    <a:pt x="74511" y="57930"/>
                  </a:lnTo>
                  <a:cubicBezTo>
                    <a:pt x="74790" y="60689"/>
                    <a:pt x="75048" y="63982"/>
                    <a:pt x="75348" y="66206"/>
                  </a:cubicBezTo>
                  <a:cubicBezTo>
                    <a:pt x="75611" y="68157"/>
                    <a:pt x="75930" y="68181"/>
                    <a:pt x="76186" y="70345"/>
                  </a:cubicBezTo>
                  <a:cubicBezTo>
                    <a:pt x="77326" y="80005"/>
                    <a:pt x="77162" y="85447"/>
                    <a:pt x="78418" y="91034"/>
                  </a:cubicBezTo>
                  <a:cubicBezTo>
                    <a:pt x="78960" y="93444"/>
                    <a:pt x="79540" y="93352"/>
                    <a:pt x="80093" y="95172"/>
                  </a:cubicBezTo>
                  <a:cubicBezTo>
                    <a:pt x="81556" y="99994"/>
                    <a:pt x="80339" y="99149"/>
                    <a:pt x="82046" y="107586"/>
                  </a:cubicBezTo>
                  <a:cubicBezTo>
                    <a:pt x="82774" y="111182"/>
                    <a:pt x="83534" y="113103"/>
                    <a:pt x="84279" y="115862"/>
                  </a:cubicBezTo>
                  <a:lnTo>
                    <a:pt x="85395" y="120000"/>
                  </a:lnTo>
                  <a:cubicBezTo>
                    <a:pt x="86046" y="118620"/>
                    <a:pt x="86703" y="117775"/>
                    <a:pt x="87348" y="115862"/>
                  </a:cubicBezTo>
                  <a:cubicBezTo>
                    <a:pt x="87637" y="115006"/>
                    <a:pt x="87960" y="114516"/>
                    <a:pt x="88186" y="111724"/>
                  </a:cubicBezTo>
                  <a:cubicBezTo>
                    <a:pt x="88543" y="107308"/>
                    <a:pt x="88707" y="100240"/>
                    <a:pt x="89023" y="95172"/>
                  </a:cubicBezTo>
                  <a:cubicBezTo>
                    <a:pt x="89826" y="82272"/>
                    <a:pt x="90587" y="68463"/>
                    <a:pt x="91534" y="57930"/>
                  </a:cubicBezTo>
                  <a:cubicBezTo>
                    <a:pt x="91906" y="53793"/>
                    <a:pt x="92305" y="50130"/>
                    <a:pt x="92651" y="45517"/>
                  </a:cubicBezTo>
                  <a:cubicBezTo>
                    <a:pt x="93237" y="37688"/>
                    <a:pt x="93668" y="27181"/>
                    <a:pt x="94325" y="20689"/>
                  </a:cubicBezTo>
                  <a:cubicBezTo>
                    <a:pt x="96244" y="1718"/>
                    <a:pt x="95363" y="7282"/>
                    <a:pt x="96837" y="0"/>
                  </a:cubicBezTo>
                  <a:cubicBezTo>
                    <a:pt x="98604" y="1379"/>
                    <a:pt x="100380" y="1239"/>
                    <a:pt x="102139" y="4137"/>
                  </a:cubicBezTo>
                  <a:cubicBezTo>
                    <a:pt x="102901" y="5393"/>
                    <a:pt x="104372" y="12413"/>
                    <a:pt x="104372" y="12413"/>
                  </a:cubicBezTo>
                  <a:cubicBezTo>
                    <a:pt x="104744" y="15172"/>
                    <a:pt x="105106" y="18260"/>
                    <a:pt x="105488" y="20689"/>
                  </a:cubicBezTo>
                  <a:cubicBezTo>
                    <a:pt x="105758" y="22407"/>
                    <a:pt x="106062" y="22876"/>
                    <a:pt x="106325" y="24827"/>
                  </a:cubicBezTo>
                  <a:cubicBezTo>
                    <a:pt x="106625" y="27051"/>
                    <a:pt x="106871" y="30636"/>
                    <a:pt x="107162" y="33103"/>
                  </a:cubicBezTo>
                  <a:cubicBezTo>
                    <a:pt x="109013" y="48788"/>
                    <a:pt x="107550" y="35569"/>
                    <a:pt x="109116" y="45517"/>
                  </a:cubicBezTo>
                  <a:cubicBezTo>
                    <a:pt x="111159" y="58500"/>
                    <a:pt x="109290" y="50302"/>
                    <a:pt x="111348" y="57930"/>
                  </a:cubicBezTo>
                  <a:cubicBezTo>
                    <a:pt x="111627" y="60689"/>
                    <a:pt x="111928" y="63023"/>
                    <a:pt x="112186" y="66206"/>
                  </a:cubicBezTo>
                  <a:cubicBezTo>
                    <a:pt x="113023" y="76558"/>
                    <a:pt x="113094" y="83286"/>
                    <a:pt x="114139" y="91034"/>
                  </a:cubicBezTo>
                  <a:cubicBezTo>
                    <a:pt x="114482" y="93577"/>
                    <a:pt x="114891" y="93373"/>
                    <a:pt x="115255" y="95172"/>
                  </a:cubicBezTo>
                  <a:cubicBezTo>
                    <a:pt x="115731" y="97521"/>
                    <a:pt x="116175" y="101099"/>
                    <a:pt x="116651" y="103448"/>
                  </a:cubicBezTo>
                  <a:cubicBezTo>
                    <a:pt x="117015" y="105247"/>
                    <a:pt x="117400" y="105952"/>
                    <a:pt x="117767" y="107586"/>
                  </a:cubicBezTo>
                  <a:cubicBezTo>
                    <a:pt x="119327" y="114524"/>
                    <a:pt x="119025" y="112778"/>
                    <a:pt x="119999" y="120000"/>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81" name="Shape 81"/>
            <p:cNvSpPr/>
            <p:nvPr/>
          </p:nvSpPr>
          <p:spPr>
            <a:xfrm>
              <a:off x="875318" y="1592282"/>
              <a:ext cx="3344985" cy="307293"/>
            </a:xfrm>
            <a:custGeom>
              <a:avLst/>
              <a:gdLst/>
              <a:ahLst/>
              <a:cxnLst/>
              <a:rect l="0" t="0" r="0" b="0"/>
              <a:pathLst>
                <a:path w="120000" h="120000" extrusionOk="0">
                  <a:moveTo>
                    <a:pt x="0" y="37597"/>
                  </a:moveTo>
                  <a:cubicBezTo>
                    <a:pt x="931" y="43680"/>
                    <a:pt x="3429" y="59664"/>
                    <a:pt x="3925" y="65064"/>
                  </a:cubicBezTo>
                  <a:cubicBezTo>
                    <a:pt x="4205" y="68116"/>
                    <a:pt x="4461" y="71457"/>
                    <a:pt x="4766" y="74220"/>
                  </a:cubicBezTo>
                  <a:cubicBezTo>
                    <a:pt x="5025" y="76568"/>
                    <a:pt x="5348" y="77976"/>
                    <a:pt x="5607" y="80324"/>
                  </a:cubicBezTo>
                  <a:cubicBezTo>
                    <a:pt x="8363" y="105323"/>
                    <a:pt x="4803" y="74629"/>
                    <a:pt x="7009" y="98636"/>
                  </a:cubicBezTo>
                  <a:cubicBezTo>
                    <a:pt x="7654" y="105662"/>
                    <a:pt x="8113" y="105457"/>
                    <a:pt x="8971" y="107791"/>
                  </a:cubicBezTo>
                  <a:cubicBezTo>
                    <a:pt x="9252" y="109826"/>
                    <a:pt x="9505" y="112406"/>
                    <a:pt x="9813" y="113895"/>
                  </a:cubicBezTo>
                  <a:cubicBezTo>
                    <a:pt x="10353" y="116509"/>
                    <a:pt x="11495" y="120000"/>
                    <a:pt x="11495" y="120000"/>
                  </a:cubicBezTo>
                  <a:cubicBezTo>
                    <a:pt x="11869" y="117965"/>
                    <a:pt x="12232" y="115688"/>
                    <a:pt x="12616" y="113895"/>
                  </a:cubicBezTo>
                  <a:cubicBezTo>
                    <a:pt x="12888" y="112628"/>
                    <a:pt x="13227" y="112853"/>
                    <a:pt x="13457" y="110844"/>
                  </a:cubicBezTo>
                  <a:cubicBezTo>
                    <a:pt x="15269" y="95066"/>
                    <a:pt x="12745" y="106308"/>
                    <a:pt x="14859" y="98636"/>
                  </a:cubicBezTo>
                  <a:cubicBezTo>
                    <a:pt x="17438" y="56531"/>
                    <a:pt x="14746" y="99756"/>
                    <a:pt x="16822" y="68116"/>
                  </a:cubicBezTo>
                  <a:cubicBezTo>
                    <a:pt x="17018" y="65131"/>
                    <a:pt x="17144" y="61554"/>
                    <a:pt x="17383" y="58960"/>
                  </a:cubicBezTo>
                  <a:cubicBezTo>
                    <a:pt x="17621" y="56366"/>
                    <a:pt x="17916" y="54346"/>
                    <a:pt x="18224" y="52857"/>
                  </a:cubicBezTo>
                  <a:cubicBezTo>
                    <a:pt x="19787" y="45293"/>
                    <a:pt x="20382" y="46104"/>
                    <a:pt x="22149" y="43700"/>
                  </a:cubicBezTo>
                  <a:cubicBezTo>
                    <a:pt x="22710" y="41666"/>
                    <a:pt x="23246" y="36687"/>
                    <a:pt x="23831" y="37597"/>
                  </a:cubicBezTo>
                  <a:cubicBezTo>
                    <a:pt x="24485" y="38614"/>
                    <a:pt x="25142" y="39466"/>
                    <a:pt x="25794" y="40649"/>
                  </a:cubicBezTo>
                  <a:cubicBezTo>
                    <a:pt x="26412" y="41770"/>
                    <a:pt x="27410" y="43648"/>
                    <a:pt x="28037" y="46753"/>
                  </a:cubicBezTo>
                  <a:cubicBezTo>
                    <a:pt x="28798" y="50518"/>
                    <a:pt x="29504" y="55581"/>
                    <a:pt x="30280" y="58960"/>
                  </a:cubicBezTo>
                  <a:cubicBezTo>
                    <a:pt x="30747" y="60995"/>
                    <a:pt x="31232" y="62614"/>
                    <a:pt x="31682" y="65064"/>
                  </a:cubicBezTo>
                  <a:cubicBezTo>
                    <a:pt x="31983" y="66705"/>
                    <a:pt x="32203" y="70008"/>
                    <a:pt x="32523" y="71168"/>
                  </a:cubicBezTo>
                  <a:cubicBezTo>
                    <a:pt x="33062" y="73125"/>
                    <a:pt x="33644" y="73203"/>
                    <a:pt x="34205" y="74220"/>
                  </a:cubicBezTo>
                  <a:cubicBezTo>
                    <a:pt x="36712" y="87867"/>
                    <a:pt x="35655" y="83551"/>
                    <a:pt x="37289" y="89480"/>
                  </a:cubicBezTo>
                  <a:cubicBezTo>
                    <a:pt x="39700" y="106973"/>
                    <a:pt x="36650" y="86000"/>
                    <a:pt x="38971" y="98636"/>
                  </a:cubicBezTo>
                  <a:cubicBezTo>
                    <a:pt x="41146" y="110468"/>
                    <a:pt x="38540" y="100121"/>
                    <a:pt x="40654" y="107791"/>
                  </a:cubicBezTo>
                  <a:cubicBezTo>
                    <a:pt x="41495" y="105757"/>
                    <a:pt x="42382" y="105295"/>
                    <a:pt x="43177" y="101688"/>
                  </a:cubicBezTo>
                  <a:cubicBezTo>
                    <a:pt x="43543" y="100028"/>
                    <a:pt x="43714" y="95295"/>
                    <a:pt x="44018" y="92532"/>
                  </a:cubicBezTo>
                  <a:cubicBezTo>
                    <a:pt x="44743" y="85958"/>
                    <a:pt x="44857" y="86435"/>
                    <a:pt x="45700" y="83376"/>
                  </a:cubicBezTo>
                  <a:cubicBezTo>
                    <a:pt x="45981" y="80324"/>
                    <a:pt x="46224" y="76810"/>
                    <a:pt x="46542" y="74220"/>
                  </a:cubicBezTo>
                  <a:cubicBezTo>
                    <a:pt x="47558" y="65921"/>
                    <a:pt x="48518" y="62692"/>
                    <a:pt x="49626" y="55908"/>
                  </a:cubicBezTo>
                  <a:cubicBezTo>
                    <a:pt x="53979" y="29251"/>
                    <a:pt x="50941" y="42662"/>
                    <a:pt x="53551" y="34545"/>
                  </a:cubicBezTo>
                  <a:cubicBezTo>
                    <a:pt x="55130" y="29632"/>
                    <a:pt x="53644" y="33528"/>
                    <a:pt x="55514" y="25389"/>
                  </a:cubicBezTo>
                  <a:cubicBezTo>
                    <a:pt x="56062" y="22999"/>
                    <a:pt x="57196" y="19285"/>
                    <a:pt x="57196" y="19285"/>
                  </a:cubicBezTo>
                  <a:cubicBezTo>
                    <a:pt x="59158" y="20302"/>
                    <a:pt x="61131" y="19975"/>
                    <a:pt x="63084" y="22337"/>
                  </a:cubicBezTo>
                  <a:cubicBezTo>
                    <a:pt x="63671" y="23047"/>
                    <a:pt x="64766" y="28440"/>
                    <a:pt x="64766" y="28440"/>
                  </a:cubicBezTo>
                  <a:cubicBezTo>
                    <a:pt x="64917" y="29672"/>
                    <a:pt x="66393" y="42077"/>
                    <a:pt x="66728" y="43700"/>
                  </a:cubicBezTo>
                  <a:cubicBezTo>
                    <a:pt x="67269" y="46314"/>
                    <a:pt x="68411" y="49804"/>
                    <a:pt x="68411" y="49804"/>
                  </a:cubicBezTo>
                  <a:cubicBezTo>
                    <a:pt x="68971" y="53874"/>
                    <a:pt x="69616" y="56825"/>
                    <a:pt x="70093" y="62012"/>
                  </a:cubicBezTo>
                  <a:cubicBezTo>
                    <a:pt x="71423" y="76495"/>
                    <a:pt x="70713" y="72400"/>
                    <a:pt x="72056" y="77272"/>
                  </a:cubicBezTo>
                  <a:cubicBezTo>
                    <a:pt x="74261" y="95280"/>
                    <a:pt x="72009" y="78545"/>
                    <a:pt x="74579" y="92532"/>
                  </a:cubicBezTo>
                  <a:cubicBezTo>
                    <a:pt x="74880" y="94173"/>
                    <a:pt x="75112" y="97146"/>
                    <a:pt x="75420" y="98636"/>
                  </a:cubicBezTo>
                  <a:cubicBezTo>
                    <a:pt x="75960" y="101249"/>
                    <a:pt x="76542" y="102705"/>
                    <a:pt x="77102" y="104740"/>
                  </a:cubicBezTo>
                  <a:lnTo>
                    <a:pt x="77943" y="107791"/>
                  </a:lnTo>
                  <a:cubicBezTo>
                    <a:pt x="78742" y="106053"/>
                    <a:pt x="79609" y="106180"/>
                    <a:pt x="80186" y="98636"/>
                  </a:cubicBezTo>
                  <a:cubicBezTo>
                    <a:pt x="80454" y="95141"/>
                    <a:pt x="80452" y="89645"/>
                    <a:pt x="80747" y="86428"/>
                  </a:cubicBezTo>
                  <a:cubicBezTo>
                    <a:pt x="81331" y="80076"/>
                    <a:pt x="82039" y="80921"/>
                    <a:pt x="82710" y="77272"/>
                  </a:cubicBezTo>
                  <a:cubicBezTo>
                    <a:pt x="82810" y="76725"/>
                    <a:pt x="84642" y="64916"/>
                    <a:pt x="84953" y="62012"/>
                  </a:cubicBezTo>
                  <a:cubicBezTo>
                    <a:pt x="85354" y="58267"/>
                    <a:pt x="85651" y="53257"/>
                    <a:pt x="86074" y="49804"/>
                  </a:cubicBezTo>
                  <a:cubicBezTo>
                    <a:pt x="86629" y="45278"/>
                    <a:pt x="87387" y="43006"/>
                    <a:pt x="88037" y="40649"/>
                  </a:cubicBezTo>
                  <a:cubicBezTo>
                    <a:pt x="88657" y="33899"/>
                    <a:pt x="88938" y="29638"/>
                    <a:pt x="89719" y="25389"/>
                  </a:cubicBezTo>
                  <a:cubicBezTo>
                    <a:pt x="89983" y="23950"/>
                    <a:pt x="90280" y="23354"/>
                    <a:pt x="90560" y="22337"/>
                  </a:cubicBezTo>
                  <a:cubicBezTo>
                    <a:pt x="90841" y="19285"/>
                    <a:pt x="91097" y="15944"/>
                    <a:pt x="91401" y="13181"/>
                  </a:cubicBezTo>
                  <a:cubicBezTo>
                    <a:pt x="94400" y="-14021"/>
                    <a:pt x="99302" y="9154"/>
                    <a:pt x="102616" y="10129"/>
                  </a:cubicBezTo>
                  <a:cubicBezTo>
                    <a:pt x="103725" y="12140"/>
                    <a:pt x="104718" y="12602"/>
                    <a:pt x="105700" y="19285"/>
                  </a:cubicBezTo>
                  <a:cubicBezTo>
                    <a:pt x="106037" y="21572"/>
                    <a:pt x="106219" y="25932"/>
                    <a:pt x="106542" y="28440"/>
                  </a:cubicBezTo>
                  <a:cubicBezTo>
                    <a:pt x="107903" y="39024"/>
                    <a:pt x="107284" y="30956"/>
                    <a:pt x="108504" y="37597"/>
                  </a:cubicBezTo>
                  <a:cubicBezTo>
                    <a:pt x="108806" y="39237"/>
                    <a:pt x="109053" y="41881"/>
                    <a:pt x="109345" y="43700"/>
                  </a:cubicBezTo>
                  <a:cubicBezTo>
                    <a:pt x="109708" y="45957"/>
                    <a:pt x="110104" y="47547"/>
                    <a:pt x="110467" y="49804"/>
                  </a:cubicBezTo>
                  <a:cubicBezTo>
                    <a:pt x="110759" y="51624"/>
                    <a:pt x="111015" y="54089"/>
                    <a:pt x="111308" y="55908"/>
                  </a:cubicBezTo>
                  <a:cubicBezTo>
                    <a:pt x="112056" y="60559"/>
                    <a:pt x="112484" y="62618"/>
                    <a:pt x="113271" y="65064"/>
                  </a:cubicBezTo>
                  <a:cubicBezTo>
                    <a:pt x="113641" y="66217"/>
                    <a:pt x="114022" y="66964"/>
                    <a:pt x="114392" y="68116"/>
                  </a:cubicBezTo>
                  <a:cubicBezTo>
                    <a:pt x="114676" y="69000"/>
                    <a:pt x="114949" y="70284"/>
                    <a:pt x="115233" y="71168"/>
                  </a:cubicBezTo>
                  <a:cubicBezTo>
                    <a:pt x="117697" y="78832"/>
                    <a:pt x="115179" y="69955"/>
                    <a:pt x="117196" y="77272"/>
                  </a:cubicBezTo>
                  <a:lnTo>
                    <a:pt x="119999" y="74220"/>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82" name="Shape 82"/>
            <p:cNvSpPr/>
            <p:nvPr/>
          </p:nvSpPr>
          <p:spPr>
            <a:xfrm>
              <a:off x="828427" y="2243007"/>
              <a:ext cx="3423138" cy="242277"/>
            </a:xfrm>
            <a:custGeom>
              <a:avLst/>
              <a:gdLst/>
              <a:ahLst/>
              <a:cxnLst/>
              <a:rect l="0" t="0" r="0" b="0"/>
              <a:pathLst>
                <a:path w="120000" h="120000" extrusionOk="0">
                  <a:moveTo>
                    <a:pt x="0" y="15484"/>
                  </a:moveTo>
                  <a:cubicBezTo>
                    <a:pt x="456" y="18064"/>
                    <a:pt x="939" y="19851"/>
                    <a:pt x="1369" y="23226"/>
                  </a:cubicBezTo>
                  <a:cubicBezTo>
                    <a:pt x="1769" y="26359"/>
                    <a:pt x="2057" y="31953"/>
                    <a:pt x="2465" y="34838"/>
                  </a:cubicBezTo>
                  <a:cubicBezTo>
                    <a:pt x="3392" y="41387"/>
                    <a:pt x="4477" y="43620"/>
                    <a:pt x="5479" y="46451"/>
                  </a:cubicBezTo>
                  <a:cubicBezTo>
                    <a:pt x="5936" y="49032"/>
                    <a:pt x="6378" y="52197"/>
                    <a:pt x="6849" y="54193"/>
                  </a:cubicBezTo>
                  <a:cubicBezTo>
                    <a:pt x="7295" y="56084"/>
                    <a:pt x="7764" y="56637"/>
                    <a:pt x="8219" y="58064"/>
                  </a:cubicBezTo>
                  <a:cubicBezTo>
                    <a:pt x="8586" y="59218"/>
                    <a:pt x="8949" y="60645"/>
                    <a:pt x="9315" y="61935"/>
                  </a:cubicBezTo>
                  <a:cubicBezTo>
                    <a:pt x="9589" y="64515"/>
                    <a:pt x="9842" y="67596"/>
                    <a:pt x="10136" y="69677"/>
                  </a:cubicBezTo>
                  <a:cubicBezTo>
                    <a:pt x="10395" y="71502"/>
                    <a:pt x="10670" y="73257"/>
                    <a:pt x="10958" y="73548"/>
                  </a:cubicBezTo>
                  <a:cubicBezTo>
                    <a:pt x="13238" y="75848"/>
                    <a:pt x="15525" y="76129"/>
                    <a:pt x="17808" y="77419"/>
                  </a:cubicBezTo>
                  <a:cubicBezTo>
                    <a:pt x="19086" y="80000"/>
                    <a:pt x="20380" y="81402"/>
                    <a:pt x="21643" y="85161"/>
                  </a:cubicBezTo>
                  <a:cubicBezTo>
                    <a:pt x="22415" y="87456"/>
                    <a:pt x="23385" y="96099"/>
                    <a:pt x="24109" y="100645"/>
                  </a:cubicBezTo>
                  <a:cubicBezTo>
                    <a:pt x="25747" y="110928"/>
                    <a:pt x="25153" y="106931"/>
                    <a:pt x="26849" y="112257"/>
                  </a:cubicBezTo>
                  <a:cubicBezTo>
                    <a:pt x="27216" y="113412"/>
                    <a:pt x="27569" y="115870"/>
                    <a:pt x="27945" y="116129"/>
                  </a:cubicBezTo>
                  <a:cubicBezTo>
                    <a:pt x="31321" y="118456"/>
                    <a:pt x="34703" y="118709"/>
                    <a:pt x="38082" y="120000"/>
                  </a:cubicBezTo>
                  <a:cubicBezTo>
                    <a:pt x="40913" y="116129"/>
                    <a:pt x="43774" y="115370"/>
                    <a:pt x="46575" y="108387"/>
                  </a:cubicBezTo>
                  <a:cubicBezTo>
                    <a:pt x="46956" y="107435"/>
                    <a:pt x="47103" y="100337"/>
                    <a:pt x="47397" y="96774"/>
                  </a:cubicBezTo>
                  <a:cubicBezTo>
                    <a:pt x="47954" y="90022"/>
                    <a:pt x="49226" y="77547"/>
                    <a:pt x="49863" y="73548"/>
                  </a:cubicBezTo>
                  <a:cubicBezTo>
                    <a:pt x="50197" y="71449"/>
                    <a:pt x="52090" y="66555"/>
                    <a:pt x="52328" y="65806"/>
                  </a:cubicBezTo>
                  <a:cubicBezTo>
                    <a:pt x="52696" y="64652"/>
                    <a:pt x="53057" y="63131"/>
                    <a:pt x="53424" y="61935"/>
                  </a:cubicBezTo>
                  <a:cubicBezTo>
                    <a:pt x="54245" y="59260"/>
                    <a:pt x="55087" y="57776"/>
                    <a:pt x="55890" y="54193"/>
                  </a:cubicBezTo>
                  <a:cubicBezTo>
                    <a:pt x="56828" y="50009"/>
                    <a:pt x="57709" y="43589"/>
                    <a:pt x="58630" y="38709"/>
                  </a:cubicBezTo>
                  <a:cubicBezTo>
                    <a:pt x="59170" y="35844"/>
                    <a:pt x="59793" y="35494"/>
                    <a:pt x="60273" y="30967"/>
                  </a:cubicBezTo>
                  <a:cubicBezTo>
                    <a:pt x="60810" y="25912"/>
                    <a:pt x="61244" y="20356"/>
                    <a:pt x="61917" y="19354"/>
                  </a:cubicBezTo>
                  <a:cubicBezTo>
                    <a:pt x="63373" y="17189"/>
                    <a:pt x="64840" y="16774"/>
                    <a:pt x="66301" y="15484"/>
                  </a:cubicBezTo>
                  <a:cubicBezTo>
                    <a:pt x="67214" y="12903"/>
                    <a:pt x="68157" y="11903"/>
                    <a:pt x="69041" y="7742"/>
                  </a:cubicBezTo>
                  <a:cubicBezTo>
                    <a:pt x="69315" y="6451"/>
                    <a:pt x="69576" y="4348"/>
                    <a:pt x="69863" y="3871"/>
                  </a:cubicBezTo>
                  <a:cubicBezTo>
                    <a:pt x="71136" y="1755"/>
                    <a:pt x="72420" y="1290"/>
                    <a:pt x="73698" y="0"/>
                  </a:cubicBezTo>
                  <a:cubicBezTo>
                    <a:pt x="79360" y="1290"/>
                    <a:pt x="85027" y="292"/>
                    <a:pt x="90684" y="3871"/>
                  </a:cubicBezTo>
                  <a:cubicBezTo>
                    <a:pt x="91176" y="4182"/>
                    <a:pt x="91584" y="9569"/>
                    <a:pt x="92054" y="11612"/>
                  </a:cubicBezTo>
                  <a:cubicBezTo>
                    <a:pt x="92774" y="14742"/>
                    <a:pt x="93532" y="15989"/>
                    <a:pt x="94246" y="19354"/>
                  </a:cubicBezTo>
                  <a:cubicBezTo>
                    <a:pt x="94520" y="20645"/>
                    <a:pt x="94785" y="22425"/>
                    <a:pt x="95068" y="23226"/>
                  </a:cubicBezTo>
                  <a:cubicBezTo>
                    <a:pt x="95701" y="25015"/>
                    <a:pt x="96347" y="25806"/>
                    <a:pt x="96986" y="27096"/>
                  </a:cubicBezTo>
                  <a:cubicBezTo>
                    <a:pt x="97260" y="28387"/>
                    <a:pt x="97549" y="29143"/>
                    <a:pt x="97808" y="30967"/>
                  </a:cubicBezTo>
                  <a:cubicBezTo>
                    <a:pt x="98102" y="33048"/>
                    <a:pt x="98317" y="37238"/>
                    <a:pt x="98630" y="38709"/>
                  </a:cubicBezTo>
                  <a:cubicBezTo>
                    <a:pt x="99157" y="41191"/>
                    <a:pt x="99726" y="41290"/>
                    <a:pt x="100273" y="42581"/>
                  </a:cubicBezTo>
                  <a:cubicBezTo>
                    <a:pt x="102167" y="55958"/>
                    <a:pt x="100557" y="46482"/>
                    <a:pt x="103013" y="54193"/>
                  </a:cubicBezTo>
                  <a:cubicBezTo>
                    <a:pt x="103295" y="55078"/>
                    <a:pt x="103553" y="57179"/>
                    <a:pt x="103835" y="58064"/>
                  </a:cubicBezTo>
                  <a:cubicBezTo>
                    <a:pt x="104377" y="59766"/>
                    <a:pt x="104932" y="60531"/>
                    <a:pt x="105479" y="61935"/>
                  </a:cubicBezTo>
                  <a:cubicBezTo>
                    <a:pt x="106255" y="63929"/>
                    <a:pt x="107176" y="66572"/>
                    <a:pt x="107945" y="69677"/>
                  </a:cubicBezTo>
                  <a:cubicBezTo>
                    <a:pt x="108222" y="70798"/>
                    <a:pt x="108478" y="73277"/>
                    <a:pt x="108767" y="73548"/>
                  </a:cubicBezTo>
                  <a:cubicBezTo>
                    <a:pt x="113586" y="78088"/>
                    <a:pt x="115694" y="77419"/>
                    <a:pt x="120000" y="77419"/>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83" name="Shape 83"/>
            <p:cNvSpPr/>
            <p:nvPr/>
          </p:nvSpPr>
          <p:spPr>
            <a:xfrm>
              <a:off x="859688" y="2555635"/>
              <a:ext cx="3391877" cy="226647"/>
            </a:xfrm>
            <a:custGeom>
              <a:avLst/>
              <a:gdLst/>
              <a:ahLst/>
              <a:cxnLst/>
              <a:rect l="0" t="0" r="0" b="0"/>
              <a:pathLst>
                <a:path w="120000" h="120000" extrusionOk="0">
                  <a:moveTo>
                    <a:pt x="0" y="33103"/>
                  </a:moveTo>
                  <a:lnTo>
                    <a:pt x="1967" y="37241"/>
                  </a:lnTo>
                  <a:lnTo>
                    <a:pt x="7306" y="49655"/>
                  </a:lnTo>
                  <a:cubicBezTo>
                    <a:pt x="8053" y="51284"/>
                    <a:pt x="8810" y="51964"/>
                    <a:pt x="9555" y="53792"/>
                  </a:cubicBezTo>
                  <a:cubicBezTo>
                    <a:pt x="10497" y="56105"/>
                    <a:pt x="11414" y="60668"/>
                    <a:pt x="12365" y="62068"/>
                  </a:cubicBezTo>
                  <a:cubicBezTo>
                    <a:pt x="13603" y="63891"/>
                    <a:pt x="24064" y="69819"/>
                    <a:pt x="24730" y="70344"/>
                  </a:cubicBezTo>
                  <a:lnTo>
                    <a:pt x="33723" y="78620"/>
                  </a:lnTo>
                  <a:cubicBezTo>
                    <a:pt x="36777" y="105599"/>
                    <a:pt x="33854" y="81809"/>
                    <a:pt x="35971" y="95172"/>
                  </a:cubicBezTo>
                  <a:cubicBezTo>
                    <a:pt x="36897" y="101011"/>
                    <a:pt x="37026" y="104599"/>
                    <a:pt x="37939" y="107585"/>
                  </a:cubicBezTo>
                  <a:cubicBezTo>
                    <a:pt x="38495" y="109406"/>
                    <a:pt x="39069" y="109903"/>
                    <a:pt x="39625" y="111724"/>
                  </a:cubicBezTo>
                  <a:cubicBezTo>
                    <a:pt x="39914" y="112670"/>
                    <a:pt x="40180" y="114803"/>
                    <a:pt x="40468" y="115861"/>
                  </a:cubicBezTo>
                  <a:cubicBezTo>
                    <a:pt x="40931" y="117567"/>
                    <a:pt x="41405" y="118620"/>
                    <a:pt x="41873" y="120000"/>
                  </a:cubicBezTo>
                  <a:cubicBezTo>
                    <a:pt x="43559" y="118620"/>
                    <a:pt x="45260" y="119378"/>
                    <a:pt x="46932" y="115861"/>
                  </a:cubicBezTo>
                  <a:cubicBezTo>
                    <a:pt x="47266" y="115158"/>
                    <a:pt x="47439" y="108156"/>
                    <a:pt x="47775" y="107585"/>
                  </a:cubicBezTo>
                  <a:cubicBezTo>
                    <a:pt x="49917" y="103946"/>
                    <a:pt x="52085" y="105209"/>
                    <a:pt x="54238" y="103448"/>
                  </a:cubicBezTo>
                  <a:cubicBezTo>
                    <a:pt x="55458" y="102450"/>
                    <a:pt x="56674" y="100689"/>
                    <a:pt x="57892" y="99310"/>
                  </a:cubicBezTo>
                  <a:cubicBezTo>
                    <a:pt x="58173" y="97931"/>
                    <a:pt x="58470" y="97122"/>
                    <a:pt x="58735" y="95172"/>
                  </a:cubicBezTo>
                  <a:cubicBezTo>
                    <a:pt x="59037" y="92947"/>
                    <a:pt x="59243" y="87539"/>
                    <a:pt x="59578" y="86896"/>
                  </a:cubicBezTo>
                  <a:cubicBezTo>
                    <a:pt x="61438" y="83323"/>
                    <a:pt x="63325" y="84137"/>
                    <a:pt x="65199" y="82758"/>
                  </a:cubicBezTo>
                  <a:lnTo>
                    <a:pt x="66885" y="74482"/>
                  </a:lnTo>
                  <a:cubicBezTo>
                    <a:pt x="67166" y="73103"/>
                    <a:pt x="67474" y="72588"/>
                    <a:pt x="67728" y="70344"/>
                  </a:cubicBezTo>
                  <a:cubicBezTo>
                    <a:pt x="68196" y="66207"/>
                    <a:pt x="68626" y="60918"/>
                    <a:pt x="69133" y="57931"/>
                  </a:cubicBezTo>
                  <a:cubicBezTo>
                    <a:pt x="69577" y="55319"/>
                    <a:pt x="70072" y="55318"/>
                    <a:pt x="70538" y="53792"/>
                  </a:cubicBezTo>
                  <a:cubicBezTo>
                    <a:pt x="70915" y="52559"/>
                    <a:pt x="71285" y="50888"/>
                    <a:pt x="71662" y="49655"/>
                  </a:cubicBezTo>
                  <a:cubicBezTo>
                    <a:pt x="72129" y="48129"/>
                    <a:pt x="72604" y="47223"/>
                    <a:pt x="73067" y="45517"/>
                  </a:cubicBezTo>
                  <a:cubicBezTo>
                    <a:pt x="73355" y="44459"/>
                    <a:pt x="73621" y="42325"/>
                    <a:pt x="73911" y="41379"/>
                  </a:cubicBezTo>
                  <a:cubicBezTo>
                    <a:pt x="74467" y="39558"/>
                    <a:pt x="75035" y="38620"/>
                    <a:pt x="75597" y="37241"/>
                  </a:cubicBezTo>
                  <a:cubicBezTo>
                    <a:pt x="75878" y="33103"/>
                    <a:pt x="76084" y="27444"/>
                    <a:pt x="76440" y="24827"/>
                  </a:cubicBezTo>
                  <a:cubicBezTo>
                    <a:pt x="76867" y="21682"/>
                    <a:pt x="77382" y="22395"/>
                    <a:pt x="77845" y="20689"/>
                  </a:cubicBezTo>
                  <a:cubicBezTo>
                    <a:pt x="78132" y="19631"/>
                    <a:pt x="78403" y="17750"/>
                    <a:pt x="78688" y="16551"/>
                  </a:cubicBezTo>
                  <a:cubicBezTo>
                    <a:pt x="80372" y="9467"/>
                    <a:pt x="80006" y="12861"/>
                    <a:pt x="82341" y="8275"/>
                  </a:cubicBezTo>
                  <a:cubicBezTo>
                    <a:pt x="82906" y="7167"/>
                    <a:pt x="83459" y="4616"/>
                    <a:pt x="84028" y="4138"/>
                  </a:cubicBezTo>
                  <a:cubicBezTo>
                    <a:pt x="86741" y="1854"/>
                    <a:pt x="89461" y="1379"/>
                    <a:pt x="92177" y="0"/>
                  </a:cubicBezTo>
                  <a:lnTo>
                    <a:pt x="103981" y="8275"/>
                  </a:lnTo>
                  <a:cubicBezTo>
                    <a:pt x="105667" y="9517"/>
                    <a:pt x="107364" y="9330"/>
                    <a:pt x="109039" y="12414"/>
                  </a:cubicBezTo>
                  <a:cubicBezTo>
                    <a:pt x="112415" y="18627"/>
                    <a:pt x="109459" y="19651"/>
                    <a:pt x="111569" y="24827"/>
                  </a:cubicBezTo>
                  <a:cubicBezTo>
                    <a:pt x="112145" y="26243"/>
                    <a:pt x="114740" y="32807"/>
                    <a:pt x="115222" y="33103"/>
                  </a:cubicBezTo>
                  <a:cubicBezTo>
                    <a:pt x="116813" y="34079"/>
                    <a:pt x="118407" y="33103"/>
                    <a:pt x="120000" y="33103"/>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800">
                <a:solidFill>
                  <a:schemeClr val="dk1"/>
                </a:solidFill>
                <a:latin typeface="Verdana"/>
                <a:ea typeface="Verdana"/>
                <a:cs typeface="Verdana"/>
                <a:sym typeface="Verdana"/>
              </a:endParaRPr>
            </a:p>
          </p:txBody>
        </p:sp>
        <p:sp>
          <p:nvSpPr>
            <p:cNvPr id="84" name="Shape 84"/>
            <p:cNvSpPr/>
            <p:nvPr/>
          </p:nvSpPr>
          <p:spPr>
            <a:xfrm>
              <a:off x="898769" y="2876062"/>
              <a:ext cx="3344985" cy="171938"/>
            </a:xfrm>
            <a:custGeom>
              <a:avLst/>
              <a:gdLst/>
              <a:ahLst/>
              <a:cxnLst/>
              <a:rect l="0" t="0" r="0" b="0"/>
              <a:pathLst>
                <a:path w="120000" h="120000" extrusionOk="0">
                  <a:moveTo>
                    <a:pt x="0" y="76363"/>
                  </a:moveTo>
                  <a:cubicBezTo>
                    <a:pt x="654" y="74545"/>
                    <a:pt x="1325" y="74292"/>
                    <a:pt x="1962" y="70909"/>
                  </a:cubicBezTo>
                  <a:cubicBezTo>
                    <a:pt x="2365" y="68770"/>
                    <a:pt x="2667" y="60714"/>
                    <a:pt x="3084" y="60000"/>
                  </a:cubicBezTo>
                  <a:cubicBezTo>
                    <a:pt x="5878" y="55203"/>
                    <a:pt x="8691" y="56363"/>
                    <a:pt x="11495" y="54545"/>
                  </a:cubicBezTo>
                  <a:cubicBezTo>
                    <a:pt x="11775" y="49090"/>
                    <a:pt x="11968" y="41046"/>
                    <a:pt x="12336" y="38181"/>
                  </a:cubicBezTo>
                  <a:cubicBezTo>
                    <a:pt x="12950" y="33406"/>
                    <a:pt x="13638" y="32727"/>
                    <a:pt x="14299" y="32727"/>
                  </a:cubicBezTo>
                  <a:cubicBezTo>
                    <a:pt x="16917" y="32727"/>
                    <a:pt x="19532" y="36363"/>
                    <a:pt x="22149" y="38181"/>
                  </a:cubicBezTo>
                  <a:cubicBezTo>
                    <a:pt x="23311" y="49483"/>
                    <a:pt x="24492" y="61556"/>
                    <a:pt x="25794" y="65454"/>
                  </a:cubicBezTo>
                  <a:cubicBezTo>
                    <a:pt x="26630" y="67957"/>
                    <a:pt x="27476" y="69091"/>
                    <a:pt x="28317" y="70909"/>
                  </a:cubicBezTo>
                  <a:cubicBezTo>
                    <a:pt x="28691" y="72727"/>
                    <a:pt x="29061" y="74893"/>
                    <a:pt x="29439" y="76363"/>
                  </a:cubicBezTo>
                  <a:cubicBezTo>
                    <a:pt x="29996" y="78532"/>
                    <a:pt x="30570" y="79135"/>
                    <a:pt x="31121" y="81817"/>
                  </a:cubicBezTo>
                  <a:cubicBezTo>
                    <a:pt x="31694" y="84606"/>
                    <a:pt x="32230" y="89938"/>
                    <a:pt x="32803" y="92727"/>
                  </a:cubicBezTo>
                  <a:cubicBezTo>
                    <a:pt x="36309" y="109775"/>
                    <a:pt x="31951" y="87987"/>
                    <a:pt x="34766" y="103636"/>
                  </a:cubicBezTo>
                  <a:cubicBezTo>
                    <a:pt x="35136" y="105696"/>
                    <a:pt x="35518" y="106936"/>
                    <a:pt x="35887" y="109090"/>
                  </a:cubicBezTo>
                  <a:cubicBezTo>
                    <a:pt x="36454" y="112394"/>
                    <a:pt x="37570" y="120000"/>
                    <a:pt x="37570" y="120000"/>
                  </a:cubicBezTo>
                  <a:cubicBezTo>
                    <a:pt x="38317" y="116363"/>
                    <a:pt x="39081" y="113831"/>
                    <a:pt x="39813" y="109090"/>
                  </a:cubicBezTo>
                  <a:cubicBezTo>
                    <a:pt x="40093" y="107272"/>
                    <a:pt x="40363" y="104665"/>
                    <a:pt x="40654" y="103636"/>
                  </a:cubicBezTo>
                  <a:cubicBezTo>
                    <a:pt x="41395" y="101014"/>
                    <a:pt x="42149" y="99999"/>
                    <a:pt x="42897" y="98181"/>
                  </a:cubicBezTo>
                  <a:cubicBezTo>
                    <a:pt x="44825" y="73174"/>
                    <a:pt x="43940" y="80509"/>
                    <a:pt x="45420" y="70909"/>
                  </a:cubicBezTo>
                  <a:cubicBezTo>
                    <a:pt x="46168" y="74545"/>
                    <a:pt x="46932" y="77076"/>
                    <a:pt x="47663" y="81817"/>
                  </a:cubicBezTo>
                  <a:cubicBezTo>
                    <a:pt x="47943" y="83635"/>
                    <a:pt x="48240" y="84701"/>
                    <a:pt x="48504" y="87272"/>
                  </a:cubicBezTo>
                  <a:cubicBezTo>
                    <a:pt x="48806" y="90204"/>
                    <a:pt x="49065" y="94545"/>
                    <a:pt x="49345" y="98181"/>
                  </a:cubicBezTo>
                  <a:cubicBezTo>
                    <a:pt x="51869" y="94545"/>
                    <a:pt x="54388" y="89577"/>
                    <a:pt x="56915" y="87272"/>
                  </a:cubicBezTo>
                  <a:cubicBezTo>
                    <a:pt x="68324" y="76868"/>
                    <a:pt x="63944" y="103508"/>
                    <a:pt x="68130" y="76363"/>
                  </a:cubicBezTo>
                  <a:cubicBezTo>
                    <a:pt x="68598" y="69090"/>
                    <a:pt x="69082" y="62211"/>
                    <a:pt x="69532" y="54545"/>
                  </a:cubicBezTo>
                  <a:cubicBezTo>
                    <a:pt x="69831" y="49465"/>
                    <a:pt x="70029" y="42008"/>
                    <a:pt x="70373" y="38181"/>
                  </a:cubicBezTo>
                  <a:cubicBezTo>
                    <a:pt x="70708" y="34462"/>
                    <a:pt x="71121" y="34545"/>
                    <a:pt x="71495" y="32727"/>
                  </a:cubicBezTo>
                  <a:cubicBezTo>
                    <a:pt x="71682" y="27272"/>
                    <a:pt x="71817" y="20999"/>
                    <a:pt x="72056" y="16363"/>
                  </a:cubicBezTo>
                  <a:cubicBezTo>
                    <a:pt x="72599" y="5789"/>
                    <a:pt x="73054" y="4436"/>
                    <a:pt x="73738" y="0"/>
                  </a:cubicBezTo>
                  <a:cubicBezTo>
                    <a:pt x="74018" y="1818"/>
                    <a:pt x="74289" y="4326"/>
                    <a:pt x="74579" y="5454"/>
                  </a:cubicBezTo>
                  <a:cubicBezTo>
                    <a:pt x="76277" y="12058"/>
                    <a:pt x="78596" y="13982"/>
                    <a:pt x="80186" y="16363"/>
                  </a:cubicBezTo>
                  <a:cubicBezTo>
                    <a:pt x="80934" y="21817"/>
                    <a:pt x="81663" y="28343"/>
                    <a:pt x="82429" y="32727"/>
                  </a:cubicBezTo>
                  <a:cubicBezTo>
                    <a:pt x="83771" y="40405"/>
                    <a:pt x="85248" y="44594"/>
                    <a:pt x="86635" y="49090"/>
                  </a:cubicBezTo>
                  <a:cubicBezTo>
                    <a:pt x="90229" y="84047"/>
                    <a:pt x="87587" y="62687"/>
                    <a:pt x="96168" y="54545"/>
                  </a:cubicBezTo>
                  <a:cubicBezTo>
                    <a:pt x="97199" y="53566"/>
                    <a:pt x="98224" y="50908"/>
                    <a:pt x="99252" y="49090"/>
                  </a:cubicBezTo>
                  <a:cubicBezTo>
                    <a:pt x="99719" y="47272"/>
                    <a:pt x="100181" y="44861"/>
                    <a:pt x="100654" y="43636"/>
                  </a:cubicBezTo>
                  <a:cubicBezTo>
                    <a:pt x="101585" y="41221"/>
                    <a:pt x="102542" y="42290"/>
                    <a:pt x="103457" y="38181"/>
                  </a:cubicBezTo>
                  <a:cubicBezTo>
                    <a:pt x="103786" y="36707"/>
                    <a:pt x="103991" y="29934"/>
                    <a:pt x="104299" y="27272"/>
                  </a:cubicBezTo>
                  <a:cubicBezTo>
                    <a:pt x="104839" y="22601"/>
                    <a:pt x="105981" y="16363"/>
                    <a:pt x="105981" y="16363"/>
                  </a:cubicBezTo>
                  <a:cubicBezTo>
                    <a:pt x="106728" y="19999"/>
                    <a:pt x="107493" y="22530"/>
                    <a:pt x="108224" y="27272"/>
                  </a:cubicBezTo>
                  <a:cubicBezTo>
                    <a:pt x="108504" y="29090"/>
                    <a:pt x="108773" y="31852"/>
                    <a:pt x="109065" y="32727"/>
                  </a:cubicBezTo>
                  <a:cubicBezTo>
                    <a:pt x="109993" y="35505"/>
                    <a:pt x="110934" y="36363"/>
                    <a:pt x="111869" y="38181"/>
                  </a:cubicBezTo>
                  <a:cubicBezTo>
                    <a:pt x="112429" y="41817"/>
                    <a:pt x="112977" y="46301"/>
                    <a:pt x="113551" y="49090"/>
                  </a:cubicBezTo>
                  <a:cubicBezTo>
                    <a:pt x="114102" y="51772"/>
                    <a:pt x="114694" y="51047"/>
                    <a:pt x="115233" y="54545"/>
                  </a:cubicBezTo>
                  <a:cubicBezTo>
                    <a:pt x="115553" y="56617"/>
                    <a:pt x="115766" y="62791"/>
                    <a:pt x="116074" y="65454"/>
                  </a:cubicBezTo>
                  <a:cubicBezTo>
                    <a:pt x="116614" y="70124"/>
                    <a:pt x="117196" y="72727"/>
                    <a:pt x="117757" y="76363"/>
                  </a:cubicBezTo>
                  <a:lnTo>
                    <a:pt x="118598" y="81817"/>
                  </a:lnTo>
                  <a:lnTo>
                    <a:pt x="119999" y="76363"/>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grpSp>
      <p:sp>
        <p:nvSpPr>
          <p:cNvPr id="85" name="Shape 85"/>
          <p:cNvSpPr txBox="1"/>
          <p:nvPr/>
        </p:nvSpPr>
        <p:spPr>
          <a:xfrm>
            <a:off x="4672912" y="1932764"/>
            <a:ext cx="2217395" cy="33855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600">
                <a:solidFill>
                  <a:srgbClr val="005595"/>
                </a:solidFill>
                <a:latin typeface="Verdana"/>
                <a:ea typeface="Verdana"/>
                <a:cs typeface="Verdana"/>
                <a:sym typeface="Verdana"/>
              </a:rPr>
              <a:t>S</a:t>
            </a:r>
            <a:r>
              <a:rPr lang="en-US" sz="1600" baseline="-25000">
                <a:solidFill>
                  <a:srgbClr val="005595"/>
                </a:solidFill>
                <a:latin typeface="Verdana"/>
                <a:ea typeface="Verdana"/>
                <a:cs typeface="Verdana"/>
                <a:sym typeface="Verdana"/>
              </a:rPr>
              <a:t>1   </a:t>
            </a:r>
            <a:r>
              <a:rPr lang="en-US" sz="1600">
                <a:solidFill>
                  <a:srgbClr val="005595"/>
                </a:solidFill>
                <a:latin typeface="Verdana"/>
                <a:ea typeface="Verdana"/>
                <a:cs typeface="Verdana"/>
                <a:sym typeface="Verdana"/>
              </a:rPr>
              <a:t>S</a:t>
            </a:r>
            <a:r>
              <a:rPr lang="en-US" sz="1600" baseline="-25000">
                <a:solidFill>
                  <a:srgbClr val="005595"/>
                </a:solidFill>
                <a:latin typeface="Verdana"/>
                <a:ea typeface="Verdana"/>
                <a:cs typeface="Verdana"/>
                <a:sym typeface="Verdana"/>
              </a:rPr>
              <a:t>2</a:t>
            </a:r>
            <a:r>
              <a:rPr lang="en-US" sz="1600">
                <a:solidFill>
                  <a:srgbClr val="005595"/>
                </a:solidFill>
                <a:latin typeface="Verdana"/>
                <a:ea typeface="Verdana"/>
                <a:cs typeface="Verdana"/>
                <a:sym typeface="Verdana"/>
              </a:rPr>
              <a:t>   S</a:t>
            </a:r>
            <a:r>
              <a:rPr lang="en-US" sz="1600" baseline="-25000">
                <a:solidFill>
                  <a:srgbClr val="005595"/>
                </a:solidFill>
                <a:latin typeface="Verdana"/>
                <a:ea typeface="Verdana"/>
                <a:cs typeface="Verdana"/>
                <a:sym typeface="Verdana"/>
              </a:rPr>
              <a:t>3    </a:t>
            </a:r>
            <a:r>
              <a:rPr lang="en-US" sz="1600">
                <a:solidFill>
                  <a:srgbClr val="005595"/>
                </a:solidFill>
                <a:latin typeface="Verdana"/>
                <a:ea typeface="Verdana"/>
                <a:cs typeface="Verdana"/>
                <a:sym typeface="Verdana"/>
              </a:rPr>
              <a:t>S</a:t>
            </a:r>
            <a:r>
              <a:rPr lang="en-US" sz="1600" baseline="-25000">
                <a:solidFill>
                  <a:srgbClr val="005595"/>
                </a:solidFill>
                <a:latin typeface="Verdana"/>
                <a:ea typeface="Verdana"/>
                <a:cs typeface="Verdana"/>
                <a:sym typeface="Verdana"/>
              </a:rPr>
              <a:t>4    </a:t>
            </a:r>
            <a:r>
              <a:rPr lang="en-US" sz="1600">
                <a:solidFill>
                  <a:srgbClr val="005595"/>
                </a:solidFill>
                <a:latin typeface="Verdana"/>
                <a:ea typeface="Verdana"/>
                <a:cs typeface="Verdana"/>
                <a:sym typeface="Verdana"/>
              </a:rPr>
              <a:t>S</a:t>
            </a:r>
            <a:r>
              <a:rPr lang="en-US" sz="1600" baseline="-25000">
                <a:solidFill>
                  <a:srgbClr val="005595"/>
                </a:solidFill>
                <a:latin typeface="Verdana"/>
                <a:ea typeface="Verdana"/>
                <a:cs typeface="Verdana"/>
                <a:sym typeface="Verdana"/>
              </a:rPr>
              <a:t>5  </a:t>
            </a:r>
          </a:p>
        </p:txBody>
      </p:sp>
      <p:sp>
        <p:nvSpPr>
          <p:cNvPr id="86" name="Shape 86"/>
          <p:cNvSpPr txBox="1"/>
          <p:nvPr/>
        </p:nvSpPr>
        <p:spPr>
          <a:xfrm>
            <a:off x="4771925" y="1653833"/>
            <a:ext cx="1695208" cy="276999"/>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200">
                <a:solidFill>
                  <a:schemeClr val="dk1"/>
                </a:solidFill>
                <a:latin typeface="Verdana"/>
                <a:ea typeface="Verdana"/>
                <a:cs typeface="Verdana"/>
                <a:sym typeface="Verdana"/>
              </a:rPr>
              <a:t>Hierarchical Groups</a:t>
            </a:r>
          </a:p>
        </p:txBody>
      </p:sp>
      <p:sp>
        <p:nvSpPr>
          <p:cNvPr id="87" name="Shape 87"/>
          <p:cNvSpPr txBox="1"/>
          <p:nvPr/>
        </p:nvSpPr>
        <p:spPr>
          <a:xfrm>
            <a:off x="6119533" y="2756006"/>
            <a:ext cx="2991459" cy="73866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a:solidFill>
                  <a:schemeClr val="dk1"/>
                </a:solidFill>
                <a:latin typeface="Verdana"/>
                <a:ea typeface="Verdana"/>
                <a:cs typeface="Verdana"/>
                <a:sym typeface="Verdana"/>
              </a:rPr>
              <a:t>represent the relationship within a group via an error bound</a:t>
            </a:r>
          </a:p>
        </p:txBody>
      </p:sp>
      <p:sp>
        <p:nvSpPr>
          <p:cNvPr id="88" name="Shape 88"/>
          <p:cNvSpPr/>
          <p:nvPr/>
        </p:nvSpPr>
        <p:spPr>
          <a:xfrm>
            <a:off x="4771925" y="3494670"/>
            <a:ext cx="4572000" cy="30777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a:solidFill>
                  <a:schemeClr val="dk1"/>
                </a:solidFill>
                <a:latin typeface="Verdana"/>
                <a:ea typeface="Verdana"/>
                <a:cs typeface="Verdana"/>
                <a:sym typeface="Verdana"/>
              </a:rPr>
              <a:t>(2S</a:t>
            </a:r>
            <a:r>
              <a:rPr lang="en-US" sz="1400" baseline="-25000">
                <a:solidFill>
                  <a:schemeClr val="dk1"/>
                </a:solidFill>
                <a:latin typeface="Verdana"/>
                <a:ea typeface="Verdana"/>
                <a:cs typeface="Verdana"/>
                <a:sym typeface="Verdana"/>
              </a:rPr>
              <a:t>3</a:t>
            </a:r>
            <a:r>
              <a:rPr lang="en-US" sz="1400">
                <a:solidFill>
                  <a:schemeClr val="dk1"/>
                </a:solidFill>
                <a:latin typeface="Verdana"/>
                <a:ea typeface="Verdana"/>
                <a:cs typeface="Verdana"/>
                <a:sym typeface="Verdana"/>
              </a:rPr>
              <a:t> + 3S</a:t>
            </a:r>
            <a:r>
              <a:rPr lang="en-US" sz="1400" baseline="-25000">
                <a:solidFill>
                  <a:schemeClr val="dk1"/>
                </a:solidFill>
                <a:latin typeface="Verdana"/>
                <a:ea typeface="Verdana"/>
                <a:cs typeface="Verdana"/>
                <a:sym typeface="Verdana"/>
              </a:rPr>
              <a:t>4</a:t>
            </a:r>
            <a:r>
              <a:rPr lang="en-US" sz="1400">
                <a:solidFill>
                  <a:schemeClr val="dk1"/>
                </a:solidFill>
                <a:latin typeface="Verdana"/>
                <a:ea typeface="Verdana"/>
                <a:cs typeface="Verdana"/>
                <a:sym typeface="Verdana"/>
              </a:rPr>
              <a:t> – S</a:t>
            </a:r>
            <a:r>
              <a:rPr lang="en-US" sz="1400" baseline="-25000">
                <a:solidFill>
                  <a:schemeClr val="dk1"/>
                </a:solidFill>
                <a:latin typeface="Verdana"/>
                <a:ea typeface="Verdana"/>
                <a:cs typeface="Verdana"/>
                <a:sym typeface="Verdana"/>
              </a:rPr>
              <a:t>5</a:t>
            </a:r>
            <a:r>
              <a:rPr lang="en-US" sz="1400">
                <a:solidFill>
                  <a:schemeClr val="dk1"/>
                </a:solidFill>
                <a:latin typeface="Verdana"/>
                <a:ea typeface="Verdana"/>
                <a:cs typeface="Verdana"/>
                <a:sym typeface="Verdana"/>
              </a:rPr>
              <a:t> – 0.5)</a:t>
            </a:r>
            <a:r>
              <a:rPr lang="en-US" sz="1400" baseline="30000">
                <a:solidFill>
                  <a:schemeClr val="dk1"/>
                </a:solidFill>
                <a:latin typeface="Verdana"/>
                <a:ea typeface="Verdana"/>
                <a:cs typeface="Verdana"/>
                <a:sym typeface="Verdana"/>
              </a:rPr>
              <a:t>2</a:t>
            </a:r>
            <a:r>
              <a:rPr lang="en-US" sz="1400">
                <a:solidFill>
                  <a:schemeClr val="dk1"/>
                </a:solidFill>
                <a:latin typeface="Verdana"/>
                <a:ea typeface="Verdana"/>
                <a:cs typeface="Verdana"/>
                <a:sym typeface="Verdana"/>
              </a:rPr>
              <a:t> &lt; 0.2</a:t>
            </a:r>
            <a:r>
              <a:rPr lang="en-US" sz="1400" baseline="30000">
                <a:solidFill>
                  <a:schemeClr val="dk1"/>
                </a:solidFill>
                <a:latin typeface="Verdana"/>
                <a:ea typeface="Verdana"/>
                <a:cs typeface="Verdana"/>
                <a:sym typeface="Verdana"/>
              </a:rPr>
              <a:t>2</a:t>
            </a:r>
          </a:p>
        </p:txBody>
      </p:sp>
      <p:sp>
        <p:nvSpPr>
          <p:cNvPr id="89" name="Shape 89"/>
          <p:cNvSpPr/>
          <p:nvPr/>
        </p:nvSpPr>
        <p:spPr>
          <a:xfrm>
            <a:off x="5810854" y="2811441"/>
            <a:ext cx="207034" cy="641003"/>
          </a:xfrm>
          <a:prstGeom prst="downArrow">
            <a:avLst>
              <a:gd name="adj1" fmla="val 50000"/>
              <a:gd name="adj2" fmla="val 50000"/>
            </a:avLst>
          </a:prstGeom>
          <a:solidFill>
            <a:schemeClr val="accent4"/>
          </a:solidFill>
          <a:ln w="25400" cap="flat" cmpd="sng">
            <a:solidFill>
              <a:srgbClr val="96A5B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360010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1774" y="3381554"/>
            <a:ext cx="8455025" cy="2915728"/>
          </a:xfrm>
        </p:spPr>
        <p:txBody>
          <a:bodyPr>
            <a:normAutofit lnSpcReduction="10000"/>
          </a:bodyPr>
          <a:lstStyle/>
          <a:p>
            <a:r>
              <a:rPr lang="en-US" dirty="0" smtClean="0"/>
              <a:t>Challenges:</a:t>
            </a:r>
          </a:p>
          <a:p>
            <a:pPr lvl="1"/>
            <a:r>
              <a:rPr lang="en-US" dirty="0" smtClean="0"/>
              <a:t>System failures in autonomous missions</a:t>
            </a:r>
          </a:p>
          <a:p>
            <a:pPr lvl="1"/>
            <a:r>
              <a:rPr lang="en-US" dirty="0" smtClean="0"/>
              <a:t>Changing and uncertain environment</a:t>
            </a:r>
          </a:p>
          <a:p>
            <a:pPr lvl="1"/>
            <a:r>
              <a:rPr lang="en-US" dirty="0" smtClean="0"/>
              <a:t>Long-lived platforms</a:t>
            </a:r>
          </a:p>
          <a:p>
            <a:r>
              <a:rPr lang="en-US" dirty="0" smtClean="0"/>
              <a:t>Research goals</a:t>
            </a:r>
          </a:p>
          <a:p>
            <a:pPr lvl="1"/>
            <a:r>
              <a:rPr lang="en-US" dirty="0" smtClean="0"/>
              <a:t>Adapting sensor processing to sensor failures during a mission</a:t>
            </a:r>
          </a:p>
          <a:p>
            <a:pPr lvl="1"/>
            <a:r>
              <a:rPr lang="en-US" dirty="0" smtClean="0"/>
              <a:t>Adapting the software to other failures and environmental changes during a mission</a:t>
            </a:r>
          </a:p>
          <a:p>
            <a:pPr lvl="1"/>
            <a:r>
              <a:rPr lang="en-US" dirty="0" smtClean="0"/>
              <a:t>Updating the OS to a new hardware platform to support long life</a:t>
            </a:r>
            <a:endParaRPr lang="en-US" dirty="0"/>
          </a:p>
        </p:txBody>
      </p:sp>
      <p:sp>
        <p:nvSpPr>
          <p:cNvPr id="3" name="Slide Number Placeholder 2"/>
          <p:cNvSpPr>
            <a:spLocks noGrp="1"/>
          </p:cNvSpPr>
          <p:nvPr>
            <p:ph type="sldNum" sz="quarter" idx="11"/>
          </p:nvPr>
        </p:nvSpPr>
        <p:spPr/>
        <p:txBody>
          <a:bodyPr/>
          <a:lstStyle/>
          <a:p>
            <a:fld id="{D437884E-E6BB-47BF-9E39-055BA69E4404}" type="slidenum">
              <a:rPr lang="en-US" smtClean="0"/>
              <a:pPr/>
              <a:t>1</a:t>
            </a:fld>
            <a:r>
              <a:rPr lang="en-US" smtClean="0"/>
              <a:t> </a:t>
            </a:r>
            <a:endParaRPr lang="en-US" dirty="0"/>
          </a:p>
        </p:txBody>
      </p:sp>
      <p:sp>
        <p:nvSpPr>
          <p:cNvPr id="4" name="Title 3"/>
          <p:cNvSpPr>
            <a:spLocks noGrp="1"/>
          </p:cNvSpPr>
          <p:nvPr>
            <p:ph type="title"/>
          </p:nvPr>
        </p:nvSpPr>
        <p:spPr/>
        <p:txBody>
          <a:bodyPr/>
          <a:lstStyle/>
          <a:p>
            <a:r>
              <a:rPr lang="en-US" dirty="0" smtClean="0"/>
              <a:t>Project Goal: Software Adaptation for a REMUS UUV</a:t>
            </a:r>
            <a:endParaRPr lang="en-US" dirty="0"/>
          </a:p>
        </p:txBody>
      </p:sp>
      <p:pic>
        <p:nvPicPr>
          <p:cNvPr id="6" name="Picture 5"/>
          <p:cNvPicPr/>
          <p:nvPr/>
        </p:nvPicPr>
        <p:blipFill>
          <a:blip r:embed="rId3"/>
          <a:stretch>
            <a:fillRect/>
          </a:stretch>
        </p:blipFill>
        <p:spPr>
          <a:xfrm>
            <a:off x="0" y="1141975"/>
            <a:ext cx="8911087" cy="2239579"/>
          </a:xfrm>
          <a:prstGeom prst="rect">
            <a:avLst/>
          </a:prstGeom>
        </p:spPr>
      </p:pic>
    </p:spTree>
    <p:extLst>
      <p:ext uri="{BB962C8B-B14F-4D97-AF65-F5344CB8AC3E}">
        <p14:creationId xmlns:p14="http://schemas.microsoft.com/office/powerpoint/2010/main" val="7053372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pSp>
        <p:nvGrpSpPr>
          <p:cNvPr id="94" name="Shape 94"/>
          <p:cNvGrpSpPr/>
          <p:nvPr/>
        </p:nvGrpSpPr>
        <p:grpSpPr>
          <a:xfrm>
            <a:off x="4632365" y="4082088"/>
            <a:ext cx="2588821" cy="1455718"/>
            <a:chOff x="828427" y="1592282"/>
            <a:chExt cx="3423138" cy="1455718"/>
          </a:xfrm>
        </p:grpSpPr>
        <p:sp>
          <p:nvSpPr>
            <p:cNvPr id="95" name="Shape 95"/>
            <p:cNvSpPr/>
            <p:nvPr/>
          </p:nvSpPr>
          <p:spPr>
            <a:xfrm>
              <a:off x="859688" y="1938205"/>
              <a:ext cx="3360615" cy="226646"/>
            </a:xfrm>
            <a:custGeom>
              <a:avLst/>
              <a:gdLst/>
              <a:ahLst/>
              <a:cxnLst/>
              <a:rect l="0" t="0" r="0" b="0"/>
              <a:pathLst>
                <a:path w="120000" h="120000" extrusionOk="0">
                  <a:moveTo>
                    <a:pt x="0" y="91034"/>
                  </a:moveTo>
                  <a:cubicBezTo>
                    <a:pt x="1209" y="88275"/>
                    <a:pt x="2425" y="86102"/>
                    <a:pt x="3627" y="82758"/>
                  </a:cubicBezTo>
                  <a:cubicBezTo>
                    <a:pt x="3917" y="81955"/>
                    <a:pt x="4217" y="80979"/>
                    <a:pt x="4465" y="78620"/>
                  </a:cubicBezTo>
                  <a:cubicBezTo>
                    <a:pt x="5529" y="68475"/>
                    <a:pt x="6403" y="53906"/>
                    <a:pt x="7534" y="45517"/>
                  </a:cubicBezTo>
                  <a:cubicBezTo>
                    <a:pt x="7906" y="42758"/>
                    <a:pt x="8270" y="39746"/>
                    <a:pt x="8651" y="37241"/>
                  </a:cubicBezTo>
                  <a:cubicBezTo>
                    <a:pt x="9815" y="29566"/>
                    <a:pt x="10483" y="26804"/>
                    <a:pt x="11720" y="20689"/>
                  </a:cubicBezTo>
                  <a:cubicBezTo>
                    <a:pt x="12651" y="22068"/>
                    <a:pt x="13587" y="22719"/>
                    <a:pt x="14511" y="24827"/>
                  </a:cubicBezTo>
                  <a:cubicBezTo>
                    <a:pt x="14802" y="25490"/>
                    <a:pt x="15065" y="27767"/>
                    <a:pt x="15348" y="28965"/>
                  </a:cubicBezTo>
                  <a:cubicBezTo>
                    <a:pt x="15717" y="30528"/>
                    <a:pt x="16093" y="31724"/>
                    <a:pt x="16465" y="33103"/>
                  </a:cubicBezTo>
                  <a:cubicBezTo>
                    <a:pt x="18413" y="54769"/>
                    <a:pt x="17165" y="42433"/>
                    <a:pt x="20372" y="66206"/>
                  </a:cubicBezTo>
                  <a:lnTo>
                    <a:pt x="21488" y="74482"/>
                  </a:lnTo>
                  <a:cubicBezTo>
                    <a:pt x="21860" y="77241"/>
                    <a:pt x="22209" y="80808"/>
                    <a:pt x="22604" y="82758"/>
                  </a:cubicBezTo>
                  <a:cubicBezTo>
                    <a:pt x="23198" y="85694"/>
                    <a:pt x="24392" y="91323"/>
                    <a:pt x="24837" y="95172"/>
                  </a:cubicBezTo>
                  <a:cubicBezTo>
                    <a:pt x="28178" y="124074"/>
                    <a:pt x="25609" y="110023"/>
                    <a:pt x="27627" y="120000"/>
                  </a:cubicBezTo>
                  <a:cubicBezTo>
                    <a:pt x="27839" y="118954"/>
                    <a:pt x="30620" y="107160"/>
                    <a:pt x="31255" y="99310"/>
                  </a:cubicBezTo>
                  <a:cubicBezTo>
                    <a:pt x="32907" y="78899"/>
                    <a:pt x="30481" y="91836"/>
                    <a:pt x="32930" y="82758"/>
                  </a:cubicBezTo>
                  <a:cubicBezTo>
                    <a:pt x="33944" y="67722"/>
                    <a:pt x="33630" y="71199"/>
                    <a:pt x="34883" y="57930"/>
                  </a:cubicBezTo>
                  <a:cubicBezTo>
                    <a:pt x="35156" y="55040"/>
                    <a:pt x="35420" y="51879"/>
                    <a:pt x="35720" y="49655"/>
                  </a:cubicBezTo>
                  <a:cubicBezTo>
                    <a:pt x="35984" y="47704"/>
                    <a:pt x="36295" y="47467"/>
                    <a:pt x="36558" y="45517"/>
                  </a:cubicBezTo>
                  <a:cubicBezTo>
                    <a:pt x="36858" y="43292"/>
                    <a:pt x="37087" y="39200"/>
                    <a:pt x="37395" y="37241"/>
                  </a:cubicBezTo>
                  <a:cubicBezTo>
                    <a:pt x="37747" y="35001"/>
                    <a:pt x="38142" y="34665"/>
                    <a:pt x="38511" y="33103"/>
                  </a:cubicBezTo>
                  <a:cubicBezTo>
                    <a:pt x="38794" y="31905"/>
                    <a:pt x="39069" y="30344"/>
                    <a:pt x="39348" y="28965"/>
                  </a:cubicBezTo>
                  <a:cubicBezTo>
                    <a:pt x="40465" y="30344"/>
                    <a:pt x="41620" y="28540"/>
                    <a:pt x="42697" y="33103"/>
                  </a:cubicBezTo>
                  <a:cubicBezTo>
                    <a:pt x="43020" y="34469"/>
                    <a:pt x="42998" y="42333"/>
                    <a:pt x="43255" y="45517"/>
                  </a:cubicBezTo>
                  <a:cubicBezTo>
                    <a:pt x="43575" y="49465"/>
                    <a:pt x="44010" y="50732"/>
                    <a:pt x="44372" y="53793"/>
                  </a:cubicBezTo>
                  <a:cubicBezTo>
                    <a:pt x="44663" y="56260"/>
                    <a:pt x="44909" y="59844"/>
                    <a:pt x="45209" y="62069"/>
                  </a:cubicBezTo>
                  <a:cubicBezTo>
                    <a:pt x="45657" y="65390"/>
                    <a:pt x="46156" y="67023"/>
                    <a:pt x="46604" y="70345"/>
                  </a:cubicBezTo>
                  <a:cubicBezTo>
                    <a:pt x="49948" y="95137"/>
                    <a:pt x="44008" y="58258"/>
                    <a:pt x="48837" y="86896"/>
                  </a:cubicBezTo>
                  <a:cubicBezTo>
                    <a:pt x="49949" y="103386"/>
                    <a:pt x="49408" y="98629"/>
                    <a:pt x="51069" y="107586"/>
                  </a:cubicBezTo>
                  <a:cubicBezTo>
                    <a:pt x="51622" y="110567"/>
                    <a:pt x="52744" y="115862"/>
                    <a:pt x="52744" y="115862"/>
                  </a:cubicBezTo>
                  <a:cubicBezTo>
                    <a:pt x="54511" y="113103"/>
                    <a:pt x="56313" y="113426"/>
                    <a:pt x="58046" y="107586"/>
                  </a:cubicBezTo>
                  <a:cubicBezTo>
                    <a:pt x="58431" y="106289"/>
                    <a:pt x="58584" y="98980"/>
                    <a:pt x="58883" y="95172"/>
                  </a:cubicBezTo>
                  <a:cubicBezTo>
                    <a:pt x="59236" y="90684"/>
                    <a:pt x="59646" y="87247"/>
                    <a:pt x="60000" y="82758"/>
                  </a:cubicBezTo>
                  <a:cubicBezTo>
                    <a:pt x="60299" y="78950"/>
                    <a:pt x="60534" y="74091"/>
                    <a:pt x="60837" y="70345"/>
                  </a:cubicBezTo>
                  <a:cubicBezTo>
                    <a:pt x="61094" y="67161"/>
                    <a:pt x="61416" y="65252"/>
                    <a:pt x="61674" y="62069"/>
                  </a:cubicBezTo>
                  <a:cubicBezTo>
                    <a:pt x="61977" y="58322"/>
                    <a:pt x="62258" y="54151"/>
                    <a:pt x="62511" y="49655"/>
                  </a:cubicBezTo>
                  <a:cubicBezTo>
                    <a:pt x="62726" y="45834"/>
                    <a:pt x="62763" y="39261"/>
                    <a:pt x="63069" y="37241"/>
                  </a:cubicBezTo>
                  <a:cubicBezTo>
                    <a:pt x="63670" y="33279"/>
                    <a:pt x="64374" y="34706"/>
                    <a:pt x="65023" y="33103"/>
                  </a:cubicBezTo>
                  <a:cubicBezTo>
                    <a:pt x="65491" y="31947"/>
                    <a:pt x="65953" y="30344"/>
                    <a:pt x="66418" y="28965"/>
                  </a:cubicBezTo>
                  <a:cubicBezTo>
                    <a:pt x="68000" y="30344"/>
                    <a:pt x="69586" y="30766"/>
                    <a:pt x="71162" y="33103"/>
                  </a:cubicBezTo>
                  <a:cubicBezTo>
                    <a:pt x="72365" y="34886"/>
                    <a:pt x="72373" y="47364"/>
                    <a:pt x="73674" y="53793"/>
                  </a:cubicBezTo>
                  <a:lnTo>
                    <a:pt x="74511" y="57930"/>
                  </a:lnTo>
                  <a:cubicBezTo>
                    <a:pt x="74790" y="60689"/>
                    <a:pt x="75048" y="63982"/>
                    <a:pt x="75348" y="66206"/>
                  </a:cubicBezTo>
                  <a:cubicBezTo>
                    <a:pt x="75611" y="68157"/>
                    <a:pt x="75930" y="68181"/>
                    <a:pt x="76186" y="70345"/>
                  </a:cubicBezTo>
                  <a:cubicBezTo>
                    <a:pt x="77326" y="80005"/>
                    <a:pt x="77162" y="85447"/>
                    <a:pt x="78418" y="91034"/>
                  </a:cubicBezTo>
                  <a:cubicBezTo>
                    <a:pt x="78960" y="93444"/>
                    <a:pt x="79540" y="93352"/>
                    <a:pt x="80093" y="95172"/>
                  </a:cubicBezTo>
                  <a:cubicBezTo>
                    <a:pt x="81556" y="99994"/>
                    <a:pt x="80339" y="99149"/>
                    <a:pt x="82046" y="107586"/>
                  </a:cubicBezTo>
                  <a:cubicBezTo>
                    <a:pt x="82774" y="111182"/>
                    <a:pt x="83534" y="113103"/>
                    <a:pt x="84279" y="115862"/>
                  </a:cubicBezTo>
                  <a:lnTo>
                    <a:pt x="85395" y="120000"/>
                  </a:lnTo>
                  <a:cubicBezTo>
                    <a:pt x="86046" y="118620"/>
                    <a:pt x="86703" y="117775"/>
                    <a:pt x="87348" y="115862"/>
                  </a:cubicBezTo>
                  <a:cubicBezTo>
                    <a:pt x="87637" y="115006"/>
                    <a:pt x="87960" y="114516"/>
                    <a:pt x="88186" y="111724"/>
                  </a:cubicBezTo>
                  <a:cubicBezTo>
                    <a:pt x="88543" y="107308"/>
                    <a:pt x="88707" y="100240"/>
                    <a:pt x="89023" y="95172"/>
                  </a:cubicBezTo>
                  <a:cubicBezTo>
                    <a:pt x="89826" y="82272"/>
                    <a:pt x="90587" y="68463"/>
                    <a:pt x="91534" y="57930"/>
                  </a:cubicBezTo>
                  <a:cubicBezTo>
                    <a:pt x="91906" y="53793"/>
                    <a:pt x="92305" y="50130"/>
                    <a:pt x="92651" y="45517"/>
                  </a:cubicBezTo>
                  <a:cubicBezTo>
                    <a:pt x="93237" y="37688"/>
                    <a:pt x="93668" y="27181"/>
                    <a:pt x="94325" y="20689"/>
                  </a:cubicBezTo>
                  <a:cubicBezTo>
                    <a:pt x="96244" y="1718"/>
                    <a:pt x="95363" y="7282"/>
                    <a:pt x="96837" y="0"/>
                  </a:cubicBezTo>
                  <a:cubicBezTo>
                    <a:pt x="98604" y="1379"/>
                    <a:pt x="100380" y="1239"/>
                    <a:pt x="102139" y="4137"/>
                  </a:cubicBezTo>
                  <a:cubicBezTo>
                    <a:pt x="102901" y="5393"/>
                    <a:pt x="104372" y="12413"/>
                    <a:pt x="104372" y="12413"/>
                  </a:cubicBezTo>
                  <a:cubicBezTo>
                    <a:pt x="104744" y="15172"/>
                    <a:pt x="105106" y="18260"/>
                    <a:pt x="105488" y="20689"/>
                  </a:cubicBezTo>
                  <a:cubicBezTo>
                    <a:pt x="105758" y="22407"/>
                    <a:pt x="106062" y="22876"/>
                    <a:pt x="106325" y="24827"/>
                  </a:cubicBezTo>
                  <a:cubicBezTo>
                    <a:pt x="106625" y="27051"/>
                    <a:pt x="106871" y="30636"/>
                    <a:pt x="107162" y="33103"/>
                  </a:cubicBezTo>
                  <a:cubicBezTo>
                    <a:pt x="109013" y="48788"/>
                    <a:pt x="107550" y="35569"/>
                    <a:pt x="109116" y="45517"/>
                  </a:cubicBezTo>
                  <a:cubicBezTo>
                    <a:pt x="111159" y="58500"/>
                    <a:pt x="109290" y="50302"/>
                    <a:pt x="111348" y="57930"/>
                  </a:cubicBezTo>
                  <a:cubicBezTo>
                    <a:pt x="111627" y="60689"/>
                    <a:pt x="111928" y="63023"/>
                    <a:pt x="112186" y="66206"/>
                  </a:cubicBezTo>
                  <a:cubicBezTo>
                    <a:pt x="113023" y="76558"/>
                    <a:pt x="113094" y="83286"/>
                    <a:pt x="114139" y="91034"/>
                  </a:cubicBezTo>
                  <a:cubicBezTo>
                    <a:pt x="114482" y="93577"/>
                    <a:pt x="114891" y="93373"/>
                    <a:pt x="115255" y="95172"/>
                  </a:cubicBezTo>
                  <a:cubicBezTo>
                    <a:pt x="115731" y="97521"/>
                    <a:pt x="116175" y="101099"/>
                    <a:pt x="116651" y="103448"/>
                  </a:cubicBezTo>
                  <a:cubicBezTo>
                    <a:pt x="117015" y="105247"/>
                    <a:pt x="117400" y="105952"/>
                    <a:pt x="117767" y="107586"/>
                  </a:cubicBezTo>
                  <a:cubicBezTo>
                    <a:pt x="119327" y="114524"/>
                    <a:pt x="119025" y="112778"/>
                    <a:pt x="119999" y="120000"/>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96" name="Shape 96"/>
            <p:cNvSpPr/>
            <p:nvPr/>
          </p:nvSpPr>
          <p:spPr>
            <a:xfrm>
              <a:off x="875318" y="1592282"/>
              <a:ext cx="3344985" cy="307293"/>
            </a:xfrm>
            <a:custGeom>
              <a:avLst/>
              <a:gdLst/>
              <a:ahLst/>
              <a:cxnLst/>
              <a:rect l="0" t="0" r="0" b="0"/>
              <a:pathLst>
                <a:path w="120000" h="120000" extrusionOk="0">
                  <a:moveTo>
                    <a:pt x="0" y="37597"/>
                  </a:moveTo>
                  <a:cubicBezTo>
                    <a:pt x="931" y="43680"/>
                    <a:pt x="3429" y="59664"/>
                    <a:pt x="3925" y="65064"/>
                  </a:cubicBezTo>
                  <a:cubicBezTo>
                    <a:pt x="4205" y="68116"/>
                    <a:pt x="4461" y="71457"/>
                    <a:pt x="4766" y="74220"/>
                  </a:cubicBezTo>
                  <a:cubicBezTo>
                    <a:pt x="5025" y="76568"/>
                    <a:pt x="5348" y="77976"/>
                    <a:pt x="5607" y="80324"/>
                  </a:cubicBezTo>
                  <a:cubicBezTo>
                    <a:pt x="8363" y="105323"/>
                    <a:pt x="4803" y="74629"/>
                    <a:pt x="7009" y="98636"/>
                  </a:cubicBezTo>
                  <a:cubicBezTo>
                    <a:pt x="7654" y="105662"/>
                    <a:pt x="8113" y="105457"/>
                    <a:pt x="8971" y="107791"/>
                  </a:cubicBezTo>
                  <a:cubicBezTo>
                    <a:pt x="9252" y="109826"/>
                    <a:pt x="9505" y="112406"/>
                    <a:pt x="9813" y="113895"/>
                  </a:cubicBezTo>
                  <a:cubicBezTo>
                    <a:pt x="10353" y="116509"/>
                    <a:pt x="11495" y="120000"/>
                    <a:pt x="11495" y="120000"/>
                  </a:cubicBezTo>
                  <a:cubicBezTo>
                    <a:pt x="11869" y="117965"/>
                    <a:pt x="12232" y="115688"/>
                    <a:pt x="12616" y="113895"/>
                  </a:cubicBezTo>
                  <a:cubicBezTo>
                    <a:pt x="12888" y="112628"/>
                    <a:pt x="13227" y="112853"/>
                    <a:pt x="13457" y="110844"/>
                  </a:cubicBezTo>
                  <a:cubicBezTo>
                    <a:pt x="15269" y="95066"/>
                    <a:pt x="12745" y="106308"/>
                    <a:pt x="14859" y="98636"/>
                  </a:cubicBezTo>
                  <a:cubicBezTo>
                    <a:pt x="17438" y="56531"/>
                    <a:pt x="14746" y="99756"/>
                    <a:pt x="16822" y="68116"/>
                  </a:cubicBezTo>
                  <a:cubicBezTo>
                    <a:pt x="17018" y="65131"/>
                    <a:pt x="17144" y="61554"/>
                    <a:pt x="17383" y="58960"/>
                  </a:cubicBezTo>
                  <a:cubicBezTo>
                    <a:pt x="17621" y="56366"/>
                    <a:pt x="17916" y="54346"/>
                    <a:pt x="18224" y="52857"/>
                  </a:cubicBezTo>
                  <a:cubicBezTo>
                    <a:pt x="19787" y="45293"/>
                    <a:pt x="20382" y="46104"/>
                    <a:pt x="22149" y="43700"/>
                  </a:cubicBezTo>
                  <a:cubicBezTo>
                    <a:pt x="22710" y="41666"/>
                    <a:pt x="23246" y="36687"/>
                    <a:pt x="23831" y="37597"/>
                  </a:cubicBezTo>
                  <a:cubicBezTo>
                    <a:pt x="24485" y="38614"/>
                    <a:pt x="25142" y="39466"/>
                    <a:pt x="25794" y="40649"/>
                  </a:cubicBezTo>
                  <a:cubicBezTo>
                    <a:pt x="26412" y="41770"/>
                    <a:pt x="27410" y="43648"/>
                    <a:pt x="28037" y="46753"/>
                  </a:cubicBezTo>
                  <a:cubicBezTo>
                    <a:pt x="28798" y="50518"/>
                    <a:pt x="29504" y="55581"/>
                    <a:pt x="30280" y="58960"/>
                  </a:cubicBezTo>
                  <a:cubicBezTo>
                    <a:pt x="30747" y="60995"/>
                    <a:pt x="31232" y="62614"/>
                    <a:pt x="31682" y="65064"/>
                  </a:cubicBezTo>
                  <a:cubicBezTo>
                    <a:pt x="31983" y="66705"/>
                    <a:pt x="32203" y="70008"/>
                    <a:pt x="32523" y="71168"/>
                  </a:cubicBezTo>
                  <a:cubicBezTo>
                    <a:pt x="33062" y="73125"/>
                    <a:pt x="33644" y="73203"/>
                    <a:pt x="34205" y="74220"/>
                  </a:cubicBezTo>
                  <a:cubicBezTo>
                    <a:pt x="36712" y="87867"/>
                    <a:pt x="35655" y="83551"/>
                    <a:pt x="37289" y="89480"/>
                  </a:cubicBezTo>
                  <a:cubicBezTo>
                    <a:pt x="39700" y="106973"/>
                    <a:pt x="36650" y="86000"/>
                    <a:pt x="38971" y="98636"/>
                  </a:cubicBezTo>
                  <a:cubicBezTo>
                    <a:pt x="41146" y="110468"/>
                    <a:pt x="38540" y="100121"/>
                    <a:pt x="40654" y="107791"/>
                  </a:cubicBezTo>
                  <a:cubicBezTo>
                    <a:pt x="41495" y="105757"/>
                    <a:pt x="42382" y="105295"/>
                    <a:pt x="43177" y="101688"/>
                  </a:cubicBezTo>
                  <a:cubicBezTo>
                    <a:pt x="43543" y="100028"/>
                    <a:pt x="43714" y="95295"/>
                    <a:pt x="44018" y="92532"/>
                  </a:cubicBezTo>
                  <a:cubicBezTo>
                    <a:pt x="44743" y="85958"/>
                    <a:pt x="44857" y="86435"/>
                    <a:pt x="45700" y="83376"/>
                  </a:cubicBezTo>
                  <a:cubicBezTo>
                    <a:pt x="45981" y="80324"/>
                    <a:pt x="46224" y="76810"/>
                    <a:pt x="46542" y="74220"/>
                  </a:cubicBezTo>
                  <a:cubicBezTo>
                    <a:pt x="47558" y="65921"/>
                    <a:pt x="48518" y="62692"/>
                    <a:pt x="49626" y="55908"/>
                  </a:cubicBezTo>
                  <a:cubicBezTo>
                    <a:pt x="53979" y="29251"/>
                    <a:pt x="50941" y="42662"/>
                    <a:pt x="53551" y="34545"/>
                  </a:cubicBezTo>
                  <a:cubicBezTo>
                    <a:pt x="55130" y="29632"/>
                    <a:pt x="53644" y="33528"/>
                    <a:pt x="55514" y="25389"/>
                  </a:cubicBezTo>
                  <a:cubicBezTo>
                    <a:pt x="56062" y="22999"/>
                    <a:pt x="57196" y="19285"/>
                    <a:pt x="57196" y="19285"/>
                  </a:cubicBezTo>
                  <a:cubicBezTo>
                    <a:pt x="59158" y="20302"/>
                    <a:pt x="61131" y="19975"/>
                    <a:pt x="63084" y="22337"/>
                  </a:cubicBezTo>
                  <a:cubicBezTo>
                    <a:pt x="63671" y="23047"/>
                    <a:pt x="64766" y="28440"/>
                    <a:pt x="64766" y="28440"/>
                  </a:cubicBezTo>
                  <a:cubicBezTo>
                    <a:pt x="64917" y="29672"/>
                    <a:pt x="66393" y="42077"/>
                    <a:pt x="66728" y="43700"/>
                  </a:cubicBezTo>
                  <a:cubicBezTo>
                    <a:pt x="67269" y="46314"/>
                    <a:pt x="68411" y="49804"/>
                    <a:pt x="68411" y="49804"/>
                  </a:cubicBezTo>
                  <a:cubicBezTo>
                    <a:pt x="68971" y="53874"/>
                    <a:pt x="69616" y="56825"/>
                    <a:pt x="70093" y="62012"/>
                  </a:cubicBezTo>
                  <a:cubicBezTo>
                    <a:pt x="71423" y="76495"/>
                    <a:pt x="70713" y="72400"/>
                    <a:pt x="72056" y="77272"/>
                  </a:cubicBezTo>
                  <a:cubicBezTo>
                    <a:pt x="74261" y="95280"/>
                    <a:pt x="72009" y="78545"/>
                    <a:pt x="74579" y="92532"/>
                  </a:cubicBezTo>
                  <a:cubicBezTo>
                    <a:pt x="74880" y="94173"/>
                    <a:pt x="75112" y="97146"/>
                    <a:pt x="75420" y="98636"/>
                  </a:cubicBezTo>
                  <a:cubicBezTo>
                    <a:pt x="75960" y="101249"/>
                    <a:pt x="76542" y="102705"/>
                    <a:pt x="77102" y="104740"/>
                  </a:cubicBezTo>
                  <a:lnTo>
                    <a:pt x="77943" y="107791"/>
                  </a:lnTo>
                  <a:cubicBezTo>
                    <a:pt x="78742" y="106053"/>
                    <a:pt x="79609" y="106180"/>
                    <a:pt x="80186" y="98636"/>
                  </a:cubicBezTo>
                  <a:cubicBezTo>
                    <a:pt x="80454" y="95141"/>
                    <a:pt x="80452" y="89645"/>
                    <a:pt x="80747" y="86428"/>
                  </a:cubicBezTo>
                  <a:cubicBezTo>
                    <a:pt x="81331" y="80076"/>
                    <a:pt x="82039" y="80921"/>
                    <a:pt x="82710" y="77272"/>
                  </a:cubicBezTo>
                  <a:cubicBezTo>
                    <a:pt x="82810" y="76725"/>
                    <a:pt x="84642" y="64916"/>
                    <a:pt x="84953" y="62012"/>
                  </a:cubicBezTo>
                  <a:cubicBezTo>
                    <a:pt x="85354" y="58267"/>
                    <a:pt x="85651" y="53257"/>
                    <a:pt x="86074" y="49804"/>
                  </a:cubicBezTo>
                  <a:cubicBezTo>
                    <a:pt x="86629" y="45278"/>
                    <a:pt x="87387" y="43006"/>
                    <a:pt x="88037" y="40649"/>
                  </a:cubicBezTo>
                  <a:cubicBezTo>
                    <a:pt x="88657" y="33899"/>
                    <a:pt x="88938" y="29638"/>
                    <a:pt x="89719" y="25389"/>
                  </a:cubicBezTo>
                  <a:cubicBezTo>
                    <a:pt x="89983" y="23950"/>
                    <a:pt x="90280" y="23354"/>
                    <a:pt x="90560" y="22337"/>
                  </a:cubicBezTo>
                  <a:cubicBezTo>
                    <a:pt x="90841" y="19285"/>
                    <a:pt x="91097" y="15944"/>
                    <a:pt x="91401" y="13181"/>
                  </a:cubicBezTo>
                  <a:cubicBezTo>
                    <a:pt x="94400" y="-14021"/>
                    <a:pt x="99302" y="9154"/>
                    <a:pt x="102616" y="10129"/>
                  </a:cubicBezTo>
                  <a:cubicBezTo>
                    <a:pt x="103725" y="12140"/>
                    <a:pt x="104718" y="12602"/>
                    <a:pt x="105700" y="19285"/>
                  </a:cubicBezTo>
                  <a:cubicBezTo>
                    <a:pt x="106037" y="21572"/>
                    <a:pt x="106219" y="25932"/>
                    <a:pt x="106542" y="28440"/>
                  </a:cubicBezTo>
                  <a:cubicBezTo>
                    <a:pt x="107903" y="39024"/>
                    <a:pt x="107284" y="30956"/>
                    <a:pt x="108504" y="37597"/>
                  </a:cubicBezTo>
                  <a:cubicBezTo>
                    <a:pt x="108806" y="39237"/>
                    <a:pt x="109053" y="41881"/>
                    <a:pt x="109345" y="43700"/>
                  </a:cubicBezTo>
                  <a:cubicBezTo>
                    <a:pt x="109708" y="45957"/>
                    <a:pt x="110104" y="47547"/>
                    <a:pt x="110467" y="49804"/>
                  </a:cubicBezTo>
                  <a:cubicBezTo>
                    <a:pt x="110759" y="51624"/>
                    <a:pt x="111015" y="54089"/>
                    <a:pt x="111308" y="55908"/>
                  </a:cubicBezTo>
                  <a:cubicBezTo>
                    <a:pt x="112056" y="60559"/>
                    <a:pt x="112484" y="62618"/>
                    <a:pt x="113271" y="65064"/>
                  </a:cubicBezTo>
                  <a:cubicBezTo>
                    <a:pt x="113641" y="66217"/>
                    <a:pt x="114022" y="66964"/>
                    <a:pt x="114392" y="68116"/>
                  </a:cubicBezTo>
                  <a:cubicBezTo>
                    <a:pt x="114676" y="69000"/>
                    <a:pt x="114949" y="70284"/>
                    <a:pt x="115233" y="71168"/>
                  </a:cubicBezTo>
                  <a:cubicBezTo>
                    <a:pt x="117697" y="78832"/>
                    <a:pt x="115179" y="69955"/>
                    <a:pt x="117196" y="77272"/>
                  </a:cubicBezTo>
                  <a:lnTo>
                    <a:pt x="119999" y="74220"/>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97" name="Shape 97"/>
            <p:cNvSpPr/>
            <p:nvPr/>
          </p:nvSpPr>
          <p:spPr>
            <a:xfrm>
              <a:off x="828427" y="2243007"/>
              <a:ext cx="3423138" cy="242277"/>
            </a:xfrm>
            <a:custGeom>
              <a:avLst/>
              <a:gdLst/>
              <a:ahLst/>
              <a:cxnLst/>
              <a:rect l="0" t="0" r="0" b="0"/>
              <a:pathLst>
                <a:path w="120000" h="120000" extrusionOk="0">
                  <a:moveTo>
                    <a:pt x="0" y="15484"/>
                  </a:moveTo>
                  <a:cubicBezTo>
                    <a:pt x="456" y="18064"/>
                    <a:pt x="939" y="19851"/>
                    <a:pt x="1369" y="23226"/>
                  </a:cubicBezTo>
                  <a:cubicBezTo>
                    <a:pt x="1769" y="26359"/>
                    <a:pt x="2057" y="31953"/>
                    <a:pt x="2465" y="34838"/>
                  </a:cubicBezTo>
                  <a:cubicBezTo>
                    <a:pt x="3392" y="41387"/>
                    <a:pt x="4477" y="43620"/>
                    <a:pt x="5479" y="46451"/>
                  </a:cubicBezTo>
                  <a:cubicBezTo>
                    <a:pt x="5936" y="49032"/>
                    <a:pt x="6378" y="52197"/>
                    <a:pt x="6849" y="54193"/>
                  </a:cubicBezTo>
                  <a:cubicBezTo>
                    <a:pt x="7295" y="56084"/>
                    <a:pt x="7764" y="56637"/>
                    <a:pt x="8219" y="58064"/>
                  </a:cubicBezTo>
                  <a:cubicBezTo>
                    <a:pt x="8586" y="59218"/>
                    <a:pt x="8949" y="60645"/>
                    <a:pt x="9315" y="61935"/>
                  </a:cubicBezTo>
                  <a:cubicBezTo>
                    <a:pt x="9589" y="64515"/>
                    <a:pt x="9842" y="67596"/>
                    <a:pt x="10136" y="69677"/>
                  </a:cubicBezTo>
                  <a:cubicBezTo>
                    <a:pt x="10395" y="71502"/>
                    <a:pt x="10670" y="73257"/>
                    <a:pt x="10958" y="73548"/>
                  </a:cubicBezTo>
                  <a:cubicBezTo>
                    <a:pt x="13238" y="75848"/>
                    <a:pt x="15525" y="76129"/>
                    <a:pt x="17808" y="77419"/>
                  </a:cubicBezTo>
                  <a:cubicBezTo>
                    <a:pt x="19086" y="80000"/>
                    <a:pt x="20380" y="81402"/>
                    <a:pt x="21643" y="85161"/>
                  </a:cubicBezTo>
                  <a:cubicBezTo>
                    <a:pt x="22415" y="87456"/>
                    <a:pt x="23385" y="96099"/>
                    <a:pt x="24109" y="100645"/>
                  </a:cubicBezTo>
                  <a:cubicBezTo>
                    <a:pt x="25747" y="110928"/>
                    <a:pt x="25153" y="106931"/>
                    <a:pt x="26849" y="112257"/>
                  </a:cubicBezTo>
                  <a:cubicBezTo>
                    <a:pt x="27216" y="113412"/>
                    <a:pt x="27569" y="115870"/>
                    <a:pt x="27945" y="116129"/>
                  </a:cubicBezTo>
                  <a:cubicBezTo>
                    <a:pt x="31321" y="118456"/>
                    <a:pt x="34703" y="118709"/>
                    <a:pt x="38082" y="120000"/>
                  </a:cubicBezTo>
                  <a:cubicBezTo>
                    <a:pt x="40913" y="116129"/>
                    <a:pt x="43774" y="115370"/>
                    <a:pt x="46575" y="108387"/>
                  </a:cubicBezTo>
                  <a:cubicBezTo>
                    <a:pt x="46956" y="107435"/>
                    <a:pt x="47103" y="100337"/>
                    <a:pt x="47397" y="96774"/>
                  </a:cubicBezTo>
                  <a:cubicBezTo>
                    <a:pt x="47954" y="90022"/>
                    <a:pt x="49226" y="77547"/>
                    <a:pt x="49863" y="73548"/>
                  </a:cubicBezTo>
                  <a:cubicBezTo>
                    <a:pt x="50197" y="71449"/>
                    <a:pt x="52090" y="66555"/>
                    <a:pt x="52328" y="65806"/>
                  </a:cubicBezTo>
                  <a:cubicBezTo>
                    <a:pt x="52696" y="64652"/>
                    <a:pt x="53057" y="63131"/>
                    <a:pt x="53424" y="61935"/>
                  </a:cubicBezTo>
                  <a:cubicBezTo>
                    <a:pt x="54245" y="59260"/>
                    <a:pt x="55087" y="57776"/>
                    <a:pt x="55890" y="54193"/>
                  </a:cubicBezTo>
                  <a:cubicBezTo>
                    <a:pt x="56828" y="50009"/>
                    <a:pt x="57709" y="43589"/>
                    <a:pt x="58630" y="38709"/>
                  </a:cubicBezTo>
                  <a:cubicBezTo>
                    <a:pt x="59170" y="35844"/>
                    <a:pt x="59793" y="35494"/>
                    <a:pt x="60273" y="30967"/>
                  </a:cubicBezTo>
                  <a:cubicBezTo>
                    <a:pt x="60810" y="25912"/>
                    <a:pt x="61244" y="20356"/>
                    <a:pt x="61917" y="19354"/>
                  </a:cubicBezTo>
                  <a:cubicBezTo>
                    <a:pt x="63373" y="17189"/>
                    <a:pt x="64840" y="16774"/>
                    <a:pt x="66301" y="15484"/>
                  </a:cubicBezTo>
                  <a:cubicBezTo>
                    <a:pt x="67214" y="12903"/>
                    <a:pt x="68157" y="11903"/>
                    <a:pt x="69041" y="7742"/>
                  </a:cubicBezTo>
                  <a:cubicBezTo>
                    <a:pt x="69315" y="6451"/>
                    <a:pt x="69576" y="4348"/>
                    <a:pt x="69863" y="3871"/>
                  </a:cubicBezTo>
                  <a:cubicBezTo>
                    <a:pt x="71136" y="1755"/>
                    <a:pt x="72420" y="1290"/>
                    <a:pt x="73698" y="0"/>
                  </a:cubicBezTo>
                  <a:cubicBezTo>
                    <a:pt x="79360" y="1290"/>
                    <a:pt x="85027" y="292"/>
                    <a:pt x="90684" y="3871"/>
                  </a:cubicBezTo>
                  <a:cubicBezTo>
                    <a:pt x="91176" y="4182"/>
                    <a:pt x="91584" y="9569"/>
                    <a:pt x="92054" y="11612"/>
                  </a:cubicBezTo>
                  <a:cubicBezTo>
                    <a:pt x="92774" y="14742"/>
                    <a:pt x="93532" y="15989"/>
                    <a:pt x="94246" y="19354"/>
                  </a:cubicBezTo>
                  <a:cubicBezTo>
                    <a:pt x="94520" y="20645"/>
                    <a:pt x="94785" y="22425"/>
                    <a:pt x="95068" y="23226"/>
                  </a:cubicBezTo>
                  <a:cubicBezTo>
                    <a:pt x="95701" y="25015"/>
                    <a:pt x="96347" y="25806"/>
                    <a:pt x="96986" y="27096"/>
                  </a:cubicBezTo>
                  <a:cubicBezTo>
                    <a:pt x="97260" y="28387"/>
                    <a:pt x="97549" y="29143"/>
                    <a:pt x="97808" y="30967"/>
                  </a:cubicBezTo>
                  <a:cubicBezTo>
                    <a:pt x="98102" y="33048"/>
                    <a:pt x="98317" y="37238"/>
                    <a:pt x="98630" y="38709"/>
                  </a:cubicBezTo>
                  <a:cubicBezTo>
                    <a:pt x="99157" y="41191"/>
                    <a:pt x="99726" y="41290"/>
                    <a:pt x="100273" y="42581"/>
                  </a:cubicBezTo>
                  <a:cubicBezTo>
                    <a:pt x="102167" y="55958"/>
                    <a:pt x="100557" y="46482"/>
                    <a:pt x="103013" y="54193"/>
                  </a:cubicBezTo>
                  <a:cubicBezTo>
                    <a:pt x="103295" y="55078"/>
                    <a:pt x="103553" y="57179"/>
                    <a:pt x="103835" y="58064"/>
                  </a:cubicBezTo>
                  <a:cubicBezTo>
                    <a:pt x="104377" y="59766"/>
                    <a:pt x="104932" y="60531"/>
                    <a:pt x="105479" y="61935"/>
                  </a:cubicBezTo>
                  <a:cubicBezTo>
                    <a:pt x="106255" y="63929"/>
                    <a:pt x="107176" y="66572"/>
                    <a:pt x="107945" y="69677"/>
                  </a:cubicBezTo>
                  <a:cubicBezTo>
                    <a:pt x="108222" y="70798"/>
                    <a:pt x="108478" y="73277"/>
                    <a:pt x="108767" y="73548"/>
                  </a:cubicBezTo>
                  <a:cubicBezTo>
                    <a:pt x="113586" y="78088"/>
                    <a:pt x="115694" y="77419"/>
                    <a:pt x="120000" y="77419"/>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98" name="Shape 98"/>
            <p:cNvSpPr/>
            <p:nvPr/>
          </p:nvSpPr>
          <p:spPr>
            <a:xfrm>
              <a:off x="859688" y="2555635"/>
              <a:ext cx="3391877" cy="226647"/>
            </a:xfrm>
            <a:custGeom>
              <a:avLst/>
              <a:gdLst/>
              <a:ahLst/>
              <a:cxnLst/>
              <a:rect l="0" t="0" r="0" b="0"/>
              <a:pathLst>
                <a:path w="120000" h="120000" extrusionOk="0">
                  <a:moveTo>
                    <a:pt x="0" y="33103"/>
                  </a:moveTo>
                  <a:lnTo>
                    <a:pt x="1967" y="37241"/>
                  </a:lnTo>
                  <a:lnTo>
                    <a:pt x="7306" y="49655"/>
                  </a:lnTo>
                  <a:cubicBezTo>
                    <a:pt x="8053" y="51284"/>
                    <a:pt x="8810" y="51964"/>
                    <a:pt x="9555" y="53792"/>
                  </a:cubicBezTo>
                  <a:cubicBezTo>
                    <a:pt x="10497" y="56105"/>
                    <a:pt x="11414" y="60668"/>
                    <a:pt x="12365" y="62068"/>
                  </a:cubicBezTo>
                  <a:cubicBezTo>
                    <a:pt x="13603" y="63891"/>
                    <a:pt x="24064" y="69819"/>
                    <a:pt x="24730" y="70344"/>
                  </a:cubicBezTo>
                  <a:lnTo>
                    <a:pt x="33723" y="78620"/>
                  </a:lnTo>
                  <a:cubicBezTo>
                    <a:pt x="36777" y="105599"/>
                    <a:pt x="33854" y="81809"/>
                    <a:pt x="35971" y="95172"/>
                  </a:cubicBezTo>
                  <a:cubicBezTo>
                    <a:pt x="36897" y="101011"/>
                    <a:pt x="37026" y="104599"/>
                    <a:pt x="37939" y="107585"/>
                  </a:cubicBezTo>
                  <a:cubicBezTo>
                    <a:pt x="38495" y="109406"/>
                    <a:pt x="39069" y="109903"/>
                    <a:pt x="39625" y="111724"/>
                  </a:cubicBezTo>
                  <a:cubicBezTo>
                    <a:pt x="39914" y="112670"/>
                    <a:pt x="40180" y="114803"/>
                    <a:pt x="40468" y="115861"/>
                  </a:cubicBezTo>
                  <a:cubicBezTo>
                    <a:pt x="40931" y="117567"/>
                    <a:pt x="41405" y="118620"/>
                    <a:pt x="41873" y="120000"/>
                  </a:cubicBezTo>
                  <a:cubicBezTo>
                    <a:pt x="43559" y="118620"/>
                    <a:pt x="45260" y="119378"/>
                    <a:pt x="46932" y="115861"/>
                  </a:cubicBezTo>
                  <a:cubicBezTo>
                    <a:pt x="47266" y="115158"/>
                    <a:pt x="47439" y="108156"/>
                    <a:pt x="47775" y="107585"/>
                  </a:cubicBezTo>
                  <a:cubicBezTo>
                    <a:pt x="49917" y="103946"/>
                    <a:pt x="52085" y="105209"/>
                    <a:pt x="54238" y="103448"/>
                  </a:cubicBezTo>
                  <a:cubicBezTo>
                    <a:pt x="55458" y="102450"/>
                    <a:pt x="56674" y="100689"/>
                    <a:pt x="57892" y="99310"/>
                  </a:cubicBezTo>
                  <a:cubicBezTo>
                    <a:pt x="58173" y="97931"/>
                    <a:pt x="58470" y="97122"/>
                    <a:pt x="58735" y="95172"/>
                  </a:cubicBezTo>
                  <a:cubicBezTo>
                    <a:pt x="59037" y="92947"/>
                    <a:pt x="59243" y="87539"/>
                    <a:pt x="59578" y="86896"/>
                  </a:cubicBezTo>
                  <a:cubicBezTo>
                    <a:pt x="61438" y="83323"/>
                    <a:pt x="63325" y="84137"/>
                    <a:pt x="65199" y="82758"/>
                  </a:cubicBezTo>
                  <a:lnTo>
                    <a:pt x="66885" y="74482"/>
                  </a:lnTo>
                  <a:cubicBezTo>
                    <a:pt x="67166" y="73103"/>
                    <a:pt x="67474" y="72588"/>
                    <a:pt x="67728" y="70344"/>
                  </a:cubicBezTo>
                  <a:cubicBezTo>
                    <a:pt x="68196" y="66207"/>
                    <a:pt x="68626" y="60918"/>
                    <a:pt x="69133" y="57931"/>
                  </a:cubicBezTo>
                  <a:cubicBezTo>
                    <a:pt x="69577" y="55319"/>
                    <a:pt x="70072" y="55318"/>
                    <a:pt x="70538" y="53792"/>
                  </a:cubicBezTo>
                  <a:cubicBezTo>
                    <a:pt x="70915" y="52559"/>
                    <a:pt x="71285" y="50888"/>
                    <a:pt x="71662" y="49655"/>
                  </a:cubicBezTo>
                  <a:cubicBezTo>
                    <a:pt x="72129" y="48129"/>
                    <a:pt x="72604" y="47223"/>
                    <a:pt x="73067" y="45517"/>
                  </a:cubicBezTo>
                  <a:cubicBezTo>
                    <a:pt x="73355" y="44459"/>
                    <a:pt x="73621" y="42325"/>
                    <a:pt x="73911" y="41379"/>
                  </a:cubicBezTo>
                  <a:cubicBezTo>
                    <a:pt x="74467" y="39558"/>
                    <a:pt x="75035" y="38620"/>
                    <a:pt x="75597" y="37241"/>
                  </a:cubicBezTo>
                  <a:cubicBezTo>
                    <a:pt x="75878" y="33103"/>
                    <a:pt x="76084" y="27444"/>
                    <a:pt x="76440" y="24827"/>
                  </a:cubicBezTo>
                  <a:cubicBezTo>
                    <a:pt x="76867" y="21682"/>
                    <a:pt x="77382" y="22395"/>
                    <a:pt x="77845" y="20689"/>
                  </a:cubicBezTo>
                  <a:cubicBezTo>
                    <a:pt x="78132" y="19631"/>
                    <a:pt x="78403" y="17750"/>
                    <a:pt x="78688" y="16551"/>
                  </a:cubicBezTo>
                  <a:cubicBezTo>
                    <a:pt x="80372" y="9467"/>
                    <a:pt x="80006" y="12861"/>
                    <a:pt x="82341" y="8275"/>
                  </a:cubicBezTo>
                  <a:cubicBezTo>
                    <a:pt x="82906" y="7167"/>
                    <a:pt x="83459" y="4616"/>
                    <a:pt x="84028" y="4138"/>
                  </a:cubicBezTo>
                  <a:cubicBezTo>
                    <a:pt x="86741" y="1854"/>
                    <a:pt x="89461" y="1379"/>
                    <a:pt x="92177" y="0"/>
                  </a:cubicBezTo>
                  <a:lnTo>
                    <a:pt x="103981" y="8275"/>
                  </a:lnTo>
                  <a:cubicBezTo>
                    <a:pt x="105667" y="9517"/>
                    <a:pt x="107364" y="9330"/>
                    <a:pt x="109039" y="12414"/>
                  </a:cubicBezTo>
                  <a:cubicBezTo>
                    <a:pt x="112415" y="18627"/>
                    <a:pt x="109459" y="19651"/>
                    <a:pt x="111569" y="24827"/>
                  </a:cubicBezTo>
                  <a:cubicBezTo>
                    <a:pt x="112145" y="26243"/>
                    <a:pt x="114740" y="32807"/>
                    <a:pt x="115222" y="33103"/>
                  </a:cubicBezTo>
                  <a:cubicBezTo>
                    <a:pt x="116813" y="34079"/>
                    <a:pt x="118407" y="33103"/>
                    <a:pt x="120000" y="33103"/>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800">
                <a:solidFill>
                  <a:schemeClr val="dk1"/>
                </a:solidFill>
                <a:latin typeface="Verdana"/>
                <a:ea typeface="Verdana"/>
                <a:cs typeface="Verdana"/>
                <a:sym typeface="Verdana"/>
              </a:endParaRPr>
            </a:p>
          </p:txBody>
        </p:sp>
        <p:sp>
          <p:nvSpPr>
            <p:cNvPr id="99" name="Shape 99"/>
            <p:cNvSpPr/>
            <p:nvPr/>
          </p:nvSpPr>
          <p:spPr>
            <a:xfrm>
              <a:off x="898769" y="2876062"/>
              <a:ext cx="3344985" cy="171938"/>
            </a:xfrm>
            <a:custGeom>
              <a:avLst/>
              <a:gdLst/>
              <a:ahLst/>
              <a:cxnLst/>
              <a:rect l="0" t="0" r="0" b="0"/>
              <a:pathLst>
                <a:path w="120000" h="120000" extrusionOk="0">
                  <a:moveTo>
                    <a:pt x="0" y="76363"/>
                  </a:moveTo>
                  <a:cubicBezTo>
                    <a:pt x="654" y="74545"/>
                    <a:pt x="1325" y="74292"/>
                    <a:pt x="1962" y="70909"/>
                  </a:cubicBezTo>
                  <a:cubicBezTo>
                    <a:pt x="2365" y="68770"/>
                    <a:pt x="2667" y="60714"/>
                    <a:pt x="3084" y="60000"/>
                  </a:cubicBezTo>
                  <a:cubicBezTo>
                    <a:pt x="5878" y="55203"/>
                    <a:pt x="8691" y="56363"/>
                    <a:pt x="11495" y="54545"/>
                  </a:cubicBezTo>
                  <a:cubicBezTo>
                    <a:pt x="11775" y="49090"/>
                    <a:pt x="11968" y="41046"/>
                    <a:pt x="12336" y="38181"/>
                  </a:cubicBezTo>
                  <a:cubicBezTo>
                    <a:pt x="12950" y="33406"/>
                    <a:pt x="13638" y="32727"/>
                    <a:pt x="14299" y="32727"/>
                  </a:cubicBezTo>
                  <a:cubicBezTo>
                    <a:pt x="16917" y="32727"/>
                    <a:pt x="19532" y="36363"/>
                    <a:pt x="22149" y="38181"/>
                  </a:cubicBezTo>
                  <a:cubicBezTo>
                    <a:pt x="23311" y="49483"/>
                    <a:pt x="24492" y="61556"/>
                    <a:pt x="25794" y="65454"/>
                  </a:cubicBezTo>
                  <a:cubicBezTo>
                    <a:pt x="26630" y="67957"/>
                    <a:pt x="27476" y="69091"/>
                    <a:pt x="28317" y="70909"/>
                  </a:cubicBezTo>
                  <a:cubicBezTo>
                    <a:pt x="28691" y="72727"/>
                    <a:pt x="29061" y="74893"/>
                    <a:pt x="29439" y="76363"/>
                  </a:cubicBezTo>
                  <a:cubicBezTo>
                    <a:pt x="29996" y="78532"/>
                    <a:pt x="30570" y="79135"/>
                    <a:pt x="31121" y="81817"/>
                  </a:cubicBezTo>
                  <a:cubicBezTo>
                    <a:pt x="31694" y="84606"/>
                    <a:pt x="32230" y="89938"/>
                    <a:pt x="32803" y="92727"/>
                  </a:cubicBezTo>
                  <a:cubicBezTo>
                    <a:pt x="36309" y="109775"/>
                    <a:pt x="31951" y="87987"/>
                    <a:pt x="34766" y="103636"/>
                  </a:cubicBezTo>
                  <a:cubicBezTo>
                    <a:pt x="35136" y="105696"/>
                    <a:pt x="35518" y="106936"/>
                    <a:pt x="35887" y="109090"/>
                  </a:cubicBezTo>
                  <a:cubicBezTo>
                    <a:pt x="36454" y="112394"/>
                    <a:pt x="37570" y="120000"/>
                    <a:pt x="37570" y="120000"/>
                  </a:cubicBezTo>
                  <a:cubicBezTo>
                    <a:pt x="38317" y="116363"/>
                    <a:pt x="39081" y="113831"/>
                    <a:pt x="39813" y="109090"/>
                  </a:cubicBezTo>
                  <a:cubicBezTo>
                    <a:pt x="40093" y="107272"/>
                    <a:pt x="40363" y="104665"/>
                    <a:pt x="40654" y="103636"/>
                  </a:cubicBezTo>
                  <a:cubicBezTo>
                    <a:pt x="41395" y="101014"/>
                    <a:pt x="42149" y="99999"/>
                    <a:pt x="42897" y="98181"/>
                  </a:cubicBezTo>
                  <a:cubicBezTo>
                    <a:pt x="44825" y="73174"/>
                    <a:pt x="43940" y="80509"/>
                    <a:pt x="45420" y="70909"/>
                  </a:cubicBezTo>
                  <a:cubicBezTo>
                    <a:pt x="46168" y="74545"/>
                    <a:pt x="46932" y="77076"/>
                    <a:pt x="47663" y="81817"/>
                  </a:cubicBezTo>
                  <a:cubicBezTo>
                    <a:pt x="47943" y="83635"/>
                    <a:pt x="48240" y="84701"/>
                    <a:pt x="48504" y="87272"/>
                  </a:cubicBezTo>
                  <a:cubicBezTo>
                    <a:pt x="48806" y="90204"/>
                    <a:pt x="49065" y="94545"/>
                    <a:pt x="49345" y="98181"/>
                  </a:cubicBezTo>
                  <a:cubicBezTo>
                    <a:pt x="51869" y="94545"/>
                    <a:pt x="54388" y="89577"/>
                    <a:pt x="56915" y="87272"/>
                  </a:cubicBezTo>
                  <a:cubicBezTo>
                    <a:pt x="68324" y="76868"/>
                    <a:pt x="63944" y="103508"/>
                    <a:pt x="68130" y="76363"/>
                  </a:cubicBezTo>
                  <a:cubicBezTo>
                    <a:pt x="68598" y="69090"/>
                    <a:pt x="69082" y="62211"/>
                    <a:pt x="69532" y="54545"/>
                  </a:cubicBezTo>
                  <a:cubicBezTo>
                    <a:pt x="69831" y="49465"/>
                    <a:pt x="70029" y="42008"/>
                    <a:pt x="70373" y="38181"/>
                  </a:cubicBezTo>
                  <a:cubicBezTo>
                    <a:pt x="70708" y="34462"/>
                    <a:pt x="71121" y="34545"/>
                    <a:pt x="71495" y="32727"/>
                  </a:cubicBezTo>
                  <a:cubicBezTo>
                    <a:pt x="71682" y="27272"/>
                    <a:pt x="71817" y="20999"/>
                    <a:pt x="72056" y="16363"/>
                  </a:cubicBezTo>
                  <a:cubicBezTo>
                    <a:pt x="72599" y="5789"/>
                    <a:pt x="73054" y="4436"/>
                    <a:pt x="73738" y="0"/>
                  </a:cubicBezTo>
                  <a:cubicBezTo>
                    <a:pt x="74018" y="1818"/>
                    <a:pt x="74289" y="4326"/>
                    <a:pt x="74579" y="5454"/>
                  </a:cubicBezTo>
                  <a:cubicBezTo>
                    <a:pt x="76277" y="12058"/>
                    <a:pt x="78596" y="13982"/>
                    <a:pt x="80186" y="16363"/>
                  </a:cubicBezTo>
                  <a:cubicBezTo>
                    <a:pt x="80934" y="21817"/>
                    <a:pt x="81663" y="28343"/>
                    <a:pt x="82429" y="32727"/>
                  </a:cubicBezTo>
                  <a:cubicBezTo>
                    <a:pt x="83771" y="40405"/>
                    <a:pt x="85248" y="44594"/>
                    <a:pt x="86635" y="49090"/>
                  </a:cubicBezTo>
                  <a:cubicBezTo>
                    <a:pt x="90229" y="84047"/>
                    <a:pt x="87587" y="62687"/>
                    <a:pt x="96168" y="54545"/>
                  </a:cubicBezTo>
                  <a:cubicBezTo>
                    <a:pt x="97199" y="53566"/>
                    <a:pt x="98224" y="50908"/>
                    <a:pt x="99252" y="49090"/>
                  </a:cubicBezTo>
                  <a:cubicBezTo>
                    <a:pt x="99719" y="47272"/>
                    <a:pt x="100181" y="44861"/>
                    <a:pt x="100654" y="43636"/>
                  </a:cubicBezTo>
                  <a:cubicBezTo>
                    <a:pt x="101585" y="41221"/>
                    <a:pt x="102542" y="42290"/>
                    <a:pt x="103457" y="38181"/>
                  </a:cubicBezTo>
                  <a:cubicBezTo>
                    <a:pt x="103786" y="36707"/>
                    <a:pt x="103991" y="29934"/>
                    <a:pt x="104299" y="27272"/>
                  </a:cubicBezTo>
                  <a:cubicBezTo>
                    <a:pt x="104839" y="22601"/>
                    <a:pt x="105981" y="16363"/>
                    <a:pt x="105981" y="16363"/>
                  </a:cubicBezTo>
                  <a:cubicBezTo>
                    <a:pt x="106728" y="19999"/>
                    <a:pt x="107493" y="22530"/>
                    <a:pt x="108224" y="27272"/>
                  </a:cubicBezTo>
                  <a:cubicBezTo>
                    <a:pt x="108504" y="29090"/>
                    <a:pt x="108773" y="31852"/>
                    <a:pt x="109065" y="32727"/>
                  </a:cubicBezTo>
                  <a:cubicBezTo>
                    <a:pt x="109993" y="35505"/>
                    <a:pt x="110934" y="36363"/>
                    <a:pt x="111869" y="38181"/>
                  </a:cubicBezTo>
                  <a:cubicBezTo>
                    <a:pt x="112429" y="41817"/>
                    <a:pt x="112977" y="46301"/>
                    <a:pt x="113551" y="49090"/>
                  </a:cubicBezTo>
                  <a:cubicBezTo>
                    <a:pt x="114102" y="51772"/>
                    <a:pt x="114694" y="51047"/>
                    <a:pt x="115233" y="54545"/>
                  </a:cubicBezTo>
                  <a:cubicBezTo>
                    <a:pt x="115553" y="56617"/>
                    <a:pt x="115766" y="62791"/>
                    <a:pt x="116074" y="65454"/>
                  </a:cubicBezTo>
                  <a:cubicBezTo>
                    <a:pt x="116614" y="70124"/>
                    <a:pt x="117196" y="72727"/>
                    <a:pt x="117757" y="76363"/>
                  </a:cubicBezTo>
                  <a:lnTo>
                    <a:pt x="118598" y="81817"/>
                  </a:lnTo>
                  <a:lnTo>
                    <a:pt x="119999" y="76363"/>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grpSp>
      <p:sp>
        <p:nvSpPr>
          <p:cNvPr id="100" name="Shape 100"/>
          <p:cNvSpPr txBox="1">
            <a:spLocks noGrp="1"/>
          </p:cNvSpPr>
          <p:nvPr>
            <p:ph type="sldNum" idx="12"/>
          </p:nvPr>
        </p:nvSpPr>
        <p:spPr>
          <a:xfrm>
            <a:off x="146304" y="6611112"/>
            <a:ext cx="228600" cy="201168"/>
          </a:xfrm>
          <a:prstGeom prst="rect">
            <a:avLst/>
          </a:prstGeom>
          <a:noFill/>
          <a:ln>
            <a:noFill/>
          </a:ln>
        </p:spPr>
        <p:txBody>
          <a:bodyPr wrap="square" lIns="18275" tIns="18275" rIns="18275" bIns="18275" anchor="t" anchorCtr="0">
            <a:noAutofit/>
          </a:bodyPr>
          <a:lstStyle/>
          <a:p>
            <a:pPr marL="0" marR="0" lvl="0" indent="0" algn="r" rtl="0">
              <a:spcBef>
                <a:spcPts val="0"/>
              </a:spcBef>
              <a:spcAft>
                <a:spcPts val="0"/>
              </a:spcAft>
              <a:buSzPct val="25000"/>
              <a:buNone/>
            </a:pPr>
            <a:fld id="{00000000-1234-1234-1234-123412341234}" type="slidenum">
              <a:rPr lang="en-US" sz="1100">
                <a:solidFill>
                  <a:schemeClr val="dk1"/>
                </a:solidFill>
                <a:latin typeface="Arial Narrow"/>
                <a:ea typeface="Arial Narrow"/>
                <a:cs typeface="Arial Narrow"/>
                <a:sym typeface="Arial Narrow"/>
              </a:rPr>
              <a:t>19</a:t>
            </a:fld>
            <a:r>
              <a:rPr lang="en-US" sz="1100">
                <a:solidFill>
                  <a:schemeClr val="dk1"/>
                </a:solidFill>
                <a:latin typeface="Arial Narrow"/>
                <a:ea typeface="Arial Narrow"/>
                <a:cs typeface="Arial Narrow"/>
                <a:sym typeface="Arial Narrow"/>
              </a:rPr>
              <a:t> </a:t>
            </a:r>
          </a:p>
        </p:txBody>
      </p:sp>
      <p:sp>
        <p:nvSpPr>
          <p:cNvPr id="101" name="Shape 101"/>
          <p:cNvSpPr txBox="1">
            <a:spLocks noGrp="1"/>
          </p:cNvSpPr>
          <p:nvPr>
            <p:ph type="title"/>
          </p:nvPr>
        </p:nvSpPr>
        <p:spPr>
          <a:xfrm>
            <a:off x="224298" y="58988"/>
            <a:ext cx="8462502" cy="769158"/>
          </a:xfrm>
          <a:prstGeom prst="rect">
            <a:avLst/>
          </a:prstGeom>
          <a:noFill/>
          <a:ln>
            <a:noFill/>
          </a:ln>
        </p:spPr>
        <p:txBody>
          <a:bodyPr wrap="square" lIns="0" tIns="45700" rIns="45700" bIns="45700" anchor="b" anchorCtr="0">
            <a:noAutofit/>
          </a:bodyPr>
          <a:lstStyle/>
          <a:p>
            <a:pPr marL="0" marR="0" lvl="0" indent="-152400" algn="l" rtl="0">
              <a:spcBef>
                <a:spcPts val="0"/>
              </a:spcBef>
              <a:buClr>
                <a:schemeClr val="dk2"/>
              </a:buClr>
              <a:buSzPct val="100000"/>
              <a:buFont typeface="Verdana"/>
              <a:buNone/>
            </a:pPr>
            <a:r>
              <a:rPr lang="en-US" sz="2400" b="0" i="0" u="none" strike="noStrike" cap="none">
                <a:solidFill>
                  <a:schemeClr val="dk2"/>
                </a:solidFill>
                <a:latin typeface="Verdana"/>
                <a:ea typeface="Verdana"/>
                <a:cs typeface="Verdana"/>
                <a:sym typeface="Verdana"/>
              </a:rPr>
              <a:t>Approach – Sensor Failure Adaptation</a:t>
            </a:r>
          </a:p>
        </p:txBody>
      </p:sp>
      <p:sp>
        <p:nvSpPr>
          <p:cNvPr id="102" name="Shape 102"/>
          <p:cNvSpPr txBox="1">
            <a:spLocks noGrp="1"/>
          </p:cNvSpPr>
          <p:nvPr>
            <p:ph type="body" idx="1"/>
          </p:nvPr>
        </p:nvSpPr>
        <p:spPr>
          <a:xfrm>
            <a:off x="231774" y="1039483"/>
            <a:ext cx="8455025" cy="5257800"/>
          </a:xfrm>
          <a:prstGeom prst="rect">
            <a:avLst/>
          </a:prstGeom>
          <a:noFill/>
          <a:ln>
            <a:noFill/>
          </a:ln>
        </p:spPr>
        <p:txBody>
          <a:bodyPr wrap="square" lIns="0" tIns="45700" rIns="45700" bIns="45700" anchor="t" anchorCtr="0">
            <a:noAutofit/>
          </a:bodyPr>
          <a:lstStyle/>
          <a:p>
            <a:pPr marL="228600" marR="0" lvl="0" indent="-228600" algn="l" rtl="0">
              <a:spcBef>
                <a:spcPts val="0"/>
              </a:spcBef>
              <a:spcAft>
                <a:spcPts val="0"/>
              </a:spcAft>
              <a:buClr>
                <a:schemeClr val="accent1"/>
              </a:buClr>
              <a:buSzPct val="100000"/>
              <a:buFont typeface="Noto Sans Symbols"/>
              <a:buChar char="•"/>
            </a:pPr>
            <a:r>
              <a:rPr lang="en-US" sz="1800" b="0" i="0" u="none" strike="noStrike" cap="none" dirty="0">
                <a:solidFill>
                  <a:schemeClr val="dk1"/>
                </a:solidFill>
                <a:latin typeface="Verdana"/>
                <a:ea typeface="Verdana"/>
                <a:cs typeface="Verdana"/>
                <a:sym typeface="Verdana"/>
              </a:rPr>
              <a:t>Adaptation: Reconstruction and Estimating Error Bounds</a:t>
            </a:r>
          </a:p>
          <a:p>
            <a:pPr marL="457200" marR="0" lvl="1" indent="-228600" algn="l" rtl="0">
              <a:spcBef>
                <a:spcPts val="300"/>
              </a:spcBef>
              <a:spcAft>
                <a:spcPts val="0"/>
              </a:spcAft>
              <a:buClr>
                <a:schemeClr val="accent1"/>
              </a:buClr>
              <a:buSzPct val="100000"/>
              <a:buFont typeface="Noto Sans Symbols"/>
              <a:buChar char="•"/>
            </a:pPr>
            <a:r>
              <a:rPr lang="en-US" sz="1600" b="0" i="0" u="none" strike="noStrike" cap="none" dirty="0">
                <a:solidFill>
                  <a:schemeClr val="dk1"/>
                </a:solidFill>
                <a:latin typeface="Verdana"/>
                <a:ea typeface="Verdana"/>
                <a:cs typeface="Verdana"/>
                <a:sym typeface="Verdana"/>
              </a:rPr>
              <a:t>Reconstructing failed sensors by using the </a:t>
            </a:r>
            <a:r>
              <a:rPr lang="en-US" sz="1600" b="0" i="0" u="none" strike="noStrike" cap="none" dirty="0" smtClean="0">
                <a:solidFill>
                  <a:schemeClr val="dk1"/>
                </a:solidFill>
                <a:latin typeface="Verdana"/>
                <a:ea typeface="Verdana"/>
                <a:cs typeface="Verdana"/>
                <a:sym typeface="Verdana"/>
              </a:rPr>
              <a:t>remaining </a:t>
            </a:r>
            <a:r>
              <a:rPr lang="en-US" sz="1600" b="0" i="0" u="none" strike="noStrike" cap="none" dirty="0">
                <a:solidFill>
                  <a:schemeClr val="dk1"/>
                </a:solidFill>
                <a:latin typeface="Verdana"/>
                <a:ea typeface="Verdana"/>
                <a:cs typeface="Verdana"/>
                <a:sym typeface="Verdana"/>
              </a:rPr>
              <a:t>working ones and the corresponding reconstruction functions</a:t>
            </a:r>
          </a:p>
          <a:p>
            <a:pPr marL="457200" marR="0" lvl="1" indent="-228600" algn="l" rtl="0">
              <a:spcBef>
                <a:spcPts val="300"/>
              </a:spcBef>
              <a:spcAft>
                <a:spcPts val="0"/>
              </a:spcAft>
              <a:buClr>
                <a:schemeClr val="accent1"/>
              </a:buClr>
              <a:buSzPct val="100000"/>
              <a:buFont typeface="Noto Sans Symbols"/>
              <a:buNone/>
            </a:pPr>
            <a:endParaRPr sz="1600" b="0" i="0" u="none" strike="noStrike" cap="none" dirty="0">
              <a:solidFill>
                <a:schemeClr val="dk1"/>
              </a:solidFill>
              <a:latin typeface="Verdana"/>
              <a:ea typeface="Verdana"/>
              <a:cs typeface="Verdana"/>
              <a:sym typeface="Verdana"/>
            </a:endParaRPr>
          </a:p>
          <a:p>
            <a:pPr marL="457200" marR="0" lvl="1" indent="-228600" algn="l" rtl="0">
              <a:spcBef>
                <a:spcPts val="300"/>
              </a:spcBef>
              <a:spcAft>
                <a:spcPts val="0"/>
              </a:spcAft>
              <a:buClr>
                <a:schemeClr val="accent1"/>
              </a:buClr>
              <a:buSzPct val="100000"/>
              <a:buFont typeface="Noto Sans Symbols"/>
              <a:buNone/>
            </a:pPr>
            <a:endParaRPr sz="1600" b="0" i="0" u="none" strike="noStrike" cap="none" dirty="0">
              <a:solidFill>
                <a:schemeClr val="dk1"/>
              </a:solidFill>
              <a:latin typeface="Verdana"/>
              <a:ea typeface="Verdana"/>
              <a:cs typeface="Verdana"/>
              <a:sym typeface="Verdana"/>
            </a:endParaRPr>
          </a:p>
          <a:p>
            <a:pPr marL="457200" marR="0" lvl="1" indent="-228600" algn="l" rtl="0">
              <a:spcBef>
                <a:spcPts val="300"/>
              </a:spcBef>
              <a:spcAft>
                <a:spcPts val="0"/>
              </a:spcAft>
              <a:buClr>
                <a:schemeClr val="accent1"/>
              </a:buClr>
              <a:buSzPct val="100000"/>
              <a:buFont typeface="Noto Sans Symbols"/>
              <a:buNone/>
            </a:pPr>
            <a:endParaRPr sz="1600" b="0" i="0" u="none" strike="noStrike" cap="none" dirty="0">
              <a:solidFill>
                <a:schemeClr val="dk1"/>
              </a:solidFill>
              <a:latin typeface="Verdana"/>
              <a:ea typeface="Verdana"/>
              <a:cs typeface="Verdana"/>
              <a:sym typeface="Verdana"/>
            </a:endParaRPr>
          </a:p>
          <a:p>
            <a:pPr marL="457200" marR="0" lvl="1" indent="-228600" algn="l" rtl="0">
              <a:spcBef>
                <a:spcPts val="300"/>
              </a:spcBef>
              <a:spcAft>
                <a:spcPts val="0"/>
              </a:spcAft>
              <a:buClr>
                <a:schemeClr val="accent1"/>
              </a:buClr>
              <a:buSzPct val="100000"/>
              <a:buFont typeface="Noto Sans Symbols"/>
              <a:buNone/>
            </a:pPr>
            <a:endParaRPr sz="1600" b="0" i="0" u="none" strike="noStrike" cap="none" dirty="0">
              <a:solidFill>
                <a:schemeClr val="dk1"/>
              </a:solidFill>
              <a:latin typeface="Verdana"/>
              <a:ea typeface="Verdana"/>
              <a:cs typeface="Verdana"/>
              <a:sym typeface="Verdana"/>
            </a:endParaRPr>
          </a:p>
          <a:p>
            <a:pPr marL="457200" marR="0" lvl="1" indent="-228600" algn="l" rtl="0">
              <a:spcBef>
                <a:spcPts val="300"/>
              </a:spcBef>
              <a:spcAft>
                <a:spcPts val="0"/>
              </a:spcAft>
              <a:buClr>
                <a:schemeClr val="accent1"/>
              </a:buClr>
              <a:buSzPct val="100000"/>
              <a:buFont typeface="Noto Sans Symbols"/>
              <a:buNone/>
            </a:pPr>
            <a:endParaRPr sz="1600" b="0" i="0" u="none" strike="noStrike" cap="none" dirty="0">
              <a:solidFill>
                <a:schemeClr val="dk1"/>
              </a:solidFill>
              <a:latin typeface="Verdana"/>
              <a:ea typeface="Verdana"/>
              <a:cs typeface="Verdana"/>
              <a:sym typeface="Verdana"/>
            </a:endParaRPr>
          </a:p>
          <a:p>
            <a:pPr marL="228600" marR="0" lvl="1" indent="-101600" algn="l" rtl="0">
              <a:spcBef>
                <a:spcPts val="300"/>
              </a:spcBef>
              <a:spcAft>
                <a:spcPts val="0"/>
              </a:spcAft>
              <a:buClr>
                <a:schemeClr val="accent1"/>
              </a:buClr>
              <a:buSzPct val="100000"/>
              <a:buFont typeface="Noto Sans Symbols"/>
              <a:buNone/>
            </a:pPr>
            <a:endParaRPr sz="1600" b="0" i="0" u="none" strike="noStrike" cap="none" dirty="0">
              <a:solidFill>
                <a:schemeClr val="dk1"/>
              </a:solidFill>
              <a:latin typeface="Verdana"/>
              <a:ea typeface="Verdana"/>
              <a:cs typeface="Verdana"/>
              <a:sym typeface="Verdana"/>
            </a:endParaRPr>
          </a:p>
          <a:p>
            <a:pPr marL="457200" marR="0" lvl="1" indent="-228600" algn="l" rtl="0">
              <a:spcBef>
                <a:spcPts val="300"/>
              </a:spcBef>
              <a:buClr>
                <a:schemeClr val="accent1"/>
              </a:buClr>
              <a:buSzPct val="100000"/>
              <a:buFont typeface="Noto Sans Symbols"/>
              <a:buChar char="•"/>
            </a:pPr>
            <a:r>
              <a:rPr lang="en-US" sz="1600" b="0" i="0" u="none" strike="noStrike" cap="none" dirty="0">
                <a:solidFill>
                  <a:schemeClr val="dk1"/>
                </a:solidFill>
                <a:latin typeface="Verdana"/>
                <a:ea typeface="Verdana"/>
                <a:cs typeface="Verdana"/>
                <a:sym typeface="Verdana"/>
              </a:rPr>
              <a:t>Estimating reconstruction error bounds from </a:t>
            </a:r>
            <a:r>
              <a:rPr lang="en-US" sz="1600" b="0" i="0" u="none" strike="noStrike" cap="none" dirty="0">
                <a:solidFill>
                  <a:srgbClr val="FF0000"/>
                </a:solidFill>
                <a:latin typeface="Verdana"/>
                <a:ea typeface="Verdana"/>
                <a:cs typeface="Verdana"/>
                <a:sym typeface="Verdana"/>
              </a:rPr>
              <a:t>similar historical data</a:t>
            </a:r>
          </a:p>
        </p:txBody>
      </p:sp>
      <p:sp>
        <p:nvSpPr>
          <p:cNvPr id="103" name="Shape 103"/>
          <p:cNvSpPr txBox="1"/>
          <p:nvPr/>
        </p:nvSpPr>
        <p:spPr>
          <a:xfrm>
            <a:off x="485287" y="2028778"/>
            <a:ext cx="439544" cy="1477328"/>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1</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2</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3</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4</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5</a:t>
            </a:r>
          </a:p>
        </p:txBody>
      </p:sp>
      <p:grpSp>
        <p:nvGrpSpPr>
          <p:cNvPr id="104" name="Shape 104"/>
          <p:cNvGrpSpPr/>
          <p:nvPr/>
        </p:nvGrpSpPr>
        <p:grpSpPr>
          <a:xfrm>
            <a:off x="924831" y="2028778"/>
            <a:ext cx="2233950" cy="1455718"/>
            <a:chOff x="828427" y="1592282"/>
            <a:chExt cx="3423138" cy="1455718"/>
          </a:xfrm>
        </p:grpSpPr>
        <p:sp>
          <p:nvSpPr>
            <p:cNvPr id="105" name="Shape 105"/>
            <p:cNvSpPr/>
            <p:nvPr/>
          </p:nvSpPr>
          <p:spPr>
            <a:xfrm>
              <a:off x="859688" y="1938205"/>
              <a:ext cx="3360615" cy="226646"/>
            </a:xfrm>
            <a:custGeom>
              <a:avLst/>
              <a:gdLst/>
              <a:ahLst/>
              <a:cxnLst/>
              <a:rect l="0" t="0" r="0" b="0"/>
              <a:pathLst>
                <a:path w="120000" h="120000" extrusionOk="0">
                  <a:moveTo>
                    <a:pt x="0" y="91034"/>
                  </a:moveTo>
                  <a:cubicBezTo>
                    <a:pt x="1209" y="88275"/>
                    <a:pt x="2425" y="86102"/>
                    <a:pt x="3627" y="82758"/>
                  </a:cubicBezTo>
                  <a:cubicBezTo>
                    <a:pt x="3917" y="81955"/>
                    <a:pt x="4217" y="80979"/>
                    <a:pt x="4465" y="78620"/>
                  </a:cubicBezTo>
                  <a:cubicBezTo>
                    <a:pt x="5529" y="68475"/>
                    <a:pt x="6403" y="53906"/>
                    <a:pt x="7534" y="45517"/>
                  </a:cubicBezTo>
                  <a:cubicBezTo>
                    <a:pt x="7906" y="42758"/>
                    <a:pt x="8270" y="39746"/>
                    <a:pt x="8651" y="37241"/>
                  </a:cubicBezTo>
                  <a:cubicBezTo>
                    <a:pt x="9815" y="29566"/>
                    <a:pt x="10483" y="26804"/>
                    <a:pt x="11720" y="20689"/>
                  </a:cubicBezTo>
                  <a:cubicBezTo>
                    <a:pt x="12651" y="22068"/>
                    <a:pt x="13587" y="22719"/>
                    <a:pt x="14511" y="24827"/>
                  </a:cubicBezTo>
                  <a:cubicBezTo>
                    <a:pt x="14802" y="25490"/>
                    <a:pt x="15065" y="27767"/>
                    <a:pt x="15348" y="28965"/>
                  </a:cubicBezTo>
                  <a:cubicBezTo>
                    <a:pt x="15717" y="30528"/>
                    <a:pt x="16093" y="31724"/>
                    <a:pt x="16465" y="33103"/>
                  </a:cubicBezTo>
                  <a:cubicBezTo>
                    <a:pt x="18413" y="54769"/>
                    <a:pt x="17165" y="42433"/>
                    <a:pt x="20372" y="66206"/>
                  </a:cubicBezTo>
                  <a:lnTo>
                    <a:pt x="21488" y="74482"/>
                  </a:lnTo>
                  <a:cubicBezTo>
                    <a:pt x="21860" y="77241"/>
                    <a:pt x="22209" y="80808"/>
                    <a:pt x="22604" y="82758"/>
                  </a:cubicBezTo>
                  <a:cubicBezTo>
                    <a:pt x="23198" y="85694"/>
                    <a:pt x="24392" y="91323"/>
                    <a:pt x="24837" y="95172"/>
                  </a:cubicBezTo>
                  <a:cubicBezTo>
                    <a:pt x="28178" y="124074"/>
                    <a:pt x="25609" y="110023"/>
                    <a:pt x="27627" y="120000"/>
                  </a:cubicBezTo>
                  <a:cubicBezTo>
                    <a:pt x="27839" y="118954"/>
                    <a:pt x="30620" y="107160"/>
                    <a:pt x="31255" y="99310"/>
                  </a:cubicBezTo>
                  <a:cubicBezTo>
                    <a:pt x="32907" y="78899"/>
                    <a:pt x="30481" y="91836"/>
                    <a:pt x="32930" y="82758"/>
                  </a:cubicBezTo>
                  <a:cubicBezTo>
                    <a:pt x="33944" y="67722"/>
                    <a:pt x="33630" y="71199"/>
                    <a:pt x="34883" y="57930"/>
                  </a:cubicBezTo>
                  <a:cubicBezTo>
                    <a:pt x="35156" y="55040"/>
                    <a:pt x="35420" y="51879"/>
                    <a:pt x="35720" y="49655"/>
                  </a:cubicBezTo>
                  <a:cubicBezTo>
                    <a:pt x="35984" y="47704"/>
                    <a:pt x="36295" y="47467"/>
                    <a:pt x="36558" y="45517"/>
                  </a:cubicBezTo>
                  <a:cubicBezTo>
                    <a:pt x="36858" y="43292"/>
                    <a:pt x="37087" y="39200"/>
                    <a:pt x="37395" y="37241"/>
                  </a:cubicBezTo>
                  <a:cubicBezTo>
                    <a:pt x="37747" y="35001"/>
                    <a:pt x="38142" y="34665"/>
                    <a:pt x="38511" y="33103"/>
                  </a:cubicBezTo>
                  <a:cubicBezTo>
                    <a:pt x="38794" y="31905"/>
                    <a:pt x="39069" y="30344"/>
                    <a:pt x="39348" y="28965"/>
                  </a:cubicBezTo>
                  <a:cubicBezTo>
                    <a:pt x="40465" y="30344"/>
                    <a:pt x="41620" y="28540"/>
                    <a:pt x="42697" y="33103"/>
                  </a:cubicBezTo>
                  <a:cubicBezTo>
                    <a:pt x="43020" y="34469"/>
                    <a:pt x="42998" y="42333"/>
                    <a:pt x="43255" y="45517"/>
                  </a:cubicBezTo>
                  <a:cubicBezTo>
                    <a:pt x="43575" y="49465"/>
                    <a:pt x="44010" y="50732"/>
                    <a:pt x="44372" y="53793"/>
                  </a:cubicBezTo>
                  <a:cubicBezTo>
                    <a:pt x="44663" y="56260"/>
                    <a:pt x="44909" y="59844"/>
                    <a:pt x="45209" y="62069"/>
                  </a:cubicBezTo>
                  <a:cubicBezTo>
                    <a:pt x="45657" y="65390"/>
                    <a:pt x="46156" y="67023"/>
                    <a:pt x="46604" y="70345"/>
                  </a:cubicBezTo>
                  <a:cubicBezTo>
                    <a:pt x="49948" y="95137"/>
                    <a:pt x="44008" y="58258"/>
                    <a:pt x="48837" y="86896"/>
                  </a:cubicBezTo>
                  <a:cubicBezTo>
                    <a:pt x="49949" y="103386"/>
                    <a:pt x="49408" y="98629"/>
                    <a:pt x="51069" y="107586"/>
                  </a:cubicBezTo>
                  <a:cubicBezTo>
                    <a:pt x="51622" y="110567"/>
                    <a:pt x="52744" y="115862"/>
                    <a:pt x="52744" y="115862"/>
                  </a:cubicBezTo>
                  <a:cubicBezTo>
                    <a:pt x="54511" y="113103"/>
                    <a:pt x="56313" y="113426"/>
                    <a:pt x="58046" y="107586"/>
                  </a:cubicBezTo>
                  <a:cubicBezTo>
                    <a:pt x="58431" y="106289"/>
                    <a:pt x="58584" y="98980"/>
                    <a:pt x="58883" y="95172"/>
                  </a:cubicBezTo>
                  <a:cubicBezTo>
                    <a:pt x="59236" y="90684"/>
                    <a:pt x="59646" y="87247"/>
                    <a:pt x="60000" y="82758"/>
                  </a:cubicBezTo>
                  <a:cubicBezTo>
                    <a:pt x="60299" y="78950"/>
                    <a:pt x="60534" y="74091"/>
                    <a:pt x="60837" y="70345"/>
                  </a:cubicBezTo>
                  <a:cubicBezTo>
                    <a:pt x="61094" y="67161"/>
                    <a:pt x="61416" y="65252"/>
                    <a:pt x="61674" y="62069"/>
                  </a:cubicBezTo>
                  <a:cubicBezTo>
                    <a:pt x="61977" y="58322"/>
                    <a:pt x="62258" y="54151"/>
                    <a:pt x="62511" y="49655"/>
                  </a:cubicBezTo>
                  <a:cubicBezTo>
                    <a:pt x="62726" y="45834"/>
                    <a:pt x="62763" y="39261"/>
                    <a:pt x="63069" y="37241"/>
                  </a:cubicBezTo>
                  <a:cubicBezTo>
                    <a:pt x="63670" y="33279"/>
                    <a:pt x="64374" y="34706"/>
                    <a:pt x="65023" y="33103"/>
                  </a:cubicBezTo>
                  <a:cubicBezTo>
                    <a:pt x="65491" y="31947"/>
                    <a:pt x="65953" y="30344"/>
                    <a:pt x="66418" y="28965"/>
                  </a:cubicBezTo>
                  <a:cubicBezTo>
                    <a:pt x="68000" y="30344"/>
                    <a:pt x="69586" y="30766"/>
                    <a:pt x="71162" y="33103"/>
                  </a:cubicBezTo>
                  <a:cubicBezTo>
                    <a:pt x="72365" y="34886"/>
                    <a:pt x="72373" y="47364"/>
                    <a:pt x="73674" y="53793"/>
                  </a:cubicBezTo>
                  <a:lnTo>
                    <a:pt x="74511" y="57930"/>
                  </a:lnTo>
                  <a:cubicBezTo>
                    <a:pt x="74790" y="60689"/>
                    <a:pt x="75048" y="63982"/>
                    <a:pt x="75348" y="66206"/>
                  </a:cubicBezTo>
                  <a:cubicBezTo>
                    <a:pt x="75611" y="68157"/>
                    <a:pt x="75930" y="68181"/>
                    <a:pt x="76186" y="70345"/>
                  </a:cubicBezTo>
                  <a:cubicBezTo>
                    <a:pt x="77326" y="80005"/>
                    <a:pt x="77162" y="85447"/>
                    <a:pt x="78418" y="91034"/>
                  </a:cubicBezTo>
                  <a:cubicBezTo>
                    <a:pt x="78960" y="93444"/>
                    <a:pt x="79540" y="93352"/>
                    <a:pt x="80093" y="95172"/>
                  </a:cubicBezTo>
                  <a:cubicBezTo>
                    <a:pt x="81556" y="99994"/>
                    <a:pt x="80339" y="99149"/>
                    <a:pt x="82046" y="107586"/>
                  </a:cubicBezTo>
                  <a:cubicBezTo>
                    <a:pt x="82774" y="111182"/>
                    <a:pt x="83534" y="113103"/>
                    <a:pt x="84279" y="115862"/>
                  </a:cubicBezTo>
                  <a:lnTo>
                    <a:pt x="85395" y="120000"/>
                  </a:lnTo>
                  <a:cubicBezTo>
                    <a:pt x="86046" y="118620"/>
                    <a:pt x="86703" y="117775"/>
                    <a:pt x="87348" y="115862"/>
                  </a:cubicBezTo>
                  <a:cubicBezTo>
                    <a:pt x="87637" y="115006"/>
                    <a:pt x="87960" y="114516"/>
                    <a:pt x="88186" y="111724"/>
                  </a:cubicBezTo>
                  <a:cubicBezTo>
                    <a:pt x="88543" y="107308"/>
                    <a:pt x="88707" y="100240"/>
                    <a:pt x="89023" y="95172"/>
                  </a:cubicBezTo>
                  <a:cubicBezTo>
                    <a:pt x="89826" y="82272"/>
                    <a:pt x="90587" y="68463"/>
                    <a:pt x="91534" y="57930"/>
                  </a:cubicBezTo>
                  <a:cubicBezTo>
                    <a:pt x="91906" y="53793"/>
                    <a:pt x="92305" y="50130"/>
                    <a:pt x="92651" y="45517"/>
                  </a:cubicBezTo>
                  <a:cubicBezTo>
                    <a:pt x="93237" y="37688"/>
                    <a:pt x="93668" y="27181"/>
                    <a:pt x="94325" y="20689"/>
                  </a:cubicBezTo>
                  <a:cubicBezTo>
                    <a:pt x="96244" y="1718"/>
                    <a:pt x="95363" y="7282"/>
                    <a:pt x="96837" y="0"/>
                  </a:cubicBezTo>
                  <a:cubicBezTo>
                    <a:pt x="98604" y="1379"/>
                    <a:pt x="100380" y="1239"/>
                    <a:pt x="102139" y="4137"/>
                  </a:cubicBezTo>
                  <a:cubicBezTo>
                    <a:pt x="102901" y="5393"/>
                    <a:pt x="104372" y="12413"/>
                    <a:pt x="104372" y="12413"/>
                  </a:cubicBezTo>
                  <a:cubicBezTo>
                    <a:pt x="104744" y="15172"/>
                    <a:pt x="105106" y="18260"/>
                    <a:pt x="105488" y="20689"/>
                  </a:cubicBezTo>
                  <a:cubicBezTo>
                    <a:pt x="105758" y="22407"/>
                    <a:pt x="106062" y="22876"/>
                    <a:pt x="106325" y="24827"/>
                  </a:cubicBezTo>
                  <a:cubicBezTo>
                    <a:pt x="106625" y="27051"/>
                    <a:pt x="106871" y="30636"/>
                    <a:pt x="107162" y="33103"/>
                  </a:cubicBezTo>
                  <a:cubicBezTo>
                    <a:pt x="109013" y="48788"/>
                    <a:pt x="107550" y="35569"/>
                    <a:pt x="109116" y="45517"/>
                  </a:cubicBezTo>
                  <a:cubicBezTo>
                    <a:pt x="111159" y="58500"/>
                    <a:pt x="109290" y="50302"/>
                    <a:pt x="111348" y="57930"/>
                  </a:cubicBezTo>
                  <a:cubicBezTo>
                    <a:pt x="111627" y="60689"/>
                    <a:pt x="111928" y="63023"/>
                    <a:pt x="112186" y="66206"/>
                  </a:cubicBezTo>
                  <a:cubicBezTo>
                    <a:pt x="113023" y="76558"/>
                    <a:pt x="113094" y="83286"/>
                    <a:pt x="114139" y="91034"/>
                  </a:cubicBezTo>
                  <a:cubicBezTo>
                    <a:pt x="114482" y="93577"/>
                    <a:pt x="114891" y="93373"/>
                    <a:pt x="115255" y="95172"/>
                  </a:cubicBezTo>
                  <a:cubicBezTo>
                    <a:pt x="115731" y="97521"/>
                    <a:pt x="116175" y="101099"/>
                    <a:pt x="116651" y="103448"/>
                  </a:cubicBezTo>
                  <a:cubicBezTo>
                    <a:pt x="117015" y="105247"/>
                    <a:pt x="117400" y="105952"/>
                    <a:pt x="117767" y="107586"/>
                  </a:cubicBezTo>
                  <a:cubicBezTo>
                    <a:pt x="119327" y="114524"/>
                    <a:pt x="119025" y="112778"/>
                    <a:pt x="119999" y="120000"/>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106" name="Shape 106"/>
            <p:cNvSpPr/>
            <p:nvPr/>
          </p:nvSpPr>
          <p:spPr>
            <a:xfrm>
              <a:off x="875318" y="1592282"/>
              <a:ext cx="3344985" cy="307293"/>
            </a:xfrm>
            <a:custGeom>
              <a:avLst/>
              <a:gdLst/>
              <a:ahLst/>
              <a:cxnLst/>
              <a:rect l="0" t="0" r="0" b="0"/>
              <a:pathLst>
                <a:path w="120000" h="120000" extrusionOk="0">
                  <a:moveTo>
                    <a:pt x="0" y="37597"/>
                  </a:moveTo>
                  <a:cubicBezTo>
                    <a:pt x="931" y="43680"/>
                    <a:pt x="3429" y="59664"/>
                    <a:pt x="3925" y="65064"/>
                  </a:cubicBezTo>
                  <a:cubicBezTo>
                    <a:pt x="4205" y="68116"/>
                    <a:pt x="4461" y="71457"/>
                    <a:pt x="4766" y="74220"/>
                  </a:cubicBezTo>
                  <a:cubicBezTo>
                    <a:pt x="5025" y="76568"/>
                    <a:pt x="5348" y="77976"/>
                    <a:pt x="5607" y="80324"/>
                  </a:cubicBezTo>
                  <a:cubicBezTo>
                    <a:pt x="8363" y="105323"/>
                    <a:pt x="4803" y="74629"/>
                    <a:pt x="7009" y="98636"/>
                  </a:cubicBezTo>
                  <a:cubicBezTo>
                    <a:pt x="7654" y="105662"/>
                    <a:pt x="8113" y="105457"/>
                    <a:pt x="8971" y="107791"/>
                  </a:cubicBezTo>
                  <a:cubicBezTo>
                    <a:pt x="9252" y="109826"/>
                    <a:pt x="9505" y="112406"/>
                    <a:pt x="9813" y="113895"/>
                  </a:cubicBezTo>
                  <a:cubicBezTo>
                    <a:pt x="10353" y="116509"/>
                    <a:pt x="11495" y="120000"/>
                    <a:pt x="11495" y="120000"/>
                  </a:cubicBezTo>
                  <a:cubicBezTo>
                    <a:pt x="11869" y="117965"/>
                    <a:pt x="12232" y="115688"/>
                    <a:pt x="12616" y="113895"/>
                  </a:cubicBezTo>
                  <a:cubicBezTo>
                    <a:pt x="12888" y="112628"/>
                    <a:pt x="13227" y="112853"/>
                    <a:pt x="13457" y="110844"/>
                  </a:cubicBezTo>
                  <a:cubicBezTo>
                    <a:pt x="15269" y="95066"/>
                    <a:pt x="12745" y="106308"/>
                    <a:pt x="14859" y="98636"/>
                  </a:cubicBezTo>
                  <a:cubicBezTo>
                    <a:pt x="17438" y="56531"/>
                    <a:pt x="14746" y="99756"/>
                    <a:pt x="16822" y="68116"/>
                  </a:cubicBezTo>
                  <a:cubicBezTo>
                    <a:pt x="17018" y="65131"/>
                    <a:pt x="17144" y="61554"/>
                    <a:pt x="17383" y="58960"/>
                  </a:cubicBezTo>
                  <a:cubicBezTo>
                    <a:pt x="17621" y="56366"/>
                    <a:pt x="17916" y="54346"/>
                    <a:pt x="18224" y="52857"/>
                  </a:cubicBezTo>
                  <a:cubicBezTo>
                    <a:pt x="19787" y="45293"/>
                    <a:pt x="20382" y="46104"/>
                    <a:pt x="22149" y="43700"/>
                  </a:cubicBezTo>
                  <a:cubicBezTo>
                    <a:pt x="22710" y="41666"/>
                    <a:pt x="23246" y="36687"/>
                    <a:pt x="23831" y="37597"/>
                  </a:cubicBezTo>
                  <a:cubicBezTo>
                    <a:pt x="24485" y="38614"/>
                    <a:pt x="25142" y="39466"/>
                    <a:pt x="25794" y="40649"/>
                  </a:cubicBezTo>
                  <a:cubicBezTo>
                    <a:pt x="26412" y="41770"/>
                    <a:pt x="27410" y="43648"/>
                    <a:pt x="28037" y="46753"/>
                  </a:cubicBezTo>
                  <a:cubicBezTo>
                    <a:pt x="28798" y="50518"/>
                    <a:pt x="29504" y="55581"/>
                    <a:pt x="30280" y="58960"/>
                  </a:cubicBezTo>
                  <a:cubicBezTo>
                    <a:pt x="30747" y="60995"/>
                    <a:pt x="31232" y="62614"/>
                    <a:pt x="31682" y="65064"/>
                  </a:cubicBezTo>
                  <a:cubicBezTo>
                    <a:pt x="31983" y="66705"/>
                    <a:pt x="32203" y="70008"/>
                    <a:pt x="32523" y="71168"/>
                  </a:cubicBezTo>
                  <a:cubicBezTo>
                    <a:pt x="33062" y="73125"/>
                    <a:pt x="33644" y="73203"/>
                    <a:pt x="34205" y="74220"/>
                  </a:cubicBezTo>
                  <a:cubicBezTo>
                    <a:pt x="36712" y="87867"/>
                    <a:pt x="35655" y="83551"/>
                    <a:pt x="37289" y="89480"/>
                  </a:cubicBezTo>
                  <a:cubicBezTo>
                    <a:pt x="39700" y="106973"/>
                    <a:pt x="36650" y="86000"/>
                    <a:pt x="38971" y="98636"/>
                  </a:cubicBezTo>
                  <a:cubicBezTo>
                    <a:pt x="41146" y="110468"/>
                    <a:pt x="38540" y="100121"/>
                    <a:pt x="40654" y="107791"/>
                  </a:cubicBezTo>
                  <a:cubicBezTo>
                    <a:pt x="41495" y="105757"/>
                    <a:pt x="42382" y="105295"/>
                    <a:pt x="43177" y="101688"/>
                  </a:cubicBezTo>
                  <a:cubicBezTo>
                    <a:pt x="43543" y="100028"/>
                    <a:pt x="43714" y="95295"/>
                    <a:pt x="44018" y="92532"/>
                  </a:cubicBezTo>
                  <a:cubicBezTo>
                    <a:pt x="44743" y="85958"/>
                    <a:pt x="44857" y="86435"/>
                    <a:pt x="45700" y="83376"/>
                  </a:cubicBezTo>
                  <a:cubicBezTo>
                    <a:pt x="45981" y="80324"/>
                    <a:pt x="46224" y="76810"/>
                    <a:pt x="46542" y="74220"/>
                  </a:cubicBezTo>
                  <a:cubicBezTo>
                    <a:pt x="47558" y="65921"/>
                    <a:pt x="48518" y="62692"/>
                    <a:pt x="49626" y="55908"/>
                  </a:cubicBezTo>
                  <a:cubicBezTo>
                    <a:pt x="53979" y="29251"/>
                    <a:pt x="50941" y="42662"/>
                    <a:pt x="53551" y="34545"/>
                  </a:cubicBezTo>
                  <a:cubicBezTo>
                    <a:pt x="55130" y="29632"/>
                    <a:pt x="53644" y="33528"/>
                    <a:pt x="55514" y="25389"/>
                  </a:cubicBezTo>
                  <a:cubicBezTo>
                    <a:pt x="56062" y="22999"/>
                    <a:pt x="57196" y="19285"/>
                    <a:pt x="57196" y="19285"/>
                  </a:cubicBezTo>
                  <a:cubicBezTo>
                    <a:pt x="59158" y="20302"/>
                    <a:pt x="61131" y="19975"/>
                    <a:pt x="63084" y="22337"/>
                  </a:cubicBezTo>
                  <a:cubicBezTo>
                    <a:pt x="63671" y="23047"/>
                    <a:pt x="64766" y="28440"/>
                    <a:pt x="64766" y="28440"/>
                  </a:cubicBezTo>
                  <a:cubicBezTo>
                    <a:pt x="64917" y="29672"/>
                    <a:pt x="66393" y="42077"/>
                    <a:pt x="66728" y="43700"/>
                  </a:cubicBezTo>
                  <a:cubicBezTo>
                    <a:pt x="67269" y="46314"/>
                    <a:pt x="68411" y="49804"/>
                    <a:pt x="68411" y="49804"/>
                  </a:cubicBezTo>
                  <a:cubicBezTo>
                    <a:pt x="68971" y="53874"/>
                    <a:pt x="69616" y="56825"/>
                    <a:pt x="70093" y="62012"/>
                  </a:cubicBezTo>
                  <a:cubicBezTo>
                    <a:pt x="71423" y="76495"/>
                    <a:pt x="70713" y="72400"/>
                    <a:pt x="72056" y="77272"/>
                  </a:cubicBezTo>
                  <a:cubicBezTo>
                    <a:pt x="74261" y="95280"/>
                    <a:pt x="72009" y="78545"/>
                    <a:pt x="74579" y="92532"/>
                  </a:cubicBezTo>
                  <a:cubicBezTo>
                    <a:pt x="74880" y="94173"/>
                    <a:pt x="75112" y="97146"/>
                    <a:pt x="75420" y="98636"/>
                  </a:cubicBezTo>
                  <a:cubicBezTo>
                    <a:pt x="75960" y="101249"/>
                    <a:pt x="76542" y="102705"/>
                    <a:pt x="77102" y="104740"/>
                  </a:cubicBezTo>
                  <a:lnTo>
                    <a:pt x="77943" y="107791"/>
                  </a:lnTo>
                  <a:cubicBezTo>
                    <a:pt x="78742" y="106053"/>
                    <a:pt x="79609" y="106180"/>
                    <a:pt x="80186" y="98636"/>
                  </a:cubicBezTo>
                  <a:cubicBezTo>
                    <a:pt x="80454" y="95141"/>
                    <a:pt x="80452" y="89645"/>
                    <a:pt x="80747" y="86428"/>
                  </a:cubicBezTo>
                  <a:cubicBezTo>
                    <a:pt x="81331" y="80076"/>
                    <a:pt x="82039" y="80921"/>
                    <a:pt x="82710" y="77272"/>
                  </a:cubicBezTo>
                  <a:cubicBezTo>
                    <a:pt x="82810" y="76725"/>
                    <a:pt x="84642" y="64916"/>
                    <a:pt x="84953" y="62012"/>
                  </a:cubicBezTo>
                  <a:cubicBezTo>
                    <a:pt x="85354" y="58267"/>
                    <a:pt x="85651" y="53257"/>
                    <a:pt x="86074" y="49804"/>
                  </a:cubicBezTo>
                  <a:cubicBezTo>
                    <a:pt x="86629" y="45278"/>
                    <a:pt x="87387" y="43006"/>
                    <a:pt x="88037" y="40649"/>
                  </a:cubicBezTo>
                  <a:cubicBezTo>
                    <a:pt x="88657" y="33899"/>
                    <a:pt x="88938" y="29638"/>
                    <a:pt x="89719" y="25389"/>
                  </a:cubicBezTo>
                  <a:cubicBezTo>
                    <a:pt x="89983" y="23950"/>
                    <a:pt x="90280" y="23354"/>
                    <a:pt x="90560" y="22337"/>
                  </a:cubicBezTo>
                  <a:cubicBezTo>
                    <a:pt x="90841" y="19285"/>
                    <a:pt x="91097" y="15944"/>
                    <a:pt x="91401" y="13181"/>
                  </a:cubicBezTo>
                  <a:cubicBezTo>
                    <a:pt x="94400" y="-14021"/>
                    <a:pt x="99302" y="9154"/>
                    <a:pt x="102616" y="10129"/>
                  </a:cubicBezTo>
                  <a:cubicBezTo>
                    <a:pt x="103725" y="12140"/>
                    <a:pt x="104718" y="12602"/>
                    <a:pt x="105700" y="19285"/>
                  </a:cubicBezTo>
                  <a:cubicBezTo>
                    <a:pt x="106037" y="21572"/>
                    <a:pt x="106219" y="25932"/>
                    <a:pt x="106542" y="28440"/>
                  </a:cubicBezTo>
                  <a:cubicBezTo>
                    <a:pt x="107903" y="39024"/>
                    <a:pt x="107284" y="30956"/>
                    <a:pt x="108504" y="37597"/>
                  </a:cubicBezTo>
                  <a:cubicBezTo>
                    <a:pt x="108806" y="39237"/>
                    <a:pt x="109053" y="41881"/>
                    <a:pt x="109345" y="43700"/>
                  </a:cubicBezTo>
                  <a:cubicBezTo>
                    <a:pt x="109708" y="45957"/>
                    <a:pt x="110104" y="47547"/>
                    <a:pt x="110467" y="49804"/>
                  </a:cubicBezTo>
                  <a:cubicBezTo>
                    <a:pt x="110759" y="51624"/>
                    <a:pt x="111015" y="54089"/>
                    <a:pt x="111308" y="55908"/>
                  </a:cubicBezTo>
                  <a:cubicBezTo>
                    <a:pt x="112056" y="60559"/>
                    <a:pt x="112484" y="62618"/>
                    <a:pt x="113271" y="65064"/>
                  </a:cubicBezTo>
                  <a:cubicBezTo>
                    <a:pt x="113641" y="66217"/>
                    <a:pt x="114022" y="66964"/>
                    <a:pt x="114392" y="68116"/>
                  </a:cubicBezTo>
                  <a:cubicBezTo>
                    <a:pt x="114676" y="69000"/>
                    <a:pt x="114949" y="70284"/>
                    <a:pt x="115233" y="71168"/>
                  </a:cubicBezTo>
                  <a:cubicBezTo>
                    <a:pt x="117697" y="78832"/>
                    <a:pt x="115179" y="69955"/>
                    <a:pt x="117196" y="77272"/>
                  </a:cubicBezTo>
                  <a:lnTo>
                    <a:pt x="119999" y="74220"/>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107" name="Shape 107"/>
            <p:cNvSpPr/>
            <p:nvPr/>
          </p:nvSpPr>
          <p:spPr>
            <a:xfrm>
              <a:off x="828427" y="2243007"/>
              <a:ext cx="3423138" cy="242277"/>
            </a:xfrm>
            <a:custGeom>
              <a:avLst/>
              <a:gdLst/>
              <a:ahLst/>
              <a:cxnLst/>
              <a:rect l="0" t="0" r="0" b="0"/>
              <a:pathLst>
                <a:path w="120000" h="120000" extrusionOk="0">
                  <a:moveTo>
                    <a:pt x="0" y="15484"/>
                  </a:moveTo>
                  <a:cubicBezTo>
                    <a:pt x="456" y="18064"/>
                    <a:pt x="939" y="19851"/>
                    <a:pt x="1369" y="23226"/>
                  </a:cubicBezTo>
                  <a:cubicBezTo>
                    <a:pt x="1769" y="26359"/>
                    <a:pt x="2057" y="31953"/>
                    <a:pt x="2465" y="34838"/>
                  </a:cubicBezTo>
                  <a:cubicBezTo>
                    <a:pt x="3392" y="41387"/>
                    <a:pt x="4477" y="43620"/>
                    <a:pt x="5479" y="46451"/>
                  </a:cubicBezTo>
                  <a:cubicBezTo>
                    <a:pt x="5936" y="49032"/>
                    <a:pt x="6378" y="52197"/>
                    <a:pt x="6849" y="54193"/>
                  </a:cubicBezTo>
                  <a:cubicBezTo>
                    <a:pt x="7295" y="56084"/>
                    <a:pt x="7764" y="56637"/>
                    <a:pt x="8219" y="58064"/>
                  </a:cubicBezTo>
                  <a:cubicBezTo>
                    <a:pt x="8586" y="59218"/>
                    <a:pt x="8949" y="60645"/>
                    <a:pt x="9315" y="61935"/>
                  </a:cubicBezTo>
                  <a:cubicBezTo>
                    <a:pt x="9589" y="64515"/>
                    <a:pt x="9842" y="67596"/>
                    <a:pt x="10136" y="69677"/>
                  </a:cubicBezTo>
                  <a:cubicBezTo>
                    <a:pt x="10395" y="71502"/>
                    <a:pt x="10670" y="73257"/>
                    <a:pt x="10958" y="73548"/>
                  </a:cubicBezTo>
                  <a:cubicBezTo>
                    <a:pt x="13238" y="75848"/>
                    <a:pt x="15525" y="76129"/>
                    <a:pt x="17808" y="77419"/>
                  </a:cubicBezTo>
                  <a:cubicBezTo>
                    <a:pt x="19086" y="80000"/>
                    <a:pt x="20380" y="81402"/>
                    <a:pt x="21643" y="85161"/>
                  </a:cubicBezTo>
                  <a:cubicBezTo>
                    <a:pt x="22415" y="87456"/>
                    <a:pt x="23385" y="96099"/>
                    <a:pt x="24109" y="100645"/>
                  </a:cubicBezTo>
                  <a:cubicBezTo>
                    <a:pt x="25747" y="110928"/>
                    <a:pt x="25153" y="106931"/>
                    <a:pt x="26849" y="112257"/>
                  </a:cubicBezTo>
                  <a:cubicBezTo>
                    <a:pt x="27216" y="113412"/>
                    <a:pt x="27569" y="115870"/>
                    <a:pt x="27945" y="116129"/>
                  </a:cubicBezTo>
                  <a:cubicBezTo>
                    <a:pt x="31321" y="118456"/>
                    <a:pt x="34703" y="118709"/>
                    <a:pt x="38082" y="120000"/>
                  </a:cubicBezTo>
                  <a:cubicBezTo>
                    <a:pt x="40913" y="116129"/>
                    <a:pt x="43774" y="115370"/>
                    <a:pt x="46575" y="108387"/>
                  </a:cubicBezTo>
                  <a:cubicBezTo>
                    <a:pt x="46956" y="107435"/>
                    <a:pt x="47103" y="100337"/>
                    <a:pt x="47397" y="96774"/>
                  </a:cubicBezTo>
                  <a:cubicBezTo>
                    <a:pt x="47954" y="90022"/>
                    <a:pt x="49226" y="77547"/>
                    <a:pt x="49863" y="73548"/>
                  </a:cubicBezTo>
                  <a:cubicBezTo>
                    <a:pt x="50197" y="71449"/>
                    <a:pt x="52090" y="66555"/>
                    <a:pt x="52328" y="65806"/>
                  </a:cubicBezTo>
                  <a:cubicBezTo>
                    <a:pt x="52696" y="64652"/>
                    <a:pt x="53057" y="63131"/>
                    <a:pt x="53424" y="61935"/>
                  </a:cubicBezTo>
                  <a:cubicBezTo>
                    <a:pt x="54245" y="59260"/>
                    <a:pt x="55087" y="57776"/>
                    <a:pt x="55890" y="54193"/>
                  </a:cubicBezTo>
                  <a:cubicBezTo>
                    <a:pt x="56828" y="50009"/>
                    <a:pt x="57709" y="43589"/>
                    <a:pt x="58630" y="38709"/>
                  </a:cubicBezTo>
                  <a:cubicBezTo>
                    <a:pt x="59170" y="35844"/>
                    <a:pt x="59793" y="35494"/>
                    <a:pt x="60273" y="30967"/>
                  </a:cubicBezTo>
                  <a:cubicBezTo>
                    <a:pt x="60810" y="25912"/>
                    <a:pt x="61244" y="20356"/>
                    <a:pt x="61917" y="19354"/>
                  </a:cubicBezTo>
                  <a:cubicBezTo>
                    <a:pt x="63373" y="17189"/>
                    <a:pt x="64840" y="16774"/>
                    <a:pt x="66301" y="15484"/>
                  </a:cubicBezTo>
                  <a:cubicBezTo>
                    <a:pt x="67214" y="12903"/>
                    <a:pt x="68157" y="11903"/>
                    <a:pt x="69041" y="7742"/>
                  </a:cubicBezTo>
                  <a:cubicBezTo>
                    <a:pt x="69315" y="6451"/>
                    <a:pt x="69576" y="4348"/>
                    <a:pt x="69863" y="3871"/>
                  </a:cubicBezTo>
                  <a:cubicBezTo>
                    <a:pt x="71136" y="1755"/>
                    <a:pt x="72420" y="1290"/>
                    <a:pt x="73698" y="0"/>
                  </a:cubicBezTo>
                  <a:cubicBezTo>
                    <a:pt x="79360" y="1290"/>
                    <a:pt x="85027" y="292"/>
                    <a:pt x="90684" y="3871"/>
                  </a:cubicBezTo>
                  <a:cubicBezTo>
                    <a:pt x="91176" y="4182"/>
                    <a:pt x="91584" y="9569"/>
                    <a:pt x="92054" y="11612"/>
                  </a:cubicBezTo>
                  <a:cubicBezTo>
                    <a:pt x="92774" y="14742"/>
                    <a:pt x="93532" y="15989"/>
                    <a:pt x="94246" y="19354"/>
                  </a:cubicBezTo>
                  <a:cubicBezTo>
                    <a:pt x="94520" y="20645"/>
                    <a:pt x="94785" y="22425"/>
                    <a:pt x="95068" y="23226"/>
                  </a:cubicBezTo>
                  <a:cubicBezTo>
                    <a:pt x="95701" y="25015"/>
                    <a:pt x="96347" y="25806"/>
                    <a:pt x="96986" y="27096"/>
                  </a:cubicBezTo>
                  <a:cubicBezTo>
                    <a:pt x="97260" y="28387"/>
                    <a:pt x="97549" y="29143"/>
                    <a:pt x="97808" y="30967"/>
                  </a:cubicBezTo>
                  <a:cubicBezTo>
                    <a:pt x="98102" y="33048"/>
                    <a:pt x="98317" y="37238"/>
                    <a:pt x="98630" y="38709"/>
                  </a:cubicBezTo>
                  <a:cubicBezTo>
                    <a:pt x="99157" y="41191"/>
                    <a:pt x="99726" y="41290"/>
                    <a:pt x="100273" y="42581"/>
                  </a:cubicBezTo>
                  <a:cubicBezTo>
                    <a:pt x="102167" y="55958"/>
                    <a:pt x="100557" y="46482"/>
                    <a:pt x="103013" y="54193"/>
                  </a:cubicBezTo>
                  <a:cubicBezTo>
                    <a:pt x="103295" y="55078"/>
                    <a:pt x="103553" y="57179"/>
                    <a:pt x="103835" y="58064"/>
                  </a:cubicBezTo>
                  <a:cubicBezTo>
                    <a:pt x="104377" y="59766"/>
                    <a:pt x="104932" y="60531"/>
                    <a:pt x="105479" y="61935"/>
                  </a:cubicBezTo>
                  <a:cubicBezTo>
                    <a:pt x="106255" y="63929"/>
                    <a:pt x="107176" y="66572"/>
                    <a:pt x="107945" y="69677"/>
                  </a:cubicBezTo>
                  <a:cubicBezTo>
                    <a:pt x="108222" y="70798"/>
                    <a:pt x="108478" y="73277"/>
                    <a:pt x="108767" y="73548"/>
                  </a:cubicBezTo>
                  <a:cubicBezTo>
                    <a:pt x="113586" y="78088"/>
                    <a:pt x="115694" y="77419"/>
                    <a:pt x="120000" y="77419"/>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108" name="Shape 108"/>
            <p:cNvSpPr/>
            <p:nvPr/>
          </p:nvSpPr>
          <p:spPr>
            <a:xfrm>
              <a:off x="859688" y="2555635"/>
              <a:ext cx="3391877" cy="226647"/>
            </a:xfrm>
            <a:custGeom>
              <a:avLst/>
              <a:gdLst/>
              <a:ahLst/>
              <a:cxnLst/>
              <a:rect l="0" t="0" r="0" b="0"/>
              <a:pathLst>
                <a:path w="120000" h="120000" extrusionOk="0">
                  <a:moveTo>
                    <a:pt x="0" y="33103"/>
                  </a:moveTo>
                  <a:lnTo>
                    <a:pt x="1967" y="37241"/>
                  </a:lnTo>
                  <a:lnTo>
                    <a:pt x="7306" y="49655"/>
                  </a:lnTo>
                  <a:cubicBezTo>
                    <a:pt x="8053" y="51284"/>
                    <a:pt x="8810" y="51964"/>
                    <a:pt x="9555" y="53792"/>
                  </a:cubicBezTo>
                  <a:cubicBezTo>
                    <a:pt x="10497" y="56105"/>
                    <a:pt x="11414" y="60668"/>
                    <a:pt x="12365" y="62068"/>
                  </a:cubicBezTo>
                  <a:cubicBezTo>
                    <a:pt x="13603" y="63891"/>
                    <a:pt x="24064" y="69819"/>
                    <a:pt x="24730" y="70344"/>
                  </a:cubicBezTo>
                  <a:lnTo>
                    <a:pt x="33723" y="78620"/>
                  </a:lnTo>
                  <a:cubicBezTo>
                    <a:pt x="36777" y="105599"/>
                    <a:pt x="33854" y="81809"/>
                    <a:pt x="35971" y="95172"/>
                  </a:cubicBezTo>
                  <a:cubicBezTo>
                    <a:pt x="36897" y="101011"/>
                    <a:pt x="37026" y="104599"/>
                    <a:pt x="37939" y="107585"/>
                  </a:cubicBezTo>
                  <a:cubicBezTo>
                    <a:pt x="38495" y="109406"/>
                    <a:pt x="39069" y="109903"/>
                    <a:pt x="39625" y="111724"/>
                  </a:cubicBezTo>
                  <a:cubicBezTo>
                    <a:pt x="39914" y="112670"/>
                    <a:pt x="40180" y="114803"/>
                    <a:pt x="40468" y="115861"/>
                  </a:cubicBezTo>
                  <a:cubicBezTo>
                    <a:pt x="40931" y="117567"/>
                    <a:pt x="41405" y="118620"/>
                    <a:pt x="41873" y="120000"/>
                  </a:cubicBezTo>
                  <a:cubicBezTo>
                    <a:pt x="43559" y="118620"/>
                    <a:pt x="45260" y="119378"/>
                    <a:pt x="46932" y="115861"/>
                  </a:cubicBezTo>
                  <a:cubicBezTo>
                    <a:pt x="47266" y="115158"/>
                    <a:pt x="47439" y="108156"/>
                    <a:pt x="47775" y="107585"/>
                  </a:cubicBezTo>
                  <a:cubicBezTo>
                    <a:pt x="49917" y="103946"/>
                    <a:pt x="52085" y="105209"/>
                    <a:pt x="54238" y="103448"/>
                  </a:cubicBezTo>
                  <a:cubicBezTo>
                    <a:pt x="55458" y="102450"/>
                    <a:pt x="56674" y="100689"/>
                    <a:pt x="57892" y="99310"/>
                  </a:cubicBezTo>
                  <a:cubicBezTo>
                    <a:pt x="58173" y="97931"/>
                    <a:pt x="58470" y="97122"/>
                    <a:pt x="58735" y="95172"/>
                  </a:cubicBezTo>
                  <a:cubicBezTo>
                    <a:pt x="59037" y="92947"/>
                    <a:pt x="59243" y="87539"/>
                    <a:pt x="59578" y="86896"/>
                  </a:cubicBezTo>
                  <a:cubicBezTo>
                    <a:pt x="61438" y="83323"/>
                    <a:pt x="63325" y="84137"/>
                    <a:pt x="65199" y="82758"/>
                  </a:cubicBezTo>
                  <a:lnTo>
                    <a:pt x="66885" y="74482"/>
                  </a:lnTo>
                  <a:cubicBezTo>
                    <a:pt x="67166" y="73103"/>
                    <a:pt x="67474" y="72588"/>
                    <a:pt x="67728" y="70344"/>
                  </a:cubicBezTo>
                  <a:cubicBezTo>
                    <a:pt x="68196" y="66207"/>
                    <a:pt x="68626" y="60918"/>
                    <a:pt x="69133" y="57931"/>
                  </a:cubicBezTo>
                  <a:cubicBezTo>
                    <a:pt x="69577" y="55319"/>
                    <a:pt x="70072" y="55318"/>
                    <a:pt x="70538" y="53792"/>
                  </a:cubicBezTo>
                  <a:cubicBezTo>
                    <a:pt x="70915" y="52559"/>
                    <a:pt x="71285" y="50888"/>
                    <a:pt x="71662" y="49655"/>
                  </a:cubicBezTo>
                  <a:cubicBezTo>
                    <a:pt x="72129" y="48129"/>
                    <a:pt x="72604" y="47223"/>
                    <a:pt x="73067" y="45517"/>
                  </a:cubicBezTo>
                  <a:cubicBezTo>
                    <a:pt x="73355" y="44459"/>
                    <a:pt x="73621" y="42325"/>
                    <a:pt x="73911" y="41379"/>
                  </a:cubicBezTo>
                  <a:cubicBezTo>
                    <a:pt x="74467" y="39558"/>
                    <a:pt x="75035" y="38620"/>
                    <a:pt x="75597" y="37241"/>
                  </a:cubicBezTo>
                  <a:cubicBezTo>
                    <a:pt x="75878" y="33103"/>
                    <a:pt x="76084" y="27444"/>
                    <a:pt x="76440" y="24827"/>
                  </a:cubicBezTo>
                  <a:cubicBezTo>
                    <a:pt x="76867" y="21682"/>
                    <a:pt x="77382" y="22395"/>
                    <a:pt x="77845" y="20689"/>
                  </a:cubicBezTo>
                  <a:cubicBezTo>
                    <a:pt x="78132" y="19631"/>
                    <a:pt x="78403" y="17750"/>
                    <a:pt x="78688" y="16551"/>
                  </a:cubicBezTo>
                  <a:cubicBezTo>
                    <a:pt x="80372" y="9467"/>
                    <a:pt x="80006" y="12861"/>
                    <a:pt x="82341" y="8275"/>
                  </a:cubicBezTo>
                  <a:cubicBezTo>
                    <a:pt x="82906" y="7167"/>
                    <a:pt x="83459" y="4616"/>
                    <a:pt x="84028" y="4138"/>
                  </a:cubicBezTo>
                  <a:cubicBezTo>
                    <a:pt x="86741" y="1854"/>
                    <a:pt x="89461" y="1379"/>
                    <a:pt x="92177" y="0"/>
                  </a:cubicBezTo>
                  <a:lnTo>
                    <a:pt x="103981" y="8275"/>
                  </a:lnTo>
                  <a:cubicBezTo>
                    <a:pt x="105667" y="9517"/>
                    <a:pt x="107364" y="9330"/>
                    <a:pt x="109039" y="12414"/>
                  </a:cubicBezTo>
                  <a:cubicBezTo>
                    <a:pt x="112415" y="18627"/>
                    <a:pt x="109459" y="19651"/>
                    <a:pt x="111569" y="24827"/>
                  </a:cubicBezTo>
                  <a:cubicBezTo>
                    <a:pt x="112145" y="26243"/>
                    <a:pt x="114740" y="32807"/>
                    <a:pt x="115222" y="33103"/>
                  </a:cubicBezTo>
                  <a:cubicBezTo>
                    <a:pt x="116813" y="34079"/>
                    <a:pt x="118407" y="33103"/>
                    <a:pt x="120000" y="33103"/>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800">
                <a:solidFill>
                  <a:schemeClr val="dk1"/>
                </a:solidFill>
                <a:latin typeface="Verdana"/>
                <a:ea typeface="Verdana"/>
                <a:cs typeface="Verdana"/>
                <a:sym typeface="Verdana"/>
              </a:endParaRPr>
            </a:p>
          </p:txBody>
        </p:sp>
        <p:sp>
          <p:nvSpPr>
            <p:cNvPr id="109" name="Shape 109"/>
            <p:cNvSpPr/>
            <p:nvPr/>
          </p:nvSpPr>
          <p:spPr>
            <a:xfrm>
              <a:off x="898769" y="2876062"/>
              <a:ext cx="3344985" cy="171938"/>
            </a:xfrm>
            <a:custGeom>
              <a:avLst/>
              <a:gdLst/>
              <a:ahLst/>
              <a:cxnLst/>
              <a:rect l="0" t="0" r="0" b="0"/>
              <a:pathLst>
                <a:path w="120000" h="120000" extrusionOk="0">
                  <a:moveTo>
                    <a:pt x="0" y="76363"/>
                  </a:moveTo>
                  <a:cubicBezTo>
                    <a:pt x="654" y="74545"/>
                    <a:pt x="1325" y="74292"/>
                    <a:pt x="1962" y="70909"/>
                  </a:cubicBezTo>
                  <a:cubicBezTo>
                    <a:pt x="2365" y="68770"/>
                    <a:pt x="2667" y="60714"/>
                    <a:pt x="3084" y="60000"/>
                  </a:cubicBezTo>
                  <a:cubicBezTo>
                    <a:pt x="5878" y="55203"/>
                    <a:pt x="8691" y="56363"/>
                    <a:pt x="11495" y="54545"/>
                  </a:cubicBezTo>
                  <a:cubicBezTo>
                    <a:pt x="11775" y="49090"/>
                    <a:pt x="11968" y="41046"/>
                    <a:pt x="12336" y="38181"/>
                  </a:cubicBezTo>
                  <a:cubicBezTo>
                    <a:pt x="12950" y="33406"/>
                    <a:pt x="13638" y="32727"/>
                    <a:pt x="14299" y="32727"/>
                  </a:cubicBezTo>
                  <a:cubicBezTo>
                    <a:pt x="16917" y="32727"/>
                    <a:pt x="19532" y="36363"/>
                    <a:pt x="22149" y="38181"/>
                  </a:cubicBezTo>
                  <a:cubicBezTo>
                    <a:pt x="23311" y="49483"/>
                    <a:pt x="24492" y="61556"/>
                    <a:pt x="25794" y="65454"/>
                  </a:cubicBezTo>
                  <a:cubicBezTo>
                    <a:pt x="26630" y="67957"/>
                    <a:pt x="27476" y="69091"/>
                    <a:pt x="28317" y="70909"/>
                  </a:cubicBezTo>
                  <a:cubicBezTo>
                    <a:pt x="28691" y="72727"/>
                    <a:pt x="29061" y="74893"/>
                    <a:pt x="29439" y="76363"/>
                  </a:cubicBezTo>
                  <a:cubicBezTo>
                    <a:pt x="29996" y="78532"/>
                    <a:pt x="30570" y="79135"/>
                    <a:pt x="31121" y="81817"/>
                  </a:cubicBezTo>
                  <a:cubicBezTo>
                    <a:pt x="31694" y="84606"/>
                    <a:pt x="32230" y="89938"/>
                    <a:pt x="32803" y="92727"/>
                  </a:cubicBezTo>
                  <a:cubicBezTo>
                    <a:pt x="36309" y="109775"/>
                    <a:pt x="31951" y="87987"/>
                    <a:pt x="34766" y="103636"/>
                  </a:cubicBezTo>
                  <a:cubicBezTo>
                    <a:pt x="35136" y="105696"/>
                    <a:pt x="35518" y="106936"/>
                    <a:pt x="35887" y="109090"/>
                  </a:cubicBezTo>
                  <a:cubicBezTo>
                    <a:pt x="36454" y="112394"/>
                    <a:pt x="37570" y="120000"/>
                    <a:pt x="37570" y="120000"/>
                  </a:cubicBezTo>
                  <a:cubicBezTo>
                    <a:pt x="38317" y="116363"/>
                    <a:pt x="39081" y="113831"/>
                    <a:pt x="39813" y="109090"/>
                  </a:cubicBezTo>
                  <a:cubicBezTo>
                    <a:pt x="40093" y="107272"/>
                    <a:pt x="40363" y="104665"/>
                    <a:pt x="40654" y="103636"/>
                  </a:cubicBezTo>
                  <a:cubicBezTo>
                    <a:pt x="41395" y="101014"/>
                    <a:pt x="42149" y="99999"/>
                    <a:pt x="42897" y="98181"/>
                  </a:cubicBezTo>
                  <a:cubicBezTo>
                    <a:pt x="44825" y="73174"/>
                    <a:pt x="43940" y="80509"/>
                    <a:pt x="45420" y="70909"/>
                  </a:cubicBezTo>
                  <a:cubicBezTo>
                    <a:pt x="46168" y="74545"/>
                    <a:pt x="46932" y="77076"/>
                    <a:pt x="47663" y="81817"/>
                  </a:cubicBezTo>
                  <a:cubicBezTo>
                    <a:pt x="47943" y="83635"/>
                    <a:pt x="48240" y="84701"/>
                    <a:pt x="48504" y="87272"/>
                  </a:cubicBezTo>
                  <a:cubicBezTo>
                    <a:pt x="48806" y="90204"/>
                    <a:pt x="49065" y="94545"/>
                    <a:pt x="49345" y="98181"/>
                  </a:cubicBezTo>
                  <a:cubicBezTo>
                    <a:pt x="51869" y="94545"/>
                    <a:pt x="54388" y="89577"/>
                    <a:pt x="56915" y="87272"/>
                  </a:cubicBezTo>
                  <a:cubicBezTo>
                    <a:pt x="68324" y="76868"/>
                    <a:pt x="63944" y="103508"/>
                    <a:pt x="68130" y="76363"/>
                  </a:cubicBezTo>
                  <a:cubicBezTo>
                    <a:pt x="68598" y="69090"/>
                    <a:pt x="69082" y="62211"/>
                    <a:pt x="69532" y="54545"/>
                  </a:cubicBezTo>
                  <a:cubicBezTo>
                    <a:pt x="69831" y="49465"/>
                    <a:pt x="70029" y="42008"/>
                    <a:pt x="70373" y="38181"/>
                  </a:cubicBezTo>
                  <a:cubicBezTo>
                    <a:pt x="70708" y="34462"/>
                    <a:pt x="71121" y="34545"/>
                    <a:pt x="71495" y="32727"/>
                  </a:cubicBezTo>
                  <a:cubicBezTo>
                    <a:pt x="71682" y="27272"/>
                    <a:pt x="71817" y="20999"/>
                    <a:pt x="72056" y="16363"/>
                  </a:cubicBezTo>
                  <a:cubicBezTo>
                    <a:pt x="72599" y="5789"/>
                    <a:pt x="73054" y="4436"/>
                    <a:pt x="73738" y="0"/>
                  </a:cubicBezTo>
                  <a:cubicBezTo>
                    <a:pt x="74018" y="1818"/>
                    <a:pt x="74289" y="4326"/>
                    <a:pt x="74579" y="5454"/>
                  </a:cubicBezTo>
                  <a:cubicBezTo>
                    <a:pt x="76277" y="12058"/>
                    <a:pt x="78596" y="13982"/>
                    <a:pt x="80186" y="16363"/>
                  </a:cubicBezTo>
                  <a:cubicBezTo>
                    <a:pt x="80934" y="21817"/>
                    <a:pt x="81663" y="28343"/>
                    <a:pt x="82429" y="32727"/>
                  </a:cubicBezTo>
                  <a:cubicBezTo>
                    <a:pt x="83771" y="40405"/>
                    <a:pt x="85248" y="44594"/>
                    <a:pt x="86635" y="49090"/>
                  </a:cubicBezTo>
                  <a:cubicBezTo>
                    <a:pt x="90229" y="84047"/>
                    <a:pt x="87587" y="62687"/>
                    <a:pt x="96168" y="54545"/>
                  </a:cubicBezTo>
                  <a:cubicBezTo>
                    <a:pt x="97199" y="53566"/>
                    <a:pt x="98224" y="50908"/>
                    <a:pt x="99252" y="49090"/>
                  </a:cubicBezTo>
                  <a:cubicBezTo>
                    <a:pt x="99719" y="47272"/>
                    <a:pt x="100181" y="44861"/>
                    <a:pt x="100654" y="43636"/>
                  </a:cubicBezTo>
                  <a:cubicBezTo>
                    <a:pt x="101585" y="41221"/>
                    <a:pt x="102542" y="42290"/>
                    <a:pt x="103457" y="38181"/>
                  </a:cubicBezTo>
                  <a:cubicBezTo>
                    <a:pt x="103786" y="36707"/>
                    <a:pt x="103991" y="29934"/>
                    <a:pt x="104299" y="27272"/>
                  </a:cubicBezTo>
                  <a:cubicBezTo>
                    <a:pt x="104839" y="22601"/>
                    <a:pt x="105981" y="16363"/>
                    <a:pt x="105981" y="16363"/>
                  </a:cubicBezTo>
                  <a:cubicBezTo>
                    <a:pt x="106728" y="19999"/>
                    <a:pt x="107493" y="22530"/>
                    <a:pt x="108224" y="27272"/>
                  </a:cubicBezTo>
                  <a:cubicBezTo>
                    <a:pt x="108504" y="29090"/>
                    <a:pt x="108773" y="31852"/>
                    <a:pt x="109065" y="32727"/>
                  </a:cubicBezTo>
                  <a:cubicBezTo>
                    <a:pt x="109993" y="35505"/>
                    <a:pt x="110934" y="36363"/>
                    <a:pt x="111869" y="38181"/>
                  </a:cubicBezTo>
                  <a:cubicBezTo>
                    <a:pt x="112429" y="41817"/>
                    <a:pt x="112977" y="46301"/>
                    <a:pt x="113551" y="49090"/>
                  </a:cubicBezTo>
                  <a:cubicBezTo>
                    <a:pt x="114102" y="51772"/>
                    <a:pt x="114694" y="51047"/>
                    <a:pt x="115233" y="54545"/>
                  </a:cubicBezTo>
                  <a:cubicBezTo>
                    <a:pt x="115553" y="56617"/>
                    <a:pt x="115766" y="62791"/>
                    <a:pt x="116074" y="65454"/>
                  </a:cubicBezTo>
                  <a:cubicBezTo>
                    <a:pt x="116614" y="70124"/>
                    <a:pt x="117196" y="72727"/>
                    <a:pt x="117757" y="76363"/>
                  </a:cubicBezTo>
                  <a:lnTo>
                    <a:pt x="118598" y="81817"/>
                  </a:lnTo>
                  <a:lnTo>
                    <a:pt x="119999" y="76363"/>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grpSp>
      <p:sp>
        <p:nvSpPr>
          <p:cNvPr id="110" name="Shape 110"/>
          <p:cNvSpPr/>
          <p:nvPr/>
        </p:nvSpPr>
        <p:spPr>
          <a:xfrm>
            <a:off x="2987483" y="3244880"/>
            <a:ext cx="201825" cy="307293"/>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lt1"/>
              </a:solidFill>
              <a:latin typeface="Verdana"/>
              <a:ea typeface="Verdana"/>
              <a:cs typeface="Verdana"/>
              <a:sym typeface="Verdana"/>
            </a:endParaRPr>
          </a:p>
        </p:txBody>
      </p:sp>
      <p:sp>
        <p:nvSpPr>
          <p:cNvPr id="111" name="Shape 111"/>
          <p:cNvSpPr txBox="1"/>
          <p:nvPr/>
        </p:nvSpPr>
        <p:spPr>
          <a:xfrm>
            <a:off x="2860906" y="3205721"/>
            <a:ext cx="420308" cy="46166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b="1">
                <a:solidFill>
                  <a:srgbClr val="FF0000"/>
                </a:solidFill>
                <a:latin typeface="Verdana"/>
                <a:ea typeface="Verdana"/>
                <a:cs typeface="Verdana"/>
                <a:sym typeface="Verdana"/>
              </a:rPr>
              <a:t>X</a:t>
            </a:r>
          </a:p>
        </p:txBody>
      </p:sp>
      <p:sp>
        <p:nvSpPr>
          <p:cNvPr id="112" name="Shape 112"/>
          <p:cNvSpPr txBox="1"/>
          <p:nvPr/>
        </p:nvSpPr>
        <p:spPr>
          <a:xfrm>
            <a:off x="3503221" y="1990508"/>
            <a:ext cx="3669475" cy="92333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endParaRPr sz="1800">
              <a:solidFill>
                <a:schemeClr val="dk1"/>
              </a:solidFill>
              <a:latin typeface="Verdana"/>
              <a:ea typeface="Verdana"/>
              <a:cs typeface="Verdana"/>
              <a:sym typeface="Verdana"/>
            </a:endParaRPr>
          </a:p>
          <a:p>
            <a:pPr marL="0" marR="0" lvl="0" indent="0" algn="l" rtl="0">
              <a:spcBef>
                <a:spcPts val="0"/>
              </a:spcBef>
              <a:spcAft>
                <a:spcPts val="0"/>
              </a:spcAft>
              <a:buSzPct val="25000"/>
              <a:buNone/>
            </a:pPr>
            <a:endParaRPr sz="1800">
              <a:solidFill>
                <a:schemeClr val="dk1"/>
              </a:solidFill>
              <a:latin typeface="Verdana"/>
              <a:ea typeface="Verdana"/>
              <a:cs typeface="Verdana"/>
              <a:sym typeface="Verdana"/>
            </a:endParaRPr>
          </a:p>
          <a:p>
            <a:pPr marL="0" marR="0" lvl="0" indent="0" algn="l" rtl="0">
              <a:spcBef>
                <a:spcPts val="0"/>
              </a:spcBef>
              <a:spcAft>
                <a:spcPts val="0"/>
              </a:spcAft>
              <a:buSzPct val="25000"/>
              <a:buNone/>
            </a:pPr>
            <a:r>
              <a:rPr lang="en-US" sz="1800">
                <a:solidFill>
                  <a:schemeClr val="dk1"/>
                </a:solidFill>
                <a:latin typeface="Verdana"/>
                <a:ea typeface="Verdana"/>
                <a:cs typeface="Verdana"/>
                <a:sym typeface="Verdana"/>
              </a:rPr>
              <a:t>S</a:t>
            </a:r>
            <a:r>
              <a:rPr lang="en-US" sz="1800" baseline="-25000">
                <a:solidFill>
                  <a:schemeClr val="dk1"/>
                </a:solidFill>
                <a:latin typeface="Verdana"/>
                <a:ea typeface="Verdana"/>
                <a:cs typeface="Verdana"/>
                <a:sym typeface="Verdana"/>
              </a:rPr>
              <a:t>5</a:t>
            </a:r>
            <a:r>
              <a:rPr lang="en-US" sz="1800">
                <a:solidFill>
                  <a:schemeClr val="dk1"/>
                </a:solidFill>
                <a:latin typeface="Verdana"/>
                <a:ea typeface="Verdana"/>
                <a:cs typeface="Verdana"/>
                <a:sym typeface="Verdana"/>
              </a:rPr>
              <a:t> = f(S</a:t>
            </a:r>
            <a:r>
              <a:rPr lang="en-US" sz="1800" baseline="-25000">
                <a:solidFill>
                  <a:schemeClr val="dk1"/>
                </a:solidFill>
                <a:latin typeface="Verdana"/>
                <a:ea typeface="Verdana"/>
                <a:cs typeface="Verdana"/>
                <a:sym typeface="Verdana"/>
              </a:rPr>
              <a:t>3</a:t>
            </a:r>
            <a:r>
              <a:rPr lang="en-US" sz="1800">
                <a:solidFill>
                  <a:schemeClr val="dk1"/>
                </a:solidFill>
                <a:latin typeface="Verdana"/>
                <a:ea typeface="Verdana"/>
                <a:cs typeface="Verdana"/>
                <a:sym typeface="Verdana"/>
              </a:rPr>
              <a:t>, S</a:t>
            </a:r>
            <a:r>
              <a:rPr lang="en-US" sz="1800" baseline="-25000">
                <a:solidFill>
                  <a:schemeClr val="dk1"/>
                </a:solidFill>
                <a:latin typeface="Verdana"/>
                <a:ea typeface="Verdana"/>
                <a:cs typeface="Verdana"/>
                <a:sym typeface="Verdana"/>
              </a:rPr>
              <a:t>4</a:t>
            </a:r>
            <a:r>
              <a:rPr lang="en-US" sz="1800">
                <a:solidFill>
                  <a:schemeClr val="dk1"/>
                </a:solidFill>
                <a:latin typeface="Verdana"/>
                <a:ea typeface="Verdana"/>
                <a:cs typeface="Verdana"/>
                <a:sym typeface="Verdana"/>
              </a:rPr>
              <a:t>)</a:t>
            </a:r>
          </a:p>
        </p:txBody>
      </p:sp>
      <p:sp>
        <p:nvSpPr>
          <p:cNvPr id="113" name="Shape 113"/>
          <p:cNvSpPr txBox="1"/>
          <p:nvPr/>
        </p:nvSpPr>
        <p:spPr>
          <a:xfrm>
            <a:off x="5572496" y="2379669"/>
            <a:ext cx="3200400" cy="58477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600">
                <a:solidFill>
                  <a:schemeClr val="dk1"/>
                </a:solidFill>
                <a:latin typeface="Verdana"/>
                <a:ea typeface="Verdana"/>
                <a:cs typeface="Verdana"/>
                <a:sym typeface="Verdana"/>
              </a:rPr>
              <a:t>reconstruction functions are learned from historical data</a:t>
            </a:r>
          </a:p>
        </p:txBody>
      </p:sp>
      <p:sp>
        <p:nvSpPr>
          <p:cNvPr id="114" name="Shape 114"/>
          <p:cNvSpPr txBox="1"/>
          <p:nvPr/>
        </p:nvSpPr>
        <p:spPr>
          <a:xfrm>
            <a:off x="2444362" y="4018422"/>
            <a:ext cx="439544" cy="1477328"/>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1</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2</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3</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4</a:t>
            </a:r>
          </a:p>
          <a:p>
            <a:pPr marL="0" marR="0" lvl="0" indent="0" algn="l" rtl="0">
              <a:spcBef>
                <a:spcPts val="0"/>
              </a:spcBef>
              <a:spcAft>
                <a:spcPts val="0"/>
              </a:spcAft>
              <a:buSzPct val="25000"/>
              <a:buNone/>
            </a:pPr>
            <a:r>
              <a:rPr lang="en-US" sz="1800">
                <a:solidFill>
                  <a:srgbClr val="005595"/>
                </a:solidFill>
                <a:latin typeface="Verdana"/>
                <a:ea typeface="Verdana"/>
                <a:cs typeface="Verdana"/>
                <a:sym typeface="Verdana"/>
              </a:rPr>
              <a:t>S</a:t>
            </a:r>
            <a:r>
              <a:rPr lang="en-US" sz="1800" baseline="-25000">
                <a:solidFill>
                  <a:srgbClr val="005595"/>
                </a:solidFill>
                <a:latin typeface="Verdana"/>
                <a:ea typeface="Verdana"/>
                <a:cs typeface="Verdana"/>
                <a:sym typeface="Verdana"/>
              </a:rPr>
              <a:t>5</a:t>
            </a:r>
          </a:p>
        </p:txBody>
      </p:sp>
      <p:grpSp>
        <p:nvGrpSpPr>
          <p:cNvPr id="115" name="Shape 115"/>
          <p:cNvGrpSpPr/>
          <p:nvPr/>
        </p:nvGrpSpPr>
        <p:grpSpPr>
          <a:xfrm>
            <a:off x="7250742" y="4081608"/>
            <a:ext cx="2588821" cy="1455718"/>
            <a:chOff x="828427" y="1592282"/>
            <a:chExt cx="3423138" cy="1455718"/>
          </a:xfrm>
        </p:grpSpPr>
        <p:sp>
          <p:nvSpPr>
            <p:cNvPr id="116" name="Shape 116"/>
            <p:cNvSpPr/>
            <p:nvPr/>
          </p:nvSpPr>
          <p:spPr>
            <a:xfrm>
              <a:off x="859688" y="1938205"/>
              <a:ext cx="3360615" cy="226646"/>
            </a:xfrm>
            <a:custGeom>
              <a:avLst/>
              <a:gdLst/>
              <a:ahLst/>
              <a:cxnLst/>
              <a:rect l="0" t="0" r="0" b="0"/>
              <a:pathLst>
                <a:path w="120000" h="120000" extrusionOk="0">
                  <a:moveTo>
                    <a:pt x="0" y="91034"/>
                  </a:moveTo>
                  <a:cubicBezTo>
                    <a:pt x="1209" y="88275"/>
                    <a:pt x="2425" y="86102"/>
                    <a:pt x="3627" y="82758"/>
                  </a:cubicBezTo>
                  <a:cubicBezTo>
                    <a:pt x="3917" y="81955"/>
                    <a:pt x="4217" y="80979"/>
                    <a:pt x="4465" y="78620"/>
                  </a:cubicBezTo>
                  <a:cubicBezTo>
                    <a:pt x="5529" y="68475"/>
                    <a:pt x="6403" y="53906"/>
                    <a:pt x="7534" y="45517"/>
                  </a:cubicBezTo>
                  <a:cubicBezTo>
                    <a:pt x="7906" y="42758"/>
                    <a:pt x="8270" y="39746"/>
                    <a:pt x="8651" y="37241"/>
                  </a:cubicBezTo>
                  <a:cubicBezTo>
                    <a:pt x="9815" y="29566"/>
                    <a:pt x="10483" y="26804"/>
                    <a:pt x="11720" y="20689"/>
                  </a:cubicBezTo>
                  <a:cubicBezTo>
                    <a:pt x="12651" y="22068"/>
                    <a:pt x="13587" y="22719"/>
                    <a:pt x="14511" y="24827"/>
                  </a:cubicBezTo>
                  <a:cubicBezTo>
                    <a:pt x="14802" y="25490"/>
                    <a:pt x="15065" y="27767"/>
                    <a:pt x="15348" y="28965"/>
                  </a:cubicBezTo>
                  <a:cubicBezTo>
                    <a:pt x="15717" y="30528"/>
                    <a:pt x="16093" y="31724"/>
                    <a:pt x="16465" y="33103"/>
                  </a:cubicBezTo>
                  <a:cubicBezTo>
                    <a:pt x="18413" y="54769"/>
                    <a:pt x="17165" y="42433"/>
                    <a:pt x="20372" y="66206"/>
                  </a:cubicBezTo>
                  <a:lnTo>
                    <a:pt x="21488" y="74482"/>
                  </a:lnTo>
                  <a:cubicBezTo>
                    <a:pt x="21860" y="77241"/>
                    <a:pt x="22209" y="80808"/>
                    <a:pt x="22604" y="82758"/>
                  </a:cubicBezTo>
                  <a:cubicBezTo>
                    <a:pt x="23198" y="85694"/>
                    <a:pt x="24392" y="91323"/>
                    <a:pt x="24837" y="95172"/>
                  </a:cubicBezTo>
                  <a:cubicBezTo>
                    <a:pt x="28178" y="124074"/>
                    <a:pt x="25609" y="110023"/>
                    <a:pt x="27627" y="120000"/>
                  </a:cubicBezTo>
                  <a:cubicBezTo>
                    <a:pt x="27839" y="118954"/>
                    <a:pt x="30620" y="107160"/>
                    <a:pt x="31255" y="99310"/>
                  </a:cubicBezTo>
                  <a:cubicBezTo>
                    <a:pt x="32907" y="78899"/>
                    <a:pt x="30481" y="91836"/>
                    <a:pt x="32930" y="82758"/>
                  </a:cubicBezTo>
                  <a:cubicBezTo>
                    <a:pt x="33944" y="67722"/>
                    <a:pt x="33630" y="71199"/>
                    <a:pt x="34883" y="57930"/>
                  </a:cubicBezTo>
                  <a:cubicBezTo>
                    <a:pt x="35156" y="55040"/>
                    <a:pt x="35420" y="51879"/>
                    <a:pt x="35720" y="49655"/>
                  </a:cubicBezTo>
                  <a:cubicBezTo>
                    <a:pt x="35984" y="47704"/>
                    <a:pt x="36295" y="47467"/>
                    <a:pt x="36558" y="45517"/>
                  </a:cubicBezTo>
                  <a:cubicBezTo>
                    <a:pt x="36858" y="43292"/>
                    <a:pt x="37087" y="39200"/>
                    <a:pt x="37395" y="37241"/>
                  </a:cubicBezTo>
                  <a:cubicBezTo>
                    <a:pt x="37747" y="35001"/>
                    <a:pt x="38142" y="34665"/>
                    <a:pt x="38511" y="33103"/>
                  </a:cubicBezTo>
                  <a:cubicBezTo>
                    <a:pt x="38794" y="31905"/>
                    <a:pt x="39069" y="30344"/>
                    <a:pt x="39348" y="28965"/>
                  </a:cubicBezTo>
                  <a:cubicBezTo>
                    <a:pt x="40465" y="30344"/>
                    <a:pt x="41620" y="28540"/>
                    <a:pt x="42697" y="33103"/>
                  </a:cubicBezTo>
                  <a:cubicBezTo>
                    <a:pt x="43020" y="34469"/>
                    <a:pt x="42998" y="42333"/>
                    <a:pt x="43255" y="45517"/>
                  </a:cubicBezTo>
                  <a:cubicBezTo>
                    <a:pt x="43575" y="49465"/>
                    <a:pt x="44010" y="50732"/>
                    <a:pt x="44372" y="53793"/>
                  </a:cubicBezTo>
                  <a:cubicBezTo>
                    <a:pt x="44663" y="56260"/>
                    <a:pt x="44909" y="59844"/>
                    <a:pt x="45209" y="62069"/>
                  </a:cubicBezTo>
                  <a:cubicBezTo>
                    <a:pt x="45657" y="65390"/>
                    <a:pt x="46156" y="67023"/>
                    <a:pt x="46604" y="70345"/>
                  </a:cubicBezTo>
                  <a:cubicBezTo>
                    <a:pt x="49948" y="95137"/>
                    <a:pt x="44008" y="58258"/>
                    <a:pt x="48837" y="86896"/>
                  </a:cubicBezTo>
                  <a:cubicBezTo>
                    <a:pt x="49949" y="103386"/>
                    <a:pt x="49408" y="98629"/>
                    <a:pt x="51069" y="107586"/>
                  </a:cubicBezTo>
                  <a:cubicBezTo>
                    <a:pt x="51622" y="110567"/>
                    <a:pt x="52744" y="115862"/>
                    <a:pt x="52744" y="115862"/>
                  </a:cubicBezTo>
                  <a:cubicBezTo>
                    <a:pt x="54511" y="113103"/>
                    <a:pt x="56313" y="113426"/>
                    <a:pt x="58046" y="107586"/>
                  </a:cubicBezTo>
                  <a:cubicBezTo>
                    <a:pt x="58431" y="106289"/>
                    <a:pt x="58584" y="98980"/>
                    <a:pt x="58883" y="95172"/>
                  </a:cubicBezTo>
                  <a:cubicBezTo>
                    <a:pt x="59236" y="90684"/>
                    <a:pt x="59646" y="87247"/>
                    <a:pt x="60000" y="82758"/>
                  </a:cubicBezTo>
                  <a:cubicBezTo>
                    <a:pt x="60299" y="78950"/>
                    <a:pt x="60534" y="74091"/>
                    <a:pt x="60837" y="70345"/>
                  </a:cubicBezTo>
                  <a:cubicBezTo>
                    <a:pt x="61094" y="67161"/>
                    <a:pt x="61416" y="65252"/>
                    <a:pt x="61674" y="62069"/>
                  </a:cubicBezTo>
                  <a:cubicBezTo>
                    <a:pt x="61977" y="58322"/>
                    <a:pt x="62258" y="54151"/>
                    <a:pt x="62511" y="49655"/>
                  </a:cubicBezTo>
                  <a:cubicBezTo>
                    <a:pt x="62726" y="45834"/>
                    <a:pt x="62763" y="39261"/>
                    <a:pt x="63069" y="37241"/>
                  </a:cubicBezTo>
                  <a:cubicBezTo>
                    <a:pt x="63670" y="33279"/>
                    <a:pt x="64374" y="34706"/>
                    <a:pt x="65023" y="33103"/>
                  </a:cubicBezTo>
                  <a:cubicBezTo>
                    <a:pt x="65491" y="31947"/>
                    <a:pt x="65953" y="30344"/>
                    <a:pt x="66418" y="28965"/>
                  </a:cubicBezTo>
                  <a:cubicBezTo>
                    <a:pt x="68000" y="30344"/>
                    <a:pt x="69586" y="30766"/>
                    <a:pt x="71162" y="33103"/>
                  </a:cubicBezTo>
                  <a:cubicBezTo>
                    <a:pt x="72365" y="34886"/>
                    <a:pt x="72373" y="47364"/>
                    <a:pt x="73674" y="53793"/>
                  </a:cubicBezTo>
                  <a:lnTo>
                    <a:pt x="74511" y="57930"/>
                  </a:lnTo>
                  <a:cubicBezTo>
                    <a:pt x="74790" y="60689"/>
                    <a:pt x="75048" y="63982"/>
                    <a:pt x="75348" y="66206"/>
                  </a:cubicBezTo>
                  <a:cubicBezTo>
                    <a:pt x="75611" y="68157"/>
                    <a:pt x="75930" y="68181"/>
                    <a:pt x="76186" y="70345"/>
                  </a:cubicBezTo>
                  <a:cubicBezTo>
                    <a:pt x="77326" y="80005"/>
                    <a:pt x="77162" y="85447"/>
                    <a:pt x="78418" y="91034"/>
                  </a:cubicBezTo>
                  <a:cubicBezTo>
                    <a:pt x="78960" y="93444"/>
                    <a:pt x="79540" y="93352"/>
                    <a:pt x="80093" y="95172"/>
                  </a:cubicBezTo>
                  <a:cubicBezTo>
                    <a:pt x="81556" y="99994"/>
                    <a:pt x="80339" y="99149"/>
                    <a:pt x="82046" y="107586"/>
                  </a:cubicBezTo>
                  <a:cubicBezTo>
                    <a:pt x="82774" y="111182"/>
                    <a:pt x="83534" y="113103"/>
                    <a:pt x="84279" y="115862"/>
                  </a:cubicBezTo>
                  <a:lnTo>
                    <a:pt x="85395" y="120000"/>
                  </a:lnTo>
                  <a:cubicBezTo>
                    <a:pt x="86046" y="118620"/>
                    <a:pt x="86703" y="117775"/>
                    <a:pt x="87348" y="115862"/>
                  </a:cubicBezTo>
                  <a:cubicBezTo>
                    <a:pt x="87637" y="115006"/>
                    <a:pt x="87960" y="114516"/>
                    <a:pt x="88186" y="111724"/>
                  </a:cubicBezTo>
                  <a:cubicBezTo>
                    <a:pt x="88543" y="107308"/>
                    <a:pt x="88707" y="100240"/>
                    <a:pt x="89023" y="95172"/>
                  </a:cubicBezTo>
                  <a:cubicBezTo>
                    <a:pt x="89826" y="82272"/>
                    <a:pt x="90587" y="68463"/>
                    <a:pt x="91534" y="57930"/>
                  </a:cubicBezTo>
                  <a:cubicBezTo>
                    <a:pt x="91906" y="53793"/>
                    <a:pt x="92305" y="50130"/>
                    <a:pt x="92651" y="45517"/>
                  </a:cubicBezTo>
                  <a:cubicBezTo>
                    <a:pt x="93237" y="37688"/>
                    <a:pt x="93668" y="27181"/>
                    <a:pt x="94325" y="20689"/>
                  </a:cubicBezTo>
                  <a:cubicBezTo>
                    <a:pt x="96244" y="1718"/>
                    <a:pt x="95363" y="7282"/>
                    <a:pt x="96837" y="0"/>
                  </a:cubicBezTo>
                  <a:cubicBezTo>
                    <a:pt x="98604" y="1379"/>
                    <a:pt x="100380" y="1239"/>
                    <a:pt x="102139" y="4137"/>
                  </a:cubicBezTo>
                  <a:cubicBezTo>
                    <a:pt x="102901" y="5393"/>
                    <a:pt x="104372" y="12413"/>
                    <a:pt x="104372" y="12413"/>
                  </a:cubicBezTo>
                  <a:cubicBezTo>
                    <a:pt x="104744" y="15172"/>
                    <a:pt x="105106" y="18260"/>
                    <a:pt x="105488" y="20689"/>
                  </a:cubicBezTo>
                  <a:cubicBezTo>
                    <a:pt x="105758" y="22407"/>
                    <a:pt x="106062" y="22876"/>
                    <a:pt x="106325" y="24827"/>
                  </a:cubicBezTo>
                  <a:cubicBezTo>
                    <a:pt x="106625" y="27051"/>
                    <a:pt x="106871" y="30636"/>
                    <a:pt x="107162" y="33103"/>
                  </a:cubicBezTo>
                  <a:cubicBezTo>
                    <a:pt x="109013" y="48788"/>
                    <a:pt x="107550" y="35569"/>
                    <a:pt x="109116" y="45517"/>
                  </a:cubicBezTo>
                  <a:cubicBezTo>
                    <a:pt x="111159" y="58500"/>
                    <a:pt x="109290" y="50302"/>
                    <a:pt x="111348" y="57930"/>
                  </a:cubicBezTo>
                  <a:cubicBezTo>
                    <a:pt x="111627" y="60689"/>
                    <a:pt x="111928" y="63023"/>
                    <a:pt x="112186" y="66206"/>
                  </a:cubicBezTo>
                  <a:cubicBezTo>
                    <a:pt x="113023" y="76558"/>
                    <a:pt x="113094" y="83286"/>
                    <a:pt x="114139" y="91034"/>
                  </a:cubicBezTo>
                  <a:cubicBezTo>
                    <a:pt x="114482" y="93577"/>
                    <a:pt x="114891" y="93373"/>
                    <a:pt x="115255" y="95172"/>
                  </a:cubicBezTo>
                  <a:cubicBezTo>
                    <a:pt x="115731" y="97521"/>
                    <a:pt x="116175" y="101099"/>
                    <a:pt x="116651" y="103448"/>
                  </a:cubicBezTo>
                  <a:cubicBezTo>
                    <a:pt x="117015" y="105247"/>
                    <a:pt x="117400" y="105952"/>
                    <a:pt x="117767" y="107586"/>
                  </a:cubicBezTo>
                  <a:cubicBezTo>
                    <a:pt x="119327" y="114524"/>
                    <a:pt x="119025" y="112778"/>
                    <a:pt x="119999" y="120000"/>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117" name="Shape 117"/>
            <p:cNvSpPr/>
            <p:nvPr/>
          </p:nvSpPr>
          <p:spPr>
            <a:xfrm>
              <a:off x="875318" y="1592282"/>
              <a:ext cx="3344985" cy="307293"/>
            </a:xfrm>
            <a:custGeom>
              <a:avLst/>
              <a:gdLst/>
              <a:ahLst/>
              <a:cxnLst/>
              <a:rect l="0" t="0" r="0" b="0"/>
              <a:pathLst>
                <a:path w="120000" h="120000" extrusionOk="0">
                  <a:moveTo>
                    <a:pt x="0" y="37597"/>
                  </a:moveTo>
                  <a:cubicBezTo>
                    <a:pt x="931" y="43680"/>
                    <a:pt x="3429" y="59664"/>
                    <a:pt x="3925" y="65064"/>
                  </a:cubicBezTo>
                  <a:cubicBezTo>
                    <a:pt x="4205" y="68116"/>
                    <a:pt x="4461" y="71457"/>
                    <a:pt x="4766" y="74220"/>
                  </a:cubicBezTo>
                  <a:cubicBezTo>
                    <a:pt x="5025" y="76568"/>
                    <a:pt x="5348" y="77976"/>
                    <a:pt x="5607" y="80324"/>
                  </a:cubicBezTo>
                  <a:cubicBezTo>
                    <a:pt x="8363" y="105323"/>
                    <a:pt x="4803" y="74629"/>
                    <a:pt x="7009" y="98636"/>
                  </a:cubicBezTo>
                  <a:cubicBezTo>
                    <a:pt x="7654" y="105662"/>
                    <a:pt x="8113" y="105457"/>
                    <a:pt x="8971" y="107791"/>
                  </a:cubicBezTo>
                  <a:cubicBezTo>
                    <a:pt x="9252" y="109826"/>
                    <a:pt x="9505" y="112406"/>
                    <a:pt x="9813" y="113895"/>
                  </a:cubicBezTo>
                  <a:cubicBezTo>
                    <a:pt x="10353" y="116509"/>
                    <a:pt x="11495" y="120000"/>
                    <a:pt x="11495" y="120000"/>
                  </a:cubicBezTo>
                  <a:cubicBezTo>
                    <a:pt x="11869" y="117965"/>
                    <a:pt x="12232" y="115688"/>
                    <a:pt x="12616" y="113895"/>
                  </a:cubicBezTo>
                  <a:cubicBezTo>
                    <a:pt x="12888" y="112628"/>
                    <a:pt x="13227" y="112853"/>
                    <a:pt x="13457" y="110844"/>
                  </a:cubicBezTo>
                  <a:cubicBezTo>
                    <a:pt x="15269" y="95066"/>
                    <a:pt x="12745" y="106308"/>
                    <a:pt x="14859" y="98636"/>
                  </a:cubicBezTo>
                  <a:cubicBezTo>
                    <a:pt x="17438" y="56531"/>
                    <a:pt x="14746" y="99756"/>
                    <a:pt x="16822" y="68116"/>
                  </a:cubicBezTo>
                  <a:cubicBezTo>
                    <a:pt x="17018" y="65131"/>
                    <a:pt x="17144" y="61554"/>
                    <a:pt x="17383" y="58960"/>
                  </a:cubicBezTo>
                  <a:cubicBezTo>
                    <a:pt x="17621" y="56366"/>
                    <a:pt x="17916" y="54346"/>
                    <a:pt x="18224" y="52857"/>
                  </a:cubicBezTo>
                  <a:cubicBezTo>
                    <a:pt x="19787" y="45293"/>
                    <a:pt x="20382" y="46104"/>
                    <a:pt x="22149" y="43700"/>
                  </a:cubicBezTo>
                  <a:cubicBezTo>
                    <a:pt x="22710" y="41666"/>
                    <a:pt x="23246" y="36687"/>
                    <a:pt x="23831" y="37597"/>
                  </a:cubicBezTo>
                  <a:cubicBezTo>
                    <a:pt x="24485" y="38614"/>
                    <a:pt x="25142" y="39466"/>
                    <a:pt x="25794" y="40649"/>
                  </a:cubicBezTo>
                  <a:cubicBezTo>
                    <a:pt x="26412" y="41770"/>
                    <a:pt x="27410" y="43648"/>
                    <a:pt x="28037" y="46753"/>
                  </a:cubicBezTo>
                  <a:cubicBezTo>
                    <a:pt x="28798" y="50518"/>
                    <a:pt x="29504" y="55581"/>
                    <a:pt x="30280" y="58960"/>
                  </a:cubicBezTo>
                  <a:cubicBezTo>
                    <a:pt x="30747" y="60995"/>
                    <a:pt x="31232" y="62614"/>
                    <a:pt x="31682" y="65064"/>
                  </a:cubicBezTo>
                  <a:cubicBezTo>
                    <a:pt x="31983" y="66705"/>
                    <a:pt x="32203" y="70008"/>
                    <a:pt x="32523" y="71168"/>
                  </a:cubicBezTo>
                  <a:cubicBezTo>
                    <a:pt x="33062" y="73125"/>
                    <a:pt x="33644" y="73203"/>
                    <a:pt x="34205" y="74220"/>
                  </a:cubicBezTo>
                  <a:cubicBezTo>
                    <a:pt x="36712" y="87867"/>
                    <a:pt x="35655" y="83551"/>
                    <a:pt x="37289" y="89480"/>
                  </a:cubicBezTo>
                  <a:cubicBezTo>
                    <a:pt x="39700" y="106973"/>
                    <a:pt x="36650" y="86000"/>
                    <a:pt x="38971" y="98636"/>
                  </a:cubicBezTo>
                  <a:cubicBezTo>
                    <a:pt x="41146" y="110468"/>
                    <a:pt x="38540" y="100121"/>
                    <a:pt x="40654" y="107791"/>
                  </a:cubicBezTo>
                  <a:cubicBezTo>
                    <a:pt x="41495" y="105757"/>
                    <a:pt x="42382" y="105295"/>
                    <a:pt x="43177" y="101688"/>
                  </a:cubicBezTo>
                  <a:cubicBezTo>
                    <a:pt x="43543" y="100028"/>
                    <a:pt x="43714" y="95295"/>
                    <a:pt x="44018" y="92532"/>
                  </a:cubicBezTo>
                  <a:cubicBezTo>
                    <a:pt x="44743" y="85958"/>
                    <a:pt x="44857" y="86435"/>
                    <a:pt x="45700" y="83376"/>
                  </a:cubicBezTo>
                  <a:cubicBezTo>
                    <a:pt x="45981" y="80324"/>
                    <a:pt x="46224" y="76810"/>
                    <a:pt x="46542" y="74220"/>
                  </a:cubicBezTo>
                  <a:cubicBezTo>
                    <a:pt x="47558" y="65921"/>
                    <a:pt x="48518" y="62692"/>
                    <a:pt x="49626" y="55908"/>
                  </a:cubicBezTo>
                  <a:cubicBezTo>
                    <a:pt x="53979" y="29251"/>
                    <a:pt x="50941" y="42662"/>
                    <a:pt x="53551" y="34545"/>
                  </a:cubicBezTo>
                  <a:cubicBezTo>
                    <a:pt x="55130" y="29632"/>
                    <a:pt x="53644" y="33528"/>
                    <a:pt x="55514" y="25389"/>
                  </a:cubicBezTo>
                  <a:cubicBezTo>
                    <a:pt x="56062" y="22999"/>
                    <a:pt x="57196" y="19285"/>
                    <a:pt x="57196" y="19285"/>
                  </a:cubicBezTo>
                  <a:cubicBezTo>
                    <a:pt x="59158" y="20302"/>
                    <a:pt x="61131" y="19975"/>
                    <a:pt x="63084" y="22337"/>
                  </a:cubicBezTo>
                  <a:cubicBezTo>
                    <a:pt x="63671" y="23047"/>
                    <a:pt x="64766" y="28440"/>
                    <a:pt x="64766" y="28440"/>
                  </a:cubicBezTo>
                  <a:cubicBezTo>
                    <a:pt x="64917" y="29672"/>
                    <a:pt x="66393" y="42077"/>
                    <a:pt x="66728" y="43700"/>
                  </a:cubicBezTo>
                  <a:cubicBezTo>
                    <a:pt x="67269" y="46314"/>
                    <a:pt x="68411" y="49804"/>
                    <a:pt x="68411" y="49804"/>
                  </a:cubicBezTo>
                  <a:cubicBezTo>
                    <a:pt x="68971" y="53874"/>
                    <a:pt x="69616" y="56825"/>
                    <a:pt x="70093" y="62012"/>
                  </a:cubicBezTo>
                  <a:cubicBezTo>
                    <a:pt x="71423" y="76495"/>
                    <a:pt x="70713" y="72400"/>
                    <a:pt x="72056" y="77272"/>
                  </a:cubicBezTo>
                  <a:cubicBezTo>
                    <a:pt x="74261" y="95280"/>
                    <a:pt x="72009" y="78545"/>
                    <a:pt x="74579" y="92532"/>
                  </a:cubicBezTo>
                  <a:cubicBezTo>
                    <a:pt x="74880" y="94173"/>
                    <a:pt x="75112" y="97146"/>
                    <a:pt x="75420" y="98636"/>
                  </a:cubicBezTo>
                  <a:cubicBezTo>
                    <a:pt x="75960" y="101249"/>
                    <a:pt x="76542" y="102705"/>
                    <a:pt x="77102" y="104740"/>
                  </a:cubicBezTo>
                  <a:lnTo>
                    <a:pt x="77943" y="107791"/>
                  </a:lnTo>
                  <a:cubicBezTo>
                    <a:pt x="78742" y="106053"/>
                    <a:pt x="79609" y="106180"/>
                    <a:pt x="80186" y="98636"/>
                  </a:cubicBezTo>
                  <a:cubicBezTo>
                    <a:pt x="80454" y="95141"/>
                    <a:pt x="80452" y="89645"/>
                    <a:pt x="80747" y="86428"/>
                  </a:cubicBezTo>
                  <a:cubicBezTo>
                    <a:pt x="81331" y="80076"/>
                    <a:pt x="82039" y="80921"/>
                    <a:pt x="82710" y="77272"/>
                  </a:cubicBezTo>
                  <a:cubicBezTo>
                    <a:pt x="82810" y="76725"/>
                    <a:pt x="84642" y="64916"/>
                    <a:pt x="84953" y="62012"/>
                  </a:cubicBezTo>
                  <a:cubicBezTo>
                    <a:pt x="85354" y="58267"/>
                    <a:pt x="85651" y="53257"/>
                    <a:pt x="86074" y="49804"/>
                  </a:cubicBezTo>
                  <a:cubicBezTo>
                    <a:pt x="86629" y="45278"/>
                    <a:pt x="87387" y="43006"/>
                    <a:pt x="88037" y="40649"/>
                  </a:cubicBezTo>
                  <a:cubicBezTo>
                    <a:pt x="88657" y="33899"/>
                    <a:pt x="88938" y="29638"/>
                    <a:pt x="89719" y="25389"/>
                  </a:cubicBezTo>
                  <a:cubicBezTo>
                    <a:pt x="89983" y="23950"/>
                    <a:pt x="90280" y="23354"/>
                    <a:pt x="90560" y="22337"/>
                  </a:cubicBezTo>
                  <a:cubicBezTo>
                    <a:pt x="90841" y="19285"/>
                    <a:pt x="91097" y="15944"/>
                    <a:pt x="91401" y="13181"/>
                  </a:cubicBezTo>
                  <a:cubicBezTo>
                    <a:pt x="94400" y="-14021"/>
                    <a:pt x="99302" y="9154"/>
                    <a:pt x="102616" y="10129"/>
                  </a:cubicBezTo>
                  <a:cubicBezTo>
                    <a:pt x="103725" y="12140"/>
                    <a:pt x="104718" y="12602"/>
                    <a:pt x="105700" y="19285"/>
                  </a:cubicBezTo>
                  <a:cubicBezTo>
                    <a:pt x="106037" y="21572"/>
                    <a:pt x="106219" y="25932"/>
                    <a:pt x="106542" y="28440"/>
                  </a:cubicBezTo>
                  <a:cubicBezTo>
                    <a:pt x="107903" y="39024"/>
                    <a:pt x="107284" y="30956"/>
                    <a:pt x="108504" y="37597"/>
                  </a:cubicBezTo>
                  <a:cubicBezTo>
                    <a:pt x="108806" y="39237"/>
                    <a:pt x="109053" y="41881"/>
                    <a:pt x="109345" y="43700"/>
                  </a:cubicBezTo>
                  <a:cubicBezTo>
                    <a:pt x="109708" y="45957"/>
                    <a:pt x="110104" y="47547"/>
                    <a:pt x="110467" y="49804"/>
                  </a:cubicBezTo>
                  <a:cubicBezTo>
                    <a:pt x="110759" y="51624"/>
                    <a:pt x="111015" y="54089"/>
                    <a:pt x="111308" y="55908"/>
                  </a:cubicBezTo>
                  <a:cubicBezTo>
                    <a:pt x="112056" y="60559"/>
                    <a:pt x="112484" y="62618"/>
                    <a:pt x="113271" y="65064"/>
                  </a:cubicBezTo>
                  <a:cubicBezTo>
                    <a:pt x="113641" y="66217"/>
                    <a:pt x="114022" y="66964"/>
                    <a:pt x="114392" y="68116"/>
                  </a:cubicBezTo>
                  <a:cubicBezTo>
                    <a:pt x="114676" y="69000"/>
                    <a:pt x="114949" y="70284"/>
                    <a:pt x="115233" y="71168"/>
                  </a:cubicBezTo>
                  <a:cubicBezTo>
                    <a:pt x="117697" y="78832"/>
                    <a:pt x="115179" y="69955"/>
                    <a:pt x="117196" y="77272"/>
                  </a:cubicBezTo>
                  <a:lnTo>
                    <a:pt x="119999" y="74220"/>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118" name="Shape 118"/>
            <p:cNvSpPr/>
            <p:nvPr/>
          </p:nvSpPr>
          <p:spPr>
            <a:xfrm>
              <a:off x="828427" y="2243007"/>
              <a:ext cx="3423138" cy="242277"/>
            </a:xfrm>
            <a:custGeom>
              <a:avLst/>
              <a:gdLst/>
              <a:ahLst/>
              <a:cxnLst/>
              <a:rect l="0" t="0" r="0" b="0"/>
              <a:pathLst>
                <a:path w="120000" h="120000" extrusionOk="0">
                  <a:moveTo>
                    <a:pt x="0" y="15484"/>
                  </a:moveTo>
                  <a:cubicBezTo>
                    <a:pt x="456" y="18064"/>
                    <a:pt x="939" y="19851"/>
                    <a:pt x="1369" y="23226"/>
                  </a:cubicBezTo>
                  <a:cubicBezTo>
                    <a:pt x="1769" y="26359"/>
                    <a:pt x="2057" y="31953"/>
                    <a:pt x="2465" y="34838"/>
                  </a:cubicBezTo>
                  <a:cubicBezTo>
                    <a:pt x="3392" y="41387"/>
                    <a:pt x="4477" y="43620"/>
                    <a:pt x="5479" y="46451"/>
                  </a:cubicBezTo>
                  <a:cubicBezTo>
                    <a:pt x="5936" y="49032"/>
                    <a:pt x="6378" y="52197"/>
                    <a:pt x="6849" y="54193"/>
                  </a:cubicBezTo>
                  <a:cubicBezTo>
                    <a:pt x="7295" y="56084"/>
                    <a:pt x="7764" y="56637"/>
                    <a:pt x="8219" y="58064"/>
                  </a:cubicBezTo>
                  <a:cubicBezTo>
                    <a:pt x="8586" y="59218"/>
                    <a:pt x="8949" y="60645"/>
                    <a:pt x="9315" y="61935"/>
                  </a:cubicBezTo>
                  <a:cubicBezTo>
                    <a:pt x="9589" y="64515"/>
                    <a:pt x="9842" y="67596"/>
                    <a:pt x="10136" y="69677"/>
                  </a:cubicBezTo>
                  <a:cubicBezTo>
                    <a:pt x="10395" y="71502"/>
                    <a:pt x="10670" y="73257"/>
                    <a:pt x="10958" y="73548"/>
                  </a:cubicBezTo>
                  <a:cubicBezTo>
                    <a:pt x="13238" y="75848"/>
                    <a:pt x="15525" y="76129"/>
                    <a:pt x="17808" y="77419"/>
                  </a:cubicBezTo>
                  <a:cubicBezTo>
                    <a:pt x="19086" y="80000"/>
                    <a:pt x="20380" y="81402"/>
                    <a:pt x="21643" y="85161"/>
                  </a:cubicBezTo>
                  <a:cubicBezTo>
                    <a:pt x="22415" y="87456"/>
                    <a:pt x="23385" y="96099"/>
                    <a:pt x="24109" y="100645"/>
                  </a:cubicBezTo>
                  <a:cubicBezTo>
                    <a:pt x="25747" y="110928"/>
                    <a:pt x="25153" y="106931"/>
                    <a:pt x="26849" y="112257"/>
                  </a:cubicBezTo>
                  <a:cubicBezTo>
                    <a:pt x="27216" y="113412"/>
                    <a:pt x="27569" y="115870"/>
                    <a:pt x="27945" y="116129"/>
                  </a:cubicBezTo>
                  <a:cubicBezTo>
                    <a:pt x="31321" y="118456"/>
                    <a:pt x="34703" y="118709"/>
                    <a:pt x="38082" y="120000"/>
                  </a:cubicBezTo>
                  <a:cubicBezTo>
                    <a:pt x="40913" y="116129"/>
                    <a:pt x="43774" y="115370"/>
                    <a:pt x="46575" y="108387"/>
                  </a:cubicBezTo>
                  <a:cubicBezTo>
                    <a:pt x="46956" y="107435"/>
                    <a:pt x="47103" y="100337"/>
                    <a:pt x="47397" y="96774"/>
                  </a:cubicBezTo>
                  <a:cubicBezTo>
                    <a:pt x="47954" y="90022"/>
                    <a:pt x="49226" y="77547"/>
                    <a:pt x="49863" y="73548"/>
                  </a:cubicBezTo>
                  <a:cubicBezTo>
                    <a:pt x="50197" y="71449"/>
                    <a:pt x="52090" y="66555"/>
                    <a:pt x="52328" y="65806"/>
                  </a:cubicBezTo>
                  <a:cubicBezTo>
                    <a:pt x="52696" y="64652"/>
                    <a:pt x="53057" y="63131"/>
                    <a:pt x="53424" y="61935"/>
                  </a:cubicBezTo>
                  <a:cubicBezTo>
                    <a:pt x="54245" y="59260"/>
                    <a:pt x="55087" y="57776"/>
                    <a:pt x="55890" y="54193"/>
                  </a:cubicBezTo>
                  <a:cubicBezTo>
                    <a:pt x="56828" y="50009"/>
                    <a:pt x="57709" y="43589"/>
                    <a:pt x="58630" y="38709"/>
                  </a:cubicBezTo>
                  <a:cubicBezTo>
                    <a:pt x="59170" y="35844"/>
                    <a:pt x="59793" y="35494"/>
                    <a:pt x="60273" y="30967"/>
                  </a:cubicBezTo>
                  <a:cubicBezTo>
                    <a:pt x="60810" y="25912"/>
                    <a:pt x="61244" y="20356"/>
                    <a:pt x="61917" y="19354"/>
                  </a:cubicBezTo>
                  <a:cubicBezTo>
                    <a:pt x="63373" y="17189"/>
                    <a:pt x="64840" y="16774"/>
                    <a:pt x="66301" y="15484"/>
                  </a:cubicBezTo>
                  <a:cubicBezTo>
                    <a:pt x="67214" y="12903"/>
                    <a:pt x="68157" y="11903"/>
                    <a:pt x="69041" y="7742"/>
                  </a:cubicBezTo>
                  <a:cubicBezTo>
                    <a:pt x="69315" y="6451"/>
                    <a:pt x="69576" y="4348"/>
                    <a:pt x="69863" y="3871"/>
                  </a:cubicBezTo>
                  <a:cubicBezTo>
                    <a:pt x="71136" y="1755"/>
                    <a:pt x="72420" y="1290"/>
                    <a:pt x="73698" y="0"/>
                  </a:cubicBezTo>
                  <a:cubicBezTo>
                    <a:pt x="79360" y="1290"/>
                    <a:pt x="85027" y="292"/>
                    <a:pt x="90684" y="3871"/>
                  </a:cubicBezTo>
                  <a:cubicBezTo>
                    <a:pt x="91176" y="4182"/>
                    <a:pt x="91584" y="9569"/>
                    <a:pt x="92054" y="11612"/>
                  </a:cubicBezTo>
                  <a:cubicBezTo>
                    <a:pt x="92774" y="14742"/>
                    <a:pt x="93532" y="15989"/>
                    <a:pt x="94246" y="19354"/>
                  </a:cubicBezTo>
                  <a:cubicBezTo>
                    <a:pt x="94520" y="20645"/>
                    <a:pt x="94785" y="22425"/>
                    <a:pt x="95068" y="23226"/>
                  </a:cubicBezTo>
                  <a:cubicBezTo>
                    <a:pt x="95701" y="25015"/>
                    <a:pt x="96347" y="25806"/>
                    <a:pt x="96986" y="27096"/>
                  </a:cubicBezTo>
                  <a:cubicBezTo>
                    <a:pt x="97260" y="28387"/>
                    <a:pt x="97549" y="29143"/>
                    <a:pt x="97808" y="30967"/>
                  </a:cubicBezTo>
                  <a:cubicBezTo>
                    <a:pt x="98102" y="33048"/>
                    <a:pt x="98317" y="37238"/>
                    <a:pt x="98630" y="38709"/>
                  </a:cubicBezTo>
                  <a:cubicBezTo>
                    <a:pt x="99157" y="41191"/>
                    <a:pt x="99726" y="41290"/>
                    <a:pt x="100273" y="42581"/>
                  </a:cubicBezTo>
                  <a:cubicBezTo>
                    <a:pt x="102167" y="55958"/>
                    <a:pt x="100557" y="46482"/>
                    <a:pt x="103013" y="54193"/>
                  </a:cubicBezTo>
                  <a:cubicBezTo>
                    <a:pt x="103295" y="55078"/>
                    <a:pt x="103553" y="57179"/>
                    <a:pt x="103835" y="58064"/>
                  </a:cubicBezTo>
                  <a:cubicBezTo>
                    <a:pt x="104377" y="59766"/>
                    <a:pt x="104932" y="60531"/>
                    <a:pt x="105479" y="61935"/>
                  </a:cubicBezTo>
                  <a:cubicBezTo>
                    <a:pt x="106255" y="63929"/>
                    <a:pt x="107176" y="66572"/>
                    <a:pt x="107945" y="69677"/>
                  </a:cubicBezTo>
                  <a:cubicBezTo>
                    <a:pt x="108222" y="70798"/>
                    <a:pt x="108478" y="73277"/>
                    <a:pt x="108767" y="73548"/>
                  </a:cubicBezTo>
                  <a:cubicBezTo>
                    <a:pt x="113586" y="78088"/>
                    <a:pt x="115694" y="77419"/>
                    <a:pt x="120000" y="77419"/>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119" name="Shape 119"/>
            <p:cNvSpPr/>
            <p:nvPr/>
          </p:nvSpPr>
          <p:spPr>
            <a:xfrm>
              <a:off x="859688" y="2555635"/>
              <a:ext cx="3391877" cy="226647"/>
            </a:xfrm>
            <a:custGeom>
              <a:avLst/>
              <a:gdLst/>
              <a:ahLst/>
              <a:cxnLst/>
              <a:rect l="0" t="0" r="0" b="0"/>
              <a:pathLst>
                <a:path w="120000" h="120000" extrusionOk="0">
                  <a:moveTo>
                    <a:pt x="0" y="33103"/>
                  </a:moveTo>
                  <a:lnTo>
                    <a:pt x="1967" y="37241"/>
                  </a:lnTo>
                  <a:lnTo>
                    <a:pt x="7306" y="49655"/>
                  </a:lnTo>
                  <a:cubicBezTo>
                    <a:pt x="8053" y="51284"/>
                    <a:pt x="8810" y="51964"/>
                    <a:pt x="9555" y="53792"/>
                  </a:cubicBezTo>
                  <a:cubicBezTo>
                    <a:pt x="10497" y="56105"/>
                    <a:pt x="11414" y="60668"/>
                    <a:pt x="12365" y="62068"/>
                  </a:cubicBezTo>
                  <a:cubicBezTo>
                    <a:pt x="13603" y="63891"/>
                    <a:pt x="24064" y="69819"/>
                    <a:pt x="24730" y="70344"/>
                  </a:cubicBezTo>
                  <a:lnTo>
                    <a:pt x="33723" y="78620"/>
                  </a:lnTo>
                  <a:cubicBezTo>
                    <a:pt x="36777" y="105599"/>
                    <a:pt x="33854" y="81809"/>
                    <a:pt x="35971" y="95172"/>
                  </a:cubicBezTo>
                  <a:cubicBezTo>
                    <a:pt x="36897" y="101011"/>
                    <a:pt x="37026" y="104599"/>
                    <a:pt x="37939" y="107585"/>
                  </a:cubicBezTo>
                  <a:cubicBezTo>
                    <a:pt x="38495" y="109406"/>
                    <a:pt x="39069" y="109903"/>
                    <a:pt x="39625" y="111724"/>
                  </a:cubicBezTo>
                  <a:cubicBezTo>
                    <a:pt x="39914" y="112670"/>
                    <a:pt x="40180" y="114803"/>
                    <a:pt x="40468" y="115861"/>
                  </a:cubicBezTo>
                  <a:cubicBezTo>
                    <a:pt x="40931" y="117567"/>
                    <a:pt x="41405" y="118620"/>
                    <a:pt x="41873" y="120000"/>
                  </a:cubicBezTo>
                  <a:cubicBezTo>
                    <a:pt x="43559" y="118620"/>
                    <a:pt x="45260" y="119378"/>
                    <a:pt x="46932" y="115861"/>
                  </a:cubicBezTo>
                  <a:cubicBezTo>
                    <a:pt x="47266" y="115158"/>
                    <a:pt x="47439" y="108156"/>
                    <a:pt x="47775" y="107585"/>
                  </a:cubicBezTo>
                  <a:cubicBezTo>
                    <a:pt x="49917" y="103946"/>
                    <a:pt x="52085" y="105209"/>
                    <a:pt x="54238" y="103448"/>
                  </a:cubicBezTo>
                  <a:cubicBezTo>
                    <a:pt x="55458" y="102450"/>
                    <a:pt x="56674" y="100689"/>
                    <a:pt x="57892" y="99310"/>
                  </a:cubicBezTo>
                  <a:cubicBezTo>
                    <a:pt x="58173" y="97931"/>
                    <a:pt x="58470" y="97122"/>
                    <a:pt x="58735" y="95172"/>
                  </a:cubicBezTo>
                  <a:cubicBezTo>
                    <a:pt x="59037" y="92947"/>
                    <a:pt x="59243" y="87539"/>
                    <a:pt x="59578" y="86896"/>
                  </a:cubicBezTo>
                  <a:cubicBezTo>
                    <a:pt x="61438" y="83323"/>
                    <a:pt x="63325" y="84137"/>
                    <a:pt x="65199" y="82758"/>
                  </a:cubicBezTo>
                  <a:lnTo>
                    <a:pt x="66885" y="74482"/>
                  </a:lnTo>
                  <a:cubicBezTo>
                    <a:pt x="67166" y="73103"/>
                    <a:pt x="67474" y="72588"/>
                    <a:pt x="67728" y="70344"/>
                  </a:cubicBezTo>
                  <a:cubicBezTo>
                    <a:pt x="68196" y="66207"/>
                    <a:pt x="68626" y="60918"/>
                    <a:pt x="69133" y="57931"/>
                  </a:cubicBezTo>
                  <a:cubicBezTo>
                    <a:pt x="69577" y="55319"/>
                    <a:pt x="70072" y="55318"/>
                    <a:pt x="70538" y="53792"/>
                  </a:cubicBezTo>
                  <a:cubicBezTo>
                    <a:pt x="70915" y="52559"/>
                    <a:pt x="71285" y="50888"/>
                    <a:pt x="71662" y="49655"/>
                  </a:cubicBezTo>
                  <a:cubicBezTo>
                    <a:pt x="72129" y="48129"/>
                    <a:pt x="72604" y="47223"/>
                    <a:pt x="73067" y="45517"/>
                  </a:cubicBezTo>
                  <a:cubicBezTo>
                    <a:pt x="73355" y="44459"/>
                    <a:pt x="73621" y="42325"/>
                    <a:pt x="73911" y="41379"/>
                  </a:cubicBezTo>
                  <a:cubicBezTo>
                    <a:pt x="74467" y="39558"/>
                    <a:pt x="75035" y="38620"/>
                    <a:pt x="75597" y="37241"/>
                  </a:cubicBezTo>
                  <a:cubicBezTo>
                    <a:pt x="75878" y="33103"/>
                    <a:pt x="76084" y="27444"/>
                    <a:pt x="76440" y="24827"/>
                  </a:cubicBezTo>
                  <a:cubicBezTo>
                    <a:pt x="76867" y="21682"/>
                    <a:pt x="77382" y="22395"/>
                    <a:pt x="77845" y="20689"/>
                  </a:cubicBezTo>
                  <a:cubicBezTo>
                    <a:pt x="78132" y="19631"/>
                    <a:pt x="78403" y="17750"/>
                    <a:pt x="78688" y="16551"/>
                  </a:cubicBezTo>
                  <a:cubicBezTo>
                    <a:pt x="80372" y="9467"/>
                    <a:pt x="80006" y="12861"/>
                    <a:pt x="82341" y="8275"/>
                  </a:cubicBezTo>
                  <a:cubicBezTo>
                    <a:pt x="82906" y="7167"/>
                    <a:pt x="83459" y="4616"/>
                    <a:pt x="84028" y="4138"/>
                  </a:cubicBezTo>
                  <a:cubicBezTo>
                    <a:pt x="86741" y="1854"/>
                    <a:pt x="89461" y="1379"/>
                    <a:pt x="92177" y="0"/>
                  </a:cubicBezTo>
                  <a:lnTo>
                    <a:pt x="103981" y="8275"/>
                  </a:lnTo>
                  <a:cubicBezTo>
                    <a:pt x="105667" y="9517"/>
                    <a:pt x="107364" y="9330"/>
                    <a:pt x="109039" y="12414"/>
                  </a:cubicBezTo>
                  <a:cubicBezTo>
                    <a:pt x="112415" y="18627"/>
                    <a:pt x="109459" y="19651"/>
                    <a:pt x="111569" y="24827"/>
                  </a:cubicBezTo>
                  <a:cubicBezTo>
                    <a:pt x="112145" y="26243"/>
                    <a:pt x="114740" y="32807"/>
                    <a:pt x="115222" y="33103"/>
                  </a:cubicBezTo>
                  <a:cubicBezTo>
                    <a:pt x="116813" y="34079"/>
                    <a:pt x="118407" y="33103"/>
                    <a:pt x="120000" y="33103"/>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800">
                <a:solidFill>
                  <a:schemeClr val="dk1"/>
                </a:solidFill>
                <a:latin typeface="Verdana"/>
                <a:ea typeface="Verdana"/>
                <a:cs typeface="Verdana"/>
                <a:sym typeface="Verdana"/>
              </a:endParaRPr>
            </a:p>
          </p:txBody>
        </p:sp>
        <p:sp>
          <p:nvSpPr>
            <p:cNvPr id="120" name="Shape 120"/>
            <p:cNvSpPr/>
            <p:nvPr/>
          </p:nvSpPr>
          <p:spPr>
            <a:xfrm>
              <a:off x="898769" y="2876062"/>
              <a:ext cx="3344985" cy="171938"/>
            </a:xfrm>
            <a:custGeom>
              <a:avLst/>
              <a:gdLst/>
              <a:ahLst/>
              <a:cxnLst/>
              <a:rect l="0" t="0" r="0" b="0"/>
              <a:pathLst>
                <a:path w="120000" h="120000" extrusionOk="0">
                  <a:moveTo>
                    <a:pt x="0" y="76363"/>
                  </a:moveTo>
                  <a:cubicBezTo>
                    <a:pt x="654" y="74545"/>
                    <a:pt x="1325" y="74292"/>
                    <a:pt x="1962" y="70909"/>
                  </a:cubicBezTo>
                  <a:cubicBezTo>
                    <a:pt x="2365" y="68770"/>
                    <a:pt x="2667" y="60714"/>
                    <a:pt x="3084" y="60000"/>
                  </a:cubicBezTo>
                  <a:cubicBezTo>
                    <a:pt x="5878" y="55203"/>
                    <a:pt x="8691" y="56363"/>
                    <a:pt x="11495" y="54545"/>
                  </a:cubicBezTo>
                  <a:cubicBezTo>
                    <a:pt x="11775" y="49090"/>
                    <a:pt x="11968" y="41046"/>
                    <a:pt x="12336" y="38181"/>
                  </a:cubicBezTo>
                  <a:cubicBezTo>
                    <a:pt x="12950" y="33406"/>
                    <a:pt x="13638" y="32727"/>
                    <a:pt x="14299" y="32727"/>
                  </a:cubicBezTo>
                  <a:cubicBezTo>
                    <a:pt x="16917" y="32727"/>
                    <a:pt x="19532" y="36363"/>
                    <a:pt x="22149" y="38181"/>
                  </a:cubicBezTo>
                  <a:cubicBezTo>
                    <a:pt x="23311" y="49483"/>
                    <a:pt x="24492" y="61556"/>
                    <a:pt x="25794" y="65454"/>
                  </a:cubicBezTo>
                  <a:cubicBezTo>
                    <a:pt x="26630" y="67957"/>
                    <a:pt x="27476" y="69091"/>
                    <a:pt x="28317" y="70909"/>
                  </a:cubicBezTo>
                  <a:cubicBezTo>
                    <a:pt x="28691" y="72727"/>
                    <a:pt x="29061" y="74893"/>
                    <a:pt x="29439" y="76363"/>
                  </a:cubicBezTo>
                  <a:cubicBezTo>
                    <a:pt x="29996" y="78532"/>
                    <a:pt x="30570" y="79135"/>
                    <a:pt x="31121" y="81817"/>
                  </a:cubicBezTo>
                  <a:cubicBezTo>
                    <a:pt x="31694" y="84606"/>
                    <a:pt x="32230" y="89938"/>
                    <a:pt x="32803" y="92727"/>
                  </a:cubicBezTo>
                  <a:cubicBezTo>
                    <a:pt x="36309" y="109775"/>
                    <a:pt x="31951" y="87987"/>
                    <a:pt x="34766" y="103636"/>
                  </a:cubicBezTo>
                  <a:cubicBezTo>
                    <a:pt x="35136" y="105696"/>
                    <a:pt x="35518" y="106936"/>
                    <a:pt x="35887" y="109090"/>
                  </a:cubicBezTo>
                  <a:cubicBezTo>
                    <a:pt x="36454" y="112394"/>
                    <a:pt x="37570" y="120000"/>
                    <a:pt x="37570" y="120000"/>
                  </a:cubicBezTo>
                  <a:cubicBezTo>
                    <a:pt x="38317" y="116363"/>
                    <a:pt x="39081" y="113831"/>
                    <a:pt x="39813" y="109090"/>
                  </a:cubicBezTo>
                  <a:cubicBezTo>
                    <a:pt x="40093" y="107272"/>
                    <a:pt x="40363" y="104665"/>
                    <a:pt x="40654" y="103636"/>
                  </a:cubicBezTo>
                  <a:cubicBezTo>
                    <a:pt x="41395" y="101014"/>
                    <a:pt x="42149" y="99999"/>
                    <a:pt x="42897" y="98181"/>
                  </a:cubicBezTo>
                  <a:cubicBezTo>
                    <a:pt x="44825" y="73174"/>
                    <a:pt x="43940" y="80509"/>
                    <a:pt x="45420" y="70909"/>
                  </a:cubicBezTo>
                  <a:cubicBezTo>
                    <a:pt x="46168" y="74545"/>
                    <a:pt x="46932" y="77076"/>
                    <a:pt x="47663" y="81817"/>
                  </a:cubicBezTo>
                  <a:cubicBezTo>
                    <a:pt x="47943" y="83635"/>
                    <a:pt x="48240" y="84701"/>
                    <a:pt x="48504" y="87272"/>
                  </a:cubicBezTo>
                  <a:cubicBezTo>
                    <a:pt x="48806" y="90204"/>
                    <a:pt x="49065" y="94545"/>
                    <a:pt x="49345" y="98181"/>
                  </a:cubicBezTo>
                  <a:cubicBezTo>
                    <a:pt x="51869" y="94545"/>
                    <a:pt x="54388" y="89577"/>
                    <a:pt x="56915" y="87272"/>
                  </a:cubicBezTo>
                  <a:cubicBezTo>
                    <a:pt x="68324" y="76868"/>
                    <a:pt x="63944" y="103508"/>
                    <a:pt x="68130" y="76363"/>
                  </a:cubicBezTo>
                  <a:cubicBezTo>
                    <a:pt x="68598" y="69090"/>
                    <a:pt x="69082" y="62211"/>
                    <a:pt x="69532" y="54545"/>
                  </a:cubicBezTo>
                  <a:cubicBezTo>
                    <a:pt x="69831" y="49465"/>
                    <a:pt x="70029" y="42008"/>
                    <a:pt x="70373" y="38181"/>
                  </a:cubicBezTo>
                  <a:cubicBezTo>
                    <a:pt x="70708" y="34462"/>
                    <a:pt x="71121" y="34545"/>
                    <a:pt x="71495" y="32727"/>
                  </a:cubicBezTo>
                  <a:cubicBezTo>
                    <a:pt x="71682" y="27272"/>
                    <a:pt x="71817" y="20999"/>
                    <a:pt x="72056" y="16363"/>
                  </a:cubicBezTo>
                  <a:cubicBezTo>
                    <a:pt x="72599" y="5789"/>
                    <a:pt x="73054" y="4436"/>
                    <a:pt x="73738" y="0"/>
                  </a:cubicBezTo>
                  <a:cubicBezTo>
                    <a:pt x="74018" y="1818"/>
                    <a:pt x="74289" y="4326"/>
                    <a:pt x="74579" y="5454"/>
                  </a:cubicBezTo>
                  <a:cubicBezTo>
                    <a:pt x="76277" y="12058"/>
                    <a:pt x="78596" y="13982"/>
                    <a:pt x="80186" y="16363"/>
                  </a:cubicBezTo>
                  <a:cubicBezTo>
                    <a:pt x="80934" y="21817"/>
                    <a:pt x="81663" y="28343"/>
                    <a:pt x="82429" y="32727"/>
                  </a:cubicBezTo>
                  <a:cubicBezTo>
                    <a:pt x="83771" y="40405"/>
                    <a:pt x="85248" y="44594"/>
                    <a:pt x="86635" y="49090"/>
                  </a:cubicBezTo>
                  <a:cubicBezTo>
                    <a:pt x="90229" y="84047"/>
                    <a:pt x="87587" y="62687"/>
                    <a:pt x="96168" y="54545"/>
                  </a:cubicBezTo>
                  <a:cubicBezTo>
                    <a:pt x="97199" y="53566"/>
                    <a:pt x="98224" y="50908"/>
                    <a:pt x="99252" y="49090"/>
                  </a:cubicBezTo>
                  <a:cubicBezTo>
                    <a:pt x="99719" y="47272"/>
                    <a:pt x="100181" y="44861"/>
                    <a:pt x="100654" y="43636"/>
                  </a:cubicBezTo>
                  <a:cubicBezTo>
                    <a:pt x="101585" y="41221"/>
                    <a:pt x="102542" y="42290"/>
                    <a:pt x="103457" y="38181"/>
                  </a:cubicBezTo>
                  <a:cubicBezTo>
                    <a:pt x="103786" y="36707"/>
                    <a:pt x="103991" y="29934"/>
                    <a:pt x="104299" y="27272"/>
                  </a:cubicBezTo>
                  <a:cubicBezTo>
                    <a:pt x="104839" y="22601"/>
                    <a:pt x="105981" y="16363"/>
                    <a:pt x="105981" y="16363"/>
                  </a:cubicBezTo>
                  <a:cubicBezTo>
                    <a:pt x="106728" y="19999"/>
                    <a:pt x="107493" y="22530"/>
                    <a:pt x="108224" y="27272"/>
                  </a:cubicBezTo>
                  <a:cubicBezTo>
                    <a:pt x="108504" y="29090"/>
                    <a:pt x="108773" y="31852"/>
                    <a:pt x="109065" y="32727"/>
                  </a:cubicBezTo>
                  <a:cubicBezTo>
                    <a:pt x="109993" y="35505"/>
                    <a:pt x="110934" y="36363"/>
                    <a:pt x="111869" y="38181"/>
                  </a:cubicBezTo>
                  <a:cubicBezTo>
                    <a:pt x="112429" y="41817"/>
                    <a:pt x="112977" y="46301"/>
                    <a:pt x="113551" y="49090"/>
                  </a:cubicBezTo>
                  <a:cubicBezTo>
                    <a:pt x="114102" y="51772"/>
                    <a:pt x="114694" y="51047"/>
                    <a:pt x="115233" y="54545"/>
                  </a:cubicBezTo>
                  <a:cubicBezTo>
                    <a:pt x="115553" y="56617"/>
                    <a:pt x="115766" y="62791"/>
                    <a:pt x="116074" y="65454"/>
                  </a:cubicBezTo>
                  <a:cubicBezTo>
                    <a:pt x="116614" y="70124"/>
                    <a:pt x="117196" y="72727"/>
                    <a:pt x="117757" y="76363"/>
                  </a:cubicBezTo>
                  <a:lnTo>
                    <a:pt x="118598" y="81817"/>
                  </a:lnTo>
                  <a:lnTo>
                    <a:pt x="119999" y="76363"/>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grpSp>
      <p:grpSp>
        <p:nvGrpSpPr>
          <p:cNvPr id="121" name="Shape 121"/>
          <p:cNvGrpSpPr/>
          <p:nvPr/>
        </p:nvGrpSpPr>
        <p:grpSpPr>
          <a:xfrm>
            <a:off x="2987483" y="4014528"/>
            <a:ext cx="2228089" cy="1455718"/>
            <a:chOff x="828427" y="1592282"/>
            <a:chExt cx="3423138" cy="1455718"/>
          </a:xfrm>
        </p:grpSpPr>
        <p:sp>
          <p:nvSpPr>
            <p:cNvPr id="122" name="Shape 122"/>
            <p:cNvSpPr/>
            <p:nvPr/>
          </p:nvSpPr>
          <p:spPr>
            <a:xfrm>
              <a:off x="859688" y="1938205"/>
              <a:ext cx="3360615" cy="226646"/>
            </a:xfrm>
            <a:custGeom>
              <a:avLst/>
              <a:gdLst/>
              <a:ahLst/>
              <a:cxnLst/>
              <a:rect l="0" t="0" r="0" b="0"/>
              <a:pathLst>
                <a:path w="120000" h="120000" extrusionOk="0">
                  <a:moveTo>
                    <a:pt x="0" y="91034"/>
                  </a:moveTo>
                  <a:cubicBezTo>
                    <a:pt x="1209" y="88275"/>
                    <a:pt x="2425" y="86102"/>
                    <a:pt x="3627" y="82758"/>
                  </a:cubicBezTo>
                  <a:cubicBezTo>
                    <a:pt x="3917" y="81955"/>
                    <a:pt x="4217" y="80979"/>
                    <a:pt x="4465" y="78620"/>
                  </a:cubicBezTo>
                  <a:cubicBezTo>
                    <a:pt x="5529" y="68475"/>
                    <a:pt x="6403" y="53906"/>
                    <a:pt x="7534" y="45517"/>
                  </a:cubicBezTo>
                  <a:cubicBezTo>
                    <a:pt x="7906" y="42758"/>
                    <a:pt x="8270" y="39746"/>
                    <a:pt x="8651" y="37241"/>
                  </a:cubicBezTo>
                  <a:cubicBezTo>
                    <a:pt x="9815" y="29566"/>
                    <a:pt x="10483" y="26804"/>
                    <a:pt x="11720" y="20689"/>
                  </a:cubicBezTo>
                  <a:cubicBezTo>
                    <a:pt x="12651" y="22068"/>
                    <a:pt x="13587" y="22719"/>
                    <a:pt x="14511" y="24827"/>
                  </a:cubicBezTo>
                  <a:cubicBezTo>
                    <a:pt x="14802" y="25490"/>
                    <a:pt x="15065" y="27767"/>
                    <a:pt x="15348" y="28965"/>
                  </a:cubicBezTo>
                  <a:cubicBezTo>
                    <a:pt x="15717" y="30528"/>
                    <a:pt x="16093" y="31724"/>
                    <a:pt x="16465" y="33103"/>
                  </a:cubicBezTo>
                  <a:cubicBezTo>
                    <a:pt x="18413" y="54769"/>
                    <a:pt x="17165" y="42433"/>
                    <a:pt x="20372" y="66206"/>
                  </a:cubicBezTo>
                  <a:lnTo>
                    <a:pt x="21488" y="74482"/>
                  </a:lnTo>
                  <a:cubicBezTo>
                    <a:pt x="21860" y="77241"/>
                    <a:pt x="22209" y="80808"/>
                    <a:pt x="22604" y="82758"/>
                  </a:cubicBezTo>
                  <a:cubicBezTo>
                    <a:pt x="23198" y="85694"/>
                    <a:pt x="24392" y="91323"/>
                    <a:pt x="24837" y="95172"/>
                  </a:cubicBezTo>
                  <a:cubicBezTo>
                    <a:pt x="28178" y="124074"/>
                    <a:pt x="25609" y="110023"/>
                    <a:pt x="27627" y="120000"/>
                  </a:cubicBezTo>
                  <a:cubicBezTo>
                    <a:pt x="27839" y="118954"/>
                    <a:pt x="30620" y="107160"/>
                    <a:pt x="31255" y="99310"/>
                  </a:cubicBezTo>
                  <a:cubicBezTo>
                    <a:pt x="32907" y="78899"/>
                    <a:pt x="30481" y="91836"/>
                    <a:pt x="32930" y="82758"/>
                  </a:cubicBezTo>
                  <a:cubicBezTo>
                    <a:pt x="33944" y="67722"/>
                    <a:pt x="33630" y="71199"/>
                    <a:pt x="34883" y="57930"/>
                  </a:cubicBezTo>
                  <a:cubicBezTo>
                    <a:pt x="35156" y="55040"/>
                    <a:pt x="35420" y="51879"/>
                    <a:pt x="35720" y="49655"/>
                  </a:cubicBezTo>
                  <a:cubicBezTo>
                    <a:pt x="35984" y="47704"/>
                    <a:pt x="36295" y="47467"/>
                    <a:pt x="36558" y="45517"/>
                  </a:cubicBezTo>
                  <a:cubicBezTo>
                    <a:pt x="36858" y="43292"/>
                    <a:pt x="37087" y="39200"/>
                    <a:pt x="37395" y="37241"/>
                  </a:cubicBezTo>
                  <a:cubicBezTo>
                    <a:pt x="37747" y="35001"/>
                    <a:pt x="38142" y="34665"/>
                    <a:pt x="38511" y="33103"/>
                  </a:cubicBezTo>
                  <a:cubicBezTo>
                    <a:pt x="38794" y="31905"/>
                    <a:pt x="39069" y="30344"/>
                    <a:pt x="39348" y="28965"/>
                  </a:cubicBezTo>
                  <a:cubicBezTo>
                    <a:pt x="40465" y="30344"/>
                    <a:pt x="41620" y="28540"/>
                    <a:pt x="42697" y="33103"/>
                  </a:cubicBezTo>
                  <a:cubicBezTo>
                    <a:pt x="43020" y="34469"/>
                    <a:pt x="42998" y="42333"/>
                    <a:pt x="43255" y="45517"/>
                  </a:cubicBezTo>
                  <a:cubicBezTo>
                    <a:pt x="43575" y="49465"/>
                    <a:pt x="44010" y="50732"/>
                    <a:pt x="44372" y="53793"/>
                  </a:cubicBezTo>
                  <a:cubicBezTo>
                    <a:pt x="44663" y="56260"/>
                    <a:pt x="44909" y="59844"/>
                    <a:pt x="45209" y="62069"/>
                  </a:cubicBezTo>
                  <a:cubicBezTo>
                    <a:pt x="45657" y="65390"/>
                    <a:pt x="46156" y="67023"/>
                    <a:pt x="46604" y="70345"/>
                  </a:cubicBezTo>
                  <a:cubicBezTo>
                    <a:pt x="49948" y="95137"/>
                    <a:pt x="44008" y="58258"/>
                    <a:pt x="48837" y="86896"/>
                  </a:cubicBezTo>
                  <a:cubicBezTo>
                    <a:pt x="49949" y="103386"/>
                    <a:pt x="49408" y="98629"/>
                    <a:pt x="51069" y="107586"/>
                  </a:cubicBezTo>
                  <a:cubicBezTo>
                    <a:pt x="51622" y="110567"/>
                    <a:pt x="52744" y="115862"/>
                    <a:pt x="52744" y="115862"/>
                  </a:cubicBezTo>
                  <a:cubicBezTo>
                    <a:pt x="54511" y="113103"/>
                    <a:pt x="56313" y="113426"/>
                    <a:pt x="58046" y="107586"/>
                  </a:cubicBezTo>
                  <a:cubicBezTo>
                    <a:pt x="58431" y="106289"/>
                    <a:pt x="58584" y="98980"/>
                    <a:pt x="58883" y="95172"/>
                  </a:cubicBezTo>
                  <a:cubicBezTo>
                    <a:pt x="59236" y="90684"/>
                    <a:pt x="59646" y="87247"/>
                    <a:pt x="60000" y="82758"/>
                  </a:cubicBezTo>
                  <a:cubicBezTo>
                    <a:pt x="60299" y="78950"/>
                    <a:pt x="60534" y="74091"/>
                    <a:pt x="60837" y="70345"/>
                  </a:cubicBezTo>
                  <a:cubicBezTo>
                    <a:pt x="61094" y="67161"/>
                    <a:pt x="61416" y="65252"/>
                    <a:pt x="61674" y="62069"/>
                  </a:cubicBezTo>
                  <a:cubicBezTo>
                    <a:pt x="61977" y="58322"/>
                    <a:pt x="62258" y="54151"/>
                    <a:pt x="62511" y="49655"/>
                  </a:cubicBezTo>
                  <a:cubicBezTo>
                    <a:pt x="62726" y="45834"/>
                    <a:pt x="62763" y="39261"/>
                    <a:pt x="63069" y="37241"/>
                  </a:cubicBezTo>
                  <a:cubicBezTo>
                    <a:pt x="63670" y="33279"/>
                    <a:pt x="64374" y="34706"/>
                    <a:pt x="65023" y="33103"/>
                  </a:cubicBezTo>
                  <a:cubicBezTo>
                    <a:pt x="65491" y="31947"/>
                    <a:pt x="65953" y="30344"/>
                    <a:pt x="66418" y="28965"/>
                  </a:cubicBezTo>
                  <a:cubicBezTo>
                    <a:pt x="68000" y="30344"/>
                    <a:pt x="69586" y="30766"/>
                    <a:pt x="71162" y="33103"/>
                  </a:cubicBezTo>
                  <a:cubicBezTo>
                    <a:pt x="72365" y="34886"/>
                    <a:pt x="72373" y="47364"/>
                    <a:pt x="73674" y="53793"/>
                  </a:cubicBezTo>
                  <a:lnTo>
                    <a:pt x="74511" y="57930"/>
                  </a:lnTo>
                  <a:cubicBezTo>
                    <a:pt x="74790" y="60689"/>
                    <a:pt x="75048" y="63982"/>
                    <a:pt x="75348" y="66206"/>
                  </a:cubicBezTo>
                  <a:cubicBezTo>
                    <a:pt x="75611" y="68157"/>
                    <a:pt x="75930" y="68181"/>
                    <a:pt x="76186" y="70345"/>
                  </a:cubicBezTo>
                  <a:cubicBezTo>
                    <a:pt x="77326" y="80005"/>
                    <a:pt x="77162" y="85447"/>
                    <a:pt x="78418" y="91034"/>
                  </a:cubicBezTo>
                  <a:cubicBezTo>
                    <a:pt x="78960" y="93444"/>
                    <a:pt x="79540" y="93352"/>
                    <a:pt x="80093" y="95172"/>
                  </a:cubicBezTo>
                  <a:cubicBezTo>
                    <a:pt x="81556" y="99994"/>
                    <a:pt x="80339" y="99149"/>
                    <a:pt x="82046" y="107586"/>
                  </a:cubicBezTo>
                  <a:cubicBezTo>
                    <a:pt x="82774" y="111182"/>
                    <a:pt x="83534" y="113103"/>
                    <a:pt x="84279" y="115862"/>
                  </a:cubicBezTo>
                  <a:lnTo>
                    <a:pt x="85395" y="120000"/>
                  </a:lnTo>
                  <a:cubicBezTo>
                    <a:pt x="86046" y="118620"/>
                    <a:pt x="86703" y="117775"/>
                    <a:pt x="87348" y="115862"/>
                  </a:cubicBezTo>
                  <a:cubicBezTo>
                    <a:pt x="87637" y="115006"/>
                    <a:pt x="87960" y="114516"/>
                    <a:pt x="88186" y="111724"/>
                  </a:cubicBezTo>
                  <a:cubicBezTo>
                    <a:pt x="88543" y="107308"/>
                    <a:pt x="88707" y="100240"/>
                    <a:pt x="89023" y="95172"/>
                  </a:cubicBezTo>
                  <a:cubicBezTo>
                    <a:pt x="89826" y="82272"/>
                    <a:pt x="90587" y="68463"/>
                    <a:pt x="91534" y="57930"/>
                  </a:cubicBezTo>
                  <a:cubicBezTo>
                    <a:pt x="91906" y="53793"/>
                    <a:pt x="92305" y="50130"/>
                    <a:pt x="92651" y="45517"/>
                  </a:cubicBezTo>
                  <a:cubicBezTo>
                    <a:pt x="93237" y="37688"/>
                    <a:pt x="93668" y="27181"/>
                    <a:pt x="94325" y="20689"/>
                  </a:cubicBezTo>
                  <a:cubicBezTo>
                    <a:pt x="96244" y="1718"/>
                    <a:pt x="95363" y="7282"/>
                    <a:pt x="96837" y="0"/>
                  </a:cubicBezTo>
                  <a:cubicBezTo>
                    <a:pt x="98604" y="1379"/>
                    <a:pt x="100380" y="1239"/>
                    <a:pt x="102139" y="4137"/>
                  </a:cubicBezTo>
                  <a:cubicBezTo>
                    <a:pt x="102901" y="5393"/>
                    <a:pt x="104372" y="12413"/>
                    <a:pt x="104372" y="12413"/>
                  </a:cubicBezTo>
                  <a:cubicBezTo>
                    <a:pt x="104744" y="15172"/>
                    <a:pt x="105106" y="18260"/>
                    <a:pt x="105488" y="20689"/>
                  </a:cubicBezTo>
                  <a:cubicBezTo>
                    <a:pt x="105758" y="22407"/>
                    <a:pt x="106062" y="22876"/>
                    <a:pt x="106325" y="24827"/>
                  </a:cubicBezTo>
                  <a:cubicBezTo>
                    <a:pt x="106625" y="27051"/>
                    <a:pt x="106871" y="30636"/>
                    <a:pt x="107162" y="33103"/>
                  </a:cubicBezTo>
                  <a:cubicBezTo>
                    <a:pt x="109013" y="48788"/>
                    <a:pt x="107550" y="35569"/>
                    <a:pt x="109116" y="45517"/>
                  </a:cubicBezTo>
                  <a:cubicBezTo>
                    <a:pt x="111159" y="58500"/>
                    <a:pt x="109290" y="50302"/>
                    <a:pt x="111348" y="57930"/>
                  </a:cubicBezTo>
                  <a:cubicBezTo>
                    <a:pt x="111627" y="60689"/>
                    <a:pt x="111928" y="63023"/>
                    <a:pt x="112186" y="66206"/>
                  </a:cubicBezTo>
                  <a:cubicBezTo>
                    <a:pt x="113023" y="76558"/>
                    <a:pt x="113094" y="83286"/>
                    <a:pt x="114139" y="91034"/>
                  </a:cubicBezTo>
                  <a:cubicBezTo>
                    <a:pt x="114482" y="93577"/>
                    <a:pt x="114891" y="93373"/>
                    <a:pt x="115255" y="95172"/>
                  </a:cubicBezTo>
                  <a:cubicBezTo>
                    <a:pt x="115731" y="97521"/>
                    <a:pt x="116175" y="101099"/>
                    <a:pt x="116651" y="103448"/>
                  </a:cubicBezTo>
                  <a:cubicBezTo>
                    <a:pt x="117015" y="105247"/>
                    <a:pt x="117400" y="105952"/>
                    <a:pt x="117767" y="107586"/>
                  </a:cubicBezTo>
                  <a:cubicBezTo>
                    <a:pt x="119327" y="114524"/>
                    <a:pt x="119025" y="112778"/>
                    <a:pt x="119999" y="120000"/>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123" name="Shape 123"/>
            <p:cNvSpPr/>
            <p:nvPr/>
          </p:nvSpPr>
          <p:spPr>
            <a:xfrm>
              <a:off x="875318" y="1592282"/>
              <a:ext cx="3344985" cy="307293"/>
            </a:xfrm>
            <a:custGeom>
              <a:avLst/>
              <a:gdLst/>
              <a:ahLst/>
              <a:cxnLst/>
              <a:rect l="0" t="0" r="0" b="0"/>
              <a:pathLst>
                <a:path w="120000" h="120000" extrusionOk="0">
                  <a:moveTo>
                    <a:pt x="0" y="37597"/>
                  </a:moveTo>
                  <a:cubicBezTo>
                    <a:pt x="931" y="43680"/>
                    <a:pt x="3429" y="59664"/>
                    <a:pt x="3925" y="65064"/>
                  </a:cubicBezTo>
                  <a:cubicBezTo>
                    <a:pt x="4205" y="68116"/>
                    <a:pt x="4461" y="71457"/>
                    <a:pt x="4766" y="74220"/>
                  </a:cubicBezTo>
                  <a:cubicBezTo>
                    <a:pt x="5025" y="76568"/>
                    <a:pt x="5348" y="77976"/>
                    <a:pt x="5607" y="80324"/>
                  </a:cubicBezTo>
                  <a:cubicBezTo>
                    <a:pt x="8363" y="105323"/>
                    <a:pt x="4803" y="74629"/>
                    <a:pt x="7009" y="98636"/>
                  </a:cubicBezTo>
                  <a:cubicBezTo>
                    <a:pt x="7654" y="105662"/>
                    <a:pt x="8113" y="105457"/>
                    <a:pt x="8971" y="107791"/>
                  </a:cubicBezTo>
                  <a:cubicBezTo>
                    <a:pt x="9252" y="109826"/>
                    <a:pt x="9505" y="112406"/>
                    <a:pt x="9813" y="113895"/>
                  </a:cubicBezTo>
                  <a:cubicBezTo>
                    <a:pt x="10353" y="116509"/>
                    <a:pt x="11495" y="120000"/>
                    <a:pt x="11495" y="120000"/>
                  </a:cubicBezTo>
                  <a:cubicBezTo>
                    <a:pt x="11869" y="117965"/>
                    <a:pt x="12232" y="115688"/>
                    <a:pt x="12616" y="113895"/>
                  </a:cubicBezTo>
                  <a:cubicBezTo>
                    <a:pt x="12888" y="112628"/>
                    <a:pt x="13227" y="112853"/>
                    <a:pt x="13457" y="110844"/>
                  </a:cubicBezTo>
                  <a:cubicBezTo>
                    <a:pt x="15269" y="95066"/>
                    <a:pt x="12745" y="106308"/>
                    <a:pt x="14859" y="98636"/>
                  </a:cubicBezTo>
                  <a:cubicBezTo>
                    <a:pt x="17438" y="56531"/>
                    <a:pt x="14746" y="99756"/>
                    <a:pt x="16822" y="68116"/>
                  </a:cubicBezTo>
                  <a:cubicBezTo>
                    <a:pt x="17018" y="65131"/>
                    <a:pt x="17144" y="61554"/>
                    <a:pt x="17383" y="58960"/>
                  </a:cubicBezTo>
                  <a:cubicBezTo>
                    <a:pt x="17621" y="56366"/>
                    <a:pt x="17916" y="54346"/>
                    <a:pt x="18224" y="52857"/>
                  </a:cubicBezTo>
                  <a:cubicBezTo>
                    <a:pt x="19787" y="45293"/>
                    <a:pt x="20382" y="46104"/>
                    <a:pt x="22149" y="43700"/>
                  </a:cubicBezTo>
                  <a:cubicBezTo>
                    <a:pt x="22710" y="41666"/>
                    <a:pt x="23246" y="36687"/>
                    <a:pt x="23831" y="37597"/>
                  </a:cubicBezTo>
                  <a:cubicBezTo>
                    <a:pt x="24485" y="38614"/>
                    <a:pt x="25142" y="39466"/>
                    <a:pt x="25794" y="40649"/>
                  </a:cubicBezTo>
                  <a:cubicBezTo>
                    <a:pt x="26412" y="41770"/>
                    <a:pt x="27410" y="43648"/>
                    <a:pt x="28037" y="46753"/>
                  </a:cubicBezTo>
                  <a:cubicBezTo>
                    <a:pt x="28798" y="50518"/>
                    <a:pt x="29504" y="55581"/>
                    <a:pt x="30280" y="58960"/>
                  </a:cubicBezTo>
                  <a:cubicBezTo>
                    <a:pt x="30747" y="60995"/>
                    <a:pt x="31232" y="62614"/>
                    <a:pt x="31682" y="65064"/>
                  </a:cubicBezTo>
                  <a:cubicBezTo>
                    <a:pt x="31983" y="66705"/>
                    <a:pt x="32203" y="70008"/>
                    <a:pt x="32523" y="71168"/>
                  </a:cubicBezTo>
                  <a:cubicBezTo>
                    <a:pt x="33062" y="73125"/>
                    <a:pt x="33644" y="73203"/>
                    <a:pt x="34205" y="74220"/>
                  </a:cubicBezTo>
                  <a:cubicBezTo>
                    <a:pt x="36712" y="87867"/>
                    <a:pt x="35655" y="83551"/>
                    <a:pt x="37289" y="89480"/>
                  </a:cubicBezTo>
                  <a:cubicBezTo>
                    <a:pt x="39700" y="106973"/>
                    <a:pt x="36650" y="86000"/>
                    <a:pt x="38971" y="98636"/>
                  </a:cubicBezTo>
                  <a:cubicBezTo>
                    <a:pt x="41146" y="110468"/>
                    <a:pt x="38540" y="100121"/>
                    <a:pt x="40654" y="107791"/>
                  </a:cubicBezTo>
                  <a:cubicBezTo>
                    <a:pt x="41495" y="105757"/>
                    <a:pt x="42382" y="105295"/>
                    <a:pt x="43177" y="101688"/>
                  </a:cubicBezTo>
                  <a:cubicBezTo>
                    <a:pt x="43543" y="100028"/>
                    <a:pt x="43714" y="95295"/>
                    <a:pt x="44018" y="92532"/>
                  </a:cubicBezTo>
                  <a:cubicBezTo>
                    <a:pt x="44743" y="85958"/>
                    <a:pt x="44857" y="86435"/>
                    <a:pt x="45700" y="83376"/>
                  </a:cubicBezTo>
                  <a:cubicBezTo>
                    <a:pt x="45981" y="80324"/>
                    <a:pt x="46224" y="76810"/>
                    <a:pt x="46542" y="74220"/>
                  </a:cubicBezTo>
                  <a:cubicBezTo>
                    <a:pt x="47558" y="65921"/>
                    <a:pt x="48518" y="62692"/>
                    <a:pt x="49626" y="55908"/>
                  </a:cubicBezTo>
                  <a:cubicBezTo>
                    <a:pt x="53979" y="29251"/>
                    <a:pt x="50941" y="42662"/>
                    <a:pt x="53551" y="34545"/>
                  </a:cubicBezTo>
                  <a:cubicBezTo>
                    <a:pt x="55130" y="29632"/>
                    <a:pt x="53644" y="33528"/>
                    <a:pt x="55514" y="25389"/>
                  </a:cubicBezTo>
                  <a:cubicBezTo>
                    <a:pt x="56062" y="22999"/>
                    <a:pt x="57196" y="19285"/>
                    <a:pt x="57196" y="19285"/>
                  </a:cubicBezTo>
                  <a:cubicBezTo>
                    <a:pt x="59158" y="20302"/>
                    <a:pt x="61131" y="19975"/>
                    <a:pt x="63084" y="22337"/>
                  </a:cubicBezTo>
                  <a:cubicBezTo>
                    <a:pt x="63671" y="23047"/>
                    <a:pt x="64766" y="28440"/>
                    <a:pt x="64766" y="28440"/>
                  </a:cubicBezTo>
                  <a:cubicBezTo>
                    <a:pt x="64917" y="29672"/>
                    <a:pt x="66393" y="42077"/>
                    <a:pt x="66728" y="43700"/>
                  </a:cubicBezTo>
                  <a:cubicBezTo>
                    <a:pt x="67269" y="46314"/>
                    <a:pt x="68411" y="49804"/>
                    <a:pt x="68411" y="49804"/>
                  </a:cubicBezTo>
                  <a:cubicBezTo>
                    <a:pt x="68971" y="53874"/>
                    <a:pt x="69616" y="56825"/>
                    <a:pt x="70093" y="62012"/>
                  </a:cubicBezTo>
                  <a:cubicBezTo>
                    <a:pt x="71423" y="76495"/>
                    <a:pt x="70713" y="72400"/>
                    <a:pt x="72056" y="77272"/>
                  </a:cubicBezTo>
                  <a:cubicBezTo>
                    <a:pt x="74261" y="95280"/>
                    <a:pt x="72009" y="78545"/>
                    <a:pt x="74579" y="92532"/>
                  </a:cubicBezTo>
                  <a:cubicBezTo>
                    <a:pt x="74880" y="94173"/>
                    <a:pt x="75112" y="97146"/>
                    <a:pt x="75420" y="98636"/>
                  </a:cubicBezTo>
                  <a:cubicBezTo>
                    <a:pt x="75960" y="101249"/>
                    <a:pt x="76542" y="102705"/>
                    <a:pt x="77102" y="104740"/>
                  </a:cubicBezTo>
                  <a:lnTo>
                    <a:pt x="77943" y="107791"/>
                  </a:lnTo>
                  <a:cubicBezTo>
                    <a:pt x="78742" y="106053"/>
                    <a:pt x="79609" y="106180"/>
                    <a:pt x="80186" y="98636"/>
                  </a:cubicBezTo>
                  <a:cubicBezTo>
                    <a:pt x="80454" y="95141"/>
                    <a:pt x="80452" y="89645"/>
                    <a:pt x="80747" y="86428"/>
                  </a:cubicBezTo>
                  <a:cubicBezTo>
                    <a:pt x="81331" y="80076"/>
                    <a:pt x="82039" y="80921"/>
                    <a:pt x="82710" y="77272"/>
                  </a:cubicBezTo>
                  <a:cubicBezTo>
                    <a:pt x="82810" y="76725"/>
                    <a:pt x="84642" y="64916"/>
                    <a:pt x="84953" y="62012"/>
                  </a:cubicBezTo>
                  <a:cubicBezTo>
                    <a:pt x="85354" y="58267"/>
                    <a:pt x="85651" y="53257"/>
                    <a:pt x="86074" y="49804"/>
                  </a:cubicBezTo>
                  <a:cubicBezTo>
                    <a:pt x="86629" y="45278"/>
                    <a:pt x="87387" y="43006"/>
                    <a:pt x="88037" y="40649"/>
                  </a:cubicBezTo>
                  <a:cubicBezTo>
                    <a:pt x="88657" y="33899"/>
                    <a:pt x="88938" y="29638"/>
                    <a:pt x="89719" y="25389"/>
                  </a:cubicBezTo>
                  <a:cubicBezTo>
                    <a:pt x="89983" y="23950"/>
                    <a:pt x="90280" y="23354"/>
                    <a:pt x="90560" y="22337"/>
                  </a:cubicBezTo>
                  <a:cubicBezTo>
                    <a:pt x="90841" y="19285"/>
                    <a:pt x="91097" y="15944"/>
                    <a:pt x="91401" y="13181"/>
                  </a:cubicBezTo>
                  <a:cubicBezTo>
                    <a:pt x="94400" y="-14021"/>
                    <a:pt x="99302" y="9154"/>
                    <a:pt x="102616" y="10129"/>
                  </a:cubicBezTo>
                  <a:cubicBezTo>
                    <a:pt x="103725" y="12140"/>
                    <a:pt x="104718" y="12602"/>
                    <a:pt x="105700" y="19285"/>
                  </a:cubicBezTo>
                  <a:cubicBezTo>
                    <a:pt x="106037" y="21572"/>
                    <a:pt x="106219" y="25932"/>
                    <a:pt x="106542" y="28440"/>
                  </a:cubicBezTo>
                  <a:cubicBezTo>
                    <a:pt x="107903" y="39024"/>
                    <a:pt x="107284" y="30956"/>
                    <a:pt x="108504" y="37597"/>
                  </a:cubicBezTo>
                  <a:cubicBezTo>
                    <a:pt x="108806" y="39237"/>
                    <a:pt x="109053" y="41881"/>
                    <a:pt x="109345" y="43700"/>
                  </a:cubicBezTo>
                  <a:cubicBezTo>
                    <a:pt x="109708" y="45957"/>
                    <a:pt x="110104" y="47547"/>
                    <a:pt x="110467" y="49804"/>
                  </a:cubicBezTo>
                  <a:cubicBezTo>
                    <a:pt x="110759" y="51624"/>
                    <a:pt x="111015" y="54089"/>
                    <a:pt x="111308" y="55908"/>
                  </a:cubicBezTo>
                  <a:cubicBezTo>
                    <a:pt x="112056" y="60559"/>
                    <a:pt x="112484" y="62618"/>
                    <a:pt x="113271" y="65064"/>
                  </a:cubicBezTo>
                  <a:cubicBezTo>
                    <a:pt x="113641" y="66217"/>
                    <a:pt x="114022" y="66964"/>
                    <a:pt x="114392" y="68116"/>
                  </a:cubicBezTo>
                  <a:cubicBezTo>
                    <a:pt x="114676" y="69000"/>
                    <a:pt x="114949" y="70284"/>
                    <a:pt x="115233" y="71168"/>
                  </a:cubicBezTo>
                  <a:cubicBezTo>
                    <a:pt x="117697" y="78832"/>
                    <a:pt x="115179" y="69955"/>
                    <a:pt x="117196" y="77272"/>
                  </a:cubicBezTo>
                  <a:lnTo>
                    <a:pt x="119999" y="74220"/>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124" name="Shape 124"/>
            <p:cNvSpPr/>
            <p:nvPr/>
          </p:nvSpPr>
          <p:spPr>
            <a:xfrm>
              <a:off x="828427" y="2243007"/>
              <a:ext cx="3423138" cy="242277"/>
            </a:xfrm>
            <a:custGeom>
              <a:avLst/>
              <a:gdLst/>
              <a:ahLst/>
              <a:cxnLst/>
              <a:rect l="0" t="0" r="0" b="0"/>
              <a:pathLst>
                <a:path w="120000" h="120000" extrusionOk="0">
                  <a:moveTo>
                    <a:pt x="0" y="15484"/>
                  </a:moveTo>
                  <a:cubicBezTo>
                    <a:pt x="456" y="18064"/>
                    <a:pt x="939" y="19851"/>
                    <a:pt x="1369" y="23226"/>
                  </a:cubicBezTo>
                  <a:cubicBezTo>
                    <a:pt x="1769" y="26359"/>
                    <a:pt x="2057" y="31953"/>
                    <a:pt x="2465" y="34838"/>
                  </a:cubicBezTo>
                  <a:cubicBezTo>
                    <a:pt x="3392" y="41387"/>
                    <a:pt x="4477" y="43620"/>
                    <a:pt x="5479" y="46451"/>
                  </a:cubicBezTo>
                  <a:cubicBezTo>
                    <a:pt x="5936" y="49032"/>
                    <a:pt x="6378" y="52197"/>
                    <a:pt x="6849" y="54193"/>
                  </a:cubicBezTo>
                  <a:cubicBezTo>
                    <a:pt x="7295" y="56084"/>
                    <a:pt x="7764" y="56637"/>
                    <a:pt x="8219" y="58064"/>
                  </a:cubicBezTo>
                  <a:cubicBezTo>
                    <a:pt x="8586" y="59218"/>
                    <a:pt x="8949" y="60645"/>
                    <a:pt x="9315" y="61935"/>
                  </a:cubicBezTo>
                  <a:cubicBezTo>
                    <a:pt x="9589" y="64515"/>
                    <a:pt x="9842" y="67596"/>
                    <a:pt x="10136" y="69677"/>
                  </a:cubicBezTo>
                  <a:cubicBezTo>
                    <a:pt x="10395" y="71502"/>
                    <a:pt x="10670" y="73257"/>
                    <a:pt x="10958" y="73548"/>
                  </a:cubicBezTo>
                  <a:cubicBezTo>
                    <a:pt x="13238" y="75848"/>
                    <a:pt x="15525" y="76129"/>
                    <a:pt x="17808" y="77419"/>
                  </a:cubicBezTo>
                  <a:cubicBezTo>
                    <a:pt x="19086" y="80000"/>
                    <a:pt x="20380" y="81402"/>
                    <a:pt x="21643" y="85161"/>
                  </a:cubicBezTo>
                  <a:cubicBezTo>
                    <a:pt x="22415" y="87456"/>
                    <a:pt x="23385" y="96099"/>
                    <a:pt x="24109" y="100645"/>
                  </a:cubicBezTo>
                  <a:cubicBezTo>
                    <a:pt x="25747" y="110928"/>
                    <a:pt x="25153" y="106931"/>
                    <a:pt x="26849" y="112257"/>
                  </a:cubicBezTo>
                  <a:cubicBezTo>
                    <a:pt x="27216" y="113412"/>
                    <a:pt x="27569" y="115870"/>
                    <a:pt x="27945" y="116129"/>
                  </a:cubicBezTo>
                  <a:cubicBezTo>
                    <a:pt x="31321" y="118456"/>
                    <a:pt x="34703" y="118709"/>
                    <a:pt x="38082" y="120000"/>
                  </a:cubicBezTo>
                  <a:cubicBezTo>
                    <a:pt x="40913" y="116129"/>
                    <a:pt x="43774" y="115370"/>
                    <a:pt x="46575" y="108387"/>
                  </a:cubicBezTo>
                  <a:cubicBezTo>
                    <a:pt x="46956" y="107435"/>
                    <a:pt x="47103" y="100337"/>
                    <a:pt x="47397" y="96774"/>
                  </a:cubicBezTo>
                  <a:cubicBezTo>
                    <a:pt x="47954" y="90022"/>
                    <a:pt x="49226" y="77547"/>
                    <a:pt x="49863" y="73548"/>
                  </a:cubicBezTo>
                  <a:cubicBezTo>
                    <a:pt x="50197" y="71449"/>
                    <a:pt x="52090" y="66555"/>
                    <a:pt x="52328" y="65806"/>
                  </a:cubicBezTo>
                  <a:cubicBezTo>
                    <a:pt x="52696" y="64652"/>
                    <a:pt x="53057" y="63131"/>
                    <a:pt x="53424" y="61935"/>
                  </a:cubicBezTo>
                  <a:cubicBezTo>
                    <a:pt x="54245" y="59260"/>
                    <a:pt x="55087" y="57776"/>
                    <a:pt x="55890" y="54193"/>
                  </a:cubicBezTo>
                  <a:cubicBezTo>
                    <a:pt x="56828" y="50009"/>
                    <a:pt x="57709" y="43589"/>
                    <a:pt x="58630" y="38709"/>
                  </a:cubicBezTo>
                  <a:cubicBezTo>
                    <a:pt x="59170" y="35844"/>
                    <a:pt x="59793" y="35494"/>
                    <a:pt x="60273" y="30967"/>
                  </a:cubicBezTo>
                  <a:cubicBezTo>
                    <a:pt x="60810" y="25912"/>
                    <a:pt x="61244" y="20356"/>
                    <a:pt x="61917" y="19354"/>
                  </a:cubicBezTo>
                  <a:cubicBezTo>
                    <a:pt x="63373" y="17189"/>
                    <a:pt x="64840" y="16774"/>
                    <a:pt x="66301" y="15484"/>
                  </a:cubicBezTo>
                  <a:cubicBezTo>
                    <a:pt x="67214" y="12903"/>
                    <a:pt x="68157" y="11903"/>
                    <a:pt x="69041" y="7742"/>
                  </a:cubicBezTo>
                  <a:cubicBezTo>
                    <a:pt x="69315" y="6451"/>
                    <a:pt x="69576" y="4348"/>
                    <a:pt x="69863" y="3871"/>
                  </a:cubicBezTo>
                  <a:cubicBezTo>
                    <a:pt x="71136" y="1755"/>
                    <a:pt x="72420" y="1290"/>
                    <a:pt x="73698" y="0"/>
                  </a:cubicBezTo>
                  <a:cubicBezTo>
                    <a:pt x="79360" y="1290"/>
                    <a:pt x="85027" y="292"/>
                    <a:pt x="90684" y="3871"/>
                  </a:cubicBezTo>
                  <a:cubicBezTo>
                    <a:pt x="91176" y="4182"/>
                    <a:pt x="91584" y="9569"/>
                    <a:pt x="92054" y="11612"/>
                  </a:cubicBezTo>
                  <a:cubicBezTo>
                    <a:pt x="92774" y="14742"/>
                    <a:pt x="93532" y="15989"/>
                    <a:pt x="94246" y="19354"/>
                  </a:cubicBezTo>
                  <a:cubicBezTo>
                    <a:pt x="94520" y="20645"/>
                    <a:pt x="94785" y="22425"/>
                    <a:pt x="95068" y="23226"/>
                  </a:cubicBezTo>
                  <a:cubicBezTo>
                    <a:pt x="95701" y="25015"/>
                    <a:pt x="96347" y="25806"/>
                    <a:pt x="96986" y="27096"/>
                  </a:cubicBezTo>
                  <a:cubicBezTo>
                    <a:pt x="97260" y="28387"/>
                    <a:pt x="97549" y="29143"/>
                    <a:pt x="97808" y="30967"/>
                  </a:cubicBezTo>
                  <a:cubicBezTo>
                    <a:pt x="98102" y="33048"/>
                    <a:pt x="98317" y="37238"/>
                    <a:pt x="98630" y="38709"/>
                  </a:cubicBezTo>
                  <a:cubicBezTo>
                    <a:pt x="99157" y="41191"/>
                    <a:pt x="99726" y="41290"/>
                    <a:pt x="100273" y="42581"/>
                  </a:cubicBezTo>
                  <a:cubicBezTo>
                    <a:pt x="102167" y="55958"/>
                    <a:pt x="100557" y="46482"/>
                    <a:pt x="103013" y="54193"/>
                  </a:cubicBezTo>
                  <a:cubicBezTo>
                    <a:pt x="103295" y="55078"/>
                    <a:pt x="103553" y="57179"/>
                    <a:pt x="103835" y="58064"/>
                  </a:cubicBezTo>
                  <a:cubicBezTo>
                    <a:pt x="104377" y="59766"/>
                    <a:pt x="104932" y="60531"/>
                    <a:pt x="105479" y="61935"/>
                  </a:cubicBezTo>
                  <a:cubicBezTo>
                    <a:pt x="106255" y="63929"/>
                    <a:pt x="107176" y="66572"/>
                    <a:pt x="107945" y="69677"/>
                  </a:cubicBezTo>
                  <a:cubicBezTo>
                    <a:pt x="108222" y="70798"/>
                    <a:pt x="108478" y="73277"/>
                    <a:pt x="108767" y="73548"/>
                  </a:cubicBezTo>
                  <a:cubicBezTo>
                    <a:pt x="113586" y="78088"/>
                    <a:pt x="115694" y="77419"/>
                    <a:pt x="120000" y="77419"/>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sp>
          <p:nvSpPr>
            <p:cNvPr id="125" name="Shape 125"/>
            <p:cNvSpPr/>
            <p:nvPr/>
          </p:nvSpPr>
          <p:spPr>
            <a:xfrm>
              <a:off x="859688" y="2555635"/>
              <a:ext cx="3391877" cy="226647"/>
            </a:xfrm>
            <a:custGeom>
              <a:avLst/>
              <a:gdLst/>
              <a:ahLst/>
              <a:cxnLst/>
              <a:rect l="0" t="0" r="0" b="0"/>
              <a:pathLst>
                <a:path w="120000" h="120000" extrusionOk="0">
                  <a:moveTo>
                    <a:pt x="0" y="33103"/>
                  </a:moveTo>
                  <a:lnTo>
                    <a:pt x="1967" y="37241"/>
                  </a:lnTo>
                  <a:lnTo>
                    <a:pt x="7306" y="49655"/>
                  </a:lnTo>
                  <a:cubicBezTo>
                    <a:pt x="8053" y="51284"/>
                    <a:pt x="8810" y="51964"/>
                    <a:pt x="9555" y="53792"/>
                  </a:cubicBezTo>
                  <a:cubicBezTo>
                    <a:pt x="10497" y="56105"/>
                    <a:pt x="11414" y="60668"/>
                    <a:pt x="12365" y="62068"/>
                  </a:cubicBezTo>
                  <a:cubicBezTo>
                    <a:pt x="13603" y="63891"/>
                    <a:pt x="24064" y="69819"/>
                    <a:pt x="24730" y="70344"/>
                  </a:cubicBezTo>
                  <a:lnTo>
                    <a:pt x="33723" y="78620"/>
                  </a:lnTo>
                  <a:cubicBezTo>
                    <a:pt x="36777" y="105599"/>
                    <a:pt x="33854" y="81809"/>
                    <a:pt x="35971" y="95172"/>
                  </a:cubicBezTo>
                  <a:cubicBezTo>
                    <a:pt x="36897" y="101011"/>
                    <a:pt x="37026" y="104599"/>
                    <a:pt x="37939" y="107585"/>
                  </a:cubicBezTo>
                  <a:cubicBezTo>
                    <a:pt x="38495" y="109406"/>
                    <a:pt x="39069" y="109903"/>
                    <a:pt x="39625" y="111724"/>
                  </a:cubicBezTo>
                  <a:cubicBezTo>
                    <a:pt x="39914" y="112670"/>
                    <a:pt x="40180" y="114803"/>
                    <a:pt x="40468" y="115861"/>
                  </a:cubicBezTo>
                  <a:cubicBezTo>
                    <a:pt x="40931" y="117567"/>
                    <a:pt x="41405" y="118620"/>
                    <a:pt x="41873" y="120000"/>
                  </a:cubicBezTo>
                  <a:cubicBezTo>
                    <a:pt x="43559" y="118620"/>
                    <a:pt x="45260" y="119378"/>
                    <a:pt x="46932" y="115861"/>
                  </a:cubicBezTo>
                  <a:cubicBezTo>
                    <a:pt x="47266" y="115158"/>
                    <a:pt x="47439" y="108156"/>
                    <a:pt x="47775" y="107585"/>
                  </a:cubicBezTo>
                  <a:cubicBezTo>
                    <a:pt x="49917" y="103946"/>
                    <a:pt x="52085" y="105209"/>
                    <a:pt x="54238" y="103448"/>
                  </a:cubicBezTo>
                  <a:cubicBezTo>
                    <a:pt x="55458" y="102450"/>
                    <a:pt x="56674" y="100689"/>
                    <a:pt x="57892" y="99310"/>
                  </a:cubicBezTo>
                  <a:cubicBezTo>
                    <a:pt x="58173" y="97931"/>
                    <a:pt x="58470" y="97122"/>
                    <a:pt x="58735" y="95172"/>
                  </a:cubicBezTo>
                  <a:cubicBezTo>
                    <a:pt x="59037" y="92947"/>
                    <a:pt x="59243" y="87539"/>
                    <a:pt x="59578" y="86896"/>
                  </a:cubicBezTo>
                  <a:cubicBezTo>
                    <a:pt x="61438" y="83323"/>
                    <a:pt x="63325" y="84137"/>
                    <a:pt x="65199" y="82758"/>
                  </a:cubicBezTo>
                  <a:lnTo>
                    <a:pt x="66885" y="74482"/>
                  </a:lnTo>
                  <a:cubicBezTo>
                    <a:pt x="67166" y="73103"/>
                    <a:pt x="67474" y="72588"/>
                    <a:pt x="67728" y="70344"/>
                  </a:cubicBezTo>
                  <a:cubicBezTo>
                    <a:pt x="68196" y="66207"/>
                    <a:pt x="68626" y="60918"/>
                    <a:pt x="69133" y="57931"/>
                  </a:cubicBezTo>
                  <a:cubicBezTo>
                    <a:pt x="69577" y="55319"/>
                    <a:pt x="70072" y="55318"/>
                    <a:pt x="70538" y="53792"/>
                  </a:cubicBezTo>
                  <a:cubicBezTo>
                    <a:pt x="70915" y="52559"/>
                    <a:pt x="71285" y="50888"/>
                    <a:pt x="71662" y="49655"/>
                  </a:cubicBezTo>
                  <a:cubicBezTo>
                    <a:pt x="72129" y="48129"/>
                    <a:pt x="72604" y="47223"/>
                    <a:pt x="73067" y="45517"/>
                  </a:cubicBezTo>
                  <a:cubicBezTo>
                    <a:pt x="73355" y="44459"/>
                    <a:pt x="73621" y="42325"/>
                    <a:pt x="73911" y="41379"/>
                  </a:cubicBezTo>
                  <a:cubicBezTo>
                    <a:pt x="74467" y="39558"/>
                    <a:pt x="75035" y="38620"/>
                    <a:pt x="75597" y="37241"/>
                  </a:cubicBezTo>
                  <a:cubicBezTo>
                    <a:pt x="75878" y="33103"/>
                    <a:pt x="76084" y="27444"/>
                    <a:pt x="76440" y="24827"/>
                  </a:cubicBezTo>
                  <a:cubicBezTo>
                    <a:pt x="76867" y="21682"/>
                    <a:pt x="77382" y="22395"/>
                    <a:pt x="77845" y="20689"/>
                  </a:cubicBezTo>
                  <a:cubicBezTo>
                    <a:pt x="78132" y="19631"/>
                    <a:pt x="78403" y="17750"/>
                    <a:pt x="78688" y="16551"/>
                  </a:cubicBezTo>
                  <a:cubicBezTo>
                    <a:pt x="80372" y="9467"/>
                    <a:pt x="80006" y="12861"/>
                    <a:pt x="82341" y="8275"/>
                  </a:cubicBezTo>
                  <a:cubicBezTo>
                    <a:pt x="82906" y="7167"/>
                    <a:pt x="83459" y="4616"/>
                    <a:pt x="84028" y="4138"/>
                  </a:cubicBezTo>
                  <a:cubicBezTo>
                    <a:pt x="86741" y="1854"/>
                    <a:pt x="89461" y="1379"/>
                    <a:pt x="92177" y="0"/>
                  </a:cubicBezTo>
                  <a:lnTo>
                    <a:pt x="103981" y="8275"/>
                  </a:lnTo>
                  <a:cubicBezTo>
                    <a:pt x="105667" y="9517"/>
                    <a:pt x="107364" y="9330"/>
                    <a:pt x="109039" y="12414"/>
                  </a:cubicBezTo>
                  <a:cubicBezTo>
                    <a:pt x="112415" y="18627"/>
                    <a:pt x="109459" y="19651"/>
                    <a:pt x="111569" y="24827"/>
                  </a:cubicBezTo>
                  <a:cubicBezTo>
                    <a:pt x="112145" y="26243"/>
                    <a:pt x="114740" y="32807"/>
                    <a:pt x="115222" y="33103"/>
                  </a:cubicBezTo>
                  <a:cubicBezTo>
                    <a:pt x="116813" y="34079"/>
                    <a:pt x="118407" y="33103"/>
                    <a:pt x="120000" y="33103"/>
                  </a:cubicBez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800">
                <a:solidFill>
                  <a:schemeClr val="dk1"/>
                </a:solidFill>
                <a:latin typeface="Verdana"/>
                <a:ea typeface="Verdana"/>
                <a:cs typeface="Verdana"/>
                <a:sym typeface="Verdana"/>
              </a:endParaRPr>
            </a:p>
          </p:txBody>
        </p:sp>
        <p:sp>
          <p:nvSpPr>
            <p:cNvPr id="126" name="Shape 126"/>
            <p:cNvSpPr/>
            <p:nvPr/>
          </p:nvSpPr>
          <p:spPr>
            <a:xfrm>
              <a:off x="898769" y="2876062"/>
              <a:ext cx="3344985" cy="171938"/>
            </a:xfrm>
            <a:custGeom>
              <a:avLst/>
              <a:gdLst/>
              <a:ahLst/>
              <a:cxnLst/>
              <a:rect l="0" t="0" r="0" b="0"/>
              <a:pathLst>
                <a:path w="120000" h="120000" extrusionOk="0">
                  <a:moveTo>
                    <a:pt x="0" y="76363"/>
                  </a:moveTo>
                  <a:cubicBezTo>
                    <a:pt x="654" y="74545"/>
                    <a:pt x="1325" y="74292"/>
                    <a:pt x="1962" y="70909"/>
                  </a:cubicBezTo>
                  <a:cubicBezTo>
                    <a:pt x="2365" y="68770"/>
                    <a:pt x="2667" y="60714"/>
                    <a:pt x="3084" y="60000"/>
                  </a:cubicBezTo>
                  <a:cubicBezTo>
                    <a:pt x="5878" y="55203"/>
                    <a:pt x="8691" y="56363"/>
                    <a:pt x="11495" y="54545"/>
                  </a:cubicBezTo>
                  <a:cubicBezTo>
                    <a:pt x="11775" y="49090"/>
                    <a:pt x="11968" y="41046"/>
                    <a:pt x="12336" y="38181"/>
                  </a:cubicBezTo>
                  <a:cubicBezTo>
                    <a:pt x="12950" y="33406"/>
                    <a:pt x="13638" y="32727"/>
                    <a:pt x="14299" y="32727"/>
                  </a:cubicBezTo>
                  <a:cubicBezTo>
                    <a:pt x="16917" y="32727"/>
                    <a:pt x="19532" y="36363"/>
                    <a:pt x="22149" y="38181"/>
                  </a:cubicBezTo>
                  <a:cubicBezTo>
                    <a:pt x="23311" y="49483"/>
                    <a:pt x="24492" y="61556"/>
                    <a:pt x="25794" y="65454"/>
                  </a:cubicBezTo>
                  <a:cubicBezTo>
                    <a:pt x="26630" y="67957"/>
                    <a:pt x="27476" y="69091"/>
                    <a:pt x="28317" y="70909"/>
                  </a:cubicBezTo>
                  <a:cubicBezTo>
                    <a:pt x="28691" y="72727"/>
                    <a:pt x="29061" y="74893"/>
                    <a:pt x="29439" y="76363"/>
                  </a:cubicBezTo>
                  <a:cubicBezTo>
                    <a:pt x="29996" y="78532"/>
                    <a:pt x="30570" y="79135"/>
                    <a:pt x="31121" y="81817"/>
                  </a:cubicBezTo>
                  <a:cubicBezTo>
                    <a:pt x="31694" y="84606"/>
                    <a:pt x="32230" y="89938"/>
                    <a:pt x="32803" y="92727"/>
                  </a:cubicBezTo>
                  <a:cubicBezTo>
                    <a:pt x="36309" y="109775"/>
                    <a:pt x="31951" y="87987"/>
                    <a:pt x="34766" y="103636"/>
                  </a:cubicBezTo>
                  <a:cubicBezTo>
                    <a:pt x="35136" y="105696"/>
                    <a:pt x="35518" y="106936"/>
                    <a:pt x="35887" y="109090"/>
                  </a:cubicBezTo>
                  <a:cubicBezTo>
                    <a:pt x="36454" y="112394"/>
                    <a:pt x="37570" y="120000"/>
                    <a:pt x="37570" y="120000"/>
                  </a:cubicBezTo>
                  <a:cubicBezTo>
                    <a:pt x="38317" y="116363"/>
                    <a:pt x="39081" y="113831"/>
                    <a:pt x="39813" y="109090"/>
                  </a:cubicBezTo>
                  <a:cubicBezTo>
                    <a:pt x="40093" y="107272"/>
                    <a:pt x="40363" y="104665"/>
                    <a:pt x="40654" y="103636"/>
                  </a:cubicBezTo>
                  <a:cubicBezTo>
                    <a:pt x="41395" y="101014"/>
                    <a:pt x="42149" y="99999"/>
                    <a:pt x="42897" y="98181"/>
                  </a:cubicBezTo>
                  <a:cubicBezTo>
                    <a:pt x="44825" y="73174"/>
                    <a:pt x="43940" y="80509"/>
                    <a:pt x="45420" y="70909"/>
                  </a:cubicBezTo>
                  <a:cubicBezTo>
                    <a:pt x="46168" y="74545"/>
                    <a:pt x="46932" y="77076"/>
                    <a:pt x="47663" y="81817"/>
                  </a:cubicBezTo>
                  <a:cubicBezTo>
                    <a:pt x="47943" y="83635"/>
                    <a:pt x="48240" y="84701"/>
                    <a:pt x="48504" y="87272"/>
                  </a:cubicBezTo>
                  <a:cubicBezTo>
                    <a:pt x="48806" y="90204"/>
                    <a:pt x="49065" y="94545"/>
                    <a:pt x="49345" y="98181"/>
                  </a:cubicBezTo>
                  <a:cubicBezTo>
                    <a:pt x="51869" y="94545"/>
                    <a:pt x="54388" y="89577"/>
                    <a:pt x="56915" y="87272"/>
                  </a:cubicBezTo>
                  <a:cubicBezTo>
                    <a:pt x="68324" y="76868"/>
                    <a:pt x="63944" y="103508"/>
                    <a:pt x="68130" y="76363"/>
                  </a:cubicBezTo>
                  <a:cubicBezTo>
                    <a:pt x="68598" y="69090"/>
                    <a:pt x="69082" y="62211"/>
                    <a:pt x="69532" y="54545"/>
                  </a:cubicBezTo>
                  <a:cubicBezTo>
                    <a:pt x="69831" y="49465"/>
                    <a:pt x="70029" y="42008"/>
                    <a:pt x="70373" y="38181"/>
                  </a:cubicBezTo>
                  <a:cubicBezTo>
                    <a:pt x="70708" y="34462"/>
                    <a:pt x="71121" y="34545"/>
                    <a:pt x="71495" y="32727"/>
                  </a:cubicBezTo>
                  <a:cubicBezTo>
                    <a:pt x="71682" y="27272"/>
                    <a:pt x="71817" y="20999"/>
                    <a:pt x="72056" y="16363"/>
                  </a:cubicBezTo>
                  <a:cubicBezTo>
                    <a:pt x="72599" y="5789"/>
                    <a:pt x="73054" y="4436"/>
                    <a:pt x="73738" y="0"/>
                  </a:cubicBezTo>
                  <a:cubicBezTo>
                    <a:pt x="74018" y="1818"/>
                    <a:pt x="74289" y="4326"/>
                    <a:pt x="74579" y="5454"/>
                  </a:cubicBezTo>
                  <a:cubicBezTo>
                    <a:pt x="76277" y="12058"/>
                    <a:pt x="78596" y="13982"/>
                    <a:pt x="80186" y="16363"/>
                  </a:cubicBezTo>
                  <a:cubicBezTo>
                    <a:pt x="80934" y="21817"/>
                    <a:pt x="81663" y="28343"/>
                    <a:pt x="82429" y="32727"/>
                  </a:cubicBezTo>
                  <a:cubicBezTo>
                    <a:pt x="83771" y="40405"/>
                    <a:pt x="85248" y="44594"/>
                    <a:pt x="86635" y="49090"/>
                  </a:cubicBezTo>
                  <a:cubicBezTo>
                    <a:pt x="90229" y="84047"/>
                    <a:pt x="87587" y="62687"/>
                    <a:pt x="96168" y="54545"/>
                  </a:cubicBezTo>
                  <a:cubicBezTo>
                    <a:pt x="97199" y="53566"/>
                    <a:pt x="98224" y="50908"/>
                    <a:pt x="99252" y="49090"/>
                  </a:cubicBezTo>
                  <a:cubicBezTo>
                    <a:pt x="99719" y="47272"/>
                    <a:pt x="100181" y="44861"/>
                    <a:pt x="100654" y="43636"/>
                  </a:cubicBezTo>
                  <a:cubicBezTo>
                    <a:pt x="101585" y="41221"/>
                    <a:pt x="102542" y="42290"/>
                    <a:pt x="103457" y="38181"/>
                  </a:cubicBezTo>
                  <a:cubicBezTo>
                    <a:pt x="103786" y="36707"/>
                    <a:pt x="103991" y="29934"/>
                    <a:pt x="104299" y="27272"/>
                  </a:cubicBezTo>
                  <a:cubicBezTo>
                    <a:pt x="104839" y="22601"/>
                    <a:pt x="105981" y="16363"/>
                    <a:pt x="105981" y="16363"/>
                  </a:cubicBezTo>
                  <a:cubicBezTo>
                    <a:pt x="106728" y="19999"/>
                    <a:pt x="107493" y="22530"/>
                    <a:pt x="108224" y="27272"/>
                  </a:cubicBezTo>
                  <a:cubicBezTo>
                    <a:pt x="108504" y="29090"/>
                    <a:pt x="108773" y="31852"/>
                    <a:pt x="109065" y="32727"/>
                  </a:cubicBezTo>
                  <a:cubicBezTo>
                    <a:pt x="109993" y="35505"/>
                    <a:pt x="110934" y="36363"/>
                    <a:pt x="111869" y="38181"/>
                  </a:cubicBezTo>
                  <a:cubicBezTo>
                    <a:pt x="112429" y="41817"/>
                    <a:pt x="112977" y="46301"/>
                    <a:pt x="113551" y="49090"/>
                  </a:cubicBezTo>
                  <a:cubicBezTo>
                    <a:pt x="114102" y="51772"/>
                    <a:pt x="114694" y="51047"/>
                    <a:pt x="115233" y="54545"/>
                  </a:cubicBezTo>
                  <a:cubicBezTo>
                    <a:pt x="115553" y="56617"/>
                    <a:pt x="115766" y="62791"/>
                    <a:pt x="116074" y="65454"/>
                  </a:cubicBezTo>
                  <a:cubicBezTo>
                    <a:pt x="116614" y="70124"/>
                    <a:pt x="117196" y="72727"/>
                    <a:pt x="117757" y="76363"/>
                  </a:cubicBezTo>
                  <a:lnTo>
                    <a:pt x="118598" y="81817"/>
                  </a:lnTo>
                  <a:lnTo>
                    <a:pt x="119999" y="76363"/>
                  </a:lnTo>
                </a:path>
              </a:pathLst>
            </a:custGeom>
            <a:noFill/>
            <a:ln w="9525" cap="flat" cmpd="sng">
              <a:solidFill>
                <a:srgbClr val="005394"/>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dk1"/>
                </a:solidFill>
                <a:latin typeface="Verdana"/>
                <a:ea typeface="Verdana"/>
                <a:cs typeface="Verdana"/>
                <a:sym typeface="Verdana"/>
              </a:endParaRPr>
            </a:p>
          </p:txBody>
        </p:sp>
      </p:grpSp>
      <p:sp>
        <p:nvSpPr>
          <p:cNvPr id="127" name="Shape 127"/>
          <p:cNvSpPr/>
          <p:nvPr/>
        </p:nvSpPr>
        <p:spPr>
          <a:xfrm>
            <a:off x="4313546" y="3823861"/>
            <a:ext cx="1024412" cy="1971304"/>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lt1"/>
              </a:solidFill>
              <a:latin typeface="Verdana"/>
              <a:ea typeface="Verdana"/>
              <a:cs typeface="Verdana"/>
              <a:sym typeface="Verdana"/>
            </a:endParaRPr>
          </a:p>
        </p:txBody>
      </p:sp>
      <p:sp>
        <p:nvSpPr>
          <p:cNvPr id="128" name="Shape 128"/>
          <p:cNvSpPr/>
          <p:nvPr/>
        </p:nvSpPr>
        <p:spPr>
          <a:xfrm>
            <a:off x="6968372" y="3834649"/>
            <a:ext cx="775449" cy="1971304"/>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lt1"/>
              </a:solidFill>
              <a:latin typeface="Verdana"/>
              <a:ea typeface="Verdana"/>
              <a:cs typeface="Verdana"/>
              <a:sym typeface="Verdana"/>
            </a:endParaRPr>
          </a:p>
        </p:txBody>
      </p:sp>
      <p:sp>
        <p:nvSpPr>
          <p:cNvPr id="129" name="Shape 129"/>
          <p:cNvSpPr/>
          <p:nvPr/>
        </p:nvSpPr>
        <p:spPr>
          <a:xfrm>
            <a:off x="8649055" y="3867819"/>
            <a:ext cx="1190508" cy="1971304"/>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lt1"/>
              </a:solidFill>
              <a:latin typeface="Verdana"/>
              <a:ea typeface="Verdana"/>
              <a:cs typeface="Verdana"/>
              <a:sym typeface="Verdana"/>
            </a:endParaRPr>
          </a:p>
        </p:txBody>
      </p:sp>
      <p:sp>
        <p:nvSpPr>
          <p:cNvPr id="130" name="Shape 130"/>
          <p:cNvSpPr txBox="1"/>
          <p:nvPr/>
        </p:nvSpPr>
        <p:spPr>
          <a:xfrm>
            <a:off x="4632365" y="4555558"/>
            <a:ext cx="700644" cy="46166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Verdana"/>
                <a:ea typeface="Verdana"/>
                <a:cs typeface="Verdana"/>
                <a:sym typeface="Verdana"/>
              </a:rPr>
              <a:t>…</a:t>
            </a:r>
          </a:p>
        </p:txBody>
      </p:sp>
      <p:sp>
        <p:nvSpPr>
          <p:cNvPr id="131" name="Shape 131"/>
          <p:cNvSpPr txBox="1"/>
          <p:nvPr/>
        </p:nvSpPr>
        <p:spPr>
          <a:xfrm>
            <a:off x="7088899" y="4579307"/>
            <a:ext cx="700644" cy="46166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Verdana"/>
                <a:ea typeface="Verdana"/>
                <a:cs typeface="Verdana"/>
                <a:sym typeface="Verdana"/>
              </a:rPr>
              <a:t>…</a:t>
            </a:r>
          </a:p>
        </p:txBody>
      </p:sp>
      <p:sp>
        <p:nvSpPr>
          <p:cNvPr id="132" name="Shape 132"/>
          <p:cNvSpPr/>
          <p:nvPr/>
        </p:nvSpPr>
        <p:spPr>
          <a:xfrm>
            <a:off x="342783" y="5184222"/>
            <a:ext cx="1991251" cy="40011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2000">
                <a:solidFill>
                  <a:schemeClr val="dk1"/>
                </a:solidFill>
                <a:latin typeface="Verdana"/>
                <a:ea typeface="Verdana"/>
                <a:cs typeface="Verdana"/>
                <a:sym typeface="Verdana"/>
              </a:rPr>
              <a:t>f(S</a:t>
            </a:r>
            <a:r>
              <a:rPr lang="en-US" sz="2000" baseline="-25000">
                <a:solidFill>
                  <a:schemeClr val="dk1"/>
                </a:solidFill>
                <a:latin typeface="Verdana"/>
                <a:ea typeface="Verdana"/>
                <a:cs typeface="Verdana"/>
                <a:sym typeface="Verdana"/>
              </a:rPr>
              <a:t>3</a:t>
            </a:r>
            <a:r>
              <a:rPr lang="en-US" sz="2000">
                <a:solidFill>
                  <a:schemeClr val="dk1"/>
                </a:solidFill>
                <a:latin typeface="Verdana"/>
                <a:ea typeface="Verdana"/>
                <a:cs typeface="Verdana"/>
                <a:sym typeface="Verdana"/>
              </a:rPr>
              <a:t>, S</a:t>
            </a:r>
            <a:r>
              <a:rPr lang="en-US" sz="2000" baseline="-25000">
                <a:solidFill>
                  <a:schemeClr val="dk1"/>
                </a:solidFill>
                <a:latin typeface="Verdana"/>
                <a:ea typeface="Verdana"/>
                <a:cs typeface="Verdana"/>
                <a:sym typeface="Verdana"/>
              </a:rPr>
              <a:t>4</a:t>
            </a:r>
            <a:r>
              <a:rPr lang="en-US" sz="2000">
                <a:solidFill>
                  <a:schemeClr val="dk1"/>
                </a:solidFill>
                <a:latin typeface="Verdana"/>
                <a:ea typeface="Verdana"/>
                <a:cs typeface="Verdana"/>
                <a:sym typeface="Verdana"/>
              </a:rPr>
              <a:t>)    S</a:t>
            </a:r>
            <a:r>
              <a:rPr lang="en-US" sz="2000" baseline="-25000">
                <a:solidFill>
                  <a:schemeClr val="dk1"/>
                </a:solidFill>
                <a:latin typeface="Verdana"/>
                <a:ea typeface="Verdana"/>
                <a:cs typeface="Verdana"/>
                <a:sym typeface="Verdana"/>
              </a:rPr>
              <a:t>5</a:t>
            </a:r>
            <a:r>
              <a:rPr lang="en-US" sz="2000">
                <a:solidFill>
                  <a:schemeClr val="dk1"/>
                </a:solidFill>
                <a:latin typeface="Verdana"/>
                <a:ea typeface="Verdana"/>
                <a:cs typeface="Verdana"/>
                <a:sym typeface="Verdana"/>
              </a:rPr>
              <a:t> </a:t>
            </a:r>
          </a:p>
        </p:txBody>
      </p:sp>
      <p:cxnSp>
        <p:nvCxnSpPr>
          <p:cNvPr id="133" name="Shape 133"/>
          <p:cNvCxnSpPr/>
          <p:nvPr/>
        </p:nvCxnSpPr>
        <p:spPr>
          <a:xfrm>
            <a:off x="1591292" y="5381433"/>
            <a:ext cx="178130" cy="0"/>
          </a:xfrm>
          <a:prstGeom prst="straightConnector1">
            <a:avLst/>
          </a:prstGeom>
          <a:noFill/>
          <a:ln w="9525" cap="flat" cmpd="sng">
            <a:solidFill>
              <a:srgbClr val="005394"/>
            </a:solidFill>
            <a:prstDash val="solid"/>
            <a:round/>
            <a:headEnd type="none" w="med" len="med"/>
            <a:tailEnd type="stealth" w="lg" len="lg"/>
          </a:ln>
        </p:spPr>
      </p:cxnSp>
      <p:sp>
        <p:nvSpPr>
          <p:cNvPr id="134" name="Shape 134"/>
          <p:cNvSpPr txBox="1"/>
          <p:nvPr/>
        </p:nvSpPr>
        <p:spPr>
          <a:xfrm>
            <a:off x="169222" y="5598596"/>
            <a:ext cx="3200400" cy="338554"/>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600">
                <a:solidFill>
                  <a:schemeClr val="dk1"/>
                </a:solidFill>
                <a:latin typeface="Verdana"/>
                <a:ea typeface="Verdana"/>
                <a:cs typeface="Verdana"/>
                <a:sym typeface="Verdana"/>
              </a:rPr>
              <a:t>reconstruction error:</a:t>
            </a:r>
          </a:p>
        </p:txBody>
      </p:sp>
      <p:sp>
        <p:nvSpPr>
          <p:cNvPr id="135" name="Shape 135"/>
          <p:cNvSpPr txBox="1"/>
          <p:nvPr/>
        </p:nvSpPr>
        <p:spPr>
          <a:xfrm>
            <a:off x="3384886" y="5652064"/>
            <a:ext cx="736992" cy="30777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a:solidFill>
                  <a:schemeClr val="dk1"/>
                </a:solidFill>
                <a:latin typeface="Verdana"/>
                <a:ea typeface="Verdana"/>
                <a:cs typeface="Verdana"/>
                <a:sym typeface="Verdana"/>
              </a:rPr>
              <a:t>1.2</a:t>
            </a:r>
          </a:p>
        </p:txBody>
      </p:sp>
      <p:sp>
        <p:nvSpPr>
          <p:cNvPr id="136" name="Shape 136"/>
          <p:cNvSpPr txBox="1"/>
          <p:nvPr/>
        </p:nvSpPr>
        <p:spPr>
          <a:xfrm>
            <a:off x="6045528" y="5678149"/>
            <a:ext cx="736992" cy="30777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a:solidFill>
                  <a:schemeClr val="dk1"/>
                </a:solidFill>
                <a:latin typeface="Verdana"/>
                <a:ea typeface="Verdana"/>
                <a:cs typeface="Verdana"/>
                <a:sym typeface="Verdana"/>
              </a:rPr>
              <a:t>0.8</a:t>
            </a:r>
          </a:p>
        </p:txBody>
      </p:sp>
      <p:sp>
        <p:nvSpPr>
          <p:cNvPr id="137" name="Shape 137"/>
          <p:cNvSpPr txBox="1"/>
          <p:nvPr/>
        </p:nvSpPr>
        <p:spPr>
          <a:xfrm>
            <a:off x="8035904" y="5685234"/>
            <a:ext cx="736992" cy="307777"/>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US" sz="1400">
                <a:solidFill>
                  <a:schemeClr val="dk1"/>
                </a:solidFill>
                <a:latin typeface="Verdana"/>
                <a:ea typeface="Verdana"/>
                <a:cs typeface="Verdana"/>
                <a:sym typeface="Verdana"/>
              </a:rPr>
              <a:t>1.5</a:t>
            </a:r>
          </a:p>
        </p:txBody>
      </p:sp>
      <p:sp>
        <p:nvSpPr>
          <p:cNvPr id="138" name="Shape 138"/>
          <p:cNvSpPr/>
          <p:nvPr/>
        </p:nvSpPr>
        <p:spPr>
          <a:xfrm>
            <a:off x="5712031" y="3939069"/>
            <a:ext cx="1163782" cy="2133029"/>
          </a:xfrm>
          <a:prstGeom prst="rect">
            <a:avLst/>
          </a:prstGeom>
          <a:noFill/>
          <a:ln w="25400" cap="flat" cmpd="sng">
            <a:solidFill>
              <a:srgbClr val="FF0000"/>
            </a:solidFill>
            <a:prstDash val="dash"/>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240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98697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Shape 145"/>
          <p:cNvSpPr txBox="1">
            <a:spLocks noGrp="1"/>
          </p:cNvSpPr>
          <p:nvPr>
            <p:ph type="sldNum" idx="12"/>
          </p:nvPr>
        </p:nvSpPr>
        <p:spPr>
          <a:xfrm>
            <a:off x="146304" y="6611112"/>
            <a:ext cx="228600" cy="201168"/>
          </a:xfrm>
          <a:prstGeom prst="rect">
            <a:avLst/>
          </a:prstGeom>
          <a:noFill/>
          <a:ln>
            <a:noFill/>
          </a:ln>
        </p:spPr>
        <p:txBody>
          <a:bodyPr wrap="square" lIns="18275" tIns="18275" rIns="18275" bIns="18275" anchor="t" anchorCtr="0">
            <a:noAutofit/>
          </a:bodyPr>
          <a:lstStyle/>
          <a:p>
            <a:pPr marL="0" marR="0" lvl="0" indent="0" algn="r" rtl="0">
              <a:spcBef>
                <a:spcPts val="0"/>
              </a:spcBef>
              <a:spcAft>
                <a:spcPts val="0"/>
              </a:spcAft>
              <a:buSzPct val="25000"/>
              <a:buNone/>
            </a:pPr>
            <a:fld id="{00000000-1234-1234-1234-123412341234}" type="slidenum">
              <a:rPr lang="en-US" sz="1100">
                <a:solidFill>
                  <a:schemeClr val="dk1"/>
                </a:solidFill>
                <a:latin typeface="Arial Narrow"/>
                <a:ea typeface="Arial Narrow"/>
                <a:cs typeface="Arial Narrow"/>
                <a:sym typeface="Arial Narrow"/>
              </a:rPr>
              <a:t>20</a:t>
            </a:fld>
            <a:r>
              <a:rPr lang="en-US" sz="1100">
                <a:solidFill>
                  <a:schemeClr val="dk1"/>
                </a:solidFill>
                <a:latin typeface="Arial Narrow"/>
                <a:ea typeface="Arial Narrow"/>
                <a:cs typeface="Arial Narrow"/>
                <a:sym typeface="Arial Narrow"/>
              </a:rPr>
              <a:t> </a:t>
            </a:r>
          </a:p>
        </p:txBody>
      </p:sp>
      <p:sp>
        <p:nvSpPr>
          <p:cNvPr id="146" name="Shape 146"/>
          <p:cNvSpPr txBox="1">
            <a:spLocks noGrp="1"/>
          </p:cNvSpPr>
          <p:nvPr>
            <p:ph type="title"/>
          </p:nvPr>
        </p:nvSpPr>
        <p:spPr>
          <a:xfrm>
            <a:off x="224298" y="58988"/>
            <a:ext cx="8462502" cy="769158"/>
          </a:xfrm>
          <a:prstGeom prst="rect">
            <a:avLst/>
          </a:prstGeom>
          <a:noFill/>
          <a:ln>
            <a:noFill/>
          </a:ln>
        </p:spPr>
        <p:txBody>
          <a:bodyPr wrap="square" lIns="0" tIns="45700" rIns="45700" bIns="45700" anchor="b" anchorCtr="0">
            <a:noAutofit/>
          </a:bodyPr>
          <a:lstStyle/>
          <a:p>
            <a:pPr marL="0" marR="0" lvl="0" indent="-152400" algn="l" rtl="0">
              <a:spcBef>
                <a:spcPts val="0"/>
              </a:spcBef>
              <a:buClr>
                <a:schemeClr val="dk2"/>
              </a:buClr>
              <a:buSzPct val="100000"/>
              <a:buFont typeface="Verdana"/>
              <a:buNone/>
            </a:pPr>
            <a:r>
              <a:rPr lang="en-US" sz="2400" b="0" i="0" u="none" strike="noStrike" cap="none">
                <a:solidFill>
                  <a:schemeClr val="dk2"/>
                </a:solidFill>
                <a:latin typeface="Verdana"/>
                <a:ea typeface="Verdana"/>
                <a:cs typeface="Verdana"/>
                <a:sym typeface="Verdana"/>
              </a:rPr>
              <a:t>Preliminary Results on Detecting Sensor Failures</a:t>
            </a:r>
          </a:p>
        </p:txBody>
      </p:sp>
      <p:sp>
        <p:nvSpPr>
          <p:cNvPr id="12" name="Shape 144"/>
          <p:cNvSpPr txBox="1">
            <a:spLocks noGrp="1"/>
          </p:cNvSpPr>
          <p:nvPr/>
        </p:nvSpPr>
        <p:spPr>
          <a:xfrm>
            <a:off x="268298" y="1085850"/>
            <a:ext cx="8455025" cy="5257800"/>
          </a:xfrm>
          <a:prstGeom prst="rect">
            <a:avLst/>
          </a:prstGeom>
          <a:noFill/>
          <a:ln>
            <a:noFill/>
          </a:ln>
        </p:spPr>
        <p:txBody>
          <a:bodyPr wrap="square" lIns="0" tIns="45700" rIns="45700" bIns="45700" anchor="t" anchorCtr="0">
            <a:noAutofit/>
          </a:bodyPr>
          <a:lstStyle>
            <a:defPPr marR="0" lvl="0" algn="l" rtl="0">
              <a:lnSpc>
                <a:spcPct val="100000"/>
              </a:lnSpc>
              <a:spcBef>
                <a:spcPts val="0"/>
              </a:spcBef>
              <a:spcAft>
                <a:spcPts val="0"/>
              </a:spcAft>
            </a:defPPr>
            <a:lvl1pPr marL="228600" marR="0" lvl="0" indent="-101600" algn="l" rtl="0">
              <a:lnSpc>
                <a:spcPct val="100000"/>
              </a:lnSpc>
              <a:spcBef>
                <a:spcPts val="600"/>
              </a:spcBef>
              <a:spcAft>
                <a:spcPts val="0"/>
              </a:spcAft>
              <a:buClr>
                <a:schemeClr val="accent1"/>
              </a:buClr>
              <a:buSzPct val="100000"/>
              <a:buFont typeface="Noto Sans Symbols"/>
              <a:buChar char="•"/>
              <a:defRPr sz="2000" b="0" i="0" u="none" strike="noStrike" cap="none">
                <a:solidFill>
                  <a:schemeClr val="dk1"/>
                </a:solidFill>
                <a:latin typeface="Verdana"/>
                <a:ea typeface="Verdana"/>
                <a:cs typeface="Verdana"/>
                <a:sym typeface="Verdana"/>
              </a:defRPr>
            </a:lvl1pPr>
            <a:lvl2pPr marL="457200" marR="0" lvl="1" indent="-114300" algn="l" rtl="0">
              <a:lnSpc>
                <a:spcPct val="100000"/>
              </a:lnSpc>
              <a:spcBef>
                <a:spcPts val="300"/>
              </a:spcBef>
              <a:spcAft>
                <a:spcPts val="0"/>
              </a:spcAft>
              <a:buClr>
                <a:schemeClr val="accent1"/>
              </a:buClr>
              <a:buSzPct val="100000"/>
              <a:buFont typeface="Noto Sans Symbols"/>
              <a:buChar char="•"/>
              <a:defRPr sz="1800" b="0" i="0" u="none" strike="noStrike" cap="none">
                <a:solidFill>
                  <a:schemeClr val="dk1"/>
                </a:solidFill>
                <a:latin typeface="Verdana"/>
                <a:ea typeface="Verdana"/>
                <a:cs typeface="Verdana"/>
                <a:sym typeface="Verdana"/>
              </a:defRPr>
            </a:lvl2pPr>
            <a:lvl3pPr marL="685800" marR="0" lvl="2" indent="-127000" algn="l" rtl="0">
              <a:lnSpc>
                <a:spcPct val="100000"/>
              </a:lnSpc>
              <a:spcBef>
                <a:spcPts val="200"/>
              </a:spcBef>
              <a:spcAft>
                <a:spcPts val="0"/>
              </a:spcAft>
              <a:buClr>
                <a:schemeClr val="accent1"/>
              </a:buClr>
              <a:buSzPct val="100000"/>
              <a:buFont typeface="Noto Sans Symbols"/>
              <a:buChar char="•"/>
              <a:defRPr sz="1600" b="0" i="0" u="none" strike="noStrike" cap="none">
                <a:solidFill>
                  <a:schemeClr val="dk1"/>
                </a:solidFill>
                <a:latin typeface="Verdana"/>
                <a:ea typeface="Verdana"/>
                <a:cs typeface="Verdana"/>
                <a:sym typeface="Verdana"/>
              </a:defRPr>
            </a:lvl3pPr>
            <a:lvl4pPr marL="914400" marR="0" lvl="3" indent="-139700" algn="l" rtl="0">
              <a:lnSpc>
                <a:spcPct val="100000"/>
              </a:lnSpc>
              <a:spcBef>
                <a:spcPts val="100"/>
              </a:spcBef>
              <a:spcAft>
                <a:spcPts val="0"/>
              </a:spcAft>
              <a:buClr>
                <a:schemeClr val="accent1"/>
              </a:buClr>
              <a:buSzPct val="100000"/>
              <a:buFont typeface="Noto Sans Symbols"/>
              <a:buChar char="•"/>
              <a:defRPr sz="1400" b="0" i="0" u="none" strike="noStrike" cap="none">
                <a:solidFill>
                  <a:schemeClr val="dk1"/>
                </a:solidFill>
                <a:latin typeface="Verdana"/>
                <a:ea typeface="Verdana"/>
                <a:cs typeface="Verdana"/>
                <a:sym typeface="Verdana"/>
              </a:defRPr>
            </a:lvl4pPr>
            <a:lvl5pPr marL="1143000" marR="0" lvl="4" indent="-152400" algn="l" rtl="0">
              <a:lnSpc>
                <a:spcPct val="100000"/>
              </a:lnSpc>
              <a:spcBef>
                <a:spcPts val="0"/>
              </a:spcBef>
              <a:spcAft>
                <a:spcPts val="0"/>
              </a:spcAft>
              <a:buClr>
                <a:schemeClr val="accent1"/>
              </a:buClr>
              <a:buSzPct val="100000"/>
              <a:buFont typeface="Noto Sans Symbols"/>
              <a:buChar char="•"/>
              <a:defRPr sz="1200" b="0" i="0" u="none" strike="noStrike" cap="none">
                <a:solidFill>
                  <a:schemeClr val="dk1"/>
                </a:solidFill>
                <a:latin typeface="Verdana"/>
                <a:ea typeface="Verdana"/>
                <a:cs typeface="Verdana"/>
                <a:sym typeface="Verdana"/>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Verdana"/>
                <a:ea typeface="Verdana"/>
                <a:cs typeface="Verdana"/>
                <a:sym typeface="Verdana"/>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Verdana"/>
                <a:ea typeface="Verdana"/>
                <a:cs typeface="Verdana"/>
                <a:sym typeface="Verdana"/>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Verdana"/>
                <a:ea typeface="Verdana"/>
                <a:cs typeface="Verdana"/>
                <a:sym typeface="Verdana"/>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Verdana"/>
                <a:ea typeface="Verdana"/>
                <a:cs typeface="Verdana"/>
                <a:sym typeface="Verdana"/>
              </a:defRPr>
            </a:lvl9pPr>
          </a:lstStyle>
          <a:p>
            <a:pPr marL="228600" marR="0" lvl="0" indent="-215900" algn="l" rtl="0">
              <a:lnSpc>
                <a:spcPct val="100000"/>
              </a:lnSpc>
              <a:spcBef>
                <a:spcPts val="0"/>
              </a:spcBef>
              <a:spcAft>
                <a:spcPts val="0"/>
              </a:spcAft>
              <a:buClr>
                <a:schemeClr val="accent1"/>
              </a:buClr>
              <a:buSzPct val="100000"/>
              <a:buFont typeface="Noto Sans Symbols"/>
              <a:buChar char="•"/>
            </a:pPr>
            <a:r>
              <a:rPr lang="en-US" sz="1600" dirty="0"/>
              <a:t>Data: </a:t>
            </a:r>
            <a:r>
              <a:rPr lang="en-US" sz="1600" b="0" i="0" u="none" strike="noStrike" cap="none" dirty="0">
                <a:solidFill>
                  <a:schemeClr val="dk1"/>
                </a:solidFill>
                <a:latin typeface="Verdana"/>
                <a:ea typeface="Verdana"/>
                <a:cs typeface="Verdana"/>
                <a:sym typeface="Verdana"/>
              </a:rPr>
              <a:t>One year data from a San Francisco weather station </a:t>
            </a:r>
            <a:r>
              <a:rPr lang="en-US" sz="1600" b="0" i="0" u="none" strike="noStrike" cap="none" dirty="0" smtClean="0">
                <a:solidFill>
                  <a:schemeClr val="dk1"/>
                </a:solidFill>
                <a:latin typeface="Verdana"/>
                <a:ea typeface="Verdana"/>
                <a:cs typeface="Verdana"/>
                <a:sym typeface="Verdana"/>
              </a:rPr>
              <a:t>(source: </a:t>
            </a:r>
            <a:r>
              <a:rPr lang="en-US" sz="1600" dirty="0" smtClean="0"/>
              <a:t>Weather Underground)</a:t>
            </a:r>
            <a:endParaRPr lang="en-US" sz="1600" dirty="0"/>
          </a:p>
          <a:p>
            <a:pPr marL="228600" marR="0" lvl="0" indent="-215900" algn="l" rtl="0">
              <a:lnSpc>
                <a:spcPct val="100000"/>
              </a:lnSpc>
              <a:spcBef>
                <a:spcPts val="0"/>
              </a:spcBef>
              <a:spcAft>
                <a:spcPts val="0"/>
              </a:spcAft>
              <a:buClr>
                <a:schemeClr val="accent1"/>
              </a:buClr>
              <a:buSzPct val="100000"/>
              <a:buFont typeface="Noto Sans Symbols"/>
              <a:buChar char="•"/>
            </a:pPr>
            <a:r>
              <a:rPr lang="en-US" sz="1600" dirty="0"/>
              <a:t>Five types of sensor failures are simulated. I</a:t>
            </a:r>
            <a:r>
              <a:rPr lang="en-US" sz="1600" b="0" i="0" u="none" strike="noStrike" cap="none" dirty="0">
                <a:solidFill>
                  <a:schemeClr val="dk1"/>
                </a:solidFill>
                <a:latin typeface="Verdana"/>
                <a:ea typeface="Verdana"/>
                <a:cs typeface="Verdana"/>
                <a:sym typeface="Verdana"/>
              </a:rPr>
              <a:t>f the deviation between observed signal and ground truth exceeds a threshold, then a failure is </a:t>
            </a:r>
            <a:r>
              <a:rPr lang="en-US" sz="1600" dirty="0" smtClean="0"/>
              <a:t>identified</a:t>
            </a:r>
            <a:endParaRPr lang="en-US" sz="1600" b="0" i="0" u="none" strike="noStrike" cap="none" dirty="0">
              <a:solidFill>
                <a:schemeClr val="dk1"/>
              </a:solidFill>
              <a:latin typeface="Verdana"/>
              <a:ea typeface="Verdana"/>
              <a:cs typeface="Verdana"/>
              <a:sym typeface="Verdana"/>
            </a:endParaRPr>
          </a:p>
          <a:p>
            <a:pPr marL="228600" marR="0" lvl="0" indent="-215900" algn="l" rtl="0">
              <a:lnSpc>
                <a:spcPct val="100000"/>
              </a:lnSpc>
              <a:spcBef>
                <a:spcPts val="0"/>
              </a:spcBef>
              <a:spcAft>
                <a:spcPts val="0"/>
              </a:spcAft>
              <a:buClr>
                <a:schemeClr val="accent1"/>
              </a:buClr>
              <a:buSzPct val="100000"/>
              <a:buFont typeface="Noto Sans Symbols"/>
              <a:buChar char="•"/>
            </a:pPr>
            <a:r>
              <a:rPr lang="en-US" sz="1600" b="0" i="0" u="none" strike="noStrike" cap="none" dirty="0">
                <a:solidFill>
                  <a:schemeClr val="dk1"/>
                </a:solidFill>
                <a:latin typeface="Verdana"/>
                <a:ea typeface="Verdana"/>
                <a:cs typeface="Verdana"/>
                <a:sym typeface="Verdana"/>
              </a:rPr>
              <a:t>Single-sensor and multi-sensor failures are simulated</a:t>
            </a:r>
          </a:p>
          <a:p>
            <a:pPr marL="228600" marR="0" lvl="0" indent="-215900" algn="l" rtl="0">
              <a:lnSpc>
                <a:spcPct val="100000"/>
              </a:lnSpc>
              <a:spcBef>
                <a:spcPts val="0"/>
              </a:spcBef>
              <a:spcAft>
                <a:spcPts val="0"/>
              </a:spcAft>
              <a:buClr>
                <a:schemeClr val="accent1"/>
              </a:buClr>
              <a:buSzPct val="100000"/>
              <a:buFont typeface="Noto Sans Symbols"/>
              <a:buChar char="•"/>
            </a:pPr>
            <a:r>
              <a:rPr lang="en-US" sz="1600" b="0" i="0" u="none" strike="noStrike" cap="none" dirty="0">
                <a:solidFill>
                  <a:schemeClr val="dk1"/>
                </a:solidFill>
                <a:latin typeface="Verdana"/>
                <a:ea typeface="Verdana"/>
                <a:cs typeface="Verdana"/>
                <a:sym typeface="Verdana"/>
              </a:rPr>
              <a:t>Recall is set to 90%</a:t>
            </a:r>
          </a:p>
          <a:p>
            <a:pPr marL="457200" marR="0" lvl="1" indent="-228600" algn="l" rtl="0">
              <a:spcBef>
                <a:spcPts val="300"/>
              </a:spcBef>
              <a:buClr>
                <a:schemeClr val="accent1"/>
              </a:buClr>
              <a:buSzPct val="100000"/>
              <a:buFont typeface="Noto Sans Symbols"/>
              <a:buNone/>
            </a:pPr>
            <a:endParaRPr sz="1400" b="0" i="0" u="none" strike="noStrike" cap="none" dirty="0">
              <a:solidFill>
                <a:schemeClr val="dk1"/>
              </a:solidFill>
              <a:latin typeface="Verdana"/>
              <a:ea typeface="Verdana"/>
              <a:cs typeface="Verdana"/>
              <a:sym typeface="Verdana"/>
            </a:endParaRPr>
          </a:p>
        </p:txBody>
      </p:sp>
      <p:pic>
        <p:nvPicPr>
          <p:cNvPr id="13" name="table"/>
          <p:cNvPicPr>
            <a:picLocks noChangeAspect="1"/>
          </p:cNvPicPr>
          <p:nvPr/>
        </p:nvPicPr>
        <p:blipFill>
          <a:blip r:embed="rId3"/>
          <a:stretch>
            <a:fillRect/>
          </a:stretch>
        </p:blipFill>
        <p:spPr>
          <a:xfrm>
            <a:off x="228356" y="3315369"/>
            <a:ext cx="8687300" cy="1193830"/>
          </a:xfrm>
          <a:prstGeom prst="rect">
            <a:avLst/>
          </a:prstGeom>
        </p:spPr>
      </p:pic>
      <p:sp>
        <p:nvSpPr>
          <p:cNvPr id="14" name="Shape 148"/>
          <p:cNvSpPr txBox="1"/>
          <p:nvPr/>
        </p:nvSpPr>
        <p:spPr>
          <a:xfrm>
            <a:off x="2954238" y="3007567"/>
            <a:ext cx="3313800" cy="307800"/>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SzPct val="25000"/>
              <a:buNone/>
            </a:pPr>
            <a:r>
              <a:rPr lang="en-US" sz="1400" b="1">
                <a:solidFill>
                  <a:schemeClr val="dk1"/>
                </a:solidFill>
                <a:latin typeface="Verdana"/>
                <a:ea typeface="Verdana"/>
                <a:cs typeface="Verdana"/>
                <a:sym typeface="Verdana"/>
              </a:rPr>
              <a:t>Precision of detecti</a:t>
            </a:r>
            <a:r>
              <a:rPr lang="en-US" b="1">
                <a:solidFill>
                  <a:schemeClr val="dk1"/>
                </a:solidFill>
                <a:latin typeface="Verdana"/>
                <a:ea typeface="Verdana"/>
                <a:cs typeface="Verdana"/>
                <a:sym typeface="Verdana"/>
              </a:rPr>
              <a:t>ng failures</a:t>
            </a:r>
            <a:r>
              <a:rPr lang="en-US" sz="1400" b="1">
                <a:solidFill>
                  <a:schemeClr val="dk1"/>
                </a:solidFill>
                <a:latin typeface="Verdana"/>
                <a:ea typeface="Verdana"/>
                <a:cs typeface="Verdana"/>
                <a:sym typeface="Verdana"/>
              </a:rPr>
              <a:t> </a:t>
            </a:r>
          </a:p>
        </p:txBody>
      </p:sp>
      <p:cxnSp>
        <p:nvCxnSpPr>
          <p:cNvPr id="15" name="Shape 149"/>
          <p:cNvCxnSpPr/>
          <p:nvPr/>
        </p:nvCxnSpPr>
        <p:spPr>
          <a:xfrm flipH="1">
            <a:off x="1344224" y="2991392"/>
            <a:ext cx="247200" cy="690000"/>
          </a:xfrm>
          <a:prstGeom prst="straightConnector1">
            <a:avLst/>
          </a:prstGeom>
          <a:noFill/>
          <a:ln w="9525" cap="flat" cmpd="sng">
            <a:solidFill>
              <a:srgbClr val="005394"/>
            </a:solidFill>
            <a:prstDash val="solid"/>
            <a:round/>
            <a:headEnd type="none" w="med" len="med"/>
            <a:tailEnd type="stealth" w="lg" len="lg"/>
          </a:ln>
          <a:effectLst>
            <a:glow rad="63500">
              <a:schemeClr val="accent2">
                <a:satMod val="175000"/>
                <a:alpha val="40000"/>
              </a:schemeClr>
            </a:glow>
          </a:effectLst>
        </p:spPr>
      </p:cxnSp>
      <p:sp>
        <p:nvSpPr>
          <p:cNvPr id="16" name="Shape 150"/>
          <p:cNvSpPr txBox="1"/>
          <p:nvPr/>
        </p:nvSpPr>
        <p:spPr>
          <a:xfrm>
            <a:off x="1142620" y="2699760"/>
            <a:ext cx="6434400" cy="307800"/>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SzPct val="25000"/>
              <a:buNone/>
            </a:pPr>
            <a:r>
              <a:rPr lang="en-US" sz="1400">
                <a:solidFill>
                  <a:schemeClr val="dk1"/>
                </a:solidFill>
                <a:latin typeface="Verdana"/>
                <a:ea typeface="Verdana"/>
                <a:cs typeface="Verdana"/>
                <a:sym typeface="Verdana"/>
              </a:rPr>
              <a:t>Use single-sensor signals only, not leveraging correlated sensors</a:t>
            </a:r>
          </a:p>
        </p:txBody>
      </p:sp>
      <p:pic>
        <p:nvPicPr>
          <p:cNvPr id="11" name="table"/>
          <p:cNvPicPr>
            <a:picLocks noChangeAspect="1"/>
          </p:cNvPicPr>
          <p:nvPr/>
        </p:nvPicPr>
        <p:blipFill>
          <a:blip r:embed="rId4"/>
          <a:stretch>
            <a:fillRect/>
          </a:stretch>
        </p:blipFill>
        <p:spPr>
          <a:xfrm>
            <a:off x="2842690" y="4941818"/>
            <a:ext cx="6078254" cy="1285270"/>
          </a:xfrm>
          <a:prstGeom prst="rect">
            <a:avLst/>
          </a:prstGeom>
        </p:spPr>
      </p:pic>
      <p:sp>
        <p:nvSpPr>
          <p:cNvPr id="19" name="Shape 152"/>
          <p:cNvSpPr txBox="1"/>
          <p:nvPr/>
        </p:nvSpPr>
        <p:spPr>
          <a:xfrm>
            <a:off x="3796209" y="4609893"/>
            <a:ext cx="4448400" cy="307800"/>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SzPct val="25000"/>
              <a:buNone/>
            </a:pPr>
            <a:r>
              <a:rPr lang="en-US" b="1" dirty="0">
                <a:solidFill>
                  <a:schemeClr val="dk1"/>
                </a:solidFill>
                <a:latin typeface="Verdana"/>
                <a:ea typeface="Verdana"/>
                <a:cs typeface="Verdana"/>
                <a:sym typeface="Verdana"/>
              </a:rPr>
              <a:t>Accuracy of identifying failure types</a:t>
            </a:r>
          </a:p>
        </p:txBody>
      </p:sp>
      <p:sp>
        <p:nvSpPr>
          <p:cNvPr id="20" name="任意多边形 3"/>
          <p:cNvSpPr/>
          <p:nvPr/>
        </p:nvSpPr>
        <p:spPr>
          <a:xfrm>
            <a:off x="223056" y="5110259"/>
            <a:ext cx="2430163" cy="972064"/>
          </a:xfrm>
          <a:custGeom>
            <a:avLst/>
            <a:gdLst>
              <a:gd name="connsiteX0" fmla="*/ 0 w 2430163"/>
              <a:gd name="connsiteY0" fmla="*/ 313037 h 972064"/>
              <a:gd name="connsiteX1" fmla="*/ 41190 w 2430163"/>
              <a:gd name="connsiteY1" fmla="*/ 321275 h 972064"/>
              <a:gd name="connsiteX2" fmla="*/ 156519 w 2430163"/>
              <a:gd name="connsiteY2" fmla="*/ 296562 h 972064"/>
              <a:gd name="connsiteX3" fmla="*/ 230660 w 2430163"/>
              <a:gd name="connsiteY3" fmla="*/ 255373 h 972064"/>
              <a:gd name="connsiteX4" fmla="*/ 255373 w 2430163"/>
              <a:gd name="connsiteY4" fmla="*/ 247135 h 972064"/>
              <a:gd name="connsiteX5" fmla="*/ 313038 w 2430163"/>
              <a:gd name="connsiteY5" fmla="*/ 197708 h 972064"/>
              <a:gd name="connsiteX6" fmla="*/ 362465 w 2430163"/>
              <a:gd name="connsiteY6" fmla="*/ 189470 h 972064"/>
              <a:gd name="connsiteX7" fmla="*/ 428368 w 2430163"/>
              <a:gd name="connsiteY7" fmla="*/ 148281 h 972064"/>
              <a:gd name="connsiteX8" fmla="*/ 510746 w 2430163"/>
              <a:gd name="connsiteY8" fmla="*/ 90616 h 972064"/>
              <a:gd name="connsiteX9" fmla="*/ 535460 w 2430163"/>
              <a:gd name="connsiteY9" fmla="*/ 82378 h 972064"/>
              <a:gd name="connsiteX10" fmla="*/ 609600 w 2430163"/>
              <a:gd name="connsiteY10" fmla="*/ 41189 h 972064"/>
              <a:gd name="connsiteX11" fmla="*/ 700217 w 2430163"/>
              <a:gd name="connsiteY11" fmla="*/ 32951 h 972064"/>
              <a:gd name="connsiteX12" fmla="*/ 724930 w 2430163"/>
              <a:gd name="connsiteY12" fmla="*/ 16475 h 972064"/>
              <a:gd name="connsiteX13" fmla="*/ 856736 w 2430163"/>
              <a:gd name="connsiteY13" fmla="*/ 0 h 972064"/>
              <a:gd name="connsiteX14" fmla="*/ 873211 w 2430163"/>
              <a:gd name="connsiteY14" fmla="*/ 32951 h 972064"/>
              <a:gd name="connsiteX15" fmla="*/ 889687 w 2430163"/>
              <a:gd name="connsiteY15" fmla="*/ 131805 h 972064"/>
              <a:gd name="connsiteX16" fmla="*/ 906163 w 2430163"/>
              <a:gd name="connsiteY16" fmla="*/ 181232 h 972064"/>
              <a:gd name="connsiteX17" fmla="*/ 914400 w 2430163"/>
              <a:gd name="connsiteY17" fmla="*/ 238897 h 972064"/>
              <a:gd name="connsiteX18" fmla="*/ 939114 w 2430163"/>
              <a:gd name="connsiteY18" fmla="*/ 288324 h 972064"/>
              <a:gd name="connsiteX19" fmla="*/ 947352 w 2430163"/>
              <a:gd name="connsiteY19" fmla="*/ 313037 h 972064"/>
              <a:gd name="connsiteX20" fmla="*/ 980303 w 2430163"/>
              <a:gd name="connsiteY20" fmla="*/ 378940 h 972064"/>
              <a:gd name="connsiteX21" fmla="*/ 1005017 w 2430163"/>
              <a:gd name="connsiteY21" fmla="*/ 395416 h 972064"/>
              <a:gd name="connsiteX22" fmla="*/ 1062682 w 2430163"/>
              <a:gd name="connsiteY22" fmla="*/ 453081 h 972064"/>
              <a:gd name="connsiteX23" fmla="*/ 1095633 w 2430163"/>
              <a:gd name="connsiteY23" fmla="*/ 477794 h 972064"/>
              <a:gd name="connsiteX24" fmla="*/ 1128584 w 2430163"/>
              <a:gd name="connsiteY24" fmla="*/ 461319 h 972064"/>
              <a:gd name="connsiteX25" fmla="*/ 1161536 w 2430163"/>
              <a:gd name="connsiteY25" fmla="*/ 527221 h 972064"/>
              <a:gd name="connsiteX26" fmla="*/ 1178011 w 2430163"/>
              <a:gd name="connsiteY26" fmla="*/ 568410 h 972064"/>
              <a:gd name="connsiteX27" fmla="*/ 1186249 w 2430163"/>
              <a:gd name="connsiteY27" fmla="*/ 593124 h 972064"/>
              <a:gd name="connsiteX28" fmla="*/ 1194487 w 2430163"/>
              <a:gd name="connsiteY28" fmla="*/ 626075 h 972064"/>
              <a:gd name="connsiteX29" fmla="*/ 1227438 w 2430163"/>
              <a:gd name="connsiteY29" fmla="*/ 675502 h 972064"/>
              <a:gd name="connsiteX30" fmla="*/ 1235676 w 2430163"/>
              <a:gd name="connsiteY30" fmla="*/ 700216 h 972064"/>
              <a:gd name="connsiteX31" fmla="*/ 1243914 w 2430163"/>
              <a:gd name="connsiteY31" fmla="*/ 733167 h 972064"/>
              <a:gd name="connsiteX32" fmla="*/ 1260390 w 2430163"/>
              <a:gd name="connsiteY32" fmla="*/ 757881 h 972064"/>
              <a:gd name="connsiteX33" fmla="*/ 1285103 w 2430163"/>
              <a:gd name="connsiteY33" fmla="*/ 823783 h 972064"/>
              <a:gd name="connsiteX34" fmla="*/ 1334530 w 2430163"/>
              <a:gd name="connsiteY34" fmla="*/ 930875 h 972064"/>
              <a:gd name="connsiteX35" fmla="*/ 1359244 w 2430163"/>
              <a:gd name="connsiteY35" fmla="*/ 972064 h 972064"/>
              <a:gd name="connsiteX36" fmla="*/ 1367482 w 2430163"/>
              <a:gd name="connsiteY36" fmla="*/ 807308 h 972064"/>
              <a:gd name="connsiteX37" fmla="*/ 1383957 w 2430163"/>
              <a:gd name="connsiteY37" fmla="*/ 609600 h 972064"/>
              <a:gd name="connsiteX38" fmla="*/ 1392195 w 2430163"/>
              <a:gd name="connsiteY38" fmla="*/ 584886 h 972064"/>
              <a:gd name="connsiteX39" fmla="*/ 1416909 w 2430163"/>
              <a:gd name="connsiteY39" fmla="*/ 560173 h 972064"/>
              <a:gd name="connsiteX40" fmla="*/ 1466336 w 2430163"/>
              <a:gd name="connsiteY40" fmla="*/ 469556 h 972064"/>
              <a:gd name="connsiteX41" fmla="*/ 1482811 w 2430163"/>
              <a:gd name="connsiteY41" fmla="*/ 444843 h 972064"/>
              <a:gd name="connsiteX42" fmla="*/ 1507525 w 2430163"/>
              <a:gd name="connsiteY42" fmla="*/ 436605 h 972064"/>
              <a:gd name="connsiteX43" fmla="*/ 1540476 w 2430163"/>
              <a:gd name="connsiteY43" fmla="*/ 420129 h 972064"/>
              <a:gd name="connsiteX44" fmla="*/ 1548714 w 2430163"/>
              <a:gd name="connsiteY44" fmla="*/ 255373 h 972064"/>
              <a:gd name="connsiteX45" fmla="*/ 1565190 w 2430163"/>
              <a:gd name="connsiteY45" fmla="*/ 230659 h 972064"/>
              <a:gd name="connsiteX46" fmla="*/ 1589903 w 2430163"/>
              <a:gd name="connsiteY46" fmla="*/ 172994 h 972064"/>
              <a:gd name="connsiteX47" fmla="*/ 1606379 w 2430163"/>
              <a:gd name="connsiteY47" fmla="*/ 140043 h 972064"/>
              <a:gd name="connsiteX48" fmla="*/ 1721709 w 2430163"/>
              <a:gd name="connsiteY48" fmla="*/ 172994 h 972064"/>
              <a:gd name="connsiteX49" fmla="*/ 1746422 w 2430163"/>
              <a:gd name="connsiteY49" fmla="*/ 197708 h 972064"/>
              <a:gd name="connsiteX50" fmla="*/ 1820563 w 2430163"/>
              <a:gd name="connsiteY50" fmla="*/ 222421 h 972064"/>
              <a:gd name="connsiteX51" fmla="*/ 1845276 w 2430163"/>
              <a:gd name="connsiteY51" fmla="*/ 230659 h 972064"/>
              <a:gd name="connsiteX52" fmla="*/ 2042984 w 2430163"/>
              <a:gd name="connsiteY52" fmla="*/ 222421 h 972064"/>
              <a:gd name="connsiteX53" fmla="*/ 2117125 w 2430163"/>
              <a:gd name="connsiteY53" fmla="*/ 205946 h 972064"/>
              <a:gd name="connsiteX54" fmla="*/ 2265406 w 2430163"/>
              <a:gd name="connsiteY54" fmla="*/ 214183 h 972064"/>
              <a:gd name="connsiteX55" fmla="*/ 2314833 w 2430163"/>
              <a:gd name="connsiteY55" fmla="*/ 247135 h 972064"/>
              <a:gd name="connsiteX56" fmla="*/ 2430163 w 2430163"/>
              <a:gd name="connsiteY56" fmla="*/ 247135 h 972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430163" h="972064">
                <a:moveTo>
                  <a:pt x="0" y="313037"/>
                </a:moveTo>
                <a:cubicBezTo>
                  <a:pt x="13730" y="315783"/>
                  <a:pt x="27265" y="322741"/>
                  <a:pt x="41190" y="321275"/>
                </a:cubicBezTo>
                <a:cubicBezTo>
                  <a:pt x="80290" y="317159"/>
                  <a:pt x="156519" y="296562"/>
                  <a:pt x="156519" y="296562"/>
                </a:cubicBezTo>
                <a:cubicBezTo>
                  <a:pt x="193514" y="259567"/>
                  <a:pt x="170180" y="275533"/>
                  <a:pt x="230660" y="255373"/>
                </a:cubicBezTo>
                <a:lnTo>
                  <a:pt x="255373" y="247135"/>
                </a:lnTo>
                <a:cubicBezTo>
                  <a:pt x="265800" y="236708"/>
                  <a:pt x="294218" y="203981"/>
                  <a:pt x="313038" y="197708"/>
                </a:cubicBezTo>
                <a:cubicBezTo>
                  <a:pt x="328884" y="192426"/>
                  <a:pt x="345989" y="192216"/>
                  <a:pt x="362465" y="189470"/>
                </a:cubicBezTo>
                <a:cubicBezTo>
                  <a:pt x="455823" y="119452"/>
                  <a:pt x="337897" y="204826"/>
                  <a:pt x="428368" y="148281"/>
                </a:cubicBezTo>
                <a:cubicBezTo>
                  <a:pt x="449855" y="134852"/>
                  <a:pt x="489275" y="97773"/>
                  <a:pt x="510746" y="90616"/>
                </a:cubicBezTo>
                <a:lnTo>
                  <a:pt x="535460" y="82378"/>
                </a:lnTo>
                <a:cubicBezTo>
                  <a:pt x="556039" y="68659"/>
                  <a:pt x="581921" y="45143"/>
                  <a:pt x="609600" y="41189"/>
                </a:cubicBezTo>
                <a:cubicBezTo>
                  <a:pt x="639625" y="36900"/>
                  <a:pt x="670011" y="35697"/>
                  <a:pt x="700217" y="32951"/>
                </a:cubicBezTo>
                <a:cubicBezTo>
                  <a:pt x="708455" y="27459"/>
                  <a:pt x="715830" y="20375"/>
                  <a:pt x="724930" y="16475"/>
                </a:cubicBezTo>
                <a:cubicBezTo>
                  <a:pt x="756324" y="3020"/>
                  <a:pt x="844832" y="992"/>
                  <a:pt x="856736" y="0"/>
                </a:cubicBezTo>
                <a:cubicBezTo>
                  <a:pt x="862228" y="10984"/>
                  <a:pt x="870233" y="21038"/>
                  <a:pt x="873211" y="32951"/>
                </a:cubicBezTo>
                <a:cubicBezTo>
                  <a:pt x="881313" y="65359"/>
                  <a:pt x="879123" y="100113"/>
                  <a:pt x="889687" y="131805"/>
                </a:cubicBezTo>
                <a:lnTo>
                  <a:pt x="906163" y="181232"/>
                </a:lnTo>
                <a:cubicBezTo>
                  <a:pt x="908909" y="200454"/>
                  <a:pt x="910592" y="219857"/>
                  <a:pt x="914400" y="238897"/>
                </a:cubicBezTo>
                <a:cubicBezTo>
                  <a:pt x="921301" y="273403"/>
                  <a:pt x="922916" y="255929"/>
                  <a:pt x="939114" y="288324"/>
                </a:cubicBezTo>
                <a:cubicBezTo>
                  <a:pt x="942997" y="296091"/>
                  <a:pt x="943759" y="305132"/>
                  <a:pt x="947352" y="313037"/>
                </a:cubicBezTo>
                <a:cubicBezTo>
                  <a:pt x="957515" y="335396"/>
                  <a:pt x="959867" y="365316"/>
                  <a:pt x="980303" y="378940"/>
                </a:cubicBezTo>
                <a:cubicBezTo>
                  <a:pt x="988541" y="384432"/>
                  <a:pt x="997658" y="388793"/>
                  <a:pt x="1005017" y="395416"/>
                </a:cubicBezTo>
                <a:cubicBezTo>
                  <a:pt x="1025222" y="413601"/>
                  <a:pt x="1040935" y="436771"/>
                  <a:pt x="1062682" y="453081"/>
                </a:cubicBezTo>
                <a:lnTo>
                  <a:pt x="1095633" y="477794"/>
                </a:lnTo>
                <a:cubicBezTo>
                  <a:pt x="1106617" y="472302"/>
                  <a:pt x="1116427" y="459582"/>
                  <a:pt x="1128584" y="461319"/>
                </a:cubicBezTo>
                <a:cubicBezTo>
                  <a:pt x="1158473" y="465589"/>
                  <a:pt x="1156693" y="511076"/>
                  <a:pt x="1161536" y="527221"/>
                </a:cubicBezTo>
                <a:cubicBezTo>
                  <a:pt x="1165785" y="541385"/>
                  <a:pt x="1172819" y="554564"/>
                  <a:pt x="1178011" y="568410"/>
                </a:cubicBezTo>
                <a:cubicBezTo>
                  <a:pt x="1181060" y="576541"/>
                  <a:pt x="1183863" y="584775"/>
                  <a:pt x="1186249" y="593124"/>
                </a:cubicBezTo>
                <a:cubicBezTo>
                  <a:pt x="1189359" y="604010"/>
                  <a:pt x="1189424" y="615949"/>
                  <a:pt x="1194487" y="626075"/>
                </a:cubicBezTo>
                <a:cubicBezTo>
                  <a:pt x="1203342" y="643786"/>
                  <a:pt x="1221176" y="656717"/>
                  <a:pt x="1227438" y="675502"/>
                </a:cubicBezTo>
                <a:cubicBezTo>
                  <a:pt x="1230184" y="683740"/>
                  <a:pt x="1233290" y="691867"/>
                  <a:pt x="1235676" y="700216"/>
                </a:cubicBezTo>
                <a:cubicBezTo>
                  <a:pt x="1238786" y="711102"/>
                  <a:pt x="1239454" y="722761"/>
                  <a:pt x="1243914" y="733167"/>
                </a:cubicBezTo>
                <a:cubicBezTo>
                  <a:pt x="1247814" y="742267"/>
                  <a:pt x="1256293" y="748868"/>
                  <a:pt x="1260390" y="757881"/>
                </a:cubicBezTo>
                <a:cubicBezTo>
                  <a:pt x="1270098" y="779239"/>
                  <a:pt x="1276390" y="802000"/>
                  <a:pt x="1285103" y="823783"/>
                </a:cubicBezTo>
                <a:cubicBezTo>
                  <a:pt x="1299408" y="859545"/>
                  <a:pt x="1316025" y="896949"/>
                  <a:pt x="1334530" y="930875"/>
                </a:cubicBezTo>
                <a:cubicBezTo>
                  <a:pt x="1342197" y="944931"/>
                  <a:pt x="1351006" y="958334"/>
                  <a:pt x="1359244" y="972064"/>
                </a:cubicBezTo>
                <a:cubicBezTo>
                  <a:pt x="1361990" y="917145"/>
                  <a:pt x="1363742" y="862168"/>
                  <a:pt x="1367482" y="807308"/>
                </a:cubicBezTo>
                <a:cubicBezTo>
                  <a:pt x="1371980" y="741330"/>
                  <a:pt x="1376654" y="675327"/>
                  <a:pt x="1383957" y="609600"/>
                </a:cubicBezTo>
                <a:cubicBezTo>
                  <a:pt x="1384916" y="600969"/>
                  <a:pt x="1387378" y="592111"/>
                  <a:pt x="1392195" y="584886"/>
                </a:cubicBezTo>
                <a:cubicBezTo>
                  <a:pt x="1398657" y="575193"/>
                  <a:pt x="1408671" y="568411"/>
                  <a:pt x="1416909" y="560173"/>
                </a:cubicBezTo>
                <a:cubicBezTo>
                  <a:pt x="1444753" y="476639"/>
                  <a:pt x="1419947" y="500482"/>
                  <a:pt x="1466336" y="469556"/>
                </a:cubicBezTo>
                <a:cubicBezTo>
                  <a:pt x="1471828" y="461318"/>
                  <a:pt x="1475080" y="451028"/>
                  <a:pt x="1482811" y="444843"/>
                </a:cubicBezTo>
                <a:cubicBezTo>
                  <a:pt x="1489592" y="439418"/>
                  <a:pt x="1499544" y="440026"/>
                  <a:pt x="1507525" y="436605"/>
                </a:cubicBezTo>
                <a:cubicBezTo>
                  <a:pt x="1518812" y="431768"/>
                  <a:pt x="1529492" y="425621"/>
                  <a:pt x="1540476" y="420129"/>
                </a:cubicBezTo>
                <a:cubicBezTo>
                  <a:pt x="1543222" y="365210"/>
                  <a:pt x="1541602" y="309898"/>
                  <a:pt x="1548714" y="255373"/>
                </a:cubicBezTo>
                <a:cubicBezTo>
                  <a:pt x="1549995" y="245555"/>
                  <a:pt x="1560278" y="239255"/>
                  <a:pt x="1565190" y="230659"/>
                </a:cubicBezTo>
                <a:cubicBezTo>
                  <a:pt x="1596415" y="176015"/>
                  <a:pt x="1570098" y="219205"/>
                  <a:pt x="1589903" y="172994"/>
                </a:cubicBezTo>
                <a:cubicBezTo>
                  <a:pt x="1594740" y="161707"/>
                  <a:pt x="1600887" y="151027"/>
                  <a:pt x="1606379" y="140043"/>
                </a:cubicBezTo>
                <a:cubicBezTo>
                  <a:pt x="1664957" y="147365"/>
                  <a:pt x="1673783" y="141043"/>
                  <a:pt x="1721709" y="172994"/>
                </a:cubicBezTo>
                <a:cubicBezTo>
                  <a:pt x="1731402" y="179456"/>
                  <a:pt x="1736543" y="191533"/>
                  <a:pt x="1746422" y="197708"/>
                </a:cubicBezTo>
                <a:cubicBezTo>
                  <a:pt x="1770338" y="212655"/>
                  <a:pt x="1794540" y="214986"/>
                  <a:pt x="1820563" y="222421"/>
                </a:cubicBezTo>
                <a:cubicBezTo>
                  <a:pt x="1828912" y="224807"/>
                  <a:pt x="1837038" y="227913"/>
                  <a:pt x="1845276" y="230659"/>
                </a:cubicBezTo>
                <a:cubicBezTo>
                  <a:pt x="1911179" y="227913"/>
                  <a:pt x="1977180" y="226959"/>
                  <a:pt x="2042984" y="222421"/>
                </a:cubicBezTo>
                <a:cubicBezTo>
                  <a:pt x="2057419" y="221425"/>
                  <a:pt x="2101201" y="209927"/>
                  <a:pt x="2117125" y="205946"/>
                </a:cubicBezTo>
                <a:cubicBezTo>
                  <a:pt x="2166552" y="208692"/>
                  <a:pt x="2216943" y="204087"/>
                  <a:pt x="2265406" y="214183"/>
                </a:cubicBezTo>
                <a:cubicBezTo>
                  <a:pt x="2284791" y="218222"/>
                  <a:pt x="2295032" y="247135"/>
                  <a:pt x="2314833" y="247135"/>
                </a:cubicBezTo>
                <a:lnTo>
                  <a:pt x="2430163" y="247135"/>
                </a:lnTo>
              </a:path>
            </a:pathLst>
          </a:custGeom>
          <a:ln w="22225"/>
        </p:spPr>
        <p:style>
          <a:lnRef idx="1">
            <a:schemeClr val="accent1"/>
          </a:lnRef>
          <a:fillRef idx="0">
            <a:schemeClr val="accent1"/>
          </a:fillRef>
          <a:effectRef idx="0">
            <a:schemeClr val="accent1"/>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9pPr>
          </a:lstStyle>
          <a:p>
            <a:pPr algn="ctr"/>
            <a:endParaRPr lang="zh-CN" altLang="en-US"/>
          </a:p>
        </p:txBody>
      </p:sp>
      <p:sp>
        <p:nvSpPr>
          <p:cNvPr id="21" name="任意多边形 4"/>
          <p:cNvSpPr/>
          <p:nvPr/>
        </p:nvSpPr>
        <p:spPr>
          <a:xfrm>
            <a:off x="1079792" y="5077307"/>
            <a:ext cx="749643" cy="181233"/>
          </a:xfrm>
          <a:custGeom>
            <a:avLst/>
            <a:gdLst>
              <a:gd name="connsiteX0" fmla="*/ 0 w 749643"/>
              <a:gd name="connsiteY0" fmla="*/ 32952 h 181233"/>
              <a:gd name="connsiteX1" fmla="*/ 123567 w 749643"/>
              <a:gd name="connsiteY1" fmla="*/ 24714 h 181233"/>
              <a:gd name="connsiteX2" fmla="*/ 172994 w 749643"/>
              <a:gd name="connsiteY2" fmla="*/ 8238 h 181233"/>
              <a:gd name="connsiteX3" fmla="*/ 214183 w 749643"/>
              <a:gd name="connsiteY3" fmla="*/ 0 h 181233"/>
              <a:gd name="connsiteX4" fmla="*/ 321275 w 749643"/>
              <a:gd name="connsiteY4" fmla="*/ 8238 h 181233"/>
              <a:gd name="connsiteX5" fmla="*/ 370702 w 749643"/>
              <a:gd name="connsiteY5" fmla="*/ 32952 h 181233"/>
              <a:gd name="connsiteX6" fmla="*/ 494270 w 749643"/>
              <a:gd name="connsiteY6" fmla="*/ 57665 h 181233"/>
              <a:gd name="connsiteX7" fmla="*/ 535459 w 749643"/>
              <a:gd name="connsiteY7" fmla="*/ 107092 h 181233"/>
              <a:gd name="connsiteX8" fmla="*/ 584886 w 749643"/>
              <a:gd name="connsiteY8" fmla="*/ 123568 h 181233"/>
              <a:gd name="connsiteX9" fmla="*/ 634313 w 749643"/>
              <a:gd name="connsiteY9" fmla="*/ 140043 h 181233"/>
              <a:gd name="connsiteX10" fmla="*/ 700216 w 749643"/>
              <a:gd name="connsiteY10" fmla="*/ 156519 h 181233"/>
              <a:gd name="connsiteX11" fmla="*/ 724929 w 749643"/>
              <a:gd name="connsiteY11" fmla="*/ 172995 h 181233"/>
              <a:gd name="connsiteX12" fmla="*/ 749643 w 749643"/>
              <a:gd name="connsiteY12" fmla="*/ 181233 h 18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9643" h="181233">
                <a:moveTo>
                  <a:pt x="0" y="32952"/>
                </a:moveTo>
                <a:cubicBezTo>
                  <a:pt x="41189" y="30206"/>
                  <a:pt x="82701" y="30552"/>
                  <a:pt x="123567" y="24714"/>
                </a:cubicBezTo>
                <a:cubicBezTo>
                  <a:pt x="140759" y="22258"/>
                  <a:pt x="155964" y="11644"/>
                  <a:pt x="172994" y="8238"/>
                </a:cubicBezTo>
                <a:lnTo>
                  <a:pt x="214183" y="0"/>
                </a:lnTo>
                <a:cubicBezTo>
                  <a:pt x="249880" y="2746"/>
                  <a:pt x="285749" y="3797"/>
                  <a:pt x="321275" y="8238"/>
                </a:cubicBezTo>
                <a:cubicBezTo>
                  <a:pt x="352628" y="12157"/>
                  <a:pt x="341904" y="20153"/>
                  <a:pt x="370702" y="32952"/>
                </a:cubicBezTo>
                <a:cubicBezTo>
                  <a:pt x="419377" y="54585"/>
                  <a:pt x="437721" y="51382"/>
                  <a:pt x="494270" y="57665"/>
                </a:cubicBezTo>
                <a:cubicBezTo>
                  <a:pt x="504525" y="73047"/>
                  <a:pt x="518669" y="97764"/>
                  <a:pt x="535459" y="107092"/>
                </a:cubicBezTo>
                <a:cubicBezTo>
                  <a:pt x="550640" y="115526"/>
                  <a:pt x="568410" y="118076"/>
                  <a:pt x="584886" y="123568"/>
                </a:cubicBezTo>
                <a:lnTo>
                  <a:pt x="634313" y="140043"/>
                </a:lnTo>
                <a:cubicBezTo>
                  <a:pt x="684017" y="149984"/>
                  <a:pt x="662219" y="143853"/>
                  <a:pt x="700216" y="156519"/>
                </a:cubicBezTo>
                <a:cubicBezTo>
                  <a:pt x="708454" y="162011"/>
                  <a:pt x="716074" y="168567"/>
                  <a:pt x="724929" y="172995"/>
                </a:cubicBezTo>
                <a:cubicBezTo>
                  <a:pt x="732696" y="176878"/>
                  <a:pt x="749643" y="181233"/>
                  <a:pt x="749643" y="181233"/>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tx1"/>
                </a:solidFill>
                <a:latin typeface="+mn-lt"/>
                <a:ea typeface="+mn-ea"/>
                <a:cs typeface="+mn-cs"/>
                <a:sym typeface="Arial"/>
              </a:defRPr>
            </a:lvl9pPr>
          </a:lstStyle>
          <a:p>
            <a:pPr algn="ctr"/>
            <a:endParaRPr lang="zh-CN" altLang="en-US"/>
          </a:p>
        </p:txBody>
      </p:sp>
      <p:sp>
        <p:nvSpPr>
          <p:cNvPr id="22" name="TextBox 5"/>
          <p:cNvSpPr txBox="1"/>
          <p:nvPr/>
        </p:nvSpPr>
        <p:spPr>
          <a:xfrm>
            <a:off x="789751" y="4525951"/>
            <a:ext cx="2930309"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zh-CN" dirty="0"/>
              <a:t>g</a:t>
            </a:r>
            <a:r>
              <a:rPr lang="en-US" altLang="zh-CN" dirty="0" smtClean="0"/>
              <a:t>round-truth signal</a:t>
            </a:r>
            <a:endParaRPr lang="zh-CN" altLang="en-US" dirty="0"/>
          </a:p>
        </p:txBody>
      </p:sp>
      <p:sp>
        <p:nvSpPr>
          <p:cNvPr id="23" name="TextBox 15"/>
          <p:cNvSpPr txBox="1"/>
          <p:nvPr/>
        </p:nvSpPr>
        <p:spPr>
          <a:xfrm>
            <a:off x="789751" y="6160635"/>
            <a:ext cx="2930309"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zh-CN" dirty="0" smtClean="0">
                <a:solidFill>
                  <a:schemeClr val="accent1"/>
                </a:solidFill>
              </a:rPr>
              <a:t>observed signal</a:t>
            </a:r>
            <a:endParaRPr lang="zh-CN" altLang="en-US" dirty="0">
              <a:solidFill>
                <a:schemeClr val="accent1"/>
              </a:solidFill>
            </a:endParaRPr>
          </a:p>
        </p:txBody>
      </p:sp>
      <p:cxnSp>
        <p:nvCxnSpPr>
          <p:cNvPr id="24" name="直接箭头连接符 7"/>
          <p:cNvCxnSpPr/>
          <p:nvPr/>
        </p:nvCxnSpPr>
        <p:spPr>
          <a:xfrm flipH="1">
            <a:off x="1528754" y="4799200"/>
            <a:ext cx="90616" cy="311059"/>
          </a:xfrm>
          <a:prstGeom prst="straightConnector1">
            <a:avLst/>
          </a:prstGeom>
          <a:ln>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93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3604613" y="1907625"/>
          <a:ext cx="1918845" cy="1840976"/>
        </p:xfrm>
        <a:graphic>
          <a:graphicData uri="http://schemas.openxmlformats.org/drawingml/2006/table">
            <a:tbl>
              <a:tblPr firstRow="1" bandRow="1">
                <a:tableStyleId>{69012ECD-51FC-41F1-AA8D-1B2483CD663E}</a:tableStyleId>
              </a:tblPr>
              <a:tblGrid>
                <a:gridCol w="1918845"/>
              </a:tblGrid>
              <a:tr h="357616">
                <a:tc>
                  <a:txBody>
                    <a:bodyPr/>
                    <a:lstStyle/>
                    <a:p>
                      <a:pPr algn="ctr"/>
                      <a:r>
                        <a:rPr lang="en-US" sz="1600"/>
                        <a:t>Desired data</a:t>
                      </a:r>
                    </a:p>
                  </a:txBody>
                  <a:tcPr/>
                </a:tc>
              </a:tr>
              <a:tr h="370840">
                <a:tc>
                  <a:txBody>
                    <a:bodyPr/>
                    <a:lstStyle/>
                    <a:p>
                      <a:pPr algn="ctr"/>
                      <a:r>
                        <a:rPr lang="en-US" sz="1600"/>
                        <a:t>Feb 5, 1985</a:t>
                      </a:r>
                    </a:p>
                  </a:txBody>
                  <a:tcPr/>
                </a:tc>
              </a:tr>
              <a:tr h="370840">
                <a:tc>
                  <a:txBody>
                    <a:bodyPr/>
                    <a:lstStyle/>
                    <a:p>
                      <a:pPr algn="ctr"/>
                      <a:r>
                        <a:rPr lang="fi-FI" sz="1600"/>
                        <a:t>Jun 24, 1987</a:t>
                      </a:r>
                      <a:endParaRPr lang="en-US" sz="1600"/>
                    </a:p>
                  </a:txBody>
                  <a:tcPr/>
                </a:tc>
              </a:tr>
              <a:tr h="370840">
                <a:tc>
                  <a:txBody>
                    <a:bodyPr/>
                    <a:lstStyle/>
                    <a:p>
                      <a:pPr algn="ctr"/>
                      <a:r>
                        <a:rPr lang="cs-CZ" sz="1600"/>
                        <a:t>Dec 19, 1987</a:t>
                      </a:r>
                      <a:endParaRPr lang="en-US" sz="1600"/>
                    </a:p>
                  </a:txBody>
                  <a:tcPr/>
                </a:tc>
              </a:tr>
              <a:tr h="370840">
                <a:tc>
                  <a:txBody>
                    <a:bodyPr/>
                    <a:lstStyle/>
                    <a:p>
                      <a:pPr algn="ctr"/>
                      <a:r>
                        <a:rPr lang="en-US" sz="1600"/>
                        <a:t>...</a:t>
                      </a:r>
                    </a:p>
                  </a:txBody>
                  <a:tcPr/>
                </a:tc>
              </a:tr>
            </a:tbl>
          </a:graphicData>
        </a:graphic>
      </p:graphicFrame>
      <p:sp>
        <p:nvSpPr>
          <p:cNvPr id="3" name="Slide Number Placeholder 2"/>
          <p:cNvSpPr>
            <a:spLocks noGrp="1"/>
          </p:cNvSpPr>
          <p:nvPr>
            <p:ph type="sldNum" sz="quarter" idx="11"/>
          </p:nvPr>
        </p:nvSpPr>
        <p:spPr/>
        <p:txBody>
          <a:bodyPr/>
          <a:lstStyle/>
          <a:p>
            <a:fld id="{D437884E-E6BB-47BF-9E39-055BA69E4404}" type="slidenum">
              <a:rPr lang="en-US" smtClean="0"/>
              <a:pPr/>
              <a:t>21</a:t>
            </a:fld>
            <a:r>
              <a:rPr lang="en-US" dirty="0" smtClean="0"/>
              <a:t> </a:t>
            </a:r>
            <a:endParaRPr lang="en-US" dirty="0"/>
          </a:p>
        </p:txBody>
      </p:sp>
      <p:sp>
        <p:nvSpPr>
          <p:cNvPr id="4" name="Title 3"/>
          <p:cNvSpPr>
            <a:spLocks noGrp="1"/>
          </p:cNvSpPr>
          <p:nvPr>
            <p:ph type="title"/>
          </p:nvPr>
        </p:nvSpPr>
        <p:spPr/>
        <p:txBody>
          <a:bodyPr>
            <a:normAutofit fontScale="90000"/>
          </a:bodyPr>
          <a:lstStyle/>
          <a:p>
            <a:r>
              <a:rPr lang="en-US" dirty="0" smtClean="0"/>
              <a:t>Automatic Data Normalization for Sensor Reconstruction</a:t>
            </a:r>
            <a:endParaRPr lang="en-US" dirty="0"/>
          </a:p>
        </p:txBody>
      </p:sp>
      <p:graphicFrame>
        <p:nvGraphicFramePr>
          <p:cNvPr id="7" name="Content Placeholder 5"/>
          <p:cNvGraphicFramePr>
            <a:graphicFrameLocks/>
          </p:cNvGraphicFramePr>
          <p:nvPr>
            <p:extLst/>
          </p:nvPr>
        </p:nvGraphicFramePr>
        <p:xfrm>
          <a:off x="499931" y="4295304"/>
          <a:ext cx="2160755" cy="1854200"/>
        </p:xfrm>
        <a:graphic>
          <a:graphicData uri="http://schemas.openxmlformats.org/drawingml/2006/table">
            <a:tbl>
              <a:tblPr firstRow="1" bandRow="1">
                <a:tableStyleId>{69012ECD-51FC-41F1-AA8D-1B2483CD663E}</a:tableStyleId>
              </a:tblPr>
              <a:tblGrid>
                <a:gridCol w="2160755"/>
              </a:tblGrid>
              <a:tr h="370840">
                <a:tc>
                  <a:txBody>
                    <a:bodyPr/>
                    <a:lstStyle/>
                    <a:p>
                      <a:pPr algn="ctr"/>
                      <a:r>
                        <a:rPr lang="en-US" sz="1600"/>
                        <a:t>Input </a:t>
                      </a:r>
                      <a:r>
                        <a:rPr lang="en-US" sz="1600" baseline="0"/>
                        <a:t>format</a:t>
                      </a:r>
                      <a:endParaRPr lang="en-US" sz="1600"/>
                    </a:p>
                  </a:txBody>
                  <a:tcPr/>
                </a:tc>
              </a:tr>
              <a:tr h="370840">
                <a:tc>
                  <a:txBody>
                    <a:bodyPr/>
                    <a:lstStyle/>
                    <a:p>
                      <a:pPr algn="ctr"/>
                      <a:r>
                        <a:rPr lang="hr-HR" sz="1600"/>
                        <a:t>12.06.1979</a:t>
                      </a:r>
                      <a:endParaRPr lang="en-US" sz="1600"/>
                    </a:p>
                  </a:txBody>
                  <a:tcPr/>
                </a:tc>
              </a:tr>
              <a:tr h="370840">
                <a:tc>
                  <a:txBody>
                    <a:bodyPr/>
                    <a:lstStyle/>
                    <a:p>
                      <a:pPr algn="ctr"/>
                      <a:r>
                        <a:rPr lang="en-US" sz="1600"/>
                        <a:t>04/06/87</a:t>
                      </a:r>
                    </a:p>
                  </a:txBody>
                  <a:tcPr/>
                </a:tc>
              </a:tr>
              <a:tr h="370840">
                <a:tc>
                  <a:txBody>
                    <a:bodyPr/>
                    <a:lstStyle/>
                    <a:p>
                      <a:pPr algn="ctr"/>
                      <a:r>
                        <a:rPr lang="en-US" sz="1600"/>
                        <a:t>13/01/91</a:t>
                      </a:r>
                    </a:p>
                  </a:txBody>
                  <a:tcPr/>
                </a:tc>
              </a:tr>
              <a:tr h="370840">
                <a:tc>
                  <a:txBody>
                    <a:bodyPr/>
                    <a:lstStyle/>
                    <a:p>
                      <a:pPr algn="ctr"/>
                      <a:r>
                        <a:rPr lang="en-US" sz="1600"/>
                        <a:t>...</a:t>
                      </a:r>
                    </a:p>
                  </a:txBody>
                  <a:tcPr/>
                </a:tc>
              </a:tr>
            </a:tbl>
          </a:graphicData>
        </a:graphic>
      </p:graphicFrame>
      <p:graphicFrame>
        <p:nvGraphicFramePr>
          <p:cNvPr id="8" name="Content Placeholder 5"/>
          <p:cNvGraphicFramePr>
            <a:graphicFrameLocks/>
          </p:cNvGraphicFramePr>
          <p:nvPr>
            <p:extLst/>
          </p:nvPr>
        </p:nvGraphicFramePr>
        <p:xfrm>
          <a:off x="6617348" y="4297579"/>
          <a:ext cx="1918845" cy="1854200"/>
        </p:xfrm>
        <a:graphic>
          <a:graphicData uri="http://schemas.openxmlformats.org/drawingml/2006/table">
            <a:tbl>
              <a:tblPr firstRow="1" bandRow="1">
                <a:tableStyleId>{69012ECD-51FC-41F1-AA8D-1B2483CD663E}</a:tableStyleId>
              </a:tblPr>
              <a:tblGrid>
                <a:gridCol w="1918845"/>
              </a:tblGrid>
              <a:tr h="370840">
                <a:tc>
                  <a:txBody>
                    <a:bodyPr/>
                    <a:lstStyle/>
                    <a:p>
                      <a:pPr algn="ctr"/>
                      <a:r>
                        <a:rPr lang="en-US" sz="1600"/>
                        <a:t>Output</a:t>
                      </a:r>
                    </a:p>
                  </a:txBody>
                  <a:tcPr/>
                </a:tc>
              </a:tr>
              <a:tr h="370840">
                <a:tc>
                  <a:txBody>
                    <a:bodyPr/>
                    <a:lstStyle/>
                    <a:p>
                      <a:pPr algn="ctr"/>
                      <a:r>
                        <a:rPr lang="en-US" sz="1600"/>
                        <a:t>Dec</a:t>
                      </a:r>
                      <a:r>
                        <a:rPr lang="en-US" sz="1600" baseline="0"/>
                        <a:t> 6, 1979</a:t>
                      </a:r>
                      <a:endParaRPr lang="en-US" sz="1600"/>
                    </a:p>
                  </a:txBody>
                  <a:tcPr/>
                </a:tc>
              </a:tr>
              <a:tr h="370840">
                <a:tc>
                  <a:txBody>
                    <a:bodyPr/>
                    <a:lstStyle/>
                    <a:p>
                      <a:pPr algn="ctr"/>
                      <a:r>
                        <a:rPr lang="en-US" sz="1600"/>
                        <a:t>Jun</a:t>
                      </a:r>
                      <a:r>
                        <a:rPr lang="en-US" sz="1600" baseline="0"/>
                        <a:t> 4, 1987</a:t>
                      </a:r>
                      <a:endParaRPr lang="en-US" sz="1600"/>
                    </a:p>
                  </a:txBody>
                  <a:tcPr/>
                </a:tc>
              </a:tr>
              <a:tr h="370840">
                <a:tc>
                  <a:txBody>
                    <a:bodyPr/>
                    <a:lstStyle/>
                    <a:p>
                      <a:pPr algn="ctr"/>
                      <a:r>
                        <a:rPr lang="en-US" sz="1600"/>
                        <a:t>Jan</a:t>
                      </a:r>
                      <a:r>
                        <a:rPr lang="en-US" sz="1600" baseline="0"/>
                        <a:t> 13, 1991</a:t>
                      </a:r>
                      <a:endParaRPr lang="en-US" sz="1600"/>
                    </a:p>
                  </a:txBody>
                  <a:tcPr/>
                </a:tc>
              </a:tr>
              <a:tr h="370840">
                <a:tc>
                  <a:txBody>
                    <a:bodyPr/>
                    <a:lstStyle/>
                    <a:p>
                      <a:pPr algn="ctr"/>
                      <a:r>
                        <a:rPr lang="en-US" sz="1600"/>
                        <a:t>...</a:t>
                      </a:r>
                    </a:p>
                  </a:txBody>
                  <a:tcPr/>
                </a:tc>
              </a:tr>
            </a:tbl>
          </a:graphicData>
        </a:graphic>
      </p:graphicFrame>
      <p:sp>
        <p:nvSpPr>
          <p:cNvPr id="9" name="Predefined Process 8"/>
          <p:cNvSpPr/>
          <p:nvPr/>
        </p:nvSpPr>
        <p:spPr>
          <a:xfrm>
            <a:off x="3291445" y="4588248"/>
            <a:ext cx="2545182" cy="1268313"/>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String transformation</a:t>
            </a:r>
          </a:p>
        </p:txBody>
      </p:sp>
      <p:sp>
        <p:nvSpPr>
          <p:cNvPr id="11" name="TextBox 10"/>
          <p:cNvSpPr txBox="1"/>
          <p:nvPr/>
        </p:nvSpPr>
        <p:spPr>
          <a:xfrm>
            <a:off x="326508" y="1206128"/>
            <a:ext cx="3018775" cy="461665"/>
          </a:xfrm>
          <a:prstGeom prst="rect">
            <a:avLst/>
          </a:prstGeom>
          <a:noFill/>
        </p:spPr>
        <p:txBody>
          <a:bodyPr wrap="none" rtlCol="0">
            <a:spAutoFit/>
          </a:bodyPr>
          <a:lstStyle/>
          <a:p>
            <a:r>
              <a:rPr lang="en-US"/>
              <a:t>Problem Example:</a:t>
            </a:r>
          </a:p>
        </p:txBody>
      </p:sp>
      <p:cxnSp>
        <p:nvCxnSpPr>
          <p:cNvPr id="13" name="Straight Arrow Connector 12"/>
          <p:cNvCxnSpPr>
            <a:stCxn id="6" idx="2"/>
            <a:endCxn id="9" idx="0"/>
          </p:cNvCxnSpPr>
          <p:nvPr/>
        </p:nvCxnSpPr>
        <p:spPr>
          <a:xfrm>
            <a:off x="4564035" y="3748601"/>
            <a:ext cx="1" cy="839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9" idx="1"/>
          </p:cNvCxnSpPr>
          <p:nvPr/>
        </p:nvCxnSpPr>
        <p:spPr>
          <a:xfrm>
            <a:off x="2660686" y="5222404"/>
            <a:ext cx="6307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8" idx="1"/>
          </p:cNvCxnSpPr>
          <p:nvPr/>
        </p:nvCxnSpPr>
        <p:spPr>
          <a:xfrm>
            <a:off x="5836627" y="5222405"/>
            <a:ext cx="780721" cy="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34245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Approach</a:t>
            </a:r>
          </a:p>
        </p:txBody>
      </p:sp>
      <p:sp>
        <p:nvSpPr>
          <p:cNvPr id="3" name="Slide Number Placeholder 2"/>
          <p:cNvSpPr>
            <a:spLocks noGrp="1"/>
          </p:cNvSpPr>
          <p:nvPr>
            <p:ph type="sldNum" sz="quarter" idx="11"/>
          </p:nvPr>
        </p:nvSpPr>
        <p:spPr/>
        <p:txBody>
          <a:bodyPr/>
          <a:lstStyle/>
          <a:p>
            <a:fld id="{D437884E-E6BB-47BF-9E39-055BA69E4404}" type="slidenum">
              <a:rPr lang="en-US" smtClean="0"/>
              <a:pPr/>
              <a:t>22</a:t>
            </a:fld>
            <a:r>
              <a:rPr lang="en-US" dirty="0" smtClean="0"/>
              <a:t> </a:t>
            </a:r>
            <a:endParaRPr lang="en-US" dirty="0"/>
          </a:p>
        </p:txBody>
      </p:sp>
      <p:sp>
        <p:nvSpPr>
          <p:cNvPr id="4" name="Title 3"/>
          <p:cNvSpPr>
            <a:spLocks noGrp="1"/>
          </p:cNvSpPr>
          <p:nvPr>
            <p:ph type="title"/>
          </p:nvPr>
        </p:nvSpPr>
        <p:spPr/>
        <p:txBody>
          <a:bodyPr/>
          <a:lstStyle/>
          <a:p>
            <a:r>
              <a:rPr lang="en-US" dirty="0" smtClean="0"/>
              <a:t>String Clustering and Template Generation</a:t>
            </a:r>
            <a:endParaRPr lang="en-US" dirty="0"/>
          </a:p>
        </p:txBody>
      </p:sp>
      <p:graphicFrame>
        <p:nvGraphicFramePr>
          <p:cNvPr id="7" name="Content Placeholder 5"/>
          <p:cNvGraphicFramePr>
            <a:graphicFrameLocks/>
          </p:cNvGraphicFramePr>
          <p:nvPr>
            <p:extLst/>
          </p:nvPr>
        </p:nvGraphicFramePr>
        <p:xfrm>
          <a:off x="146304" y="2370443"/>
          <a:ext cx="1432242" cy="2595880"/>
        </p:xfrm>
        <a:graphic>
          <a:graphicData uri="http://schemas.openxmlformats.org/drawingml/2006/table">
            <a:tbl>
              <a:tblPr firstRow="1" bandRow="1">
                <a:tableStyleId>{69012ECD-51FC-41F1-AA8D-1B2483CD663E}</a:tableStyleId>
              </a:tblPr>
              <a:tblGrid>
                <a:gridCol w="1432242"/>
              </a:tblGrid>
              <a:tr h="370840">
                <a:tc>
                  <a:txBody>
                    <a:bodyPr/>
                    <a:lstStyle/>
                    <a:p>
                      <a:pPr algn="ctr"/>
                      <a:r>
                        <a:rPr lang="en-US" sz="1600"/>
                        <a:t>Data</a:t>
                      </a:r>
                    </a:p>
                  </a:txBody>
                  <a:tcPr/>
                </a:tc>
              </a:tr>
              <a:tr h="370840">
                <a:tc>
                  <a:txBody>
                    <a:bodyPr/>
                    <a:lstStyle/>
                    <a:p>
                      <a:pPr algn="ctr"/>
                      <a:r>
                        <a:rPr lang="hr-HR" sz="1600"/>
                        <a:t>12.06.1979</a:t>
                      </a:r>
                      <a:endParaRPr lang="en-US" sz="1600"/>
                    </a:p>
                  </a:txBody>
                  <a:tcPr>
                    <a:solidFill>
                      <a:srgbClr val="FFFF00"/>
                    </a:solidFill>
                  </a:tcPr>
                </a:tc>
              </a:tr>
              <a:tr h="370840">
                <a:tc>
                  <a:txBody>
                    <a:bodyPr/>
                    <a:lstStyle/>
                    <a:p>
                      <a:pPr algn="ctr"/>
                      <a:r>
                        <a:rPr lang="en-US" sz="1600"/>
                        <a:t>04/06/87</a:t>
                      </a:r>
                    </a:p>
                  </a:txBody>
                  <a:tcPr>
                    <a:solidFill>
                      <a:srgbClr val="92D050"/>
                    </a:solidFill>
                  </a:tcPr>
                </a:tc>
              </a:tr>
              <a:tr h="370840">
                <a:tc>
                  <a:txBody>
                    <a:bodyPr/>
                    <a:lstStyle/>
                    <a:p>
                      <a:pPr algn="ctr"/>
                      <a:r>
                        <a:rPr lang="en-US" sz="1600"/>
                        <a:t>13/01/91</a:t>
                      </a:r>
                    </a:p>
                  </a:txBody>
                  <a:tcPr>
                    <a:solidFill>
                      <a:srgbClr val="92D050"/>
                    </a:solidFill>
                  </a:tcPr>
                </a:tc>
              </a:tr>
              <a:tr h="370840">
                <a:tc>
                  <a:txBody>
                    <a:bodyPr/>
                    <a:lstStyle/>
                    <a:p>
                      <a:pPr algn="ctr"/>
                      <a:r>
                        <a:rPr lang="hr-HR" sz="1600"/>
                        <a:t>03.15.1993</a:t>
                      </a:r>
                      <a:endParaRPr lang="en-US" sz="1600"/>
                    </a:p>
                  </a:txBody>
                  <a:tcPr>
                    <a:solidFill>
                      <a:srgbClr val="FFFF00"/>
                    </a:solidFill>
                  </a:tcPr>
                </a:tc>
              </a:tr>
              <a:tr h="370840">
                <a:tc>
                  <a:txBody>
                    <a:bodyPr/>
                    <a:lstStyle/>
                    <a:p>
                      <a:pPr algn="ctr"/>
                      <a:r>
                        <a:rPr lang="hr-HR" sz="1600"/>
                        <a:t>10.03.1981</a:t>
                      </a:r>
                      <a:endParaRPr lang="en-US" sz="1600"/>
                    </a:p>
                  </a:txBody>
                  <a:tcPr>
                    <a:solidFill>
                      <a:srgbClr val="FFFF00"/>
                    </a:solidFill>
                  </a:tcPr>
                </a:tc>
              </a:tr>
              <a:tr h="370840">
                <a:tc>
                  <a:txBody>
                    <a:bodyPr/>
                    <a:lstStyle/>
                    <a:p>
                      <a:pPr algn="ctr"/>
                      <a:r>
                        <a:rPr lang="en-US" sz="1600"/>
                        <a:t>27/12</a:t>
                      </a:r>
                      <a:r>
                        <a:rPr lang="en-US" sz="1600" baseline="0"/>
                        <a:t>/62</a:t>
                      </a:r>
                      <a:endParaRPr lang="en-US" sz="1600"/>
                    </a:p>
                  </a:txBody>
                  <a:tcPr>
                    <a:solidFill>
                      <a:srgbClr val="92D050"/>
                    </a:solidFill>
                  </a:tcPr>
                </a:tc>
              </a:tr>
            </a:tbl>
          </a:graphicData>
        </a:graphic>
      </p:graphicFrame>
      <p:graphicFrame>
        <p:nvGraphicFramePr>
          <p:cNvPr id="15" name="Table 14"/>
          <p:cNvGraphicFramePr>
            <a:graphicFrameLocks noGrp="1"/>
          </p:cNvGraphicFramePr>
          <p:nvPr>
            <p:extLst/>
          </p:nvPr>
        </p:nvGraphicFramePr>
        <p:xfrm>
          <a:off x="4076386" y="1216513"/>
          <a:ext cx="4903026" cy="2225040"/>
        </p:xfrm>
        <a:graphic>
          <a:graphicData uri="http://schemas.openxmlformats.org/drawingml/2006/table">
            <a:tbl>
              <a:tblPr firstRow="1" bandRow="1">
                <a:tableStyleId>{69012ECD-51FC-41F1-AA8D-1B2483CD663E}</a:tableStyleId>
              </a:tblPr>
              <a:tblGrid>
                <a:gridCol w="1274826"/>
                <a:gridCol w="478155"/>
                <a:gridCol w="1397064"/>
                <a:gridCol w="478155"/>
                <a:gridCol w="1274826"/>
              </a:tblGrid>
              <a:tr h="370840">
                <a:tc gridSpan="5">
                  <a:txBody>
                    <a:bodyPr/>
                    <a:lstStyle/>
                    <a:p>
                      <a:pPr algn="ctr"/>
                      <a:r>
                        <a:rPr lang="en-US" sz="1600"/>
                        <a:t>Partition</a:t>
                      </a:r>
                      <a:r>
                        <a:rPr lang="en-US" sz="1600" baseline="0"/>
                        <a:t> 1</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lgn="ctr"/>
                      <a:r>
                        <a:rPr lang="en-US" sz="1600"/>
                        <a:t>Variable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Variable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Variable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1979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1993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1981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Right Arrow 15"/>
          <p:cNvSpPr/>
          <p:nvPr/>
        </p:nvSpPr>
        <p:spPr>
          <a:xfrm>
            <a:off x="1861472" y="2577928"/>
            <a:ext cx="1931988" cy="2180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Clustering</a:t>
            </a:r>
          </a:p>
          <a:p>
            <a:pPr algn="ctr"/>
            <a:r>
              <a:rPr lang="en-US" sz="1600"/>
              <a:t>+</a:t>
            </a:r>
          </a:p>
          <a:p>
            <a:pPr algn="ctr"/>
            <a:r>
              <a:rPr lang="en-US" sz="1600"/>
              <a:t>Template generation</a:t>
            </a:r>
          </a:p>
        </p:txBody>
      </p:sp>
      <p:graphicFrame>
        <p:nvGraphicFramePr>
          <p:cNvPr id="17" name="Table 16"/>
          <p:cNvGraphicFramePr>
            <a:graphicFrameLocks noGrp="1"/>
          </p:cNvGraphicFramePr>
          <p:nvPr>
            <p:extLst/>
          </p:nvPr>
        </p:nvGraphicFramePr>
        <p:xfrm>
          <a:off x="4076386" y="4048360"/>
          <a:ext cx="4903026" cy="2189480"/>
        </p:xfrm>
        <a:graphic>
          <a:graphicData uri="http://schemas.openxmlformats.org/drawingml/2006/table">
            <a:tbl>
              <a:tblPr firstRow="1" bandRow="1">
                <a:tableStyleId>{69012ECD-51FC-41F1-AA8D-1B2483CD663E}</a:tableStyleId>
              </a:tblPr>
              <a:tblGrid>
                <a:gridCol w="1274826"/>
                <a:gridCol w="478155"/>
                <a:gridCol w="1397064"/>
                <a:gridCol w="478155"/>
                <a:gridCol w="1274826"/>
              </a:tblGrid>
              <a:tr h="0">
                <a:tc gridSpan="5">
                  <a:txBody>
                    <a:bodyPr/>
                    <a:lstStyle/>
                    <a:p>
                      <a:pPr algn="ctr"/>
                      <a:r>
                        <a:rPr lang="en-US" sz="1600"/>
                        <a:t>Partition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pPr algn="ctr"/>
                      <a:r>
                        <a:rPr lang="en-US" sz="1600"/>
                        <a:t>Variable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Variable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Variable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810607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Approach</a:t>
            </a:r>
          </a:p>
        </p:txBody>
      </p:sp>
      <p:sp>
        <p:nvSpPr>
          <p:cNvPr id="3" name="Slide Number Placeholder 2"/>
          <p:cNvSpPr>
            <a:spLocks noGrp="1"/>
          </p:cNvSpPr>
          <p:nvPr>
            <p:ph type="sldNum" sz="quarter" idx="11"/>
          </p:nvPr>
        </p:nvSpPr>
        <p:spPr/>
        <p:txBody>
          <a:bodyPr/>
          <a:lstStyle/>
          <a:p>
            <a:fld id="{D437884E-E6BB-47BF-9E39-055BA69E4404}" type="slidenum">
              <a:rPr lang="en-US" smtClean="0"/>
              <a:pPr/>
              <a:t>23</a:t>
            </a:fld>
            <a:r>
              <a:rPr lang="en-US" dirty="0" smtClean="0"/>
              <a:t> </a:t>
            </a:r>
            <a:endParaRPr lang="en-US" dirty="0"/>
          </a:p>
        </p:txBody>
      </p:sp>
      <p:sp>
        <p:nvSpPr>
          <p:cNvPr id="4" name="Title 3"/>
          <p:cNvSpPr>
            <a:spLocks noGrp="1"/>
          </p:cNvSpPr>
          <p:nvPr>
            <p:ph type="title"/>
          </p:nvPr>
        </p:nvSpPr>
        <p:spPr/>
        <p:txBody>
          <a:bodyPr/>
          <a:lstStyle/>
          <a:p>
            <a:r>
              <a:rPr lang="en-US" dirty="0" smtClean="0"/>
              <a:t>Variable Alignment and Data Mapping</a:t>
            </a:r>
            <a:endParaRPr lang="en-US" dirty="0"/>
          </a:p>
        </p:txBody>
      </p:sp>
      <p:graphicFrame>
        <p:nvGraphicFramePr>
          <p:cNvPr id="15" name="Table 14"/>
          <p:cNvGraphicFramePr>
            <a:graphicFrameLocks noGrp="1"/>
          </p:cNvGraphicFramePr>
          <p:nvPr>
            <p:extLst/>
          </p:nvPr>
        </p:nvGraphicFramePr>
        <p:xfrm>
          <a:off x="113100" y="4520764"/>
          <a:ext cx="3569933" cy="1828800"/>
        </p:xfrm>
        <a:graphic>
          <a:graphicData uri="http://schemas.openxmlformats.org/drawingml/2006/table">
            <a:tbl>
              <a:tblPr firstRow="1" bandRow="1">
                <a:tableStyleId>{69012ECD-51FC-41F1-AA8D-1B2483CD663E}</a:tableStyleId>
              </a:tblPr>
              <a:tblGrid>
                <a:gridCol w="918248"/>
                <a:gridCol w="236855"/>
                <a:gridCol w="918248"/>
                <a:gridCol w="292418"/>
                <a:gridCol w="401902"/>
                <a:gridCol w="802262"/>
              </a:tblGrid>
              <a:tr h="266478">
                <a:tc gridSpan="6">
                  <a:txBody>
                    <a:bodyPr/>
                    <a:lstStyle/>
                    <a:p>
                      <a:pPr algn="ctr"/>
                      <a:r>
                        <a:rPr lang="en-US" sz="1200"/>
                        <a:t>Desired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44130">
                <a:tc>
                  <a:txBody>
                    <a:bodyPr/>
                    <a:lstStyle/>
                    <a:p>
                      <a:pPr algn="ctr"/>
                      <a:r>
                        <a:rPr lang="en-US" sz="1200"/>
                        <a:t>Variable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Variable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Variable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478">
                <a:tc>
                  <a:txBody>
                    <a:bodyPr/>
                    <a:lstStyle/>
                    <a:p>
                      <a:r>
                        <a:rPr lang="en-US" sz="1200"/>
                        <a:t>Feb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478">
                <a:tc>
                  <a:txBody>
                    <a:bodyPr/>
                    <a:lstStyle/>
                    <a:p>
                      <a:r>
                        <a:rPr lang="en-US" sz="1200"/>
                        <a:t>Jun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478">
                <a:tc>
                  <a:txBody>
                    <a:bodyPr/>
                    <a:lstStyle/>
                    <a:p>
                      <a:r>
                        <a:rPr lang="en-US" sz="1200"/>
                        <a:t>Dec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478">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nvPr>
        </p:nvGraphicFramePr>
        <p:xfrm>
          <a:off x="113100" y="1600155"/>
          <a:ext cx="3637490" cy="1837024"/>
        </p:xfrm>
        <a:graphic>
          <a:graphicData uri="http://schemas.openxmlformats.org/drawingml/2006/table">
            <a:tbl>
              <a:tblPr firstRow="1" bandRow="1">
                <a:tableStyleId>{69012ECD-51FC-41F1-AA8D-1B2483CD663E}</a:tableStyleId>
              </a:tblPr>
              <a:tblGrid>
                <a:gridCol w="847795"/>
                <a:gridCol w="558413"/>
                <a:gridCol w="805438"/>
                <a:gridCol w="600770"/>
                <a:gridCol w="825074"/>
              </a:tblGrid>
              <a:tr h="269139">
                <a:tc gridSpan="5">
                  <a:txBody>
                    <a:bodyPr/>
                    <a:lstStyle/>
                    <a:p>
                      <a:pPr algn="ctr"/>
                      <a:r>
                        <a:rPr lang="en-US" sz="1200"/>
                        <a:t>Partition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6376">
                <a:tc>
                  <a:txBody>
                    <a:bodyPr/>
                    <a:lstStyle/>
                    <a:p>
                      <a:pPr algn="ctr"/>
                      <a:r>
                        <a:rPr lang="en-US" sz="1200"/>
                        <a:t>Variable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Variable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Variable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76">
                <a:tc>
                  <a:txBody>
                    <a:bodyPr/>
                    <a:lstStyle/>
                    <a:p>
                      <a:r>
                        <a:rPr lang="en-US" sz="120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76">
                <a:tc>
                  <a:txBody>
                    <a:bodyPr/>
                    <a:lstStyle/>
                    <a:p>
                      <a:r>
                        <a:rPr lang="en-US" sz="120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76">
                <a:tc>
                  <a:txBody>
                    <a:bodyPr/>
                    <a:lstStyle/>
                    <a:p>
                      <a:r>
                        <a:rPr lang="en-US" sz="120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76">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9" name="Straight Arrow Connector 18"/>
          <p:cNvCxnSpPr/>
          <p:nvPr/>
        </p:nvCxnSpPr>
        <p:spPr>
          <a:xfrm>
            <a:off x="526942" y="3436918"/>
            <a:ext cx="1499996" cy="10838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p:cNvCxnSpPr>
          <p:nvPr/>
        </p:nvCxnSpPr>
        <p:spPr>
          <a:xfrm flipH="1">
            <a:off x="337379" y="3437179"/>
            <a:ext cx="1594466" cy="10835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273950" y="3520731"/>
            <a:ext cx="82554" cy="100003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5" name="Right Arrow 44"/>
          <p:cNvSpPr/>
          <p:nvPr/>
        </p:nvSpPr>
        <p:spPr>
          <a:xfrm>
            <a:off x="3533865" y="3505142"/>
            <a:ext cx="2090364" cy="947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Data transformation</a:t>
            </a:r>
          </a:p>
        </p:txBody>
      </p:sp>
      <p:graphicFrame>
        <p:nvGraphicFramePr>
          <p:cNvPr id="47" name="Table 46"/>
          <p:cNvGraphicFramePr>
            <a:graphicFrameLocks noGrp="1"/>
          </p:cNvGraphicFramePr>
          <p:nvPr>
            <p:extLst/>
          </p:nvPr>
        </p:nvGraphicFramePr>
        <p:xfrm>
          <a:off x="5444309" y="4821510"/>
          <a:ext cx="1275791" cy="1406144"/>
        </p:xfrm>
        <a:graphic>
          <a:graphicData uri="http://schemas.openxmlformats.org/drawingml/2006/table">
            <a:tbl>
              <a:tblPr bandRow="1">
                <a:tableStyleId>{69012ECD-51FC-41F1-AA8D-1B2483CD663E}</a:tableStyleId>
              </a:tblPr>
              <a:tblGrid>
                <a:gridCol w="1275791"/>
              </a:tblGrid>
              <a:tr h="351536">
                <a:tc>
                  <a:txBody>
                    <a:bodyPr/>
                    <a:lstStyle/>
                    <a:p>
                      <a:r>
                        <a:rPr lang="en-US" sz="1200"/>
                        <a:t>06</a:t>
                      </a:r>
                    </a:p>
                  </a:txBody>
                  <a:tcPr/>
                </a:tc>
              </a:tr>
              <a:tr h="351536">
                <a:tc>
                  <a:txBody>
                    <a:bodyPr/>
                    <a:lstStyle/>
                    <a:p>
                      <a:r>
                        <a:rPr lang="en-US" sz="1200"/>
                        <a:t>01</a:t>
                      </a:r>
                    </a:p>
                  </a:txBody>
                  <a:tcPr/>
                </a:tc>
              </a:tr>
              <a:tr h="351536">
                <a:tc>
                  <a:txBody>
                    <a:bodyPr/>
                    <a:lstStyle/>
                    <a:p>
                      <a:r>
                        <a:rPr lang="en-US" sz="1200"/>
                        <a:t>12</a:t>
                      </a:r>
                    </a:p>
                  </a:txBody>
                  <a:tcPr/>
                </a:tc>
              </a:tr>
              <a:tr h="351536">
                <a:tc>
                  <a:txBody>
                    <a:bodyPr/>
                    <a:lstStyle/>
                    <a:p>
                      <a:r>
                        <a:rPr lang="en-US" sz="1200"/>
                        <a:t>...</a:t>
                      </a:r>
                    </a:p>
                  </a:txBody>
                  <a:tcPr/>
                </a:tc>
              </a:tr>
            </a:tbl>
          </a:graphicData>
        </a:graphic>
      </p:graphicFrame>
      <p:cxnSp>
        <p:nvCxnSpPr>
          <p:cNvPr id="51" name="Straight Arrow Connector 50"/>
          <p:cNvCxnSpPr>
            <a:stCxn id="47" idx="3"/>
            <a:endCxn id="63" idx="1"/>
          </p:cNvCxnSpPr>
          <p:nvPr/>
        </p:nvCxnSpPr>
        <p:spPr>
          <a:xfrm>
            <a:off x="6720100" y="5524582"/>
            <a:ext cx="5658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4" name="Magnetic Disk 53"/>
          <p:cNvSpPr/>
          <p:nvPr/>
        </p:nvSpPr>
        <p:spPr>
          <a:xfrm>
            <a:off x="6213358" y="1136302"/>
            <a:ext cx="1579327" cy="9804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Web tables</a:t>
            </a:r>
          </a:p>
        </p:txBody>
      </p:sp>
      <p:graphicFrame>
        <p:nvGraphicFramePr>
          <p:cNvPr id="63" name="Table 62"/>
          <p:cNvGraphicFramePr>
            <a:graphicFrameLocks noGrp="1"/>
          </p:cNvGraphicFramePr>
          <p:nvPr>
            <p:extLst/>
          </p:nvPr>
        </p:nvGraphicFramePr>
        <p:xfrm>
          <a:off x="7285945" y="4821510"/>
          <a:ext cx="1275791" cy="1406144"/>
        </p:xfrm>
        <a:graphic>
          <a:graphicData uri="http://schemas.openxmlformats.org/drawingml/2006/table">
            <a:tbl>
              <a:tblPr bandRow="1">
                <a:tableStyleId>{69012ECD-51FC-41F1-AA8D-1B2483CD663E}</a:tableStyleId>
              </a:tblPr>
              <a:tblGrid>
                <a:gridCol w="1275791"/>
              </a:tblGrid>
              <a:tr h="351536">
                <a:tc>
                  <a:txBody>
                    <a:bodyPr/>
                    <a:lstStyle/>
                    <a:p>
                      <a:r>
                        <a:rPr lang="en-US" sz="1200"/>
                        <a:t>Jun</a:t>
                      </a:r>
                    </a:p>
                  </a:txBody>
                  <a:tcPr/>
                </a:tc>
              </a:tr>
              <a:tr h="351536">
                <a:tc>
                  <a:txBody>
                    <a:bodyPr/>
                    <a:lstStyle/>
                    <a:p>
                      <a:r>
                        <a:rPr lang="en-US" sz="1200"/>
                        <a:t>Jan</a:t>
                      </a:r>
                    </a:p>
                  </a:txBody>
                  <a:tcPr/>
                </a:tc>
              </a:tr>
              <a:tr h="351536">
                <a:tc>
                  <a:txBody>
                    <a:bodyPr/>
                    <a:lstStyle/>
                    <a:p>
                      <a:r>
                        <a:rPr lang="en-US" sz="1200"/>
                        <a:t>Dec</a:t>
                      </a:r>
                    </a:p>
                  </a:txBody>
                  <a:tcPr/>
                </a:tc>
              </a:tr>
              <a:tr h="351536">
                <a:tc>
                  <a:txBody>
                    <a:bodyPr/>
                    <a:lstStyle/>
                    <a:p>
                      <a:r>
                        <a:rPr lang="en-US" sz="1200"/>
                        <a:t>...</a:t>
                      </a:r>
                    </a:p>
                  </a:txBody>
                  <a:tcPr/>
                </a:tc>
              </a:tr>
            </a:tbl>
          </a:graphicData>
        </a:graphic>
      </p:graphicFrame>
      <p:cxnSp>
        <p:nvCxnSpPr>
          <p:cNvPr id="69" name="Straight Arrow Connector 68"/>
          <p:cNvCxnSpPr>
            <a:stCxn id="54" idx="3"/>
            <a:endCxn id="75" idx="0"/>
          </p:cNvCxnSpPr>
          <p:nvPr/>
        </p:nvCxnSpPr>
        <p:spPr>
          <a:xfrm>
            <a:off x="7003022" y="2116738"/>
            <a:ext cx="3881" cy="2545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209099" y="4662095"/>
            <a:ext cx="3595607" cy="172031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9" name="TextBox 88"/>
          <p:cNvSpPr txBox="1"/>
          <p:nvPr/>
        </p:nvSpPr>
        <p:spPr>
          <a:xfrm>
            <a:off x="5164296" y="2591165"/>
            <a:ext cx="1926115" cy="1077218"/>
          </a:xfrm>
          <a:prstGeom prst="rect">
            <a:avLst/>
          </a:prstGeom>
          <a:noFill/>
        </p:spPr>
        <p:txBody>
          <a:bodyPr wrap="square" rtlCol="0">
            <a:spAutoFit/>
          </a:bodyPr>
          <a:lstStyle/>
          <a:p>
            <a:pPr algn="ctr"/>
            <a:r>
              <a:rPr lang="en-US" sz="1600"/>
              <a:t>Extract transformations from </a:t>
            </a:r>
          </a:p>
          <a:p>
            <a:pPr algn="ctr"/>
            <a:r>
              <a:rPr lang="en-US" sz="1600"/>
              <a:t>web tables</a:t>
            </a:r>
          </a:p>
        </p:txBody>
      </p:sp>
      <p:pic>
        <p:nvPicPr>
          <p:cNvPr id="90" name="Picture 89"/>
          <p:cNvPicPr>
            <a:picLocks noChangeAspect="1"/>
          </p:cNvPicPr>
          <p:nvPr/>
        </p:nvPicPr>
        <p:blipFill>
          <a:blip r:embed="rId2"/>
          <a:stretch>
            <a:fillRect/>
          </a:stretch>
        </p:blipFill>
        <p:spPr>
          <a:xfrm>
            <a:off x="7555659" y="2239194"/>
            <a:ext cx="1448060" cy="1869776"/>
          </a:xfrm>
          <a:prstGeom prst="rect">
            <a:avLst/>
          </a:prstGeom>
        </p:spPr>
      </p:pic>
      <p:pic>
        <p:nvPicPr>
          <p:cNvPr id="91" name="Picture 90"/>
          <p:cNvPicPr>
            <a:picLocks noChangeAspect="1"/>
          </p:cNvPicPr>
          <p:nvPr/>
        </p:nvPicPr>
        <p:blipFill>
          <a:blip r:embed="rId3"/>
          <a:stretch>
            <a:fillRect/>
          </a:stretch>
        </p:blipFill>
        <p:spPr>
          <a:xfrm>
            <a:off x="7201568" y="2837810"/>
            <a:ext cx="1690994" cy="1612948"/>
          </a:xfrm>
          <a:prstGeom prst="rect">
            <a:avLst/>
          </a:prstGeom>
        </p:spPr>
      </p:pic>
    </p:spTree>
    <p:extLst>
      <p:ext uri="{BB962C8B-B14F-4D97-AF65-F5344CB8AC3E}">
        <p14:creationId xmlns:p14="http://schemas.microsoft.com/office/powerpoint/2010/main" val="9641547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Datasets</a:t>
            </a:r>
          </a:p>
          <a:p>
            <a:pPr lvl="1"/>
            <a:r>
              <a:rPr lang="en-US" dirty="0"/>
              <a:t>35 different scenarios: date/time, people names, addresses, dimensions and other format changes</a:t>
            </a:r>
          </a:p>
          <a:p>
            <a:pPr lvl="1"/>
            <a:endParaRPr lang="en-US" dirty="0"/>
          </a:p>
          <a:p>
            <a:r>
              <a:rPr lang="en-US" dirty="0"/>
              <a:t>Best scenario system:</a:t>
            </a:r>
          </a:p>
          <a:p>
            <a:pPr lvl="1"/>
            <a:r>
              <a:rPr lang="en-US" dirty="0"/>
              <a:t>IPBE (Wu et al, IUI 2014)</a:t>
            </a:r>
          </a:p>
          <a:p>
            <a:pPr lvl="2">
              <a:buSzPct val="100000"/>
              <a:buFont typeface="Noto Sans Symbols"/>
              <a:buChar char="•"/>
            </a:pPr>
            <a:r>
              <a:rPr lang="en-US" dirty="0"/>
              <a:t>Supervised: requiring</a:t>
            </a:r>
            <a:r>
              <a:rPr lang="en-US" dirty="0">
                <a:solidFill>
                  <a:schemeClr val="dk1"/>
                </a:solidFill>
                <a:ea typeface="Verdana"/>
                <a:cs typeface="Verdana"/>
                <a:sym typeface="Verdana"/>
              </a:rPr>
              <a:t> aligned input-output examples</a:t>
            </a:r>
          </a:p>
          <a:p>
            <a:pPr lvl="2">
              <a:buSzPct val="100000"/>
              <a:buFont typeface="Noto Sans Symbols"/>
              <a:buChar char="•"/>
            </a:pPr>
            <a:r>
              <a:rPr lang="en-US" dirty="0"/>
              <a:t>Our system is unsupervised</a:t>
            </a:r>
          </a:p>
          <a:p>
            <a:pPr lvl="1"/>
            <a:endParaRPr lang="en-US" dirty="0"/>
          </a:p>
          <a:p>
            <a:r>
              <a:rPr lang="en-US" dirty="0"/>
              <a:t>Result:</a:t>
            </a:r>
          </a:p>
        </p:txBody>
      </p:sp>
      <p:sp>
        <p:nvSpPr>
          <p:cNvPr id="3" name="Slide Number Placeholder 2"/>
          <p:cNvSpPr>
            <a:spLocks noGrp="1"/>
          </p:cNvSpPr>
          <p:nvPr>
            <p:ph type="sldNum" sz="quarter" idx="11"/>
          </p:nvPr>
        </p:nvSpPr>
        <p:spPr/>
        <p:txBody>
          <a:bodyPr/>
          <a:lstStyle/>
          <a:p>
            <a:fld id="{D437884E-E6BB-47BF-9E39-055BA69E4404}" type="slidenum">
              <a:rPr lang="en-US" smtClean="0"/>
              <a:pPr/>
              <a:t>24</a:t>
            </a:fld>
            <a:r>
              <a:rPr lang="en-US" dirty="0" smtClean="0"/>
              <a:t> </a:t>
            </a:r>
            <a:endParaRPr lang="en-US" dirty="0"/>
          </a:p>
        </p:txBody>
      </p:sp>
      <p:sp>
        <p:nvSpPr>
          <p:cNvPr id="4" name="Title 3"/>
          <p:cNvSpPr>
            <a:spLocks noGrp="1"/>
          </p:cNvSpPr>
          <p:nvPr>
            <p:ph type="title"/>
          </p:nvPr>
        </p:nvSpPr>
        <p:spPr/>
        <p:txBody>
          <a:bodyPr/>
          <a:lstStyle/>
          <a:p>
            <a:r>
              <a:rPr lang="en-US" dirty="0" smtClean="0"/>
              <a:t>Results on Data Normalization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98911822"/>
              </p:ext>
            </p:extLst>
          </p:nvPr>
        </p:nvGraphicFramePr>
        <p:xfrm>
          <a:off x="1206070" y="4403348"/>
          <a:ext cx="7070025" cy="1320800"/>
        </p:xfrm>
        <a:graphic>
          <a:graphicData uri="http://schemas.openxmlformats.org/drawingml/2006/table">
            <a:tbl>
              <a:tblPr firstRow="1" bandRow="1">
                <a:tableStyleId>{5C22544A-7EE6-4342-B048-85BDC9FD1C3A}</a:tableStyleId>
              </a:tblPr>
              <a:tblGrid>
                <a:gridCol w="2356675"/>
                <a:gridCol w="2356675"/>
                <a:gridCol w="2356675"/>
              </a:tblGrid>
              <a:tr h="370840">
                <a:tc>
                  <a:txBody>
                    <a:bodyPr/>
                    <a:lstStyle/>
                    <a:p>
                      <a:r>
                        <a:rPr lang="en-US" sz="1600"/>
                        <a:t>System</a:t>
                      </a:r>
                    </a:p>
                  </a:txBody>
                  <a:tcPr/>
                </a:tc>
                <a:tc>
                  <a:txBody>
                    <a:bodyPr/>
                    <a:lstStyle/>
                    <a:p>
                      <a:r>
                        <a:rPr lang="en-US" sz="1600"/>
                        <a:t>Accuracy</a:t>
                      </a:r>
                    </a:p>
                  </a:txBody>
                  <a:tcPr/>
                </a:tc>
                <a:tc>
                  <a:txBody>
                    <a:bodyPr/>
                    <a:lstStyle/>
                    <a:p>
                      <a:r>
                        <a:rPr lang="en-US" sz="1600"/>
                        <a:t>Edit</a:t>
                      </a:r>
                      <a:r>
                        <a:rPr lang="en-US" sz="1600" baseline="0"/>
                        <a:t> distance reduction</a:t>
                      </a:r>
                      <a:endParaRPr lang="en-US" sz="1600"/>
                    </a:p>
                  </a:txBody>
                  <a:tcPr/>
                </a:tc>
              </a:tr>
              <a:tr h="370840">
                <a:tc>
                  <a:txBody>
                    <a:bodyPr/>
                    <a:lstStyle/>
                    <a:p>
                      <a:r>
                        <a:rPr lang="en-US" sz="1600"/>
                        <a:t>Our system</a:t>
                      </a:r>
                    </a:p>
                  </a:txBody>
                  <a:tcPr/>
                </a:tc>
                <a:tc>
                  <a:txBody>
                    <a:bodyPr/>
                    <a:lstStyle/>
                    <a:p>
                      <a:r>
                        <a:rPr lang="en-US" sz="1600"/>
                        <a:t>0.80</a:t>
                      </a:r>
                    </a:p>
                  </a:txBody>
                  <a:tcPr/>
                </a:tc>
                <a:tc>
                  <a:txBody>
                    <a:bodyPr/>
                    <a:lstStyle/>
                    <a:p>
                      <a:r>
                        <a:rPr lang="en-US" sz="1600"/>
                        <a:t>93.68%</a:t>
                      </a:r>
                    </a:p>
                  </a:txBody>
                  <a:tcPr/>
                </a:tc>
              </a:tr>
              <a:tr h="370840">
                <a:tc>
                  <a:txBody>
                    <a:bodyPr/>
                    <a:lstStyle/>
                    <a:p>
                      <a:r>
                        <a:rPr lang="en-US" sz="1600"/>
                        <a:t>IPBE</a:t>
                      </a:r>
                    </a:p>
                  </a:txBody>
                  <a:tcPr/>
                </a:tc>
                <a:tc>
                  <a:txBody>
                    <a:bodyPr/>
                    <a:lstStyle/>
                    <a:p>
                      <a:r>
                        <a:rPr lang="en-US" sz="1600"/>
                        <a:t>0.87</a:t>
                      </a:r>
                    </a:p>
                  </a:txBody>
                  <a:tcPr/>
                </a:tc>
                <a:tc>
                  <a:txBody>
                    <a:bodyPr/>
                    <a:lstStyle/>
                    <a:p>
                      <a:r>
                        <a:rPr lang="en-US" sz="1600" dirty="0"/>
                        <a:t>N/A</a:t>
                      </a:r>
                    </a:p>
                  </a:txBody>
                  <a:tcPr/>
                </a:tc>
              </a:tr>
            </a:tbl>
          </a:graphicData>
        </a:graphic>
      </p:graphicFrame>
    </p:spTree>
    <p:extLst>
      <p:ext uri="{BB962C8B-B14F-4D97-AF65-F5344CB8AC3E}">
        <p14:creationId xmlns:p14="http://schemas.microsoft.com/office/powerpoint/2010/main" val="8210915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PT-GRID-2.emf"/>
          <p:cNvPicPr>
            <a:picLocks noChangeAspect="1"/>
          </p:cNvPicPr>
          <p:nvPr/>
        </p:nvPicPr>
        <p:blipFill>
          <a:blip r:embed="rId3" cstate="print"/>
          <a:stretch>
            <a:fillRect/>
          </a:stretch>
        </p:blipFill>
        <p:spPr>
          <a:xfrm>
            <a:off x="0" y="0"/>
            <a:ext cx="9144000" cy="6858000"/>
          </a:xfrm>
          <a:prstGeom prst="rect">
            <a:avLst/>
          </a:prstGeom>
        </p:spPr>
      </p:pic>
      <p:sp>
        <p:nvSpPr>
          <p:cNvPr id="4" name="Slide Number Placeholder 3"/>
          <p:cNvSpPr>
            <a:spLocks noGrp="1"/>
          </p:cNvSpPr>
          <p:nvPr>
            <p:ph type="sldNum" sz="quarter" idx="4294967295"/>
          </p:nvPr>
        </p:nvSpPr>
        <p:spPr>
          <a:xfrm>
            <a:off x="146304" y="6611112"/>
            <a:ext cx="228600" cy="201168"/>
          </a:xfrm>
          <a:prstGeom prst="rect">
            <a:avLst/>
          </a:prstGeom>
        </p:spPr>
        <p:txBody>
          <a:bodyPr/>
          <a:lstStyle/>
          <a:p>
            <a:fld id="{D437884E-E6BB-47BF-9E39-055BA69E4404}" type="slidenum">
              <a:rPr lang="en-US" smtClean="0"/>
              <a:pPr/>
              <a:t>25</a:t>
            </a:fld>
            <a:r>
              <a:rPr lang="en-US" smtClean="0"/>
              <a:t> </a:t>
            </a:r>
            <a:endParaRPr lang="en-US" dirty="0"/>
          </a:p>
        </p:txBody>
      </p:sp>
      <p:sp>
        <p:nvSpPr>
          <p:cNvPr id="6" name="TextBox 5"/>
          <p:cNvSpPr txBox="1"/>
          <p:nvPr/>
        </p:nvSpPr>
        <p:spPr>
          <a:xfrm>
            <a:off x="977119" y="2726724"/>
            <a:ext cx="7189789" cy="461665"/>
          </a:xfrm>
          <a:prstGeom prst="rect">
            <a:avLst/>
          </a:prstGeom>
          <a:noFill/>
        </p:spPr>
        <p:txBody>
          <a:bodyPr wrap="none" rtlCol="0">
            <a:spAutoFit/>
          </a:bodyPr>
          <a:lstStyle/>
          <a:p>
            <a:pPr algn="ctr"/>
            <a:r>
              <a:rPr lang="en-US" b="1" dirty="0" smtClean="0">
                <a:solidFill>
                  <a:schemeClr val="bg1"/>
                </a:solidFill>
              </a:rPr>
              <a:t>Adaptation to New Computing Hardware</a:t>
            </a:r>
            <a:endParaRPr lang="en-US" b="1" dirty="0">
              <a:solidFill>
                <a:schemeClr val="bg1"/>
              </a:solidFill>
            </a:endParaRPr>
          </a:p>
        </p:txBody>
      </p:sp>
    </p:spTree>
    <p:extLst>
      <p:ext uri="{BB962C8B-B14F-4D97-AF65-F5344CB8AC3E}">
        <p14:creationId xmlns:p14="http://schemas.microsoft.com/office/powerpoint/2010/main" val="125586678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437884E-E6BB-47BF-9E39-055BA69E4404}" type="slidenum">
              <a:rPr lang="en-US" smtClean="0"/>
              <a:pPr/>
              <a:t>26</a:t>
            </a:fld>
            <a:r>
              <a:rPr lang="en-US" smtClean="0"/>
              <a:t> </a:t>
            </a:r>
            <a:endParaRPr lang="en-US" dirty="0"/>
          </a:p>
        </p:txBody>
      </p:sp>
      <p:sp>
        <p:nvSpPr>
          <p:cNvPr id="4" name="Title 3"/>
          <p:cNvSpPr>
            <a:spLocks noGrp="1"/>
          </p:cNvSpPr>
          <p:nvPr>
            <p:ph type="title"/>
          </p:nvPr>
        </p:nvSpPr>
        <p:spPr/>
        <p:txBody>
          <a:bodyPr/>
          <a:lstStyle/>
          <a:p>
            <a:r>
              <a:rPr lang="en-US" dirty="0" smtClean="0"/>
              <a:t>New Methods for OS Synthesis</a:t>
            </a:r>
            <a:endParaRPr lang="en-US" dirty="0"/>
          </a:p>
        </p:txBody>
      </p:sp>
      <p:grpSp>
        <p:nvGrpSpPr>
          <p:cNvPr id="9" name="Group 8"/>
          <p:cNvGrpSpPr/>
          <p:nvPr/>
        </p:nvGrpSpPr>
        <p:grpSpPr>
          <a:xfrm>
            <a:off x="762748" y="2504888"/>
            <a:ext cx="3341971" cy="3339850"/>
            <a:chOff x="2124075" y="1484313"/>
            <a:chExt cx="5003800" cy="5000625"/>
          </a:xfrm>
        </p:grpSpPr>
        <p:sp>
          <p:nvSpPr>
            <p:cNvPr id="5" name="Freeform 5"/>
            <p:cNvSpPr>
              <a:spLocks/>
            </p:cNvSpPr>
            <p:nvPr/>
          </p:nvSpPr>
          <p:spPr bwMode="auto">
            <a:xfrm>
              <a:off x="2124075" y="1484313"/>
              <a:ext cx="2495550" cy="3001962"/>
            </a:xfrm>
            <a:custGeom>
              <a:avLst/>
              <a:gdLst>
                <a:gd name="T0" fmla="*/ 1956 w 2151"/>
                <a:gd name="T1" fmla="*/ 861 h 2586"/>
                <a:gd name="T2" fmla="*/ 2010 w 2151"/>
                <a:gd name="T3" fmla="*/ 884 h 2586"/>
                <a:gd name="T4" fmla="*/ 2054 w 2151"/>
                <a:gd name="T5" fmla="*/ 931 h 2586"/>
                <a:gd name="T6" fmla="*/ 2075 w 2151"/>
                <a:gd name="T7" fmla="*/ 965 h 2586"/>
                <a:gd name="T8" fmla="*/ 2104 w 2151"/>
                <a:gd name="T9" fmla="*/ 988 h 2586"/>
                <a:gd name="T10" fmla="*/ 2132 w 2151"/>
                <a:gd name="T11" fmla="*/ 983 h 2586"/>
                <a:gd name="T12" fmla="*/ 2148 w 2151"/>
                <a:gd name="T13" fmla="*/ 955 h 2586"/>
                <a:gd name="T14" fmla="*/ 0 w 2151"/>
                <a:gd name="T15" fmla="*/ 0 h 2586"/>
                <a:gd name="T16" fmla="*/ 933 w 2151"/>
                <a:gd name="T17" fmla="*/ 2156 h 2586"/>
                <a:gd name="T18" fmla="*/ 965 w 2151"/>
                <a:gd name="T19" fmla="*/ 2161 h 2586"/>
                <a:gd name="T20" fmla="*/ 988 w 2151"/>
                <a:gd name="T21" fmla="*/ 2182 h 2586"/>
                <a:gd name="T22" fmla="*/ 985 w 2151"/>
                <a:gd name="T23" fmla="*/ 2210 h 2586"/>
                <a:gd name="T24" fmla="*/ 957 w 2151"/>
                <a:gd name="T25" fmla="*/ 2239 h 2586"/>
                <a:gd name="T26" fmla="*/ 918 w 2151"/>
                <a:gd name="T27" fmla="*/ 2264 h 2586"/>
                <a:gd name="T28" fmla="*/ 879 w 2151"/>
                <a:gd name="T29" fmla="*/ 2309 h 2586"/>
                <a:gd name="T30" fmla="*/ 859 w 2151"/>
                <a:gd name="T31" fmla="*/ 2368 h 2586"/>
                <a:gd name="T32" fmla="*/ 863 w 2151"/>
                <a:gd name="T33" fmla="*/ 2426 h 2586"/>
                <a:gd name="T34" fmla="*/ 900 w 2151"/>
                <a:gd name="T35" fmla="*/ 2498 h 2586"/>
                <a:gd name="T36" fmla="*/ 968 w 2151"/>
                <a:gd name="T37" fmla="*/ 2552 h 2586"/>
                <a:gd name="T38" fmla="*/ 1058 w 2151"/>
                <a:gd name="T39" fmla="*/ 2582 h 2586"/>
                <a:gd name="T40" fmla="*/ 1133 w 2151"/>
                <a:gd name="T41" fmla="*/ 2584 h 2586"/>
                <a:gd name="T42" fmla="*/ 1227 w 2151"/>
                <a:gd name="T43" fmla="*/ 2561 h 2586"/>
                <a:gd name="T44" fmla="*/ 1300 w 2151"/>
                <a:gd name="T45" fmla="*/ 2513 h 2586"/>
                <a:gd name="T46" fmla="*/ 1346 w 2151"/>
                <a:gd name="T47" fmla="*/ 2444 h 2586"/>
                <a:gd name="T48" fmla="*/ 1357 w 2151"/>
                <a:gd name="T49" fmla="*/ 2386 h 2586"/>
                <a:gd name="T50" fmla="*/ 1344 w 2151"/>
                <a:gd name="T51" fmla="*/ 2322 h 2586"/>
                <a:gd name="T52" fmla="*/ 1313 w 2151"/>
                <a:gd name="T53" fmla="*/ 2278 h 2586"/>
                <a:gd name="T54" fmla="*/ 1269 w 2151"/>
                <a:gd name="T55" fmla="*/ 2244 h 2586"/>
                <a:gd name="T56" fmla="*/ 1235 w 2151"/>
                <a:gd name="T57" fmla="*/ 2218 h 2586"/>
                <a:gd name="T58" fmla="*/ 1225 w 2151"/>
                <a:gd name="T59" fmla="*/ 2189 h 2586"/>
                <a:gd name="T60" fmla="*/ 1242 w 2151"/>
                <a:gd name="T61" fmla="*/ 2166 h 2586"/>
                <a:gd name="T62" fmla="*/ 1282 w 2151"/>
                <a:gd name="T63" fmla="*/ 2156 h 2586"/>
                <a:gd name="T64" fmla="*/ 2151 w 2151"/>
                <a:gd name="T65" fmla="*/ 1281 h 2586"/>
                <a:gd name="T66" fmla="*/ 2146 w 2151"/>
                <a:gd name="T67" fmla="*/ 1248 h 2586"/>
                <a:gd name="T68" fmla="*/ 2125 w 2151"/>
                <a:gd name="T69" fmla="*/ 1225 h 2586"/>
                <a:gd name="T70" fmla="*/ 2097 w 2151"/>
                <a:gd name="T71" fmla="*/ 1229 h 2586"/>
                <a:gd name="T72" fmla="*/ 2068 w 2151"/>
                <a:gd name="T73" fmla="*/ 1258 h 2586"/>
                <a:gd name="T74" fmla="*/ 2044 w 2151"/>
                <a:gd name="T75" fmla="*/ 1295 h 2586"/>
                <a:gd name="T76" fmla="*/ 1998 w 2151"/>
                <a:gd name="T77" fmla="*/ 1336 h 2586"/>
                <a:gd name="T78" fmla="*/ 1940 w 2151"/>
                <a:gd name="T79" fmla="*/ 1356 h 2586"/>
                <a:gd name="T80" fmla="*/ 1881 w 2151"/>
                <a:gd name="T81" fmla="*/ 1351 h 2586"/>
                <a:gd name="T82" fmla="*/ 1809 w 2151"/>
                <a:gd name="T83" fmla="*/ 1313 h 2586"/>
                <a:gd name="T84" fmla="*/ 1756 w 2151"/>
                <a:gd name="T85" fmla="*/ 1247 h 2586"/>
                <a:gd name="T86" fmla="*/ 1725 w 2151"/>
                <a:gd name="T87" fmla="*/ 1157 h 2586"/>
                <a:gd name="T88" fmla="*/ 1722 w 2151"/>
                <a:gd name="T89" fmla="*/ 1081 h 2586"/>
                <a:gd name="T90" fmla="*/ 1746 w 2151"/>
                <a:gd name="T91" fmla="*/ 988 h 2586"/>
                <a:gd name="T92" fmla="*/ 1795 w 2151"/>
                <a:gd name="T93" fmla="*/ 913 h 2586"/>
                <a:gd name="T94" fmla="*/ 1862 w 2151"/>
                <a:gd name="T95" fmla="*/ 868 h 2586"/>
                <a:gd name="T96" fmla="*/ 1922 w 2151"/>
                <a:gd name="T97" fmla="*/ 856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1922" y="856"/>
                  </a:moveTo>
                  <a:lnTo>
                    <a:pt x="1922" y="856"/>
                  </a:lnTo>
                  <a:lnTo>
                    <a:pt x="1940" y="858"/>
                  </a:lnTo>
                  <a:lnTo>
                    <a:pt x="1956" y="861"/>
                  </a:lnTo>
                  <a:lnTo>
                    <a:pt x="1971" y="864"/>
                  </a:lnTo>
                  <a:lnTo>
                    <a:pt x="1985" y="871"/>
                  </a:lnTo>
                  <a:lnTo>
                    <a:pt x="1998" y="877"/>
                  </a:lnTo>
                  <a:lnTo>
                    <a:pt x="2010" y="884"/>
                  </a:lnTo>
                  <a:lnTo>
                    <a:pt x="2019" y="892"/>
                  </a:lnTo>
                  <a:lnTo>
                    <a:pt x="2029" y="900"/>
                  </a:lnTo>
                  <a:lnTo>
                    <a:pt x="2044" y="916"/>
                  </a:lnTo>
                  <a:lnTo>
                    <a:pt x="2054" y="931"/>
                  </a:lnTo>
                  <a:lnTo>
                    <a:pt x="2062" y="944"/>
                  </a:lnTo>
                  <a:lnTo>
                    <a:pt x="2062" y="944"/>
                  </a:lnTo>
                  <a:lnTo>
                    <a:pt x="2068" y="955"/>
                  </a:lnTo>
                  <a:lnTo>
                    <a:pt x="2075" y="965"/>
                  </a:lnTo>
                  <a:lnTo>
                    <a:pt x="2083" y="973"/>
                  </a:lnTo>
                  <a:lnTo>
                    <a:pt x="2089" y="980"/>
                  </a:lnTo>
                  <a:lnTo>
                    <a:pt x="2097" y="985"/>
                  </a:lnTo>
                  <a:lnTo>
                    <a:pt x="2104" y="988"/>
                  </a:lnTo>
                  <a:lnTo>
                    <a:pt x="2112" y="988"/>
                  </a:lnTo>
                  <a:lnTo>
                    <a:pt x="2119" y="988"/>
                  </a:lnTo>
                  <a:lnTo>
                    <a:pt x="2125" y="986"/>
                  </a:lnTo>
                  <a:lnTo>
                    <a:pt x="2132" y="983"/>
                  </a:lnTo>
                  <a:lnTo>
                    <a:pt x="2136" y="978"/>
                  </a:lnTo>
                  <a:lnTo>
                    <a:pt x="2141" y="972"/>
                  </a:lnTo>
                  <a:lnTo>
                    <a:pt x="2146" y="965"/>
                  </a:lnTo>
                  <a:lnTo>
                    <a:pt x="2148" y="955"/>
                  </a:lnTo>
                  <a:lnTo>
                    <a:pt x="2151" y="944"/>
                  </a:lnTo>
                  <a:lnTo>
                    <a:pt x="2151" y="931"/>
                  </a:lnTo>
                  <a:lnTo>
                    <a:pt x="2151" y="0"/>
                  </a:lnTo>
                  <a:lnTo>
                    <a:pt x="0" y="0"/>
                  </a:lnTo>
                  <a:lnTo>
                    <a:pt x="0" y="2155"/>
                  </a:lnTo>
                  <a:lnTo>
                    <a:pt x="495" y="2155"/>
                  </a:lnTo>
                  <a:lnTo>
                    <a:pt x="495" y="2156"/>
                  </a:lnTo>
                  <a:lnTo>
                    <a:pt x="933" y="2156"/>
                  </a:lnTo>
                  <a:lnTo>
                    <a:pt x="933" y="2156"/>
                  </a:lnTo>
                  <a:lnTo>
                    <a:pt x="946" y="2156"/>
                  </a:lnTo>
                  <a:lnTo>
                    <a:pt x="955" y="2158"/>
                  </a:lnTo>
                  <a:lnTo>
                    <a:pt x="965" y="2161"/>
                  </a:lnTo>
                  <a:lnTo>
                    <a:pt x="973" y="2166"/>
                  </a:lnTo>
                  <a:lnTo>
                    <a:pt x="980" y="2171"/>
                  </a:lnTo>
                  <a:lnTo>
                    <a:pt x="985" y="2176"/>
                  </a:lnTo>
                  <a:lnTo>
                    <a:pt x="988" y="2182"/>
                  </a:lnTo>
                  <a:lnTo>
                    <a:pt x="989" y="2189"/>
                  </a:lnTo>
                  <a:lnTo>
                    <a:pt x="989" y="2195"/>
                  </a:lnTo>
                  <a:lnTo>
                    <a:pt x="988" y="2203"/>
                  </a:lnTo>
                  <a:lnTo>
                    <a:pt x="985" y="2210"/>
                  </a:lnTo>
                  <a:lnTo>
                    <a:pt x="980" y="2218"/>
                  </a:lnTo>
                  <a:lnTo>
                    <a:pt x="975" y="2225"/>
                  </a:lnTo>
                  <a:lnTo>
                    <a:pt x="967" y="2233"/>
                  </a:lnTo>
                  <a:lnTo>
                    <a:pt x="957" y="2239"/>
                  </a:lnTo>
                  <a:lnTo>
                    <a:pt x="946" y="2244"/>
                  </a:lnTo>
                  <a:lnTo>
                    <a:pt x="946" y="2244"/>
                  </a:lnTo>
                  <a:lnTo>
                    <a:pt x="931" y="2252"/>
                  </a:lnTo>
                  <a:lnTo>
                    <a:pt x="918" y="2264"/>
                  </a:lnTo>
                  <a:lnTo>
                    <a:pt x="902" y="2278"/>
                  </a:lnTo>
                  <a:lnTo>
                    <a:pt x="893" y="2288"/>
                  </a:lnTo>
                  <a:lnTo>
                    <a:pt x="885" y="2298"/>
                  </a:lnTo>
                  <a:lnTo>
                    <a:pt x="879" y="2309"/>
                  </a:lnTo>
                  <a:lnTo>
                    <a:pt x="871" y="2322"/>
                  </a:lnTo>
                  <a:lnTo>
                    <a:pt x="866" y="2335"/>
                  </a:lnTo>
                  <a:lnTo>
                    <a:pt x="861" y="2351"/>
                  </a:lnTo>
                  <a:lnTo>
                    <a:pt x="859" y="2368"/>
                  </a:lnTo>
                  <a:lnTo>
                    <a:pt x="858" y="2386"/>
                  </a:lnTo>
                  <a:lnTo>
                    <a:pt x="858" y="2386"/>
                  </a:lnTo>
                  <a:lnTo>
                    <a:pt x="859" y="2405"/>
                  </a:lnTo>
                  <a:lnTo>
                    <a:pt x="863" y="2426"/>
                  </a:lnTo>
                  <a:lnTo>
                    <a:pt x="869" y="2444"/>
                  </a:lnTo>
                  <a:lnTo>
                    <a:pt x="877" y="2464"/>
                  </a:lnTo>
                  <a:lnTo>
                    <a:pt x="889" y="2482"/>
                  </a:lnTo>
                  <a:lnTo>
                    <a:pt x="900" y="2498"/>
                  </a:lnTo>
                  <a:lnTo>
                    <a:pt x="915" y="2513"/>
                  </a:lnTo>
                  <a:lnTo>
                    <a:pt x="931" y="2527"/>
                  </a:lnTo>
                  <a:lnTo>
                    <a:pt x="949" y="2540"/>
                  </a:lnTo>
                  <a:lnTo>
                    <a:pt x="968" y="2552"/>
                  </a:lnTo>
                  <a:lnTo>
                    <a:pt x="988" y="2561"/>
                  </a:lnTo>
                  <a:lnTo>
                    <a:pt x="1011" y="2569"/>
                  </a:lnTo>
                  <a:lnTo>
                    <a:pt x="1033" y="2578"/>
                  </a:lnTo>
                  <a:lnTo>
                    <a:pt x="1058" y="2582"/>
                  </a:lnTo>
                  <a:lnTo>
                    <a:pt x="1082" y="2584"/>
                  </a:lnTo>
                  <a:lnTo>
                    <a:pt x="1108" y="2586"/>
                  </a:lnTo>
                  <a:lnTo>
                    <a:pt x="1108" y="2586"/>
                  </a:lnTo>
                  <a:lnTo>
                    <a:pt x="1133" y="2584"/>
                  </a:lnTo>
                  <a:lnTo>
                    <a:pt x="1157" y="2582"/>
                  </a:lnTo>
                  <a:lnTo>
                    <a:pt x="1181" y="2578"/>
                  </a:lnTo>
                  <a:lnTo>
                    <a:pt x="1204" y="2569"/>
                  </a:lnTo>
                  <a:lnTo>
                    <a:pt x="1227" y="2561"/>
                  </a:lnTo>
                  <a:lnTo>
                    <a:pt x="1247" y="2552"/>
                  </a:lnTo>
                  <a:lnTo>
                    <a:pt x="1266" y="2540"/>
                  </a:lnTo>
                  <a:lnTo>
                    <a:pt x="1284" y="2527"/>
                  </a:lnTo>
                  <a:lnTo>
                    <a:pt x="1300" y="2513"/>
                  </a:lnTo>
                  <a:lnTo>
                    <a:pt x="1315" y="2498"/>
                  </a:lnTo>
                  <a:lnTo>
                    <a:pt x="1326" y="2482"/>
                  </a:lnTo>
                  <a:lnTo>
                    <a:pt x="1338" y="2464"/>
                  </a:lnTo>
                  <a:lnTo>
                    <a:pt x="1346" y="2444"/>
                  </a:lnTo>
                  <a:lnTo>
                    <a:pt x="1352" y="2426"/>
                  </a:lnTo>
                  <a:lnTo>
                    <a:pt x="1356" y="2405"/>
                  </a:lnTo>
                  <a:lnTo>
                    <a:pt x="1357" y="2386"/>
                  </a:lnTo>
                  <a:lnTo>
                    <a:pt x="1357" y="2386"/>
                  </a:lnTo>
                  <a:lnTo>
                    <a:pt x="1356" y="2368"/>
                  </a:lnTo>
                  <a:lnTo>
                    <a:pt x="1354" y="2351"/>
                  </a:lnTo>
                  <a:lnTo>
                    <a:pt x="1349" y="2335"/>
                  </a:lnTo>
                  <a:lnTo>
                    <a:pt x="1344" y="2322"/>
                  </a:lnTo>
                  <a:lnTo>
                    <a:pt x="1338" y="2309"/>
                  </a:lnTo>
                  <a:lnTo>
                    <a:pt x="1329" y="2298"/>
                  </a:lnTo>
                  <a:lnTo>
                    <a:pt x="1321" y="2288"/>
                  </a:lnTo>
                  <a:lnTo>
                    <a:pt x="1313" y="2278"/>
                  </a:lnTo>
                  <a:lnTo>
                    <a:pt x="1297" y="2264"/>
                  </a:lnTo>
                  <a:lnTo>
                    <a:pt x="1284" y="2252"/>
                  </a:lnTo>
                  <a:lnTo>
                    <a:pt x="1269" y="2244"/>
                  </a:lnTo>
                  <a:lnTo>
                    <a:pt x="1269" y="2244"/>
                  </a:lnTo>
                  <a:lnTo>
                    <a:pt x="1258" y="2239"/>
                  </a:lnTo>
                  <a:lnTo>
                    <a:pt x="1248" y="2233"/>
                  </a:lnTo>
                  <a:lnTo>
                    <a:pt x="1240" y="2225"/>
                  </a:lnTo>
                  <a:lnTo>
                    <a:pt x="1235" y="2218"/>
                  </a:lnTo>
                  <a:lnTo>
                    <a:pt x="1230" y="2210"/>
                  </a:lnTo>
                  <a:lnTo>
                    <a:pt x="1227" y="2203"/>
                  </a:lnTo>
                  <a:lnTo>
                    <a:pt x="1225" y="2195"/>
                  </a:lnTo>
                  <a:lnTo>
                    <a:pt x="1225" y="2189"/>
                  </a:lnTo>
                  <a:lnTo>
                    <a:pt x="1227" y="2182"/>
                  </a:lnTo>
                  <a:lnTo>
                    <a:pt x="1230" y="2176"/>
                  </a:lnTo>
                  <a:lnTo>
                    <a:pt x="1235" y="2171"/>
                  </a:lnTo>
                  <a:lnTo>
                    <a:pt x="1242" y="2166"/>
                  </a:lnTo>
                  <a:lnTo>
                    <a:pt x="1250" y="2161"/>
                  </a:lnTo>
                  <a:lnTo>
                    <a:pt x="1260" y="2158"/>
                  </a:lnTo>
                  <a:lnTo>
                    <a:pt x="1269" y="2156"/>
                  </a:lnTo>
                  <a:lnTo>
                    <a:pt x="1282" y="2156"/>
                  </a:lnTo>
                  <a:lnTo>
                    <a:pt x="1556" y="2156"/>
                  </a:lnTo>
                  <a:lnTo>
                    <a:pt x="1556" y="2155"/>
                  </a:lnTo>
                  <a:lnTo>
                    <a:pt x="2151" y="2155"/>
                  </a:lnTo>
                  <a:lnTo>
                    <a:pt x="2151" y="1281"/>
                  </a:lnTo>
                  <a:lnTo>
                    <a:pt x="2151" y="1281"/>
                  </a:lnTo>
                  <a:lnTo>
                    <a:pt x="2151" y="1269"/>
                  </a:lnTo>
                  <a:lnTo>
                    <a:pt x="2148" y="1258"/>
                  </a:lnTo>
                  <a:lnTo>
                    <a:pt x="2146" y="1248"/>
                  </a:lnTo>
                  <a:lnTo>
                    <a:pt x="2141" y="1240"/>
                  </a:lnTo>
                  <a:lnTo>
                    <a:pt x="2136" y="1234"/>
                  </a:lnTo>
                  <a:lnTo>
                    <a:pt x="2132" y="1229"/>
                  </a:lnTo>
                  <a:lnTo>
                    <a:pt x="2125" y="1225"/>
                  </a:lnTo>
                  <a:lnTo>
                    <a:pt x="2119" y="1224"/>
                  </a:lnTo>
                  <a:lnTo>
                    <a:pt x="2112" y="1224"/>
                  </a:lnTo>
                  <a:lnTo>
                    <a:pt x="2104" y="1225"/>
                  </a:lnTo>
                  <a:lnTo>
                    <a:pt x="2097" y="1229"/>
                  </a:lnTo>
                  <a:lnTo>
                    <a:pt x="2089" y="1234"/>
                  </a:lnTo>
                  <a:lnTo>
                    <a:pt x="2083" y="1240"/>
                  </a:lnTo>
                  <a:lnTo>
                    <a:pt x="2075" y="1248"/>
                  </a:lnTo>
                  <a:lnTo>
                    <a:pt x="2068" y="1258"/>
                  </a:lnTo>
                  <a:lnTo>
                    <a:pt x="2062" y="1268"/>
                  </a:lnTo>
                  <a:lnTo>
                    <a:pt x="2062" y="1268"/>
                  </a:lnTo>
                  <a:lnTo>
                    <a:pt x="2054" y="1282"/>
                  </a:lnTo>
                  <a:lnTo>
                    <a:pt x="2044" y="1295"/>
                  </a:lnTo>
                  <a:lnTo>
                    <a:pt x="2029" y="1312"/>
                  </a:lnTo>
                  <a:lnTo>
                    <a:pt x="2019" y="1320"/>
                  </a:lnTo>
                  <a:lnTo>
                    <a:pt x="2010" y="1328"/>
                  </a:lnTo>
                  <a:lnTo>
                    <a:pt x="1998" y="1336"/>
                  </a:lnTo>
                  <a:lnTo>
                    <a:pt x="1985" y="1343"/>
                  </a:lnTo>
                  <a:lnTo>
                    <a:pt x="1971" y="1348"/>
                  </a:lnTo>
                  <a:lnTo>
                    <a:pt x="1956" y="1352"/>
                  </a:lnTo>
                  <a:lnTo>
                    <a:pt x="1940" y="1356"/>
                  </a:lnTo>
                  <a:lnTo>
                    <a:pt x="1922" y="1356"/>
                  </a:lnTo>
                  <a:lnTo>
                    <a:pt x="1922" y="1356"/>
                  </a:lnTo>
                  <a:lnTo>
                    <a:pt x="1901" y="1354"/>
                  </a:lnTo>
                  <a:lnTo>
                    <a:pt x="1881" y="1351"/>
                  </a:lnTo>
                  <a:lnTo>
                    <a:pt x="1862" y="1344"/>
                  </a:lnTo>
                  <a:lnTo>
                    <a:pt x="1844" y="1336"/>
                  </a:lnTo>
                  <a:lnTo>
                    <a:pt x="1826" y="1326"/>
                  </a:lnTo>
                  <a:lnTo>
                    <a:pt x="1809" y="1313"/>
                  </a:lnTo>
                  <a:lnTo>
                    <a:pt x="1795" y="1299"/>
                  </a:lnTo>
                  <a:lnTo>
                    <a:pt x="1780" y="1282"/>
                  </a:lnTo>
                  <a:lnTo>
                    <a:pt x="1767" y="1265"/>
                  </a:lnTo>
                  <a:lnTo>
                    <a:pt x="1756" y="1247"/>
                  </a:lnTo>
                  <a:lnTo>
                    <a:pt x="1746" y="1225"/>
                  </a:lnTo>
                  <a:lnTo>
                    <a:pt x="1736" y="1203"/>
                  </a:lnTo>
                  <a:lnTo>
                    <a:pt x="1730" y="1180"/>
                  </a:lnTo>
                  <a:lnTo>
                    <a:pt x="1725" y="1157"/>
                  </a:lnTo>
                  <a:lnTo>
                    <a:pt x="1722" y="1131"/>
                  </a:lnTo>
                  <a:lnTo>
                    <a:pt x="1722" y="1107"/>
                  </a:lnTo>
                  <a:lnTo>
                    <a:pt x="1722" y="1107"/>
                  </a:lnTo>
                  <a:lnTo>
                    <a:pt x="1722" y="1081"/>
                  </a:lnTo>
                  <a:lnTo>
                    <a:pt x="1725" y="1056"/>
                  </a:lnTo>
                  <a:lnTo>
                    <a:pt x="1730" y="1032"/>
                  </a:lnTo>
                  <a:lnTo>
                    <a:pt x="1736" y="1009"/>
                  </a:lnTo>
                  <a:lnTo>
                    <a:pt x="1746" y="988"/>
                  </a:lnTo>
                  <a:lnTo>
                    <a:pt x="1756" y="967"/>
                  </a:lnTo>
                  <a:lnTo>
                    <a:pt x="1767" y="947"/>
                  </a:lnTo>
                  <a:lnTo>
                    <a:pt x="1780" y="929"/>
                  </a:lnTo>
                  <a:lnTo>
                    <a:pt x="1795" y="913"/>
                  </a:lnTo>
                  <a:lnTo>
                    <a:pt x="1809" y="898"/>
                  </a:lnTo>
                  <a:lnTo>
                    <a:pt x="1826" y="887"/>
                  </a:lnTo>
                  <a:lnTo>
                    <a:pt x="1844" y="876"/>
                  </a:lnTo>
                  <a:lnTo>
                    <a:pt x="1862" y="868"/>
                  </a:lnTo>
                  <a:lnTo>
                    <a:pt x="1881" y="861"/>
                  </a:lnTo>
                  <a:lnTo>
                    <a:pt x="1901" y="858"/>
                  </a:lnTo>
                  <a:lnTo>
                    <a:pt x="1922" y="856"/>
                  </a:lnTo>
                  <a:lnTo>
                    <a:pt x="1922" y="856"/>
                  </a:lnTo>
                  <a:close/>
                </a:path>
              </a:pathLst>
            </a:custGeom>
            <a:solidFill>
              <a:srgbClr val="E9EFF7"/>
            </a:solidFill>
            <a:ln w="28575">
              <a:solidFill>
                <a:schemeClr val="tx1">
                  <a:lumMod val="50000"/>
                  <a:lumOff val="50000"/>
                </a:schemeClr>
              </a:solidFill>
              <a:prstDash val="solid"/>
              <a:round/>
              <a:headEnd/>
              <a:tailEnd/>
            </a:ln>
          </p:spPr>
          <p:txBody>
            <a:bodyPr bIns="540000" anchor="ctr"/>
            <a:lstStyle/>
            <a:p>
              <a:pPr eaLnBrk="1" hangingPunct="1">
                <a:defRPr/>
              </a:pPr>
              <a:r>
                <a:rPr lang="en-US" sz="1600" dirty="0" smtClean="0">
                  <a:cs typeface="Arial" charset="0"/>
                </a:rPr>
                <a:t>Instruction Encodings</a:t>
              </a:r>
              <a:endParaRPr lang="en-GB" sz="1600" dirty="0">
                <a:cs typeface="Arial" charset="0"/>
              </a:endParaRPr>
            </a:p>
          </p:txBody>
        </p:sp>
        <p:sp>
          <p:nvSpPr>
            <p:cNvPr id="6" name="Freeform 6"/>
            <p:cNvSpPr>
              <a:spLocks/>
            </p:cNvSpPr>
            <p:nvPr/>
          </p:nvSpPr>
          <p:spPr bwMode="auto">
            <a:xfrm>
              <a:off x="2124075" y="3989388"/>
              <a:ext cx="3001963" cy="2495550"/>
            </a:xfrm>
            <a:custGeom>
              <a:avLst/>
              <a:gdLst>
                <a:gd name="T0" fmla="*/ 861 w 2587"/>
                <a:gd name="T1" fmla="*/ 195 h 2151"/>
                <a:gd name="T2" fmla="*/ 885 w 2587"/>
                <a:gd name="T3" fmla="*/ 143 h 2151"/>
                <a:gd name="T4" fmla="*/ 931 w 2587"/>
                <a:gd name="T5" fmla="*/ 97 h 2151"/>
                <a:gd name="T6" fmla="*/ 965 w 2587"/>
                <a:gd name="T7" fmla="*/ 76 h 2151"/>
                <a:gd name="T8" fmla="*/ 988 w 2587"/>
                <a:gd name="T9" fmla="*/ 47 h 2151"/>
                <a:gd name="T10" fmla="*/ 985 w 2587"/>
                <a:gd name="T11" fmla="*/ 21 h 2151"/>
                <a:gd name="T12" fmla="*/ 955 w 2587"/>
                <a:gd name="T13" fmla="*/ 3 h 2151"/>
                <a:gd name="T14" fmla="*/ 0 w 2587"/>
                <a:gd name="T15" fmla="*/ 2151 h 2151"/>
                <a:gd name="T16" fmla="*/ 2156 w 2587"/>
                <a:gd name="T17" fmla="*/ 1220 h 2151"/>
                <a:gd name="T18" fmla="*/ 2163 w 2587"/>
                <a:gd name="T19" fmla="*/ 1186 h 2151"/>
                <a:gd name="T20" fmla="*/ 2182 w 2587"/>
                <a:gd name="T21" fmla="*/ 1163 h 2151"/>
                <a:gd name="T22" fmla="*/ 2211 w 2587"/>
                <a:gd name="T23" fmla="*/ 1166 h 2151"/>
                <a:gd name="T24" fmla="*/ 2239 w 2587"/>
                <a:gd name="T25" fmla="*/ 1196 h 2151"/>
                <a:gd name="T26" fmla="*/ 2263 w 2587"/>
                <a:gd name="T27" fmla="*/ 1235 h 2151"/>
                <a:gd name="T28" fmla="*/ 2309 w 2587"/>
                <a:gd name="T29" fmla="*/ 1274 h 2151"/>
                <a:gd name="T30" fmla="*/ 2368 w 2587"/>
                <a:gd name="T31" fmla="*/ 1293 h 2151"/>
                <a:gd name="T32" fmla="*/ 2426 w 2587"/>
                <a:gd name="T33" fmla="*/ 1288 h 2151"/>
                <a:gd name="T34" fmla="*/ 2498 w 2587"/>
                <a:gd name="T35" fmla="*/ 1251 h 2151"/>
                <a:gd name="T36" fmla="*/ 2553 w 2587"/>
                <a:gd name="T37" fmla="*/ 1184 h 2151"/>
                <a:gd name="T38" fmla="*/ 2582 w 2587"/>
                <a:gd name="T39" fmla="*/ 1095 h 2151"/>
                <a:gd name="T40" fmla="*/ 2586 w 2587"/>
                <a:gd name="T41" fmla="*/ 1018 h 2151"/>
                <a:gd name="T42" fmla="*/ 2563 w 2587"/>
                <a:gd name="T43" fmla="*/ 926 h 2151"/>
                <a:gd name="T44" fmla="*/ 2514 w 2587"/>
                <a:gd name="T45" fmla="*/ 852 h 2151"/>
                <a:gd name="T46" fmla="*/ 2446 w 2587"/>
                <a:gd name="T47" fmla="*/ 805 h 2151"/>
                <a:gd name="T48" fmla="*/ 2385 w 2587"/>
                <a:gd name="T49" fmla="*/ 794 h 2151"/>
                <a:gd name="T50" fmla="*/ 2322 w 2587"/>
                <a:gd name="T51" fmla="*/ 808 h 2151"/>
                <a:gd name="T52" fmla="*/ 2278 w 2587"/>
                <a:gd name="T53" fmla="*/ 838 h 2151"/>
                <a:gd name="T54" fmla="*/ 2245 w 2587"/>
                <a:gd name="T55" fmla="*/ 882 h 2151"/>
                <a:gd name="T56" fmla="*/ 2218 w 2587"/>
                <a:gd name="T57" fmla="*/ 917 h 2151"/>
                <a:gd name="T58" fmla="*/ 2189 w 2587"/>
                <a:gd name="T59" fmla="*/ 927 h 2151"/>
                <a:gd name="T60" fmla="*/ 2166 w 2587"/>
                <a:gd name="T61" fmla="*/ 911 h 2151"/>
                <a:gd name="T62" fmla="*/ 2156 w 2587"/>
                <a:gd name="T63" fmla="*/ 869 h 2151"/>
                <a:gd name="T64" fmla="*/ 1282 w 2587"/>
                <a:gd name="T65" fmla="*/ 0 h 2151"/>
                <a:gd name="T66" fmla="*/ 1248 w 2587"/>
                <a:gd name="T67" fmla="*/ 6 h 2151"/>
                <a:gd name="T68" fmla="*/ 1227 w 2587"/>
                <a:gd name="T69" fmla="*/ 27 h 2151"/>
                <a:gd name="T70" fmla="*/ 1229 w 2587"/>
                <a:gd name="T71" fmla="*/ 55 h 2151"/>
                <a:gd name="T72" fmla="*/ 1258 w 2587"/>
                <a:gd name="T73" fmla="*/ 83 h 2151"/>
                <a:gd name="T74" fmla="*/ 1297 w 2587"/>
                <a:gd name="T75" fmla="*/ 107 h 2151"/>
                <a:gd name="T76" fmla="*/ 1336 w 2587"/>
                <a:gd name="T77" fmla="*/ 154 h 2151"/>
                <a:gd name="T78" fmla="*/ 1356 w 2587"/>
                <a:gd name="T79" fmla="*/ 213 h 2151"/>
                <a:gd name="T80" fmla="*/ 1352 w 2587"/>
                <a:gd name="T81" fmla="*/ 270 h 2151"/>
                <a:gd name="T82" fmla="*/ 1313 w 2587"/>
                <a:gd name="T83" fmla="*/ 341 h 2151"/>
                <a:gd name="T84" fmla="*/ 1247 w 2587"/>
                <a:gd name="T85" fmla="*/ 397 h 2151"/>
                <a:gd name="T86" fmla="*/ 1157 w 2587"/>
                <a:gd name="T87" fmla="*/ 426 h 2151"/>
                <a:gd name="T88" fmla="*/ 1082 w 2587"/>
                <a:gd name="T89" fmla="*/ 429 h 2151"/>
                <a:gd name="T90" fmla="*/ 988 w 2587"/>
                <a:gd name="T91" fmla="*/ 406 h 2151"/>
                <a:gd name="T92" fmla="*/ 915 w 2587"/>
                <a:gd name="T93" fmla="*/ 358 h 2151"/>
                <a:gd name="T94" fmla="*/ 869 w 2587"/>
                <a:gd name="T95" fmla="*/ 289 h 2151"/>
                <a:gd name="T96" fmla="*/ 858 w 2587"/>
                <a:gd name="T97" fmla="*/ 23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1">
                  <a:moveTo>
                    <a:pt x="858" y="231"/>
                  </a:moveTo>
                  <a:lnTo>
                    <a:pt x="858" y="231"/>
                  </a:lnTo>
                  <a:lnTo>
                    <a:pt x="858" y="213"/>
                  </a:lnTo>
                  <a:lnTo>
                    <a:pt x="861" y="195"/>
                  </a:lnTo>
                  <a:lnTo>
                    <a:pt x="866" y="180"/>
                  </a:lnTo>
                  <a:lnTo>
                    <a:pt x="871" y="166"/>
                  </a:lnTo>
                  <a:lnTo>
                    <a:pt x="877" y="154"/>
                  </a:lnTo>
                  <a:lnTo>
                    <a:pt x="885" y="143"/>
                  </a:lnTo>
                  <a:lnTo>
                    <a:pt x="893" y="131"/>
                  </a:lnTo>
                  <a:lnTo>
                    <a:pt x="902" y="123"/>
                  </a:lnTo>
                  <a:lnTo>
                    <a:pt x="918" y="107"/>
                  </a:lnTo>
                  <a:lnTo>
                    <a:pt x="931" y="97"/>
                  </a:lnTo>
                  <a:lnTo>
                    <a:pt x="946" y="89"/>
                  </a:lnTo>
                  <a:lnTo>
                    <a:pt x="946" y="89"/>
                  </a:lnTo>
                  <a:lnTo>
                    <a:pt x="955" y="83"/>
                  </a:lnTo>
                  <a:lnTo>
                    <a:pt x="965" y="76"/>
                  </a:lnTo>
                  <a:lnTo>
                    <a:pt x="973" y="70"/>
                  </a:lnTo>
                  <a:lnTo>
                    <a:pt x="980" y="62"/>
                  </a:lnTo>
                  <a:lnTo>
                    <a:pt x="985" y="55"/>
                  </a:lnTo>
                  <a:lnTo>
                    <a:pt x="988" y="47"/>
                  </a:lnTo>
                  <a:lnTo>
                    <a:pt x="989" y="40"/>
                  </a:lnTo>
                  <a:lnTo>
                    <a:pt x="989" y="34"/>
                  </a:lnTo>
                  <a:lnTo>
                    <a:pt x="988" y="27"/>
                  </a:lnTo>
                  <a:lnTo>
                    <a:pt x="985" y="21"/>
                  </a:lnTo>
                  <a:lnTo>
                    <a:pt x="980" y="14"/>
                  </a:lnTo>
                  <a:lnTo>
                    <a:pt x="973" y="9"/>
                  </a:lnTo>
                  <a:lnTo>
                    <a:pt x="965" y="6"/>
                  </a:lnTo>
                  <a:lnTo>
                    <a:pt x="955" y="3"/>
                  </a:lnTo>
                  <a:lnTo>
                    <a:pt x="944" y="1"/>
                  </a:lnTo>
                  <a:lnTo>
                    <a:pt x="933" y="0"/>
                  </a:lnTo>
                  <a:lnTo>
                    <a:pt x="0" y="0"/>
                  </a:lnTo>
                  <a:lnTo>
                    <a:pt x="0" y="2151"/>
                  </a:lnTo>
                  <a:lnTo>
                    <a:pt x="2154" y="2151"/>
                  </a:lnTo>
                  <a:lnTo>
                    <a:pt x="2154" y="1656"/>
                  </a:lnTo>
                  <a:lnTo>
                    <a:pt x="2156" y="1656"/>
                  </a:lnTo>
                  <a:lnTo>
                    <a:pt x="2156" y="1220"/>
                  </a:lnTo>
                  <a:lnTo>
                    <a:pt x="2156" y="1220"/>
                  </a:lnTo>
                  <a:lnTo>
                    <a:pt x="2158" y="1207"/>
                  </a:lnTo>
                  <a:lnTo>
                    <a:pt x="2159" y="1196"/>
                  </a:lnTo>
                  <a:lnTo>
                    <a:pt x="2163" y="1186"/>
                  </a:lnTo>
                  <a:lnTo>
                    <a:pt x="2166" y="1178"/>
                  </a:lnTo>
                  <a:lnTo>
                    <a:pt x="2171" y="1171"/>
                  </a:lnTo>
                  <a:lnTo>
                    <a:pt x="2177" y="1166"/>
                  </a:lnTo>
                  <a:lnTo>
                    <a:pt x="2182" y="1163"/>
                  </a:lnTo>
                  <a:lnTo>
                    <a:pt x="2189" y="1161"/>
                  </a:lnTo>
                  <a:lnTo>
                    <a:pt x="2197" y="1161"/>
                  </a:lnTo>
                  <a:lnTo>
                    <a:pt x="2203" y="1163"/>
                  </a:lnTo>
                  <a:lnTo>
                    <a:pt x="2211" y="1166"/>
                  </a:lnTo>
                  <a:lnTo>
                    <a:pt x="2218" y="1171"/>
                  </a:lnTo>
                  <a:lnTo>
                    <a:pt x="2226" y="1178"/>
                  </a:lnTo>
                  <a:lnTo>
                    <a:pt x="2232" y="1186"/>
                  </a:lnTo>
                  <a:lnTo>
                    <a:pt x="2239" y="1196"/>
                  </a:lnTo>
                  <a:lnTo>
                    <a:pt x="2245" y="1207"/>
                  </a:lnTo>
                  <a:lnTo>
                    <a:pt x="2245" y="1207"/>
                  </a:lnTo>
                  <a:lnTo>
                    <a:pt x="2254" y="1220"/>
                  </a:lnTo>
                  <a:lnTo>
                    <a:pt x="2263" y="1235"/>
                  </a:lnTo>
                  <a:lnTo>
                    <a:pt x="2278" y="1251"/>
                  </a:lnTo>
                  <a:lnTo>
                    <a:pt x="2288" y="1259"/>
                  </a:lnTo>
                  <a:lnTo>
                    <a:pt x="2298" y="1266"/>
                  </a:lnTo>
                  <a:lnTo>
                    <a:pt x="2309" y="1274"/>
                  </a:lnTo>
                  <a:lnTo>
                    <a:pt x="2322" y="1280"/>
                  </a:lnTo>
                  <a:lnTo>
                    <a:pt x="2337" y="1285"/>
                  </a:lnTo>
                  <a:lnTo>
                    <a:pt x="2351" y="1290"/>
                  </a:lnTo>
                  <a:lnTo>
                    <a:pt x="2368" y="1293"/>
                  </a:lnTo>
                  <a:lnTo>
                    <a:pt x="2385" y="1293"/>
                  </a:lnTo>
                  <a:lnTo>
                    <a:pt x="2385" y="1293"/>
                  </a:lnTo>
                  <a:lnTo>
                    <a:pt x="2407" y="1293"/>
                  </a:lnTo>
                  <a:lnTo>
                    <a:pt x="2426" y="1288"/>
                  </a:lnTo>
                  <a:lnTo>
                    <a:pt x="2446" y="1283"/>
                  </a:lnTo>
                  <a:lnTo>
                    <a:pt x="2463" y="1274"/>
                  </a:lnTo>
                  <a:lnTo>
                    <a:pt x="2481" y="1264"/>
                  </a:lnTo>
                  <a:lnTo>
                    <a:pt x="2498" y="1251"/>
                  </a:lnTo>
                  <a:lnTo>
                    <a:pt x="2514" y="1236"/>
                  </a:lnTo>
                  <a:lnTo>
                    <a:pt x="2527" y="1220"/>
                  </a:lnTo>
                  <a:lnTo>
                    <a:pt x="2540" y="1204"/>
                  </a:lnTo>
                  <a:lnTo>
                    <a:pt x="2553" y="1184"/>
                  </a:lnTo>
                  <a:lnTo>
                    <a:pt x="2563" y="1163"/>
                  </a:lnTo>
                  <a:lnTo>
                    <a:pt x="2571" y="1142"/>
                  </a:lnTo>
                  <a:lnTo>
                    <a:pt x="2577" y="1119"/>
                  </a:lnTo>
                  <a:lnTo>
                    <a:pt x="2582" y="1095"/>
                  </a:lnTo>
                  <a:lnTo>
                    <a:pt x="2586" y="1070"/>
                  </a:lnTo>
                  <a:lnTo>
                    <a:pt x="2587" y="1044"/>
                  </a:lnTo>
                  <a:lnTo>
                    <a:pt x="2587" y="1044"/>
                  </a:lnTo>
                  <a:lnTo>
                    <a:pt x="2586" y="1018"/>
                  </a:lnTo>
                  <a:lnTo>
                    <a:pt x="2582" y="994"/>
                  </a:lnTo>
                  <a:lnTo>
                    <a:pt x="2577" y="969"/>
                  </a:lnTo>
                  <a:lnTo>
                    <a:pt x="2571" y="947"/>
                  </a:lnTo>
                  <a:lnTo>
                    <a:pt x="2563" y="926"/>
                  </a:lnTo>
                  <a:lnTo>
                    <a:pt x="2553" y="904"/>
                  </a:lnTo>
                  <a:lnTo>
                    <a:pt x="2540" y="885"/>
                  </a:lnTo>
                  <a:lnTo>
                    <a:pt x="2527" y="867"/>
                  </a:lnTo>
                  <a:lnTo>
                    <a:pt x="2514" y="852"/>
                  </a:lnTo>
                  <a:lnTo>
                    <a:pt x="2498" y="838"/>
                  </a:lnTo>
                  <a:lnTo>
                    <a:pt x="2481" y="825"/>
                  </a:lnTo>
                  <a:lnTo>
                    <a:pt x="2463" y="815"/>
                  </a:lnTo>
                  <a:lnTo>
                    <a:pt x="2446" y="805"/>
                  </a:lnTo>
                  <a:lnTo>
                    <a:pt x="2426" y="800"/>
                  </a:lnTo>
                  <a:lnTo>
                    <a:pt x="2407" y="795"/>
                  </a:lnTo>
                  <a:lnTo>
                    <a:pt x="2385" y="794"/>
                  </a:lnTo>
                  <a:lnTo>
                    <a:pt x="2385" y="794"/>
                  </a:lnTo>
                  <a:lnTo>
                    <a:pt x="2368" y="795"/>
                  </a:lnTo>
                  <a:lnTo>
                    <a:pt x="2351" y="799"/>
                  </a:lnTo>
                  <a:lnTo>
                    <a:pt x="2337" y="802"/>
                  </a:lnTo>
                  <a:lnTo>
                    <a:pt x="2322" y="808"/>
                  </a:lnTo>
                  <a:lnTo>
                    <a:pt x="2309" y="815"/>
                  </a:lnTo>
                  <a:lnTo>
                    <a:pt x="2298" y="821"/>
                  </a:lnTo>
                  <a:lnTo>
                    <a:pt x="2288" y="830"/>
                  </a:lnTo>
                  <a:lnTo>
                    <a:pt x="2278" y="838"/>
                  </a:lnTo>
                  <a:lnTo>
                    <a:pt x="2263" y="854"/>
                  </a:lnTo>
                  <a:lnTo>
                    <a:pt x="2254" y="869"/>
                  </a:lnTo>
                  <a:lnTo>
                    <a:pt x="2245" y="882"/>
                  </a:lnTo>
                  <a:lnTo>
                    <a:pt x="2245" y="882"/>
                  </a:lnTo>
                  <a:lnTo>
                    <a:pt x="2239" y="893"/>
                  </a:lnTo>
                  <a:lnTo>
                    <a:pt x="2232" y="903"/>
                  </a:lnTo>
                  <a:lnTo>
                    <a:pt x="2226" y="911"/>
                  </a:lnTo>
                  <a:lnTo>
                    <a:pt x="2218" y="917"/>
                  </a:lnTo>
                  <a:lnTo>
                    <a:pt x="2211" y="922"/>
                  </a:lnTo>
                  <a:lnTo>
                    <a:pt x="2203" y="926"/>
                  </a:lnTo>
                  <a:lnTo>
                    <a:pt x="2197" y="927"/>
                  </a:lnTo>
                  <a:lnTo>
                    <a:pt x="2189" y="927"/>
                  </a:lnTo>
                  <a:lnTo>
                    <a:pt x="2182" y="926"/>
                  </a:lnTo>
                  <a:lnTo>
                    <a:pt x="2177" y="922"/>
                  </a:lnTo>
                  <a:lnTo>
                    <a:pt x="2171" y="917"/>
                  </a:lnTo>
                  <a:lnTo>
                    <a:pt x="2166" y="911"/>
                  </a:lnTo>
                  <a:lnTo>
                    <a:pt x="2163" y="903"/>
                  </a:lnTo>
                  <a:lnTo>
                    <a:pt x="2159" y="893"/>
                  </a:lnTo>
                  <a:lnTo>
                    <a:pt x="2158" y="882"/>
                  </a:lnTo>
                  <a:lnTo>
                    <a:pt x="2156" y="869"/>
                  </a:lnTo>
                  <a:lnTo>
                    <a:pt x="2156" y="595"/>
                  </a:lnTo>
                  <a:lnTo>
                    <a:pt x="2154" y="595"/>
                  </a:lnTo>
                  <a:lnTo>
                    <a:pt x="2154" y="0"/>
                  </a:lnTo>
                  <a:lnTo>
                    <a:pt x="1282" y="0"/>
                  </a:lnTo>
                  <a:lnTo>
                    <a:pt x="1282" y="0"/>
                  </a:lnTo>
                  <a:lnTo>
                    <a:pt x="1269" y="1"/>
                  </a:lnTo>
                  <a:lnTo>
                    <a:pt x="1258" y="3"/>
                  </a:lnTo>
                  <a:lnTo>
                    <a:pt x="1248" y="6"/>
                  </a:lnTo>
                  <a:lnTo>
                    <a:pt x="1242" y="9"/>
                  </a:lnTo>
                  <a:lnTo>
                    <a:pt x="1235" y="14"/>
                  </a:lnTo>
                  <a:lnTo>
                    <a:pt x="1230" y="21"/>
                  </a:lnTo>
                  <a:lnTo>
                    <a:pt x="1227" y="27"/>
                  </a:lnTo>
                  <a:lnTo>
                    <a:pt x="1225" y="34"/>
                  </a:lnTo>
                  <a:lnTo>
                    <a:pt x="1225" y="40"/>
                  </a:lnTo>
                  <a:lnTo>
                    <a:pt x="1225" y="47"/>
                  </a:lnTo>
                  <a:lnTo>
                    <a:pt x="1229" y="55"/>
                  </a:lnTo>
                  <a:lnTo>
                    <a:pt x="1234" y="62"/>
                  </a:lnTo>
                  <a:lnTo>
                    <a:pt x="1240" y="70"/>
                  </a:lnTo>
                  <a:lnTo>
                    <a:pt x="1248" y="76"/>
                  </a:lnTo>
                  <a:lnTo>
                    <a:pt x="1258" y="83"/>
                  </a:lnTo>
                  <a:lnTo>
                    <a:pt x="1269" y="89"/>
                  </a:lnTo>
                  <a:lnTo>
                    <a:pt x="1269" y="89"/>
                  </a:lnTo>
                  <a:lnTo>
                    <a:pt x="1282" y="97"/>
                  </a:lnTo>
                  <a:lnTo>
                    <a:pt x="1297" y="107"/>
                  </a:lnTo>
                  <a:lnTo>
                    <a:pt x="1313" y="123"/>
                  </a:lnTo>
                  <a:lnTo>
                    <a:pt x="1321" y="131"/>
                  </a:lnTo>
                  <a:lnTo>
                    <a:pt x="1329" y="143"/>
                  </a:lnTo>
                  <a:lnTo>
                    <a:pt x="1336" y="154"/>
                  </a:lnTo>
                  <a:lnTo>
                    <a:pt x="1343" y="166"/>
                  </a:lnTo>
                  <a:lnTo>
                    <a:pt x="1349" y="180"/>
                  </a:lnTo>
                  <a:lnTo>
                    <a:pt x="1352" y="195"/>
                  </a:lnTo>
                  <a:lnTo>
                    <a:pt x="1356" y="213"/>
                  </a:lnTo>
                  <a:lnTo>
                    <a:pt x="1357" y="231"/>
                  </a:lnTo>
                  <a:lnTo>
                    <a:pt x="1357" y="231"/>
                  </a:lnTo>
                  <a:lnTo>
                    <a:pt x="1356" y="250"/>
                  </a:lnTo>
                  <a:lnTo>
                    <a:pt x="1352" y="270"/>
                  </a:lnTo>
                  <a:lnTo>
                    <a:pt x="1346" y="289"/>
                  </a:lnTo>
                  <a:lnTo>
                    <a:pt x="1338" y="307"/>
                  </a:lnTo>
                  <a:lnTo>
                    <a:pt x="1326" y="325"/>
                  </a:lnTo>
                  <a:lnTo>
                    <a:pt x="1313" y="341"/>
                  </a:lnTo>
                  <a:lnTo>
                    <a:pt x="1300" y="358"/>
                  </a:lnTo>
                  <a:lnTo>
                    <a:pt x="1284" y="372"/>
                  </a:lnTo>
                  <a:lnTo>
                    <a:pt x="1266" y="385"/>
                  </a:lnTo>
                  <a:lnTo>
                    <a:pt x="1247" y="397"/>
                  </a:lnTo>
                  <a:lnTo>
                    <a:pt x="1225" y="406"/>
                  </a:lnTo>
                  <a:lnTo>
                    <a:pt x="1204" y="415"/>
                  </a:lnTo>
                  <a:lnTo>
                    <a:pt x="1181" y="421"/>
                  </a:lnTo>
                  <a:lnTo>
                    <a:pt x="1157" y="426"/>
                  </a:lnTo>
                  <a:lnTo>
                    <a:pt x="1133" y="429"/>
                  </a:lnTo>
                  <a:lnTo>
                    <a:pt x="1107" y="431"/>
                  </a:lnTo>
                  <a:lnTo>
                    <a:pt x="1107" y="431"/>
                  </a:lnTo>
                  <a:lnTo>
                    <a:pt x="1082" y="429"/>
                  </a:lnTo>
                  <a:lnTo>
                    <a:pt x="1056" y="426"/>
                  </a:lnTo>
                  <a:lnTo>
                    <a:pt x="1033" y="421"/>
                  </a:lnTo>
                  <a:lnTo>
                    <a:pt x="1011" y="415"/>
                  </a:lnTo>
                  <a:lnTo>
                    <a:pt x="988" y="406"/>
                  </a:lnTo>
                  <a:lnTo>
                    <a:pt x="967" y="397"/>
                  </a:lnTo>
                  <a:lnTo>
                    <a:pt x="949" y="385"/>
                  </a:lnTo>
                  <a:lnTo>
                    <a:pt x="931" y="372"/>
                  </a:lnTo>
                  <a:lnTo>
                    <a:pt x="915" y="358"/>
                  </a:lnTo>
                  <a:lnTo>
                    <a:pt x="900" y="341"/>
                  </a:lnTo>
                  <a:lnTo>
                    <a:pt x="887" y="325"/>
                  </a:lnTo>
                  <a:lnTo>
                    <a:pt x="877" y="307"/>
                  </a:lnTo>
                  <a:lnTo>
                    <a:pt x="869" y="289"/>
                  </a:lnTo>
                  <a:lnTo>
                    <a:pt x="863" y="270"/>
                  </a:lnTo>
                  <a:lnTo>
                    <a:pt x="859" y="250"/>
                  </a:lnTo>
                  <a:lnTo>
                    <a:pt x="858" y="231"/>
                  </a:lnTo>
                  <a:lnTo>
                    <a:pt x="858" y="231"/>
                  </a:lnTo>
                  <a:close/>
                </a:path>
              </a:pathLst>
            </a:custGeom>
            <a:solidFill>
              <a:srgbClr val="97BAE5"/>
            </a:solidFill>
            <a:ln w="28575">
              <a:solidFill>
                <a:schemeClr val="tx1">
                  <a:lumMod val="50000"/>
                  <a:lumOff val="50000"/>
                </a:schemeClr>
              </a:solidFill>
              <a:prstDash val="solid"/>
              <a:round/>
              <a:headEnd/>
              <a:tailEnd/>
            </a:ln>
          </p:spPr>
          <p:txBody>
            <a:bodyPr rIns="468000" anchor="ctr" anchorCtr="1"/>
            <a:lstStyle/>
            <a:p>
              <a:pPr eaLnBrk="1" hangingPunct="1">
                <a:defRPr/>
              </a:pPr>
              <a:r>
                <a:rPr lang="en-US" sz="1600" dirty="0" smtClean="0">
                  <a:cs typeface="Arial" charset="0"/>
                </a:rPr>
                <a:t>Relocations</a:t>
              </a:r>
              <a:endParaRPr lang="en-GB" sz="1600" dirty="0">
                <a:cs typeface="Arial" charset="0"/>
              </a:endParaRPr>
            </a:p>
          </p:txBody>
        </p:sp>
        <p:sp>
          <p:nvSpPr>
            <p:cNvPr id="7" name="Freeform 7"/>
            <p:cNvSpPr>
              <a:spLocks/>
            </p:cNvSpPr>
            <p:nvPr/>
          </p:nvSpPr>
          <p:spPr bwMode="auto">
            <a:xfrm>
              <a:off x="4122738" y="1484313"/>
              <a:ext cx="3001962" cy="2495550"/>
            </a:xfrm>
            <a:custGeom>
              <a:avLst/>
              <a:gdLst>
                <a:gd name="T0" fmla="*/ 1726 w 2587"/>
                <a:gd name="T1" fmla="*/ 1956 h 2150"/>
                <a:gd name="T2" fmla="*/ 1702 w 2587"/>
                <a:gd name="T3" fmla="*/ 2008 h 2150"/>
                <a:gd name="T4" fmla="*/ 1656 w 2587"/>
                <a:gd name="T5" fmla="*/ 2054 h 2150"/>
                <a:gd name="T6" fmla="*/ 1620 w 2587"/>
                <a:gd name="T7" fmla="*/ 2075 h 2150"/>
                <a:gd name="T8" fmla="*/ 1599 w 2587"/>
                <a:gd name="T9" fmla="*/ 2104 h 2150"/>
                <a:gd name="T10" fmla="*/ 1602 w 2587"/>
                <a:gd name="T11" fmla="*/ 2130 h 2150"/>
                <a:gd name="T12" fmla="*/ 1632 w 2587"/>
                <a:gd name="T13" fmla="*/ 2148 h 2150"/>
                <a:gd name="T14" fmla="*/ 2587 w 2587"/>
                <a:gd name="T15" fmla="*/ 0 h 2150"/>
                <a:gd name="T16" fmla="*/ 429 w 2587"/>
                <a:gd name="T17" fmla="*/ 931 h 2150"/>
                <a:gd name="T18" fmla="*/ 424 w 2587"/>
                <a:gd name="T19" fmla="*/ 965 h 2150"/>
                <a:gd name="T20" fmla="*/ 403 w 2587"/>
                <a:gd name="T21" fmla="*/ 988 h 2150"/>
                <a:gd name="T22" fmla="*/ 376 w 2587"/>
                <a:gd name="T23" fmla="*/ 985 h 2150"/>
                <a:gd name="T24" fmla="*/ 348 w 2587"/>
                <a:gd name="T25" fmla="*/ 955 h 2150"/>
                <a:gd name="T26" fmla="*/ 324 w 2587"/>
                <a:gd name="T27" fmla="*/ 916 h 2150"/>
                <a:gd name="T28" fmla="*/ 276 w 2587"/>
                <a:gd name="T29" fmla="*/ 877 h 2150"/>
                <a:gd name="T30" fmla="*/ 218 w 2587"/>
                <a:gd name="T31" fmla="*/ 858 h 2150"/>
                <a:gd name="T32" fmla="*/ 161 w 2587"/>
                <a:gd name="T33" fmla="*/ 863 h 2150"/>
                <a:gd name="T34" fmla="*/ 89 w 2587"/>
                <a:gd name="T35" fmla="*/ 900 h 2150"/>
                <a:gd name="T36" fmla="*/ 34 w 2587"/>
                <a:gd name="T37" fmla="*/ 967 h 2150"/>
                <a:gd name="T38" fmla="*/ 5 w 2587"/>
                <a:gd name="T39" fmla="*/ 1056 h 2150"/>
                <a:gd name="T40" fmla="*/ 1 w 2587"/>
                <a:gd name="T41" fmla="*/ 1133 h 2150"/>
                <a:gd name="T42" fmla="*/ 24 w 2587"/>
                <a:gd name="T43" fmla="*/ 1225 h 2150"/>
                <a:gd name="T44" fmla="*/ 73 w 2587"/>
                <a:gd name="T45" fmla="*/ 1299 h 2150"/>
                <a:gd name="T46" fmla="*/ 141 w 2587"/>
                <a:gd name="T47" fmla="*/ 1346 h 2150"/>
                <a:gd name="T48" fmla="*/ 200 w 2587"/>
                <a:gd name="T49" fmla="*/ 1356 h 2150"/>
                <a:gd name="T50" fmla="*/ 263 w 2587"/>
                <a:gd name="T51" fmla="*/ 1343 h 2150"/>
                <a:gd name="T52" fmla="*/ 307 w 2587"/>
                <a:gd name="T53" fmla="*/ 1313 h 2150"/>
                <a:gd name="T54" fmla="*/ 342 w 2587"/>
                <a:gd name="T55" fmla="*/ 1269 h 2150"/>
                <a:gd name="T56" fmla="*/ 369 w 2587"/>
                <a:gd name="T57" fmla="*/ 1234 h 2150"/>
                <a:gd name="T58" fmla="*/ 397 w 2587"/>
                <a:gd name="T59" fmla="*/ 1224 h 2150"/>
                <a:gd name="T60" fmla="*/ 421 w 2587"/>
                <a:gd name="T61" fmla="*/ 1240 h 2150"/>
                <a:gd name="T62" fmla="*/ 429 w 2587"/>
                <a:gd name="T63" fmla="*/ 1282 h 2150"/>
                <a:gd name="T64" fmla="*/ 1305 w 2587"/>
                <a:gd name="T65" fmla="*/ 2150 h 2150"/>
                <a:gd name="T66" fmla="*/ 1337 w 2587"/>
                <a:gd name="T67" fmla="*/ 2145 h 2150"/>
                <a:gd name="T68" fmla="*/ 1360 w 2587"/>
                <a:gd name="T69" fmla="*/ 2124 h 2150"/>
                <a:gd name="T70" fmla="*/ 1357 w 2587"/>
                <a:gd name="T71" fmla="*/ 2096 h 2150"/>
                <a:gd name="T72" fmla="*/ 1329 w 2587"/>
                <a:gd name="T73" fmla="*/ 2068 h 2150"/>
                <a:gd name="T74" fmla="*/ 1290 w 2587"/>
                <a:gd name="T75" fmla="*/ 2044 h 2150"/>
                <a:gd name="T76" fmla="*/ 1251 w 2587"/>
                <a:gd name="T77" fmla="*/ 1997 h 2150"/>
                <a:gd name="T78" fmla="*/ 1231 w 2587"/>
                <a:gd name="T79" fmla="*/ 1938 h 2150"/>
                <a:gd name="T80" fmla="*/ 1235 w 2587"/>
                <a:gd name="T81" fmla="*/ 1881 h 2150"/>
                <a:gd name="T82" fmla="*/ 1272 w 2587"/>
                <a:gd name="T83" fmla="*/ 1810 h 2150"/>
                <a:gd name="T84" fmla="*/ 1340 w 2587"/>
                <a:gd name="T85" fmla="*/ 1754 h 2150"/>
                <a:gd name="T86" fmla="*/ 1430 w 2587"/>
                <a:gd name="T87" fmla="*/ 1725 h 2150"/>
                <a:gd name="T88" fmla="*/ 1505 w 2587"/>
                <a:gd name="T89" fmla="*/ 1722 h 2150"/>
                <a:gd name="T90" fmla="*/ 1599 w 2587"/>
                <a:gd name="T91" fmla="*/ 1745 h 2150"/>
                <a:gd name="T92" fmla="*/ 1672 w 2587"/>
                <a:gd name="T93" fmla="*/ 1793 h 2150"/>
                <a:gd name="T94" fmla="*/ 1718 w 2587"/>
                <a:gd name="T95" fmla="*/ 1862 h 2150"/>
                <a:gd name="T96" fmla="*/ 1729 w 2587"/>
                <a:gd name="T97" fmla="*/ 1920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0">
                  <a:moveTo>
                    <a:pt x="1729" y="1920"/>
                  </a:moveTo>
                  <a:lnTo>
                    <a:pt x="1729" y="1920"/>
                  </a:lnTo>
                  <a:lnTo>
                    <a:pt x="1728" y="1938"/>
                  </a:lnTo>
                  <a:lnTo>
                    <a:pt x="1726" y="1956"/>
                  </a:lnTo>
                  <a:lnTo>
                    <a:pt x="1721" y="1971"/>
                  </a:lnTo>
                  <a:lnTo>
                    <a:pt x="1716" y="1984"/>
                  </a:lnTo>
                  <a:lnTo>
                    <a:pt x="1710" y="1997"/>
                  </a:lnTo>
                  <a:lnTo>
                    <a:pt x="1702" y="2008"/>
                  </a:lnTo>
                  <a:lnTo>
                    <a:pt x="1694" y="2020"/>
                  </a:lnTo>
                  <a:lnTo>
                    <a:pt x="1685" y="2028"/>
                  </a:lnTo>
                  <a:lnTo>
                    <a:pt x="1669" y="2044"/>
                  </a:lnTo>
                  <a:lnTo>
                    <a:pt x="1656" y="2054"/>
                  </a:lnTo>
                  <a:lnTo>
                    <a:pt x="1641" y="2062"/>
                  </a:lnTo>
                  <a:lnTo>
                    <a:pt x="1641" y="2062"/>
                  </a:lnTo>
                  <a:lnTo>
                    <a:pt x="1630" y="2068"/>
                  </a:lnTo>
                  <a:lnTo>
                    <a:pt x="1620" y="2075"/>
                  </a:lnTo>
                  <a:lnTo>
                    <a:pt x="1614" y="2081"/>
                  </a:lnTo>
                  <a:lnTo>
                    <a:pt x="1607" y="2089"/>
                  </a:lnTo>
                  <a:lnTo>
                    <a:pt x="1602" y="2096"/>
                  </a:lnTo>
                  <a:lnTo>
                    <a:pt x="1599" y="2104"/>
                  </a:lnTo>
                  <a:lnTo>
                    <a:pt x="1598" y="2111"/>
                  </a:lnTo>
                  <a:lnTo>
                    <a:pt x="1598" y="2117"/>
                  </a:lnTo>
                  <a:lnTo>
                    <a:pt x="1599" y="2124"/>
                  </a:lnTo>
                  <a:lnTo>
                    <a:pt x="1602" y="2130"/>
                  </a:lnTo>
                  <a:lnTo>
                    <a:pt x="1607" y="2137"/>
                  </a:lnTo>
                  <a:lnTo>
                    <a:pt x="1614" y="2142"/>
                  </a:lnTo>
                  <a:lnTo>
                    <a:pt x="1622" y="2145"/>
                  </a:lnTo>
                  <a:lnTo>
                    <a:pt x="1632" y="2148"/>
                  </a:lnTo>
                  <a:lnTo>
                    <a:pt x="1641" y="2150"/>
                  </a:lnTo>
                  <a:lnTo>
                    <a:pt x="1654" y="2150"/>
                  </a:lnTo>
                  <a:lnTo>
                    <a:pt x="2587" y="2150"/>
                  </a:lnTo>
                  <a:lnTo>
                    <a:pt x="2587" y="0"/>
                  </a:lnTo>
                  <a:lnTo>
                    <a:pt x="433" y="0"/>
                  </a:lnTo>
                  <a:lnTo>
                    <a:pt x="433" y="495"/>
                  </a:lnTo>
                  <a:lnTo>
                    <a:pt x="429" y="495"/>
                  </a:lnTo>
                  <a:lnTo>
                    <a:pt x="429" y="931"/>
                  </a:lnTo>
                  <a:lnTo>
                    <a:pt x="429" y="931"/>
                  </a:lnTo>
                  <a:lnTo>
                    <a:pt x="429" y="944"/>
                  </a:lnTo>
                  <a:lnTo>
                    <a:pt x="428" y="955"/>
                  </a:lnTo>
                  <a:lnTo>
                    <a:pt x="424" y="965"/>
                  </a:lnTo>
                  <a:lnTo>
                    <a:pt x="421" y="973"/>
                  </a:lnTo>
                  <a:lnTo>
                    <a:pt x="416" y="980"/>
                  </a:lnTo>
                  <a:lnTo>
                    <a:pt x="410" y="985"/>
                  </a:lnTo>
                  <a:lnTo>
                    <a:pt x="403" y="988"/>
                  </a:lnTo>
                  <a:lnTo>
                    <a:pt x="397" y="990"/>
                  </a:lnTo>
                  <a:lnTo>
                    <a:pt x="390" y="990"/>
                  </a:lnTo>
                  <a:lnTo>
                    <a:pt x="384" y="988"/>
                  </a:lnTo>
                  <a:lnTo>
                    <a:pt x="376" y="985"/>
                  </a:lnTo>
                  <a:lnTo>
                    <a:pt x="369" y="980"/>
                  </a:lnTo>
                  <a:lnTo>
                    <a:pt x="361" y="973"/>
                  </a:lnTo>
                  <a:lnTo>
                    <a:pt x="355" y="965"/>
                  </a:lnTo>
                  <a:lnTo>
                    <a:pt x="348" y="955"/>
                  </a:lnTo>
                  <a:lnTo>
                    <a:pt x="342" y="944"/>
                  </a:lnTo>
                  <a:lnTo>
                    <a:pt x="342" y="944"/>
                  </a:lnTo>
                  <a:lnTo>
                    <a:pt x="333" y="931"/>
                  </a:lnTo>
                  <a:lnTo>
                    <a:pt x="324" y="916"/>
                  </a:lnTo>
                  <a:lnTo>
                    <a:pt x="307" y="900"/>
                  </a:lnTo>
                  <a:lnTo>
                    <a:pt x="299" y="892"/>
                  </a:lnTo>
                  <a:lnTo>
                    <a:pt x="288" y="885"/>
                  </a:lnTo>
                  <a:lnTo>
                    <a:pt x="276" y="877"/>
                  </a:lnTo>
                  <a:lnTo>
                    <a:pt x="263" y="871"/>
                  </a:lnTo>
                  <a:lnTo>
                    <a:pt x="250" y="866"/>
                  </a:lnTo>
                  <a:lnTo>
                    <a:pt x="236" y="861"/>
                  </a:lnTo>
                  <a:lnTo>
                    <a:pt x="218" y="858"/>
                  </a:lnTo>
                  <a:lnTo>
                    <a:pt x="200" y="858"/>
                  </a:lnTo>
                  <a:lnTo>
                    <a:pt x="200" y="858"/>
                  </a:lnTo>
                  <a:lnTo>
                    <a:pt x="180" y="858"/>
                  </a:lnTo>
                  <a:lnTo>
                    <a:pt x="161" y="863"/>
                  </a:lnTo>
                  <a:lnTo>
                    <a:pt x="141" y="868"/>
                  </a:lnTo>
                  <a:lnTo>
                    <a:pt x="122" y="877"/>
                  </a:lnTo>
                  <a:lnTo>
                    <a:pt x="106" y="887"/>
                  </a:lnTo>
                  <a:lnTo>
                    <a:pt x="89" y="900"/>
                  </a:lnTo>
                  <a:lnTo>
                    <a:pt x="73" y="915"/>
                  </a:lnTo>
                  <a:lnTo>
                    <a:pt x="58" y="931"/>
                  </a:lnTo>
                  <a:lnTo>
                    <a:pt x="45" y="947"/>
                  </a:lnTo>
                  <a:lnTo>
                    <a:pt x="34" y="967"/>
                  </a:lnTo>
                  <a:lnTo>
                    <a:pt x="24" y="988"/>
                  </a:lnTo>
                  <a:lnTo>
                    <a:pt x="16" y="1009"/>
                  </a:lnTo>
                  <a:lnTo>
                    <a:pt x="10" y="1032"/>
                  </a:lnTo>
                  <a:lnTo>
                    <a:pt x="5" y="1056"/>
                  </a:lnTo>
                  <a:lnTo>
                    <a:pt x="1" y="1081"/>
                  </a:lnTo>
                  <a:lnTo>
                    <a:pt x="0" y="1107"/>
                  </a:lnTo>
                  <a:lnTo>
                    <a:pt x="0" y="1107"/>
                  </a:lnTo>
                  <a:lnTo>
                    <a:pt x="1" y="1133"/>
                  </a:lnTo>
                  <a:lnTo>
                    <a:pt x="5" y="1157"/>
                  </a:lnTo>
                  <a:lnTo>
                    <a:pt x="10" y="1182"/>
                  </a:lnTo>
                  <a:lnTo>
                    <a:pt x="16" y="1204"/>
                  </a:lnTo>
                  <a:lnTo>
                    <a:pt x="24" y="1225"/>
                  </a:lnTo>
                  <a:lnTo>
                    <a:pt x="34" y="1247"/>
                  </a:lnTo>
                  <a:lnTo>
                    <a:pt x="45" y="1266"/>
                  </a:lnTo>
                  <a:lnTo>
                    <a:pt x="58" y="1284"/>
                  </a:lnTo>
                  <a:lnTo>
                    <a:pt x="73" y="1299"/>
                  </a:lnTo>
                  <a:lnTo>
                    <a:pt x="89" y="1313"/>
                  </a:lnTo>
                  <a:lnTo>
                    <a:pt x="106" y="1326"/>
                  </a:lnTo>
                  <a:lnTo>
                    <a:pt x="122" y="1336"/>
                  </a:lnTo>
                  <a:lnTo>
                    <a:pt x="141" y="1346"/>
                  </a:lnTo>
                  <a:lnTo>
                    <a:pt x="161" y="1351"/>
                  </a:lnTo>
                  <a:lnTo>
                    <a:pt x="180" y="1356"/>
                  </a:lnTo>
                  <a:lnTo>
                    <a:pt x="200" y="1356"/>
                  </a:lnTo>
                  <a:lnTo>
                    <a:pt x="200" y="1356"/>
                  </a:lnTo>
                  <a:lnTo>
                    <a:pt x="218" y="1356"/>
                  </a:lnTo>
                  <a:lnTo>
                    <a:pt x="236" y="1352"/>
                  </a:lnTo>
                  <a:lnTo>
                    <a:pt x="250" y="1349"/>
                  </a:lnTo>
                  <a:lnTo>
                    <a:pt x="263" y="1343"/>
                  </a:lnTo>
                  <a:lnTo>
                    <a:pt x="276" y="1336"/>
                  </a:lnTo>
                  <a:lnTo>
                    <a:pt x="288" y="1328"/>
                  </a:lnTo>
                  <a:lnTo>
                    <a:pt x="299" y="1321"/>
                  </a:lnTo>
                  <a:lnTo>
                    <a:pt x="307" y="1313"/>
                  </a:lnTo>
                  <a:lnTo>
                    <a:pt x="324" y="1297"/>
                  </a:lnTo>
                  <a:lnTo>
                    <a:pt x="333" y="1282"/>
                  </a:lnTo>
                  <a:lnTo>
                    <a:pt x="342" y="1269"/>
                  </a:lnTo>
                  <a:lnTo>
                    <a:pt x="342" y="1269"/>
                  </a:lnTo>
                  <a:lnTo>
                    <a:pt x="348" y="1258"/>
                  </a:lnTo>
                  <a:lnTo>
                    <a:pt x="355" y="1248"/>
                  </a:lnTo>
                  <a:lnTo>
                    <a:pt x="361" y="1240"/>
                  </a:lnTo>
                  <a:lnTo>
                    <a:pt x="369" y="1234"/>
                  </a:lnTo>
                  <a:lnTo>
                    <a:pt x="376" y="1229"/>
                  </a:lnTo>
                  <a:lnTo>
                    <a:pt x="384" y="1225"/>
                  </a:lnTo>
                  <a:lnTo>
                    <a:pt x="390" y="1224"/>
                  </a:lnTo>
                  <a:lnTo>
                    <a:pt x="397" y="1224"/>
                  </a:lnTo>
                  <a:lnTo>
                    <a:pt x="403" y="1225"/>
                  </a:lnTo>
                  <a:lnTo>
                    <a:pt x="410" y="1229"/>
                  </a:lnTo>
                  <a:lnTo>
                    <a:pt x="416" y="1234"/>
                  </a:lnTo>
                  <a:lnTo>
                    <a:pt x="421" y="1240"/>
                  </a:lnTo>
                  <a:lnTo>
                    <a:pt x="424" y="1248"/>
                  </a:lnTo>
                  <a:lnTo>
                    <a:pt x="428" y="1258"/>
                  </a:lnTo>
                  <a:lnTo>
                    <a:pt x="429" y="1269"/>
                  </a:lnTo>
                  <a:lnTo>
                    <a:pt x="429" y="1282"/>
                  </a:lnTo>
                  <a:lnTo>
                    <a:pt x="429" y="1556"/>
                  </a:lnTo>
                  <a:lnTo>
                    <a:pt x="433" y="1556"/>
                  </a:lnTo>
                  <a:lnTo>
                    <a:pt x="433" y="2150"/>
                  </a:lnTo>
                  <a:lnTo>
                    <a:pt x="1305" y="2150"/>
                  </a:lnTo>
                  <a:lnTo>
                    <a:pt x="1305" y="2150"/>
                  </a:lnTo>
                  <a:lnTo>
                    <a:pt x="1318" y="2150"/>
                  </a:lnTo>
                  <a:lnTo>
                    <a:pt x="1327" y="2148"/>
                  </a:lnTo>
                  <a:lnTo>
                    <a:pt x="1337" y="2145"/>
                  </a:lnTo>
                  <a:lnTo>
                    <a:pt x="1345" y="2142"/>
                  </a:lnTo>
                  <a:lnTo>
                    <a:pt x="1352" y="2137"/>
                  </a:lnTo>
                  <a:lnTo>
                    <a:pt x="1357" y="2130"/>
                  </a:lnTo>
                  <a:lnTo>
                    <a:pt x="1360" y="2124"/>
                  </a:lnTo>
                  <a:lnTo>
                    <a:pt x="1362" y="2117"/>
                  </a:lnTo>
                  <a:lnTo>
                    <a:pt x="1362" y="2111"/>
                  </a:lnTo>
                  <a:lnTo>
                    <a:pt x="1360" y="2104"/>
                  </a:lnTo>
                  <a:lnTo>
                    <a:pt x="1357" y="2096"/>
                  </a:lnTo>
                  <a:lnTo>
                    <a:pt x="1352" y="2089"/>
                  </a:lnTo>
                  <a:lnTo>
                    <a:pt x="1347" y="2081"/>
                  </a:lnTo>
                  <a:lnTo>
                    <a:pt x="1339" y="2075"/>
                  </a:lnTo>
                  <a:lnTo>
                    <a:pt x="1329" y="2068"/>
                  </a:lnTo>
                  <a:lnTo>
                    <a:pt x="1318" y="2062"/>
                  </a:lnTo>
                  <a:lnTo>
                    <a:pt x="1318" y="2062"/>
                  </a:lnTo>
                  <a:lnTo>
                    <a:pt x="1303" y="2054"/>
                  </a:lnTo>
                  <a:lnTo>
                    <a:pt x="1290" y="2044"/>
                  </a:lnTo>
                  <a:lnTo>
                    <a:pt x="1274" y="2028"/>
                  </a:lnTo>
                  <a:lnTo>
                    <a:pt x="1266" y="2020"/>
                  </a:lnTo>
                  <a:lnTo>
                    <a:pt x="1258" y="2008"/>
                  </a:lnTo>
                  <a:lnTo>
                    <a:pt x="1251" y="1997"/>
                  </a:lnTo>
                  <a:lnTo>
                    <a:pt x="1243" y="1984"/>
                  </a:lnTo>
                  <a:lnTo>
                    <a:pt x="1238" y="1971"/>
                  </a:lnTo>
                  <a:lnTo>
                    <a:pt x="1233" y="1956"/>
                  </a:lnTo>
                  <a:lnTo>
                    <a:pt x="1231" y="1938"/>
                  </a:lnTo>
                  <a:lnTo>
                    <a:pt x="1230" y="1920"/>
                  </a:lnTo>
                  <a:lnTo>
                    <a:pt x="1230" y="1920"/>
                  </a:lnTo>
                  <a:lnTo>
                    <a:pt x="1231" y="1901"/>
                  </a:lnTo>
                  <a:lnTo>
                    <a:pt x="1235" y="1881"/>
                  </a:lnTo>
                  <a:lnTo>
                    <a:pt x="1241" y="1862"/>
                  </a:lnTo>
                  <a:lnTo>
                    <a:pt x="1249" y="1842"/>
                  </a:lnTo>
                  <a:lnTo>
                    <a:pt x="1261" y="1826"/>
                  </a:lnTo>
                  <a:lnTo>
                    <a:pt x="1272" y="1810"/>
                  </a:lnTo>
                  <a:lnTo>
                    <a:pt x="1287" y="1793"/>
                  </a:lnTo>
                  <a:lnTo>
                    <a:pt x="1303" y="1779"/>
                  </a:lnTo>
                  <a:lnTo>
                    <a:pt x="1321" y="1766"/>
                  </a:lnTo>
                  <a:lnTo>
                    <a:pt x="1340" y="1754"/>
                  </a:lnTo>
                  <a:lnTo>
                    <a:pt x="1360" y="1745"/>
                  </a:lnTo>
                  <a:lnTo>
                    <a:pt x="1383" y="1736"/>
                  </a:lnTo>
                  <a:lnTo>
                    <a:pt x="1406" y="1730"/>
                  </a:lnTo>
                  <a:lnTo>
                    <a:pt x="1430" y="1725"/>
                  </a:lnTo>
                  <a:lnTo>
                    <a:pt x="1454" y="1722"/>
                  </a:lnTo>
                  <a:lnTo>
                    <a:pt x="1480" y="1720"/>
                  </a:lnTo>
                  <a:lnTo>
                    <a:pt x="1480" y="1720"/>
                  </a:lnTo>
                  <a:lnTo>
                    <a:pt x="1505" y="1722"/>
                  </a:lnTo>
                  <a:lnTo>
                    <a:pt x="1529" y="1725"/>
                  </a:lnTo>
                  <a:lnTo>
                    <a:pt x="1554" y="1730"/>
                  </a:lnTo>
                  <a:lnTo>
                    <a:pt x="1576" y="1736"/>
                  </a:lnTo>
                  <a:lnTo>
                    <a:pt x="1599" y="1745"/>
                  </a:lnTo>
                  <a:lnTo>
                    <a:pt x="1619" y="1754"/>
                  </a:lnTo>
                  <a:lnTo>
                    <a:pt x="1638" y="1766"/>
                  </a:lnTo>
                  <a:lnTo>
                    <a:pt x="1656" y="1779"/>
                  </a:lnTo>
                  <a:lnTo>
                    <a:pt x="1672" y="1793"/>
                  </a:lnTo>
                  <a:lnTo>
                    <a:pt x="1687" y="1810"/>
                  </a:lnTo>
                  <a:lnTo>
                    <a:pt x="1698" y="1826"/>
                  </a:lnTo>
                  <a:lnTo>
                    <a:pt x="1710" y="1842"/>
                  </a:lnTo>
                  <a:lnTo>
                    <a:pt x="1718" y="1862"/>
                  </a:lnTo>
                  <a:lnTo>
                    <a:pt x="1724" y="1881"/>
                  </a:lnTo>
                  <a:lnTo>
                    <a:pt x="1728" y="1901"/>
                  </a:lnTo>
                  <a:lnTo>
                    <a:pt x="1729" y="1920"/>
                  </a:lnTo>
                  <a:lnTo>
                    <a:pt x="1729" y="1920"/>
                  </a:lnTo>
                  <a:close/>
                </a:path>
              </a:pathLst>
            </a:custGeom>
            <a:solidFill>
              <a:srgbClr val="BFD5EF"/>
            </a:solidFill>
            <a:ln w="28575">
              <a:solidFill>
                <a:schemeClr val="tx1">
                  <a:lumMod val="50000"/>
                  <a:lumOff val="50000"/>
                </a:schemeClr>
              </a:solidFill>
              <a:prstDash val="solid"/>
              <a:round/>
              <a:headEnd/>
              <a:tailEnd/>
            </a:ln>
          </p:spPr>
          <p:txBody>
            <a:bodyPr lIns="468000" anchor="ctr"/>
            <a:lstStyle/>
            <a:p>
              <a:pPr algn="ctr" eaLnBrk="1" hangingPunct="1">
                <a:defRPr/>
              </a:pPr>
              <a:r>
                <a:rPr lang="en-US" sz="1600" dirty="0" smtClean="0">
                  <a:cs typeface="Arial" charset="0"/>
                </a:rPr>
                <a:t>Language Syntax</a:t>
              </a:r>
              <a:endParaRPr lang="en-GB" sz="1600" dirty="0">
                <a:cs typeface="Arial" charset="0"/>
              </a:endParaRPr>
            </a:p>
          </p:txBody>
        </p:sp>
        <p:sp>
          <p:nvSpPr>
            <p:cNvPr id="8" name="Freeform 8"/>
            <p:cNvSpPr>
              <a:spLocks/>
            </p:cNvSpPr>
            <p:nvPr/>
          </p:nvSpPr>
          <p:spPr bwMode="auto">
            <a:xfrm>
              <a:off x="4630738" y="3484563"/>
              <a:ext cx="2497137" cy="3000375"/>
            </a:xfrm>
            <a:custGeom>
              <a:avLst/>
              <a:gdLst>
                <a:gd name="T0" fmla="*/ 195 w 2151"/>
                <a:gd name="T1" fmla="*/ 1725 h 2586"/>
                <a:gd name="T2" fmla="*/ 141 w 2151"/>
                <a:gd name="T3" fmla="*/ 1702 h 2586"/>
                <a:gd name="T4" fmla="*/ 96 w 2151"/>
                <a:gd name="T5" fmla="*/ 1655 h 2586"/>
                <a:gd name="T6" fmla="*/ 76 w 2151"/>
                <a:gd name="T7" fmla="*/ 1621 h 2586"/>
                <a:gd name="T8" fmla="*/ 47 w 2151"/>
                <a:gd name="T9" fmla="*/ 1598 h 2586"/>
                <a:gd name="T10" fmla="*/ 19 w 2151"/>
                <a:gd name="T11" fmla="*/ 1603 h 2586"/>
                <a:gd name="T12" fmla="*/ 2 w 2151"/>
                <a:gd name="T13" fmla="*/ 1631 h 2586"/>
                <a:gd name="T14" fmla="*/ 2151 w 2151"/>
                <a:gd name="T15" fmla="*/ 2586 h 2586"/>
                <a:gd name="T16" fmla="*/ 1218 w 2151"/>
                <a:gd name="T17" fmla="*/ 430 h 2586"/>
                <a:gd name="T18" fmla="*/ 1184 w 2151"/>
                <a:gd name="T19" fmla="*/ 425 h 2586"/>
                <a:gd name="T20" fmla="*/ 1163 w 2151"/>
                <a:gd name="T21" fmla="*/ 404 h 2586"/>
                <a:gd name="T22" fmla="*/ 1165 w 2151"/>
                <a:gd name="T23" fmla="*/ 376 h 2586"/>
                <a:gd name="T24" fmla="*/ 1194 w 2151"/>
                <a:gd name="T25" fmla="*/ 347 h 2586"/>
                <a:gd name="T26" fmla="*/ 1233 w 2151"/>
                <a:gd name="T27" fmla="*/ 322 h 2586"/>
                <a:gd name="T28" fmla="*/ 1272 w 2151"/>
                <a:gd name="T29" fmla="*/ 277 h 2586"/>
                <a:gd name="T30" fmla="*/ 1292 w 2151"/>
                <a:gd name="T31" fmla="*/ 218 h 2586"/>
                <a:gd name="T32" fmla="*/ 1288 w 2151"/>
                <a:gd name="T33" fmla="*/ 160 h 2586"/>
                <a:gd name="T34" fmla="*/ 1251 w 2151"/>
                <a:gd name="T35" fmla="*/ 88 h 2586"/>
                <a:gd name="T36" fmla="*/ 1183 w 2151"/>
                <a:gd name="T37" fmla="*/ 34 h 2586"/>
                <a:gd name="T38" fmla="*/ 1093 w 2151"/>
                <a:gd name="T39" fmla="*/ 4 h 2586"/>
                <a:gd name="T40" fmla="*/ 1018 w 2151"/>
                <a:gd name="T41" fmla="*/ 2 h 2586"/>
                <a:gd name="T42" fmla="*/ 924 w 2151"/>
                <a:gd name="T43" fmla="*/ 25 h 2586"/>
                <a:gd name="T44" fmla="*/ 851 w 2151"/>
                <a:gd name="T45" fmla="*/ 73 h 2586"/>
                <a:gd name="T46" fmla="*/ 805 w 2151"/>
                <a:gd name="T47" fmla="*/ 142 h 2586"/>
                <a:gd name="T48" fmla="*/ 794 w 2151"/>
                <a:gd name="T49" fmla="*/ 200 h 2586"/>
                <a:gd name="T50" fmla="*/ 807 w 2151"/>
                <a:gd name="T51" fmla="*/ 264 h 2586"/>
                <a:gd name="T52" fmla="*/ 838 w 2151"/>
                <a:gd name="T53" fmla="*/ 308 h 2586"/>
                <a:gd name="T54" fmla="*/ 882 w 2151"/>
                <a:gd name="T55" fmla="*/ 342 h 2586"/>
                <a:gd name="T56" fmla="*/ 916 w 2151"/>
                <a:gd name="T57" fmla="*/ 368 h 2586"/>
                <a:gd name="T58" fmla="*/ 926 w 2151"/>
                <a:gd name="T59" fmla="*/ 397 h 2586"/>
                <a:gd name="T60" fmla="*/ 909 w 2151"/>
                <a:gd name="T61" fmla="*/ 420 h 2586"/>
                <a:gd name="T62" fmla="*/ 869 w 2151"/>
                <a:gd name="T63" fmla="*/ 430 h 2586"/>
                <a:gd name="T64" fmla="*/ 0 w 2151"/>
                <a:gd name="T65" fmla="*/ 1305 h 2586"/>
                <a:gd name="T66" fmla="*/ 5 w 2151"/>
                <a:gd name="T67" fmla="*/ 1338 h 2586"/>
                <a:gd name="T68" fmla="*/ 26 w 2151"/>
                <a:gd name="T69" fmla="*/ 1361 h 2586"/>
                <a:gd name="T70" fmla="*/ 54 w 2151"/>
                <a:gd name="T71" fmla="*/ 1357 h 2586"/>
                <a:gd name="T72" fmla="*/ 83 w 2151"/>
                <a:gd name="T73" fmla="*/ 1328 h 2586"/>
                <a:gd name="T74" fmla="*/ 107 w 2151"/>
                <a:gd name="T75" fmla="*/ 1291 h 2586"/>
                <a:gd name="T76" fmla="*/ 153 w 2151"/>
                <a:gd name="T77" fmla="*/ 1250 h 2586"/>
                <a:gd name="T78" fmla="*/ 211 w 2151"/>
                <a:gd name="T79" fmla="*/ 1230 h 2586"/>
                <a:gd name="T80" fmla="*/ 270 w 2151"/>
                <a:gd name="T81" fmla="*/ 1235 h 2586"/>
                <a:gd name="T82" fmla="*/ 342 w 2151"/>
                <a:gd name="T83" fmla="*/ 1273 h 2586"/>
                <a:gd name="T84" fmla="*/ 395 w 2151"/>
                <a:gd name="T85" fmla="*/ 1339 h 2586"/>
                <a:gd name="T86" fmla="*/ 426 w 2151"/>
                <a:gd name="T87" fmla="*/ 1429 h 2586"/>
                <a:gd name="T88" fmla="*/ 428 w 2151"/>
                <a:gd name="T89" fmla="*/ 1505 h 2586"/>
                <a:gd name="T90" fmla="*/ 405 w 2151"/>
                <a:gd name="T91" fmla="*/ 1598 h 2586"/>
                <a:gd name="T92" fmla="*/ 356 w 2151"/>
                <a:gd name="T93" fmla="*/ 1673 h 2586"/>
                <a:gd name="T94" fmla="*/ 288 w 2151"/>
                <a:gd name="T95" fmla="*/ 1718 h 2586"/>
                <a:gd name="T96" fmla="*/ 229 w 2151"/>
                <a:gd name="T97" fmla="*/ 1730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229" y="1730"/>
                  </a:moveTo>
                  <a:lnTo>
                    <a:pt x="229" y="1730"/>
                  </a:lnTo>
                  <a:lnTo>
                    <a:pt x="211" y="1728"/>
                  </a:lnTo>
                  <a:lnTo>
                    <a:pt x="195" y="1725"/>
                  </a:lnTo>
                  <a:lnTo>
                    <a:pt x="179" y="1722"/>
                  </a:lnTo>
                  <a:lnTo>
                    <a:pt x="166" y="1715"/>
                  </a:lnTo>
                  <a:lnTo>
                    <a:pt x="153" y="1709"/>
                  </a:lnTo>
                  <a:lnTo>
                    <a:pt x="141" y="1702"/>
                  </a:lnTo>
                  <a:lnTo>
                    <a:pt x="132" y="1694"/>
                  </a:lnTo>
                  <a:lnTo>
                    <a:pt x="122" y="1686"/>
                  </a:lnTo>
                  <a:lnTo>
                    <a:pt x="107" y="1670"/>
                  </a:lnTo>
                  <a:lnTo>
                    <a:pt x="96" y="1655"/>
                  </a:lnTo>
                  <a:lnTo>
                    <a:pt x="88" y="1642"/>
                  </a:lnTo>
                  <a:lnTo>
                    <a:pt x="88" y="1642"/>
                  </a:lnTo>
                  <a:lnTo>
                    <a:pt x="83" y="1631"/>
                  </a:lnTo>
                  <a:lnTo>
                    <a:pt x="76" y="1621"/>
                  </a:lnTo>
                  <a:lnTo>
                    <a:pt x="68" y="1613"/>
                  </a:lnTo>
                  <a:lnTo>
                    <a:pt x="62" y="1606"/>
                  </a:lnTo>
                  <a:lnTo>
                    <a:pt x="54" y="1601"/>
                  </a:lnTo>
                  <a:lnTo>
                    <a:pt x="47" y="1598"/>
                  </a:lnTo>
                  <a:lnTo>
                    <a:pt x="39" y="1598"/>
                  </a:lnTo>
                  <a:lnTo>
                    <a:pt x="32" y="1598"/>
                  </a:lnTo>
                  <a:lnTo>
                    <a:pt x="26" y="1600"/>
                  </a:lnTo>
                  <a:lnTo>
                    <a:pt x="19" y="1603"/>
                  </a:lnTo>
                  <a:lnTo>
                    <a:pt x="15" y="1608"/>
                  </a:lnTo>
                  <a:lnTo>
                    <a:pt x="10" y="1614"/>
                  </a:lnTo>
                  <a:lnTo>
                    <a:pt x="5" y="1621"/>
                  </a:lnTo>
                  <a:lnTo>
                    <a:pt x="2" y="1631"/>
                  </a:lnTo>
                  <a:lnTo>
                    <a:pt x="0" y="1642"/>
                  </a:lnTo>
                  <a:lnTo>
                    <a:pt x="0" y="1655"/>
                  </a:lnTo>
                  <a:lnTo>
                    <a:pt x="0" y="2586"/>
                  </a:lnTo>
                  <a:lnTo>
                    <a:pt x="2151" y="2586"/>
                  </a:lnTo>
                  <a:lnTo>
                    <a:pt x="2151" y="431"/>
                  </a:lnTo>
                  <a:lnTo>
                    <a:pt x="1656" y="431"/>
                  </a:lnTo>
                  <a:lnTo>
                    <a:pt x="1656" y="430"/>
                  </a:lnTo>
                  <a:lnTo>
                    <a:pt x="1218" y="430"/>
                  </a:lnTo>
                  <a:lnTo>
                    <a:pt x="1218" y="430"/>
                  </a:lnTo>
                  <a:lnTo>
                    <a:pt x="1205" y="430"/>
                  </a:lnTo>
                  <a:lnTo>
                    <a:pt x="1194" y="428"/>
                  </a:lnTo>
                  <a:lnTo>
                    <a:pt x="1184" y="425"/>
                  </a:lnTo>
                  <a:lnTo>
                    <a:pt x="1178" y="420"/>
                  </a:lnTo>
                  <a:lnTo>
                    <a:pt x="1171" y="415"/>
                  </a:lnTo>
                  <a:lnTo>
                    <a:pt x="1166" y="410"/>
                  </a:lnTo>
                  <a:lnTo>
                    <a:pt x="1163" y="404"/>
                  </a:lnTo>
                  <a:lnTo>
                    <a:pt x="1162" y="397"/>
                  </a:lnTo>
                  <a:lnTo>
                    <a:pt x="1162" y="391"/>
                  </a:lnTo>
                  <a:lnTo>
                    <a:pt x="1162" y="383"/>
                  </a:lnTo>
                  <a:lnTo>
                    <a:pt x="1165" y="376"/>
                  </a:lnTo>
                  <a:lnTo>
                    <a:pt x="1170" y="368"/>
                  </a:lnTo>
                  <a:lnTo>
                    <a:pt x="1176" y="361"/>
                  </a:lnTo>
                  <a:lnTo>
                    <a:pt x="1184" y="353"/>
                  </a:lnTo>
                  <a:lnTo>
                    <a:pt x="1194" y="347"/>
                  </a:lnTo>
                  <a:lnTo>
                    <a:pt x="1205" y="342"/>
                  </a:lnTo>
                  <a:lnTo>
                    <a:pt x="1205" y="342"/>
                  </a:lnTo>
                  <a:lnTo>
                    <a:pt x="1218" y="334"/>
                  </a:lnTo>
                  <a:lnTo>
                    <a:pt x="1233" y="322"/>
                  </a:lnTo>
                  <a:lnTo>
                    <a:pt x="1249" y="308"/>
                  </a:lnTo>
                  <a:lnTo>
                    <a:pt x="1258" y="298"/>
                  </a:lnTo>
                  <a:lnTo>
                    <a:pt x="1266" y="288"/>
                  </a:lnTo>
                  <a:lnTo>
                    <a:pt x="1272" y="277"/>
                  </a:lnTo>
                  <a:lnTo>
                    <a:pt x="1279" y="264"/>
                  </a:lnTo>
                  <a:lnTo>
                    <a:pt x="1285" y="251"/>
                  </a:lnTo>
                  <a:lnTo>
                    <a:pt x="1288" y="235"/>
                  </a:lnTo>
                  <a:lnTo>
                    <a:pt x="1292" y="218"/>
                  </a:lnTo>
                  <a:lnTo>
                    <a:pt x="1293" y="200"/>
                  </a:lnTo>
                  <a:lnTo>
                    <a:pt x="1293" y="200"/>
                  </a:lnTo>
                  <a:lnTo>
                    <a:pt x="1292" y="181"/>
                  </a:lnTo>
                  <a:lnTo>
                    <a:pt x="1288" y="160"/>
                  </a:lnTo>
                  <a:lnTo>
                    <a:pt x="1282" y="142"/>
                  </a:lnTo>
                  <a:lnTo>
                    <a:pt x="1274" y="122"/>
                  </a:lnTo>
                  <a:lnTo>
                    <a:pt x="1262" y="104"/>
                  </a:lnTo>
                  <a:lnTo>
                    <a:pt x="1251" y="88"/>
                  </a:lnTo>
                  <a:lnTo>
                    <a:pt x="1236" y="73"/>
                  </a:lnTo>
                  <a:lnTo>
                    <a:pt x="1220" y="59"/>
                  </a:lnTo>
                  <a:lnTo>
                    <a:pt x="1202" y="46"/>
                  </a:lnTo>
                  <a:lnTo>
                    <a:pt x="1183" y="34"/>
                  </a:lnTo>
                  <a:lnTo>
                    <a:pt x="1162" y="25"/>
                  </a:lnTo>
                  <a:lnTo>
                    <a:pt x="1140" y="17"/>
                  </a:lnTo>
                  <a:lnTo>
                    <a:pt x="1118" y="8"/>
                  </a:lnTo>
                  <a:lnTo>
                    <a:pt x="1093" y="4"/>
                  </a:lnTo>
                  <a:lnTo>
                    <a:pt x="1069" y="2"/>
                  </a:lnTo>
                  <a:lnTo>
                    <a:pt x="1043" y="0"/>
                  </a:lnTo>
                  <a:lnTo>
                    <a:pt x="1043" y="0"/>
                  </a:lnTo>
                  <a:lnTo>
                    <a:pt x="1018" y="2"/>
                  </a:lnTo>
                  <a:lnTo>
                    <a:pt x="992" y="4"/>
                  </a:lnTo>
                  <a:lnTo>
                    <a:pt x="970" y="8"/>
                  </a:lnTo>
                  <a:lnTo>
                    <a:pt x="947" y="17"/>
                  </a:lnTo>
                  <a:lnTo>
                    <a:pt x="924" y="25"/>
                  </a:lnTo>
                  <a:lnTo>
                    <a:pt x="903" y="34"/>
                  </a:lnTo>
                  <a:lnTo>
                    <a:pt x="885" y="46"/>
                  </a:lnTo>
                  <a:lnTo>
                    <a:pt x="867" y="59"/>
                  </a:lnTo>
                  <a:lnTo>
                    <a:pt x="851" y="73"/>
                  </a:lnTo>
                  <a:lnTo>
                    <a:pt x="836" y="88"/>
                  </a:lnTo>
                  <a:lnTo>
                    <a:pt x="823" y="104"/>
                  </a:lnTo>
                  <a:lnTo>
                    <a:pt x="813" y="122"/>
                  </a:lnTo>
                  <a:lnTo>
                    <a:pt x="805" y="142"/>
                  </a:lnTo>
                  <a:lnTo>
                    <a:pt x="799" y="160"/>
                  </a:lnTo>
                  <a:lnTo>
                    <a:pt x="795" y="181"/>
                  </a:lnTo>
                  <a:lnTo>
                    <a:pt x="794" y="200"/>
                  </a:lnTo>
                  <a:lnTo>
                    <a:pt x="794" y="200"/>
                  </a:lnTo>
                  <a:lnTo>
                    <a:pt x="794" y="218"/>
                  </a:lnTo>
                  <a:lnTo>
                    <a:pt x="797" y="235"/>
                  </a:lnTo>
                  <a:lnTo>
                    <a:pt x="802" y="251"/>
                  </a:lnTo>
                  <a:lnTo>
                    <a:pt x="807" y="264"/>
                  </a:lnTo>
                  <a:lnTo>
                    <a:pt x="813" y="277"/>
                  </a:lnTo>
                  <a:lnTo>
                    <a:pt x="822" y="288"/>
                  </a:lnTo>
                  <a:lnTo>
                    <a:pt x="830" y="298"/>
                  </a:lnTo>
                  <a:lnTo>
                    <a:pt x="838" y="308"/>
                  </a:lnTo>
                  <a:lnTo>
                    <a:pt x="854" y="322"/>
                  </a:lnTo>
                  <a:lnTo>
                    <a:pt x="867" y="334"/>
                  </a:lnTo>
                  <a:lnTo>
                    <a:pt x="882" y="342"/>
                  </a:lnTo>
                  <a:lnTo>
                    <a:pt x="882" y="342"/>
                  </a:lnTo>
                  <a:lnTo>
                    <a:pt x="891" y="347"/>
                  </a:lnTo>
                  <a:lnTo>
                    <a:pt x="901" y="353"/>
                  </a:lnTo>
                  <a:lnTo>
                    <a:pt x="909" y="361"/>
                  </a:lnTo>
                  <a:lnTo>
                    <a:pt x="916" y="368"/>
                  </a:lnTo>
                  <a:lnTo>
                    <a:pt x="921" y="376"/>
                  </a:lnTo>
                  <a:lnTo>
                    <a:pt x="924" y="383"/>
                  </a:lnTo>
                  <a:lnTo>
                    <a:pt x="926" y="391"/>
                  </a:lnTo>
                  <a:lnTo>
                    <a:pt x="926" y="397"/>
                  </a:lnTo>
                  <a:lnTo>
                    <a:pt x="924" y="404"/>
                  </a:lnTo>
                  <a:lnTo>
                    <a:pt x="921" y="410"/>
                  </a:lnTo>
                  <a:lnTo>
                    <a:pt x="916" y="415"/>
                  </a:lnTo>
                  <a:lnTo>
                    <a:pt x="909" y="420"/>
                  </a:lnTo>
                  <a:lnTo>
                    <a:pt x="901" y="425"/>
                  </a:lnTo>
                  <a:lnTo>
                    <a:pt x="891" y="428"/>
                  </a:lnTo>
                  <a:lnTo>
                    <a:pt x="880" y="430"/>
                  </a:lnTo>
                  <a:lnTo>
                    <a:pt x="869" y="430"/>
                  </a:lnTo>
                  <a:lnTo>
                    <a:pt x="595" y="430"/>
                  </a:lnTo>
                  <a:lnTo>
                    <a:pt x="595" y="431"/>
                  </a:lnTo>
                  <a:lnTo>
                    <a:pt x="0" y="431"/>
                  </a:lnTo>
                  <a:lnTo>
                    <a:pt x="0" y="1305"/>
                  </a:lnTo>
                  <a:lnTo>
                    <a:pt x="0" y="1305"/>
                  </a:lnTo>
                  <a:lnTo>
                    <a:pt x="0" y="1317"/>
                  </a:lnTo>
                  <a:lnTo>
                    <a:pt x="2" y="1328"/>
                  </a:lnTo>
                  <a:lnTo>
                    <a:pt x="5" y="1338"/>
                  </a:lnTo>
                  <a:lnTo>
                    <a:pt x="10" y="1346"/>
                  </a:lnTo>
                  <a:lnTo>
                    <a:pt x="15" y="1352"/>
                  </a:lnTo>
                  <a:lnTo>
                    <a:pt x="19" y="1357"/>
                  </a:lnTo>
                  <a:lnTo>
                    <a:pt x="26" y="1361"/>
                  </a:lnTo>
                  <a:lnTo>
                    <a:pt x="32" y="1362"/>
                  </a:lnTo>
                  <a:lnTo>
                    <a:pt x="39" y="1362"/>
                  </a:lnTo>
                  <a:lnTo>
                    <a:pt x="47" y="1361"/>
                  </a:lnTo>
                  <a:lnTo>
                    <a:pt x="54" y="1357"/>
                  </a:lnTo>
                  <a:lnTo>
                    <a:pt x="62" y="1352"/>
                  </a:lnTo>
                  <a:lnTo>
                    <a:pt x="68" y="1346"/>
                  </a:lnTo>
                  <a:lnTo>
                    <a:pt x="76" y="1338"/>
                  </a:lnTo>
                  <a:lnTo>
                    <a:pt x="83" y="1328"/>
                  </a:lnTo>
                  <a:lnTo>
                    <a:pt x="88" y="1318"/>
                  </a:lnTo>
                  <a:lnTo>
                    <a:pt x="88" y="1318"/>
                  </a:lnTo>
                  <a:lnTo>
                    <a:pt x="96" y="1304"/>
                  </a:lnTo>
                  <a:lnTo>
                    <a:pt x="107" y="1291"/>
                  </a:lnTo>
                  <a:lnTo>
                    <a:pt x="122" y="1274"/>
                  </a:lnTo>
                  <a:lnTo>
                    <a:pt x="132" y="1266"/>
                  </a:lnTo>
                  <a:lnTo>
                    <a:pt x="141" y="1258"/>
                  </a:lnTo>
                  <a:lnTo>
                    <a:pt x="153" y="1250"/>
                  </a:lnTo>
                  <a:lnTo>
                    <a:pt x="166" y="1243"/>
                  </a:lnTo>
                  <a:lnTo>
                    <a:pt x="179" y="1238"/>
                  </a:lnTo>
                  <a:lnTo>
                    <a:pt x="195" y="1234"/>
                  </a:lnTo>
                  <a:lnTo>
                    <a:pt x="211" y="1230"/>
                  </a:lnTo>
                  <a:lnTo>
                    <a:pt x="229" y="1230"/>
                  </a:lnTo>
                  <a:lnTo>
                    <a:pt x="229" y="1230"/>
                  </a:lnTo>
                  <a:lnTo>
                    <a:pt x="249" y="1232"/>
                  </a:lnTo>
                  <a:lnTo>
                    <a:pt x="270" y="1235"/>
                  </a:lnTo>
                  <a:lnTo>
                    <a:pt x="288" y="1242"/>
                  </a:lnTo>
                  <a:lnTo>
                    <a:pt x="307" y="1250"/>
                  </a:lnTo>
                  <a:lnTo>
                    <a:pt x="325" y="1260"/>
                  </a:lnTo>
                  <a:lnTo>
                    <a:pt x="342" y="1273"/>
                  </a:lnTo>
                  <a:lnTo>
                    <a:pt x="356" y="1287"/>
                  </a:lnTo>
                  <a:lnTo>
                    <a:pt x="371" y="1304"/>
                  </a:lnTo>
                  <a:lnTo>
                    <a:pt x="384" y="1321"/>
                  </a:lnTo>
                  <a:lnTo>
                    <a:pt x="395" y="1339"/>
                  </a:lnTo>
                  <a:lnTo>
                    <a:pt x="405" y="1361"/>
                  </a:lnTo>
                  <a:lnTo>
                    <a:pt x="413" y="1383"/>
                  </a:lnTo>
                  <a:lnTo>
                    <a:pt x="421" y="1406"/>
                  </a:lnTo>
                  <a:lnTo>
                    <a:pt x="426" y="1429"/>
                  </a:lnTo>
                  <a:lnTo>
                    <a:pt x="428" y="1455"/>
                  </a:lnTo>
                  <a:lnTo>
                    <a:pt x="429" y="1479"/>
                  </a:lnTo>
                  <a:lnTo>
                    <a:pt x="429" y="1479"/>
                  </a:lnTo>
                  <a:lnTo>
                    <a:pt x="428" y="1505"/>
                  </a:lnTo>
                  <a:lnTo>
                    <a:pt x="426" y="1530"/>
                  </a:lnTo>
                  <a:lnTo>
                    <a:pt x="421" y="1554"/>
                  </a:lnTo>
                  <a:lnTo>
                    <a:pt x="413" y="1577"/>
                  </a:lnTo>
                  <a:lnTo>
                    <a:pt x="405" y="1598"/>
                  </a:lnTo>
                  <a:lnTo>
                    <a:pt x="395" y="1619"/>
                  </a:lnTo>
                  <a:lnTo>
                    <a:pt x="384" y="1639"/>
                  </a:lnTo>
                  <a:lnTo>
                    <a:pt x="371" y="1657"/>
                  </a:lnTo>
                  <a:lnTo>
                    <a:pt x="356" y="1673"/>
                  </a:lnTo>
                  <a:lnTo>
                    <a:pt x="342" y="1686"/>
                  </a:lnTo>
                  <a:lnTo>
                    <a:pt x="325" y="1699"/>
                  </a:lnTo>
                  <a:lnTo>
                    <a:pt x="307" y="1710"/>
                  </a:lnTo>
                  <a:lnTo>
                    <a:pt x="288" y="1718"/>
                  </a:lnTo>
                  <a:lnTo>
                    <a:pt x="270" y="1725"/>
                  </a:lnTo>
                  <a:lnTo>
                    <a:pt x="249" y="1728"/>
                  </a:lnTo>
                  <a:lnTo>
                    <a:pt x="229" y="1730"/>
                  </a:lnTo>
                  <a:lnTo>
                    <a:pt x="229" y="1730"/>
                  </a:lnTo>
                  <a:close/>
                </a:path>
              </a:pathLst>
            </a:custGeom>
            <a:solidFill>
              <a:srgbClr val="508CD4"/>
            </a:solidFill>
            <a:ln w="28575">
              <a:solidFill>
                <a:schemeClr val="tx1">
                  <a:lumMod val="50000"/>
                  <a:lumOff val="50000"/>
                </a:schemeClr>
              </a:solidFill>
              <a:prstDash val="solid"/>
              <a:round/>
              <a:headEnd/>
              <a:tailEnd/>
            </a:ln>
          </p:spPr>
          <p:txBody>
            <a:bodyPr tIns="468000" anchor="ctr" anchorCtr="1"/>
            <a:lstStyle/>
            <a:p>
              <a:pPr algn="ctr" eaLnBrk="1" hangingPunct="1">
                <a:defRPr/>
              </a:pPr>
              <a:endParaRPr lang="en-US" sz="1600" dirty="0" smtClean="0">
                <a:cs typeface="Arial" charset="0"/>
              </a:endParaRPr>
            </a:p>
            <a:p>
              <a:pPr algn="ctr" eaLnBrk="1" hangingPunct="1">
                <a:defRPr/>
              </a:pPr>
              <a:r>
                <a:rPr lang="en-US" sz="1600" dirty="0" smtClean="0">
                  <a:cs typeface="Arial" charset="0"/>
                </a:rPr>
                <a:t>Hazard Specifications</a:t>
              </a:r>
              <a:endParaRPr lang="en-GB" sz="1600" dirty="0">
                <a:cs typeface="Arial" charset="0"/>
              </a:endParaRPr>
            </a:p>
          </p:txBody>
        </p:sp>
      </p:grpSp>
      <p:sp>
        <p:nvSpPr>
          <p:cNvPr id="10" name="TextBox 9"/>
          <p:cNvSpPr txBox="1"/>
          <p:nvPr/>
        </p:nvSpPr>
        <p:spPr>
          <a:xfrm>
            <a:off x="1670900" y="1905115"/>
            <a:ext cx="1395334" cy="461665"/>
          </a:xfrm>
          <a:prstGeom prst="rect">
            <a:avLst/>
          </a:prstGeom>
          <a:noFill/>
        </p:spPr>
        <p:txBody>
          <a:bodyPr wrap="none" rtlCol="0">
            <a:spAutoFit/>
          </a:bodyPr>
          <a:lstStyle/>
          <a:p>
            <a:r>
              <a:rPr lang="en-US" dirty="0" err="1" smtClean="0"/>
              <a:t>bintools</a:t>
            </a:r>
            <a:endParaRPr lang="en-US" dirty="0"/>
          </a:p>
        </p:txBody>
      </p:sp>
      <p:grpSp>
        <p:nvGrpSpPr>
          <p:cNvPr id="20" name="Group 19"/>
          <p:cNvGrpSpPr/>
          <p:nvPr/>
        </p:nvGrpSpPr>
        <p:grpSpPr>
          <a:xfrm>
            <a:off x="753207" y="2499910"/>
            <a:ext cx="3341555" cy="3343825"/>
            <a:chOff x="4636736" y="1889224"/>
            <a:chExt cx="3341555" cy="3343825"/>
          </a:xfrm>
        </p:grpSpPr>
        <p:grpSp>
          <p:nvGrpSpPr>
            <p:cNvPr id="15" name="Group 14"/>
            <p:cNvGrpSpPr/>
            <p:nvPr/>
          </p:nvGrpSpPr>
          <p:grpSpPr>
            <a:xfrm>
              <a:off x="4638437" y="1889224"/>
              <a:ext cx="3339854" cy="2004971"/>
              <a:chOff x="4638437" y="1889224"/>
              <a:chExt cx="3339854" cy="2004971"/>
            </a:xfrm>
          </p:grpSpPr>
          <p:sp>
            <p:nvSpPr>
              <p:cNvPr id="11" name="Freeform 5"/>
              <p:cNvSpPr>
                <a:spLocks/>
              </p:cNvSpPr>
              <p:nvPr/>
            </p:nvSpPr>
            <p:spPr bwMode="auto">
              <a:xfrm rot="5400000">
                <a:off x="6142434" y="1720111"/>
                <a:ext cx="1666744" cy="2004970"/>
              </a:xfrm>
              <a:custGeom>
                <a:avLst/>
                <a:gdLst>
                  <a:gd name="T0" fmla="*/ 1956 w 2151"/>
                  <a:gd name="T1" fmla="*/ 861 h 2586"/>
                  <a:gd name="T2" fmla="*/ 2010 w 2151"/>
                  <a:gd name="T3" fmla="*/ 884 h 2586"/>
                  <a:gd name="T4" fmla="*/ 2054 w 2151"/>
                  <a:gd name="T5" fmla="*/ 931 h 2586"/>
                  <a:gd name="T6" fmla="*/ 2075 w 2151"/>
                  <a:gd name="T7" fmla="*/ 965 h 2586"/>
                  <a:gd name="T8" fmla="*/ 2104 w 2151"/>
                  <a:gd name="T9" fmla="*/ 988 h 2586"/>
                  <a:gd name="T10" fmla="*/ 2132 w 2151"/>
                  <a:gd name="T11" fmla="*/ 983 h 2586"/>
                  <a:gd name="T12" fmla="*/ 2148 w 2151"/>
                  <a:gd name="T13" fmla="*/ 955 h 2586"/>
                  <a:gd name="T14" fmla="*/ 0 w 2151"/>
                  <a:gd name="T15" fmla="*/ 0 h 2586"/>
                  <a:gd name="T16" fmla="*/ 933 w 2151"/>
                  <a:gd name="T17" fmla="*/ 2156 h 2586"/>
                  <a:gd name="T18" fmla="*/ 965 w 2151"/>
                  <a:gd name="T19" fmla="*/ 2161 h 2586"/>
                  <a:gd name="T20" fmla="*/ 988 w 2151"/>
                  <a:gd name="T21" fmla="*/ 2182 h 2586"/>
                  <a:gd name="T22" fmla="*/ 985 w 2151"/>
                  <a:gd name="T23" fmla="*/ 2210 h 2586"/>
                  <a:gd name="T24" fmla="*/ 957 w 2151"/>
                  <a:gd name="T25" fmla="*/ 2239 h 2586"/>
                  <a:gd name="T26" fmla="*/ 918 w 2151"/>
                  <a:gd name="T27" fmla="*/ 2264 h 2586"/>
                  <a:gd name="T28" fmla="*/ 879 w 2151"/>
                  <a:gd name="T29" fmla="*/ 2309 h 2586"/>
                  <a:gd name="T30" fmla="*/ 859 w 2151"/>
                  <a:gd name="T31" fmla="*/ 2368 h 2586"/>
                  <a:gd name="T32" fmla="*/ 863 w 2151"/>
                  <a:gd name="T33" fmla="*/ 2426 h 2586"/>
                  <a:gd name="T34" fmla="*/ 900 w 2151"/>
                  <a:gd name="T35" fmla="*/ 2498 h 2586"/>
                  <a:gd name="T36" fmla="*/ 968 w 2151"/>
                  <a:gd name="T37" fmla="*/ 2552 h 2586"/>
                  <a:gd name="T38" fmla="*/ 1058 w 2151"/>
                  <a:gd name="T39" fmla="*/ 2582 h 2586"/>
                  <a:gd name="T40" fmla="*/ 1133 w 2151"/>
                  <a:gd name="T41" fmla="*/ 2584 h 2586"/>
                  <a:gd name="T42" fmla="*/ 1227 w 2151"/>
                  <a:gd name="T43" fmla="*/ 2561 h 2586"/>
                  <a:gd name="T44" fmla="*/ 1300 w 2151"/>
                  <a:gd name="T45" fmla="*/ 2513 h 2586"/>
                  <a:gd name="T46" fmla="*/ 1346 w 2151"/>
                  <a:gd name="T47" fmla="*/ 2444 h 2586"/>
                  <a:gd name="T48" fmla="*/ 1357 w 2151"/>
                  <a:gd name="T49" fmla="*/ 2386 h 2586"/>
                  <a:gd name="T50" fmla="*/ 1344 w 2151"/>
                  <a:gd name="T51" fmla="*/ 2322 h 2586"/>
                  <a:gd name="T52" fmla="*/ 1313 w 2151"/>
                  <a:gd name="T53" fmla="*/ 2278 h 2586"/>
                  <a:gd name="T54" fmla="*/ 1269 w 2151"/>
                  <a:gd name="T55" fmla="*/ 2244 h 2586"/>
                  <a:gd name="T56" fmla="*/ 1235 w 2151"/>
                  <a:gd name="T57" fmla="*/ 2218 h 2586"/>
                  <a:gd name="T58" fmla="*/ 1225 w 2151"/>
                  <a:gd name="T59" fmla="*/ 2189 h 2586"/>
                  <a:gd name="T60" fmla="*/ 1242 w 2151"/>
                  <a:gd name="T61" fmla="*/ 2166 h 2586"/>
                  <a:gd name="T62" fmla="*/ 1282 w 2151"/>
                  <a:gd name="T63" fmla="*/ 2156 h 2586"/>
                  <a:gd name="T64" fmla="*/ 2151 w 2151"/>
                  <a:gd name="T65" fmla="*/ 1281 h 2586"/>
                  <a:gd name="T66" fmla="*/ 2146 w 2151"/>
                  <a:gd name="T67" fmla="*/ 1248 h 2586"/>
                  <a:gd name="T68" fmla="*/ 2125 w 2151"/>
                  <a:gd name="T69" fmla="*/ 1225 h 2586"/>
                  <a:gd name="T70" fmla="*/ 2097 w 2151"/>
                  <a:gd name="T71" fmla="*/ 1229 h 2586"/>
                  <a:gd name="T72" fmla="*/ 2068 w 2151"/>
                  <a:gd name="T73" fmla="*/ 1258 h 2586"/>
                  <a:gd name="T74" fmla="*/ 2044 w 2151"/>
                  <a:gd name="T75" fmla="*/ 1295 h 2586"/>
                  <a:gd name="T76" fmla="*/ 1998 w 2151"/>
                  <a:gd name="T77" fmla="*/ 1336 h 2586"/>
                  <a:gd name="T78" fmla="*/ 1940 w 2151"/>
                  <a:gd name="T79" fmla="*/ 1356 h 2586"/>
                  <a:gd name="T80" fmla="*/ 1881 w 2151"/>
                  <a:gd name="T81" fmla="*/ 1351 h 2586"/>
                  <a:gd name="T82" fmla="*/ 1809 w 2151"/>
                  <a:gd name="T83" fmla="*/ 1313 h 2586"/>
                  <a:gd name="T84" fmla="*/ 1756 w 2151"/>
                  <a:gd name="T85" fmla="*/ 1247 h 2586"/>
                  <a:gd name="T86" fmla="*/ 1725 w 2151"/>
                  <a:gd name="T87" fmla="*/ 1157 h 2586"/>
                  <a:gd name="T88" fmla="*/ 1722 w 2151"/>
                  <a:gd name="T89" fmla="*/ 1081 h 2586"/>
                  <a:gd name="T90" fmla="*/ 1746 w 2151"/>
                  <a:gd name="T91" fmla="*/ 988 h 2586"/>
                  <a:gd name="T92" fmla="*/ 1795 w 2151"/>
                  <a:gd name="T93" fmla="*/ 913 h 2586"/>
                  <a:gd name="T94" fmla="*/ 1862 w 2151"/>
                  <a:gd name="T95" fmla="*/ 868 h 2586"/>
                  <a:gd name="T96" fmla="*/ 1922 w 2151"/>
                  <a:gd name="T97" fmla="*/ 856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1922" y="856"/>
                    </a:moveTo>
                    <a:lnTo>
                      <a:pt x="1922" y="856"/>
                    </a:lnTo>
                    <a:lnTo>
                      <a:pt x="1940" y="858"/>
                    </a:lnTo>
                    <a:lnTo>
                      <a:pt x="1956" y="861"/>
                    </a:lnTo>
                    <a:lnTo>
                      <a:pt x="1971" y="864"/>
                    </a:lnTo>
                    <a:lnTo>
                      <a:pt x="1985" y="871"/>
                    </a:lnTo>
                    <a:lnTo>
                      <a:pt x="1998" y="877"/>
                    </a:lnTo>
                    <a:lnTo>
                      <a:pt x="2010" y="884"/>
                    </a:lnTo>
                    <a:lnTo>
                      <a:pt x="2019" y="892"/>
                    </a:lnTo>
                    <a:lnTo>
                      <a:pt x="2029" y="900"/>
                    </a:lnTo>
                    <a:lnTo>
                      <a:pt x="2044" y="916"/>
                    </a:lnTo>
                    <a:lnTo>
                      <a:pt x="2054" y="931"/>
                    </a:lnTo>
                    <a:lnTo>
                      <a:pt x="2062" y="944"/>
                    </a:lnTo>
                    <a:lnTo>
                      <a:pt x="2062" y="944"/>
                    </a:lnTo>
                    <a:lnTo>
                      <a:pt x="2068" y="955"/>
                    </a:lnTo>
                    <a:lnTo>
                      <a:pt x="2075" y="965"/>
                    </a:lnTo>
                    <a:lnTo>
                      <a:pt x="2083" y="973"/>
                    </a:lnTo>
                    <a:lnTo>
                      <a:pt x="2089" y="980"/>
                    </a:lnTo>
                    <a:lnTo>
                      <a:pt x="2097" y="985"/>
                    </a:lnTo>
                    <a:lnTo>
                      <a:pt x="2104" y="988"/>
                    </a:lnTo>
                    <a:lnTo>
                      <a:pt x="2112" y="988"/>
                    </a:lnTo>
                    <a:lnTo>
                      <a:pt x="2119" y="988"/>
                    </a:lnTo>
                    <a:lnTo>
                      <a:pt x="2125" y="986"/>
                    </a:lnTo>
                    <a:lnTo>
                      <a:pt x="2132" y="983"/>
                    </a:lnTo>
                    <a:lnTo>
                      <a:pt x="2136" y="978"/>
                    </a:lnTo>
                    <a:lnTo>
                      <a:pt x="2141" y="972"/>
                    </a:lnTo>
                    <a:lnTo>
                      <a:pt x="2146" y="965"/>
                    </a:lnTo>
                    <a:lnTo>
                      <a:pt x="2148" y="955"/>
                    </a:lnTo>
                    <a:lnTo>
                      <a:pt x="2151" y="944"/>
                    </a:lnTo>
                    <a:lnTo>
                      <a:pt x="2151" y="931"/>
                    </a:lnTo>
                    <a:lnTo>
                      <a:pt x="2151" y="0"/>
                    </a:lnTo>
                    <a:lnTo>
                      <a:pt x="0" y="0"/>
                    </a:lnTo>
                    <a:lnTo>
                      <a:pt x="0" y="2155"/>
                    </a:lnTo>
                    <a:lnTo>
                      <a:pt x="495" y="2155"/>
                    </a:lnTo>
                    <a:lnTo>
                      <a:pt x="495" y="2156"/>
                    </a:lnTo>
                    <a:lnTo>
                      <a:pt x="933" y="2156"/>
                    </a:lnTo>
                    <a:lnTo>
                      <a:pt x="933" y="2156"/>
                    </a:lnTo>
                    <a:lnTo>
                      <a:pt x="946" y="2156"/>
                    </a:lnTo>
                    <a:lnTo>
                      <a:pt x="955" y="2158"/>
                    </a:lnTo>
                    <a:lnTo>
                      <a:pt x="965" y="2161"/>
                    </a:lnTo>
                    <a:lnTo>
                      <a:pt x="973" y="2166"/>
                    </a:lnTo>
                    <a:lnTo>
                      <a:pt x="980" y="2171"/>
                    </a:lnTo>
                    <a:lnTo>
                      <a:pt x="985" y="2176"/>
                    </a:lnTo>
                    <a:lnTo>
                      <a:pt x="988" y="2182"/>
                    </a:lnTo>
                    <a:lnTo>
                      <a:pt x="989" y="2189"/>
                    </a:lnTo>
                    <a:lnTo>
                      <a:pt x="989" y="2195"/>
                    </a:lnTo>
                    <a:lnTo>
                      <a:pt x="988" y="2203"/>
                    </a:lnTo>
                    <a:lnTo>
                      <a:pt x="985" y="2210"/>
                    </a:lnTo>
                    <a:lnTo>
                      <a:pt x="980" y="2218"/>
                    </a:lnTo>
                    <a:lnTo>
                      <a:pt x="975" y="2225"/>
                    </a:lnTo>
                    <a:lnTo>
                      <a:pt x="967" y="2233"/>
                    </a:lnTo>
                    <a:lnTo>
                      <a:pt x="957" y="2239"/>
                    </a:lnTo>
                    <a:lnTo>
                      <a:pt x="946" y="2244"/>
                    </a:lnTo>
                    <a:lnTo>
                      <a:pt x="946" y="2244"/>
                    </a:lnTo>
                    <a:lnTo>
                      <a:pt x="931" y="2252"/>
                    </a:lnTo>
                    <a:lnTo>
                      <a:pt x="918" y="2264"/>
                    </a:lnTo>
                    <a:lnTo>
                      <a:pt x="902" y="2278"/>
                    </a:lnTo>
                    <a:lnTo>
                      <a:pt x="893" y="2288"/>
                    </a:lnTo>
                    <a:lnTo>
                      <a:pt x="885" y="2298"/>
                    </a:lnTo>
                    <a:lnTo>
                      <a:pt x="879" y="2309"/>
                    </a:lnTo>
                    <a:lnTo>
                      <a:pt x="871" y="2322"/>
                    </a:lnTo>
                    <a:lnTo>
                      <a:pt x="866" y="2335"/>
                    </a:lnTo>
                    <a:lnTo>
                      <a:pt x="861" y="2351"/>
                    </a:lnTo>
                    <a:lnTo>
                      <a:pt x="859" y="2368"/>
                    </a:lnTo>
                    <a:lnTo>
                      <a:pt x="858" y="2386"/>
                    </a:lnTo>
                    <a:lnTo>
                      <a:pt x="858" y="2386"/>
                    </a:lnTo>
                    <a:lnTo>
                      <a:pt x="859" y="2405"/>
                    </a:lnTo>
                    <a:lnTo>
                      <a:pt x="863" y="2426"/>
                    </a:lnTo>
                    <a:lnTo>
                      <a:pt x="869" y="2444"/>
                    </a:lnTo>
                    <a:lnTo>
                      <a:pt x="877" y="2464"/>
                    </a:lnTo>
                    <a:lnTo>
                      <a:pt x="889" y="2482"/>
                    </a:lnTo>
                    <a:lnTo>
                      <a:pt x="900" y="2498"/>
                    </a:lnTo>
                    <a:lnTo>
                      <a:pt x="915" y="2513"/>
                    </a:lnTo>
                    <a:lnTo>
                      <a:pt x="931" y="2527"/>
                    </a:lnTo>
                    <a:lnTo>
                      <a:pt x="949" y="2540"/>
                    </a:lnTo>
                    <a:lnTo>
                      <a:pt x="968" y="2552"/>
                    </a:lnTo>
                    <a:lnTo>
                      <a:pt x="988" y="2561"/>
                    </a:lnTo>
                    <a:lnTo>
                      <a:pt x="1011" y="2569"/>
                    </a:lnTo>
                    <a:lnTo>
                      <a:pt x="1033" y="2578"/>
                    </a:lnTo>
                    <a:lnTo>
                      <a:pt x="1058" y="2582"/>
                    </a:lnTo>
                    <a:lnTo>
                      <a:pt x="1082" y="2584"/>
                    </a:lnTo>
                    <a:lnTo>
                      <a:pt x="1108" y="2586"/>
                    </a:lnTo>
                    <a:lnTo>
                      <a:pt x="1108" y="2586"/>
                    </a:lnTo>
                    <a:lnTo>
                      <a:pt x="1133" y="2584"/>
                    </a:lnTo>
                    <a:lnTo>
                      <a:pt x="1157" y="2582"/>
                    </a:lnTo>
                    <a:lnTo>
                      <a:pt x="1181" y="2578"/>
                    </a:lnTo>
                    <a:lnTo>
                      <a:pt x="1204" y="2569"/>
                    </a:lnTo>
                    <a:lnTo>
                      <a:pt x="1227" y="2561"/>
                    </a:lnTo>
                    <a:lnTo>
                      <a:pt x="1247" y="2552"/>
                    </a:lnTo>
                    <a:lnTo>
                      <a:pt x="1266" y="2540"/>
                    </a:lnTo>
                    <a:lnTo>
                      <a:pt x="1284" y="2527"/>
                    </a:lnTo>
                    <a:lnTo>
                      <a:pt x="1300" y="2513"/>
                    </a:lnTo>
                    <a:lnTo>
                      <a:pt x="1315" y="2498"/>
                    </a:lnTo>
                    <a:lnTo>
                      <a:pt x="1326" y="2482"/>
                    </a:lnTo>
                    <a:lnTo>
                      <a:pt x="1338" y="2464"/>
                    </a:lnTo>
                    <a:lnTo>
                      <a:pt x="1346" y="2444"/>
                    </a:lnTo>
                    <a:lnTo>
                      <a:pt x="1352" y="2426"/>
                    </a:lnTo>
                    <a:lnTo>
                      <a:pt x="1356" y="2405"/>
                    </a:lnTo>
                    <a:lnTo>
                      <a:pt x="1357" y="2386"/>
                    </a:lnTo>
                    <a:lnTo>
                      <a:pt x="1357" y="2386"/>
                    </a:lnTo>
                    <a:lnTo>
                      <a:pt x="1356" y="2368"/>
                    </a:lnTo>
                    <a:lnTo>
                      <a:pt x="1354" y="2351"/>
                    </a:lnTo>
                    <a:lnTo>
                      <a:pt x="1349" y="2335"/>
                    </a:lnTo>
                    <a:lnTo>
                      <a:pt x="1344" y="2322"/>
                    </a:lnTo>
                    <a:lnTo>
                      <a:pt x="1338" y="2309"/>
                    </a:lnTo>
                    <a:lnTo>
                      <a:pt x="1329" y="2298"/>
                    </a:lnTo>
                    <a:lnTo>
                      <a:pt x="1321" y="2288"/>
                    </a:lnTo>
                    <a:lnTo>
                      <a:pt x="1313" y="2278"/>
                    </a:lnTo>
                    <a:lnTo>
                      <a:pt x="1297" y="2264"/>
                    </a:lnTo>
                    <a:lnTo>
                      <a:pt x="1284" y="2252"/>
                    </a:lnTo>
                    <a:lnTo>
                      <a:pt x="1269" y="2244"/>
                    </a:lnTo>
                    <a:lnTo>
                      <a:pt x="1269" y="2244"/>
                    </a:lnTo>
                    <a:lnTo>
                      <a:pt x="1258" y="2239"/>
                    </a:lnTo>
                    <a:lnTo>
                      <a:pt x="1248" y="2233"/>
                    </a:lnTo>
                    <a:lnTo>
                      <a:pt x="1240" y="2225"/>
                    </a:lnTo>
                    <a:lnTo>
                      <a:pt x="1235" y="2218"/>
                    </a:lnTo>
                    <a:lnTo>
                      <a:pt x="1230" y="2210"/>
                    </a:lnTo>
                    <a:lnTo>
                      <a:pt x="1227" y="2203"/>
                    </a:lnTo>
                    <a:lnTo>
                      <a:pt x="1225" y="2195"/>
                    </a:lnTo>
                    <a:lnTo>
                      <a:pt x="1225" y="2189"/>
                    </a:lnTo>
                    <a:lnTo>
                      <a:pt x="1227" y="2182"/>
                    </a:lnTo>
                    <a:lnTo>
                      <a:pt x="1230" y="2176"/>
                    </a:lnTo>
                    <a:lnTo>
                      <a:pt x="1235" y="2171"/>
                    </a:lnTo>
                    <a:lnTo>
                      <a:pt x="1242" y="2166"/>
                    </a:lnTo>
                    <a:lnTo>
                      <a:pt x="1250" y="2161"/>
                    </a:lnTo>
                    <a:lnTo>
                      <a:pt x="1260" y="2158"/>
                    </a:lnTo>
                    <a:lnTo>
                      <a:pt x="1269" y="2156"/>
                    </a:lnTo>
                    <a:lnTo>
                      <a:pt x="1282" y="2156"/>
                    </a:lnTo>
                    <a:lnTo>
                      <a:pt x="1556" y="2156"/>
                    </a:lnTo>
                    <a:lnTo>
                      <a:pt x="1556" y="2155"/>
                    </a:lnTo>
                    <a:lnTo>
                      <a:pt x="2151" y="2155"/>
                    </a:lnTo>
                    <a:lnTo>
                      <a:pt x="2151" y="1281"/>
                    </a:lnTo>
                    <a:lnTo>
                      <a:pt x="2151" y="1281"/>
                    </a:lnTo>
                    <a:lnTo>
                      <a:pt x="2151" y="1269"/>
                    </a:lnTo>
                    <a:lnTo>
                      <a:pt x="2148" y="1258"/>
                    </a:lnTo>
                    <a:lnTo>
                      <a:pt x="2146" y="1248"/>
                    </a:lnTo>
                    <a:lnTo>
                      <a:pt x="2141" y="1240"/>
                    </a:lnTo>
                    <a:lnTo>
                      <a:pt x="2136" y="1234"/>
                    </a:lnTo>
                    <a:lnTo>
                      <a:pt x="2132" y="1229"/>
                    </a:lnTo>
                    <a:lnTo>
                      <a:pt x="2125" y="1225"/>
                    </a:lnTo>
                    <a:lnTo>
                      <a:pt x="2119" y="1224"/>
                    </a:lnTo>
                    <a:lnTo>
                      <a:pt x="2112" y="1224"/>
                    </a:lnTo>
                    <a:lnTo>
                      <a:pt x="2104" y="1225"/>
                    </a:lnTo>
                    <a:lnTo>
                      <a:pt x="2097" y="1229"/>
                    </a:lnTo>
                    <a:lnTo>
                      <a:pt x="2089" y="1234"/>
                    </a:lnTo>
                    <a:lnTo>
                      <a:pt x="2083" y="1240"/>
                    </a:lnTo>
                    <a:lnTo>
                      <a:pt x="2075" y="1248"/>
                    </a:lnTo>
                    <a:lnTo>
                      <a:pt x="2068" y="1258"/>
                    </a:lnTo>
                    <a:lnTo>
                      <a:pt x="2062" y="1268"/>
                    </a:lnTo>
                    <a:lnTo>
                      <a:pt x="2062" y="1268"/>
                    </a:lnTo>
                    <a:lnTo>
                      <a:pt x="2054" y="1282"/>
                    </a:lnTo>
                    <a:lnTo>
                      <a:pt x="2044" y="1295"/>
                    </a:lnTo>
                    <a:lnTo>
                      <a:pt x="2029" y="1312"/>
                    </a:lnTo>
                    <a:lnTo>
                      <a:pt x="2019" y="1320"/>
                    </a:lnTo>
                    <a:lnTo>
                      <a:pt x="2010" y="1328"/>
                    </a:lnTo>
                    <a:lnTo>
                      <a:pt x="1998" y="1336"/>
                    </a:lnTo>
                    <a:lnTo>
                      <a:pt x="1985" y="1343"/>
                    </a:lnTo>
                    <a:lnTo>
                      <a:pt x="1971" y="1348"/>
                    </a:lnTo>
                    <a:lnTo>
                      <a:pt x="1956" y="1352"/>
                    </a:lnTo>
                    <a:lnTo>
                      <a:pt x="1940" y="1356"/>
                    </a:lnTo>
                    <a:lnTo>
                      <a:pt x="1922" y="1356"/>
                    </a:lnTo>
                    <a:lnTo>
                      <a:pt x="1922" y="1356"/>
                    </a:lnTo>
                    <a:lnTo>
                      <a:pt x="1901" y="1354"/>
                    </a:lnTo>
                    <a:lnTo>
                      <a:pt x="1881" y="1351"/>
                    </a:lnTo>
                    <a:lnTo>
                      <a:pt x="1862" y="1344"/>
                    </a:lnTo>
                    <a:lnTo>
                      <a:pt x="1844" y="1336"/>
                    </a:lnTo>
                    <a:lnTo>
                      <a:pt x="1826" y="1326"/>
                    </a:lnTo>
                    <a:lnTo>
                      <a:pt x="1809" y="1313"/>
                    </a:lnTo>
                    <a:lnTo>
                      <a:pt x="1795" y="1299"/>
                    </a:lnTo>
                    <a:lnTo>
                      <a:pt x="1780" y="1282"/>
                    </a:lnTo>
                    <a:lnTo>
                      <a:pt x="1767" y="1265"/>
                    </a:lnTo>
                    <a:lnTo>
                      <a:pt x="1756" y="1247"/>
                    </a:lnTo>
                    <a:lnTo>
                      <a:pt x="1746" y="1225"/>
                    </a:lnTo>
                    <a:lnTo>
                      <a:pt x="1736" y="1203"/>
                    </a:lnTo>
                    <a:lnTo>
                      <a:pt x="1730" y="1180"/>
                    </a:lnTo>
                    <a:lnTo>
                      <a:pt x="1725" y="1157"/>
                    </a:lnTo>
                    <a:lnTo>
                      <a:pt x="1722" y="1131"/>
                    </a:lnTo>
                    <a:lnTo>
                      <a:pt x="1722" y="1107"/>
                    </a:lnTo>
                    <a:lnTo>
                      <a:pt x="1722" y="1107"/>
                    </a:lnTo>
                    <a:lnTo>
                      <a:pt x="1722" y="1081"/>
                    </a:lnTo>
                    <a:lnTo>
                      <a:pt x="1725" y="1056"/>
                    </a:lnTo>
                    <a:lnTo>
                      <a:pt x="1730" y="1032"/>
                    </a:lnTo>
                    <a:lnTo>
                      <a:pt x="1736" y="1009"/>
                    </a:lnTo>
                    <a:lnTo>
                      <a:pt x="1746" y="988"/>
                    </a:lnTo>
                    <a:lnTo>
                      <a:pt x="1756" y="967"/>
                    </a:lnTo>
                    <a:lnTo>
                      <a:pt x="1767" y="947"/>
                    </a:lnTo>
                    <a:lnTo>
                      <a:pt x="1780" y="929"/>
                    </a:lnTo>
                    <a:lnTo>
                      <a:pt x="1795" y="913"/>
                    </a:lnTo>
                    <a:lnTo>
                      <a:pt x="1809" y="898"/>
                    </a:lnTo>
                    <a:lnTo>
                      <a:pt x="1826" y="887"/>
                    </a:lnTo>
                    <a:lnTo>
                      <a:pt x="1844" y="876"/>
                    </a:lnTo>
                    <a:lnTo>
                      <a:pt x="1862" y="868"/>
                    </a:lnTo>
                    <a:lnTo>
                      <a:pt x="1881" y="861"/>
                    </a:lnTo>
                    <a:lnTo>
                      <a:pt x="1901" y="858"/>
                    </a:lnTo>
                    <a:lnTo>
                      <a:pt x="1922" y="856"/>
                    </a:lnTo>
                    <a:lnTo>
                      <a:pt x="1922" y="856"/>
                    </a:lnTo>
                    <a:close/>
                  </a:path>
                </a:pathLst>
              </a:custGeom>
              <a:solidFill>
                <a:srgbClr val="004070"/>
              </a:solidFill>
              <a:ln w="28575">
                <a:solidFill>
                  <a:srgbClr val="004070"/>
                </a:solidFill>
                <a:prstDash val="solid"/>
                <a:round/>
                <a:headEnd/>
                <a:tailEnd/>
              </a:ln>
              <a:effectLst/>
            </p:spPr>
            <p:txBody>
              <a:bodyPr bIns="540000" anchor="ctr"/>
              <a:lstStyle/>
              <a:p>
                <a:pPr eaLnBrk="1" hangingPunct="1">
                  <a:defRPr/>
                </a:pPr>
                <a:endParaRPr lang="en-GB" sz="1600" dirty="0">
                  <a:ln>
                    <a:solidFill>
                      <a:schemeClr val="accent3"/>
                    </a:solidFill>
                  </a:ln>
                  <a:solidFill>
                    <a:schemeClr val="bg1"/>
                  </a:solidFill>
                  <a:cs typeface="Arial" charset="0"/>
                </a:endParaRPr>
              </a:p>
            </p:txBody>
          </p:sp>
          <p:sp>
            <p:nvSpPr>
              <p:cNvPr id="12" name="Freeform 6"/>
              <p:cNvSpPr>
                <a:spLocks/>
              </p:cNvSpPr>
              <p:nvPr/>
            </p:nvSpPr>
            <p:spPr bwMode="auto">
              <a:xfrm rot="5400000">
                <a:off x="4469323" y="2058338"/>
                <a:ext cx="2004971" cy="1666744"/>
              </a:xfrm>
              <a:custGeom>
                <a:avLst/>
                <a:gdLst>
                  <a:gd name="T0" fmla="*/ 861 w 2587"/>
                  <a:gd name="T1" fmla="*/ 195 h 2151"/>
                  <a:gd name="T2" fmla="*/ 885 w 2587"/>
                  <a:gd name="T3" fmla="*/ 143 h 2151"/>
                  <a:gd name="T4" fmla="*/ 931 w 2587"/>
                  <a:gd name="T5" fmla="*/ 97 h 2151"/>
                  <a:gd name="T6" fmla="*/ 965 w 2587"/>
                  <a:gd name="T7" fmla="*/ 76 h 2151"/>
                  <a:gd name="T8" fmla="*/ 988 w 2587"/>
                  <a:gd name="T9" fmla="*/ 47 h 2151"/>
                  <a:gd name="T10" fmla="*/ 985 w 2587"/>
                  <a:gd name="T11" fmla="*/ 21 h 2151"/>
                  <a:gd name="T12" fmla="*/ 955 w 2587"/>
                  <a:gd name="T13" fmla="*/ 3 h 2151"/>
                  <a:gd name="T14" fmla="*/ 0 w 2587"/>
                  <a:gd name="T15" fmla="*/ 2151 h 2151"/>
                  <a:gd name="T16" fmla="*/ 2156 w 2587"/>
                  <a:gd name="T17" fmla="*/ 1220 h 2151"/>
                  <a:gd name="T18" fmla="*/ 2163 w 2587"/>
                  <a:gd name="T19" fmla="*/ 1186 h 2151"/>
                  <a:gd name="T20" fmla="*/ 2182 w 2587"/>
                  <a:gd name="T21" fmla="*/ 1163 h 2151"/>
                  <a:gd name="T22" fmla="*/ 2211 w 2587"/>
                  <a:gd name="T23" fmla="*/ 1166 h 2151"/>
                  <a:gd name="T24" fmla="*/ 2239 w 2587"/>
                  <a:gd name="T25" fmla="*/ 1196 h 2151"/>
                  <a:gd name="T26" fmla="*/ 2263 w 2587"/>
                  <a:gd name="T27" fmla="*/ 1235 h 2151"/>
                  <a:gd name="T28" fmla="*/ 2309 w 2587"/>
                  <a:gd name="T29" fmla="*/ 1274 h 2151"/>
                  <a:gd name="T30" fmla="*/ 2368 w 2587"/>
                  <a:gd name="T31" fmla="*/ 1293 h 2151"/>
                  <a:gd name="T32" fmla="*/ 2426 w 2587"/>
                  <a:gd name="T33" fmla="*/ 1288 h 2151"/>
                  <a:gd name="T34" fmla="*/ 2498 w 2587"/>
                  <a:gd name="T35" fmla="*/ 1251 h 2151"/>
                  <a:gd name="T36" fmla="*/ 2553 w 2587"/>
                  <a:gd name="T37" fmla="*/ 1184 h 2151"/>
                  <a:gd name="T38" fmla="*/ 2582 w 2587"/>
                  <a:gd name="T39" fmla="*/ 1095 h 2151"/>
                  <a:gd name="T40" fmla="*/ 2586 w 2587"/>
                  <a:gd name="T41" fmla="*/ 1018 h 2151"/>
                  <a:gd name="T42" fmla="*/ 2563 w 2587"/>
                  <a:gd name="T43" fmla="*/ 926 h 2151"/>
                  <a:gd name="T44" fmla="*/ 2514 w 2587"/>
                  <a:gd name="T45" fmla="*/ 852 h 2151"/>
                  <a:gd name="T46" fmla="*/ 2446 w 2587"/>
                  <a:gd name="T47" fmla="*/ 805 h 2151"/>
                  <a:gd name="T48" fmla="*/ 2385 w 2587"/>
                  <a:gd name="T49" fmla="*/ 794 h 2151"/>
                  <a:gd name="T50" fmla="*/ 2322 w 2587"/>
                  <a:gd name="T51" fmla="*/ 808 h 2151"/>
                  <a:gd name="T52" fmla="*/ 2278 w 2587"/>
                  <a:gd name="T53" fmla="*/ 838 h 2151"/>
                  <a:gd name="T54" fmla="*/ 2245 w 2587"/>
                  <a:gd name="T55" fmla="*/ 882 h 2151"/>
                  <a:gd name="T56" fmla="*/ 2218 w 2587"/>
                  <a:gd name="T57" fmla="*/ 917 h 2151"/>
                  <a:gd name="T58" fmla="*/ 2189 w 2587"/>
                  <a:gd name="T59" fmla="*/ 927 h 2151"/>
                  <a:gd name="T60" fmla="*/ 2166 w 2587"/>
                  <a:gd name="T61" fmla="*/ 911 h 2151"/>
                  <a:gd name="T62" fmla="*/ 2156 w 2587"/>
                  <a:gd name="T63" fmla="*/ 869 h 2151"/>
                  <a:gd name="T64" fmla="*/ 1282 w 2587"/>
                  <a:gd name="T65" fmla="*/ 0 h 2151"/>
                  <a:gd name="T66" fmla="*/ 1248 w 2587"/>
                  <a:gd name="T67" fmla="*/ 6 h 2151"/>
                  <a:gd name="T68" fmla="*/ 1227 w 2587"/>
                  <a:gd name="T69" fmla="*/ 27 h 2151"/>
                  <a:gd name="T70" fmla="*/ 1229 w 2587"/>
                  <a:gd name="T71" fmla="*/ 55 h 2151"/>
                  <a:gd name="T72" fmla="*/ 1258 w 2587"/>
                  <a:gd name="T73" fmla="*/ 83 h 2151"/>
                  <a:gd name="T74" fmla="*/ 1297 w 2587"/>
                  <a:gd name="T75" fmla="*/ 107 h 2151"/>
                  <a:gd name="T76" fmla="*/ 1336 w 2587"/>
                  <a:gd name="T77" fmla="*/ 154 h 2151"/>
                  <a:gd name="T78" fmla="*/ 1356 w 2587"/>
                  <a:gd name="T79" fmla="*/ 213 h 2151"/>
                  <a:gd name="T80" fmla="*/ 1352 w 2587"/>
                  <a:gd name="T81" fmla="*/ 270 h 2151"/>
                  <a:gd name="T82" fmla="*/ 1313 w 2587"/>
                  <a:gd name="T83" fmla="*/ 341 h 2151"/>
                  <a:gd name="T84" fmla="*/ 1247 w 2587"/>
                  <a:gd name="T85" fmla="*/ 397 h 2151"/>
                  <a:gd name="T86" fmla="*/ 1157 w 2587"/>
                  <a:gd name="T87" fmla="*/ 426 h 2151"/>
                  <a:gd name="T88" fmla="*/ 1082 w 2587"/>
                  <a:gd name="T89" fmla="*/ 429 h 2151"/>
                  <a:gd name="T90" fmla="*/ 988 w 2587"/>
                  <a:gd name="T91" fmla="*/ 406 h 2151"/>
                  <a:gd name="T92" fmla="*/ 915 w 2587"/>
                  <a:gd name="T93" fmla="*/ 358 h 2151"/>
                  <a:gd name="T94" fmla="*/ 869 w 2587"/>
                  <a:gd name="T95" fmla="*/ 289 h 2151"/>
                  <a:gd name="T96" fmla="*/ 858 w 2587"/>
                  <a:gd name="T97" fmla="*/ 23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1">
                    <a:moveTo>
                      <a:pt x="858" y="231"/>
                    </a:moveTo>
                    <a:lnTo>
                      <a:pt x="858" y="231"/>
                    </a:lnTo>
                    <a:lnTo>
                      <a:pt x="858" y="213"/>
                    </a:lnTo>
                    <a:lnTo>
                      <a:pt x="861" y="195"/>
                    </a:lnTo>
                    <a:lnTo>
                      <a:pt x="866" y="180"/>
                    </a:lnTo>
                    <a:lnTo>
                      <a:pt x="871" y="166"/>
                    </a:lnTo>
                    <a:lnTo>
                      <a:pt x="877" y="154"/>
                    </a:lnTo>
                    <a:lnTo>
                      <a:pt x="885" y="143"/>
                    </a:lnTo>
                    <a:lnTo>
                      <a:pt x="893" y="131"/>
                    </a:lnTo>
                    <a:lnTo>
                      <a:pt x="902" y="123"/>
                    </a:lnTo>
                    <a:lnTo>
                      <a:pt x="918" y="107"/>
                    </a:lnTo>
                    <a:lnTo>
                      <a:pt x="931" y="97"/>
                    </a:lnTo>
                    <a:lnTo>
                      <a:pt x="946" y="89"/>
                    </a:lnTo>
                    <a:lnTo>
                      <a:pt x="946" y="89"/>
                    </a:lnTo>
                    <a:lnTo>
                      <a:pt x="955" y="83"/>
                    </a:lnTo>
                    <a:lnTo>
                      <a:pt x="965" y="76"/>
                    </a:lnTo>
                    <a:lnTo>
                      <a:pt x="973" y="70"/>
                    </a:lnTo>
                    <a:lnTo>
                      <a:pt x="980" y="62"/>
                    </a:lnTo>
                    <a:lnTo>
                      <a:pt x="985" y="55"/>
                    </a:lnTo>
                    <a:lnTo>
                      <a:pt x="988" y="47"/>
                    </a:lnTo>
                    <a:lnTo>
                      <a:pt x="989" y="40"/>
                    </a:lnTo>
                    <a:lnTo>
                      <a:pt x="989" y="34"/>
                    </a:lnTo>
                    <a:lnTo>
                      <a:pt x="988" y="27"/>
                    </a:lnTo>
                    <a:lnTo>
                      <a:pt x="985" y="21"/>
                    </a:lnTo>
                    <a:lnTo>
                      <a:pt x="980" y="14"/>
                    </a:lnTo>
                    <a:lnTo>
                      <a:pt x="973" y="9"/>
                    </a:lnTo>
                    <a:lnTo>
                      <a:pt x="965" y="6"/>
                    </a:lnTo>
                    <a:lnTo>
                      <a:pt x="955" y="3"/>
                    </a:lnTo>
                    <a:lnTo>
                      <a:pt x="944" y="1"/>
                    </a:lnTo>
                    <a:lnTo>
                      <a:pt x="933" y="0"/>
                    </a:lnTo>
                    <a:lnTo>
                      <a:pt x="0" y="0"/>
                    </a:lnTo>
                    <a:lnTo>
                      <a:pt x="0" y="2151"/>
                    </a:lnTo>
                    <a:lnTo>
                      <a:pt x="2154" y="2151"/>
                    </a:lnTo>
                    <a:lnTo>
                      <a:pt x="2154" y="1656"/>
                    </a:lnTo>
                    <a:lnTo>
                      <a:pt x="2156" y="1656"/>
                    </a:lnTo>
                    <a:lnTo>
                      <a:pt x="2156" y="1220"/>
                    </a:lnTo>
                    <a:lnTo>
                      <a:pt x="2156" y="1220"/>
                    </a:lnTo>
                    <a:lnTo>
                      <a:pt x="2158" y="1207"/>
                    </a:lnTo>
                    <a:lnTo>
                      <a:pt x="2159" y="1196"/>
                    </a:lnTo>
                    <a:lnTo>
                      <a:pt x="2163" y="1186"/>
                    </a:lnTo>
                    <a:lnTo>
                      <a:pt x="2166" y="1178"/>
                    </a:lnTo>
                    <a:lnTo>
                      <a:pt x="2171" y="1171"/>
                    </a:lnTo>
                    <a:lnTo>
                      <a:pt x="2177" y="1166"/>
                    </a:lnTo>
                    <a:lnTo>
                      <a:pt x="2182" y="1163"/>
                    </a:lnTo>
                    <a:lnTo>
                      <a:pt x="2189" y="1161"/>
                    </a:lnTo>
                    <a:lnTo>
                      <a:pt x="2197" y="1161"/>
                    </a:lnTo>
                    <a:lnTo>
                      <a:pt x="2203" y="1163"/>
                    </a:lnTo>
                    <a:lnTo>
                      <a:pt x="2211" y="1166"/>
                    </a:lnTo>
                    <a:lnTo>
                      <a:pt x="2218" y="1171"/>
                    </a:lnTo>
                    <a:lnTo>
                      <a:pt x="2226" y="1178"/>
                    </a:lnTo>
                    <a:lnTo>
                      <a:pt x="2232" y="1186"/>
                    </a:lnTo>
                    <a:lnTo>
                      <a:pt x="2239" y="1196"/>
                    </a:lnTo>
                    <a:lnTo>
                      <a:pt x="2245" y="1207"/>
                    </a:lnTo>
                    <a:lnTo>
                      <a:pt x="2245" y="1207"/>
                    </a:lnTo>
                    <a:lnTo>
                      <a:pt x="2254" y="1220"/>
                    </a:lnTo>
                    <a:lnTo>
                      <a:pt x="2263" y="1235"/>
                    </a:lnTo>
                    <a:lnTo>
                      <a:pt x="2278" y="1251"/>
                    </a:lnTo>
                    <a:lnTo>
                      <a:pt x="2288" y="1259"/>
                    </a:lnTo>
                    <a:lnTo>
                      <a:pt x="2298" y="1266"/>
                    </a:lnTo>
                    <a:lnTo>
                      <a:pt x="2309" y="1274"/>
                    </a:lnTo>
                    <a:lnTo>
                      <a:pt x="2322" y="1280"/>
                    </a:lnTo>
                    <a:lnTo>
                      <a:pt x="2337" y="1285"/>
                    </a:lnTo>
                    <a:lnTo>
                      <a:pt x="2351" y="1290"/>
                    </a:lnTo>
                    <a:lnTo>
                      <a:pt x="2368" y="1293"/>
                    </a:lnTo>
                    <a:lnTo>
                      <a:pt x="2385" y="1293"/>
                    </a:lnTo>
                    <a:lnTo>
                      <a:pt x="2385" y="1293"/>
                    </a:lnTo>
                    <a:lnTo>
                      <a:pt x="2407" y="1293"/>
                    </a:lnTo>
                    <a:lnTo>
                      <a:pt x="2426" y="1288"/>
                    </a:lnTo>
                    <a:lnTo>
                      <a:pt x="2446" y="1283"/>
                    </a:lnTo>
                    <a:lnTo>
                      <a:pt x="2463" y="1274"/>
                    </a:lnTo>
                    <a:lnTo>
                      <a:pt x="2481" y="1264"/>
                    </a:lnTo>
                    <a:lnTo>
                      <a:pt x="2498" y="1251"/>
                    </a:lnTo>
                    <a:lnTo>
                      <a:pt x="2514" y="1236"/>
                    </a:lnTo>
                    <a:lnTo>
                      <a:pt x="2527" y="1220"/>
                    </a:lnTo>
                    <a:lnTo>
                      <a:pt x="2540" y="1204"/>
                    </a:lnTo>
                    <a:lnTo>
                      <a:pt x="2553" y="1184"/>
                    </a:lnTo>
                    <a:lnTo>
                      <a:pt x="2563" y="1163"/>
                    </a:lnTo>
                    <a:lnTo>
                      <a:pt x="2571" y="1142"/>
                    </a:lnTo>
                    <a:lnTo>
                      <a:pt x="2577" y="1119"/>
                    </a:lnTo>
                    <a:lnTo>
                      <a:pt x="2582" y="1095"/>
                    </a:lnTo>
                    <a:lnTo>
                      <a:pt x="2586" y="1070"/>
                    </a:lnTo>
                    <a:lnTo>
                      <a:pt x="2587" y="1044"/>
                    </a:lnTo>
                    <a:lnTo>
                      <a:pt x="2587" y="1044"/>
                    </a:lnTo>
                    <a:lnTo>
                      <a:pt x="2586" y="1018"/>
                    </a:lnTo>
                    <a:lnTo>
                      <a:pt x="2582" y="994"/>
                    </a:lnTo>
                    <a:lnTo>
                      <a:pt x="2577" y="969"/>
                    </a:lnTo>
                    <a:lnTo>
                      <a:pt x="2571" y="947"/>
                    </a:lnTo>
                    <a:lnTo>
                      <a:pt x="2563" y="926"/>
                    </a:lnTo>
                    <a:lnTo>
                      <a:pt x="2553" y="904"/>
                    </a:lnTo>
                    <a:lnTo>
                      <a:pt x="2540" y="885"/>
                    </a:lnTo>
                    <a:lnTo>
                      <a:pt x="2527" y="867"/>
                    </a:lnTo>
                    <a:lnTo>
                      <a:pt x="2514" y="852"/>
                    </a:lnTo>
                    <a:lnTo>
                      <a:pt x="2498" y="838"/>
                    </a:lnTo>
                    <a:lnTo>
                      <a:pt x="2481" y="825"/>
                    </a:lnTo>
                    <a:lnTo>
                      <a:pt x="2463" y="815"/>
                    </a:lnTo>
                    <a:lnTo>
                      <a:pt x="2446" y="805"/>
                    </a:lnTo>
                    <a:lnTo>
                      <a:pt x="2426" y="800"/>
                    </a:lnTo>
                    <a:lnTo>
                      <a:pt x="2407" y="795"/>
                    </a:lnTo>
                    <a:lnTo>
                      <a:pt x="2385" y="794"/>
                    </a:lnTo>
                    <a:lnTo>
                      <a:pt x="2385" y="794"/>
                    </a:lnTo>
                    <a:lnTo>
                      <a:pt x="2368" y="795"/>
                    </a:lnTo>
                    <a:lnTo>
                      <a:pt x="2351" y="799"/>
                    </a:lnTo>
                    <a:lnTo>
                      <a:pt x="2337" y="802"/>
                    </a:lnTo>
                    <a:lnTo>
                      <a:pt x="2322" y="808"/>
                    </a:lnTo>
                    <a:lnTo>
                      <a:pt x="2309" y="815"/>
                    </a:lnTo>
                    <a:lnTo>
                      <a:pt x="2298" y="821"/>
                    </a:lnTo>
                    <a:lnTo>
                      <a:pt x="2288" y="830"/>
                    </a:lnTo>
                    <a:lnTo>
                      <a:pt x="2278" y="838"/>
                    </a:lnTo>
                    <a:lnTo>
                      <a:pt x="2263" y="854"/>
                    </a:lnTo>
                    <a:lnTo>
                      <a:pt x="2254" y="869"/>
                    </a:lnTo>
                    <a:lnTo>
                      <a:pt x="2245" y="882"/>
                    </a:lnTo>
                    <a:lnTo>
                      <a:pt x="2245" y="882"/>
                    </a:lnTo>
                    <a:lnTo>
                      <a:pt x="2239" y="893"/>
                    </a:lnTo>
                    <a:lnTo>
                      <a:pt x="2232" y="903"/>
                    </a:lnTo>
                    <a:lnTo>
                      <a:pt x="2226" y="911"/>
                    </a:lnTo>
                    <a:lnTo>
                      <a:pt x="2218" y="917"/>
                    </a:lnTo>
                    <a:lnTo>
                      <a:pt x="2211" y="922"/>
                    </a:lnTo>
                    <a:lnTo>
                      <a:pt x="2203" y="926"/>
                    </a:lnTo>
                    <a:lnTo>
                      <a:pt x="2197" y="927"/>
                    </a:lnTo>
                    <a:lnTo>
                      <a:pt x="2189" y="927"/>
                    </a:lnTo>
                    <a:lnTo>
                      <a:pt x="2182" y="926"/>
                    </a:lnTo>
                    <a:lnTo>
                      <a:pt x="2177" y="922"/>
                    </a:lnTo>
                    <a:lnTo>
                      <a:pt x="2171" y="917"/>
                    </a:lnTo>
                    <a:lnTo>
                      <a:pt x="2166" y="911"/>
                    </a:lnTo>
                    <a:lnTo>
                      <a:pt x="2163" y="903"/>
                    </a:lnTo>
                    <a:lnTo>
                      <a:pt x="2159" y="893"/>
                    </a:lnTo>
                    <a:lnTo>
                      <a:pt x="2158" y="882"/>
                    </a:lnTo>
                    <a:lnTo>
                      <a:pt x="2156" y="869"/>
                    </a:lnTo>
                    <a:lnTo>
                      <a:pt x="2156" y="595"/>
                    </a:lnTo>
                    <a:lnTo>
                      <a:pt x="2154" y="595"/>
                    </a:lnTo>
                    <a:lnTo>
                      <a:pt x="2154" y="0"/>
                    </a:lnTo>
                    <a:lnTo>
                      <a:pt x="1282" y="0"/>
                    </a:lnTo>
                    <a:lnTo>
                      <a:pt x="1282" y="0"/>
                    </a:lnTo>
                    <a:lnTo>
                      <a:pt x="1269" y="1"/>
                    </a:lnTo>
                    <a:lnTo>
                      <a:pt x="1258" y="3"/>
                    </a:lnTo>
                    <a:lnTo>
                      <a:pt x="1248" y="6"/>
                    </a:lnTo>
                    <a:lnTo>
                      <a:pt x="1242" y="9"/>
                    </a:lnTo>
                    <a:lnTo>
                      <a:pt x="1235" y="14"/>
                    </a:lnTo>
                    <a:lnTo>
                      <a:pt x="1230" y="21"/>
                    </a:lnTo>
                    <a:lnTo>
                      <a:pt x="1227" y="27"/>
                    </a:lnTo>
                    <a:lnTo>
                      <a:pt x="1225" y="34"/>
                    </a:lnTo>
                    <a:lnTo>
                      <a:pt x="1225" y="40"/>
                    </a:lnTo>
                    <a:lnTo>
                      <a:pt x="1225" y="47"/>
                    </a:lnTo>
                    <a:lnTo>
                      <a:pt x="1229" y="55"/>
                    </a:lnTo>
                    <a:lnTo>
                      <a:pt x="1234" y="62"/>
                    </a:lnTo>
                    <a:lnTo>
                      <a:pt x="1240" y="70"/>
                    </a:lnTo>
                    <a:lnTo>
                      <a:pt x="1248" y="76"/>
                    </a:lnTo>
                    <a:lnTo>
                      <a:pt x="1258" y="83"/>
                    </a:lnTo>
                    <a:lnTo>
                      <a:pt x="1269" y="89"/>
                    </a:lnTo>
                    <a:lnTo>
                      <a:pt x="1269" y="89"/>
                    </a:lnTo>
                    <a:lnTo>
                      <a:pt x="1282" y="97"/>
                    </a:lnTo>
                    <a:lnTo>
                      <a:pt x="1297" y="107"/>
                    </a:lnTo>
                    <a:lnTo>
                      <a:pt x="1313" y="123"/>
                    </a:lnTo>
                    <a:lnTo>
                      <a:pt x="1321" y="131"/>
                    </a:lnTo>
                    <a:lnTo>
                      <a:pt x="1329" y="143"/>
                    </a:lnTo>
                    <a:lnTo>
                      <a:pt x="1336" y="154"/>
                    </a:lnTo>
                    <a:lnTo>
                      <a:pt x="1343" y="166"/>
                    </a:lnTo>
                    <a:lnTo>
                      <a:pt x="1349" y="180"/>
                    </a:lnTo>
                    <a:lnTo>
                      <a:pt x="1352" y="195"/>
                    </a:lnTo>
                    <a:lnTo>
                      <a:pt x="1356" y="213"/>
                    </a:lnTo>
                    <a:lnTo>
                      <a:pt x="1357" y="231"/>
                    </a:lnTo>
                    <a:lnTo>
                      <a:pt x="1357" y="231"/>
                    </a:lnTo>
                    <a:lnTo>
                      <a:pt x="1356" y="250"/>
                    </a:lnTo>
                    <a:lnTo>
                      <a:pt x="1352" y="270"/>
                    </a:lnTo>
                    <a:lnTo>
                      <a:pt x="1346" y="289"/>
                    </a:lnTo>
                    <a:lnTo>
                      <a:pt x="1338" y="307"/>
                    </a:lnTo>
                    <a:lnTo>
                      <a:pt x="1326" y="325"/>
                    </a:lnTo>
                    <a:lnTo>
                      <a:pt x="1313" y="341"/>
                    </a:lnTo>
                    <a:lnTo>
                      <a:pt x="1300" y="358"/>
                    </a:lnTo>
                    <a:lnTo>
                      <a:pt x="1284" y="372"/>
                    </a:lnTo>
                    <a:lnTo>
                      <a:pt x="1266" y="385"/>
                    </a:lnTo>
                    <a:lnTo>
                      <a:pt x="1247" y="397"/>
                    </a:lnTo>
                    <a:lnTo>
                      <a:pt x="1225" y="406"/>
                    </a:lnTo>
                    <a:lnTo>
                      <a:pt x="1204" y="415"/>
                    </a:lnTo>
                    <a:lnTo>
                      <a:pt x="1181" y="421"/>
                    </a:lnTo>
                    <a:lnTo>
                      <a:pt x="1157" y="426"/>
                    </a:lnTo>
                    <a:lnTo>
                      <a:pt x="1133" y="429"/>
                    </a:lnTo>
                    <a:lnTo>
                      <a:pt x="1107" y="431"/>
                    </a:lnTo>
                    <a:lnTo>
                      <a:pt x="1107" y="431"/>
                    </a:lnTo>
                    <a:lnTo>
                      <a:pt x="1082" y="429"/>
                    </a:lnTo>
                    <a:lnTo>
                      <a:pt x="1056" y="426"/>
                    </a:lnTo>
                    <a:lnTo>
                      <a:pt x="1033" y="421"/>
                    </a:lnTo>
                    <a:lnTo>
                      <a:pt x="1011" y="415"/>
                    </a:lnTo>
                    <a:lnTo>
                      <a:pt x="988" y="406"/>
                    </a:lnTo>
                    <a:lnTo>
                      <a:pt x="967" y="397"/>
                    </a:lnTo>
                    <a:lnTo>
                      <a:pt x="949" y="385"/>
                    </a:lnTo>
                    <a:lnTo>
                      <a:pt x="931" y="372"/>
                    </a:lnTo>
                    <a:lnTo>
                      <a:pt x="915" y="358"/>
                    </a:lnTo>
                    <a:lnTo>
                      <a:pt x="900" y="341"/>
                    </a:lnTo>
                    <a:lnTo>
                      <a:pt x="887" y="325"/>
                    </a:lnTo>
                    <a:lnTo>
                      <a:pt x="877" y="307"/>
                    </a:lnTo>
                    <a:lnTo>
                      <a:pt x="869" y="289"/>
                    </a:lnTo>
                    <a:lnTo>
                      <a:pt x="863" y="270"/>
                    </a:lnTo>
                    <a:lnTo>
                      <a:pt x="859" y="250"/>
                    </a:lnTo>
                    <a:lnTo>
                      <a:pt x="858" y="231"/>
                    </a:lnTo>
                    <a:lnTo>
                      <a:pt x="858" y="231"/>
                    </a:lnTo>
                    <a:close/>
                  </a:path>
                </a:pathLst>
              </a:custGeom>
              <a:solidFill>
                <a:srgbClr val="004070"/>
              </a:solidFill>
              <a:ln w="28575">
                <a:solidFill>
                  <a:schemeClr val="accent1">
                    <a:lumMod val="75000"/>
                  </a:schemeClr>
                </a:solidFill>
                <a:prstDash val="solid"/>
                <a:round/>
                <a:headEnd/>
                <a:tailEnd/>
              </a:ln>
              <a:effectLst/>
            </p:spPr>
            <p:txBody>
              <a:bodyPr rIns="468000" anchor="ctr" anchorCtr="1"/>
              <a:lstStyle/>
              <a:p>
                <a:pPr eaLnBrk="1" hangingPunct="1">
                  <a:defRPr/>
                </a:pPr>
                <a:endParaRPr lang="en-GB" sz="1600" dirty="0">
                  <a:solidFill>
                    <a:schemeClr val="bg1"/>
                  </a:solidFill>
                  <a:cs typeface="Arial" charset="0"/>
                </a:endParaRPr>
              </a:p>
            </p:txBody>
          </p:sp>
          <p:sp>
            <p:nvSpPr>
              <p:cNvPr id="13" name="TextBox 12"/>
              <p:cNvSpPr txBox="1"/>
              <p:nvPr/>
            </p:nvSpPr>
            <p:spPr>
              <a:xfrm>
                <a:off x="5113366" y="2382390"/>
                <a:ext cx="2326278" cy="584776"/>
              </a:xfrm>
              <a:prstGeom prst="rect">
                <a:avLst/>
              </a:prstGeom>
              <a:noFill/>
            </p:spPr>
            <p:txBody>
              <a:bodyPr wrap="none" rtlCol="0">
                <a:spAutoFit/>
              </a:bodyPr>
              <a:lstStyle/>
              <a:p>
                <a:r>
                  <a:rPr lang="en-US" sz="3200" dirty="0" smtClean="0">
                    <a:solidFill>
                      <a:schemeClr val="bg1"/>
                    </a:solidFill>
                  </a:rPr>
                  <a:t>Assembler</a:t>
                </a:r>
                <a:endParaRPr lang="en-US" sz="3200" dirty="0">
                  <a:solidFill>
                    <a:schemeClr val="bg1"/>
                  </a:solidFill>
                </a:endParaRPr>
              </a:p>
            </p:txBody>
          </p:sp>
        </p:grpSp>
        <p:grpSp>
          <p:nvGrpSpPr>
            <p:cNvPr id="19" name="Group 18"/>
            <p:cNvGrpSpPr/>
            <p:nvPr/>
          </p:nvGrpSpPr>
          <p:grpSpPr>
            <a:xfrm rot="5400000">
              <a:off x="5303115" y="2559579"/>
              <a:ext cx="2007091" cy="3339850"/>
              <a:chOff x="4912321" y="3048127"/>
              <a:chExt cx="2007091" cy="3339850"/>
            </a:xfrm>
          </p:grpSpPr>
          <p:sp>
            <p:nvSpPr>
              <p:cNvPr id="16" name="Freeform 7"/>
              <p:cNvSpPr>
                <a:spLocks/>
              </p:cNvSpPr>
              <p:nvPr/>
            </p:nvSpPr>
            <p:spPr bwMode="auto">
              <a:xfrm>
                <a:off x="4912321" y="3048127"/>
                <a:ext cx="2004970" cy="1666744"/>
              </a:xfrm>
              <a:custGeom>
                <a:avLst/>
                <a:gdLst>
                  <a:gd name="T0" fmla="*/ 1726 w 2587"/>
                  <a:gd name="T1" fmla="*/ 1956 h 2150"/>
                  <a:gd name="T2" fmla="*/ 1702 w 2587"/>
                  <a:gd name="T3" fmla="*/ 2008 h 2150"/>
                  <a:gd name="T4" fmla="*/ 1656 w 2587"/>
                  <a:gd name="T5" fmla="*/ 2054 h 2150"/>
                  <a:gd name="T6" fmla="*/ 1620 w 2587"/>
                  <a:gd name="T7" fmla="*/ 2075 h 2150"/>
                  <a:gd name="T8" fmla="*/ 1599 w 2587"/>
                  <a:gd name="T9" fmla="*/ 2104 h 2150"/>
                  <a:gd name="T10" fmla="*/ 1602 w 2587"/>
                  <a:gd name="T11" fmla="*/ 2130 h 2150"/>
                  <a:gd name="T12" fmla="*/ 1632 w 2587"/>
                  <a:gd name="T13" fmla="*/ 2148 h 2150"/>
                  <a:gd name="T14" fmla="*/ 2587 w 2587"/>
                  <a:gd name="T15" fmla="*/ 0 h 2150"/>
                  <a:gd name="T16" fmla="*/ 429 w 2587"/>
                  <a:gd name="T17" fmla="*/ 931 h 2150"/>
                  <a:gd name="T18" fmla="*/ 424 w 2587"/>
                  <a:gd name="T19" fmla="*/ 965 h 2150"/>
                  <a:gd name="T20" fmla="*/ 403 w 2587"/>
                  <a:gd name="T21" fmla="*/ 988 h 2150"/>
                  <a:gd name="T22" fmla="*/ 376 w 2587"/>
                  <a:gd name="T23" fmla="*/ 985 h 2150"/>
                  <a:gd name="T24" fmla="*/ 348 w 2587"/>
                  <a:gd name="T25" fmla="*/ 955 h 2150"/>
                  <a:gd name="T26" fmla="*/ 324 w 2587"/>
                  <a:gd name="T27" fmla="*/ 916 h 2150"/>
                  <a:gd name="T28" fmla="*/ 276 w 2587"/>
                  <a:gd name="T29" fmla="*/ 877 h 2150"/>
                  <a:gd name="T30" fmla="*/ 218 w 2587"/>
                  <a:gd name="T31" fmla="*/ 858 h 2150"/>
                  <a:gd name="T32" fmla="*/ 161 w 2587"/>
                  <a:gd name="T33" fmla="*/ 863 h 2150"/>
                  <a:gd name="T34" fmla="*/ 89 w 2587"/>
                  <a:gd name="T35" fmla="*/ 900 h 2150"/>
                  <a:gd name="T36" fmla="*/ 34 w 2587"/>
                  <a:gd name="T37" fmla="*/ 967 h 2150"/>
                  <a:gd name="T38" fmla="*/ 5 w 2587"/>
                  <a:gd name="T39" fmla="*/ 1056 h 2150"/>
                  <a:gd name="T40" fmla="*/ 1 w 2587"/>
                  <a:gd name="T41" fmla="*/ 1133 h 2150"/>
                  <a:gd name="T42" fmla="*/ 24 w 2587"/>
                  <a:gd name="T43" fmla="*/ 1225 h 2150"/>
                  <a:gd name="T44" fmla="*/ 73 w 2587"/>
                  <a:gd name="T45" fmla="*/ 1299 h 2150"/>
                  <a:gd name="T46" fmla="*/ 141 w 2587"/>
                  <a:gd name="T47" fmla="*/ 1346 h 2150"/>
                  <a:gd name="T48" fmla="*/ 200 w 2587"/>
                  <a:gd name="T49" fmla="*/ 1356 h 2150"/>
                  <a:gd name="T50" fmla="*/ 263 w 2587"/>
                  <a:gd name="T51" fmla="*/ 1343 h 2150"/>
                  <a:gd name="T52" fmla="*/ 307 w 2587"/>
                  <a:gd name="T53" fmla="*/ 1313 h 2150"/>
                  <a:gd name="T54" fmla="*/ 342 w 2587"/>
                  <a:gd name="T55" fmla="*/ 1269 h 2150"/>
                  <a:gd name="T56" fmla="*/ 369 w 2587"/>
                  <a:gd name="T57" fmla="*/ 1234 h 2150"/>
                  <a:gd name="T58" fmla="*/ 397 w 2587"/>
                  <a:gd name="T59" fmla="*/ 1224 h 2150"/>
                  <a:gd name="T60" fmla="*/ 421 w 2587"/>
                  <a:gd name="T61" fmla="*/ 1240 h 2150"/>
                  <a:gd name="T62" fmla="*/ 429 w 2587"/>
                  <a:gd name="T63" fmla="*/ 1282 h 2150"/>
                  <a:gd name="T64" fmla="*/ 1305 w 2587"/>
                  <a:gd name="T65" fmla="*/ 2150 h 2150"/>
                  <a:gd name="T66" fmla="*/ 1337 w 2587"/>
                  <a:gd name="T67" fmla="*/ 2145 h 2150"/>
                  <a:gd name="T68" fmla="*/ 1360 w 2587"/>
                  <a:gd name="T69" fmla="*/ 2124 h 2150"/>
                  <a:gd name="T70" fmla="*/ 1357 w 2587"/>
                  <a:gd name="T71" fmla="*/ 2096 h 2150"/>
                  <a:gd name="T72" fmla="*/ 1329 w 2587"/>
                  <a:gd name="T73" fmla="*/ 2068 h 2150"/>
                  <a:gd name="T74" fmla="*/ 1290 w 2587"/>
                  <a:gd name="T75" fmla="*/ 2044 h 2150"/>
                  <a:gd name="T76" fmla="*/ 1251 w 2587"/>
                  <a:gd name="T77" fmla="*/ 1997 h 2150"/>
                  <a:gd name="T78" fmla="*/ 1231 w 2587"/>
                  <a:gd name="T79" fmla="*/ 1938 h 2150"/>
                  <a:gd name="T80" fmla="*/ 1235 w 2587"/>
                  <a:gd name="T81" fmla="*/ 1881 h 2150"/>
                  <a:gd name="T82" fmla="*/ 1272 w 2587"/>
                  <a:gd name="T83" fmla="*/ 1810 h 2150"/>
                  <a:gd name="T84" fmla="*/ 1340 w 2587"/>
                  <a:gd name="T85" fmla="*/ 1754 h 2150"/>
                  <a:gd name="T86" fmla="*/ 1430 w 2587"/>
                  <a:gd name="T87" fmla="*/ 1725 h 2150"/>
                  <a:gd name="T88" fmla="*/ 1505 w 2587"/>
                  <a:gd name="T89" fmla="*/ 1722 h 2150"/>
                  <a:gd name="T90" fmla="*/ 1599 w 2587"/>
                  <a:gd name="T91" fmla="*/ 1745 h 2150"/>
                  <a:gd name="T92" fmla="*/ 1672 w 2587"/>
                  <a:gd name="T93" fmla="*/ 1793 h 2150"/>
                  <a:gd name="T94" fmla="*/ 1718 w 2587"/>
                  <a:gd name="T95" fmla="*/ 1862 h 2150"/>
                  <a:gd name="T96" fmla="*/ 1729 w 2587"/>
                  <a:gd name="T97" fmla="*/ 1920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0">
                    <a:moveTo>
                      <a:pt x="1729" y="1920"/>
                    </a:moveTo>
                    <a:lnTo>
                      <a:pt x="1729" y="1920"/>
                    </a:lnTo>
                    <a:lnTo>
                      <a:pt x="1728" y="1938"/>
                    </a:lnTo>
                    <a:lnTo>
                      <a:pt x="1726" y="1956"/>
                    </a:lnTo>
                    <a:lnTo>
                      <a:pt x="1721" y="1971"/>
                    </a:lnTo>
                    <a:lnTo>
                      <a:pt x="1716" y="1984"/>
                    </a:lnTo>
                    <a:lnTo>
                      <a:pt x="1710" y="1997"/>
                    </a:lnTo>
                    <a:lnTo>
                      <a:pt x="1702" y="2008"/>
                    </a:lnTo>
                    <a:lnTo>
                      <a:pt x="1694" y="2020"/>
                    </a:lnTo>
                    <a:lnTo>
                      <a:pt x="1685" y="2028"/>
                    </a:lnTo>
                    <a:lnTo>
                      <a:pt x="1669" y="2044"/>
                    </a:lnTo>
                    <a:lnTo>
                      <a:pt x="1656" y="2054"/>
                    </a:lnTo>
                    <a:lnTo>
                      <a:pt x="1641" y="2062"/>
                    </a:lnTo>
                    <a:lnTo>
                      <a:pt x="1641" y="2062"/>
                    </a:lnTo>
                    <a:lnTo>
                      <a:pt x="1630" y="2068"/>
                    </a:lnTo>
                    <a:lnTo>
                      <a:pt x="1620" y="2075"/>
                    </a:lnTo>
                    <a:lnTo>
                      <a:pt x="1614" y="2081"/>
                    </a:lnTo>
                    <a:lnTo>
                      <a:pt x="1607" y="2089"/>
                    </a:lnTo>
                    <a:lnTo>
                      <a:pt x="1602" y="2096"/>
                    </a:lnTo>
                    <a:lnTo>
                      <a:pt x="1599" y="2104"/>
                    </a:lnTo>
                    <a:lnTo>
                      <a:pt x="1598" y="2111"/>
                    </a:lnTo>
                    <a:lnTo>
                      <a:pt x="1598" y="2117"/>
                    </a:lnTo>
                    <a:lnTo>
                      <a:pt x="1599" y="2124"/>
                    </a:lnTo>
                    <a:lnTo>
                      <a:pt x="1602" y="2130"/>
                    </a:lnTo>
                    <a:lnTo>
                      <a:pt x="1607" y="2137"/>
                    </a:lnTo>
                    <a:lnTo>
                      <a:pt x="1614" y="2142"/>
                    </a:lnTo>
                    <a:lnTo>
                      <a:pt x="1622" y="2145"/>
                    </a:lnTo>
                    <a:lnTo>
                      <a:pt x="1632" y="2148"/>
                    </a:lnTo>
                    <a:lnTo>
                      <a:pt x="1641" y="2150"/>
                    </a:lnTo>
                    <a:lnTo>
                      <a:pt x="1654" y="2150"/>
                    </a:lnTo>
                    <a:lnTo>
                      <a:pt x="2587" y="2150"/>
                    </a:lnTo>
                    <a:lnTo>
                      <a:pt x="2587" y="0"/>
                    </a:lnTo>
                    <a:lnTo>
                      <a:pt x="433" y="0"/>
                    </a:lnTo>
                    <a:lnTo>
                      <a:pt x="433" y="495"/>
                    </a:lnTo>
                    <a:lnTo>
                      <a:pt x="429" y="495"/>
                    </a:lnTo>
                    <a:lnTo>
                      <a:pt x="429" y="931"/>
                    </a:lnTo>
                    <a:lnTo>
                      <a:pt x="429" y="931"/>
                    </a:lnTo>
                    <a:lnTo>
                      <a:pt x="429" y="944"/>
                    </a:lnTo>
                    <a:lnTo>
                      <a:pt x="428" y="955"/>
                    </a:lnTo>
                    <a:lnTo>
                      <a:pt x="424" y="965"/>
                    </a:lnTo>
                    <a:lnTo>
                      <a:pt x="421" y="973"/>
                    </a:lnTo>
                    <a:lnTo>
                      <a:pt x="416" y="980"/>
                    </a:lnTo>
                    <a:lnTo>
                      <a:pt x="410" y="985"/>
                    </a:lnTo>
                    <a:lnTo>
                      <a:pt x="403" y="988"/>
                    </a:lnTo>
                    <a:lnTo>
                      <a:pt x="397" y="990"/>
                    </a:lnTo>
                    <a:lnTo>
                      <a:pt x="390" y="990"/>
                    </a:lnTo>
                    <a:lnTo>
                      <a:pt x="384" y="988"/>
                    </a:lnTo>
                    <a:lnTo>
                      <a:pt x="376" y="985"/>
                    </a:lnTo>
                    <a:lnTo>
                      <a:pt x="369" y="980"/>
                    </a:lnTo>
                    <a:lnTo>
                      <a:pt x="361" y="973"/>
                    </a:lnTo>
                    <a:lnTo>
                      <a:pt x="355" y="965"/>
                    </a:lnTo>
                    <a:lnTo>
                      <a:pt x="348" y="955"/>
                    </a:lnTo>
                    <a:lnTo>
                      <a:pt x="342" y="944"/>
                    </a:lnTo>
                    <a:lnTo>
                      <a:pt x="342" y="944"/>
                    </a:lnTo>
                    <a:lnTo>
                      <a:pt x="333" y="931"/>
                    </a:lnTo>
                    <a:lnTo>
                      <a:pt x="324" y="916"/>
                    </a:lnTo>
                    <a:lnTo>
                      <a:pt x="307" y="900"/>
                    </a:lnTo>
                    <a:lnTo>
                      <a:pt x="299" y="892"/>
                    </a:lnTo>
                    <a:lnTo>
                      <a:pt x="288" y="885"/>
                    </a:lnTo>
                    <a:lnTo>
                      <a:pt x="276" y="877"/>
                    </a:lnTo>
                    <a:lnTo>
                      <a:pt x="263" y="871"/>
                    </a:lnTo>
                    <a:lnTo>
                      <a:pt x="250" y="866"/>
                    </a:lnTo>
                    <a:lnTo>
                      <a:pt x="236" y="861"/>
                    </a:lnTo>
                    <a:lnTo>
                      <a:pt x="218" y="858"/>
                    </a:lnTo>
                    <a:lnTo>
                      <a:pt x="200" y="858"/>
                    </a:lnTo>
                    <a:lnTo>
                      <a:pt x="200" y="858"/>
                    </a:lnTo>
                    <a:lnTo>
                      <a:pt x="180" y="858"/>
                    </a:lnTo>
                    <a:lnTo>
                      <a:pt x="161" y="863"/>
                    </a:lnTo>
                    <a:lnTo>
                      <a:pt x="141" y="868"/>
                    </a:lnTo>
                    <a:lnTo>
                      <a:pt x="122" y="877"/>
                    </a:lnTo>
                    <a:lnTo>
                      <a:pt x="106" y="887"/>
                    </a:lnTo>
                    <a:lnTo>
                      <a:pt x="89" y="900"/>
                    </a:lnTo>
                    <a:lnTo>
                      <a:pt x="73" y="915"/>
                    </a:lnTo>
                    <a:lnTo>
                      <a:pt x="58" y="931"/>
                    </a:lnTo>
                    <a:lnTo>
                      <a:pt x="45" y="947"/>
                    </a:lnTo>
                    <a:lnTo>
                      <a:pt x="34" y="967"/>
                    </a:lnTo>
                    <a:lnTo>
                      <a:pt x="24" y="988"/>
                    </a:lnTo>
                    <a:lnTo>
                      <a:pt x="16" y="1009"/>
                    </a:lnTo>
                    <a:lnTo>
                      <a:pt x="10" y="1032"/>
                    </a:lnTo>
                    <a:lnTo>
                      <a:pt x="5" y="1056"/>
                    </a:lnTo>
                    <a:lnTo>
                      <a:pt x="1" y="1081"/>
                    </a:lnTo>
                    <a:lnTo>
                      <a:pt x="0" y="1107"/>
                    </a:lnTo>
                    <a:lnTo>
                      <a:pt x="0" y="1107"/>
                    </a:lnTo>
                    <a:lnTo>
                      <a:pt x="1" y="1133"/>
                    </a:lnTo>
                    <a:lnTo>
                      <a:pt x="5" y="1157"/>
                    </a:lnTo>
                    <a:lnTo>
                      <a:pt x="10" y="1182"/>
                    </a:lnTo>
                    <a:lnTo>
                      <a:pt x="16" y="1204"/>
                    </a:lnTo>
                    <a:lnTo>
                      <a:pt x="24" y="1225"/>
                    </a:lnTo>
                    <a:lnTo>
                      <a:pt x="34" y="1247"/>
                    </a:lnTo>
                    <a:lnTo>
                      <a:pt x="45" y="1266"/>
                    </a:lnTo>
                    <a:lnTo>
                      <a:pt x="58" y="1284"/>
                    </a:lnTo>
                    <a:lnTo>
                      <a:pt x="73" y="1299"/>
                    </a:lnTo>
                    <a:lnTo>
                      <a:pt x="89" y="1313"/>
                    </a:lnTo>
                    <a:lnTo>
                      <a:pt x="106" y="1326"/>
                    </a:lnTo>
                    <a:lnTo>
                      <a:pt x="122" y="1336"/>
                    </a:lnTo>
                    <a:lnTo>
                      <a:pt x="141" y="1346"/>
                    </a:lnTo>
                    <a:lnTo>
                      <a:pt x="161" y="1351"/>
                    </a:lnTo>
                    <a:lnTo>
                      <a:pt x="180" y="1356"/>
                    </a:lnTo>
                    <a:lnTo>
                      <a:pt x="200" y="1356"/>
                    </a:lnTo>
                    <a:lnTo>
                      <a:pt x="200" y="1356"/>
                    </a:lnTo>
                    <a:lnTo>
                      <a:pt x="218" y="1356"/>
                    </a:lnTo>
                    <a:lnTo>
                      <a:pt x="236" y="1352"/>
                    </a:lnTo>
                    <a:lnTo>
                      <a:pt x="250" y="1349"/>
                    </a:lnTo>
                    <a:lnTo>
                      <a:pt x="263" y="1343"/>
                    </a:lnTo>
                    <a:lnTo>
                      <a:pt x="276" y="1336"/>
                    </a:lnTo>
                    <a:lnTo>
                      <a:pt x="288" y="1328"/>
                    </a:lnTo>
                    <a:lnTo>
                      <a:pt x="299" y="1321"/>
                    </a:lnTo>
                    <a:lnTo>
                      <a:pt x="307" y="1313"/>
                    </a:lnTo>
                    <a:lnTo>
                      <a:pt x="324" y="1297"/>
                    </a:lnTo>
                    <a:lnTo>
                      <a:pt x="333" y="1282"/>
                    </a:lnTo>
                    <a:lnTo>
                      <a:pt x="342" y="1269"/>
                    </a:lnTo>
                    <a:lnTo>
                      <a:pt x="342" y="1269"/>
                    </a:lnTo>
                    <a:lnTo>
                      <a:pt x="348" y="1258"/>
                    </a:lnTo>
                    <a:lnTo>
                      <a:pt x="355" y="1248"/>
                    </a:lnTo>
                    <a:lnTo>
                      <a:pt x="361" y="1240"/>
                    </a:lnTo>
                    <a:lnTo>
                      <a:pt x="369" y="1234"/>
                    </a:lnTo>
                    <a:lnTo>
                      <a:pt x="376" y="1229"/>
                    </a:lnTo>
                    <a:lnTo>
                      <a:pt x="384" y="1225"/>
                    </a:lnTo>
                    <a:lnTo>
                      <a:pt x="390" y="1224"/>
                    </a:lnTo>
                    <a:lnTo>
                      <a:pt x="397" y="1224"/>
                    </a:lnTo>
                    <a:lnTo>
                      <a:pt x="403" y="1225"/>
                    </a:lnTo>
                    <a:lnTo>
                      <a:pt x="410" y="1229"/>
                    </a:lnTo>
                    <a:lnTo>
                      <a:pt x="416" y="1234"/>
                    </a:lnTo>
                    <a:lnTo>
                      <a:pt x="421" y="1240"/>
                    </a:lnTo>
                    <a:lnTo>
                      <a:pt x="424" y="1248"/>
                    </a:lnTo>
                    <a:lnTo>
                      <a:pt x="428" y="1258"/>
                    </a:lnTo>
                    <a:lnTo>
                      <a:pt x="429" y="1269"/>
                    </a:lnTo>
                    <a:lnTo>
                      <a:pt x="429" y="1282"/>
                    </a:lnTo>
                    <a:lnTo>
                      <a:pt x="429" y="1556"/>
                    </a:lnTo>
                    <a:lnTo>
                      <a:pt x="433" y="1556"/>
                    </a:lnTo>
                    <a:lnTo>
                      <a:pt x="433" y="2150"/>
                    </a:lnTo>
                    <a:lnTo>
                      <a:pt x="1305" y="2150"/>
                    </a:lnTo>
                    <a:lnTo>
                      <a:pt x="1305" y="2150"/>
                    </a:lnTo>
                    <a:lnTo>
                      <a:pt x="1318" y="2150"/>
                    </a:lnTo>
                    <a:lnTo>
                      <a:pt x="1327" y="2148"/>
                    </a:lnTo>
                    <a:lnTo>
                      <a:pt x="1337" y="2145"/>
                    </a:lnTo>
                    <a:lnTo>
                      <a:pt x="1345" y="2142"/>
                    </a:lnTo>
                    <a:lnTo>
                      <a:pt x="1352" y="2137"/>
                    </a:lnTo>
                    <a:lnTo>
                      <a:pt x="1357" y="2130"/>
                    </a:lnTo>
                    <a:lnTo>
                      <a:pt x="1360" y="2124"/>
                    </a:lnTo>
                    <a:lnTo>
                      <a:pt x="1362" y="2117"/>
                    </a:lnTo>
                    <a:lnTo>
                      <a:pt x="1362" y="2111"/>
                    </a:lnTo>
                    <a:lnTo>
                      <a:pt x="1360" y="2104"/>
                    </a:lnTo>
                    <a:lnTo>
                      <a:pt x="1357" y="2096"/>
                    </a:lnTo>
                    <a:lnTo>
                      <a:pt x="1352" y="2089"/>
                    </a:lnTo>
                    <a:lnTo>
                      <a:pt x="1347" y="2081"/>
                    </a:lnTo>
                    <a:lnTo>
                      <a:pt x="1339" y="2075"/>
                    </a:lnTo>
                    <a:lnTo>
                      <a:pt x="1329" y="2068"/>
                    </a:lnTo>
                    <a:lnTo>
                      <a:pt x="1318" y="2062"/>
                    </a:lnTo>
                    <a:lnTo>
                      <a:pt x="1318" y="2062"/>
                    </a:lnTo>
                    <a:lnTo>
                      <a:pt x="1303" y="2054"/>
                    </a:lnTo>
                    <a:lnTo>
                      <a:pt x="1290" y="2044"/>
                    </a:lnTo>
                    <a:lnTo>
                      <a:pt x="1274" y="2028"/>
                    </a:lnTo>
                    <a:lnTo>
                      <a:pt x="1266" y="2020"/>
                    </a:lnTo>
                    <a:lnTo>
                      <a:pt x="1258" y="2008"/>
                    </a:lnTo>
                    <a:lnTo>
                      <a:pt x="1251" y="1997"/>
                    </a:lnTo>
                    <a:lnTo>
                      <a:pt x="1243" y="1984"/>
                    </a:lnTo>
                    <a:lnTo>
                      <a:pt x="1238" y="1971"/>
                    </a:lnTo>
                    <a:lnTo>
                      <a:pt x="1233" y="1956"/>
                    </a:lnTo>
                    <a:lnTo>
                      <a:pt x="1231" y="1938"/>
                    </a:lnTo>
                    <a:lnTo>
                      <a:pt x="1230" y="1920"/>
                    </a:lnTo>
                    <a:lnTo>
                      <a:pt x="1230" y="1920"/>
                    </a:lnTo>
                    <a:lnTo>
                      <a:pt x="1231" y="1901"/>
                    </a:lnTo>
                    <a:lnTo>
                      <a:pt x="1235" y="1881"/>
                    </a:lnTo>
                    <a:lnTo>
                      <a:pt x="1241" y="1862"/>
                    </a:lnTo>
                    <a:lnTo>
                      <a:pt x="1249" y="1842"/>
                    </a:lnTo>
                    <a:lnTo>
                      <a:pt x="1261" y="1826"/>
                    </a:lnTo>
                    <a:lnTo>
                      <a:pt x="1272" y="1810"/>
                    </a:lnTo>
                    <a:lnTo>
                      <a:pt x="1287" y="1793"/>
                    </a:lnTo>
                    <a:lnTo>
                      <a:pt x="1303" y="1779"/>
                    </a:lnTo>
                    <a:lnTo>
                      <a:pt x="1321" y="1766"/>
                    </a:lnTo>
                    <a:lnTo>
                      <a:pt x="1340" y="1754"/>
                    </a:lnTo>
                    <a:lnTo>
                      <a:pt x="1360" y="1745"/>
                    </a:lnTo>
                    <a:lnTo>
                      <a:pt x="1383" y="1736"/>
                    </a:lnTo>
                    <a:lnTo>
                      <a:pt x="1406" y="1730"/>
                    </a:lnTo>
                    <a:lnTo>
                      <a:pt x="1430" y="1725"/>
                    </a:lnTo>
                    <a:lnTo>
                      <a:pt x="1454" y="1722"/>
                    </a:lnTo>
                    <a:lnTo>
                      <a:pt x="1480" y="1720"/>
                    </a:lnTo>
                    <a:lnTo>
                      <a:pt x="1480" y="1720"/>
                    </a:lnTo>
                    <a:lnTo>
                      <a:pt x="1505" y="1722"/>
                    </a:lnTo>
                    <a:lnTo>
                      <a:pt x="1529" y="1725"/>
                    </a:lnTo>
                    <a:lnTo>
                      <a:pt x="1554" y="1730"/>
                    </a:lnTo>
                    <a:lnTo>
                      <a:pt x="1576" y="1736"/>
                    </a:lnTo>
                    <a:lnTo>
                      <a:pt x="1599" y="1745"/>
                    </a:lnTo>
                    <a:lnTo>
                      <a:pt x="1619" y="1754"/>
                    </a:lnTo>
                    <a:lnTo>
                      <a:pt x="1638" y="1766"/>
                    </a:lnTo>
                    <a:lnTo>
                      <a:pt x="1656" y="1779"/>
                    </a:lnTo>
                    <a:lnTo>
                      <a:pt x="1672" y="1793"/>
                    </a:lnTo>
                    <a:lnTo>
                      <a:pt x="1687" y="1810"/>
                    </a:lnTo>
                    <a:lnTo>
                      <a:pt x="1698" y="1826"/>
                    </a:lnTo>
                    <a:lnTo>
                      <a:pt x="1710" y="1842"/>
                    </a:lnTo>
                    <a:lnTo>
                      <a:pt x="1718" y="1862"/>
                    </a:lnTo>
                    <a:lnTo>
                      <a:pt x="1724" y="1881"/>
                    </a:lnTo>
                    <a:lnTo>
                      <a:pt x="1728" y="1901"/>
                    </a:lnTo>
                    <a:lnTo>
                      <a:pt x="1729" y="1920"/>
                    </a:lnTo>
                    <a:lnTo>
                      <a:pt x="1729" y="1920"/>
                    </a:lnTo>
                    <a:close/>
                  </a:path>
                </a:pathLst>
              </a:custGeom>
              <a:solidFill>
                <a:schemeClr val="accent5"/>
              </a:solidFill>
              <a:ln w="28575">
                <a:solidFill>
                  <a:schemeClr val="accent5"/>
                </a:solidFill>
                <a:prstDash val="solid"/>
                <a:round/>
                <a:headEnd/>
                <a:tailEnd/>
              </a:ln>
            </p:spPr>
            <p:txBody>
              <a:bodyPr lIns="468000" anchor="ctr"/>
              <a:lstStyle/>
              <a:p>
                <a:pPr algn="ctr" eaLnBrk="1" hangingPunct="1">
                  <a:defRPr/>
                </a:pPr>
                <a:endParaRPr lang="en-GB" sz="1600" dirty="0">
                  <a:cs typeface="Arial" charset="0"/>
                </a:endParaRPr>
              </a:p>
            </p:txBody>
          </p:sp>
          <p:sp>
            <p:nvSpPr>
              <p:cNvPr id="17" name="Freeform 8"/>
              <p:cNvSpPr>
                <a:spLocks/>
              </p:cNvSpPr>
              <p:nvPr/>
            </p:nvSpPr>
            <p:spPr bwMode="auto">
              <a:xfrm>
                <a:off x="5251608" y="4384067"/>
                <a:ext cx="1667804" cy="2003910"/>
              </a:xfrm>
              <a:custGeom>
                <a:avLst/>
                <a:gdLst>
                  <a:gd name="T0" fmla="*/ 195 w 2151"/>
                  <a:gd name="T1" fmla="*/ 1725 h 2586"/>
                  <a:gd name="T2" fmla="*/ 141 w 2151"/>
                  <a:gd name="T3" fmla="*/ 1702 h 2586"/>
                  <a:gd name="T4" fmla="*/ 96 w 2151"/>
                  <a:gd name="T5" fmla="*/ 1655 h 2586"/>
                  <a:gd name="T6" fmla="*/ 76 w 2151"/>
                  <a:gd name="T7" fmla="*/ 1621 h 2586"/>
                  <a:gd name="T8" fmla="*/ 47 w 2151"/>
                  <a:gd name="T9" fmla="*/ 1598 h 2586"/>
                  <a:gd name="T10" fmla="*/ 19 w 2151"/>
                  <a:gd name="T11" fmla="*/ 1603 h 2586"/>
                  <a:gd name="T12" fmla="*/ 2 w 2151"/>
                  <a:gd name="T13" fmla="*/ 1631 h 2586"/>
                  <a:gd name="T14" fmla="*/ 2151 w 2151"/>
                  <a:gd name="T15" fmla="*/ 2586 h 2586"/>
                  <a:gd name="T16" fmla="*/ 1218 w 2151"/>
                  <a:gd name="T17" fmla="*/ 430 h 2586"/>
                  <a:gd name="T18" fmla="*/ 1184 w 2151"/>
                  <a:gd name="T19" fmla="*/ 425 h 2586"/>
                  <a:gd name="T20" fmla="*/ 1163 w 2151"/>
                  <a:gd name="T21" fmla="*/ 404 h 2586"/>
                  <a:gd name="T22" fmla="*/ 1165 w 2151"/>
                  <a:gd name="T23" fmla="*/ 376 h 2586"/>
                  <a:gd name="T24" fmla="*/ 1194 w 2151"/>
                  <a:gd name="T25" fmla="*/ 347 h 2586"/>
                  <a:gd name="T26" fmla="*/ 1233 w 2151"/>
                  <a:gd name="T27" fmla="*/ 322 h 2586"/>
                  <a:gd name="T28" fmla="*/ 1272 w 2151"/>
                  <a:gd name="T29" fmla="*/ 277 h 2586"/>
                  <a:gd name="T30" fmla="*/ 1292 w 2151"/>
                  <a:gd name="T31" fmla="*/ 218 h 2586"/>
                  <a:gd name="T32" fmla="*/ 1288 w 2151"/>
                  <a:gd name="T33" fmla="*/ 160 h 2586"/>
                  <a:gd name="T34" fmla="*/ 1251 w 2151"/>
                  <a:gd name="T35" fmla="*/ 88 h 2586"/>
                  <a:gd name="T36" fmla="*/ 1183 w 2151"/>
                  <a:gd name="T37" fmla="*/ 34 h 2586"/>
                  <a:gd name="T38" fmla="*/ 1093 w 2151"/>
                  <a:gd name="T39" fmla="*/ 4 h 2586"/>
                  <a:gd name="T40" fmla="*/ 1018 w 2151"/>
                  <a:gd name="T41" fmla="*/ 2 h 2586"/>
                  <a:gd name="T42" fmla="*/ 924 w 2151"/>
                  <a:gd name="T43" fmla="*/ 25 h 2586"/>
                  <a:gd name="T44" fmla="*/ 851 w 2151"/>
                  <a:gd name="T45" fmla="*/ 73 h 2586"/>
                  <a:gd name="T46" fmla="*/ 805 w 2151"/>
                  <a:gd name="T47" fmla="*/ 142 h 2586"/>
                  <a:gd name="T48" fmla="*/ 794 w 2151"/>
                  <a:gd name="T49" fmla="*/ 200 h 2586"/>
                  <a:gd name="T50" fmla="*/ 807 w 2151"/>
                  <a:gd name="T51" fmla="*/ 264 h 2586"/>
                  <a:gd name="T52" fmla="*/ 838 w 2151"/>
                  <a:gd name="T53" fmla="*/ 308 h 2586"/>
                  <a:gd name="T54" fmla="*/ 882 w 2151"/>
                  <a:gd name="T55" fmla="*/ 342 h 2586"/>
                  <a:gd name="T56" fmla="*/ 916 w 2151"/>
                  <a:gd name="T57" fmla="*/ 368 h 2586"/>
                  <a:gd name="T58" fmla="*/ 926 w 2151"/>
                  <a:gd name="T59" fmla="*/ 397 h 2586"/>
                  <a:gd name="T60" fmla="*/ 909 w 2151"/>
                  <a:gd name="T61" fmla="*/ 420 h 2586"/>
                  <a:gd name="T62" fmla="*/ 869 w 2151"/>
                  <a:gd name="T63" fmla="*/ 430 h 2586"/>
                  <a:gd name="T64" fmla="*/ 0 w 2151"/>
                  <a:gd name="T65" fmla="*/ 1305 h 2586"/>
                  <a:gd name="T66" fmla="*/ 5 w 2151"/>
                  <a:gd name="T67" fmla="*/ 1338 h 2586"/>
                  <a:gd name="T68" fmla="*/ 26 w 2151"/>
                  <a:gd name="T69" fmla="*/ 1361 h 2586"/>
                  <a:gd name="T70" fmla="*/ 54 w 2151"/>
                  <a:gd name="T71" fmla="*/ 1357 h 2586"/>
                  <a:gd name="T72" fmla="*/ 83 w 2151"/>
                  <a:gd name="T73" fmla="*/ 1328 h 2586"/>
                  <a:gd name="T74" fmla="*/ 107 w 2151"/>
                  <a:gd name="T75" fmla="*/ 1291 h 2586"/>
                  <a:gd name="T76" fmla="*/ 153 w 2151"/>
                  <a:gd name="T77" fmla="*/ 1250 h 2586"/>
                  <a:gd name="T78" fmla="*/ 211 w 2151"/>
                  <a:gd name="T79" fmla="*/ 1230 h 2586"/>
                  <a:gd name="T80" fmla="*/ 270 w 2151"/>
                  <a:gd name="T81" fmla="*/ 1235 h 2586"/>
                  <a:gd name="T82" fmla="*/ 342 w 2151"/>
                  <a:gd name="T83" fmla="*/ 1273 h 2586"/>
                  <a:gd name="T84" fmla="*/ 395 w 2151"/>
                  <a:gd name="T85" fmla="*/ 1339 h 2586"/>
                  <a:gd name="T86" fmla="*/ 426 w 2151"/>
                  <a:gd name="T87" fmla="*/ 1429 h 2586"/>
                  <a:gd name="T88" fmla="*/ 428 w 2151"/>
                  <a:gd name="T89" fmla="*/ 1505 h 2586"/>
                  <a:gd name="T90" fmla="*/ 405 w 2151"/>
                  <a:gd name="T91" fmla="*/ 1598 h 2586"/>
                  <a:gd name="T92" fmla="*/ 356 w 2151"/>
                  <a:gd name="T93" fmla="*/ 1673 h 2586"/>
                  <a:gd name="T94" fmla="*/ 288 w 2151"/>
                  <a:gd name="T95" fmla="*/ 1718 h 2586"/>
                  <a:gd name="T96" fmla="*/ 229 w 2151"/>
                  <a:gd name="T97" fmla="*/ 1730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229" y="1730"/>
                    </a:moveTo>
                    <a:lnTo>
                      <a:pt x="229" y="1730"/>
                    </a:lnTo>
                    <a:lnTo>
                      <a:pt x="211" y="1728"/>
                    </a:lnTo>
                    <a:lnTo>
                      <a:pt x="195" y="1725"/>
                    </a:lnTo>
                    <a:lnTo>
                      <a:pt x="179" y="1722"/>
                    </a:lnTo>
                    <a:lnTo>
                      <a:pt x="166" y="1715"/>
                    </a:lnTo>
                    <a:lnTo>
                      <a:pt x="153" y="1709"/>
                    </a:lnTo>
                    <a:lnTo>
                      <a:pt x="141" y="1702"/>
                    </a:lnTo>
                    <a:lnTo>
                      <a:pt x="132" y="1694"/>
                    </a:lnTo>
                    <a:lnTo>
                      <a:pt x="122" y="1686"/>
                    </a:lnTo>
                    <a:lnTo>
                      <a:pt x="107" y="1670"/>
                    </a:lnTo>
                    <a:lnTo>
                      <a:pt x="96" y="1655"/>
                    </a:lnTo>
                    <a:lnTo>
                      <a:pt x="88" y="1642"/>
                    </a:lnTo>
                    <a:lnTo>
                      <a:pt x="88" y="1642"/>
                    </a:lnTo>
                    <a:lnTo>
                      <a:pt x="83" y="1631"/>
                    </a:lnTo>
                    <a:lnTo>
                      <a:pt x="76" y="1621"/>
                    </a:lnTo>
                    <a:lnTo>
                      <a:pt x="68" y="1613"/>
                    </a:lnTo>
                    <a:lnTo>
                      <a:pt x="62" y="1606"/>
                    </a:lnTo>
                    <a:lnTo>
                      <a:pt x="54" y="1601"/>
                    </a:lnTo>
                    <a:lnTo>
                      <a:pt x="47" y="1598"/>
                    </a:lnTo>
                    <a:lnTo>
                      <a:pt x="39" y="1598"/>
                    </a:lnTo>
                    <a:lnTo>
                      <a:pt x="32" y="1598"/>
                    </a:lnTo>
                    <a:lnTo>
                      <a:pt x="26" y="1600"/>
                    </a:lnTo>
                    <a:lnTo>
                      <a:pt x="19" y="1603"/>
                    </a:lnTo>
                    <a:lnTo>
                      <a:pt x="15" y="1608"/>
                    </a:lnTo>
                    <a:lnTo>
                      <a:pt x="10" y="1614"/>
                    </a:lnTo>
                    <a:lnTo>
                      <a:pt x="5" y="1621"/>
                    </a:lnTo>
                    <a:lnTo>
                      <a:pt x="2" y="1631"/>
                    </a:lnTo>
                    <a:lnTo>
                      <a:pt x="0" y="1642"/>
                    </a:lnTo>
                    <a:lnTo>
                      <a:pt x="0" y="1655"/>
                    </a:lnTo>
                    <a:lnTo>
                      <a:pt x="0" y="2586"/>
                    </a:lnTo>
                    <a:lnTo>
                      <a:pt x="2151" y="2586"/>
                    </a:lnTo>
                    <a:lnTo>
                      <a:pt x="2151" y="431"/>
                    </a:lnTo>
                    <a:lnTo>
                      <a:pt x="1656" y="431"/>
                    </a:lnTo>
                    <a:lnTo>
                      <a:pt x="1656" y="430"/>
                    </a:lnTo>
                    <a:lnTo>
                      <a:pt x="1218" y="430"/>
                    </a:lnTo>
                    <a:lnTo>
                      <a:pt x="1218" y="430"/>
                    </a:lnTo>
                    <a:lnTo>
                      <a:pt x="1205" y="430"/>
                    </a:lnTo>
                    <a:lnTo>
                      <a:pt x="1194" y="428"/>
                    </a:lnTo>
                    <a:lnTo>
                      <a:pt x="1184" y="425"/>
                    </a:lnTo>
                    <a:lnTo>
                      <a:pt x="1178" y="420"/>
                    </a:lnTo>
                    <a:lnTo>
                      <a:pt x="1171" y="415"/>
                    </a:lnTo>
                    <a:lnTo>
                      <a:pt x="1166" y="410"/>
                    </a:lnTo>
                    <a:lnTo>
                      <a:pt x="1163" y="404"/>
                    </a:lnTo>
                    <a:lnTo>
                      <a:pt x="1162" y="397"/>
                    </a:lnTo>
                    <a:lnTo>
                      <a:pt x="1162" y="391"/>
                    </a:lnTo>
                    <a:lnTo>
                      <a:pt x="1162" y="383"/>
                    </a:lnTo>
                    <a:lnTo>
                      <a:pt x="1165" y="376"/>
                    </a:lnTo>
                    <a:lnTo>
                      <a:pt x="1170" y="368"/>
                    </a:lnTo>
                    <a:lnTo>
                      <a:pt x="1176" y="361"/>
                    </a:lnTo>
                    <a:lnTo>
                      <a:pt x="1184" y="353"/>
                    </a:lnTo>
                    <a:lnTo>
                      <a:pt x="1194" y="347"/>
                    </a:lnTo>
                    <a:lnTo>
                      <a:pt x="1205" y="342"/>
                    </a:lnTo>
                    <a:lnTo>
                      <a:pt x="1205" y="342"/>
                    </a:lnTo>
                    <a:lnTo>
                      <a:pt x="1218" y="334"/>
                    </a:lnTo>
                    <a:lnTo>
                      <a:pt x="1233" y="322"/>
                    </a:lnTo>
                    <a:lnTo>
                      <a:pt x="1249" y="308"/>
                    </a:lnTo>
                    <a:lnTo>
                      <a:pt x="1258" y="298"/>
                    </a:lnTo>
                    <a:lnTo>
                      <a:pt x="1266" y="288"/>
                    </a:lnTo>
                    <a:lnTo>
                      <a:pt x="1272" y="277"/>
                    </a:lnTo>
                    <a:lnTo>
                      <a:pt x="1279" y="264"/>
                    </a:lnTo>
                    <a:lnTo>
                      <a:pt x="1285" y="251"/>
                    </a:lnTo>
                    <a:lnTo>
                      <a:pt x="1288" y="235"/>
                    </a:lnTo>
                    <a:lnTo>
                      <a:pt x="1292" y="218"/>
                    </a:lnTo>
                    <a:lnTo>
                      <a:pt x="1293" y="200"/>
                    </a:lnTo>
                    <a:lnTo>
                      <a:pt x="1293" y="200"/>
                    </a:lnTo>
                    <a:lnTo>
                      <a:pt x="1292" y="181"/>
                    </a:lnTo>
                    <a:lnTo>
                      <a:pt x="1288" y="160"/>
                    </a:lnTo>
                    <a:lnTo>
                      <a:pt x="1282" y="142"/>
                    </a:lnTo>
                    <a:lnTo>
                      <a:pt x="1274" y="122"/>
                    </a:lnTo>
                    <a:lnTo>
                      <a:pt x="1262" y="104"/>
                    </a:lnTo>
                    <a:lnTo>
                      <a:pt x="1251" y="88"/>
                    </a:lnTo>
                    <a:lnTo>
                      <a:pt x="1236" y="73"/>
                    </a:lnTo>
                    <a:lnTo>
                      <a:pt x="1220" y="59"/>
                    </a:lnTo>
                    <a:lnTo>
                      <a:pt x="1202" y="46"/>
                    </a:lnTo>
                    <a:lnTo>
                      <a:pt x="1183" y="34"/>
                    </a:lnTo>
                    <a:lnTo>
                      <a:pt x="1162" y="25"/>
                    </a:lnTo>
                    <a:lnTo>
                      <a:pt x="1140" y="17"/>
                    </a:lnTo>
                    <a:lnTo>
                      <a:pt x="1118" y="8"/>
                    </a:lnTo>
                    <a:lnTo>
                      <a:pt x="1093" y="4"/>
                    </a:lnTo>
                    <a:lnTo>
                      <a:pt x="1069" y="2"/>
                    </a:lnTo>
                    <a:lnTo>
                      <a:pt x="1043" y="0"/>
                    </a:lnTo>
                    <a:lnTo>
                      <a:pt x="1043" y="0"/>
                    </a:lnTo>
                    <a:lnTo>
                      <a:pt x="1018" y="2"/>
                    </a:lnTo>
                    <a:lnTo>
                      <a:pt x="992" y="4"/>
                    </a:lnTo>
                    <a:lnTo>
                      <a:pt x="970" y="8"/>
                    </a:lnTo>
                    <a:lnTo>
                      <a:pt x="947" y="17"/>
                    </a:lnTo>
                    <a:lnTo>
                      <a:pt x="924" y="25"/>
                    </a:lnTo>
                    <a:lnTo>
                      <a:pt x="903" y="34"/>
                    </a:lnTo>
                    <a:lnTo>
                      <a:pt x="885" y="46"/>
                    </a:lnTo>
                    <a:lnTo>
                      <a:pt x="867" y="59"/>
                    </a:lnTo>
                    <a:lnTo>
                      <a:pt x="851" y="73"/>
                    </a:lnTo>
                    <a:lnTo>
                      <a:pt x="836" y="88"/>
                    </a:lnTo>
                    <a:lnTo>
                      <a:pt x="823" y="104"/>
                    </a:lnTo>
                    <a:lnTo>
                      <a:pt x="813" y="122"/>
                    </a:lnTo>
                    <a:lnTo>
                      <a:pt x="805" y="142"/>
                    </a:lnTo>
                    <a:lnTo>
                      <a:pt x="799" y="160"/>
                    </a:lnTo>
                    <a:lnTo>
                      <a:pt x="795" y="181"/>
                    </a:lnTo>
                    <a:lnTo>
                      <a:pt x="794" y="200"/>
                    </a:lnTo>
                    <a:lnTo>
                      <a:pt x="794" y="200"/>
                    </a:lnTo>
                    <a:lnTo>
                      <a:pt x="794" y="218"/>
                    </a:lnTo>
                    <a:lnTo>
                      <a:pt x="797" y="235"/>
                    </a:lnTo>
                    <a:lnTo>
                      <a:pt x="802" y="251"/>
                    </a:lnTo>
                    <a:lnTo>
                      <a:pt x="807" y="264"/>
                    </a:lnTo>
                    <a:lnTo>
                      <a:pt x="813" y="277"/>
                    </a:lnTo>
                    <a:lnTo>
                      <a:pt x="822" y="288"/>
                    </a:lnTo>
                    <a:lnTo>
                      <a:pt x="830" y="298"/>
                    </a:lnTo>
                    <a:lnTo>
                      <a:pt x="838" y="308"/>
                    </a:lnTo>
                    <a:lnTo>
                      <a:pt x="854" y="322"/>
                    </a:lnTo>
                    <a:lnTo>
                      <a:pt x="867" y="334"/>
                    </a:lnTo>
                    <a:lnTo>
                      <a:pt x="882" y="342"/>
                    </a:lnTo>
                    <a:lnTo>
                      <a:pt x="882" y="342"/>
                    </a:lnTo>
                    <a:lnTo>
                      <a:pt x="891" y="347"/>
                    </a:lnTo>
                    <a:lnTo>
                      <a:pt x="901" y="353"/>
                    </a:lnTo>
                    <a:lnTo>
                      <a:pt x="909" y="361"/>
                    </a:lnTo>
                    <a:lnTo>
                      <a:pt x="916" y="368"/>
                    </a:lnTo>
                    <a:lnTo>
                      <a:pt x="921" y="376"/>
                    </a:lnTo>
                    <a:lnTo>
                      <a:pt x="924" y="383"/>
                    </a:lnTo>
                    <a:lnTo>
                      <a:pt x="926" y="391"/>
                    </a:lnTo>
                    <a:lnTo>
                      <a:pt x="926" y="397"/>
                    </a:lnTo>
                    <a:lnTo>
                      <a:pt x="924" y="404"/>
                    </a:lnTo>
                    <a:lnTo>
                      <a:pt x="921" y="410"/>
                    </a:lnTo>
                    <a:lnTo>
                      <a:pt x="916" y="415"/>
                    </a:lnTo>
                    <a:lnTo>
                      <a:pt x="909" y="420"/>
                    </a:lnTo>
                    <a:lnTo>
                      <a:pt x="901" y="425"/>
                    </a:lnTo>
                    <a:lnTo>
                      <a:pt x="891" y="428"/>
                    </a:lnTo>
                    <a:lnTo>
                      <a:pt x="880" y="430"/>
                    </a:lnTo>
                    <a:lnTo>
                      <a:pt x="869" y="430"/>
                    </a:lnTo>
                    <a:lnTo>
                      <a:pt x="595" y="430"/>
                    </a:lnTo>
                    <a:lnTo>
                      <a:pt x="595" y="431"/>
                    </a:lnTo>
                    <a:lnTo>
                      <a:pt x="0" y="431"/>
                    </a:lnTo>
                    <a:lnTo>
                      <a:pt x="0" y="1305"/>
                    </a:lnTo>
                    <a:lnTo>
                      <a:pt x="0" y="1305"/>
                    </a:lnTo>
                    <a:lnTo>
                      <a:pt x="0" y="1317"/>
                    </a:lnTo>
                    <a:lnTo>
                      <a:pt x="2" y="1328"/>
                    </a:lnTo>
                    <a:lnTo>
                      <a:pt x="5" y="1338"/>
                    </a:lnTo>
                    <a:lnTo>
                      <a:pt x="10" y="1346"/>
                    </a:lnTo>
                    <a:lnTo>
                      <a:pt x="15" y="1352"/>
                    </a:lnTo>
                    <a:lnTo>
                      <a:pt x="19" y="1357"/>
                    </a:lnTo>
                    <a:lnTo>
                      <a:pt x="26" y="1361"/>
                    </a:lnTo>
                    <a:lnTo>
                      <a:pt x="32" y="1362"/>
                    </a:lnTo>
                    <a:lnTo>
                      <a:pt x="39" y="1362"/>
                    </a:lnTo>
                    <a:lnTo>
                      <a:pt x="47" y="1361"/>
                    </a:lnTo>
                    <a:lnTo>
                      <a:pt x="54" y="1357"/>
                    </a:lnTo>
                    <a:lnTo>
                      <a:pt x="62" y="1352"/>
                    </a:lnTo>
                    <a:lnTo>
                      <a:pt x="68" y="1346"/>
                    </a:lnTo>
                    <a:lnTo>
                      <a:pt x="76" y="1338"/>
                    </a:lnTo>
                    <a:lnTo>
                      <a:pt x="83" y="1328"/>
                    </a:lnTo>
                    <a:lnTo>
                      <a:pt x="88" y="1318"/>
                    </a:lnTo>
                    <a:lnTo>
                      <a:pt x="88" y="1318"/>
                    </a:lnTo>
                    <a:lnTo>
                      <a:pt x="96" y="1304"/>
                    </a:lnTo>
                    <a:lnTo>
                      <a:pt x="107" y="1291"/>
                    </a:lnTo>
                    <a:lnTo>
                      <a:pt x="122" y="1274"/>
                    </a:lnTo>
                    <a:lnTo>
                      <a:pt x="132" y="1266"/>
                    </a:lnTo>
                    <a:lnTo>
                      <a:pt x="141" y="1258"/>
                    </a:lnTo>
                    <a:lnTo>
                      <a:pt x="153" y="1250"/>
                    </a:lnTo>
                    <a:lnTo>
                      <a:pt x="166" y="1243"/>
                    </a:lnTo>
                    <a:lnTo>
                      <a:pt x="179" y="1238"/>
                    </a:lnTo>
                    <a:lnTo>
                      <a:pt x="195" y="1234"/>
                    </a:lnTo>
                    <a:lnTo>
                      <a:pt x="211" y="1230"/>
                    </a:lnTo>
                    <a:lnTo>
                      <a:pt x="229" y="1230"/>
                    </a:lnTo>
                    <a:lnTo>
                      <a:pt x="229" y="1230"/>
                    </a:lnTo>
                    <a:lnTo>
                      <a:pt x="249" y="1232"/>
                    </a:lnTo>
                    <a:lnTo>
                      <a:pt x="270" y="1235"/>
                    </a:lnTo>
                    <a:lnTo>
                      <a:pt x="288" y="1242"/>
                    </a:lnTo>
                    <a:lnTo>
                      <a:pt x="307" y="1250"/>
                    </a:lnTo>
                    <a:lnTo>
                      <a:pt x="325" y="1260"/>
                    </a:lnTo>
                    <a:lnTo>
                      <a:pt x="342" y="1273"/>
                    </a:lnTo>
                    <a:lnTo>
                      <a:pt x="356" y="1287"/>
                    </a:lnTo>
                    <a:lnTo>
                      <a:pt x="371" y="1304"/>
                    </a:lnTo>
                    <a:lnTo>
                      <a:pt x="384" y="1321"/>
                    </a:lnTo>
                    <a:lnTo>
                      <a:pt x="395" y="1339"/>
                    </a:lnTo>
                    <a:lnTo>
                      <a:pt x="405" y="1361"/>
                    </a:lnTo>
                    <a:lnTo>
                      <a:pt x="413" y="1383"/>
                    </a:lnTo>
                    <a:lnTo>
                      <a:pt x="421" y="1406"/>
                    </a:lnTo>
                    <a:lnTo>
                      <a:pt x="426" y="1429"/>
                    </a:lnTo>
                    <a:lnTo>
                      <a:pt x="428" y="1455"/>
                    </a:lnTo>
                    <a:lnTo>
                      <a:pt x="429" y="1479"/>
                    </a:lnTo>
                    <a:lnTo>
                      <a:pt x="429" y="1479"/>
                    </a:lnTo>
                    <a:lnTo>
                      <a:pt x="428" y="1505"/>
                    </a:lnTo>
                    <a:lnTo>
                      <a:pt x="426" y="1530"/>
                    </a:lnTo>
                    <a:lnTo>
                      <a:pt x="421" y="1554"/>
                    </a:lnTo>
                    <a:lnTo>
                      <a:pt x="413" y="1577"/>
                    </a:lnTo>
                    <a:lnTo>
                      <a:pt x="405" y="1598"/>
                    </a:lnTo>
                    <a:lnTo>
                      <a:pt x="395" y="1619"/>
                    </a:lnTo>
                    <a:lnTo>
                      <a:pt x="384" y="1639"/>
                    </a:lnTo>
                    <a:lnTo>
                      <a:pt x="371" y="1657"/>
                    </a:lnTo>
                    <a:lnTo>
                      <a:pt x="356" y="1673"/>
                    </a:lnTo>
                    <a:lnTo>
                      <a:pt x="342" y="1686"/>
                    </a:lnTo>
                    <a:lnTo>
                      <a:pt x="325" y="1699"/>
                    </a:lnTo>
                    <a:lnTo>
                      <a:pt x="307" y="1710"/>
                    </a:lnTo>
                    <a:lnTo>
                      <a:pt x="288" y="1718"/>
                    </a:lnTo>
                    <a:lnTo>
                      <a:pt x="270" y="1725"/>
                    </a:lnTo>
                    <a:lnTo>
                      <a:pt x="249" y="1728"/>
                    </a:lnTo>
                    <a:lnTo>
                      <a:pt x="229" y="1730"/>
                    </a:lnTo>
                    <a:lnTo>
                      <a:pt x="229" y="1730"/>
                    </a:lnTo>
                    <a:close/>
                  </a:path>
                </a:pathLst>
              </a:custGeom>
              <a:solidFill>
                <a:schemeClr val="accent5"/>
              </a:solidFill>
              <a:ln w="28575">
                <a:solidFill>
                  <a:schemeClr val="accent5"/>
                </a:solidFill>
                <a:prstDash val="solid"/>
                <a:round/>
                <a:headEnd/>
                <a:tailEnd/>
              </a:ln>
            </p:spPr>
            <p:txBody>
              <a:bodyPr tIns="468000" anchor="ctr" anchorCtr="1"/>
              <a:lstStyle/>
              <a:p>
                <a:pPr algn="ctr" eaLnBrk="1" hangingPunct="1">
                  <a:defRPr/>
                </a:pPr>
                <a:endParaRPr lang="en-US" sz="1600" dirty="0" smtClean="0">
                  <a:cs typeface="Arial" charset="0"/>
                </a:endParaRPr>
              </a:p>
            </p:txBody>
          </p:sp>
          <p:sp>
            <p:nvSpPr>
              <p:cNvPr id="18" name="TextBox 17"/>
              <p:cNvSpPr txBox="1"/>
              <p:nvPr/>
            </p:nvSpPr>
            <p:spPr>
              <a:xfrm rot="16200000">
                <a:off x="5436739" y="4293565"/>
                <a:ext cx="1454244" cy="584776"/>
              </a:xfrm>
              <a:prstGeom prst="rect">
                <a:avLst/>
              </a:prstGeom>
              <a:noFill/>
            </p:spPr>
            <p:txBody>
              <a:bodyPr wrap="none" rtlCol="0">
                <a:spAutoFit/>
              </a:bodyPr>
              <a:lstStyle/>
              <a:p>
                <a:r>
                  <a:rPr lang="en-US" sz="3200" dirty="0" smtClean="0"/>
                  <a:t>Linker</a:t>
                </a:r>
                <a:endParaRPr lang="en-US" sz="3200" dirty="0"/>
              </a:p>
            </p:txBody>
          </p:sp>
        </p:grpSp>
      </p:grpSp>
      <p:sp>
        <p:nvSpPr>
          <p:cNvPr id="40" name="Oval 39"/>
          <p:cNvSpPr/>
          <p:nvPr/>
        </p:nvSpPr>
        <p:spPr>
          <a:xfrm>
            <a:off x="5187951" y="2445997"/>
            <a:ext cx="3511550" cy="3566160"/>
          </a:xfrm>
          <a:prstGeom prst="ellipse">
            <a:avLst/>
          </a:prstGeom>
          <a:solidFill>
            <a:schemeClr val="accent6">
              <a:lumMod val="40000"/>
              <a:lumOff val="60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Operating</a:t>
            </a:r>
          </a:p>
          <a:p>
            <a:pPr algn="ctr"/>
            <a:r>
              <a:rPr lang="en-US" dirty="0" smtClean="0">
                <a:solidFill>
                  <a:schemeClr val="tx1"/>
                </a:solidFill>
              </a:rPr>
              <a:t>System</a:t>
            </a:r>
            <a:endParaRPr lang="en-US" dirty="0">
              <a:solidFill>
                <a:schemeClr val="tx1"/>
              </a:solidFill>
            </a:endParaRPr>
          </a:p>
        </p:txBody>
      </p:sp>
      <p:grpSp>
        <p:nvGrpSpPr>
          <p:cNvPr id="50" name="Group 49"/>
          <p:cNvGrpSpPr/>
          <p:nvPr/>
        </p:nvGrpSpPr>
        <p:grpSpPr>
          <a:xfrm>
            <a:off x="4593671" y="1220398"/>
            <a:ext cx="4200165" cy="4827285"/>
            <a:chOff x="4593671" y="1220398"/>
            <a:chExt cx="4200165" cy="4827285"/>
          </a:xfrm>
        </p:grpSpPr>
        <p:sp>
          <p:nvSpPr>
            <p:cNvPr id="29" name="TextBox 28"/>
            <p:cNvSpPr txBox="1"/>
            <p:nvPr/>
          </p:nvSpPr>
          <p:spPr>
            <a:xfrm>
              <a:off x="6758153" y="1220398"/>
              <a:ext cx="2035683" cy="830997"/>
            </a:xfrm>
            <a:prstGeom prst="rect">
              <a:avLst/>
            </a:prstGeom>
            <a:noFill/>
          </p:spPr>
          <p:txBody>
            <a:bodyPr wrap="none" rtlCol="0">
              <a:spAutoFit/>
            </a:bodyPr>
            <a:lstStyle/>
            <a:p>
              <a:pPr algn="ctr"/>
              <a:r>
                <a:rPr lang="en-US" dirty="0" smtClean="0"/>
                <a:t>Machine</a:t>
              </a:r>
            </a:p>
            <a:p>
              <a:pPr algn="ctr"/>
              <a:r>
                <a:rPr lang="en-US" dirty="0" smtClean="0"/>
                <a:t>descriptions</a:t>
              </a:r>
              <a:endParaRPr lang="en-US" dirty="0"/>
            </a:p>
          </p:txBody>
        </p:sp>
        <p:cxnSp>
          <p:nvCxnSpPr>
            <p:cNvPr id="38" name="Straight Arrow Connector 37"/>
            <p:cNvCxnSpPr>
              <a:stCxn id="29" idx="2"/>
            </p:cNvCxnSpPr>
            <p:nvPr/>
          </p:nvCxnSpPr>
          <p:spPr>
            <a:xfrm flipH="1">
              <a:off x="7661868" y="2051395"/>
              <a:ext cx="114127" cy="488085"/>
            </a:xfrm>
            <a:prstGeom prst="straightConnector1">
              <a:avLst/>
            </a:prstGeom>
            <a:ln>
              <a:solidFill>
                <a:srgbClr val="353869"/>
              </a:solidFill>
              <a:tailEnd type="arrow"/>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5178311" y="2481676"/>
              <a:ext cx="3595571" cy="3566007"/>
              <a:chOff x="5178311" y="2481676"/>
              <a:chExt cx="3595571" cy="3566007"/>
            </a:xfrm>
          </p:grpSpPr>
          <p:sp>
            <p:nvSpPr>
              <p:cNvPr id="22" name="Pie 21"/>
              <p:cNvSpPr/>
              <p:nvPr/>
            </p:nvSpPr>
            <p:spPr>
              <a:xfrm rot="20669330">
                <a:off x="5197625" y="2555199"/>
                <a:ext cx="3566007" cy="3412632"/>
              </a:xfrm>
              <a:prstGeom prst="pie">
                <a:avLst>
                  <a:gd name="adj1" fmla="val 11933725"/>
                  <a:gd name="adj2" fmla="val 16200000"/>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Pie 34"/>
              <p:cNvSpPr/>
              <p:nvPr/>
            </p:nvSpPr>
            <p:spPr>
              <a:xfrm rot="17797582">
                <a:off x="5167929" y="2530332"/>
                <a:ext cx="3566007" cy="3468695"/>
              </a:xfrm>
              <a:prstGeom prst="pie">
                <a:avLst>
                  <a:gd name="adj1" fmla="val 777515"/>
                  <a:gd name="adj2" fmla="val 14775799"/>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Pie 26"/>
              <p:cNvSpPr/>
              <p:nvPr/>
            </p:nvSpPr>
            <p:spPr>
              <a:xfrm rot="2121877">
                <a:off x="5178311" y="2489273"/>
                <a:ext cx="3595571" cy="3465114"/>
              </a:xfrm>
              <a:prstGeom prst="pie">
                <a:avLst>
                  <a:gd name="adj1" fmla="val 14730201"/>
                  <a:gd name="adj2" fmla="val 16473828"/>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46" name="Group 45"/>
              <p:cNvGrpSpPr/>
              <p:nvPr/>
            </p:nvGrpSpPr>
            <p:grpSpPr>
              <a:xfrm>
                <a:off x="5304901" y="2850898"/>
                <a:ext cx="3062736" cy="2268801"/>
                <a:chOff x="5304901" y="2850898"/>
                <a:chExt cx="3062736" cy="2268801"/>
              </a:xfrm>
            </p:grpSpPr>
            <p:sp>
              <p:nvSpPr>
                <p:cNvPr id="23" name="Oval 22"/>
                <p:cNvSpPr/>
                <p:nvPr/>
              </p:nvSpPr>
              <p:spPr>
                <a:xfrm>
                  <a:off x="6623513" y="2934094"/>
                  <a:ext cx="341946" cy="415266"/>
                </a:xfrm>
                <a:prstGeom prst="ellipse">
                  <a:avLst/>
                </a:prstGeom>
                <a:solidFill>
                  <a:srgbClr val="B1B3D8"/>
                </a:solidFill>
                <a:ln>
                  <a:solidFill>
                    <a:srgbClr val="B1B3D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sp>
              <p:nvSpPr>
                <p:cNvPr id="30" name="TextBox 29"/>
                <p:cNvSpPr txBox="1"/>
                <p:nvPr/>
              </p:nvSpPr>
              <p:spPr>
                <a:xfrm>
                  <a:off x="5304901" y="3556851"/>
                  <a:ext cx="1364476" cy="461665"/>
                </a:xfrm>
                <a:prstGeom prst="rect">
                  <a:avLst/>
                </a:prstGeom>
                <a:noFill/>
              </p:spPr>
              <p:txBody>
                <a:bodyPr wrap="none" rtlCol="0">
                  <a:spAutoFit/>
                </a:bodyPr>
                <a:lstStyle/>
                <a:p>
                  <a:pPr algn="ctr"/>
                  <a:r>
                    <a:rPr lang="en-US" dirty="0" smtClean="0"/>
                    <a:t>OS DSL</a:t>
                  </a:r>
                  <a:endParaRPr lang="en-US" dirty="0"/>
                </a:p>
              </p:txBody>
            </p:sp>
            <p:sp>
              <p:nvSpPr>
                <p:cNvPr id="36" name="Oval 35"/>
                <p:cNvSpPr/>
                <p:nvPr/>
              </p:nvSpPr>
              <p:spPr>
                <a:xfrm rot="17895550">
                  <a:off x="5876960" y="3936140"/>
                  <a:ext cx="341946" cy="415266"/>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sp>
              <p:nvSpPr>
                <p:cNvPr id="34" name="TextBox 33"/>
                <p:cNvSpPr txBox="1"/>
                <p:nvPr/>
              </p:nvSpPr>
              <p:spPr>
                <a:xfrm>
                  <a:off x="5474410" y="4473368"/>
                  <a:ext cx="2893227" cy="646331"/>
                </a:xfrm>
                <a:prstGeom prst="rect">
                  <a:avLst/>
                </a:prstGeom>
                <a:solidFill>
                  <a:schemeClr val="accent6">
                    <a:lumMod val="50000"/>
                  </a:schemeClr>
                </a:solidFill>
                <a:ln>
                  <a:solidFill>
                    <a:schemeClr val="accent6">
                      <a:lumMod val="50000"/>
                    </a:schemeClr>
                  </a:solidFill>
                </a:ln>
              </p:spPr>
              <p:txBody>
                <a:bodyPr wrap="none" rtlCol="0">
                  <a:spAutoFit/>
                </a:bodyPr>
                <a:lstStyle/>
                <a:p>
                  <a:pPr algn="ctr"/>
                  <a:r>
                    <a:rPr lang="en-US" sz="1800" dirty="0" smtClean="0">
                      <a:solidFill>
                        <a:srgbClr val="FFFFFF"/>
                      </a:solidFill>
                    </a:rPr>
                    <a:t>Machine independent</a:t>
                  </a:r>
                </a:p>
                <a:p>
                  <a:pPr algn="ctr"/>
                  <a:r>
                    <a:rPr lang="en-US" sz="1800" dirty="0" smtClean="0">
                      <a:solidFill>
                        <a:srgbClr val="FFFFFF"/>
                      </a:solidFill>
                    </a:rPr>
                    <a:t>Operating System code</a:t>
                  </a:r>
                  <a:endParaRPr lang="en-US" sz="1800" dirty="0">
                    <a:solidFill>
                      <a:srgbClr val="FFFFFF"/>
                    </a:solidFill>
                  </a:endParaRPr>
                </a:p>
              </p:txBody>
            </p:sp>
            <p:sp>
              <p:nvSpPr>
                <p:cNvPr id="28" name="Oval 27"/>
                <p:cNvSpPr/>
                <p:nvPr/>
              </p:nvSpPr>
              <p:spPr>
                <a:xfrm rot="2401778">
                  <a:off x="7476120" y="3361016"/>
                  <a:ext cx="341946" cy="415266"/>
                </a:xfrm>
                <a:prstGeom prst="ellipse">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sp>
              <p:nvSpPr>
                <p:cNvPr id="44" name="Oval 43"/>
                <p:cNvSpPr/>
                <p:nvPr/>
              </p:nvSpPr>
              <p:spPr>
                <a:xfrm rot="2401778">
                  <a:off x="7164968" y="2850898"/>
                  <a:ext cx="341946" cy="415266"/>
                </a:xfrm>
                <a:prstGeom prst="ellipse">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grpSp>
        </p:grpSp>
        <p:sp>
          <p:nvSpPr>
            <p:cNvPr id="48" name="TextBox 47"/>
            <p:cNvSpPr txBox="1"/>
            <p:nvPr/>
          </p:nvSpPr>
          <p:spPr>
            <a:xfrm>
              <a:off x="4593671" y="1334698"/>
              <a:ext cx="2046654" cy="830997"/>
            </a:xfrm>
            <a:prstGeom prst="rect">
              <a:avLst/>
            </a:prstGeom>
            <a:noFill/>
          </p:spPr>
          <p:txBody>
            <a:bodyPr wrap="none" rtlCol="0">
              <a:spAutoFit/>
            </a:bodyPr>
            <a:lstStyle/>
            <a:p>
              <a:pPr algn="ctr"/>
              <a:r>
                <a:rPr lang="en-US" dirty="0" smtClean="0"/>
                <a:t>Synthesized</a:t>
              </a:r>
            </a:p>
            <a:p>
              <a:pPr algn="ctr"/>
              <a:r>
                <a:rPr lang="en-US" dirty="0" smtClean="0"/>
                <a:t>Code</a:t>
              </a:r>
              <a:endParaRPr lang="en-US" dirty="0"/>
            </a:p>
          </p:txBody>
        </p:sp>
        <p:cxnSp>
          <p:nvCxnSpPr>
            <p:cNvPr id="49" name="Straight Arrow Connector 48"/>
            <p:cNvCxnSpPr>
              <a:stCxn id="48" idx="2"/>
            </p:cNvCxnSpPr>
            <p:nvPr/>
          </p:nvCxnSpPr>
          <p:spPr>
            <a:xfrm>
              <a:off x="5616998" y="2165695"/>
              <a:ext cx="1228302" cy="437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53497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dissolve">
                                      <p:cBhvr>
                                        <p:cTn id="15" dur="500"/>
                                        <p:tgtEl>
                                          <p:spTgt spid="40"/>
                                        </p:tgtEl>
                                      </p:cBhvr>
                                    </p:animEffect>
                                  </p:childTnLst>
                                </p:cTn>
                              </p:par>
                              <p:par>
                                <p:cTn id="16" presetID="9" presetClass="exit" presetSubtype="0" fill="hold" nodeType="withEffect">
                                  <p:stCondLst>
                                    <p:cond delay="0"/>
                                  </p:stCondLst>
                                  <p:childTnLst>
                                    <p:animEffect transition="out" filter="dissolve">
                                      <p:cBhvr>
                                        <p:cTn id="17" dur="500"/>
                                        <p:tgtEl>
                                          <p:spTgt spid="50"/>
                                        </p:tgtEl>
                                      </p:cBhvr>
                                    </p:animEffect>
                                    <p:set>
                                      <p:cBhvr>
                                        <p:cTn id="18"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437884E-E6BB-47BF-9E39-055BA69E4404}" type="slidenum">
              <a:rPr lang="en-US" smtClean="0"/>
              <a:pPr/>
              <a:t>27</a:t>
            </a:fld>
            <a:r>
              <a:rPr lang="en-US" smtClean="0"/>
              <a:t> </a:t>
            </a:r>
            <a:endParaRPr lang="en-US" dirty="0"/>
          </a:p>
        </p:txBody>
      </p:sp>
      <p:sp>
        <p:nvSpPr>
          <p:cNvPr id="4" name="Title 3"/>
          <p:cNvSpPr>
            <a:spLocks noGrp="1"/>
          </p:cNvSpPr>
          <p:nvPr>
            <p:ph type="title"/>
          </p:nvPr>
        </p:nvSpPr>
        <p:spPr/>
        <p:txBody>
          <a:bodyPr/>
          <a:lstStyle/>
          <a:p>
            <a:r>
              <a:rPr lang="en-US" dirty="0" smtClean="0"/>
              <a:t>New Methods for OS Synthesis</a:t>
            </a:r>
            <a:endParaRPr lang="en-US" dirty="0"/>
          </a:p>
        </p:txBody>
      </p:sp>
      <p:grpSp>
        <p:nvGrpSpPr>
          <p:cNvPr id="9" name="Group 8"/>
          <p:cNvGrpSpPr/>
          <p:nvPr/>
        </p:nvGrpSpPr>
        <p:grpSpPr>
          <a:xfrm>
            <a:off x="762748" y="2504888"/>
            <a:ext cx="3341971" cy="3339850"/>
            <a:chOff x="2124075" y="1484313"/>
            <a:chExt cx="5003800" cy="5000625"/>
          </a:xfrm>
        </p:grpSpPr>
        <p:sp>
          <p:nvSpPr>
            <p:cNvPr id="5" name="Freeform 5"/>
            <p:cNvSpPr>
              <a:spLocks/>
            </p:cNvSpPr>
            <p:nvPr/>
          </p:nvSpPr>
          <p:spPr bwMode="auto">
            <a:xfrm>
              <a:off x="2124075" y="1484313"/>
              <a:ext cx="2495550" cy="3001962"/>
            </a:xfrm>
            <a:custGeom>
              <a:avLst/>
              <a:gdLst>
                <a:gd name="T0" fmla="*/ 1956 w 2151"/>
                <a:gd name="T1" fmla="*/ 861 h 2586"/>
                <a:gd name="T2" fmla="*/ 2010 w 2151"/>
                <a:gd name="T3" fmla="*/ 884 h 2586"/>
                <a:gd name="T4" fmla="*/ 2054 w 2151"/>
                <a:gd name="T5" fmla="*/ 931 h 2586"/>
                <a:gd name="T6" fmla="*/ 2075 w 2151"/>
                <a:gd name="T7" fmla="*/ 965 h 2586"/>
                <a:gd name="T8" fmla="*/ 2104 w 2151"/>
                <a:gd name="T9" fmla="*/ 988 h 2586"/>
                <a:gd name="T10" fmla="*/ 2132 w 2151"/>
                <a:gd name="T11" fmla="*/ 983 h 2586"/>
                <a:gd name="T12" fmla="*/ 2148 w 2151"/>
                <a:gd name="T13" fmla="*/ 955 h 2586"/>
                <a:gd name="T14" fmla="*/ 0 w 2151"/>
                <a:gd name="T15" fmla="*/ 0 h 2586"/>
                <a:gd name="T16" fmla="*/ 933 w 2151"/>
                <a:gd name="T17" fmla="*/ 2156 h 2586"/>
                <a:gd name="T18" fmla="*/ 965 w 2151"/>
                <a:gd name="T19" fmla="*/ 2161 h 2586"/>
                <a:gd name="T20" fmla="*/ 988 w 2151"/>
                <a:gd name="T21" fmla="*/ 2182 h 2586"/>
                <a:gd name="T22" fmla="*/ 985 w 2151"/>
                <a:gd name="T23" fmla="*/ 2210 h 2586"/>
                <a:gd name="T24" fmla="*/ 957 w 2151"/>
                <a:gd name="T25" fmla="*/ 2239 h 2586"/>
                <a:gd name="T26" fmla="*/ 918 w 2151"/>
                <a:gd name="T27" fmla="*/ 2264 h 2586"/>
                <a:gd name="T28" fmla="*/ 879 w 2151"/>
                <a:gd name="T29" fmla="*/ 2309 h 2586"/>
                <a:gd name="T30" fmla="*/ 859 w 2151"/>
                <a:gd name="T31" fmla="*/ 2368 h 2586"/>
                <a:gd name="T32" fmla="*/ 863 w 2151"/>
                <a:gd name="T33" fmla="*/ 2426 h 2586"/>
                <a:gd name="T34" fmla="*/ 900 w 2151"/>
                <a:gd name="T35" fmla="*/ 2498 h 2586"/>
                <a:gd name="T36" fmla="*/ 968 w 2151"/>
                <a:gd name="T37" fmla="*/ 2552 h 2586"/>
                <a:gd name="T38" fmla="*/ 1058 w 2151"/>
                <a:gd name="T39" fmla="*/ 2582 h 2586"/>
                <a:gd name="T40" fmla="*/ 1133 w 2151"/>
                <a:gd name="T41" fmla="*/ 2584 h 2586"/>
                <a:gd name="T42" fmla="*/ 1227 w 2151"/>
                <a:gd name="T43" fmla="*/ 2561 h 2586"/>
                <a:gd name="T44" fmla="*/ 1300 w 2151"/>
                <a:gd name="T45" fmla="*/ 2513 h 2586"/>
                <a:gd name="T46" fmla="*/ 1346 w 2151"/>
                <a:gd name="T47" fmla="*/ 2444 h 2586"/>
                <a:gd name="T48" fmla="*/ 1357 w 2151"/>
                <a:gd name="T49" fmla="*/ 2386 h 2586"/>
                <a:gd name="T50" fmla="*/ 1344 w 2151"/>
                <a:gd name="T51" fmla="*/ 2322 h 2586"/>
                <a:gd name="T52" fmla="*/ 1313 w 2151"/>
                <a:gd name="T53" fmla="*/ 2278 h 2586"/>
                <a:gd name="T54" fmla="*/ 1269 w 2151"/>
                <a:gd name="T55" fmla="*/ 2244 h 2586"/>
                <a:gd name="T56" fmla="*/ 1235 w 2151"/>
                <a:gd name="T57" fmla="*/ 2218 h 2586"/>
                <a:gd name="T58" fmla="*/ 1225 w 2151"/>
                <a:gd name="T59" fmla="*/ 2189 h 2586"/>
                <a:gd name="T60" fmla="*/ 1242 w 2151"/>
                <a:gd name="T61" fmla="*/ 2166 h 2586"/>
                <a:gd name="T62" fmla="*/ 1282 w 2151"/>
                <a:gd name="T63" fmla="*/ 2156 h 2586"/>
                <a:gd name="T64" fmla="*/ 2151 w 2151"/>
                <a:gd name="T65" fmla="*/ 1281 h 2586"/>
                <a:gd name="T66" fmla="*/ 2146 w 2151"/>
                <a:gd name="T67" fmla="*/ 1248 h 2586"/>
                <a:gd name="T68" fmla="*/ 2125 w 2151"/>
                <a:gd name="T69" fmla="*/ 1225 h 2586"/>
                <a:gd name="T70" fmla="*/ 2097 w 2151"/>
                <a:gd name="T71" fmla="*/ 1229 h 2586"/>
                <a:gd name="T72" fmla="*/ 2068 w 2151"/>
                <a:gd name="T73" fmla="*/ 1258 h 2586"/>
                <a:gd name="T74" fmla="*/ 2044 w 2151"/>
                <a:gd name="T75" fmla="*/ 1295 h 2586"/>
                <a:gd name="T76" fmla="*/ 1998 w 2151"/>
                <a:gd name="T77" fmla="*/ 1336 h 2586"/>
                <a:gd name="T78" fmla="*/ 1940 w 2151"/>
                <a:gd name="T79" fmla="*/ 1356 h 2586"/>
                <a:gd name="T80" fmla="*/ 1881 w 2151"/>
                <a:gd name="T81" fmla="*/ 1351 h 2586"/>
                <a:gd name="T82" fmla="*/ 1809 w 2151"/>
                <a:gd name="T83" fmla="*/ 1313 h 2586"/>
                <a:gd name="T84" fmla="*/ 1756 w 2151"/>
                <a:gd name="T85" fmla="*/ 1247 h 2586"/>
                <a:gd name="T86" fmla="*/ 1725 w 2151"/>
                <a:gd name="T87" fmla="*/ 1157 h 2586"/>
                <a:gd name="T88" fmla="*/ 1722 w 2151"/>
                <a:gd name="T89" fmla="*/ 1081 h 2586"/>
                <a:gd name="T90" fmla="*/ 1746 w 2151"/>
                <a:gd name="T91" fmla="*/ 988 h 2586"/>
                <a:gd name="T92" fmla="*/ 1795 w 2151"/>
                <a:gd name="T93" fmla="*/ 913 h 2586"/>
                <a:gd name="T94" fmla="*/ 1862 w 2151"/>
                <a:gd name="T95" fmla="*/ 868 h 2586"/>
                <a:gd name="T96" fmla="*/ 1922 w 2151"/>
                <a:gd name="T97" fmla="*/ 856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1922" y="856"/>
                  </a:moveTo>
                  <a:lnTo>
                    <a:pt x="1922" y="856"/>
                  </a:lnTo>
                  <a:lnTo>
                    <a:pt x="1940" y="858"/>
                  </a:lnTo>
                  <a:lnTo>
                    <a:pt x="1956" y="861"/>
                  </a:lnTo>
                  <a:lnTo>
                    <a:pt x="1971" y="864"/>
                  </a:lnTo>
                  <a:lnTo>
                    <a:pt x="1985" y="871"/>
                  </a:lnTo>
                  <a:lnTo>
                    <a:pt x="1998" y="877"/>
                  </a:lnTo>
                  <a:lnTo>
                    <a:pt x="2010" y="884"/>
                  </a:lnTo>
                  <a:lnTo>
                    <a:pt x="2019" y="892"/>
                  </a:lnTo>
                  <a:lnTo>
                    <a:pt x="2029" y="900"/>
                  </a:lnTo>
                  <a:lnTo>
                    <a:pt x="2044" y="916"/>
                  </a:lnTo>
                  <a:lnTo>
                    <a:pt x="2054" y="931"/>
                  </a:lnTo>
                  <a:lnTo>
                    <a:pt x="2062" y="944"/>
                  </a:lnTo>
                  <a:lnTo>
                    <a:pt x="2062" y="944"/>
                  </a:lnTo>
                  <a:lnTo>
                    <a:pt x="2068" y="955"/>
                  </a:lnTo>
                  <a:lnTo>
                    <a:pt x="2075" y="965"/>
                  </a:lnTo>
                  <a:lnTo>
                    <a:pt x="2083" y="973"/>
                  </a:lnTo>
                  <a:lnTo>
                    <a:pt x="2089" y="980"/>
                  </a:lnTo>
                  <a:lnTo>
                    <a:pt x="2097" y="985"/>
                  </a:lnTo>
                  <a:lnTo>
                    <a:pt x="2104" y="988"/>
                  </a:lnTo>
                  <a:lnTo>
                    <a:pt x="2112" y="988"/>
                  </a:lnTo>
                  <a:lnTo>
                    <a:pt x="2119" y="988"/>
                  </a:lnTo>
                  <a:lnTo>
                    <a:pt x="2125" y="986"/>
                  </a:lnTo>
                  <a:lnTo>
                    <a:pt x="2132" y="983"/>
                  </a:lnTo>
                  <a:lnTo>
                    <a:pt x="2136" y="978"/>
                  </a:lnTo>
                  <a:lnTo>
                    <a:pt x="2141" y="972"/>
                  </a:lnTo>
                  <a:lnTo>
                    <a:pt x="2146" y="965"/>
                  </a:lnTo>
                  <a:lnTo>
                    <a:pt x="2148" y="955"/>
                  </a:lnTo>
                  <a:lnTo>
                    <a:pt x="2151" y="944"/>
                  </a:lnTo>
                  <a:lnTo>
                    <a:pt x="2151" y="931"/>
                  </a:lnTo>
                  <a:lnTo>
                    <a:pt x="2151" y="0"/>
                  </a:lnTo>
                  <a:lnTo>
                    <a:pt x="0" y="0"/>
                  </a:lnTo>
                  <a:lnTo>
                    <a:pt x="0" y="2155"/>
                  </a:lnTo>
                  <a:lnTo>
                    <a:pt x="495" y="2155"/>
                  </a:lnTo>
                  <a:lnTo>
                    <a:pt x="495" y="2156"/>
                  </a:lnTo>
                  <a:lnTo>
                    <a:pt x="933" y="2156"/>
                  </a:lnTo>
                  <a:lnTo>
                    <a:pt x="933" y="2156"/>
                  </a:lnTo>
                  <a:lnTo>
                    <a:pt x="946" y="2156"/>
                  </a:lnTo>
                  <a:lnTo>
                    <a:pt x="955" y="2158"/>
                  </a:lnTo>
                  <a:lnTo>
                    <a:pt x="965" y="2161"/>
                  </a:lnTo>
                  <a:lnTo>
                    <a:pt x="973" y="2166"/>
                  </a:lnTo>
                  <a:lnTo>
                    <a:pt x="980" y="2171"/>
                  </a:lnTo>
                  <a:lnTo>
                    <a:pt x="985" y="2176"/>
                  </a:lnTo>
                  <a:lnTo>
                    <a:pt x="988" y="2182"/>
                  </a:lnTo>
                  <a:lnTo>
                    <a:pt x="989" y="2189"/>
                  </a:lnTo>
                  <a:lnTo>
                    <a:pt x="989" y="2195"/>
                  </a:lnTo>
                  <a:lnTo>
                    <a:pt x="988" y="2203"/>
                  </a:lnTo>
                  <a:lnTo>
                    <a:pt x="985" y="2210"/>
                  </a:lnTo>
                  <a:lnTo>
                    <a:pt x="980" y="2218"/>
                  </a:lnTo>
                  <a:lnTo>
                    <a:pt x="975" y="2225"/>
                  </a:lnTo>
                  <a:lnTo>
                    <a:pt x="967" y="2233"/>
                  </a:lnTo>
                  <a:lnTo>
                    <a:pt x="957" y="2239"/>
                  </a:lnTo>
                  <a:lnTo>
                    <a:pt x="946" y="2244"/>
                  </a:lnTo>
                  <a:lnTo>
                    <a:pt x="946" y="2244"/>
                  </a:lnTo>
                  <a:lnTo>
                    <a:pt x="931" y="2252"/>
                  </a:lnTo>
                  <a:lnTo>
                    <a:pt x="918" y="2264"/>
                  </a:lnTo>
                  <a:lnTo>
                    <a:pt x="902" y="2278"/>
                  </a:lnTo>
                  <a:lnTo>
                    <a:pt x="893" y="2288"/>
                  </a:lnTo>
                  <a:lnTo>
                    <a:pt x="885" y="2298"/>
                  </a:lnTo>
                  <a:lnTo>
                    <a:pt x="879" y="2309"/>
                  </a:lnTo>
                  <a:lnTo>
                    <a:pt x="871" y="2322"/>
                  </a:lnTo>
                  <a:lnTo>
                    <a:pt x="866" y="2335"/>
                  </a:lnTo>
                  <a:lnTo>
                    <a:pt x="861" y="2351"/>
                  </a:lnTo>
                  <a:lnTo>
                    <a:pt x="859" y="2368"/>
                  </a:lnTo>
                  <a:lnTo>
                    <a:pt x="858" y="2386"/>
                  </a:lnTo>
                  <a:lnTo>
                    <a:pt x="858" y="2386"/>
                  </a:lnTo>
                  <a:lnTo>
                    <a:pt x="859" y="2405"/>
                  </a:lnTo>
                  <a:lnTo>
                    <a:pt x="863" y="2426"/>
                  </a:lnTo>
                  <a:lnTo>
                    <a:pt x="869" y="2444"/>
                  </a:lnTo>
                  <a:lnTo>
                    <a:pt x="877" y="2464"/>
                  </a:lnTo>
                  <a:lnTo>
                    <a:pt x="889" y="2482"/>
                  </a:lnTo>
                  <a:lnTo>
                    <a:pt x="900" y="2498"/>
                  </a:lnTo>
                  <a:lnTo>
                    <a:pt x="915" y="2513"/>
                  </a:lnTo>
                  <a:lnTo>
                    <a:pt x="931" y="2527"/>
                  </a:lnTo>
                  <a:lnTo>
                    <a:pt x="949" y="2540"/>
                  </a:lnTo>
                  <a:lnTo>
                    <a:pt x="968" y="2552"/>
                  </a:lnTo>
                  <a:lnTo>
                    <a:pt x="988" y="2561"/>
                  </a:lnTo>
                  <a:lnTo>
                    <a:pt x="1011" y="2569"/>
                  </a:lnTo>
                  <a:lnTo>
                    <a:pt x="1033" y="2578"/>
                  </a:lnTo>
                  <a:lnTo>
                    <a:pt x="1058" y="2582"/>
                  </a:lnTo>
                  <a:lnTo>
                    <a:pt x="1082" y="2584"/>
                  </a:lnTo>
                  <a:lnTo>
                    <a:pt x="1108" y="2586"/>
                  </a:lnTo>
                  <a:lnTo>
                    <a:pt x="1108" y="2586"/>
                  </a:lnTo>
                  <a:lnTo>
                    <a:pt x="1133" y="2584"/>
                  </a:lnTo>
                  <a:lnTo>
                    <a:pt x="1157" y="2582"/>
                  </a:lnTo>
                  <a:lnTo>
                    <a:pt x="1181" y="2578"/>
                  </a:lnTo>
                  <a:lnTo>
                    <a:pt x="1204" y="2569"/>
                  </a:lnTo>
                  <a:lnTo>
                    <a:pt x="1227" y="2561"/>
                  </a:lnTo>
                  <a:lnTo>
                    <a:pt x="1247" y="2552"/>
                  </a:lnTo>
                  <a:lnTo>
                    <a:pt x="1266" y="2540"/>
                  </a:lnTo>
                  <a:lnTo>
                    <a:pt x="1284" y="2527"/>
                  </a:lnTo>
                  <a:lnTo>
                    <a:pt x="1300" y="2513"/>
                  </a:lnTo>
                  <a:lnTo>
                    <a:pt x="1315" y="2498"/>
                  </a:lnTo>
                  <a:lnTo>
                    <a:pt x="1326" y="2482"/>
                  </a:lnTo>
                  <a:lnTo>
                    <a:pt x="1338" y="2464"/>
                  </a:lnTo>
                  <a:lnTo>
                    <a:pt x="1346" y="2444"/>
                  </a:lnTo>
                  <a:lnTo>
                    <a:pt x="1352" y="2426"/>
                  </a:lnTo>
                  <a:lnTo>
                    <a:pt x="1356" y="2405"/>
                  </a:lnTo>
                  <a:lnTo>
                    <a:pt x="1357" y="2386"/>
                  </a:lnTo>
                  <a:lnTo>
                    <a:pt x="1357" y="2386"/>
                  </a:lnTo>
                  <a:lnTo>
                    <a:pt x="1356" y="2368"/>
                  </a:lnTo>
                  <a:lnTo>
                    <a:pt x="1354" y="2351"/>
                  </a:lnTo>
                  <a:lnTo>
                    <a:pt x="1349" y="2335"/>
                  </a:lnTo>
                  <a:lnTo>
                    <a:pt x="1344" y="2322"/>
                  </a:lnTo>
                  <a:lnTo>
                    <a:pt x="1338" y="2309"/>
                  </a:lnTo>
                  <a:lnTo>
                    <a:pt x="1329" y="2298"/>
                  </a:lnTo>
                  <a:lnTo>
                    <a:pt x="1321" y="2288"/>
                  </a:lnTo>
                  <a:lnTo>
                    <a:pt x="1313" y="2278"/>
                  </a:lnTo>
                  <a:lnTo>
                    <a:pt x="1297" y="2264"/>
                  </a:lnTo>
                  <a:lnTo>
                    <a:pt x="1284" y="2252"/>
                  </a:lnTo>
                  <a:lnTo>
                    <a:pt x="1269" y="2244"/>
                  </a:lnTo>
                  <a:lnTo>
                    <a:pt x="1269" y="2244"/>
                  </a:lnTo>
                  <a:lnTo>
                    <a:pt x="1258" y="2239"/>
                  </a:lnTo>
                  <a:lnTo>
                    <a:pt x="1248" y="2233"/>
                  </a:lnTo>
                  <a:lnTo>
                    <a:pt x="1240" y="2225"/>
                  </a:lnTo>
                  <a:lnTo>
                    <a:pt x="1235" y="2218"/>
                  </a:lnTo>
                  <a:lnTo>
                    <a:pt x="1230" y="2210"/>
                  </a:lnTo>
                  <a:lnTo>
                    <a:pt x="1227" y="2203"/>
                  </a:lnTo>
                  <a:lnTo>
                    <a:pt x="1225" y="2195"/>
                  </a:lnTo>
                  <a:lnTo>
                    <a:pt x="1225" y="2189"/>
                  </a:lnTo>
                  <a:lnTo>
                    <a:pt x="1227" y="2182"/>
                  </a:lnTo>
                  <a:lnTo>
                    <a:pt x="1230" y="2176"/>
                  </a:lnTo>
                  <a:lnTo>
                    <a:pt x="1235" y="2171"/>
                  </a:lnTo>
                  <a:lnTo>
                    <a:pt x="1242" y="2166"/>
                  </a:lnTo>
                  <a:lnTo>
                    <a:pt x="1250" y="2161"/>
                  </a:lnTo>
                  <a:lnTo>
                    <a:pt x="1260" y="2158"/>
                  </a:lnTo>
                  <a:lnTo>
                    <a:pt x="1269" y="2156"/>
                  </a:lnTo>
                  <a:lnTo>
                    <a:pt x="1282" y="2156"/>
                  </a:lnTo>
                  <a:lnTo>
                    <a:pt x="1556" y="2156"/>
                  </a:lnTo>
                  <a:lnTo>
                    <a:pt x="1556" y="2155"/>
                  </a:lnTo>
                  <a:lnTo>
                    <a:pt x="2151" y="2155"/>
                  </a:lnTo>
                  <a:lnTo>
                    <a:pt x="2151" y="1281"/>
                  </a:lnTo>
                  <a:lnTo>
                    <a:pt x="2151" y="1281"/>
                  </a:lnTo>
                  <a:lnTo>
                    <a:pt x="2151" y="1269"/>
                  </a:lnTo>
                  <a:lnTo>
                    <a:pt x="2148" y="1258"/>
                  </a:lnTo>
                  <a:lnTo>
                    <a:pt x="2146" y="1248"/>
                  </a:lnTo>
                  <a:lnTo>
                    <a:pt x="2141" y="1240"/>
                  </a:lnTo>
                  <a:lnTo>
                    <a:pt x="2136" y="1234"/>
                  </a:lnTo>
                  <a:lnTo>
                    <a:pt x="2132" y="1229"/>
                  </a:lnTo>
                  <a:lnTo>
                    <a:pt x="2125" y="1225"/>
                  </a:lnTo>
                  <a:lnTo>
                    <a:pt x="2119" y="1224"/>
                  </a:lnTo>
                  <a:lnTo>
                    <a:pt x="2112" y="1224"/>
                  </a:lnTo>
                  <a:lnTo>
                    <a:pt x="2104" y="1225"/>
                  </a:lnTo>
                  <a:lnTo>
                    <a:pt x="2097" y="1229"/>
                  </a:lnTo>
                  <a:lnTo>
                    <a:pt x="2089" y="1234"/>
                  </a:lnTo>
                  <a:lnTo>
                    <a:pt x="2083" y="1240"/>
                  </a:lnTo>
                  <a:lnTo>
                    <a:pt x="2075" y="1248"/>
                  </a:lnTo>
                  <a:lnTo>
                    <a:pt x="2068" y="1258"/>
                  </a:lnTo>
                  <a:lnTo>
                    <a:pt x="2062" y="1268"/>
                  </a:lnTo>
                  <a:lnTo>
                    <a:pt x="2062" y="1268"/>
                  </a:lnTo>
                  <a:lnTo>
                    <a:pt x="2054" y="1282"/>
                  </a:lnTo>
                  <a:lnTo>
                    <a:pt x="2044" y="1295"/>
                  </a:lnTo>
                  <a:lnTo>
                    <a:pt x="2029" y="1312"/>
                  </a:lnTo>
                  <a:lnTo>
                    <a:pt x="2019" y="1320"/>
                  </a:lnTo>
                  <a:lnTo>
                    <a:pt x="2010" y="1328"/>
                  </a:lnTo>
                  <a:lnTo>
                    <a:pt x="1998" y="1336"/>
                  </a:lnTo>
                  <a:lnTo>
                    <a:pt x="1985" y="1343"/>
                  </a:lnTo>
                  <a:lnTo>
                    <a:pt x="1971" y="1348"/>
                  </a:lnTo>
                  <a:lnTo>
                    <a:pt x="1956" y="1352"/>
                  </a:lnTo>
                  <a:lnTo>
                    <a:pt x="1940" y="1356"/>
                  </a:lnTo>
                  <a:lnTo>
                    <a:pt x="1922" y="1356"/>
                  </a:lnTo>
                  <a:lnTo>
                    <a:pt x="1922" y="1356"/>
                  </a:lnTo>
                  <a:lnTo>
                    <a:pt x="1901" y="1354"/>
                  </a:lnTo>
                  <a:lnTo>
                    <a:pt x="1881" y="1351"/>
                  </a:lnTo>
                  <a:lnTo>
                    <a:pt x="1862" y="1344"/>
                  </a:lnTo>
                  <a:lnTo>
                    <a:pt x="1844" y="1336"/>
                  </a:lnTo>
                  <a:lnTo>
                    <a:pt x="1826" y="1326"/>
                  </a:lnTo>
                  <a:lnTo>
                    <a:pt x="1809" y="1313"/>
                  </a:lnTo>
                  <a:lnTo>
                    <a:pt x="1795" y="1299"/>
                  </a:lnTo>
                  <a:lnTo>
                    <a:pt x="1780" y="1282"/>
                  </a:lnTo>
                  <a:lnTo>
                    <a:pt x="1767" y="1265"/>
                  </a:lnTo>
                  <a:lnTo>
                    <a:pt x="1756" y="1247"/>
                  </a:lnTo>
                  <a:lnTo>
                    <a:pt x="1746" y="1225"/>
                  </a:lnTo>
                  <a:lnTo>
                    <a:pt x="1736" y="1203"/>
                  </a:lnTo>
                  <a:lnTo>
                    <a:pt x="1730" y="1180"/>
                  </a:lnTo>
                  <a:lnTo>
                    <a:pt x="1725" y="1157"/>
                  </a:lnTo>
                  <a:lnTo>
                    <a:pt x="1722" y="1131"/>
                  </a:lnTo>
                  <a:lnTo>
                    <a:pt x="1722" y="1107"/>
                  </a:lnTo>
                  <a:lnTo>
                    <a:pt x="1722" y="1107"/>
                  </a:lnTo>
                  <a:lnTo>
                    <a:pt x="1722" y="1081"/>
                  </a:lnTo>
                  <a:lnTo>
                    <a:pt x="1725" y="1056"/>
                  </a:lnTo>
                  <a:lnTo>
                    <a:pt x="1730" y="1032"/>
                  </a:lnTo>
                  <a:lnTo>
                    <a:pt x="1736" y="1009"/>
                  </a:lnTo>
                  <a:lnTo>
                    <a:pt x="1746" y="988"/>
                  </a:lnTo>
                  <a:lnTo>
                    <a:pt x="1756" y="967"/>
                  </a:lnTo>
                  <a:lnTo>
                    <a:pt x="1767" y="947"/>
                  </a:lnTo>
                  <a:lnTo>
                    <a:pt x="1780" y="929"/>
                  </a:lnTo>
                  <a:lnTo>
                    <a:pt x="1795" y="913"/>
                  </a:lnTo>
                  <a:lnTo>
                    <a:pt x="1809" y="898"/>
                  </a:lnTo>
                  <a:lnTo>
                    <a:pt x="1826" y="887"/>
                  </a:lnTo>
                  <a:lnTo>
                    <a:pt x="1844" y="876"/>
                  </a:lnTo>
                  <a:lnTo>
                    <a:pt x="1862" y="868"/>
                  </a:lnTo>
                  <a:lnTo>
                    <a:pt x="1881" y="861"/>
                  </a:lnTo>
                  <a:lnTo>
                    <a:pt x="1901" y="858"/>
                  </a:lnTo>
                  <a:lnTo>
                    <a:pt x="1922" y="856"/>
                  </a:lnTo>
                  <a:lnTo>
                    <a:pt x="1922" y="856"/>
                  </a:lnTo>
                  <a:close/>
                </a:path>
              </a:pathLst>
            </a:custGeom>
            <a:solidFill>
              <a:srgbClr val="E9EFF7"/>
            </a:solidFill>
            <a:ln w="28575">
              <a:solidFill>
                <a:schemeClr val="tx1">
                  <a:lumMod val="50000"/>
                  <a:lumOff val="50000"/>
                </a:schemeClr>
              </a:solidFill>
              <a:prstDash val="solid"/>
              <a:round/>
              <a:headEnd/>
              <a:tailEnd/>
            </a:ln>
          </p:spPr>
          <p:txBody>
            <a:bodyPr bIns="540000" anchor="ctr"/>
            <a:lstStyle/>
            <a:p>
              <a:pPr eaLnBrk="1" hangingPunct="1">
                <a:defRPr/>
              </a:pPr>
              <a:r>
                <a:rPr lang="en-US" sz="1600" dirty="0" smtClean="0">
                  <a:cs typeface="Arial" charset="0"/>
                </a:rPr>
                <a:t>Instruction Encodings</a:t>
              </a:r>
              <a:endParaRPr lang="en-GB" sz="1600" dirty="0">
                <a:cs typeface="Arial" charset="0"/>
              </a:endParaRPr>
            </a:p>
          </p:txBody>
        </p:sp>
        <p:sp>
          <p:nvSpPr>
            <p:cNvPr id="6" name="Freeform 6"/>
            <p:cNvSpPr>
              <a:spLocks/>
            </p:cNvSpPr>
            <p:nvPr/>
          </p:nvSpPr>
          <p:spPr bwMode="auto">
            <a:xfrm>
              <a:off x="2124075" y="3989388"/>
              <a:ext cx="3001963" cy="2495550"/>
            </a:xfrm>
            <a:custGeom>
              <a:avLst/>
              <a:gdLst>
                <a:gd name="T0" fmla="*/ 861 w 2587"/>
                <a:gd name="T1" fmla="*/ 195 h 2151"/>
                <a:gd name="T2" fmla="*/ 885 w 2587"/>
                <a:gd name="T3" fmla="*/ 143 h 2151"/>
                <a:gd name="T4" fmla="*/ 931 w 2587"/>
                <a:gd name="T5" fmla="*/ 97 h 2151"/>
                <a:gd name="T6" fmla="*/ 965 w 2587"/>
                <a:gd name="T7" fmla="*/ 76 h 2151"/>
                <a:gd name="T8" fmla="*/ 988 w 2587"/>
                <a:gd name="T9" fmla="*/ 47 h 2151"/>
                <a:gd name="T10" fmla="*/ 985 w 2587"/>
                <a:gd name="T11" fmla="*/ 21 h 2151"/>
                <a:gd name="T12" fmla="*/ 955 w 2587"/>
                <a:gd name="T13" fmla="*/ 3 h 2151"/>
                <a:gd name="T14" fmla="*/ 0 w 2587"/>
                <a:gd name="T15" fmla="*/ 2151 h 2151"/>
                <a:gd name="T16" fmla="*/ 2156 w 2587"/>
                <a:gd name="T17" fmla="*/ 1220 h 2151"/>
                <a:gd name="T18" fmla="*/ 2163 w 2587"/>
                <a:gd name="T19" fmla="*/ 1186 h 2151"/>
                <a:gd name="T20" fmla="*/ 2182 w 2587"/>
                <a:gd name="T21" fmla="*/ 1163 h 2151"/>
                <a:gd name="T22" fmla="*/ 2211 w 2587"/>
                <a:gd name="T23" fmla="*/ 1166 h 2151"/>
                <a:gd name="T24" fmla="*/ 2239 w 2587"/>
                <a:gd name="T25" fmla="*/ 1196 h 2151"/>
                <a:gd name="T26" fmla="*/ 2263 w 2587"/>
                <a:gd name="T27" fmla="*/ 1235 h 2151"/>
                <a:gd name="T28" fmla="*/ 2309 w 2587"/>
                <a:gd name="T29" fmla="*/ 1274 h 2151"/>
                <a:gd name="T30" fmla="*/ 2368 w 2587"/>
                <a:gd name="T31" fmla="*/ 1293 h 2151"/>
                <a:gd name="T32" fmla="*/ 2426 w 2587"/>
                <a:gd name="T33" fmla="*/ 1288 h 2151"/>
                <a:gd name="T34" fmla="*/ 2498 w 2587"/>
                <a:gd name="T35" fmla="*/ 1251 h 2151"/>
                <a:gd name="T36" fmla="*/ 2553 w 2587"/>
                <a:gd name="T37" fmla="*/ 1184 h 2151"/>
                <a:gd name="T38" fmla="*/ 2582 w 2587"/>
                <a:gd name="T39" fmla="*/ 1095 h 2151"/>
                <a:gd name="T40" fmla="*/ 2586 w 2587"/>
                <a:gd name="T41" fmla="*/ 1018 h 2151"/>
                <a:gd name="T42" fmla="*/ 2563 w 2587"/>
                <a:gd name="T43" fmla="*/ 926 h 2151"/>
                <a:gd name="T44" fmla="*/ 2514 w 2587"/>
                <a:gd name="T45" fmla="*/ 852 h 2151"/>
                <a:gd name="T46" fmla="*/ 2446 w 2587"/>
                <a:gd name="T47" fmla="*/ 805 h 2151"/>
                <a:gd name="T48" fmla="*/ 2385 w 2587"/>
                <a:gd name="T49" fmla="*/ 794 h 2151"/>
                <a:gd name="T50" fmla="*/ 2322 w 2587"/>
                <a:gd name="T51" fmla="*/ 808 h 2151"/>
                <a:gd name="T52" fmla="*/ 2278 w 2587"/>
                <a:gd name="T53" fmla="*/ 838 h 2151"/>
                <a:gd name="T54" fmla="*/ 2245 w 2587"/>
                <a:gd name="T55" fmla="*/ 882 h 2151"/>
                <a:gd name="T56" fmla="*/ 2218 w 2587"/>
                <a:gd name="T57" fmla="*/ 917 h 2151"/>
                <a:gd name="T58" fmla="*/ 2189 w 2587"/>
                <a:gd name="T59" fmla="*/ 927 h 2151"/>
                <a:gd name="T60" fmla="*/ 2166 w 2587"/>
                <a:gd name="T61" fmla="*/ 911 h 2151"/>
                <a:gd name="T62" fmla="*/ 2156 w 2587"/>
                <a:gd name="T63" fmla="*/ 869 h 2151"/>
                <a:gd name="T64" fmla="*/ 1282 w 2587"/>
                <a:gd name="T65" fmla="*/ 0 h 2151"/>
                <a:gd name="T66" fmla="*/ 1248 w 2587"/>
                <a:gd name="T67" fmla="*/ 6 h 2151"/>
                <a:gd name="T68" fmla="*/ 1227 w 2587"/>
                <a:gd name="T69" fmla="*/ 27 h 2151"/>
                <a:gd name="T70" fmla="*/ 1229 w 2587"/>
                <a:gd name="T71" fmla="*/ 55 h 2151"/>
                <a:gd name="T72" fmla="*/ 1258 w 2587"/>
                <a:gd name="T73" fmla="*/ 83 h 2151"/>
                <a:gd name="T74" fmla="*/ 1297 w 2587"/>
                <a:gd name="T75" fmla="*/ 107 h 2151"/>
                <a:gd name="T76" fmla="*/ 1336 w 2587"/>
                <a:gd name="T77" fmla="*/ 154 h 2151"/>
                <a:gd name="T78" fmla="*/ 1356 w 2587"/>
                <a:gd name="T79" fmla="*/ 213 h 2151"/>
                <a:gd name="T80" fmla="*/ 1352 w 2587"/>
                <a:gd name="T81" fmla="*/ 270 h 2151"/>
                <a:gd name="T82" fmla="*/ 1313 w 2587"/>
                <a:gd name="T83" fmla="*/ 341 h 2151"/>
                <a:gd name="T84" fmla="*/ 1247 w 2587"/>
                <a:gd name="T85" fmla="*/ 397 h 2151"/>
                <a:gd name="T86" fmla="*/ 1157 w 2587"/>
                <a:gd name="T87" fmla="*/ 426 h 2151"/>
                <a:gd name="T88" fmla="*/ 1082 w 2587"/>
                <a:gd name="T89" fmla="*/ 429 h 2151"/>
                <a:gd name="T90" fmla="*/ 988 w 2587"/>
                <a:gd name="T91" fmla="*/ 406 h 2151"/>
                <a:gd name="T92" fmla="*/ 915 w 2587"/>
                <a:gd name="T93" fmla="*/ 358 h 2151"/>
                <a:gd name="T94" fmla="*/ 869 w 2587"/>
                <a:gd name="T95" fmla="*/ 289 h 2151"/>
                <a:gd name="T96" fmla="*/ 858 w 2587"/>
                <a:gd name="T97" fmla="*/ 23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1">
                  <a:moveTo>
                    <a:pt x="858" y="231"/>
                  </a:moveTo>
                  <a:lnTo>
                    <a:pt x="858" y="231"/>
                  </a:lnTo>
                  <a:lnTo>
                    <a:pt x="858" y="213"/>
                  </a:lnTo>
                  <a:lnTo>
                    <a:pt x="861" y="195"/>
                  </a:lnTo>
                  <a:lnTo>
                    <a:pt x="866" y="180"/>
                  </a:lnTo>
                  <a:lnTo>
                    <a:pt x="871" y="166"/>
                  </a:lnTo>
                  <a:lnTo>
                    <a:pt x="877" y="154"/>
                  </a:lnTo>
                  <a:lnTo>
                    <a:pt x="885" y="143"/>
                  </a:lnTo>
                  <a:lnTo>
                    <a:pt x="893" y="131"/>
                  </a:lnTo>
                  <a:lnTo>
                    <a:pt x="902" y="123"/>
                  </a:lnTo>
                  <a:lnTo>
                    <a:pt x="918" y="107"/>
                  </a:lnTo>
                  <a:lnTo>
                    <a:pt x="931" y="97"/>
                  </a:lnTo>
                  <a:lnTo>
                    <a:pt x="946" y="89"/>
                  </a:lnTo>
                  <a:lnTo>
                    <a:pt x="946" y="89"/>
                  </a:lnTo>
                  <a:lnTo>
                    <a:pt x="955" y="83"/>
                  </a:lnTo>
                  <a:lnTo>
                    <a:pt x="965" y="76"/>
                  </a:lnTo>
                  <a:lnTo>
                    <a:pt x="973" y="70"/>
                  </a:lnTo>
                  <a:lnTo>
                    <a:pt x="980" y="62"/>
                  </a:lnTo>
                  <a:lnTo>
                    <a:pt x="985" y="55"/>
                  </a:lnTo>
                  <a:lnTo>
                    <a:pt x="988" y="47"/>
                  </a:lnTo>
                  <a:lnTo>
                    <a:pt x="989" y="40"/>
                  </a:lnTo>
                  <a:lnTo>
                    <a:pt x="989" y="34"/>
                  </a:lnTo>
                  <a:lnTo>
                    <a:pt x="988" y="27"/>
                  </a:lnTo>
                  <a:lnTo>
                    <a:pt x="985" y="21"/>
                  </a:lnTo>
                  <a:lnTo>
                    <a:pt x="980" y="14"/>
                  </a:lnTo>
                  <a:lnTo>
                    <a:pt x="973" y="9"/>
                  </a:lnTo>
                  <a:lnTo>
                    <a:pt x="965" y="6"/>
                  </a:lnTo>
                  <a:lnTo>
                    <a:pt x="955" y="3"/>
                  </a:lnTo>
                  <a:lnTo>
                    <a:pt x="944" y="1"/>
                  </a:lnTo>
                  <a:lnTo>
                    <a:pt x="933" y="0"/>
                  </a:lnTo>
                  <a:lnTo>
                    <a:pt x="0" y="0"/>
                  </a:lnTo>
                  <a:lnTo>
                    <a:pt x="0" y="2151"/>
                  </a:lnTo>
                  <a:lnTo>
                    <a:pt x="2154" y="2151"/>
                  </a:lnTo>
                  <a:lnTo>
                    <a:pt x="2154" y="1656"/>
                  </a:lnTo>
                  <a:lnTo>
                    <a:pt x="2156" y="1656"/>
                  </a:lnTo>
                  <a:lnTo>
                    <a:pt x="2156" y="1220"/>
                  </a:lnTo>
                  <a:lnTo>
                    <a:pt x="2156" y="1220"/>
                  </a:lnTo>
                  <a:lnTo>
                    <a:pt x="2158" y="1207"/>
                  </a:lnTo>
                  <a:lnTo>
                    <a:pt x="2159" y="1196"/>
                  </a:lnTo>
                  <a:lnTo>
                    <a:pt x="2163" y="1186"/>
                  </a:lnTo>
                  <a:lnTo>
                    <a:pt x="2166" y="1178"/>
                  </a:lnTo>
                  <a:lnTo>
                    <a:pt x="2171" y="1171"/>
                  </a:lnTo>
                  <a:lnTo>
                    <a:pt x="2177" y="1166"/>
                  </a:lnTo>
                  <a:lnTo>
                    <a:pt x="2182" y="1163"/>
                  </a:lnTo>
                  <a:lnTo>
                    <a:pt x="2189" y="1161"/>
                  </a:lnTo>
                  <a:lnTo>
                    <a:pt x="2197" y="1161"/>
                  </a:lnTo>
                  <a:lnTo>
                    <a:pt x="2203" y="1163"/>
                  </a:lnTo>
                  <a:lnTo>
                    <a:pt x="2211" y="1166"/>
                  </a:lnTo>
                  <a:lnTo>
                    <a:pt x="2218" y="1171"/>
                  </a:lnTo>
                  <a:lnTo>
                    <a:pt x="2226" y="1178"/>
                  </a:lnTo>
                  <a:lnTo>
                    <a:pt x="2232" y="1186"/>
                  </a:lnTo>
                  <a:lnTo>
                    <a:pt x="2239" y="1196"/>
                  </a:lnTo>
                  <a:lnTo>
                    <a:pt x="2245" y="1207"/>
                  </a:lnTo>
                  <a:lnTo>
                    <a:pt x="2245" y="1207"/>
                  </a:lnTo>
                  <a:lnTo>
                    <a:pt x="2254" y="1220"/>
                  </a:lnTo>
                  <a:lnTo>
                    <a:pt x="2263" y="1235"/>
                  </a:lnTo>
                  <a:lnTo>
                    <a:pt x="2278" y="1251"/>
                  </a:lnTo>
                  <a:lnTo>
                    <a:pt x="2288" y="1259"/>
                  </a:lnTo>
                  <a:lnTo>
                    <a:pt x="2298" y="1266"/>
                  </a:lnTo>
                  <a:lnTo>
                    <a:pt x="2309" y="1274"/>
                  </a:lnTo>
                  <a:lnTo>
                    <a:pt x="2322" y="1280"/>
                  </a:lnTo>
                  <a:lnTo>
                    <a:pt x="2337" y="1285"/>
                  </a:lnTo>
                  <a:lnTo>
                    <a:pt x="2351" y="1290"/>
                  </a:lnTo>
                  <a:lnTo>
                    <a:pt x="2368" y="1293"/>
                  </a:lnTo>
                  <a:lnTo>
                    <a:pt x="2385" y="1293"/>
                  </a:lnTo>
                  <a:lnTo>
                    <a:pt x="2385" y="1293"/>
                  </a:lnTo>
                  <a:lnTo>
                    <a:pt x="2407" y="1293"/>
                  </a:lnTo>
                  <a:lnTo>
                    <a:pt x="2426" y="1288"/>
                  </a:lnTo>
                  <a:lnTo>
                    <a:pt x="2446" y="1283"/>
                  </a:lnTo>
                  <a:lnTo>
                    <a:pt x="2463" y="1274"/>
                  </a:lnTo>
                  <a:lnTo>
                    <a:pt x="2481" y="1264"/>
                  </a:lnTo>
                  <a:lnTo>
                    <a:pt x="2498" y="1251"/>
                  </a:lnTo>
                  <a:lnTo>
                    <a:pt x="2514" y="1236"/>
                  </a:lnTo>
                  <a:lnTo>
                    <a:pt x="2527" y="1220"/>
                  </a:lnTo>
                  <a:lnTo>
                    <a:pt x="2540" y="1204"/>
                  </a:lnTo>
                  <a:lnTo>
                    <a:pt x="2553" y="1184"/>
                  </a:lnTo>
                  <a:lnTo>
                    <a:pt x="2563" y="1163"/>
                  </a:lnTo>
                  <a:lnTo>
                    <a:pt x="2571" y="1142"/>
                  </a:lnTo>
                  <a:lnTo>
                    <a:pt x="2577" y="1119"/>
                  </a:lnTo>
                  <a:lnTo>
                    <a:pt x="2582" y="1095"/>
                  </a:lnTo>
                  <a:lnTo>
                    <a:pt x="2586" y="1070"/>
                  </a:lnTo>
                  <a:lnTo>
                    <a:pt x="2587" y="1044"/>
                  </a:lnTo>
                  <a:lnTo>
                    <a:pt x="2587" y="1044"/>
                  </a:lnTo>
                  <a:lnTo>
                    <a:pt x="2586" y="1018"/>
                  </a:lnTo>
                  <a:lnTo>
                    <a:pt x="2582" y="994"/>
                  </a:lnTo>
                  <a:lnTo>
                    <a:pt x="2577" y="969"/>
                  </a:lnTo>
                  <a:lnTo>
                    <a:pt x="2571" y="947"/>
                  </a:lnTo>
                  <a:lnTo>
                    <a:pt x="2563" y="926"/>
                  </a:lnTo>
                  <a:lnTo>
                    <a:pt x="2553" y="904"/>
                  </a:lnTo>
                  <a:lnTo>
                    <a:pt x="2540" y="885"/>
                  </a:lnTo>
                  <a:lnTo>
                    <a:pt x="2527" y="867"/>
                  </a:lnTo>
                  <a:lnTo>
                    <a:pt x="2514" y="852"/>
                  </a:lnTo>
                  <a:lnTo>
                    <a:pt x="2498" y="838"/>
                  </a:lnTo>
                  <a:lnTo>
                    <a:pt x="2481" y="825"/>
                  </a:lnTo>
                  <a:lnTo>
                    <a:pt x="2463" y="815"/>
                  </a:lnTo>
                  <a:lnTo>
                    <a:pt x="2446" y="805"/>
                  </a:lnTo>
                  <a:lnTo>
                    <a:pt x="2426" y="800"/>
                  </a:lnTo>
                  <a:lnTo>
                    <a:pt x="2407" y="795"/>
                  </a:lnTo>
                  <a:lnTo>
                    <a:pt x="2385" y="794"/>
                  </a:lnTo>
                  <a:lnTo>
                    <a:pt x="2385" y="794"/>
                  </a:lnTo>
                  <a:lnTo>
                    <a:pt x="2368" y="795"/>
                  </a:lnTo>
                  <a:lnTo>
                    <a:pt x="2351" y="799"/>
                  </a:lnTo>
                  <a:lnTo>
                    <a:pt x="2337" y="802"/>
                  </a:lnTo>
                  <a:lnTo>
                    <a:pt x="2322" y="808"/>
                  </a:lnTo>
                  <a:lnTo>
                    <a:pt x="2309" y="815"/>
                  </a:lnTo>
                  <a:lnTo>
                    <a:pt x="2298" y="821"/>
                  </a:lnTo>
                  <a:lnTo>
                    <a:pt x="2288" y="830"/>
                  </a:lnTo>
                  <a:lnTo>
                    <a:pt x="2278" y="838"/>
                  </a:lnTo>
                  <a:lnTo>
                    <a:pt x="2263" y="854"/>
                  </a:lnTo>
                  <a:lnTo>
                    <a:pt x="2254" y="869"/>
                  </a:lnTo>
                  <a:lnTo>
                    <a:pt x="2245" y="882"/>
                  </a:lnTo>
                  <a:lnTo>
                    <a:pt x="2245" y="882"/>
                  </a:lnTo>
                  <a:lnTo>
                    <a:pt x="2239" y="893"/>
                  </a:lnTo>
                  <a:lnTo>
                    <a:pt x="2232" y="903"/>
                  </a:lnTo>
                  <a:lnTo>
                    <a:pt x="2226" y="911"/>
                  </a:lnTo>
                  <a:lnTo>
                    <a:pt x="2218" y="917"/>
                  </a:lnTo>
                  <a:lnTo>
                    <a:pt x="2211" y="922"/>
                  </a:lnTo>
                  <a:lnTo>
                    <a:pt x="2203" y="926"/>
                  </a:lnTo>
                  <a:lnTo>
                    <a:pt x="2197" y="927"/>
                  </a:lnTo>
                  <a:lnTo>
                    <a:pt x="2189" y="927"/>
                  </a:lnTo>
                  <a:lnTo>
                    <a:pt x="2182" y="926"/>
                  </a:lnTo>
                  <a:lnTo>
                    <a:pt x="2177" y="922"/>
                  </a:lnTo>
                  <a:lnTo>
                    <a:pt x="2171" y="917"/>
                  </a:lnTo>
                  <a:lnTo>
                    <a:pt x="2166" y="911"/>
                  </a:lnTo>
                  <a:lnTo>
                    <a:pt x="2163" y="903"/>
                  </a:lnTo>
                  <a:lnTo>
                    <a:pt x="2159" y="893"/>
                  </a:lnTo>
                  <a:lnTo>
                    <a:pt x="2158" y="882"/>
                  </a:lnTo>
                  <a:lnTo>
                    <a:pt x="2156" y="869"/>
                  </a:lnTo>
                  <a:lnTo>
                    <a:pt x="2156" y="595"/>
                  </a:lnTo>
                  <a:lnTo>
                    <a:pt x="2154" y="595"/>
                  </a:lnTo>
                  <a:lnTo>
                    <a:pt x="2154" y="0"/>
                  </a:lnTo>
                  <a:lnTo>
                    <a:pt x="1282" y="0"/>
                  </a:lnTo>
                  <a:lnTo>
                    <a:pt x="1282" y="0"/>
                  </a:lnTo>
                  <a:lnTo>
                    <a:pt x="1269" y="1"/>
                  </a:lnTo>
                  <a:lnTo>
                    <a:pt x="1258" y="3"/>
                  </a:lnTo>
                  <a:lnTo>
                    <a:pt x="1248" y="6"/>
                  </a:lnTo>
                  <a:lnTo>
                    <a:pt x="1242" y="9"/>
                  </a:lnTo>
                  <a:lnTo>
                    <a:pt x="1235" y="14"/>
                  </a:lnTo>
                  <a:lnTo>
                    <a:pt x="1230" y="21"/>
                  </a:lnTo>
                  <a:lnTo>
                    <a:pt x="1227" y="27"/>
                  </a:lnTo>
                  <a:lnTo>
                    <a:pt x="1225" y="34"/>
                  </a:lnTo>
                  <a:lnTo>
                    <a:pt x="1225" y="40"/>
                  </a:lnTo>
                  <a:lnTo>
                    <a:pt x="1225" y="47"/>
                  </a:lnTo>
                  <a:lnTo>
                    <a:pt x="1229" y="55"/>
                  </a:lnTo>
                  <a:lnTo>
                    <a:pt x="1234" y="62"/>
                  </a:lnTo>
                  <a:lnTo>
                    <a:pt x="1240" y="70"/>
                  </a:lnTo>
                  <a:lnTo>
                    <a:pt x="1248" y="76"/>
                  </a:lnTo>
                  <a:lnTo>
                    <a:pt x="1258" y="83"/>
                  </a:lnTo>
                  <a:lnTo>
                    <a:pt x="1269" y="89"/>
                  </a:lnTo>
                  <a:lnTo>
                    <a:pt x="1269" y="89"/>
                  </a:lnTo>
                  <a:lnTo>
                    <a:pt x="1282" y="97"/>
                  </a:lnTo>
                  <a:lnTo>
                    <a:pt x="1297" y="107"/>
                  </a:lnTo>
                  <a:lnTo>
                    <a:pt x="1313" y="123"/>
                  </a:lnTo>
                  <a:lnTo>
                    <a:pt x="1321" y="131"/>
                  </a:lnTo>
                  <a:lnTo>
                    <a:pt x="1329" y="143"/>
                  </a:lnTo>
                  <a:lnTo>
                    <a:pt x="1336" y="154"/>
                  </a:lnTo>
                  <a:lnTo>
                    <a:pt x="1343" y="166"/>
                  </a:lnTo>
                  <a:lnTo>
                    <a:pt x="1349" y="180"/>
                  </a:lnTo>
                  <a:lnTo>
                    <a:pt x="1352" y="195"/>
                  </a:lnTo>
                  <a:lnTo>
                    <a:pt x="1356" y="213"/>
                  </a:lnTo>
                  <a:lnTo>
                    <a:pt x="1357" y="231"/>
                  </a:lnTo>
                  <a:lnTo>
                    <a:pt x="1357" y="231"/>
                  </a:lnTo>
                  <a:lnTo>
                    <a:pt x="1356" y="250"/>
                  </a:lnTo>
                  <a:lnTo>
                    <a:pt x="1352" y="270"/>
                  </a:lnTo>
                  <a:lnTo>
                    <a:pt x="1346" y="289"/>
                  </a:lnTo>
                  <a:lnTo>
                    <a:pt x="1338" y="307"/>
                  </a:lnTo>
                  <a:lnTo>
                    <a:pt x="1326" y="325"/>
                  </a:lnTo>
                  <a:lnTo>
                    <a:pt x="1313" y="341"/>
                  </a:lnTo>
                  <a:lnTo>
                    <a:pt x="1300" y="358"/>
                  </a:lnTo>
                  <a:lnTo>
                    <a:pt x="1284" y="372"/>
                  </a:lnTo>
                  <a:lnTo>
                    <a:pt x="1266" y="385"/>
                  </a:lnTo>
                  <a:lnTo>
                    <a:pt x="1247" y="397"/>
                  </a:lnTo>
                  <a:lnTo>
                    <a:pt x="1225" y="406"/>
                  </a:lnTo>
                  <a:lnTo>
                    <a:pt x="1204" y="415"/>
                  </a:lnTo>
                  <a:lnTo>
                    <a:pt x="1181" y="421"/>
                  </a:lnTo>
                  <a:lnTo>
                    <a:pt x="1157" y="426"/>
                  </a:lnTo>
                  <a:lnTo>
                    <a:pt x="1133" y="429"/>
                  </a:lnTo>
                  <a:lnTo>
                    <a:pt x="1107" y="431"/>
                  </a:lnTo>
                  <a:lnTo>
                    <a:pt x="1107" y="431"/>
                  </a:lnTo>
                  <a:lnTo>
                    <a:pt x="1082" y="429"/>
                  </a:lnTo>
                  <a:lnTo>
                    <a:pt x="1056" y="426"/>
                  </a:lnTo>
                  <a:lnTo>
                    <a:pt x="1033" y="421"/>
                  </a:lnTo>
                  <a:lnTo>
                    <a:pt x="1011" y="415"/>
                  </a:lnTo>
                  <a:lnTo>
                    <a:pt x="988" y="406"/>
                  </a:lnTo>
                  <a:lnTo>
                    <a:pt x="967" y="397"/>
                  </a:lnTo>
                  <a:lnTo>
                    <a:pt x="949" y="385"/>
                  </a:lnTo>
                  <a:lnTo>
                    <a:pt x="931" y="372"/>
                  </a:lnTo>
                  <a:lnTo>
                    <a:pt x="915" y="358"/>
                  </a:lnTo>
                  <a:lnTo>
                    <a:pt x="900" y="341"/>
                  </a:lnTo>
                  <a:lnTo>
                    <a:pt x="887" y="325"/>
                  </a:lnTo>
                  <a:lnTo>
                    <a:pt x="877" y="307"/>
                  </a:lnTo>
                  <a:lnTo>
                    <a:pt x="869" y="289"/>
                  </a:lnTo>
                  <a:lnTo>
                    <a:pt x="863" y="270"/>
                  </a:lnTo>
                  <a:lnTo>
                    <a:pt x="859" y="250"/>
                  </a:lnTo>
                  <a:lnTo>
                    <a:pt x="858" y="231"/>
                  </a:lnTo>
                  <a:lnTo>
                    <a:pt x="858" y="231"/>
                  </a:lnTo>
                  <a:close/>
                </a:path>
              </a:pathLst>
            </a:custGeom>
            <a:solidFill>
              <a:srgbClr val="97BAE5"/>
            </a:solidFill>
            <a:ln w="28575">
              <a:solidFill>
                <a:schemeClr val="tx1">
                  <a:lumMod val="50000"/>
                  <a:lumOff val="50000"/>
                </a:schemeClr>
              </a:solidFill>
              <a:prstDash val="solid"/>
              <a:round/>
              <a:headEnd/>
              <a:tailEnd/>
            </a:ln>
          </p:spPr>
          <p:txBody>
            <a:bodyPr rIns="468000" anchor="ctr" anchorCtr="1"/>
            <a:lstStyle/>
            <a:p>
              <a:pPr eaLnBrk="1" hangingPunct="1">
                <a:defRPr/>
              </a:pPr>
              <a:r>
                <a:rPr lang="en-US" sz="1600" dirty="0" smtClean="0">
                  <a:cs typeface="Arial" charset="0"/>
                </a:rPr>
                <a:t>Relocations</a:t>
              </a:r>
              <a:endParaRPr lang="en-GB" sz="1600" dirty="0">
                <a:cs typeface="Arial" charset="0"/>
              </a:endParaRPr>
            </a:p>
          </p:txBody>
        </p:sp>
        <p:sp>
          <p:nvSpPr>
            <p:cNvPr id="7" name="Freeform 7"/>
            <p:cNvSpPr>
              <a:spLocks/>
            </p:cNvSpPr>
            <p:nvPr/>
          </p:nvSpPr>
          <p:spPr bwMode="auto">
            <a:xfrm>
              <a:off x="4122738" y="1484313"/>
              <a:ext cx="3001962" cy="2495550"/>
            </a:xfrm>
            <a:custGeom>
              <a:avLst/>
              <a:gdLst>
                <a:gd name="T0" fmla="*/ 1726 w 2587"/>
                <a:gd name="T1" fmla="*/ 1956 h 2150"/>
                <a:gd name="T2" fmla="*/ 1702 w 2587"/>
                <a:gd name="T3" fmla="*/ 2008 h 2150"/>
                <a:gd name="T4" fmla="*/ 1656 w 2587"/>
                <a:gd name="T5" fmla="*/ 2054 h 2150"/>
                <a:gd name="T6" fmla="*/ 1620 w 2587"/>
                <a:gd name="T7" fmla="*/ 2075 h 2150"/>
                <a:gd name="T8" fmla="*/ 1599 w 2587"/>
                <a:gd name="T9" fmla="*/ 2104 h 2150"/>
                <a:gd name="T10" fmla="*/ 1602 w 2587"/>
                <a:gd name="T11" fmla="*/ 2130 h 2150"/>
                <a:gd name="T12" fmla="*/ 1632 w 2587"/>
                <a:gd name="T13" fmla="*/ 2148 h 2150"/>
                <a:gd name="T14" fmla="*/ 2587 w 2587"/>
                <a:gd name="T15" fmla="*/ 0 h 2150"/>
                <a:gd name="T16" fmla="*/ 429 w 2587"/>
                <a:gd name="T17" fmla="*/ 931 h 2150"/>
                <a:gd name="T18" fmla="*/ 424 w 2587"/>
                <a:gd name="T19" fmla="*/ 965 h 2150"/>
                <a:gd name="T20" fmla="*/ 403 w 2587"/>
                <a:gd name="T21" fmla="*/ 988 h 2150"/>
                <a:gd name="T22" fmla="*/ 376 w 2587"/>
                <a:gd name="T23" fmla="*/ 985 h 2150"/>
                <a:gd name="T24" fmla="*/ 348 w 2587"/>
                <a:gd name="T25" fmla="*/ 955 h 2150"/>
                <a:gd name="T26" fmla="*/ 324 w 2587"/>
                <a:gd name="T27" fmla="*/ 916 h 2150"/>
                <a:gd name="T28" fmla="*/ 276 w 2587"/>
                <a:gd name="T29" fmla="*/ 877 h 2150"/>
                <a:gd name="T30" fmla="*/ 218 w 2587"/>
                <a:gd name="T31" fmla="*/ 858 h 2150"/>
                <a:gd name="T32" fmla="*/ 161 w 2587"/>
                <a:gd name="T33" fmla="*/ 863 h 2150"/>
                <a:gd name="T34" fmla="*/ 89 w 2587"/>
                <a:gd name="T35" fmla="*/ 900 h 2150"/>
                <a:gd name="T36" fmla="*/ 34 w 2587"/>
                <a:gd name="T37" fmla="*/ 967 h 2150"/>
                <a:gd name="T38" fmla="*/ 5 w 2587"/>
                <a:gd name="T39" fmla="*/ 1056 h 2150"/>
                <a:gd name="T40" fmla="*/ 1 w 2587"/>
                <a:gd name="T41" fmla="*/ 1133 h 2150"/>
                <a:gd name="T42" fmla="*/ 24 w 2587"/>
                <a:gd name="T43" fmla="*/ 1225 h 2150"/>
                <a:gd name="T44" fmla="*/ 73 w 2587"/>
                <a:gd name="T45" fmla="*/ 1299 h 2150"/>
                <a:gd name="T46" fmla="*/ 141 w 2587"/>
                <a:gd name="T47" fmla="*/ 1346 h 2150"/>
                <a:gd name="T48" fmla="*/ 200 w 2587"/>
                <a:gd name="T49" fmla="*/ 1356 h 2150"/>
                <a:gd name="T50" fmla="*/ 263 w 2587"/>
                <a:gd name="T51" fmla="*/ 1343 h 2150"/>
                <a:gd name="T52" fmla="*/ 307 w 2587"/>
                <a:gd name="T53" fmla="*/ 1313 h 2150"/>
                <a:gd name="T54" fmla="*/ 342 w 2587"/>
                <a:gd name="T55" fmla="*/ 1269 h 2150"/>
                <a:gd name="T56" fmla="*/ 369 w 2587"/>
                <a:gd name="T57" fmla="*/ 1234 h 2150"/>
                <a:gd name="T58" fmla="*/ 397 w 2587"/>
                <a:gd name="T59" fmla="*/ 1224 h 2150"/>
                <a:gd name="T60" fmla="*/ 421 w 2587"/>
                <a:gd name="T61" fmla="*/ 1240 h 2150"/>
                <a:gd name="T62" fmla="*/ 429 w 2587"/>
                <a:gd name="T63" fmla="*/ 1282 h 2150"/>
                <a:gd name="T64" fmla="*/ 1305 w 2587"/>
                <a:gd name="T65" fmla="*/ 2150 h 2150"/>
                <a:gd name="T66" fmla="*/ 1337 w 2587"/>
                <a:gd name="T67" fmla="*/ 2145 h 2150"/>
                <a:gd name="T68" fmla="*/ 1360 w 2587"/>
                <a:gd name="T69" fmla="*/ 2124 h 2150"/>
                <a:gd name="T70" fmla="*/ 1357 w 2587"/>
                <a:gd name="T71" fmla="*/ 2096 h 2150"/>
                <a:gd name="T72" fmla="*/ 1329 w 2587"/>
                <a:gd name="T73" fmla="*/ 2068 h 2150"/>
                <a:gd name="T74" fmla="*/ 1290 w 2587"/>
                <a:gd name="T75" fmla="*/ 2044 h 2150"/>
                <a:gd name="T76" fmla="*/ 1251 w 2587"/>
                <a:gd name="T77" fmla="*/ 1997 h 2150"/>
                <a:gd name="T78" fmla="*/ 1231 w 2587"/>
                <a:gd name="T79" fmla="*/ 1938 h 2150"/>
                <a:gd name="T80" fmla="*/ 1235 w 2587"/>
                <a:gd name="T81" fmla="*/ 1881 h 2150"/>
                <a:gd name="T82" fmla="*/ 1272 w 2587"/>
                <a:gd name="T83" fmla="*/ 1810 h 2150"/>
                <a:gd name="T84" fmla="*/ 1340 w 2587"/>
                <a:gd name="T85" fmla="*/ 1754 h 2150"/>
                <a:gd name="T86" fmla="*/ 1430 w 2587"/>
                <a:gd name="T87" fmla="*/ 1725 h 2150"/>
                <a:gd name="T88" fmla="*/ 1505 w 2587"/>
                <a:gd name="T89" fmla="*/ 1722 h 2150"/>
                <a:gd name="T90" fmla="*/ 1599 w 2587"/>
                <a:gd name="T91" fmla="*/ 1745 h 2150"/>
                <a:gd name="T92" fmla="*/ 1672 w 2587"/>
                <a:gd name="T93" fmla="*/ 1793 h 2150"/>
                <a:gd name="T94" fmla="*/ 1718 w 2587"/>
                <a:gd name="T95" fmla="*/ 1862 h 2150"/>
                <a:gd name="T96" fmla="*/ 1729 w 2587"/>
                <a:gd name="T97" fmla="*/ 1920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0">
                  <a:moveTo>
                    <a:pt x="1729" y="1920"/>
                  </a:moveTo>
                  <a:lnTo>
                    <a:pt x="1729" y="1920"/>
                  </a:lnTo>
                  <a:lnTo>
                    <a:pt x="1728" y="1938"/>
                  </a:lnTo>
                  <a:lnTo>
                    <a:pt x="1726" y="1956"/>
                  </a:lnTo>
                  <a:lnTo>
                    <a:pt x="1721" y="1971"/>
                  </a:lnTo>
                  <a:lnTo>
                    <a:pt x="1716" y="1984"/>
                  </a:lnTo>
                  <a:lnTo>
                    <a:pt x="1710" y="1997"/>
                  </a:lnTo>
                  <a:lnTo>
                    <a:pt x="1702" y="2008"/>
                  </a:lnTo>
                  <a:lnTo>
                    <a:pt x="1694" y="2020"/>
                  </a:lnTo>
                  <a:lnTo>
                    <a:pt x="1685" y="2028"/>
                  </a:lnTo>
                  <a:lnTo>
                    <a:pt x="1669" y="2044"/>
                  </a:lnTo>
                  <a:lnTo>
                    <a:pt x="1656" y="2054"/>
                  </a:lnTo>
                  <a:lnTo>
                    <a:pt x="1641" y="2062"/>
                  </a:lnTo>
                  <a:lnTo>
                    <a:pt x="1641" y="2062"/>
                  </a:lnTo>
                  <a:lnTo>
                    <a:pt x="1630" y="2068"/>
                  </a:lnTo>
                  <a:lnTo>
                    <a:pt x="1620" y="2075"/>
                  </a:lnTo>
                  <a:lnTo>
                    <a:pt x="1614" y="2081"/>
                  </a:lnTo>
                  <a:lnTo>
                    <a:pt x="1607" y="2089"/>
                  </a:lnTo>
                  <a:lnTo>
                    <a:pt x="1602" y="2096"/>
                  </a:lnTo>
                  <a:lnTo>
                    <a:pt x="1599" y="2104"/>
                  </a:lnTo>
                  <a:lnTo>
                    <a:pt x="1598" y="2111"/>
                  </a:lnTo>
                  <a:lnTo>
                    <a:pt x="1598" y="2117"/>
                  </a:lnTo>
                  <a:lnTo>
                    <a:pt x="1599" y="2124"/>
                  </a:lnTo>
                  <a:lnTo>
                    <a:pt x="1602" y="2130"/>
                  </a:lnTo>
                  <a:lnTo>
                    <a:pt x="1607" y="2137"/>
                  </a:lnTo>
                  <a:lnTo>
                    <a:pt x="1614" y="2142"/>
                  </a:lnTo>
                  <a:lnTo>
                    <a:pt x="1622" y="2145"/>
                  </a:lnTo>
                  <a:lnTo>
                    <a:pt x="1632" y="2148"/>
                  </a:lnTo>
                  <a:lnTo>
                    <a:pt x="1641" y="2150"/>
                  </a:lnTo>
                  <a:lnTo>
                    <a:pt x="1654" y="2150"/>
                  </a:lnTo>
                  <a:lnTo>
                    <a:pt x="2587" y="2150"/>
                  </a:lnTo>
                  <a:lnTo>
                    <a:pt x="2587" y="0"/>
                  </a:lnTo>
                  <a:lnTo>
                    <a:pt x="433" y="0"/>
                  </a:lnTo>
                  <a:lnTo>
                    <a:pt x="433" y="495"/>
                  </a:lnTo>
                  <a:lnTo>
                    <a:pt x="429" y="495"/>
                  </a:lnTo>
                  <a:lnTo>
                    <a:pt x="429" y="931"/>
                  </a:lnTo>
                  <a:lnTo>
                    <a:pt x="429" y="931"/>
                  </a:lnTo>
                  <a:lnTo>
                    <a:pt x="429" y="944"/>
                  </a:lnTo>
                  <a:lnTo>
                    <a:pt x="428" y="955"/>
                  </a:lnTo>
                  <a:lnTo>
                    <a:pt x="424" y="965"/>
                  </a:lnTo>
                  <a:lnTo>
                    <a:pt x="421" y="973"/>
                  </a:lnTo>
                  <a:lnTo>
                    <a:pt x="416" y="980"/>
                  </a:lnTo>
                  <a:lnTo>
                    <a:pt x="410" y="985"/>
                  </a:lnTo>
                  <a:lnTo>
                    <a:pt x="403" y="988"/>
                  </a:lnTo>
                  <a:lnTo>
                    <a:pt x="397" y="990"/>
                  </a:lnTo>
                  <a:lnTo>
                    <a:pt x="390" y="990"/>
                  </a:lnTo>
                  <a:lnTo>
                    <a:pt x="384" y="988"/>
                  </a:lnTo>
                  <a:lnTo>
                    <a:pt x="376" y="985"/>
                  </a:lnTo>
                  <a:lnTo>
                    <a:pt x="369" y="980"/>
                  </a:lnTo>
                  <a:lnTo>
                    <a:pt x="361" y="973"/>
                  </a:lnTo>
                  <a:lnTo>
                    <a:pt x="355" y="965"/>
                  </a:lnTo>
                  <a:lnTo>
                    <a:pt x="348" y="955"/>
                  </a:lnTo>
                  <a:lnTo>
                    <a:pt x="342" y="944"/>
                  </a:lnTo>
                  <a:lnTo>
                    <a:pt x="342" y="944"/>
                  </a:lnTo>
                  <a:lnTo>
                    <a:pt x="333" y="931"/>
                  </a:lnTo>
                  <a:lnTo>
                    <a:pt x="324" y="916"/>
                  </a:lnTo>
                  <a:lnTo>
                    <a:pt x="307" y="900"/>
                  </a:lnTo>
                  <a:lnTo>
                    <a:pt x="299" y="892"/>
                  </a:lnTo>
                  <a:lnTo>
                    <a:pt x="288" y="885"/>
                  </a:lnTo>
                  <a:lnTo>
                    <a:pt x="276" y="877"/>
                  </a:lnTo>
                  <a:lnTo>
                    <a:pt x="263" y="871"/>
                  </a:lnTo>
                  <a:lnTo>
                    <a:pt x="250" y="866"/>
                  </a:lnTo>
                  <a:lnTo>
                    <a:pt x="236" y="861"/>
                  </a:lnTo>
                  <a:lnTo>
                    <a:pt x="218" y="858"/>
                  </a:lnTo>
                  <a:lnTo>
                    <a:pt x="200" y="858"/>
                  </a:lnTo>
                  <a:lnTo>
                    <a:pt x="200" y="858"/>
                  </a:lnTo>
                  <a:lnTo>
                    <a:pt x="180" y="858"/>
                  </a:lnTo>
                  <a:lnTo>
                    <a:pt x="161" y="863"/>
                  </a:lnTo>
                  <a:lnTo>
                    <a:pt x="141" y="868"/>
                  </a:lnTo>
                  <a:lnTo>
                    <a:pt x="122" y="877"/>
                  </a:lnTo>
                  <a:lnTo>
                    <a:pt x="106" y="887"/>
                  </a:lnTo>
                  <a:lnTo>
                    <a:pt x="89" y="900"/>
                  </a:lnTo>
                  <a:lnTo>
                    <a:pt x="73" y="915"/>
                  </a:lnTo>
                  <a:lnTo>
                    <a:pt x="58" y="931"/>
                  </a:lnTo>
                  <a:lnTo>
                    <a:pt x="45" y="947"/>
                  </a:lnTo>
                  <a:lnTo>
                    <a:pt x="34" y="967"/>
                  </a:lnTo>
                  <a:lnTo>
                    <a:pt x="24" y="988"/>
                  </a:lnTo>
                  <a:lnTo>
                    <a:pt x="16" y="1009"/>
                  </a:lnTo>
                  <a:lnTo>
                    <a:pt x="10" y="1032"/>
                  </a:lnTo>
                  <a:lnTo>
                    <a:pt x="5" y="1056"/>
                  </a:lnTo>
                  <a:lnTo>
                    <a:pt x="1" y="1081"/>
                  </a:lnTo>
                  <a:lnTo>
                    <a:pt x="0" y="1107"/>
                  </a:lnTo>
                  <a:lnTo>
                    <a:pt x="0" y="1107"/>
                  </a:lnTo>
                  <a:lnTo>
                    <a:pt x="1" y="1133"/>
                  </a:lnTo>
                  <a:lnTo>
                    <a:pt x="5" y="1157"/>
                  </a:lnTo>
                  <a:lnTo>
                    <a:pt x="10" y="1182"/>
                  </a:lnTo>
                  <a:lnTo>
                    <a:pt x="16" y="1204"/>
                  </a:lnTo>
                  <a:lnTo>
                    <a:pt x="24" y="1225"/>
                  </a:lnTo>
                  <a:lnTo>
                    <a:pt x="34" y="1247"/>
                  </a:lnTo>
                  <a:lnTo>
                    <a:pt x="45" y="1266"/>
                  </a:lnTo>
                  <a:lnTo>
                    <a:pt x="58" y="1284"/>
                  </a:lnTo>
                  <a:lnTo>
                    <a:pt x="73" y="1299"/>
                  </a:lnTo>
                  <a:lnTo>
                    <a:pt x="89" y="1313"/>
                  </a:lnTo>
                  <a:lnTo>
                    <a:pt x="106" y="1326"/>
                  </a:lnTo>
                  <a:lnTo>
                    <a:pt x="122" y="1336"/>
                  </a:lnTo>
                  <a:lnTo>
                    <a:pt x="141" y="1346"/>
                  </a:lnTo>
                  <a:lnTo>
                    <a:pt x="161" y="1351"/>
                  </a:lnTo>
                  <a:lnTo>
                    <a:pt x="180" y="1356"/>
                  </a:lnTo>
                  <a:lnTo>
                    <a:pt x="200" y="1356"/>
                  </a:lnTo>
                  <a:lnTo>
                    <a:pt x="200" y="1356"/>
                  </a:lnTo>
                  <a:lnTo>
                    <a:pt x="218" y="1356"/>
                  </a:lnTo>
                  <a:lnTo>
                    <a:pt x="236" y="1352"/>
                  </a:lnTo>
                  <a:lnTo>
                    <a:pt x="250" y="1349"/>
                  </a:lnTo>
                  <a:lnTo>
                    <a:pt x="263" y="1343"/>
                  </a:lnTo>
                  <a:lnTo>
                    <a:pt x="276" y="1336"/>
                  </a:lnTo>
                  <a:lnTo>
                    <a:pt x="288" y="1328"/>
                  </a:lnTo>
                  <a:lnTo>
                    <a:pt x="299" y="1321"/>
                  </a:lnTo>
                  <a:lnTo>
                    <a:pt x="307" y="1313"/>
                  </a:lnTo>
                  <a:lnTo>
                    <a:pt x="324" y="1297"/>
                  </a:lnTo>
                  <a:lnTo>
                    <a:pt x="333" y="1282"/>
                  </a:lnTo>
                  <a:lnTo>
                    <a:pt x="342" y="1269"/>
                  </a:lnTo>
                  <a:lnTo>
                    <a:pt x="342" y="1269"/>
                  </a:lnTo>
                  <a:lnTo>
                    <a:pt x="348" y="1258"/>
                  </a:lnTo>
                  <a:lnTo>
                    <a:pt x="355" y="1248"/>
                  </a:lnTo>
                  <a:lnTo>
                    <a:pt x="361" y="1240"/>
                  </a:lnTo>
                  <a:lnTo>
                    <a:pt x="369" y="1234"/>
                  </a:lnTo>
                  <a:lnTo>
                    <a:pt x="376" y="1229"/>
                  </a:lnTo>
                  <a:lnTo>
                    <a:pt x="384" y="1225"/>
                  </a:lnTo>
                  <a:lnTo>
                    <a:pt x="390" y="1224"/>
                  </a:lnTo>
                  <a:lnTo>
                    <a:pt x="397" y="1224"/>
                  </a:lnTo>
                  <a:lnTo>
                    <a:pt x="403" y="1225"/>
                  </a:lnTo>
                  <a:lnTo>
                    <a:pt x="410" y="1229"/>
                  </a:lnTo>
                  <a:lnTo>
                    <a:pt x="416" y="1234"/>
                  </a:lnTo>
                  <a:lnTo>
                    <a:pt x="421" y="1240"/>
                  </a:lnTo>
                  <a:lnTo>
                    <a:pt x="424" y="1248"/>
                  </a:lnTo>
                  <a:lnTo>
                    <a:pt x="428" y="1258"/>
                  </a:lnTo>
                  <a:lnTo>
                    <a:pt x="429" y="1269"/>
                  </a:lnTo>
                  <a:lnTo>
                    <a:pt x="429" y="1282"/>
                  </a:lnTo>
                  <a:lnTo>
                    <a:pt x="429" y="1556"/>
                  </a:lnTo>
                  <a:lnTo>
                    <a:pt x="433" y="1556"/>
                  </a:lnTo>
                  <a:lnTo>
                    <a:pt x="433" y="2150"/>
                  </a:lnTo>
                  <a:lnTo>
                    <a:pt x="1305" y="2150"/>
                  </a:lnTo>
                  <a:lnTo>
                    <a:pt x="1305" y="2150"/>
                  </a:lnTo>
                  <a:lnTo>
                    <a:pt x="1318" y="2150"/>
                  </a:lnTo>
                  <a:lnTo>
                    <a:pt x="1327" y="2148"/>
                  </a:lnTo>
                  <a:lnTo>
                    <a:pt x="1337" y="2145"/>
                  </a:lnTo>
                  <a:lnTo>
                    <a:pt x="1345" y="2142"/>
                  </a:lnTo>
                  <a:lnTo>
                    <a:pt x="1352" y="2137"/>
                  </a:lnTo>
                  <a:lnTo>
                    <a:pt x="1357" y="2130"/>
                  </a:lnTo>
                  <a:lnTo>
                    <a:pt x="1360" y="2124"/>
                  </a:lnTo>
                  <a:lnTo>
                    <a:pt x="1362" y="2117"/>
                  </a:lnTo>
                  <a:lnTo>
                    <a:pt x="1362" y="2111"/>
                  </a:lnTo>
                  <a:lnTo>
                    <a:pt x="1360" y="2104"/>
                  </a:lnTo>
                  <a:lnTo>
                    <a:pt x="1357" y="2096"/>
                  </a:lnTo>
                  <a:lnTo>
                    <a:pt x="1352" y="2089"/>
                  </a:lnTo>
                  <a:lnTo>
                    <a:pt x="1347" y="2081"/>
                  </a:lnTo>
                  <a:lnTo>
                    <a:pt x="1339" y="2075"/>
                  </a:lnTo>
                  <a:lnTo>
                    <a:pt x="1329" y="2068"/>
                  </a:lnTo>
                  <a:lnTo>
                    <a:pt x="1318" y="2062"/>
                  </a:lnTo>
                  <a:lnTo>
                    <a:pt x="1318" y="2062"/>
                  </a:lnTo>
                  <a:lnTo>
                    <a:pt x="1303" y="2054"/>
                  </a:lnTo>
                  <a:lnTo>
                    <a:pt x="1290" y="2044"/>
                  </a:lnTo>
                  <a:lnTo>
                    <a:pt x="1274" y="2028"/>
                  </a:lnTo>
                  <a:lnTo>
                    <a:pt x="1266" y="2020"/>
                  </a:lnTo>
                  <a:lnTo>
                    <a:pt x="1258" y="2008"/>
                  </a:lnTo>
                  <a:lnTo>
                    <a:pt x="1251" y="1997"/>
                  </a:lnTo>
                  <a:lnTo>
                    <a:pt x="1243" y="1984"/>
                  </a:lnTo>
                  <a:lnTo>
                    <a:pt x="1238" y="1971"/>
                  </a:lnTo>
                  <a:lnTo>
                    <a:pt x="1233" y="1956"/>
                  </a:lnTo>
                  <a:lnTo>
                    <a:pt x="1231" y="1938"/>
                  </a:lnTo>
                  <a:lnTo>
                    <a:pt x="1230" y="1920"/>
                  </a:lnTo>
                  <a:lnTo>
                    <a:pt x="1230" y="1920"/>
                  </a:lnTo>
                  <a:lnTo>
                    <a:pt x="1231" y="1901"/>
                  </a:lnTo>
                  <a:lnTo>
                    <a:pt x="1235" y="1881"/>
                  </a:lnTo>
                  <a:lnTo>
                    <a:pt x="1241" y="1862"/>
                  </a:lnTo>
                  <a:lnTo>
                    <a:pt x="1249" y="1842"/>
                  </a:lnTo>
                  <a:lnTo>
                    <a:pt x="1261" y="1826"/>
                  </a:lnTo>
                  <a:lnTo>
                    <a:pt x="1272" y="1810"/>
                  </a:lnTo>
                  <a:lnTo>
                    <a:pt x="1287" y="1793"/>
                  </a:lnTo>
                  <a:lnTo>
                    <a:pt x="1303" y="1779"/>
                  </a:lnTo>
                  <a:lnTo>
                    <a:pt x="1321" y="1766"/>
                  </a:lnTo>
                  <a:lnTo>
                    <a:pt x="1340" y="1754"/>
                  </a:lnTo>
                  <a:lnTo>
                    <a:pt x="1360" y="1745"/>
                  </a:lnTo>
                  <a:lnTo>
                    <a:pt x="1383" y="1736"/>
                  </a:lnTo>
                  <a:lnTo>
                    <a:pt x="1406" y="1730"/>
                  </a:lnTo>
                  <a:lnTo>
                    <a:pt x="1430" y="1725"/>
                  </a:lnTo>
                  <a:lnTo>
                    <a:pt x="1454" y="1722"/>
                  </a:lnTo>
                  <a:lnTo>
                    <a:pt x="1480" y="1720"/>
                  </a:lnTo>
                  <a:lnTo>
                    <a:pt x="1480" y="1720"/>
                  </a:lnTo>
                  <a:lnTo>
                    <a:pt x="1505" y="1722"/>
                  </a:lnTo>
                  <a:lnTo>
                    <a:pt x="1529" y="1725"/>
                  </a:lnTo>
                  <a:lnTo>
                    <a:pt x="1554" y="1730"/>
                  </a:lnTo>
                  <a:lnTo>
                    <a:pt x="1576" y="1736"/>
                  </a:lnTo>
                  <a:lnTo>
                    <a:pt x="1599" y="1745"/>
                  </a:lnTo>
                  <a:lnTo>
                    <a:pt x="1619" y="1754"/>
                  </a:lnTo>
                  <a:lnTo>
                    <a:pt x="1638" y="1766"/>
                  </a:lnTo>
                  <a:lnTo>
                    <a:pt x="1656" y="1779"/>
                  </a:lnTo>
                  <a:lnTo>
                    <a:pt x="1672" y="1793"/>
                  </a:lnTo>
                  <a:lnTo>
                    <a:pt x="1687" y="1810"/>
                  </a:lnTo>
                  <a:lnTo>
                    <a:pt x="1698" y="1826"/>
                  </a:lnTo>
                  <a:lnTo>
                    <a:pt x="1710" y="1842"/>
                  </a:lnTo>
                  <a:lnTo>
                    <a:pt x="1718" y="1862"/>
                  </a:lnTo>
                  <a:lnTo>
                    <a:pt x="1724" y="1881"/>
                  </a:lnTo>
                  <a:lnTo>
                    <a:pt x="1728" y="1901"/>
                  </a:lnTo>
                  <a:lnTo>
                    <a:pt x="1729" y="1920"/>
                  </a:lnTo>
                  <a:lnTo>
                    <a:pt x="1729" y="1920"/>
                  </a:lnTo>
                  <a:close/>
                </a:path>
              </a:pathLst>
            </a:custGeom>
            <a:solidFill>
              <a:srgbClr val="BFD5EF"/>
            </a:solidFill>
            <a:ln w="28575">
              <a:solidFill>
                <a:schemeClr val="tx1">
                  <a:lumMod val="50000"/>
                  <a:lumOff val="50000"/>
                </a:schemeClr>
              </a:solidFill>
              <a:prstDash val="solid"/>
              <a:round/>
              <a:headEnd/>
              <a:tailEnd/>
            </a:ln>
          </p:spPr>
          <p:txBody>
            <a:bodyPr lIns="468000" anchor="ctr"/>
            <a:lstStyle/>
            <a:p>
              <a:pPr algn="ctr" eaLnBrk="1" hangingPunct="1">
                <a:defRPr/>
              </a:pPr>
              <a:r>
                <a:rPr lang="en-US" sz="1600" dirty="0" smtClean="0">
                  <a:cs typeface="Arial" charset="0"/>
                </a:rPr>
                <a:t>Language Syntax</a:t>
              </a:r>
              <a:endParaRPr lang="en-GB" sz="1600" dirty="0">
                <a:cs typeface="Arial" charset="0"/>
              </a:endParaRPr>
            </a:p>
          </p:txBody>
        </p:sp>
        <p:sp>
          <p:nvSpPr>
            <p:cNvPr id="8" name="Freeform 8"/>
            <p:cNvSpPr>
              <a:spLocks/>
            </p:cNvSpPr>
            <p:nvPr/>
          </p:nvSpPr>
          <p:spPr bwMode="auto">
            <a:xfrm>
              <a:off x="4630738" y="3484563"/>
              <a:ext cx="2497137" cy="3000375"/>
            </a:xfrm>
            <a:custGeom>
              <a:avLst/>
              <a:gdLst>
                <a:gd name="T0" fmla="*/ 195 w 2151"/>
                <a:gd name="T1" fmla="*/ 1725 h 2586"/>
                <a:gd name="T2" fmla="*/ 141 w 2151"/>
                <a:gd name="T3" fmla="*/ 1702 h 2586"/>
                <a:gd name="T4" fmla="*/ 96 w 2151"/>
                <a:gd name="T5" fmla="*/ 1655 h 2586"/>
                <a:gd name="T6" fmla="*/ 76 w 2151"/>
                <a:gd name="T7" fmla="*/ 1621 h 2586"/>
                <a:gd name="T8" fmla="*/ 47 w 2151"/>
                <a:gd name="T9" fmla="*/ 1598 h 2586"/>
                <a:gd name="T10" fmla="*/ 19 w 2151"/>
                <a:gd name="T11" fmla="*/ 1603 h 2586"/>
                <a:gd name="T12" fmla="*/ 2 w 2151"/>
                <a:gd name="T13" fmla="*/ 1631 h 2586"/>
                <a:gd name="T14" fmla="*/ 2151 w 2151"/>
                <a:gd name="T15" fmla="*/ 2586 h 2586"/>
                <a:gd name="T16" fmla="*/ 1218 w 2151"/>
                <a:gd name="T17" fmla="*/ 430 h 2586"/>
                <a:gd name="T18" fmla="*/ 1184 w 2151"/>
                <a:gd name="T19" fmla="*/ 425 h 2586"/>
                <a:gd name="T20" fmla="*/ 1163 w 2151"/>
                <a:gd name="T21" fmla="*/ 404 h 2586"/>
                <a:gd name="T22" fmla="*/ 1165 w 2151"/>
                <a:gd name="T23" fmla="*/ 376 h 2586"/>
                <a:gd name="T24" fmla="*/ 1194 w 2151"/>
                <a:gd name="T25" fmla="*/ 347 h 2586"/>
                <a:gd name="T26" fmla="*/ 1233 w 2151"/>
                <a:gd name="T27" fmla="*/ 322 h 2586"/>
                <a:gd name="T28" fmla="*/ 1272 w 2151"/>
                <a:gd name="T29" fmla="*/ 277 h 2586"/>
                <a:gd name="T30" fmla="*/ 1292 w 2151"/>
                <a:gd name="T31" fmla="*/ 218 h 2586"/>
                <a:gd name="T32" fmla="*/ 1288 w 2151"/>
                <a:gd name="T33" fmla="*/ 160 h 2586"/>
                <a:gd name="T34" fmla="*/ 1251 w 2151"/>
                <a:gd name="T35" fmla="*/ 88 h 2586"/>
                <a:gd name="T36" fmla="*/ 1183 w 2151"/>
                <a:gd name="T37" fmla="*/ 34 h 2586"/>
                <a:gd name="T38" fmla="*/ 1093 w 2151"/>
                <a:gd name="T39" fmla="*/ 4 h 2586"/>
                <a:gd name="T40" fmla="*/ 1018 w 2151"/>
                <a:gd name="T41" fmla="*/ 2 h 2586"/>
                <a:gd name="T42" fmla="*/ 924 w 2151"/>
                <a:gd name="T43" fmla="*/ 25 h 2586"/>
                <a:gd name="T44" fmla="*/ 851 w 2151"/>
                <a:gd name="T45" fmla="*/ 73 h 2586"/>
                <a:gd name="T46" fmla="*/ 805 w 2151"/>
                <a:gd name="T47" fmla="*/ 142 h 2586"/>
                <a:gd name="T48" fmla="*/ 794 w 2151"/>
                <a:gd name="T49" fmla="*/ 200 h 2586"/>
                <a:gd name="T50" fmla="*/ 807 w 2151"/>
                <a:gd name="T51" fmla="*/ 264 h 2586"/>
                <a:gd name="T52" fmla="*/ 838 w 2151"/>
                <a:gd name="T53" fmla="*/ 308 h 2586"/>
                <a:gd name="T54" fmla="*/ 882 w 2151"/>
                <a:gd name="T55" fmla="*/ 342 h 2586"/>
                <a:gd name="T56" fmla="*/ 916 w 2151"/>
                <a:gd name="T57" fmla="*/ 368 h 2586"/>
                <a:gd name="T58" fmla="*/ 926 w 2151"/>
                <a:gd name="T59" fmla="*/ 397 h 2586"/>
                <a:gd name="T60" fmla="*/ 909 w 2151"/>
                <a:gd name="T61" fmla="*/ 420 h 2586"/>
                <a:gd name="T62" fmla="*/ 869 w 2151"/>
                <a:gd name="T63" fmla="*/ 430 h 2586"/>
                <a:gd name="T64" fmla="*/ 0 w 2151"/>
                <a:gd name="T65" fmla="*/ 1305 h 2586"/>
                <a:gd name="T66" fmla="*/ 5 w 2151"/>
                <a:gd name="T67" fmla="*/ 1338 h 2586"/>
                <a:gd name="T68" fmla="*/ 26 w 2151"/>
                <a:gd name="T69" fmla="*/ 1361 h 2586"/>
                <a:gd name="T70" fmla="*/ 54 w 2151"/>
                <a:gd name="T71" fmla="*/ 1357 h 2586"/>
                <a:gd name="T72" fmla="*/ 83 w 2151"/>
                <a:gd name="T73" fmla="*/ 1328 h 2586"/>
                <a:gd name="T74" fmla="*/ 107 w 2151"/>
                <a:gd name="T75" fmla="*/ 1291 h 2586"/>
                <a:gd name="T76" fmla="*/ 153 w 2151"/>
                <a:gd name="T77" fmla="*/ 1250 h 2586"/>
                <a:gd name="T78" fmla="*/ 211 w 2151"/>
                <a:gd name="T79" fmla="*/ 1230 h 2586"/>
                <a:gd name="T80" fmla="*/ 270 w 2151"/>
                <a:gd name="T81" fmla="*/ 1235 h 2586"/>
                <a:gd name="T82" fmla="*/ 342 w 2151"/>
                <a:gd name="T83" fmla="*/ 1273 h 2586"/>
                <a:gd name="T84" fmla="*/ 395 w 2151"/>
                <a:gd name="T85" fmla="*/ 1339 h 2586"/>
                <a:gd name="T86" fmla="*/ 426 w 2151"/>
                <a:gd name="T87" fmla="*/ 1429 h 2586"/>
                <a:gd name="T88" fmla="*/ 428 w 2151"/>
                <a:gd name="T89" fmla="*/ 1505 h 2586"/>
                <a:gd name="T90" fmla="*/ 405 w 2151"/>
                <a:gd name="T91" fmla="*/ 1598 h 2586"/>
                <a:gd name="T92" fmla="*/ 356 w 2151"/>
                <a:gd name="T93" fmla="*/ 1673 h 2586"/>
                <a:gd name="T94" fmla="*/ 288 w 2151"/>
                <a:gd name="T95" fmla="*/ 1718 h 2586"/>
                <a:gd name="T96" fmla="*/ 229 w 2151"/>
                <a:gd name="T97" fmla="*/ 1730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229" y="1730"/>
                  </a:moveTo>
                  <a:lnTo>
                    <a:pt x="229" y="1730"/>
                  </a:lnTo>
                  <a:lnTo>
                    <a:pt x="211" y="1728"/>
                  </a:lnTo>
                  <a:lnTo>
                    <a:pt x="195" y="1725"/>
                  </a:lnTo>
                  <a:lnTo>
                    <a:pt x="179" y="1722"/>
                  </a:lnTo>
                  <a:lnTo>
                    <a:pt x="166" y="1715"/>
                  </a:lnTo>
                  <a:lnTo>
                    <a:pt x="153" y="1709"/>
                  </a:lnTo>
                  <a:lnTo>
                    <a:pt x="141" y="1702"/>
                  </a:lnTo>
                  <a:lnTo>
                    <a:pt x="132" y="1694"/>
                  </a:lnTo>
                  <a:lnTo>
                    <a:pt x="122" y="1686"/>
                  </a:lnTo>
                  <a:lnTo>
                    <a:pt x="107" y="1670"/>
                  </a:lnTo>
                  <a:lnTo>
                    <a:pt x="96" y="1655"/>
                  </a:lnTo>
                  <a:lnTo>
                    <a:pt x="88" y="1642"/>
                  </a:lnTo>
                  <a:lnTo>
                    <a:pt x="88" y="1642"/>
                  </a:lnTo>
                  <a:lnTo>
                    <a:pt x="83" y="1631"/>
                  </a:lnTo>
                  <a:lnTo>
                    <a:pt x="76" y="1621"/>
                  </a:lnTo>
                  <a:lnTo>
                    <a:pt x="68" y="1613"/>
                  </a:lnTo>
                  <a:lnTo>
                    <a:pt x="62" y="1606"/>
                  </a:lnTo>
                  <a:lnTo>
                    <a:pt x="54" y="1601"/>
                  </a:lnTo>
                  <a:lnTo>
                    <a:pt x="47" y="1598"/>
                  </a:lnTo>
                  <a:lnTo>
                    <a:pt x="39" y="1598"/>
                  </a:lnTo>
                  <a:lnTo>
                    <a:pt x="32" y="1598"/>
                  </a:lnTo>
                  <a:lnTo>
                    <a:pt x="26" y="1600"/>
                  </a:lnTo>
                  <a:lnTo>
                    <a:pt x="19" y="1603"/>
                  </a:lnTo>
                  <a:lnTo>
                    <a:pt x="15" y="1608"/>
                  </a:lnTo>
                  <a:lnTo>
                    <a:pt x="10" y="1614"/>
                  </a:lnTo>
                  <a:lnTo>
                    <a:pt x="5" y="1621"/>
                  </a:lnTo>
                  <a:lnTo>
                    <a:pt x="2" y="1631"/>
                  </a:lnTo>
                  <a:lnTo>
                    <a:pt x="0" y="1642"/>
                  </a:lnTo>
                  <a:lnTo>
                    <a:pt x="0" y="1655"/>
                  </a:lnTo>
                  <a:lnTo>
                    <a:pt x="0" y="2586"/>
                  </a:lnTo>
                  <a:lnTo>
                    <a:pt x="2151" y="2586"/>
                  </a:lnTo>
                  <a:lnTo>
                    <a:pt x="2151" y="431"/>
                  </a:lnTo>
                  <a:lnTo>
                    <a:pt x="1656" y="431"/>
                  </a:lnTo>
                  <a:lnTo>
                    <a:pt x="1656" y="430"/>
                  </a:lnTo>
                  <a:lnTo>
                    <a:pt x="1218" y="430"/>
                  </a:lnTo>
                  <a:lnTo>
                    <a:pt x="1218" y="430"/>
                  </a:lnTo>
                  <a:lnTo>
                    <a:pt x="1205" y="430"/>
                  </a:lnTo>
                  <a:lnTo>
                    <a:pt x="1194" y="428"/>
                  </a:lnTo>
                  <a:lnTo>
                    <a:pt x="1184" y="425"/>
                  </a:lnTo>
                  <a:lnTo>
                    <a:pt x="1178" y="420"/>
                  </a:lnTo>
                  <a:lnTo>
                    <a:pt x="1171" y="415"/>
                  </a:lnTo>
                  <a:lnTo>
                    <a:pt x="1166" y="410"/>
                  </a:lnTo>
                  <a:lnTo>
                    <a:pt x="1163" y="404"/>
                  </a:lnTo>
                  <a:lnTo>
                    <a:pt x="1162" y="397"/>
                  </a:lnTo>
                  <a:lnTo>
                    <a:pt x="1162" y="391"/>
                  </a:lnTo>
                  <a:lnTo>
                    <a:pt x="1162" y="383"/>
                  </a:lnTo>
                  <a:lnTo>
                    <a:pt x="1165" y="376"/>
                  </a:lnTo>
                  <a:lnTo>
                    <a:pt x="1170" y="368"/>
                  </a:lnTo>
                  <a:lnTo>
                    <a:pt x="1176" y="361"/>
                  </a:lnTo>
                  <a:lnTo>
                    <a:pt x="1184" y="353"/>
                  </a:lnTo>
                  <a:lnTo>
                    <a:pt x="1194" y="347"/>
                  </a:lnTo>
                  <a:lnTo>
                    <a:pt x="1205" y="342"/>
                  </a:lnTo>
                  <a:lnTo>
                    <a:pt x="1205" y="342"/>
                  </a:lnTo>
                  <a:lnTo>
                    <a:pt x="1218" y="334"/>
                  </a:lnTo>
                  <a:lnTo>
                    <a:pt x="1233" y="322"/>
                  </a:lnTo>
                  <a:lnTo>
                    <a:pt x="1249" y="308"/>
                  </a:lnTo>
                  <a:lnTo>
                    <a:pt x="1258" y="298"/>
                  </a:lnTo>
                  <a:lnTo>
                    <a:pt x="1266" y="288"/>
                  </a:lnTo>
                  <a:lnTo>
                    <a:pt x="1272" y="277"/>
                  </a:lnTo>
                  <a:lnTo>
                    <a:pt x="1279" y="264"/>
                  </a:lnTo>
                  <a:lnTo>
                    <a:pt x="1285" y="251"/>
                  </a:lnTo>
                  <a:lnTo>
                    <a:pt x="1288" y="235"/>
                  </a:lnTo>
                  <a:lnTo>
                    <a:pt x="1292" y="218"/>
                  </a:lnTo>
                  <a:lnTo>
                    <a:pt x="1293" y="200"/>
                  </a:lnTo>
                  <a:lnTo>
                    <a:pt x="1293" y="200"/>
                  </a:lnTo>
                  <a:lnTo>
                    <a:pt x="1292" y="181"/>
                  </a:lnTo>
                  <a:lnTo>
                    <a:pt x="1288" y="160"/>
                  </a:lnTo>
                  <a:lnTo>
                    <a:pt x="1282" y="142"/>
                  </a:lnTo>
                  <a:lnTo>
                    <a:pt x="1274" y="122"/>
                  </a:lnTo>
                  <a:lnTo>
                    <a:pt x="1262" y="104"/>
                  </a:lnTo>
                  <a:lnTo>
                    <a:pt x="1251" y="88"/>
                  </a:lnTo>
                  <a:lnTo>
                    <a:pt x="1236" y="73"/>
                  </a:lnTo>
                  <a:lnTo>
                    <a:pt x="1220" y="59"/>
                  </a:lnTo>
                  <a:lnTo>
                    <a:pt x="1202" y="46"/>
                  </a:lnTo>
                  <a:lnTo>
                    <a:pt x="1183" y="34"/>
                  </a:lnTo>
                  <a:lnTo>
                    <a:pt x="1162" y="25"/>
                  </a:lnTo>
                  <a:lnTo>
                    <a:pt x="1140" y="17"/>
                  </a:lnTo>
                  <a:lnTo>
                    <a:pt x="1118" y="8"/>
                  </a:lnTo>
                  <a:lnTo>
                    <a:pt x="1093" y="4"/>
                  </a:lnTo>
                  <a:lnTo>
                    <a:pt x="1069" y="2"/>
                  </a:lnTo>
                  <a:lnTo>
                    <a:pt x="1043" y="0"/>
                  </a:lnTo>
                  <a:lnTo>
                    <a:pt x="1043" y="0"/>
                  </a:lnTo>
                  <a:lnTo>
                    <a:pt x="1018" y="2"/>
                  </a:lnTo>
                  <a:lnTo>
                    <a:pt x="992" y="4"/>
                  </a:lnTo>
                  <a:lnTo>
                    <a:pt x="970" y="8"/>
                  </a:lnTo>
                  <a:lnTo>
                    <a:pt x="947" y="17"/>
                  </a:lnTo>
                  <a:lnTo>
                    <a:pt x="924" y="25"/>
                  </a:lnTo>
                  <a:lnTo>
                    <a:pt x="903" y="34"/>
                  </a:lnTo>
                  <a:lnTo>
                    <a:pt x="885" y="46"/>
                  </a:lnTo>
                  <a:lnTo>
                    <a:pt x="867" y="59"/>
                  </a:lnTo>
                  <a:lnTo>
                    <a:pt x="851" y="73"/>
                  </a:lnTo>
                  <a:lnTo>
                    <a:pt x="836" y="88"/>
                  </a:lnTo>
                  <a:lnTo>
                    <a:pt x="823" y="104"/>
                  </a:lnTo>
                  <a:lnTo>
                    <a:pt x="813" y="122"/>
                  </a:lnTo>
                  <a:lnTo>
                    <a:pt x="805" y="142"/>
                  </a:lnTo>
                  <a:lnTo>
                    <a:pt x="799" y="160"/>
                  </a:lnTo>
                  <a:lnTo>
                    <a:pt x="795" y="181"/>
                  </a:lnTo>
                  <a:lnTo>
                    <a:pt x="794" y="200"/>
                  </a:lnTo>
                  <a:lnTo>
                    <a:pt x="794" y="200"/>
                  </a:lnTo>
                  <a:lnTo>
                    <a:pt x="794" y="218"/>
                  </a:lnTo>
                  <a:lnTo>
                    <a:pt x="797" y="235"/>
                  </a:lnTo>
                  <a:lnTo>
                    <a:pt x="802" y="251"/>
                  </a:lnTo>
                  <a:lnTo>
                    <a:pt x="807" y="264"/>
                  </a:lnTo>
                  <a:lnTo>
                    <a:pt x="813" y="277"/>
                  </a:lnTo>
                  <a:lnTo>
                    <a:pt x="822" y="288"/>
                  </a:lnTo>
                  <a:lnTo>
                    <a:pt x="830" y="298"/>
                  </a:lnTo>
                  <a:lnTo>
                    <a:pt x="838" y="308"/>
                  </a:lnTo>
                  <a:lnTo>
                    <a:pt x="854" y="322"/>
                  </a:lnTo>
                  <a:lnTo>
                    <a:pt x="867" y="334"/>
                  </a:lnTo>
                  <a:lnTo>
                    <a:pt x="882" y="342"/>
                  </a:lnTo>
                  <a:lnTo>
                    <a:pt x="882" y="342"/>
                  </a:lnTo>
                  <a:lnTo>
                    <a:pt x="891" y="347"/>
                  </a:lnTo>
                  <a:lnTo>
                    <a:pt x="901" y="353"/>
                  </a:lnTo>
                  <a:lnTo>
                    <a:pt x="909" y="361"/>
                  </a:lnTo>
                  <a:lnTo>
                    <a:pt x="916" y="368"/>
                  </a:lnTo>
                  <a:lnTo>
                    <a:pt x="921" y="376"/>
                  </a:lnTo>
                  <a:lnTo>
                    <a:pt x="924" y="383"/>
                  </a:lnTo>
                  <a:lnTo>
                    <a:pt x="926" y="391"/>
                  </a:lnTo>
                  <a:lnTo>
                    <a:pt x="926" y="397"/>
                  </a:lnTo>
                  <a:lnTo>
                    <a:pt x="924" y="404"/>
                  </a:lnTo>
                  <a:lnTo>
                    <a:pt x="921" y="410"/>
                  </a:lnTo>
                  <a:lnTo>
                    <a:pt x="916" y="415"/>
                  </a:lnTo>
                  <a:lnTo>
                    <a:pt x="909" y="420"/>
                  </a:lnTo>
                  <a:lnTo>
                    <a:pt x="901" y="425"/>
                  </a:lnTo>
                  <a:lnTo>
                    <a:pt x="891" y="428"/>
                  </a:lnTo>
                  <a:lnTo>
                    <a:pt x="880" y="430"/>
                  </a:lnTo>
                  <a:lnTo>
                    <a:pt x="869" y="430"/>
                  </a:lnTo>
                  <a:lnTo>
                    <a:pt x="595" y="430"/>
                  </a:lnTo>
                  <a:lnTo>
                    <a:pt x="595" y="431"/>
                  </a:lnTo>
                  <a:lnTo>
                    <a:pt x="0" y="431"/>
                  </a:lnTo>
                  <a:lnTo>
                    <a:pt x="0" y="1305"/>
                  </a:lnTo>
                  <a:lnTo>
                    <a:pt x="0" y="1305"/>
                  </a:lnTo>
                  <a:lnTo>
                    <a:pt x="0" y="1317"/>
                  </a:lnTo>
                  <a:lnTo>
                    <a:pt x="2" y="1328"/>
                  </a:lnTo>
                  <a:lnTo>
                    <a:pt x="5" y="1338"/>
                  </a:lnTo>
                  <a:lnTo>
                    <a:pt x="10" y="1346"/>
                  </a:lnTo>
                  <a:lnTo>
                    <a:pt x="15" y="1352"/>
                  </a:lnTo>
                  <a:lnTo>
                    <a:pt x="19" y="1357"/>
                  </a:lnTo>
                  <a:lnTo>
                    <a:pt x="26" y="1361"/>
                  </a:lnTo>
                  <a:lnTo>
                    <a:pt x="32" y="1362"/>
                  </a:lnTo>
                  <a:lnTo>
                    <a:pt x="39" y="1362"/>
                  </a:lnTo>
                  <a:lnTo>
                    <a:pt x="47" y="1361"/>
                  </a:lnTo>
                  <a:lnTo>
                    <a:pt x="54" y="1357"/>
                  </a:lnTo>
                  <a:lnTo>
                    <a:pt x="62" y="1352"/>
                  </a:lnTo>
                  <a:lnTo>
                    <a:pt x="68" y="1346"/>
                  </a:lnTo>
                  <a:lnTo>
                    <a:pt x="76" y="1338"/>
                  </a:lnTo>
                  <a:lnTo>
                    <a:pt x="83" y="1328"/>
                  </a:lnTo>
                  <a:lnTo>
                    <a:pt x="88" y="1318"/>
                  </a:lnTo>
                  <a:lnTo>
                    <a:pt x="88" y="1318"/>
                  </a:lnTo>
                  <a:lnTo>
                    <a:pt x="96" y="1304"/>
                  </a:lnTo>
                  <a:lnTo>
                    <a:pt x="107" y="1291"/>
                  </a:lnTo>
                  <a:lnTo>
                    <a:pt x="122" y="1274"/>
                  </a:lnTo>
                  <a:lnTo>
                    <a:pt x="132" y="1266"/>
                  </a:lnTo>
                  <a:lnTo>
                    <a:pt x="141" y="1258"/>
                  </a:lnTo>
                  <a:lnTo>
                    <a:pt x="153" y="1250"/>
                  </a:lnTo>
                  <a:lnTo>
                    <a:pt x="166" y="1243"/>
                  </a:lnTo>
                  <a:lnTo>
                    <a:pt x="179" y="1238"/>
                  </a:lnTo>
                  <a:lnTo>
                    <a:pt x="195" y="1234"/>
                  </a:lnTo>
                  <a:lnTo>
                    <a:pt x="211" y="1230"/>
                  </a:lnTo>
                  <a:lnTo>
                    <a:pt x="229" y="1230"/>
                  </a:lnTo>
                  <a:lnTo>
                    <a:pt x="229" y="1230"/>
                  </a:lnTo>
                  <a:lnTo>
                    <a:pt x="249" y="1232"/>
                  </a:lnTo>
                  <a:lnTo>
                    <a:pt x="270" y="1235"/>
                  </a:lnTo>
                  <a:lnTo>
                    <a:pt x="288" y="1242"/>
                  </a:lnTo>
                  <a:lnTo>
                    <a:pt x="307" y="1250"/>
                  </a:lnTo>
                  <a:lnTo>
                    <a:pt x="325" y="1260"/>
                  </a:lnTo>
                  <a:lnTo>
                    <a:pt x="342" y="1273"/>
                  </a:lnTo>
                  <a:lnTo>
                    <a:pt x="356" y="1287"/>
                  </a:lnTo>
                  <a:lnTo>
                    <a:pt x="371" y="1304"/>
                  </a:lnTo>
                  <a:lnTo>
                    <a:pt x="384" y="1321"/>
                  </a:lnTo>
                  <a:lnTo>
                    <a:pt x="395" y="1339"/>
                  </a:lnTo>
                  <a:lnTo>
                    <a:pt x="405" y="1361"/>
                  </a:lnTo>
                  <a:lnTo>
                    <a:pt x="413" y="1383"/>
                  </a:lnTo>
                  <a:lnTo>
                    <a:pt x="421" y="1406"/>
                  </a:lnTo>
                  <a:lnTo>
                    <a:pt x="426" y="1429"/>
                  </a:lnTo>
                  <a:lnTo>
                    <a:pt x="428" y="1455"/>
                  </a:lnTo>
                  <a:lnTo>
                    <a:pt x="429" y="1479"/>
                  </a:lnTo>
                  <a:lnTo>
                    <a:pt x="429" y="1479"/>
                  </a:lnTo>
                  <a:lnTo>
                    <a:pt x="428" y="1505"/>
                  </a:lnTo>
                  <a:lnTo>
                    <a:pt x="426" y="1530"/>
                  </a:lnTo>
                  <a:lnTo>
                    <a:pt x="421" y="1554"/>
                  </a:lnTo>
                  <a:lnTo>
                    <a:pt x="413" y="1577"/>
                  </a:lnTo>
                  <a:lnTo>
                    <a:pt x="405" y="1598"/>
                  </a:lnTo>
                  <a:lnTo>
                    <a:pt x="395" y="1619"/>
                  </a:lnTo>
                  <a:lnTo>
                    <a:pt x="384" y="1639"/>
                  </a:lnTo>
                  <a:lnTo>
                    <a:pt x="371" y="1657"/>
                  </a:lnTo>
                  <a:lnTo>
                    <a:pt x="356" y="1673"/>
                  </a:lnTo>
                  <a:lnTo>
                    <a:pt x="342" y="1686"/>
                  </a:lnTo>
                  <a:lnTo>
                    <a:pt x="325" y="1699"/>
                  </a:lnTo>
                  <a:lnTo>
                    <a:pt x="307" y="1710"/>
                  </a:lnTo>
                  <a:lnTo>
                    <a:pt x="288" y="1718"/>
                  </a:lnTo>
                  <a:lnTo>
                    <a:pt x="270" y="1725"/>
                  </a:lnTo>
                  <a:lnTo>
                    <a:pt x="249" y="1728"/>
                  </a:lnTo>
                  <a:lnTo>
                    <a:pt x="229" y="1730"/>
                  </a:lnTo>
                  <a:lnTo>
                    <a:pt x="229" y="1730"/>
                  </a:lnTo>
                  <a:close/>
                </a:path>
              </a:pathLst>
            </a:custGeom>
            <a:solidFill>
              <a:srgbClr val="508CD4"/>
            </a:solidFill>
            <a:ln w="28575">
              <a:solidFill>
                <a:schemeClr val="tx1">
                  <a:lumMod val="50000"/>
                  <a:lumOff val="50000"/>
                </a:schemeClr>
              </a:solidFill>
              <a:prstDash val="solid"/>
              <a:round/>
              <a:headEnd/>
              <a:tailEnd/>
            </a:ln>
          </p:spPr>
          <p:txBody>
            <a:bodyPr tIns="468000" anchor="ctr" anchorCtr="1"/>
            <a:lstStyle/>
            <a:p>
              <a:pPr algn="ctr" eaLnBrk="1" hangingPunct="1">
                <a:defRPr/>
              </a:pPr>
              <a:endParaRPr lang="en-US" sz="1600" dirty="0" smtClean="0">
                <a:cs typeface="Arial" charset="0"/>
              </a:endParaRPr>
            </a:p>
            <a:p>
              <a:pPr algn="ctr" eaLnBrk="1" hangingPunct="1">
                <a:defRPr/>
              </a:pPr>
              <a:r>
                <a:rPr lang="en-US" sz="1600" dirty="0" smtClean="0">
                  <a:cs typeface="Arial" charset="0"/>
                </a:rPr>
                <a:t>Hazard Specifications</a:t>
              </a:r>
              <a:endParaRPr lang="en-GB" sz="1600" dirty="0">
                <a:cs typeface="Arial" charset="0"/>
              </a:endParaRPr>
            </a:p>
          </p:txBody>
        </p:sp>
      </p:grpSp>
      <p:sp>
        <p:nvSpPr>
          <p:cNvPr id="10" name="TextBox 9"/>
          <p:cNvSpPr txBox="1"/>
          <p:nvPr/>
        </p:nvSpPr>
        <p:spPr>
          <a:xfrm>
            <a:off x="1670900" y="1905115"/>
            <a:ext cx="1395334" cy="461665"/>
          </a:xfrm>
          <a:prstGeom prst="rect">
            <a:avLst/>
          </a:prstGeom>
          <a:noFill/>
        </p:spPr>
        <p:txBody>
          <a:bodyPr wrap="none" rtlCol="0">
            <a:spAutoFit/>
          </a:bodyPr>
          <a:lstStyle/>
          <a:p>
            <a:r>
              <a:rPr lang="en-US" dirty="0" err="1" smtClean="0"/>
              <a:t>bintools</a:t>
            </a:r>
            <a:endParaRPr lang="en-US" dirty="0"/>
          </a:p>
        </p:txBody>
      </p:sp>
      <p:grpSp>
        <p:nvGrpSpPr>
          <p:cNvPr id="20" name="Group 19"/>
          <p:cNvGrpSpPr/>
          <p:nvPr/>
        </p:nvGrpSpPr>
        <p:grpSpPr>
          <a:xfrm>
            <a:off x="753207" y="2499910"/>
            <a:ext cx="3341555" cy="3343825"/>
            <a:chOff x="4636736" y="1889224"/>
            <a:chExt cx="3341555" cy="3343825"/>
          </a:xfrm>
        </p:grpSpPr>
        <p:grpSp>
          <p:nvGrpSpPr>
            <p:cNvPr id="15" name="Group 14"/>
            <p:cNvGrpSpPr/>
            <p:nvPr/>
          </p:nvGrpSpPr>
          <p:grpSpPr>
            <a:xfrm>
              <a:off x="4638437" y="1889224"/>
              <a:ext cx="3339854" cy="2004971"/>
              <a:chOff x="4638437" y="1889224"/>
              <a:chExt cx="3339854" cy="2004971"/>
            </a:xfrm>
          </p:grpSpPr>
          <p:sp>
            <p:nvSpPr>
              <p:cNvPr id="11" name="Freeform 5"/>
              <p:cNvSpPr>
                <a:spLocks/>
              </p:cNvSpPr>
              <p:nvPr/>
            </p:nvSpPr>
            <p:spPr bwMode="auto">
              <a:xfrm rot="5400000">
                <a:off x="6142434" y="1720111"/>
                <a:ext cx="1666744" cy="2004970"/>
              </a:xfrm>
              <a:custGeom>
                <a:avLst/>
                <a:gdLst>
                  <a:gd name="T0" fmla="*/ 1956 w 2151"/>
                  <a:gd name="T1" fmla="*/ 861 h 2586"/>
                  <a:gd name="T2" fmla="*/ 2010 w 2151"/>
                  <a:gd name="T3" fmla="*/ 884 h 2586"/>
                  <a:gd name="T4" fmla="*/ 2054 w 2151"/>
                  <a:gd name="T5" fmla="*/ 931 h 2586"/>
                  <a:gd name="T6" fmla="*/ 2075 w 2151"/>
                  <a:gd name="T7" fmla="*/ 965 h 2586"/>
                  <a:gd name="T8" fmla="*/ 2104 w 2151"/>
                  <a:gd name="T9" fmla="*/ 988 h 2586"/>
                  <a:gd name="T10" fmla="*/ 2132 w 2151"/>
                  <a:gd name="T11" fmla="*/ 983 h 2586"/>
                  <a:gd name="T12" fmla="*/ 2148 w 2151"/>
                  <a:gd name="T13" fmla="*/ 955 h 2586"/>
                  <a:gd name="T14" fmla="*/ 0 w 2151"/>
                  <a:gd name="T15" fmla="*/ 0 h 2586"/>
                  <a:gd name="T16" fmla="*/ 933 w 2151"/>
                  <a:gd name="T17" fmla="*/ 2156 h 2586"/>
                  <a:gd name="T18" fmla="*/ 965 w 2151"/>
                  <a:gd name="T19" fmla="*/ 2161 h 2586"/>
                  <a:gd name="T20" fmla="*/ 988 w 2151"/>
                  <a:gd name="T21" fmla="*/ 2182 h 2586"/>
                  <a:gd name="T22" fmla="*/ 985 w 2151"/>
                  <a:gd name="T23" fmla="*/ 2210 h 2586"/>
                  <a:gd name="T24" fmla="*/ 957 w 2151"/>
                  <a:gd name="T25" fmla="*/ 2239 h 2586"/>
                  <a:gd name="T26" fmla="*/ 918 w 2151"/>
                  <a:gd name="T27" fmla="*/ 2264 h 2586"/>
                  <a:gd name="T28" fmla="*/ 879 w 2151"/>
                  <a:gd name="T29" fmla="*/ 2309 h 2586"/>
                  <a:gd name="T30" fmla="*/ 859 w 2151"/>
                  <a:gd name="T31" fmla="*/ 2368 h 2586"/>
                  <a:gd name="T32" fmla="*/ 863 w 2151"/>
                  <a:gd name="T33" fmla="*/ 2426 h 2586"/>
                  <a:gd name="T34" fmla="*/ 900 w 2151"/>
                  <a:gd name="T35" fmla="*/ 2498 h 2586"/>
                  <a:gd name="T36" fmla="*/ 968 w 2151"/>
                  <a:gd name="T37" fmla="*/ 2552 h 2586"/>
                  <a:gd name="T38" fmla="*/ 1058 w 2151"/>
                  <a:gd name="T39" fmla="*/ 2582 h 2586"/>
                  <a:gd name="T40" fmla="*/ 1133 w 2151"/>
                  <a:gd name="T41" fmla="*/ 2584 h 2586"/>
                  <a:gd name="T42" fmla="*/ 1227 w 2151"/>
                  <a:gd name="T43" fmla="*/ 2561 h 2586"/>
                  <a:gd name="T44" fmla="*/ 1300 w 2151"/>
                  <a:gd name="T45" fmla="*/ 2513 h 2586"/>
                  <a:gd name="T46" fmla="*/ 1346 w 2151"/>
                  <a:gd name="T47" fmla="*/ 2444 h 2586"/>
                  <a:gd name="T48" fmla="*/ 1357 w 2151"/>
                  <a:gd name="T49" fmla="*/ 2386 h 2586"/>
                  <a:gd name="T50" fmla="*/ 1344 w 2151"/>
                  <a:gd name="T51" fmla="*/ 2322 h 2586"/>
                  <a:gd name="T52" fmla="*/ 1313 w 2151"/>
                  <a:gd name="T53" fmla="*/ 2278 h 2586"/>
                  <a:gd name="T54" fmla="*/ 1269 w 2151"/>
                  <a:gd name="T55" fmla="*/ 2244 h 2586"/>
                  <a:gd name="T56" fmla="*/ 1235 w 2151"/>
                  <a:gd name="T57" fmla="*/ 2218 h 2586"/>
                  <a:gd name="T58" fmla="*/ 1225 w 2151"/>
                  <a:gd name="T59" fmla="*/ 2189 h 2586"/>
                  <a:gd name="T60" fmla="*/ 1242 w 2151"/>
                  <a:gd name="T61" fmla="*/ 2166 h 2586"/>
                  <a:gd name="T62" fmla="*/ 1282 w 2151"/>
                  <a:gd name="T63" fmla="*/ 2156 h 2586"/>
                  <a:gd name="T64" fmla="*/ 2151 w 2151"/>
                  <a:gd name="T65" fmla="*/ 1281 h 2586"/>
                  <a:gd name="T66" fmla="*/ 2146 w 2151"/>
                  <a:gd name="T67" fmla="*/ 1248 h 2586"/>
                  <a:gd name="T68" fmla="*/ 2125 w 2151"/>
                  <a:gd name="T69" fmla="*/ 1225 h 2586"/>
                  <a:gd name="T70" fmla="*/ 2097 w 2151"/>
                  <a:gd name="T71" fmla="*/ 1229 h 2586"/>
                  <a:gd name="T72" fmla="*/ 2068 w 2151"/>
                  <a:gd name="T73" fmla="*/ 1258 h 2586"/>
                  <a:gd name="T74" fmla="*/ 2044 w 2151"/>
                  <a:gd name="T75" fmla="*/ 1295 h 2586"/>
                  <a:gd name="T76" fmla="*/ 1998 w 2151"/>
                  <a:gd name="T77" fmla="*/ 1336 h 2586"/>
                  <a:gd name="T78" fmla="*/ 1940 w 2151"/>
                  <a:gd name="T79" fmla="*/ 1356 h 2586"/>
                  <a:gd name="T80" fmla="*/ 1881 w 2151"/>
                  <a:gd name="T81" fmla="*/ 1351 h 2586"/>
                  <a:gd name="T82" fmla="*/ 1809 w 2151"/>
                  <a:gd name="T83" fmla="*/ 1313 h 2586"/>
                  <a:gd name="T84" fmla="*/ 1756 w 2151"/>
                  <a:gd name="T85" fmla="*/ 1247 h 2586"/>
                  <a:gd name="T86" fmla="*/ 1725 w 2151"/>
                  <a:gd name="T87" fmla="*/ 1157 h 2586"/>
                  <a:gd name="T88" fmla="*/ 1722 w 2151"/>
                  <a:gd name="T89" fmla="*/ 1081 h 2586"/>
                  <a:gd name="T90" fmla="*/ 1746 w 2151"/>
                  <a:gd name="T91" fmla="*/ 988 h 2586"/>
                  <a:gd name="T92" fmla="*/ 1795 w 2151"/>
                  <a:gd name="T93" fmla="*/ 913 h 2586"/>
                  <a:gd name="T94" fmla="*/ 1862 w 2151"/>
                  <a:gd name="T95" fmla="*/ 868 h 2586"/>
                  <a:gd name="T96" fmla="*/ 1922 w 2151"/>
                  <a:gd name="T97" fmla="*/ 856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1922" y="856"/>
                    </a:moveTo>
                    <a:lnTo>
                      <a:pt x="1922" y="856"/>
                    </a:lnTo>
                    <a:lnTo>
                      <a:pt x="1940" y="858"/>
                    </a:lnTo>
                    <a:lnTo>
                      <a:pt x="1956" y="861"/>
                    </a:lnTo>
                    <a:lnTo>
                      <a:pt x="1971" y="864"/>
                    </a:lnTo>
                    <a:lnTo>
                      <a:pt x="1985" y="871"/>
                    </a:lnTo>
                    <a:lnTo>
                      <a:pt x="1998" y="877"/>
                    </a:lnTo>
                    <a:lnTo>
                      <a:pt x="2010" y="884"/>
                    </a:lnTo>
                    <a:lnTo>
                      <a:pt x="2019" y="892"/>
                    </a:lnTo>
                    <a:lnTo>
                      <a:pt x="2029" y="900"/>
                    </a:lnTo>
                    <a:lnTo>
                      <a:pt x="2044" y="916"/>
                    </a:lnTo>
                    <a:lnTo>
                      <a:pt x="2054" y="931"/>
                    </a:lnTo>
                    <a:lnTo>
                      <a:pt x="2062" y="944"/>
                    </a:lnTo>
                    <a:lnTo>
                      <a:pt x="2062" y="944"/>
                    </a:lnTo>
                    <a:lnTo>
                      <a:pt x="2068" y="955"/>
                    </a:lnTo>
                    <a:lnTo>
                      <a:pt x="2075" y="965"/>
                    </a:lnTo>
                    <a:lnTo>
                      <a:pt x="2083" y="973"/>
                    </a:lnTo>
                    <a:lnTo>
                      <a:pt x="2089" y="980"/>
                    </a:lnTo>
                    <a:lnTo>
                      <a:pt x="2097" y="985"/>
                    </a:lnTo>
                    <a:lnTo>
                      <a:pt x="2104" y="988"/>
                    </a:lnTo>
                    <a:lnTo>
                      <a:pt x="2112" y="988"/>
                    </a:lnTo>
                    <a:lnTo>
                      <a:pt x="2119" y="988"/>
                    </a:lnTo>
                    <a:lnTo>
                      <a:pt x="2125" y="986"/>
                    </a:lnTo>
                    <a:lnTo>
                      <a:pt x="2132" y="983"/>
                    </a:lnTo>
                    <a:lnTo>
                      <a:pt x="2136" y="978"/>
                    </a:lnTo>
                    <a:lnTo>
                      <a:pt x="2141" y="972"/>
                    </a:lnTo>
                    <a:lnTo>
                      <a:pt x="2146" y="965"/>
                    </a:lnTo>
                    <a:lnTo>
                      <a:pt x="2148" y="955"/>
                    </a:lnTo>
                    <a:lnTo>
                      <a:pt x="2151" y="944"/>
                    </a:lnTo>
                    <a:lnTo>
                      <a:pt x="2151" y="931"/>
                    </a:lnTo>
                    <a:lnTo>
                      <a:pt x="2151" y="0"/>
                    </a:lnTo>
                    <a:lnTo>
                      <a:pt x="0" y="0"/>
                    </a:lnTo>
                    <a:lnTo>
                      <a:pt x="0" y="2155"/>
                    </a:lnTo>
                    <a:lnTo>
                      <a:pt x="495" y="2155"/>
                    </a:lnTo>
                    <a:lnTo>
                      <a:pt x="495" y="2156"/>
                    </a:lnTo>
                    <a:lnTo>
                      <a:pt x="933" y="2156"/>
                    </a:lnTo>
                    <a:lnTo>
                      <a:pt x="933" y="2156"/>
                    </a:lnTo>
                    <a:lnTo>
                      <a:pt x="946" y="2156"/>
                    </a:lnTo>
                    <a:lnTo>
                      <a:pt x="955" y="2158"/>
                    </a:lnTo>
                    <a:lnTo>
                      <a:pt x="965" y="2161"/>
                    </a:lnTo>
                    <a:lnTo>
                      <a:pt x="973" y="2166"/>
                    </a:lnTo>
                    <a:lnTo>
                      <a:pt x="980" y="2171"/>
                    </a:lnTo>
                    <a:lnTo>
                      <a:pt x="985" y="2176"/>
                    </a:lnTo>
                    <a:lnTo>
                      <a:pt x="988" y="2182"/>
                    </a:lnTo>
                    <a:lnTo>
                      <a:pt x="989" y="2189"/>
                    </a:lnTo>
                    <a:lnTo>
                      <a:pt x="989" y="2195"/>
                    </a:lnTo>
                    <a:lnTo>
                      <a:pt x="988" y="2203"/>
                    </a:lnTo>
                    <a:lnTo>
                      <a:pt x="985" y="2210"/>
                    </a:lnTo>
                    <a:lnTo>
                      <a:pt x="980" y="2218"/>
                    </a:lnTo>
                    <a:lnTo>
                      <a:pt x="975" y="2225"/>
                    </a:lnTo>
                    <a:lnTo>
                      <a:pt x="967" y="2233"/>
                    </a:lnTo>
                    <a:lnTo>
                      <a:pt x="957" y="2239"/>
                    </a:lnTo>
                    <a:lnTo>
                      <a:pt x="946" y="2244"/>
                    </a:lnTo>
                    <a:lnTo>
                      <a:pt x="946" y="2244"/>
                    </a:lnTo>
                    <a:lnTo>
                      <a:pt x="931" y="2252"/>
                    </a:lnTo>
                    <a:lnTo>
                      <a:pt x="918" y="2264"/>
                    </a:lnTo>
                    <a:lnTo>
                      <a:pt x="902" y="2278"/>
                    </a:lnTo>
                    <a:lnTo>
                      <a:pt x="893" y="2288"/>
                    </a:lnTo>
                    <a:lnTo>
                      <a:pt x="885" y="2298"/>
                    </a:lnTo>
                    <a:lnTo>
                      <a:pt x="879" y="2309"/>
                    </a:lnTo>
                    <a:lnTo>
                      <a:pt x="871" y="2322"/>
                    </a:lnTo>
                    <a:lnTo>
                      <a:pt x="866" y="2335"/>
                    </a:lnTo>
                    <a:lnTo>
                      <a:pt x="861" y="2351"/>
                    </a:lnTo>
                    <a:lnTo>
                      <a:pt x="859" y="2368"/>
                    </a:lnTo>
                    <a:lnTo>
                      <a:pt x="858" y="2386"/>
                    </a:lnTo>
                    <a:lnTo>
                      <a:pt x="858" y="2386"/>
                    </a:lnTo>
                    <a:lnTo>
                      <a:pt x="859" y="2405"/>
                    </a:lnTo>
                    <a:lnTo>
                      <a:pt x="863" y="2426"/>
                    </a:lnTo>
                    <a:lnTo>
                      <a:pt x="869" y="2444"/>
                    </a:lnTo>
                    <a:lnTo>
                      <a:pt x="877" y="2464"/>
                    </a:lnTo>
                    <a:lnTo>
                      <a:pt x="889" y="2482"/>
                    </a:lnTo>
                    <a:lnTo>
                      <a:pt x="900" y="2498"/>
                    </a:lnTo>
                    <a:lnTo>
                      <a:pt x="915" y="2513"/>
                    </a:lnTo>
                    <a:lnTo>
                      <a:pt x="931" y="2527"/>
                    </a:lnTo>
                    <a:lnTo>
                      <a:pt x="949" y="2540"/>
                    </a:lnTo>
                    <a:lnTo>
                      <a:pt x="968" y="2552"/>
                    </a:lnTo>
                    <a:lnTo>
                      <a:pt x="988" y="2561"/>
                    </a:lnTo>
                    <a:lnTo>
                      <a:pt x="1011" y="2569"/>
                    </a:lnTo>
                    <a:lnTo>
                      <a:pt x="1033" y="2578"/>
                    </a:lnTo>
                    <a:lnTo>
                      <a:pt x="1058" y="2582"/>
                    </a:lnTo>
                    <a:lnTo>
                      <a:pt x="1082" y="2584"/>
                    </a:lnTo>
                    <a:lnTo>
                      <a:pt x="1108" y="2586"/>
                    </a:lnTo>
                    <a:lnTo>
                      <a:pt x="1108" y="2586"/>
                    </a:lnTo>
                    <a:lnTo>
                      <a:pt x="1133" y="2584"/>
                    </a:lnTo>
                    <a:lnTo>
                      <a:pt x="1157" y="2582"/>
                    </a:lnTo>
                    <a:lnTo>
                      <a:pt x="1181" y="2578"/>
                    </a:lnTo>
                    <a:lnTo>
                      <a:pt x="1204" y="2569"/>
                    </a:lnTo>
                    <a:lnTo>
                      <a:pt x="1227" y="2561"/>
                    </a:lnTo>
                    <a:lnTo>
                      <a:pt x="1247" y="2552"/>
                    </a:lnTo>
                    <a:lnTo>
                      <a:pt x="1266" y="2540"/>
                    </a:lnTo>
                    <a:lnTo>
                      <a:pt x="1284" y="2527"/>
                    </a:lnTo>
                    <a:lnTo>
                      <a:pt x="1300" y="2513"/>
                    </a:lnTo>
                    <a:lnTo>
                      <a:pt x="1315" y="2498"/>
                    </a:lnTo>
                    <a:lnTo>
                      <a:pt x="1326" y="2482"/>
                    </a:lnTo>
                    <a:lnTo>
                      <a:pt x="1338" y="2464"/>
                    </a:lnTo>
                    <a:lnTo>
                      <a:pt x="1346" y="2444"/>
                    </a:lnTo>
                    <a:lnTo>
                      <a:pt x="1352" y="2426"/>
                    </a:lnTo>
                    <a:lnTo>
                      <a:pt x="1356" y="2405"/>
                    </a:lnTo>
                    <a:lnTo>
                      <a:pt x="1357" y="2386"/>
                    </a:lnTo>
                    <a:lnTo>
                      <a:pt x="1357" y="2386"/>
                    </a:lnTo>
                    <a:lnTo>
                      <a:pt x="1356" y="2368"/>
                    </a:lnTo>
                    <a:lnTo>
                      <a:pt x="1354" y="2351"/>
                    </a:lnTo>
                    <a:lnTo>
                      <a:pt x="1349" y="2335"/>
                    </a:lnTo>
                    <a:lnTo>
                      <a:pt x="1344" y="2322"/>
                    </a:lnTo>
                    <a:lnTo>
                      <a:pt x="1338" y="2309"/>
                    </a:lnTo>
                    <a:lnTo>
                      <a:pt x="1329" y="2298"/>
                    </a:lnTo>
                    <a:lnTo>
                      <a:pt x="1321" y="2288"/>
                    </a:lnTo>
                    <a:lnTo>
                      <a:pt x="1313" y="2278"/>
                    </a:lnTo>
                    <a:lnTo>
                      <a:pt x="1297" y="2264"/>
                    </a:lnTo>
                    <a:lnTo>
                      <a:pt x="1284" y="2252"/>
                    </a:lnTo>
                    <a:lnTo>
                      <a:pt x="1269" y="2244"/>
                    </a:lnTo>
                    <a:lnTo>
                      <a:pt x="1269" y="2244"/>
                    </a:lnTo>
                    <a:lnTo>
                      <a:pt x="1258" y="2239"/>
                    </a:lnTo>
                    <a:lnTo>
                      <a:pt x="1248" y="2233"/>
                    </a:lnTo>
                    <a:lnTo>
                      <a:pt x="1240" y="2225"/>
                    </a:lnTo>
                    <a:lnTo>
                      <a:pt x="1235" y="2218"/>
                    </a:lnTo>
                    <a:lnTo>
                      <a:pt x="1230" y="2210"/>
                    </a:lnTo>
                    <a:lnTo>
                      <a:pt x="1227" y="2203"/>
                    </a:lnTo>
                    <a:lnTo>
                      <a:pt x="1225" y="2195"/>
                    </a:lnTo>
                    <a:lnTo>
                      <a:pt x="1225" y="2189"/>
                    </a:lnTo>
                    <a:lnTo>
                      <a:pt x="1227" y="2182"/>
                    </a:lnTo>
                    <a:lnTo>
                      <a:pt x="1230" y="2176"/>
                    </a:lnTo>
                    <a:lnTo>
                      <a:pt x="1235" y="2171"/>
                    </a:lnTo>
                    <a:lnTo>
                      <a:pt x="1242" y="2166"/>
                    </a:lnTo>
                    <a:lnTo>
                      <a:pt x="1250" y="2161"/>
                    </a:lnTo>
                    <a:lnTo>
                      <a:pt x="1260" y="2158"/>
                    </a:lnTo>
                    <a:lnTo>
                      <a:pt x="1269" y="2156"/>
                    </a:lnTo>
                    <a:lnTo>
                      <a:pt x="1282" y="2156"/>
                    </a:lnTo>
                    <a:lnTo>
                      <a:pt x="1556" y="2156"/>
                    </a:lnTo>
                    <a:lnTo>
                      <a:pt x="1556" y="2155"/>
                    </a:lnTo>
                    <a:lnTo>
                      <a:pt x="2151" y="2155"/>
                    </a:lnTo>
                    <a:lnTo>
                      <a:pt x="2151" y="1281"/>
                    </a:lnTo>
                    <a:lnTo>
                      <a:pt x="2151" y="1281"/>
                    </a:lnTo>
                    <a:lnTo>
                      <a:pt x="2151" y="1269"/>
                    </a:lnTo>
                    <a:lnTo>
                      <a:pt x="2148" y="1258"/>
                    </a:lnTo>
                    <a:lnTo>
                      <a:pt x="2146" y="1248"/>
                    </a:lnTo>
                    <a:lnTo>
                      <a:pt x="2141" y="1240"/>
                    </a:lnTo>
                    <a:lnTo>
                      <a:pt x="2136" y="1234"/>
                    </a:lnTo>
                    <a:lnTo>
                      <a:pt x="2132" y="1229"/>
                    </a:lnTo>
                    <a:lnTo>
                      <a:pt x="2125" y="1225"/>
                    </a:lnTo>
                    <a:lnTo>
                      <a:pt x="2119" y="1224"/>
                    </a:lnTo>
                    <a:lnTo>
                      <a:pt x="2112" y="1224"/>
                    </a:lnTo>
                    <a:lnTo>
                      <a:pt x="2104" y="1225"/>
                    </a:lnTo>
                    <a:lnTo>
                      <a:pt x="2097" y="1229"/>
                    </a:lnTo>
                    <a:lnTo>
                      <a:pt x="2089" y="1234"/>
                    </a:lnTo>
                    <a:lnTo>
                      <a:pt x="2083" y="1240"/>
                    </a:lnTo>
                    <a:lnTo>
                      <a:pt x="2075" y="1248"/>
                    </a:lnTo>
                    <a:lnTo>
                      <a:pt x="2068" y="1258"/>
                    </a:lnTo>
                    <a:lnTo>
                      <a:pt x="2062" y="1268"/>
                    </a:lnTo>
                    <a:lnTo>
                      <a:pt x="2062" y="1268"/>
                    </a:lnTo>
                    <a:lnTo>
                      <a:pt x="2054" y="1282"/>
                    </a:lnTo>
                    <a:lnTo>
                      <a:pt x="2044" y="1295"/>
                    </a:lnTo>
                    <a:lnTo>
                      <a:pt x="2029" y="1312"/>
                    </a:lnTo>
                    <a:lnTo>
                      <a:pt x="2019" y="1320"/>
                    </a:lnTo>
                    <a:lnTo>
                      <a:pt x="2010" y="1328"/>
                    </a:lnTo>
                    <a:lnTo>
                      <a:pt x="1998" y="1336"/>
                    </a:lnTo>
                    <a:lnTo>
                      <a:pt x="1985" y="1343"/>
                    </a:lnTo>
                    <a:lnTo>
                      <a:pt x="1971" y="1348"/>
                    </a:lnTo>
                    <a:lnTo>
                      <a:pt x="1956" y="1352"/>
                    </a:lnTo>
                    <a:lnTo>
                      <a:pt x="1940" y="1356"/>
                    </a:lnTo>
                    <a:lnTo>
                      <a:pt x="1922" y="1356"/>
                    </a:lnTo>
                    <a:lnTo>
                      <a:pt x="1922" y="1356"/>
                    </a:lnTo>
                    <a:lnTo>
                      <a:pt x="1901" y="1354"/>
                    </a:lnTo>
                    <a:lnTo>
                      <a:pt x="1881" y="1351"/>
                    </a:lnTo>
                    <a:lnTo>
                      <a:pt x="1862" y="1344"/>
                    </a:lnTo>
                    <a:lnTo>
                      <a:pt x="1844" y="1336"/>
                    </a:lnTo>
                    <a:lnTo>
                      <a:pt x="1826" y="1326"/>
                    </a:lnTo>
                    <a:lnTo>
                      <a:pt x="1809" y="1313"/>
                    </a:lnTo>
                    <a:lnTo>
                      <a:pt x="1795" y="1299"/>
                    </a:lnTo>
                    <a:lnTo>
                      <a:pt x="1780" y="1282"/>
                    </a:lnTo>
                    <a:lnTo>
                      <a:pt x="1767" y="1265"/>
                    </a:lnTo>
                    <a:lnTo>
                      <a:pt x="1756" y="1247"/>
                    </a:lnTo>
                    <a:lnTo>
                      <a:pt x="1746" y="1225"/>
                    </a:lnTo>
                    <a:lnTo>
                      <a:pt x="1736" y="1203"/>
                    </a:lnTo>
                    <a:lnTo>
                      <a:pt x="1730" y="1180"/>
                    </a:lnTo>
                    <a:lnTo>
                      <a:pt x="1725" y="1157"/>
                    </a:lnTo>
                    <a:lnTo>
                      <a:pt x="1722" y="1131"/>
                    </a:lnTo>
                    <a:lnTo>
                      <a:pt x="1722" y="1107"/>
                    </a:lnTo>
                    <a:lnTo>
                      <a:pt x="1722" y="1107"/>
                    </a:lnTo>
                    <a:lnTo>
                      <a:pt x="1722" y="1081"/>
                    </a:lnTo>
                    <a:lnTo>
                      <a:pt x="1725" y="1056"/>
                    </a:lnTo>
                    <a:lnTo>
                      <a:pt x="1730" y="1032"/>
                    </a:lnTo>
                    <a:lnTo>
                      <a:pt x="1736" y="1009"/>
                    </a:lnTo>
                    <a:lnTo>
                      <a:pt x="1746" y="988"/>
                    </a:lnTo>
                    <a:lnTo>
                      <a:pt x="1756" y="967"/>
                    </a:lnTo>
                    <a:lnTo>
                      <a:pt x="1767" y="947"/>
                    </a:lnTo>
                    <a:lnTo>
                      <a:pt x="1780" y="929"/>
                    </a:lnTo>
                    <a:lnTo>
                      <a:pt x="1795" y="913"/>
                    </a:lnTo>
                    <a:lnTo>
                      <a:pt x="1809" y="898"/>
                    </a:lnTo>
                    <a:lnTo>
                      <a:pt x="1826" y="887"/>
                    </a:lnTo>
                    <a:lnTo>
                      <a:pt x="1844" y="876"/>
                    </a:lnTo>
                    <a:lnTo>
                      <a:pt x="1862" y="868"/>
                    </a:lnTo>
                    <a:lnTo>
                      <a:pt x="1881" y="861"/>
                    </a:lnTo>
                    <a:lnTo>
                      <a:pt x="1901" y="858"/>
                    </a:lnTo>
                    <a:lnTo>
                      <a:pt x="1922" y="856"/>
                    </a:lnTo>
                    <a:lnTo>
                      <a:pt x="1922" y="856"/>
                    </a:lnTo>
                    <a:close/>
                  </a:path>
                </a:pathLst>
              </a:custGeom>
              <a:solidFill>
                <a:srgbClr val="004070"/>
              </a:solidFill>
              <a:ln w="28575">
                <a:solidFill>
                  <a:srgbClr val="004070"/>
                </a:solidFill>
                <a:prstDash val="solid"/>
                <a:round/>
                <a:headEnd/>
                <a:tailEnd/>
              </a:ln>
              <a:effectLst/>
            </p:spPr>
            <p:txBody>
              <a:bodyPr bIns="540000" anchor="ctr"/>
              <a:lstStyle/>
              <a:p>
                <a:pPr eaLnBrk="1" hangingPunct="1">
                  <a:defRPr/>
                </a:pPr>
                <a:endParaRPr lang="en-GB" sz="1600" dirty="0">
                  <a:ln>
                    <a:solidFill>
                      <a:schemeClr val="accent3"/>
                    </a:solidFill>
                  </a:ln>
                  <a:solidFill>
                    <a:schemeClr val="bg1"/>
                  </a:solidFill>
                  <a:cs typeface="Arial" charset="0"/>
                </a:endParaRPr>
              </a:p>
            </p:txBody>
          </p:sp>
          <p:sp>
            <p:nvSpPr>
              <p:cNvPr id="12" name="Freeform 6"/>
              <p:cNvSpPr>
                <a:spLocks/>
              </p:cNvSpPr>
              <p:nvPr/>
            </p:nvSpPr>
            <p:spPr bwMode="auto">
              <a:xfrm rot="5400000">
                <a:off x="4469323" y="2058338"/>
                <a:ext cx="2004971" cy="1666744"/>
              </a:xfrm>
              <a:custGeom>
                <a:avLst/>
                <a:gdLst>
                  <a:gd name="T0" fmla="*/ 861 w 2587"/>
                  <a:gd name="T1" fmla="*/ 195 h 2151"/>
                  <a:gd name="T2" fmla="*/ 885 w 2587"/>
                  <a:gd name="T3" fmla="*/ 143 h 2151"/>
                  <a:gd name="T4" fmla="*/ 931 w 2587"/>
                  <a:gd name="T5" fmla="*/ 97 h 2151"/>
                  <a:gd name="T6" fmla="*/ 965 w 2587"/>
                  <a:gd name="T7" fmla="*/ 76 h 2151"/>
                  <a:gd name="T8" fmla="*/ 988 w 2587"/>
                  <a:gd name="T9" fmla="*/ 47 h 2151"/>
                  <a:gd name="T10" fmla="*/ 985 w 2587"/>
                  <a:gd name="T11" fmla="*/ 21 h 2151"/>
                  <a:gd name="T12" fmla="*/ 955 w 2587"/>
                  <a:gd name="T13" fmla="*/ 3 h 2151"/>
                  <a:gd name="T14" fmla="*/ 0 w 2587"/>
                  <a:gd name="T15" fmla="*/ 2151 h 2151"/>
                  <a:gd name="T16" fmla="*/ 2156 w 2587"/>
                  <a:gd name="T17" fmla="*/ 1220 h 2151"/>
                  <a:gd name="T18" fmla="*/ 2163 w 2587"/>
                  <a:gd name="T19" fmla="*/ 1186 h 2151"/>
                  <a:gd name="T20" fmla="*/ 2182 w 2587"/>
                  <a:gd name="T21" fmla="*/ 1163 h 2151"/>
                  <a:gd name="T22" fmla="*/ 2211 w 2587"/>
                  <a:gd name="T23" fmla="*/ 1166 h 2151"/>
                  <a:gd name="T24" fmla="*/ 2239 w 2587"/>
                  <a:gd name="T25" fmla="*/ 1196 h 2151"/>
                  <a:gd name="T26" fmla="*/ 2263 w 2587"/>
                  <a:gd name="T27" fmla="*/ 1235 h 2151"/>
                  <a:gd name="T28" fmla="*/ 2309 w 2587"/>
                  <a:gd name="T29" fmla="*/ 1274 h 2151"/>
                  <a:gd name="T30" fmla="*/ 2368 w 2587"/>
                  <a:gd name="T31" fmla="*/ 1293 h 2151"/>
                  <a:gd name="T32" fmla="*/ 2426 w 2587"/>
                  <a:gd name="T33" fmla="*/ 1288 h 2151"/>
                  <a:gd name="T34" fmla="*/ 2498 w 2587"/>
                  <a:gd name="T35" fmla="*/ 1251 h 2151"/>
                  <a:gd name="T36" fmla="*/ 2553 w 2587"/>
                  <a:gd name="T37" fmla="*/ 1184 h 2151"/>
                  <a:gd name="T38" fmla="*/ 2582 w 2587"/>
                  <a:gd name="T39" fmla="*/ 1095 h 2151"/>
                  <a:gd name="T40" fmla="*/ 2586 w 2587"/>
                  <a:gd name="T41" fmla="*/ 1018 h 2151"/>
                  <a:gd name="T42" fmla="*/ 2563 w 2587"/>
                  <a:gd name="T43" fmla="*/ 926 h 2151"/>
                  <a:gd name="T44" fmla="*/ 2514 w 2587"/>
                  <a:gd name="T45" fmla="*/ 852 h 2151"/>
                  <a:gd name="T46" fmla="*/ 2446 w 2587"/>
                  <a:gd name="T47" fmla="*/ 805 h 2151"/>
                  <a:gd name="T48" fmla="*/ 2385 w 2587"/>
                  <a:gd name="T49" fmla="*/ 794 h 2151"/>
                  <a:gd name="T50" fmla="*/ 2322 w 2587"/>
                  <a:gd name="T51" fmla="*/ 808 h 2151"/>
                  <a:gd name="T52" fmla="*/ 2278 w 2587"/>
                  <a:gd name="T53" fmla="*/ 838 h 2151"/>
                  <a:gd name="T54" fmla="*/ 2245 w 2587"/>
                  <a:gd name="T55" fmla="*/ 882 h 2151"/>
                  <a:gd name="T56" fmla="*/ 2218 w 2587"/>
                  <a:gd name="T57" fmla="*/ 917 h 2151"/>
                  <a:gd name="T58" fmla="*/ 2189 w 2587"/>
                  <a:gd name="T59" fmla="*/ 927 h 2151"/>
                  <a:gd name="T60" fmla="*/ 2166 w 2587"/>
                  <a:gd name="T61" fmla="*/ 911 h 2151"/>
                  <a:gd name="T62" fmla="*/ 2156 w 2587"/>
                  <a:gd name="T63" fmla="*/ 869 h 2151"/>
                  <a:gd name="T64" fmla="*/ 1282 w 2587"/>
                  <a:gd name="T65" fmla="*/ 0 h 2151"/>
                  <a:gd name="T66" fmla="*/ 1248 w 2587"/>
                  <a:gd name="T67" fmla="*/ 6 h 2151"/>
                  <a:gd name="T68" fmla="*/ 1227 w 2587"/>
                  <a:gd name="T69" fmla="*/ 27 h 2151"/>
                  <a:gd name="T70" fmla="*/ 1229 w 2587"/>
                  <a:gd name="T71" fmla="*/ 55 h 2151"/>
                  <a:gd name="T72" fmla="*/ 1258 w 2587"/>
                  <a:gd name="T73" fmla="*/ 83 h 2151"/>
                  <a:gd name="T74" fmla="*/ 1297 w 2587"/>
                  <a:gd name="T75" fmla="*/ 107 h 2151"/>
                  <a:gd name="T76" fmla="*/ 1336 w 2587"/>
                  <a:gd name="T77" fmla="*/ 154 h 2151"/>
                  <a:gd name="T78" fmla="*/ 1356 w 2587"/>
                  <a:gd name="T79" fmla="*/ 213 h 2151"/>
                  <a:gd name="T80" fmla="*/ 1352 w 2587"/>
                  <a:gd name="T81" fmla="*/ 270 h 2151"/>
                  <a:gd name="T82" fmla="*/ 1313 w 2587"/>
                  <a:gd name="T83" fmla="*/ 341 h 2151"/>
                  <a:gd name="T84" fmla="*/ 1247 w 2587"/>
                  <a:gd name="T85" fmla="*/ 397 h 2151"/>
                  <a:gd name="T86" fmla="*/ 1157 w 2587"/>
                  <a:gd name="T87" fmla="*/ 426 h 2151"/>
                  <a:gd name="T88" fmla="*/ 1082 w 2587"/>
                  <a:gd name="T89" fmla="*/ 429 h 2151"/>
                  <a:gd name="T90" fmla="*/ 988 w 2587"/>
                  <a:gd name="T91" fmla="*/ 406 h 2151"/>
                  <a:gd name="T92" fmla="*/ 915 w 2587"/>
                  <a:gd name="T93" fmla="*/ 358 h 2151"/>
                  <a:gd name="T94" fmla="*/ 869 w 2587"/>
                  <a:gd name="T95" fmla="*/ 289 h 2151"/>
                  <a:gd name="T96" fmla="*/ 858 w 2587"/>
                  <a:gd name="T97" fmla="*/ 231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1">
                    <a:moveTo>
                      <a:pt x="858" y="231"/>
                    </a:moveTo>
                    <a:lnTo>
                      <a:pt x="858" y="231"/>
                    </a:lnTo>
                    <a:lnTo>
                      <a:pt x="858" y="213"/>
                    </a:lnTo>
                    <a:lnTo>
                      <a:pt x="861" y="195"/>
                    </a:lnTo>
                    <a:lnTo>
                      <a:pt x="866" y="180"/>
                    </a:lnTo>
                    <a:lnTo>
                      <a:pt x="871" y="166"/>
                    </a:lnTo>
                    <a:lnTo>
                      <a:pt x="877" y="154"/>
                    </a:lnTo>
                    <a:lnTo>
                      <a:pt x="885" y="143"/>
                    </a:lnTo>
                    <a:lnTo>
                      <a:pt x="893" y="131"/>
                    </a:lnTo>
                    <a:lnTo>
                      <a:pt x="902" y="123"/>
                    </a:lnTo>
                    <a:lnTo>
                      <a:pt x="918" y="107"/>
                    </a:lnTo>
                    <a:lnTo>
                      <a:pt x="931" y="97"/>
                    </a:lnTo>
                    <a:lnTo>
                      <a:pt x="946" y="89"/>
                    </a:lnTo>
                    <a:lnTo>
                      <a:pt x="946" y="89"/>
                    </a:lnTo>
                    <a:lnTo>
                      <a:pt x="955" y="83"/>
                    </a:lnTo>
                    <a:lnTo>
                      <a:pt x="965" y="76"/>
                    </a:lnTo>
                    <a:lnTo>
                      <a:pt x="973" y="70"/>
                    </a:lnTo>
                    <a:lnTo>
                      <a:pt x="980" y="62"/>
                    </a:lnTo>
                    <a:lnTo>
                      <a:pt x="985" y="55"/>
                    </a:lnTo>
                    <a:lnTo>
                      <a:pt x="988" y="47"/>
                    </a:lnTo>
                    <a:lnTo>
                      <a:pt x="989" y="40"/>
                    </a:lnTo>
                    <a:lnTo>
                      <a:pt x="989" y="34"/>
                    </a:lnTo>
                    <a:lnTo>
                      <a:pt x="988" y="27"/>
                    </a:lnTo>
                    <a:lnTo>
                      <a:pt x="985" y="21"/>
                    </a:lnTo>
                    <a:lnTo>
                      <a:pt x="980" y="14"/>
                    </a:lnTo>
                    <a:lnTo>
                      <a:pt x="973" y="9"/>
                    </a:lnTo>
                    <a:lnTo>
                      <a:pt x="965" y="6"/>
                    </a:lnTo>
                    <a:lnTo>
                      <a:pt x="955" y="3"/>
                    </a:lnTo>
                    <a:lnTo>
                      <a:pt x="944" y="1"/>
                    </a:lnTo>
                    <a:lnTo>
                      <a:pt x="933" y="0"/>
                    </a:lnTo>
                    <a:lnTo>
                      <a:pt x="0" y="0"/>
                    </a:lnTo>
                    <a:lnTo>
                      <a:pt x="0" y="2151"/>
                    </a:lnTo>
                    <a:lnTo>
                      <a:pt x="2154" y="2151"/>
                    </a:lnTo>
                    <a:lnTo>
                      <a:pt x="2154" y="1656"/>
                    </a:lnTo>
                    <a:lnTo>
                      <a:pt x="2156" y="1656"/>
                    </a:lnTo>
                    <a:lnTo>
                      <a:pt x="2156" y="1220"/>
                    </a:lnTo>
                    <a:lnTo>
                      <a:pt x="2156" y="1220"/>
                    </a:lnTo>
                    <a:lnTo>
                      <a:pt x="2158" y="1207"/>
                    </a:lnTo>
                    <a:lnTo>
                      <a:pt x="2159" y="1196"/>
                    </a:lnTo>
                    <a:lnTo>
                      <a:pt x="2163" y="1186"/>
                    </a:lnTo>
                    <a:lnTo>
                      <a:pt x="2166" y="1178"/>
                    </a:lnTo>
                    <a:lnTo>
                      <a:pt x="2171" y="1171"/>
                    </a:lnTo>
                    <a:lnTo>
                      <a:pt x="2177" y="1166"/>
                    </a:lnTo>
                    <a:lnTo>
                      <a:pt x="2182" y="1163"/>
                    </a:lnTo>
                    <a:lnTo>
                      <a:pt x="2189" y="1161"/>
                    </a:lnTo>
                    <a:lnTo>
                      <a:pt x="2197" y="1161"/>
                    </a:lnTo>
                    <a:lnTo>
                      <a:pt x="2203" y="1163"/>
                    </a:lnTo>
                    <a:lnTo>
                      <a:pt x="2211" y="1166"/>
                    </a:lnTo>
                    <a:lnTo>
                      <a:pt x="2218" y="1171"/>
                    </a:lnTo>
                    <a:lnTo>
                      <a:pt x="2226" y="1178"/>
                    </a:lnTo>
                    <a:lnTo>
                      <a:pt x="2232" y="1186"/>
                    </a:lnTo>
                    <a:lnTo>
                      <a:pt x="2239" y="1196"/>
                    </a:lnTo>
                    <a:lnTo>
                      <a:pt x="2245" y="1207"/>
                    </a:lnTo>
                    <a:lnTo>
                      <a:pt x="2245" y="1207"/>
                    </a:lnTo>
                    <a:lnTo>
                      <a:pt x="2254" y="1220"/>
                    </a:lnTo>
                    <a:lnTo>
                      <a:pt x="2263" y="1235"/>
                    </a:lnTo>
                    <a:lnTo>
                      <a:pt x="2278" y="1251"/>
                    </a:lnTo>
                    <a:lnTo>
                      <a:pt x="2288" y="1259"/>
                    </a:lnTo>
                    <a:lnTo>
                      <a:pt x="2298" y="1266"/>
                    </a:lnTo>
                    <a:lnTo>
                      <a:pt x="2309" y="1274"/>
                    </a:lnTo>
                    <a:lnTo>
                      <a:pt x="2322" y="1280"/>
                    </a:lnTo>
                    <a:lnTo>
                      <a:pt x="2337" y="1285"/>
                    </a:lnTo>
                    <a:lnTo>
                      <a:pt x="2351" y="1290"/>
                    </a:lnTo>
                    <a:lnTo>
                      <a:pt x="2368" y="1293"/>
                    </a:lnTo>
                    <a:lnTo>
                      <a:pt x="2385" y="1293"/>
                    </a:lnTo>
                    <a:lnTo>
                      <a:pt x="2385" y="1293"/>
                    </a:lnTo>
                    <a:lnTo>
                      <a:pt x="2407" y="1293"/>
                    </a:lnTo>
                    <a:lnTo>
                      <a:pt x="2426" y="1288"/>
                    </a:lnTo>
                    <a:lnTo>
                      <a:pt x="2446" y="1283"/>
                    </a:lnTo>
                    <a:lnTo>
                      <a:pt x="2463" y="1274"/>
                    </a:lnTo>
                    <a:lnTo>
                      <a:pt x="2481" y="1264"/>
                    </a:lnTo>
                    <a:lnTo>
                      <a:pt x="2498" y="1251"/>
                    </a:lnTo>
                    <a:lnTo>
                      <a:pt x="2514" y="1236"/>
                    </a:lnTo>
                    <a:lnTo>
                      <a:pt x="2527" y="1220"/>
                    </a:lnTo>
                    <a:lnTo>
                      <a:pt x="2540" y="1204"/>
                    </a:lnTo>
                    <a:lnTo>
                      <a:pt x="2553" y="1184"/>
                    </a:lnTo>
                    <a:lnTo>
                      <a:pt x="2563" y="1163"/>
                    </a:lnTo>
                    <a:lnTo>
                      <a:pt x="2571" y="1142"/>
                    </a:lnTo>
                    <a:lnTo>
                      <a:pt x="2577" y="1119"/>
                    </a:lnTo>
                    <a:lnTo>
                      <a:pt x="2582" y="1095"/>
                    </a:lnTo>
                    <a:lnTo>
                      <a:pt x="2586" y="1070"/>
                    </a:lnTo>
                    <a:lnTo>
                      <a:pt x="2587" y="1044"/>
                    </a:lnTo>
                    <a:lnTo>
                      <a:pt x="2587" y="1044"/>
                    </a:lnTo>
                    <a:lnTo>
                      <a:pt x="2586" y="1018"/>
                    </a:lnTo>
                    <a:lnTo>
                      <a:pt x="2582" y="994"/>
                    </a:lnTo>
                    <a:lnTo>
                      <a:pt x="2577" y="969"/>
                    </a:lnTo>
                    <a:lnTo>
                      <a:pt x="2571" y="947"/>
                    </a:lnTo>
                    <a:lnTo>
                      <a:pt x="2563" y="926"/>
                    </a:lnTo>
                    <a:lnTo>
                      <a:pt x="2553" y="904"/>
                    </a:lnTo>
                    <a:lnTo>
                      <a:pt x="2540" y="885"/>
                    </a:lnTo>
                    <a:lnTo>
                      <a:pt x="2527" y="867"/>
                    </a:lnTo>
                    <a:lnTo>
                      <a:pt x="2514" y="852"/>
                    </a:lnTo>
                    <a:lnTo>
                      <a:pt x="2498" y="838"/>
                    </a:lnTo>
                    <a:lnTo>
                      <a:pt x="2481" y="825"/>
                    </a:lnTo>
                    <a:lnTo>
                      <a:pt x="2463" y="815"/>
                    </a:lnTo>
                    <a:lnTo>
                      <a:pt x="2446" y="805"/>
                    </a:lnTo>
                    <a:lnTo>
                      <a:pt x="2426" y="800"/>
                    </a:lnTo>
                    <a:lnTo>
                      <a:pt x="2407" y="795"/>
                    </a:lnTo>
                    <a:lnTo>
                      <a:pt x="2385" y="794"/>
                    </a:lnTo>
                    <a:lnTo>
                      <a:pt x="2385" y="794"/>
                    </a:lnTo>
                    <a:lnTo>
                      <a:pt x="2368" y="795"/>
                    </a:lnTo>
                    <a:lnTo>
                      <a:pt x="2351" y="799"/>
                    </a:lnTo>
                    <a:lnTo>
                      <a:pt x="2337" y="802"/>
                    </a:lnTo>
                    <a:lnTo>
                      <a:pt x="2322" y="808"/>
                    </a:lnTo>
                    <a:lnTo>
                      <a:pt x="2309" y="815"/>
                    </a:lnTo>
                    <a:lnTo>
                      <a:pt x="2298" y="821"/>
                    </a:lnTo>
                    <a:lnTo>
                      <a:pt x="2288" y="830"/>
                    </a:lnTo>
                    <a:lnTo>
                      <a:pt x="2278" y="838"/>
                    </a:lnTo>
                    <a:lnTo>
                      <a:pt x="2263" y="854"/>
                    </a:lnTo>
                    <a:lnTo>
                      <a:pt x="2254" y="869"/>
                    </a:lnTo>
                    <a:lnTo>
                      <a:pt x="2245" y="882"/>
                    </a:lnTo>
                    <a:lnTo>
                      <a:pt x="2245" y="882"/>
                    </a:lnTo>
                    <a:lnTo>
                      <a:pt x="2239" y="893"/>
                    </a:lnTo>
                    <a:lnTo>
                      <a:pt x="2232" y="903"/>
                    </a:lnTo>
                    <a:lnTo>
                      <a:pt x="2226" y="911"/>
                    </a:lnTo>
                    <a:lnTo>
                      <a:pt x="2218" y="917"/>
                    </a:lnTo>
                    <a:lnTo>
                      <a:pt x="2211" y="922"/>
                    </a:lnTo>
                    <a:lnTo>
                      <a:pt x="2203" y="926"/>
                    </a:lnTo>
                    <a:lnTo>
                      <a:pt x="2197" y="927"/>
                    </a:lnTo>
                    <a:lnTo>
                      <a:pt x="2189" y="927"/>
                    </a:lnTo>
                    <a:lnTo>
                      <a:pt x="2182" y="926"/>
                    </a:lnTo>
                    <a:lnTo>
                      <a:pt x="2177" y="922"/>
                    </a:lnTo>
                    <a:lnTo>
                      <a:pt x="2171" y="917"/>
                    </a:lnTo>
                    <a:lnTo>
                      <a:pt x="2166" y="911"/>
                    </a:lnTo>
                    <a:lnTo>
                      <a:pt x="2163" y="903"/>
                    </a:lnTo>
                    <a:lnTo>
                      <a:pt x="2159" y="893"/>
                    </a:lnTo>
                    <a:lnTo>
                      <a:pt x="2158" y="882"/>
                    </a:lnTo>
                    <a:lnTo>
                      <a:pt x="2156" y="869"/>
                    </a:lnTo>
                    <a:lnTo>
                      <a:pt x="2156" y="595"/>
                    </a:lnTo>
                    <a:lnTo>
                      <a:pt x="2154" y="595"/>
                    </a:lnTo>
                    <a:lnTo>
                      <a:pt x="2154" y="0"/>
                    </a:lnTo>
                    <a:lnTo>
                      <a:pt x="1282" y="0"/>
                    </a:lnTo>
                    <a:lnTo>
                      <a:pt x="1282" y="0"/>
                    </a:lnTo>
                    <a:lnTo>
                      <a:pt x="1269" y="1"/>
                    </a:lnTo>
                    <a:lnTo>
                      <a:pt x="1258" y="3"/>
                    </a:lnTo>
                    <a:lnTo>
                      <a:pt x="1248" y="6"/>
                    </a:lnTo>
                    <a:lnTo>
                      <a:pt x="1242" y="9"/>
                    </a:lnTo>
                    <a:lnTo>
                      <a:pt x="1235" y="14"/>
                    </a:lnTo>
                    <a:lnTo>
                      <a:pt x="1230" y="21"/>
                    </a:lnTo>
                    <a:lnTo>
                      <a:pt x="1227" y="27"/>
                    </a:lnTo>
                    <a:lnTo>
                      <a:pt x="1225" y="34"/>
                    </a:lnTo>
                    <a:lnTo>
                      <a:pt x="1225" y="40"/>
                    </a:lnTo>
                    <a:lnTo>
                      <a:pt x="1225" y="47"/>
                    </a:lnTo>
                    <a:lnTo>
                      <a:pt x="1229" y="55"/>
                    </a:lnTo>
                    <a:lnTo>
                      <a:pt x="1234" y="62"/>
                    </a:lnTo>
                    <a:lnTo>
                      <a:pt x="1240" y="70"/>
                    </a:lnTo>
                    <a:lnTo>
                      <a:pt x="1248" y="76"/>
                    </a:lnTo>
                    <a:lnTo>
                      <a:pt x="1258" y="83"/>
                    </a:lnTo>
                    <a:lnTo>
                      <a:pt x="1269" y="89"/>
                    </a:lnTo>
                    <a:lnTo>
                      <a:pt x="1269" y="89"/>
                    </a:lnTo>
                    <a:lnTo>
                      <a:pt x="1282" y="97"/>
                    </a:lnTo>
                    <a:lnTo>
                      <a:pt x="1297" y="107"/>
                    </a:lnTo>
                    <a:lnTo>
                      <a:pt x="1313" y="123"/>
                    </a:lnTo>
                    <a:lnTo>
                      <a:pt x="1321" y="131"/>
                    </a:lnTo>
                    <a:lnTo>
                      <a:pt x="1329" y="143"/>
                    </a:lnTo>
                    <a:lnTo>
                      <a:pt x="1336" y="154"/>
                    </a:lnTo>
                    <a:lnTo>
                      <a:pt x="1343" y="166"/>
                    </a:lnTo>
                    <a:lnTo>
                      <a:pt x="1349" y="180"/>
                    </a:lnTo>
                    <a:lnTo>
                      <a:pt x="1352" y="195"/>
                    </a:lnTo>
                    <a:lnTo>
                      <a:pt x="1356" y="213"/>
                    </a:lnTo>
                    <a:lnTo>
                      <a:pt x="1357" y="231"/>
                    </a:lnTo>
                    <a:lnTo>
                      <a:pt x="1357" y="231"/>
                    </a:lnTo>
                    <a:lnTo>
                      <a:pt x="1356" y="250"/>
                    </a:lnTo>
                    <a:lnTo>
                      <a:pt x="1352" y="270"/>
                    </a:lnTo>
                    <a:lnTo>
                      <a:pt x="1346" y="289"/>
                    </a:lnTo>
                    <a:lnTo>
                      <a:pt x="1338" y="307"/>
                    </a:lnTo>
                    <a:lnTo>
                      <a:pt x="1326" y="325"/>
                    </a:lnTo>
                    <a:lnTo>
                      <a:pt x="1313" y="341"/>
                    </a:lnTo>
                    <a:lnTo>
                      <a:pt x="1300" y="358"/>
                    </a:lnTo>
                    <a:lnTo>
                      <a:pt x="1284" y="372"/>
                    </a:lnTo>
                    <a:lnTo>
                      <a:pt x="1266" y="385"/>
                    </a:lnTo>
                    <a:lnTo>
                      <a:pt x="1247" y="397"/>
                    </a:lnTo>
                    <a:lnTo>
                      <a:pt x="1225" y="406"/>
                    </a:lnTo>
                    <a:lnTo>
                      <a:pt x="1204" y="415"/>
                    </a:lnTo>
                    <a:lnTo>
                      <a:pt x="1181" y="421"/>
                    </a:lnTo>
                    <a:lnTo>
                      <a:pt x="1157" y="426"/>
                    </a:lnTo>
                    <a:lnTo>
                      <a:pt x="1133" y="429"/>
                    </a:lnTo>
                    <a:lnTo>
                      <a:pt x="1107" y="431"/>
                    </a:lnTo>
                    <a:lnTo>
                      <a:pt x="1107" y="431"/>
                    </a:lnTo>
                    <a:lnTo>
                      <a:pt x="1082" y="429"/>
                    </a:lnTo>
                    <a:lnTo>
                      <a:pt x="1056" y="426"/>
                    </a:lnTo>
                    <a:lnTo>
                      <a:pt x="1033" y="421"/>
                    </a:lnTo>
                    <a:lnTo>
                      <a:pt x="1011" y="415"/>
                    </a:lnTo>
                    <a:lnTo>
                      <a:pt x="988" y="406"/>
                    </a:lnTo>
                    <a:lnTo>
                      <a:pt x="967" y="397"/>
                    </a:lnTo>
                    <a:lnTo>
                      <a:pt x="949" y="385"/>
                    </a:lnTo>
                    <a:lnTo>
                      <a:pt x="931" y="372"/>
                    </a:lnTo>
                    <a:lnTo>
                      <a:pt x="915" y="358"/>
                    </a:lnTo>
                    <a:lnTo>
                      <a:pt x="900" y="341"/>
                    </a:lnTo>
                    <a:lnTo>
                      <a:pt x="887" y="325"/>
                    </a:lnTo>
                    <a:lnTo>
                      <a:pt x="877" y="307"/>
                    </a:lnTo>
                    <a:lnTo>
                      <a:pt x="869" y="289"/>
                    </a:lnTo>
                    <a:lnTo>
                      <a:pt x="863" y="270"/>
                    </a:lnTo>
                    <a:lnTo>
                      <a:pt x="859" y="250"/>
                    </a:lnTo>
                    <a:lnTo>
                      <a:pt x="858" y="231"/>
                    </a:lnTo>
                    <a:lnTo>
                      <a:pt x="858" y="231"/>
                    </a:lnTo>
                    <a:close/>
                  </a:path>
                </a:pathLst>
              </a:custGeom>
              <a:solidFill>
                <a:srgbClr val="004070"/>
              </a:solidFill>
              <a:ln w="28575">
                <a:solidFill>
                  <a:schemeClr val="accent1">
                    <a:lumMod val="75000"/>
                  </a:schemeClr>
                </a:solidFill>
                <a:prstDash val="solid"/>
                <a:round/>
                <a:headEnd/>
                <a:tailEnd/>
              </a:ln>
              <a:effectLst/>
            </p:spPr>
            <p:txBody>
              <a:bodyPr rIns="468000" anchor="ctr" anchorCtr="1"/>
              <a:lstStyle/>
              <a:p>
                <a:pPr eaLnBrk="1" hangingPunct="1">
                  <a:defRPr/>
                </a:pPr>
                <a:endParaRPr lang="en-GB" sz="1600" dirty="0">
                  <a:solidFill>
                    <a:schemeClr val="bg1"/>
                  </a:solidFill>
                  <a:cs typeface="Arial" charset="0"/>
                </a:endParaRPr>
              </a:p>
            </p:txBody>
          </p:sp>
          <p:sp>
            <p:nvSpPr>
              <p:cNvPr id="13" name="TextBox 12"/>
              <p:cNvSpPr txBox="1"/>
              <p:nvPr/>
            </p:nvSpPr>
            <p:spPr>
              <a:xfrm>
                <a:off x="5113366" y="2382390"/>
                <a:ext cx="2326278" cy="584776"/>
              </a:xfrm>
              <a:prstGeom prst="rect">
                <a:avLst/>
              </a:prstGeom>
              <a:noFill/>
            </p:spPr>
            <p:txBody>
              <a:bodyPr wrap="none" rtlCol="0">
                <a:spAutoFit/>
              </a:bodyPr>
              <a:lstStyle/>
              <a:p>
                <a:r>
                  <a:rPr lang="en-US" sz="3200" dirty="0" smtClean="0">
                    <a:solidFill>
                      <a:schemeClr val="bg1"/>
                    </a:solidFill>
                  </a:rPr>
                  <a:t>Assembler</a:t>
                </a:r>
                <a:endParaRPr lang="en-US" sz="3200" dirty="0">
                  <a:solidFill>
                    <a:schemeClr val="bg1"/>
                  </a:solidFill>
                </a:endParaRPr>
              </a:p>
            </p:txBody>
          </p:sp>
        </p:grpSp>
        <p:grpSp>
          <p:nvGrpSpPr>
            <p:cNvPr id="19" name="Group 18"/>
            <p:cNvGrpSpPr/>
            <p:nvPr/>
          </p:nvGrpSpPr>
          <p:grpSpPr>
            <a:xfrm rot="5400000">
              <a:off x="5303115" y="2559579"/>
              <a:ext cx="2007091" cy="3339850"/>
              <a:chOff x="4912321" y="3048127"/>
              <a:chExt cx="2007091" cy="3339850"/>
            </a:xfrm>
          </p:grpSpPr>
          <p:sp>
            <p:nvSpPr>
              <p:cNvPr id="16" name="Freeform 7"/>
              <p:cNvSpPr>
                <a:spLocks/>
              </p:cNvSpPr>
              <p:nvPr/>
            </p:nvSpPr>
            <p:spPr bwMode="auto">
              <a:xfrm>
                <a:off x="4912321" y="3048127"/>
                <a:ext cx="2004970" cy="1666744"/>
              </a:xfrm>
              <a:custGeom>
                <a:avLst/>
                <a:gdLst>
                  <a:gd name="T0" fmla="*/ 1726 w 2587"/>
                  <a:gd name="T1" fmla="*/ 1956 h 2150"/>
                  <a:gd name="T2" fmla="*/ 1702 w 2587"/>
                  <a:gd name="T3" fmla="*/ 2008 h 2150"/>
                  <a:gd name="T4" fmla="*/ 1656 w 2587"/>
                  <a:gd name="T5" fmla="*/ 2054 h 2150"/>
                  <a:gd name="T6" fmla="*/ 1620 w 2587"/>
                  <a:gd name="T7" fmla="*/ 2075 h 2150"/>
                  <a:gd name="T8" fmla="*/ 1599 w 2587"/>
                  <a:gd name="T9" fmla="*/ 2104 h 2150"/>
                  <a:gd name="T10" fmla="*/ 1602 w 2587"/>
                  <a:gd name="T11" fmla="*/ 2130 h 2150"/>
                  <a:gd name="T12" fmla="*/ 1632 w 2587"/>
                  <a:gd name="T13" fmla="*/ 2148 h 2150"/>
                  <a:gd name="T14" fmla="*/ 2587 w 2587"/>
                  <a:gd name="T15" fmla="*/ 0 h 2150"/>
                  <a:gd name="T16" fmla="*/ 429 w 2587"/>
                  <a:gd name="T17" fmla="*/ 931 h 2150"/>
                  <a:gd name="T18" fmla="*/ 424 w 2587"/>
                  <a:gd name="T19" fmla="*/ 965 h 2150"/>
                  <a:gd name="T20" fmla="*/ 403 w 2587"/>
                  <a:gd name="T21" fmla="*/ 988 h 2150"/>
                  <a:gd name="T22" fmla="*/ 376 w 2587"/>
                  <a:gd name="T23" fmla="*/ 985 h 2150"/>
                  <a:gd name="T24" fmla="*/ 348 w 2587"/>
                  <a:gd name="T25" fmla="*/ 955 h 2150"/>
                  <a:gd name="T26" fmla="*/ 324 w 2587"/>
                  <a:gd name="T27" fmla="*/ 916 h 2150"/>
                  <a:gd name="T28" fmla="*/ 276 w 2587"/>
                  <a:gd name="T29" fmla="*/ 877 h 2150"/>
                  <a:gd name="T30" fmla="*/ 218 w 2587"/>
                  <a:gd name="T31" fmla="*/ 858 h 2150"/>
                  <a:gd name="T32" fmla="*/ 161 w 2587"/>
                  <a:gd name="T33" fmla="*/ 863 h 2150"/>
                  <a:gd name="T34" fmla="*/ 89 w 2587"/>
                  <a:gd name="T35" fmla="*/ 900 h 2150"/>
                  <a:gd name="T36" fmla="*/ 34 w 2587"/>
                  <a:gd name="T37" fmla="*/ 967 h 2150"/>
                  <a:gd name="T38" fmla="*/ 5 w 2587"/>
                  <a:gd name="T39" fmla="*/ 1056 h 2150"/>
                  <a:gd name="T40" fmla="*/ 1 w 2587"/>
                  <a:gd name="T41" fmla="*/ 1133 h 2150"/>
                  <a:gd name="T42" fmla="*/ 24 w 2587"/>
                  <a:gd name="T43" fmla="*/ 1225 h 2150"/>
                  <a:gd name="T44" fmla="*/ 73 w 2587"/>
                  <a:gd name="T45" fmla="*/ 1299 h 2150"/>
                  <a:gd name="T46" fmla="*/ 141 w 2587"/>
                  <a:gd name="T47" fmla="*/ 1346 h 2150"/>
                  <a:gd name="T48" fmla="*/ 200 w 2587"/>
                  <a:gd name="T49" fmla="*/ 1356 h 2150"/>
                  <a:gd name="T50" fmla="*/ 263 w 2587"/>
                  <a:gd name="T51" fmla="*/ 1343 h 2150"/>
                  <a:gd name="T52" fmla="*/ 307 w 2587"/>
                  <a:gd name="T53" fmla="*/ 1313 h 2150"/>
                  <a:gd name="T54" fmla="*/ 342 w 2587"/>
                  <a:gd name="T55" fmla="*/ 1269 h 2150"/>
                  <a:gd name="T56" fmla="*/ 369 w 2587"/>
                  <a:gd name="T57" fmla="*/ 1234 h 2150"/>
                  <a:gd name="T58" fmla="*/ 397 w 2587"/>
                  <a:gd name="T59" fmla="*/ 1224 h 2150"/>
                  <a:gd name="T60" fmla="*/ 421 w 2587"/>
                  <a:gd name="T61" fmla="*/ 1240 h 2150"/>
                  <a:gd name="T62" fmla="*/ 429 w 2587"/>
                  <a:gd name="T63" fmla="*/ 1282 h 2150"/>
                  <a:gd name="T64" fmla="*/ 1305 w 2587"/>
                  <a:gd name="T65" fmla="*/ 2150 h 2150"/>
                  <a:gd name="T66" fmla="*/ 1337 w 2587"/>
                  <a:gd name="T67" fmla="*/ 2145 h 2150"/>
                  <a:gd name="T68" fmla="*/ 1360 w 2587"/>
                  <a:gd name="T69" fmla="*/ 2124 h 2150"/>
                  <a:gd name="T70" fmla="*/ 1357 w 2587"/>
                  <a:gd name="T71" fmla="*/ 2096 h 2150"/>
                  <a:gd name="T72" fmla="*/ 1329 w 2587"/>
                  <a:gd name="T73" fmla="*/ 2068 h 2150"/>
                  <a:gd name="T74" fmla="*/ 1290 w 2587"/>
                  <a:gd name="T75" fmla="*/ 2044 h 2150"/>
                  <a:gd name="T76" fmla="*/ 1251 w 2587"/>
                  <a:gd name="T77" fmla="*/ 1997 h 2150"/>
                  <a:gd name="T78" fmla="*/ 1231 w 2587"/>
                  <a:gd name="T79" fmla="*/ 1938 h 2150"/>
                  <a:gd name="T80" fmla="*/ 1235 w 2587"/>
                  <a:gd name="T81" fmla="*/ 1881 h 2150"/>
                  <a:gd name="T82" fmla="*/ 1272 w 2587"/>
                  <a:gd name="T83" fmla="*/ 1810 h 2150"/>
                  <a:gd name="T84" fmla="*/ 1340 w 2587"/>
                  <a:gd name="T85" fmla="*/ 1754 h 2150"/>
                  <a:gd name="T86" fmla="*/ 1430 w 2587"/>
                  <a:gd name="T87" fmla="*/ 1725 h 2150"/>
                  <a:gd name="T88" fmla="*/ 1505 w 2587"/>
                  <a:gd name="T89" fmla="*/ 1722 h 2150"/>
                  <a:gd name="T90" fmla="*/ 1599 w 2587"/>
                  <a:gd name="T91" fmla="*/ 1745 h 2150"/>
                  <a:gd name="T92" fmla="*/ 1672 w 2587"/>
                  <a:gd name="T93" fmla="*/ 1793 h 2150"/>
                  <a:gd name="T94" fmla="*/ 1718 w 2587"/>
                  <a:gd name="T95" fmla="*/ 1862 h 2150"/>
                  <a:gd name="T96" fmla="*/ 1729 w 2587"/>
                  <a:gd name="T97" fmla="*/ 1920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87" h="2150">
                    <a:moveTo>
                      <a:pt x="1729" y="1920"/>
                    </a:moveTo>
                    <a:lnTo>
                      <a:pt x="1729" y="1920"/>
                    </a:lnTo>
                    <a:lnTo>
                      <a:pt x="1728" y="1938"/>
                    </a:lnTo>
                    <a:lnTo>
                      <a:pt x="1726" y="1956"/>
                    </a:lnTo>
                    <a:lnTo>
                      <a:pt x="1721" y="1971"/>
                    </a:lnTo>
                    <a:lnTo>
                      <a:pt x="1716" y="1984"/>
                    </a:lnTo>
                    <a:lnTo>
                      <a:pt x="1710" y="1997"/>
                    </a:lnTo>
                    <a:lnTo>
                      <a:pt x="1702" y="2008"/>
                    </a:lnTo>
                    <a:lnTo>
                      <a:pt x="1694" y="2020"/>
                    </a:lnTo>
                    <a:lnTo>
                      <a:pt x="1685" y="2028"/>
                    </a:lnTo>
                    <a:lnTo>
                      <a:pt x="1669" y="2044"/>
                    </a:lnTo>
                    <a:lnTo>
                      <a:pt x="1656" y="2054"/>
                    </a:lnTo>
                    <a:lnTo>
                      <a:pt x="1641" y="2062"/>
                    </a:lnTo>
                    <a:lnTo>
                      <a:pt x="1641" y="2062"/>
                    </a:lnTo>
                    <a:lnTo>
                      <a:pt x="1630" y="2068"/>
                    </a:lnTo>
                    <a:lnTo>
                      <a:pt x="1620" y="2075"/>
                    </a:lnTo>
                    <a:lnTo>
                      <a:pt x="1614" y="2081"/>
                    </a:lnTo>
                    <a:lnTo>
                      <a:pt x="1607" y="2089"/>
                    </a:lnTo>
                    <a:lnTo>
                      <a:pt x="1602" y="2096"/>
                    </a:lnTo>
                    <a:lnTo>
                      <a:pt x="1599" y="2104"/>
                    </a:lnTo>
                    <a:lnTo>
                      <a:pt x="1598" y="2111"/>
                    </a:lnTo>
                    <a:lnTo>
                      <a:pt x="1598" y="2117"/>
                    </a:lnTo>
                    <a:lnTo>
                      <a:pt x="1599" y="2124"/>
                    </a:lnTo>
                    <a:lnTo>
                      <a:pt x="1602" y="2130"/>
                    </a:lnTo>
                    <a:lnTo>
                      <a:pt x="1607" y="2137"/>
                    </a:lnTo>
                    <a:lnTo>
                      <a:pt x="1614" y="2142"/>
                    </a:lnTo>
                    <a:lnTo>
                      <a:pt x="1622" y="2145"/>
                    </a:lnTo>
                    <a:lnTo>
                      <a:pt x="1632" y="2148"/>
                    </a:lnTo>
                    <a:lnTo>
                      <a:pt x="1641" y="2150"/>
                    </a:lnTo>
                    <a:lnTo>
                      <a:pt x="1654" y="2150"/>
                    </a:lnTo>
                    <a:lnTo>
                      <a:pt x="2587" y="2150"/>
                    </a:lnTo>
                    <a:lnTo>
                      <a:pt x="2587" y="0"/>
                    </a:lnTo>
                    <a:lnTo>
                      <a:pt x="433" y="0"/>
                    </a:lnTo>
                    <a:lnTo>
                      <a:pt x="433" y="495"/>
                    </a:lnTo>
                    <a:lnTo>
                      <a:pt x="429" y="495"/>
                    </a:lnTo>
                    <a:lnTo>
                      <a:pt x="429" y="931"/>
                    </a:lnTo>
                    <a:lnTo>
                      <a:pt x="429" y="931"/>
                    </a:lnTo>
                    <a:lnTo>
                      <a:pt x="429" y="944"/>
                    </a:lnTo>
                    <a:lnTo>
                      <a:pt x="428" y="955"/>
                    </a:lnTo>
                    <a:lnTo>
                      <a:pt x="424" y="965"/>
                    </a:lnTo>
                    <a:lnTo>
                      <a:pt x="421" y="973"/>
                    </a:lnTo>
                    <a:lnTo>
                      <a:pt x="416" y="980"/>
                    </a:lnTo>
                    <a:lnTo>
                      <a:pt x="410" y="985"/>
                    </a:lnTo>
                    <a:lnTo>
                      <a:pt x="403" y="988"/>
                    </a:lnTo>
                    <a:lnTo>
                      <a:pt x="397" y="990"/>
                    </a:lnTo>
                    <a:lnTo>
                      <a:pt x="390" y="990"/>
                    </a:lnTo>
                    <a:lnTo>
                      <a:pt x="384" y="988"/>
                    </a:lnTo>
                    <a:lnTo>
                      <a:pt x="376" y="985"/>
                    </a:lnTo>
                    <a:lnTo>
                      <a:pt x="369" y="980"/>
                    </a:lnTo>
                    <a:lnTo>
                      <a:pt x="361" y="973"/>
                    </a:lnTo>
                    <a:lnTo>
                      <a:pt x="355" y="965"/>
                    </a:lnTo>
                    <a:lnTo>
                      <a:pt x="348" y="955"/>
                    </a:lnTo>
                    <a:lnTo>
                      <a:pt x="342" y="944"/>
                    </a:lnTo>
                    <a:lnTo>
                      <a:pt x="342" y="944"/>
                    </a:lnTo>
                    <a:lnTo>
                      <a:pt x="333" y="931"/>
                    </a:lnTo>
                    <a:lnTo>
                      <a:pt x="324" y="916"/>
                    </a:lnTo>
                    <a:lnTo>
                      <a:pt x="307" y="900"/>
                    </a:lnTo>
                    <a:lnTo>
                      <a:pt x="299" y="892"/>
                    </a:lnTo>
                    <a:lnTo>
                      <a:pt x="288" y="885"/>
                    </a:lnTo>
                    <a:lnTo>
                      <a:pt x="276" y="877"/>
                    </a:lnTo>
                    <a:lnTo>
                      <a:pt x="263" y="871"/>
                    </a:lnTo>
                    <a:lnTo>
                      <a:pt x="250" y="866"/>
                    </a:lnTo>
                    <a:lnTo>
                      <a:pt x="236" y="861"/>
                    </a:lnTo>
                    <a:lnTo>
                      <a:pt x="218" y="858"/>
                    </a:lnTo>
                    <a:lnTo>
                      <a:pt x="200" y="858"/>
                    </a:lnTo>
                    <a:lnTo>
                      <a:pt x="200" y="858"/>
                    </a:lnTo>
                    <a:lnTo>
                      <a:pt x="180" y="858"/>
                    </a:lnTo>
                    <a:lnTo>
                      <a:pt x="161" y="863"/>
                    </a:lnTo>
                    <a:lnTo>
                      <a:pt x="141" y="868"/>
                    </a:lnTo>
                    <a:lnTo>
                      <a:pt x="122" y="877"/>
                    </a:lnTo>
                    <a:lnTo>
                      <a:pt x="106" y="887"/>
                    </a:lnTo>
                    <a:lnTo>
                      <a:pt x="89" y="900"/>
                    </a:lnTo>
                    <a:lnTo>
                      <a:pt x="73" y="915"/>
                    </a:lnTo>
                    <a:lnTo>
                      <a:pt x="58" y="931"/>
                    </a:lnTo>
                    <a:lnTo>
                      <a:pt x="45" y="947"/>
                    </a:lnTo>
                    <a:lnTo>
                      <a:pt x="34" y="967"/>
                    </a:lnTo>
                    <a:lnTo>
                      <a:pt x="24" y="988"/>
                    </a:lnTo>
                    <a:lnTo>
                      <a:pt x="16" y="1009"/>
                    </a:lnTo>
                    <a:lnTo>
                      <a:pt x="10" y="1032"/>
                    </a:lnTo>
                    <a:lnTo>
                      <a:pt x="5" y="1056"/>
                    </a:lnTo>
                    <a:lnTo>
                      <a:pt x="1" y="1081"/>
                    </a:lnTo>
                    <a:lnTo>
                      <a:pt x="0" y="1107"/>
                    </a:lnTo>
                    <a:lnTo>
                      <a:pt x="0" y="1107"/>
                    </a:lnTo>
                    <a:lnTo>
                      <a:pt x="1" y="1133"/>
                    </a:lnTo>
                    <a:lnTo>
                      <a:pt x="5" y="1157"/>
                    </a:lnTo>
                    <a:lnTo>
                      <a:pt x="10" y="1182"/>
                    </a:lnTo>
                    <a:lnTo>
                      <a:pt x="16" y="1204"/>
                    </a:lnTo>
                    <a:lnTo>
                      <a:pt x="24" y="1225"/>
                    </a:lnTo>
                    <a:lnTo>
                      <a:pt x="34" y="1247"/>
                    </a:lnTo>
                    <a:lnTo>
                      <a:pt x="45" y="1266"/>
                    </a:lnTo>
                    <a:lnTo>
                      <a:pt x="58" y="1284"/>
                    </a:lnTo>
                    <a:lnTo>
                      <a:pt x="73" y="1299"/>
                    </a:lnTo>
                    <a:lnTo>
                      <a:pt x="89" y="1313"/>
                    </a:lnTo>
                    <a:lnTo>
                      <a:pt x="106" y="1326"/>
                    </a:lnTo>
                    <a:lnTo>
                      <a:pt x="122" y="1336"/>
                    </a:lnTo>
                    <a:lnTo>
                      <a:pt x="141" y="1346"/>
                    </a:lnTo>
                    <a:lnTo>
                      <a:pt x="161" y="1351"/>
                    </a:lnTo>
                    <a:lnTo>
                      <a:pt x="180" y="1356"/>
                    </a:lnTo>
                    <a:lnTo>
                      <a:pt x="200" y="1356"/>
                    </a:lnTo>
                    <a:lnTo>
                      <a:pt x="200" y="1356"/>
                    </a:lnTo>
                    <a:lnTo>
                      <a:pt x="218" y="1356"/>
                    </a:lnTo>
                    <a:lnTo>
                      <a:pt x="236" y="1352"/>
                    </a:lnTo>
                    <a:lnTo>
                      <a:pt x="250" y="1349"/>
                    </a:lnTo>
                    <a:lnTo>
                      <a:pt x="263" y="1343"/>
                    </a:lnTo>
                    <a:lnTo>
                      <a:pt x="276" y="1336"/>
                    </a:lnTo>
                    <a:lnTo>
                      <a:pt x="288" y="1328"/>
                    </a:lnTo>
                    <a:lnTo>
                      <a:pt x="299" y="1321"/>
                    </a:lnTo>
                    <a:lnTo>
                      <a:pt x="307" y="1313"/>
                    </a:lnTo>
                    <a:lnTo>
                      <a:pt x="324" y="1297"/>
                    </a:lnTo>
                    <a:lnTo>
                      <a:pt x="333" y="1282"/>
                    </a:lnTo>
                    <a:lnTo>
                      <a:pt x="342" y="1269"/>
                    </a:lnTo>
                    <a:lnTo>
                      <a:pt x="342" y="1269"/>
                    </a:lnTo>
                    <a:lnTo>
                      <a:pt x="348" y="1258"/>
                    </a:lnTo>
                    <a:lnTo>
                      <a:pt x="355" y="1248"/>
                    </a:lnTo>
                    <a:lnTo>
                      <a:pt x="361" y="1240"/>
                    </a:lnTo>
                    <a:lnTo>
                      <a:pt x="369" y="1234"/>
                    </a:lnTo>
                    <a:lnTo>
                      <a:pt x="376" y="1229"/>
                    </a:lnTo>
                    <a:lnTo>
                      <a:pt x="384" y="1225"/>
                    </a:lnTo>
                    <a:lnTo>
                      <a:pt x="390" y="1224"/>
                    </a:lnTo>
                    <a:lnTo>
                      <a:pt x="397" y="1224"/>
                    </a:lnTo>
                    <a:lnTo>
                      <a:pt x="403" y="1225"/>
                    </a:lnTo>
                    <a:lnTo>
                      <a:pt x="410" y="1229"/>
                    </a:lnTo>
                    <a:lnTo>
                      <a:pt x="416" y="1234"/>
                    </a:lnTo>
                    <a:lnTo>
                      <a:pt x="421" y="1240"/>
                    </a:lnTo>
                    <a:lnTo>
                      <a:pt x="424" y="1248"/>
                    </a:lnTo>
                    <a:lnTo>
                      <a:pt x="428" y="1258"/>
                    </a:lnTo>
                    <a:lnTo>
                      <a:pt x="429" y="1269"/>
                    </a:lnTo>
                    <a:lnTo>
                      <a:pt x="429" y="1282"/>
                    </a:lnTo>
                    <a:lnTo>
                      <a:pt x="429" y="1556"/>
                    </a:lnTo>
                    <a:lnTo>
                      <a:pt x="433" y="1556"/>
                    </a:lnTo>
                    <a:lnTo>
                      <a:pt x="433" y="2150"/>
                    </a:lnTo>
                    <a:lnTo>
                      <a:pt x="1305" y="2150"/>
                    </a:lnTo>
                    <a:lnTo>
                      <a:pt x="1305" y="2150"/>
                    </a:lnTo>
                    <a:lnTo>
                      <a:pt x="1318" y="2150"/>
                    </a:lnTo>
                    <a:lnTo>
                      <a:pt x="1327" y="2148"/>
                    </a:lnTo>
                    <a:lnTo>
                      <a:pt x="1337" y="2145"/>
                    </a:lnTo>
                    <a:lnTo>
                      <a:pt x="1345" y="2142"/>
                    </a:lnTo>
                    <a:lnTo>
                      <a:pt x="1352" y="2137"/>
                    </a:lnTo>
                    <a:lnTo>
                      <a:pt x="1357" y="2130"/>
                    </a:lnTo>
                    <a:lnTo>
                      <a:pt x="1360" y="2124"/>
                    </a:lnTo>
                    <a:lnTo>
                      <a:pt x="1362" y="2117"/>
                    </a:lnTo>
                    <a:lnTo>
                      <a:pt x="1362" y="2111"/>
                    </a:lnTo>
                    <a:lnTo>
                      <a:pt x="1360" y="2104"/>
                    </a:lnTo>
                    <a:lnTo>
                      <a:pt x="1357" y="2096"/>
                    </a:lnTo>
                    <a:lnTo>
                      <a:pt x="1352" y="2089"/>
                    </a:lnTo>
                    <a:lnTo>
                      <a:pt x="1347" y="2081"/>
                    </a:lnTo>
                    <a:lnTo>
                      <a:pt x="1339" y="2075"/>
                    </a:lnTo>
                    <a:lnTo>
                      <a:pt x="1329" y="2068"/>
                    </a:lnTo>
                    <a:lnTo>
                      <a:pt x="1318" y="2062"/>
                    </a:lnTo>
                    <a:lnTo>
                      <a:pt x="1318" y="2062"/>
                    </a:lnTo>
                    <a:lnTo>
                      <a:pt x="1303" y="2054"/>
                    </a:lnTo>
                    <a:lnTo>
                      <a:pt x="1290" y="2044"/>
                    </a:lnTo>
                    <a:lnTo>
                      <a:pt x="1274" y="2028"/>
                    </a:lnTo>
                    <a:lnTo>
                      <a:pt x="1266" y="2020"/>
                    </a:lnTo>
                    <a:lnTo>
                      <a:pt x="1258" y="2008"/>
                    </a:lnTo>
                    <a:lnTo>
                      <a:pt x="1251" y="1997"/>
                    </a:lnTo>
                    <a:lnTo>
                      <a:pt x="1243" y="1984"/>
                    </a:lnTo>
                    <a:lnTo>
                      <a:pt x="1238" y="1971"/>
                    </a:lnTo>
                    <a:lnTo>
                      <a:pt x="1233" y="1956"/>
                    </a:lnTo>
                    <a:lnTo>
                      <a:pt x="1231" y="1938"/>
                    </a:lnTo>
                    <a:lnTo>
                      <a:pt x="1230" y="1920"/>
                    </a:lnTo>
                    <a:lnTo>
                      <a:pt x="1230" y="1920"/>
                    </a:lnTo>
                    <a:lnTo>
                      <a:pt x="1231" y="1901"/>
                    </a:lnTo>
                    <a:lnTo>
                      <a:pt x="1235" y="1881"/>
                    </a:lnTo>
                    <a:lnTo>
                      <a:pt x="1241" y="1862"/>
                    </a:lnTo>
                    <a:lnTo>
                      <a:pt x="1249" y="1842"/>
                    </a:lnTo>
                    <a:lnTo>
                      <a:pt x="1261" y="1826"/>
                    </a:lnTo>
                    <a:lnTo>
                      <a:pt x="1272" y="1810"/>
                    </a:lnTo>
                    <a:lnTo>
                      <a:pt x="1287" y="1793"/>
                    </a:lnTo>
                    <a:lnTo>
                      <a:pt x="1303" y="1779"/>
                    </a:lnTo>
                    <a:lnTo>
                      <a:pt x="1321" y="1766"/>
                    </a:lnTo>
                    <a:lnTo>
                      <a:pt x="1340" y="1754"/>
                    </a:lnTo>
                    <a:lnTo>
                      <a:pt x="1360" y="1745"/>
                    </a:lnTo>
                    <a:lnTo>
                      <a:pt x="1383" y="1736"/>
                    </a:lnTo>
                    <a:lnTo>
                      <a:pt x="1406" y="1730"/>
                    </a:lnTo>
                    <a:lnTo>
                      <a:pt x="1430" y="1725"/>
                    </a:lnTo>
                    <a:lnTo>
                      <a:pt x="1454" y="1722"/>
                    </a:lnTo>
                    <a:lnTo>
                      <a:pt x="1480" y="1720"/>
                    </a:lnTo>
                    <a:lnTo>
                      <a:pt x="1480" y="1720"/>
                    </a:lnTo>
                    <a:lnTo>
                      <a:pt x="1505" y="1722"/>
                    </a:lnTo>
                    <a:lnTo>
                      <a:pt x="1529" y="1725"/>
                    </a:lnTo>
                    <a:lnTo>
                      <a:pt x="1554" y="1730"/>
                    </a:lnTo>
                    <a:lnTo>
                      <a:pt x="1576" y="1736"/>
                    </a:lnTo>
                    <a:lnTo>
                      <a:pt x="1599" y="1745"/>
                    </a:lnTo>
                    <a:lnTo>
                      <a:pt x="1619" y="1754"/>
                    </a:lnTo>
                    <a:lnTo>
                      <a:pt x="1638" y="1766"/>
                    </a:lnTo>
                    <a:lnTo>
                      <a:pt x="1656" y="1779"/>
                    </a:lnTo>
                    <a:lnTo>
                      <a:pt x="1672" y="1793"/>
                    </a:lnTo>
                    <a:lnTo>
                      <a:pt x="1687" y="1810"/>
                    </a:lnTo>
                    <a:lnTo>
                      <a:pt x="1698" y="1826"/>
                    </a:lnTo>
                    <a:lnTo>
                      <a:pt x="1710" y="1842"/>
                    </a:lnTo>
                    <a:lnTo>
                      <a:pt x="1718" y="1862"/>
                    </a:lnTo>
                    <a:lnTo>
                      <a:pt x="1724" y="1881"/>
                    </a:lnTo>
                    <a:lnTo>
                      <a:pt x="1728" y="1901"/>
                    </a:lnTo>
                    <a:lnTo>
                      <a:pt x="1729" y="1920"/>
                    </a:lnTo>
                    <a:lnTo>
                      <a:pt x="1729" y="1920"/>
                    </a:lnTo>
                    <a:close/>
                  </a:path>
                </a:pathLst>
              </a:custGeom>
              <a:solidFill>
                <a:schemeClr val="accent5"/>
              </a:solidFill>
              <a:ln w="28575">
                <a:solidFill>
                  <a:schemeClr val="accent5"/>
                </a:solidFill>
                <a:prstDash val="solid"/>
                <a:round/>
                <a:headEnd/>
                <a:tailEnd/>
              </a:ln>
            </p:spPr>
            <p:txBody>
              <a:bodyPr lIns="468000" anchor="ctr"/>
              <a:lstStyle/>
              <a:p>
                <a:pPr algn="ctr" eaLnBrk="1" hangingPunct="1">
                  <a:defRPr/>
                </a:pPr>
                <a:endParaRPr lang="en-GB" sz="1600" dirty="0">
                  <a:cs typeface="Arial" charset="0"/>
                </a:endParaRPr>
              </a:p>
            </p:txBody>
          </p:sp>
          <p:sp>
            <p:nvSpPr>
              <p:cNvPr id="17" name="Freeform 8"/>
              <p:cNvSpPr>
                <a:spLocks/>
              </p:cNvSpPr>
              <p:nvPr/>
            </p:nvSpPr>
            <p:spPr bwMode="auto">
              <a:xfrm>
                <a:off x="5251608" y="4384067"/>
                <a:ext cx="1667804" cy="2003910"/>
              </a:xfrm>
              <a:custGeom>
                <a:avLst/>
                <a:gdLst>
                  <a:gd name="T0" fmla="*/ 195 w 2151"/>
                  <a:gd name="T1" fmla="*/ 1725 h 2586"/>
                  <a:gd name="T2" fmla="*/ 141 w 2151"/>
                  <a:gd name="T3" fmla="*/ 1702 h 2586"/>
                  <a:gd name="T4" fmla="*/ 96 w 2151"/>
                  <a:gd name="T5" fmla="*/ 1655 h 2586"/>
                  <a:gd name="T6" fmla="*/ 76 w 2151"/>
                  <a:gd name="T7" fmla="*/ 1621 h 2586"/>
                  <a:gd name="T8" fmla="*/ 47 w 2151"/>
                  <a:gd name="T9" fmla="*/ 1598 h 2586"/>
                  <a:gd name="T10" fmla="*/ 19 w 2151"/>
                  <a:gd name="T11" fmla="*/ 1603 h 2586"/>
                  <a:gd name="T12" fmla="*/ 2 w 2151"/>
                  <a:gd name="T13" fmla="*/ 1631 h 2586"/>
                  <a:gd name="T14" fmla="*/ 2151 w 2151"/>
                  <a:gd name="T15" fmla="*/ 2586 h 2586"/>
                  <a:gd name="T16" fmla="*/ 1218 w 2151"/>
                  <a:gd name="T17" fmla="*/ 430 h 2586"/>
                  <a:gd name="T18" fmla="*/ 1184 w 2151"/>
                  <a:gd name="T19" fmla="*/ 425 h 2586"/>
                  <a:gd name="T20" fmla="*/ 1163 w 2151"/>
                  <a:gd name="T21" fmla="*/ 404 h 2586"/>
                  <a:gd name="T22" fmla="*/ 1165 w 2151"/>
                  <a:gd name="T23" fmla="*/ 376 h 2586"/>
                  <a:gd name="T24" fmla="*/ 1194 w 2151"/>
                  <a:gd name="T25" fmla="*/ 347 h 2586"/>
                  <a:gd name="T26" fmla="*/ 1233 w 2151"/>
                  <a:gd name="T27" fmla="*/ 322 h 2586"/>
                  <a:gd name="T28" fmla="*/ 1272 w 2151"/>
                  <a:gd name="T29" fmla="*/ 277 h 2586"/>
                  <a:gd name="T30" fmla="*/ 1292 w 2151"/>
                  <a:gd name="T31" fmla="*/ 218 h 2586"/>
                  <a:gd name="T32" fmla="*/ 1288 w 2151"/>
                  <a:gd name="T33" fmla="*/ 160 h 2586"/>
                  <a:gd name="T34" fmla="*/ 1251 w 2151"/>
                  <a:gd name="T35" fmla="*/ 88 h 2586"/>
                  <a:gd name="T36" fmla="*/ 1183 w 2151"/>
                  <a:gd name="T37" fmla="*/ 34 h 2586"/>
                  <a:gd name="T38" fmla="*/ 1093 w 2151"/>
                  <a:gd name="T39" fmla="*/ 4 h 2586"/>
                  <a:gd name="T40" fmla="*/ 1018 w 2151"/>
                  <a:gd name="T41" fmla="*/ 2 h 2586"/>
                  <a:gd name="T42" fmla="*/ 924 w 2151"/>
                  <a:gd name="T43" fmla="*/ 25 h 2586"/>
                  <a:gd name="T44" fmla="*/ 851 w 2151"/>
                  <a:gd name="T45" fmla="*/ 73 h 2586"/>
                  <a:gd name="T46" fmla="*/ 805 w 2151"/>
                  <a:gd name="T47" fmla="*/ 142 h 2586"/>
                  <a:gd name="T48" fmla="*/ 794 w 2151"/>
                  <a:gd name="T49" fmla="*/ 200 h 2586"/>
                  <a:gd name="T50" fmla="*/ 807 w 2151"/>
                  <a:gd name="T51" fmla="*/ 264 h 2586"/>
                  <a:gd name="T52" fmla="*/ 838 w 2151"/>
                  <a:gd name="T53" fmla="*/ 308 h 2586"/>
                  <a:gd name="T54" fmla="*/ 882 w 2151"/>
                  <a:gd name="T55" fmla="*/ 342 h 2586"/>
                  <a:gd name="T56" fmla="*/ 916 w 2151"/>
                  <a:gd name="T57" fmla="*/ 368 h 2586"/>
                  <a:gd name="T58" fmla="*/ 926 w 2151"/>
                  <a:gd name="T59" fmla="*/ 397 h 2586"/>
                  <a:gd name="T60" fmla="*/ 909 w 2151"/>
                  <a:gd name="T61" fmla="*/ 420 h 2586"/>
                  <a:gd name="T62" fmla="*/ 869 w 2151"/>
                  <a:gd name="T63" fmla="*/ 430 h 2586"/>
                  <a:gd name="T64" fmla="*/ 0 w 2151"/>
                  <a:gd name="T65" fmla="*/ 1305 h 2586"/>
                  <a:gd name="T66" fmla="*/ 5 w 2151"/>
                  <a:gd name="T67" fmla="*/ 1338 h 2586"/>
                  <a:gd name="T68" fmla="*/ 26 w 2151"/>
                  <a:gd name="T69" fmla="*/ 1361 h 2586"/>
                  <a:gd name="T70" fmla="*/ 54 w 2151"/>
                  <a:gd name="T71" fmla="*/ 1357 h 2586"/>
                  <a:gd name="T72" fmla="*/ 83 w 2151"/>
                  <a:gd name="T73" fmla="*/ 1328 h 2586"/>
                  <a:gd name="T74" fmla="*/ 107 w 2151"/>
                  <a:gd name="T75" fmla="*/ 1291 h 2586"/>
                  <a:gd name="T76" fmla="*/ 153 w 2151"/>
                  <a:gd name="T77" fmla="*/ 1250 h 2586"/>
                  <a:gd name="T78" fmla="*/ 211 w 2151"/>
                  <a:gd name="T79" fmla="*/ 1230 h 2586"/>
                  <a:gd name="T80" fmla="*/ 270 w 2151"/>
                  <a:gd name="T81" fmla="*/ 1235 h 2586"/>
                  <a:gd name="T82" fmla="*/ 342 w 2151"/>
                  <a:gd name="T83" fmla="*/ 1273 h 2586"/>
                  <a:gd name="T84" fmla="*/ 395 w 2151"/>
                  <a:gd name="T85" fmla="*/ 1339 h 2586"/>
                  <a:gd name="T86" fmla="*/ 426 w 2151"/>
                  <a:gd name="T87" fmla="*/ 1429 h 2586"/>
                  <a:gd name="T88" fmla="*/ 428 w 2151"/>
                  <a:gd name="T89" fmla="*/ 1505 h 2586"/>
                  <a:gd name="T90" fmla="*/ 405 w 2151"/>
                  <a:gd name="T91" fmla="*/ 1598 h 2586"/>
                  <a:gd name="T92" fmla="*/ 356 w 2151"/>
                  <a:gd name="T93" fmla="*/ 1673 h 2586"/>
                  <a:gd name="T94" fmla="*/ 288 w 2151"/>
                  <a:gd name="T95" fmla="*/ 1718 h 2586"/>
                  <a:gd name="T96" fmla="*/ 229 w 2151"/>
                  <a:gd name="T97" fmla="*/ 1730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51" h="2586">
                    <a:moveTo>
                      <a:pt x="229" y="1730"/>
                    </a:moveTo>
                    <a:lnTo>
                      <a:pt x="229" y="1730"/>
                    </a:lnTo>
                    <a:lnTo>
                      <a:pt x="211" y="1728"/>
                    </a:lnTo>
                    <a:lnTo>
                      <a:pt x="195" y="1725"/>
                    </a:lnTo>
                    <a:lnTo>
                      <a:pt x="179" y="1722"/>
                    </a:lnTo>
                    <a:lnTo>
                      <a:pt x="166" y="1715"/>
                    </a:lnTo>
                    <a:lnTo>
                      <a:pt x="153" y="1709"/>
                    </a:lnTo>
                    <a:lnTo>
                      <a:pt x="141" y="1702"/>
                    </a:lnTo>
                    <a:lnTo>
                      <a:pt x="132" y="1694"/>
                    </a:lnTo>
                    <a:lnTo>
                      <a:pt x="122" y="1686"/>
                    </a:lnTo>
                    <a:lnTo>
                      <a:pt x="107" y="1670"/>
                    </a:lnTo>
                    <a:lnTo>
                      <a:pt x="96" y="1655"/>
                    </a:lnTo>
                    <a:lnTo>
                      <a:pt x="88" y="1642"/>
                    </a:lnTo>
                    <a:lnTo>
                      <a:pt x="88" y="1642"/>
                    </a:lnTo>
                    <a:lnTo>
                      <a:pt x="83" y="1631"/>
                    </a:lnTo>
                    <a:lnTo>
                      <a:pt x="76" y="1621"/>
                    </a:lnTo>
                    <a:lnTo>
                      <a:pt x="68" y="1613"/>
                    </a:lnTo>
                    <a:lnTo>
                      <a:pt x="62" y="1606"/>
                    </a:lnTo>
                    <a:lnTo>
                      <a:pt x="54" y="1601"/>
                    </a:lnTo>
                    <a:lnTo>
                      <a:pt x="47" y="1598"/>
                    </a:lnTo>
                    <a:lnTo>
                      <a:pt x="39" y="1598"/>
                    </a:lnTo>
                    <a:lnTo>
                      <a:pt x="32" y="1598"/>
                    </a:lnTo>
                    <a:lnTo>
                      <a:pt x="26" y="1600"/>
                    </a:lnTo>
                    <a:lnTo>
                      <a:pt x="19" y="1603"/>
                    </a:lnTo>
                    <a:lnTo>
                      <a:pt x="15" y="1608"/>
                    </a:lnTo>
                    <a:lnTo>
                      <a:pt x="10" y="1614"/>
                    </a:lnTo>
                    <a:lnTo>
                      <a:pt x="5" y="1621"/>
                    </a:lnTo>
                    <a:lnTo>
                      <a:pt x="2" y="1631"/>
                    </a:lnTo>
                    <a:lnTo>
                      <a:pt x="0" y="1642"/>
                    </a:lnTo>
                    <a:lnTo>
                      <a:pt x="0" y="1655"/>
                    </a:lnTo>
                    <a:lnTo>
                      <a:pt x="0" y="2586"/>
                    </a:lnTo>
                    <a:lnTo>
                      <a:pt x="2151" y="2586"/>
                    </a:lnTo>
                    <a:lnTo>
                      <a:pt x="2151" y="431"/>
                    </a:lnTo>
                    <a:lnTo>
                      <a:pt x="1656" y="431"/>
                    </a:lnTo>
                    <a:lnTo>
                      <a:pt x="1656" y="430"/>
                    </a:lnTo>
                    <a:lnTo>
                      <a:pt x="1218" y="430"/>
                    </a:lnTo>
                    <a:lnTo>
                      <a:pt x="1218" y="430"/>
                    </a:lnTo>
                    <a:lnTo>
                      <a:pt x="1205" y="430"/>
                    </a:lnTo>
                    <a:lnTo>
                      <a:pt x="1194" y="428"/>
                    </a:lnTo>
                    <a:lnTo>
                      <a:pt x="1184" y="425"/>
                    </a:lnTo>
                    <a:lnTo>
                      <a:pt x="1178" y="420"/>
                    </a:lnTo>
                    <a:lnTo>
                      <a:pt x="1171" y="415"/>
                    </a:lnTo>
                    <a:lnTo>
                      <a:pt x="1166" y="410"/>
                    </a:lnTo>
                    <a:lnTo>
                      <a:pt x="1163" y="404"/>
                    </a:lnTo>
                    <a:lnTo>
                      <a:pt x="1162" y="397"/>
                    </a:lnTo>
                    <a:lnTo>
                      <a:pt x="1162" y="391"/>
                    </a:lnTo>
                    <a:lnTo>
                      <a:pt x="1162" y="383"/>
                    </a:lnTo>
                    <a:lnTo>
                      <a:pt x="1165" y="376"/>
                    </a:lnTo>
                    <a:lnTo>
                      <a:pt x="1170" y="368"/>
                    </a:lnTo>
                    <a:lnTo>
                      <a:pt x="1176" y="361"/>
                    </a:lnTo>
                    <a:lnTo>
                      <a:pt x="1184" y="353"/>
                    </a:lnTo>
                    <a:lnTo>
                      <a:pt x="1194" y="347"/>
                    </a:lnTo>
                    <a:lnTo>
                      <a:pt x="1205" y="342"/>
                    </a:lnTo>
                    <a:lnTo>
                      <a:pt x="1205" y="342"/>
                    </a:lnTo>
                    <a:lnTo>
                      <a:pt x="1218" y="334"/>
                    </a:lnTo>
                    <a:lnTo>
                      <a:pt x="1233" y="322"/>
                    </a:lnTo>
                    <a:lnTo>
                      <a:pt x="1249" y="308"/>
                    </a:lnTo>
                    <a:lnTo>
                      <a:pt x="1258" y="298"/>
                    </a:lnTo>
                    <a:lnTo>
                      <a:pt x="1266" y="288"/>
                    </a:lnTo>
                    <a:lnTo>
                      <a:pt x="1272" y="277"/>
                    </a:lnTo>
                    <a:lnTo>
                      <a:pt x="1279" y="264"/>
                    </a:lnTo>
                    <a:lnTo>
                      <a:pt x="1285" y="251"/>
                    </a:lnTo>
                    <a:lnTo>
                      <a:pt x="1288" y="235"/>
                    </a:lnTo>
                    <a:lnTo>
                      <a:pt x="1292" y="218"/>
                    </a:lnTo>
                    <a:lnTo>
                      <a:pt x="1293" y="200"/>
                    </a:lnTo>
                    <a:lnTo>
                      <a:pt x="1293" y="200"/>
                    </a:lnTo>
                    <a:lnTo>
                      <a:pt x="1292" y="181"/>
                    </a:lnTo>
                    <a:lnTo>
                      <a:pt x="1288" y="160"/>
                    </a:lnTo>
                    <a:lnTo>
                      <a:pt x="1282" y="142"/>
                    </a:lnTo>
                    <a:lnTo>
                      <a:pt x="1274" y="122"/>
                    </a:lnTo>
                    <a:lnTo>
                      <a:pt x="1262" y="104"/>
                    </a:lnTo>
                    <a:lnTo>
                      <a:pt x="1251" y="88"/>
                    </a:lnTo>
                    <a:lnTo>
                      <a:pt x="1236" y="73"/>
                    </a:lnTo>
                    <a:lnTo>
                      <a:pt x="1220" y="59"/>
                    </a:lnTo>
                    <a:lnTo>
                      <a:pt x="1202" y="46"/>
                    </a:lnTo>
                    <a:lnTo>
                      <a:pt x="1183" y="34"/>
                    </a:lnTo>
                    <a:lnTo>
                      <a:pt x="1162" y="25"/>
                    </a:lnTo>
                    <a:lnTo>
                      <a:pt x="1140" y="17"/>
                    </a:lnTo>
                    <a:lnTo>
                      <a:pt x="1118" y="8"/>
                    </a:lnTo>
                    <a:lnTo>
                      <a:pt x="1093" y="4"/>
                    </a:lnTo>
                    <a:lnTo>
                      <a:pt x="1069" y="2"/>
                    </a:lnTo>
                    <a:lnTo>
                      <a:pt x="1043" y="0"/>
                    </a:lnTo>
                    <a:lnTo>
                      <a:pt x="1043" y="0"/>
                    </a:lnTo>
                    <a:lnTo>
                      <a:pt x="1018" y="2"/>
                    </a:lnTo>
                    <a:lnTo>
                      <a:pt x="992" y="4"/>
                    </a:lnTo>
                    <a:lnTo>
                      <a:pt x="970" y="8"/>
                    </a:lnTo>
                    <a:lnTo>
                      <a:pt x="947" y="17"/>
                    </a:lnTo>
                    <a:lnTo>
                      <a:pt x="924" y="25"/>
                    </a:lnTo>
                    <a:lnTo>
                      <a:pt x="903" y="34"/>
                    </a:lnTo>
                    <a:lnTo>
                      <a:pt x="885" y="46"/>
                    </a:lnTo>
                    <a:lnTo>
                      <a:pt x="867" y="59"/>
                    </a:lnTo>
                    <a:lnTo>
                      <a:pt x="851" y="73"/>
                    </a:lnTo>
                    <a:lnTo>
                      <a:pt x="836" y="88"/>
                    </a:lnTo>
                    <a:lnTo>
                      <a:pt x="823" y="104"/>
                    </a:lnTo>
                    <a:lnTo>
                      <a:pt x="813" y="122"/>
                    </a:lnTo>
                    <a:lnTo>
                      <a:pt x="805" y="142"/>
                    </a:lnTo>
                    <a:lnTo>
                      <a:pt x="799" y="160"/>
                    </a:lnTo>
                    <a:lnTo>
                      <a:pt x="795" y="181"/>
                    </a:lnTo>
                    <a:lnTo>
                      <a:pt x="794" y="200"/>
                    </a:lnTo>
                    <a:lnTo>
                      <a:pt x="794" y="200"/>
                    </a:lnTo>
                    <a:lnTo>
                      <a:pt x="794" y="218"/>
                    </a:lnTo>
                    <a:lnTo>
                      <a:pt x="797" y="235"/>
                    </a:lnTo>
                    <a:lnTo>
                      <a:pt x="802" y="251"/>
                    </a:lnTo>
                    <a:lnTo>
                      <a:pt x="807" y="264"/>
                    </a:lnTo>
                    <a:lnTo>
                      <a:pt x="813" y="277"/>
                    </a:lnTo>
                    <a:lnTo>
                      <a:pt x="822" y="288"/>
                    </a:lnTo>
                    <a:lnTo>
                      <a:pt x="830" y="298"/>
                    </a:lnTo>
                    <a:lnTo>
                      <a:pt x="838" y="308"/>
                    </a:lnTo>
                    <a:lnTo>
                      <a:pt x="854" y="322"/>
                    </a:lnTo>
                    <a:lnTo>
                      <a:pt x="867" y="334"/>
                    </a:lnTo>
                    <a:lnTo>
                      <a:pt x="882" y="342"/>
                    </a:lnTo>
                    <a:lnTo>
                      <a:pt x="882" y="342"/>
                    </a:lnTo>
                    <a:lnTo>
                      <a:pt x="891" y="347"/>
                    </a:lnTo>
                    <a:lnTo>
                      <a:pt x="901" y="353"/>
                    </a:lnTo>
                    <a:lnTo>
                      <a:pt x="909" y="361"/>
                    </a:lnTo>
                    <a:lnTo>
                      <a:pt x="916" y="368"/>
                    </a:lnTo>
                    <a:lnTo>
                      <a:pt x="921" y="376"/>
                    </a:lnTo>
                    <a:lnTo>
                      <a:pt x="924" y="383"/>
                    </a:lnTo>
                    <a:lnTo>
                      <a:pt x="926" y="391"/>
                    </a:lnTo>
                    <a:lnTo>
                      <a:pt x="926" y="397"/>
                    </a:lnTo>
                    <a:lnTo>
                      <a:pt x="924" y="404"/>
                    </a:lnTo>
                    <a:lnTo>
                      <a:pt x="921" y="410"/>
                    </a:lnTo>
                    <a:lnTo>
                      <a:pt x="916" y="415"/>
                    </a:lnTo>
                    <a:lnTo>
                      <a:pt x="909" y="420"/>
                    </a:lnTo>
                    <a:lnTo>
                      <a:pt x="901" y="425"/>
                    </a:lnTo>
                    <a:lnTo>
                      <a:pt x="891" y="428"/>
                    </a:lnTo>
                    <a:lnTo>
                      <a:pt x="880" y="430"/>
                    </a:lnTo>
                    <a:lnTo>
                      <a:pt x="869" y="430"/>
                    </a:lnTo>
                    <a:lnTo>
                      <a:pt x="595" y="430"/>
                    </a:lnTo>
                    <a:lnTo>
                      <a:pt x="595" y="431"/>
                    </a:lnTo>
                    <a:lnTo>
                      <a:pt x="0" y="431"/>
                    </a:lnTo>
                    <a:lnTo>
                      <a:pt x="0" y="1305"/>
                    </a:lnTo>
                    <a:lnTo>
                      <a:pt x="0" y="1305"/>
                    </a:lnTo>
                    <a:lnTo>
                      <a:pt x="0" y="1317"/>
                    </a:lnTo>
                    <a:lnTo>
                      <a:pt x="2" y="1328"/>
                    </a:lnTo>
                    <a:lnTo>
                      <a:pt x="5" y="1338"/>
                    </a:lnTo>
                    <a:lnTo>
                      <a:pt x="10" y="1346"/>
                    </a:lnTo>
                    <a:lnTo>
                      <a:pt x="15" y="1352"/>
                    </a:lnTo>
                    <a:lnTo>
                      <a:pt x="19" y="1357"/>
                    </a:lnTo>
                    <a:lnTo>
                      <a:pt x="26" y="1361"/>
                    </a:lnTo>
                    <a:lnTo>
                      <a:pt x="32" y="1362"/>
                    </a:lnTo>
                    <a:lnTo>
                      <a:pt x="39" y="1362"/>
                    </a:lnTo>
                    <a:lnTo>
                      <a:pt x="47" y="1361"/>
                    </a:lnTo>
                    <a:lnTo>
                      <a:pt x="54" y="1357"/>
                    </a:lnTo>
                    <a:lnTo>
                      <a:pt x="62" y="1352"/>
                    </a:lnTo>
                    <a:lnTo>
                      <a:pt x="68" y="1346"/>
                    </a:lnTo>
                    <a:lnTo>
                      <a:pt x="76" y="1338"/>
                    </a:lnTo>
                    <a:lnTo>
                      <a:pt x="83" y="1328"/>
                    </a:lnTo>
                    <a:lnTo>
                      <a:pt x="88" y="1318"/>
                    </a:lnTo>
                    <a:lnTo>
                      <a:pt x="88" y="1318"/>
                    </a:lnTo>
                    <a:lnTo>
                      <a:pt x="96" y="1304"/>
                    </a:lnTo>
                    <a:lnTo>
                      <a:pt x="107" y="1291"/>
                    </a:lnTo>
                    <a:lnTo>
                      <a:pt x="122" y="1274"/>
                    </a:lnTo>
                    <a:lnTo>
                      <a:pt x="132" y="1266"/>
                    </a:lnTo>
                    <a:lnTo>
                      <a:pt x="141" y="1258"/>
                    </a:lnTo>
                    <a:lnTo>
                      <a:pt x="153" y="1250"/>
                    </a:lnTo>
                    <a:lnTo>
                      <a:pt x="166" y="1243"/>
                    </a:lnTo>
                    <a:lnTo>
                      <a:pt x="179" y="1238"/>
                    </a:lnTo>
                    <a:lnTo>
                      <a:pt x="195" y="1234"/>
                    </a:lnTo>
                    <a:lnTo>
                      <a:pt x="211" y="1230"/>
                    </a:lnTo>
                    <a:lnTo>
                      <a:pt x="229" y="1230"/>
                    </a:lnTo>
                    <a:lnTo>
                      <a:pt x="229" y="1230"/>
                    </a:lnTo>
                    <a:lnTo>
                      <a:pt x="249" y="1232"/>
                    </a:lnTo>
                    <a:lnTo>
                      <a:pt x="270" y="1235"/>
                    </a:lnTo>
                    <a:lnTo>
                      <a:pt x="288" y="1242"/>
                    </a:lnTo>
                    <a:lnTo>
                      <a:pt x="307" y="1250"/>
                    </a:lnTo>
                    <a:lnTo>
                      <a:pt x="325" y="1260"/>
                    </a:lnTo>
                    <a:lnTo>
                      <a:pt x="342" y="1273"/>
                    </a:lnTo>
                    <a:lnTo>
                      <a:pt x="356" y="1287"/>
                    </a:lnTo>
                    <a:lnTo>
                      <a:pt x="371" y="1304"/>
                    </a:lnTo>
                    <a:lnTo>
                      <a:pt x="384" y="1321"/>
                    </a:lnTo>
                    <a:lnTo>
                      <a:pt x="395" y="1339"/>
                    </a:lnTo>
                    <a:lnTo>
                      <a:pt x="405" y="1361"/>
                    </a:lnTo>
                    <a:lnTo>
                      <a:pt x="413" y="1383"/>
                    </a:lnTo>
                    <a:lnTo>
                      <a:pt x="421" y="1406"/>
                    </a:lnTo>
                    <a:lnTo>
                      <a:pt x="426" y="1429"/>
                    </a:lnTo>
                    <a:lnTo>
                      <a:pt x="428" y="1455"/>
                    </a:lnTo>
                    <a:lnTo>
                      <a:pt x="429" y="1479"/>
                    </a:lnTo>
                    <a:lnTo>
                      <a:pt x="429" y="1479"/>
                    </a:lnTo>
                    <a:lnTo>
                      <a:pt x="428" y="1505"/>
                    </a:lnTo>
                    <a:lnTo>
                      <a:pt x="426" y="1530"/>
                    </a:lnTo>
                    <a:lnTo>
                      <a:pt x="421" y="1554"/>
                    </a:lnTo>
                    <a:lnTo>
                      <a:pt x="413" y="1577"/>
                    </a:lnTo>
                    <a:lnTo>
                      <a:pt x="405" y="1598"/>
                    </a:lnTo>
                    <a:lnTo>
                      <a:pt x="395" y="1619"/>
                    </a:lnTo>
                    <a:lnTo>
                      <a:pt x="384" y="1639"/>
                    </a:lnTo>
                    <a:lnTo>
                      <a:pt x="371" y="1657"/>
                    </a:lnTo>
                    <a:lnTo>
                      <a:pt x="356" y="1673"/>
                    </a:lnTo>
                    <a:lnTo>
                      <a:pt x="342" y="1686"/>
                    </a:lnTo>
                    <a:lnTo>
                      <a:pt x="325" y="1699"/>
                    </a:lnTo>
                    <a:lnTo>
                      <a:pt x="307" y="1710"/>
                    </a:lnTo>
                    <a:lnTo>
                      <a:pt x="288" y="1718"/>
                    </a:lnTo>
                    <a:lnTo>
                      <a:pt x="270" y="1725"/>
                    </a:lnTo>
                    <a:lnTo>
                      <a:pt x="249" y="1728"/>
                    </a:lnTo>
                    <a:lnTo>
                      <a:pt x="229" y="1730"/>
                    </a:lnTo>
                    <a:lnTo>
                      <a:pt x="229" y="1730"/>
                    </a:lnTo>
                    <a:close/>
                  </a:path>
                </a:pathLst>
              </a:custGeom>
              <a:solidFill>
                <a:schemeClr val="accent5"/>
              </a:solidFill>
              <a:ln w="28575">
                <a:solidFill>
                  <a:schemeClr val="accent5"/>
                </a:solidFill>
                <a:prstDash val="solid"/>
                <a:round/>
                <a:headEnd/>
                <a:tailEnd/>
              </a:ln>
            </p:spPr>
            <p:txBody>
              <a:bodyPr tIns="468000" anchor="ctr" anchorCtr="1"/>
              <a:lstStyle/>
              <a:p>
                <a:pPr algn="ctr" eaLnBrk="1" hangingPunct="1">
                  <a:defRPr/>
                </a:pPr>
                <a:endParaRPr lang="en-US" sz="1600" dirty="0" smtClean="0">
                  <a:cs typeface="Arial" charset="0"/>
                </a:endParaRPr>
              </a:p>
            </p:txBody>
          </p:sp>
          <p:sp>
            <p:nvSpPr>
              <p:cNvPr id="18" name="TextBox 17"/>
              <p:cNvSpPr txBox="1"/>
              <p:nvPr/>
            </p:nvSpPr>
            <p:spPr>
              <a:xfrm rot="16200000">
                <a:off x="5436739" y="4293565"/>
                <a:ext cx="1454244" cy="584776"/>
              </a:xfrm>
              <a:prstGeom prst="rect">
                <a:avLst/>
              </a:prstGeom>
              <a:noFill/>
            </p:spPr>
            <p:txBody>
              <a:bodyPr wrap="none" rtlCol="0">
                <a:spAutoFit/>
              </a:bodyPr>
              <a:lstStyle/>
              <a:p>
                <a:r>
                  <a:rPr lang="en-US" sz="3200" dirty="0" smtClean="0"/>
                  <a:t>Linker</a:t>
                </a:r>
                <a:endParaRPr lang="en-US" sz="3200" dirty="0"/>
              </a:p>
            </p:txBody>
          </p:sp>
        </p:grpSp>
      </p:grpSp>
      <p:sp>
        <p:nvSpPr>
          <p:cNvPr id="29" name="TextBox 28"/>
          <p:cNvSpPr txBox="1"/>
          <p:nvPr/>
        </p:nvSpPr>
        <p:spPr>
          <a:xfrm>
            <a:off x="6758153" y="1220398"/>
            <a:ext cx="2035683" cy="830997"/>
          </a:xfrm>
          <a:prstGeom prst="rect">
            <a:avLst/>
          </a:prstGeom>
          <a:noFill/>
        </p:spPr>
        <p:txBody>
          <a:bodyPr wrap="none" rtlCol="0">
            <a:spAutoFit/>
          </a:bodyPr>
          <a:lstStyle/>
          <a:p>
            <a:pPr algn="ctr"/>
            <a:r>
              <a:rPr lang="en-US" dirty="0" smtClean="0"/>
              <a:t>Machine</a:t>
            </a:r>
          </a:p>
          <a:p>
            <a:pPr algn="ctr"/>
            <a:r>
              <a:rPr lang="en-US" dirty="0" smtClean="0"/>
              <a:t>descriptions</a:t>
            </a:r>
            <a:endParaRPr lang="en-US" dirty="0"/>
          </a:p>
        </p:txBody>
      </p:sp>
      <p:cxnSp>
        <p:nvCxnSpPr>
          <p:cNvPr id="38" name="Straight Arrow Connector 37"/>
          <p:cNvCxnSpPr>
            <a:stCxn id="29" idx="2"/>
          </p:cNvCxnSpPr>
          <p:nvPr/>
        </p:nvCxnSpPr>
        <p:spPr>
          <a:xfrm flipH="1">
            <a:off x="7661868" y="2051395"/>
            <a:ext cx="114127" cy="488085"/>
          </a:xfrm>
          <a:prstGeom prst="straightConnector1">
            <a:avLst/>
          </a:prstGeom>
          <a:ln>
            <a:solidFill>
              <a:srgbClr val="353869"/>
            </a:solidFill>
            <a:tailEnd type="arrow"/>
          </a:ln>
        </p:spPr>
        <p:style>
          <a:lnRef idx="2">
            <a:schemeClr val="accent1"/>
          </a:lnRef>
          <a:fillRef idx="0">
            <a:schemeClr val="accent1"/>
          </a:fillRef>
          <a:effectRef idx="1">
            <a:schemeClr val="accent1"/>
          </a:effectRef>
          <a:fontRef idx="minor">
            <a:schemeClr val="tx1"/>
          </a:fontRef>
        </p:style>
      </p:cxnSp>
      <p:sp>
        <p:nvSpPr>
          <p:cNvPr id="22" name="Pie 21"/>
          <p:cNvSpPr/>
          <p:nvPr/>
        </p:nvSpPr>
        <p:spPr>
          <a:xfrm rot="20669330">
            <a:off x="5197625" y="2555199"/>
            <a:ext cx="3566007" cy="3412632"/>
          </a:xfrm>
          <a:prstGeom prst="pie">
            <a:avLst>
              <a:gd name="adj1" fmla="val 11933725"/>
              <a:gd name="adj2" fmla="val 16200000"/>
            </a:avLst>
          </a:prstGeom>
          <a:solidFill>
            <a:schemeClr val="accent6">
              <a:lumMod val="60000"/>
              <a:lumOff val="40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5" name="Pie 34"/>
          <p:cNvSpPr/>
          <p:nvPr/>
        </p:nvSpPr>
        <p:spPr>
          <a:xfrm rot="17797582">
            <a:off x="5167929" y="2530332"/>
            <a:ext cx="3566007" cy="3468695"/>
          </a:xfrm>
          <a:prstGeom prst="pie">
            <a:avLst>
              <a:gd name="adj1" fmla="val 777515"/>
              <a:gd name="adj2" fmla="val 14775799"/>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Pie 26"/>
          <p:cNvSpPr/>
          <p:nvPr/>
        </p:nvSpPr>
        <p:spPr>
          <a:xfrm rot="2121877">
            <a:off x="5178311" y="2489273"/>
            <a:ext cx="3595571" cy="3465114"/>
          </a:xfrm>
          <a:prstGeom prst="pie">
            <a:avLst>
              <a:gd name="adj1" fmla="val 14730201"/>
              <a:gd name="adj2" fmla="val 16473828"/>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6623513" y="2934094"/>
            <a:ext cx="341946" cy="415266"/>
          </a:xfrm>
          <a:prstGeom prst="ellipse">
            <a:avLst/>
          </a:prstGeom>
          <a:solidFill>
            <a:srgbClr val="B1B3D8"/>
          </a:solidFill>
          <a:ln>
            <a:solidFill>
              <a:srgbClr val="B1B3D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sp>
        <p:nvSpPr>
          <p:cNvPr id="30" name="TextBox 29"/>
          <p:cNvSpPr txBox="1"/>
          <p:nvPr/>
        </p:nvSpPr>
        <p:spPr>
          <a:xfrm>
            <a:off x="5304901" y="3556851"/>
            <a:ext cx="1364476" cy="461665"/>
          </a:xfrm>
          <a:prstGeom prst="rect">
            <a:avLst/>
          </a:prstGeom>
          <a:noFill/>
        </p:spPr>
        <p:txBody>
          <a:bodyPr wrap="none" rtlCol="0">
            <a:spAutoFit/>
          </a:bodyPr>
          <a:lstStyle/>
          <a:p>
            <a:pPr algn="ctr"/>
            <a:r>
              <a:rPr lang="en-US" dirty="0" smtClean="0"/>
              <a:t>OS DSL</a:t>
            </a:r>
            <a:endParaRPr lang="en-US" dirty="0"/>
          </a:p>
        </p:txBody>
      </p:sp>
      <p:sp>
        <p:nvSpPr>
          <p:cNvPr id="36" name="Oval 35"/>
          <p:cNvSpPr/>
          <p:nvPr/>
        </p:nvSpPr>
        <p:spPr>
          <a:xfrm rot="17895550">
            <a:off x="5876960" y="3936140"/>
            <a:ext cx="341946" cy="415266"/>
          </a:xfrm>
          <a:prstGeom prst="ellips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sp>
        <p:nvSpPr>
          <p:cNvPr id="34" name="TextBox 33"/>
          <p:cNvSpPr txBox="1"/>
          <p:nvPr/>
        </p:nvSpPr>
        <p:spPr>
          <a:xfrm>
            <a:off x="5474410" y="4473368"/>
            <a:ext cx="2893227" cy="646331"/>
          </a:xfrm>
          <a:prstGeom prst="rect">
            <a:avLst/>
          </a:prstGeom>
          <a:solidFill>
            <a:schemeClr val="accent6">
              <a:lumMod val="50000"/>
            </a:schemeClr>
          </a:solidFill>
          <a:ln>
            <a:solidFill>
              <a:schemeClr val="accent6">
                <a:lumMod val="50000"/>
              </a:schemeClr>
            </a:solidFill>
          </a:ln>
        </p:spPr>
        <p:txBody>
          <a:bodyPr wrap="none" rtlCol="0">
            <a:spAutoFit/>
          </a:bodyPr>
          <a:lstStyle/>
          <a:p>
            <a:pPr algn="ctr"/>
            <a:r>
              <a:rPr lang="en-US" sz="1800" dirty="0" smtClean="0">
                <a:solidFill>
                  <a:srgbClr val="FFFFFF"/>
                </a:solidFill>
              </a:rPr>
              <a:t>Machine independent</a:t>
            </a:r>
          </a:p>
          <a:p>
            <a:pPr algn="ctr"/>
            <a:r>
              <a:rPr lang="en-US" sz="1800" dirty="0" smtClean="0">
                <a:solidFill>
                  <a:srgbClr val="FFFFFF"/>
                </a:solidFill>
              </a:rPr>
              <a:t>Operating System code</a:t>
            </a:r>
            <a:endParaRPr lang="en-US" sz="1800" dirty="0">
              <a:solidFill>
                <a:srgbClr val="FFFFFF"/>
              </a:solidFill>
            </a:endParaRPr>
          </a:p>
        </p:txBody>
      </p:sp>
      <p:sp>
        <p:nvSpPr>
          <p:cNvPr id="28" name="Oval 27"/>
          <p:cNvSpPr/>
          <p:nvPr/>
        </p:nvSpPr>
        <p:spPr>
          <a:xfrm rot="2401778">
            <a:off x="7476120" y="3361016"/>
            <a:ext cx="341946" cy="415266"/>
          </a:xfrm>
          <a:prstGeom prst="ellipse">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sp>
        <p:nvSpPr>
          <p:cNvPr id="44" name="Oval 43"/>
          <p:cNvSpPr/>
          <p:nvPr/>
        </p:nvSpPr>
        <p:spPr>
          <a:xfrm rot="2401778">
            <a:off x="7164968" y="2850898"/>
            <a:ext cx="341946" cy="415266"/>
          </a:xfrm>
          <a:prstGeom prst="ellipse">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sp>
        <p:nvSpPr>
          <p:cNvPr id="43" name="TextBox 42"/>
          <p:cNvSpPr txBox="1"/>
          <p:nvPr/>
        </p:nvSpPr>
        <p:spPr>
          <a:xfrm>
            <a:off x="4593671" y="1334698"/>
            <a:ext cx="2046654" cy="830997"/>
          </a:xfrm>
          <a:prstGeom prst="rect">
            <a:avLst/>
          </a:prstGeom>
          <a:noFill/>
        </p:spPr>
        <p:txBody>
          <a:bodyPr wrap="none" rtlCol="0">
            <a:spAutoFit/>
          </a:bodyPr>
          <a:lstStyle/>
          <a:p>
            <a:pPr algn="ctr"/>
            <a:r>
              <a:rPr lang="en-US" dirty="0" smtClean="0"/>
              <a:t>Synthesized</a:t>
            </a:r>
          </a:p>
          <a:p>
            <a:pPr algn="ctr"/>
            <a:r>
              <a:rPr lang="en-US" dirty="0" smtClean="0"/>
              <a:t>Code</a:t>
            </a:r>
            <a:endParaRPr lang="en-US" dirty="0"/>
          </a:p>
        </p:txBody>
      </p:sp>
      <p:grpSp>
        <p:nvGrpSpPr>
          <p:cNvPr id="24" name="Group 23"/>
          <p:cNvGrpSpPr/>
          <p:nvPr/>
        </p:nvGrpSpPr>
        <p:grpSpPr>
          <a:xfrm>
            <a:off x="5178311" y="2489274"/>
            <a:ext cx="3595571" cy="3465114"/>
            <a:chOff x="1863611" y="1955874"/>
            <a:chExt cx="3595571" cy="3465114"/>
          </a:xfrm>
        </p:grpSpPr>
        <p:sp>
          <p:nvSpPr>
            <p:cNvPr id="45" name="Pie 44"/>
            <p:cNvSpPr/>
            <p:nvPr/>
          </p:nvSpPr>
          <p:spPr>
            <a:xfrm rot="2121877">
              <a:off x="1863611" y="1955874"/>
              <a:ext cx="3595571" cy="3465114"/>
            </a:xfrm>
            <a:prstGeom prst="pie">
              <a:avLst>
                <a:gd name="adj1" fmla="val 14730201"/>
                <a:gd name="adj2" fmla="val 16473828"/>
              </a:avLst>
            </a:prstGeom>
            <a:solidFill>
              <a:srgbClr val="DAE7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8" name="Oval 47"/>
            <p:cNvSpPr/>
            <p:nvPr/>
          </p:nvSpPr>
          <p:spPr>
            <a:xfrm rot="2401778">
              <a:off x="4161420" y="2827617"/>
              <a:ext cx="341946" cy="415266"/>
            </a:xfrm>
            <a:prstGeom prst="ellipse">
              <a:avLst/>
            </a:prstGeom>
            <a:solidFill>
              <a:srgbClr val="DAE7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sp>
          <p:nvSpPr>
            <p:cNvPr id="49" name="Oval 48"/>
            <p:cNvSpPr/>
            <p:nvPr/>
          </p:nvSpPr>
          <p:spPr>
            <a:xfrm rot="2401778">
              <a:off x="3850268" y="2317499"/>
              <a:ext cx="341946" cy="415266"/>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grpSp>
      <p:grpSp>
        <p:nvGrpSpPr>
          <p:cNvPr id="50" name="Group 49"/>
          <p:cNvGrpSpPr/>
          <p:nvPr/>
        </p:nvGrpSpPr>
        <p:grpSpPr>
          <a:xfrm>
            <a:off x="5191011" y="2489274"/>
            <a:ext cx="3595571" cy="3465114"/>
            <a:chOff x="1863611" y="1955874"/>
            <a:chExt cx="3595571" cy="3465114"/>
          </a:xfrm>
        </p:grpSpPr>
        <p:sp>
          <p:nvSpPr>
            <p:cNvPr id="51" name="Pie 50"/>
            <p:cNvSpPr/>
            <p:nvPr/>
          </p:nvSpPr>
          <p:spPr>
            <a:xfrm rot="2121877">
              <a:off x="1863611" y="1955874"/>
              <a:ext cx="3595571" cy="3465114"/>
            </a:xfrm>
            <a:prstGeom prst="pie">
              <a:avLst>
                <a:gd name="adj1" fmla="val 14730201"/>
                <a:gd name="adj2" fmla="val 16473828"/>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2" name="Oval 51"/>
            <p:cNvSpPr/>
            <p:nvPr/>
          </p:nvSpPr>
          <p:spPr>
            <a:xfrm rot="2401778">
              <a:off x="4161420" y="2827617"/>
              <a:ext cx="341946" cy="415266"/>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sp>
          <p:nvSpPr>
            <p:cNvPr id="53" name="Oval 52"/>
            <p:cNvSpPr/>
            <p:nvPr/>
          </p:nvSpPr>
          <p:spPr>
            <a:xfrm rot="2401778">
              <a:off x="3850268" y="2317499"/>
              <a:ext cx="341946" cy="415266"/>
            </a:xfrm>
            <a:prstGeom prst="ellipse">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accent1"/>
                  </a:solidFill>
                </a:ln>
              </a:endParaRPr>
            </a:p>
          </p:txBody>
        </p:sp>
      </p:grpSp>
      <p:grpSp>
        <p:nvGrpSpPr>
          <p:cNvPr id="31" name="Group 30"/>
          <p:cNvGrpSpPr/>
          <p:nvPr/>
        </p:nvGrpSpPr>
        <p:grpSpPr>
          <a:xfrm>
            <a:off x="5197361" y="2540075"/>
            <a:ext cx="3595571" cy="3465114"/>
            <a:chOff x="5191011" y="2540075"/>
            <a:chExt cx="3595571" cy="3465114"/>
          </a:xfrm>
          <a:solidFill>
            <a:schemeClr val="accent6">
              <a:lumMod val="75000"/>
            </a:schemeClr>
          </a:solidFill>
        </p:grpSpPr>
        <p:sp>
          <p:nvSpPr>
            <p:cNvPr id="54" name="Pie 53"/>
            <p:cNvSpPr/>
            <p:nvPr/>
          </p:nvSpPr>
          <p:spPr>
            <a:xfrm rot="341017">
              <a:off x="5191011" y="2540075"/>
              <a:ext cx="3595571" cy="3465114"/>
            </a:xfrm>
            <a:prstGeom prst="pie">
              <a:avLst>
                <a:gd name="adj1" fmla="val 14730201"/>
                <a:gd name="adj2" fmla="val 16473828"/>
              </a:avLst>
            </a:prstGeom>
            <a:pattFill prst="pct50">
              <a:fgClr>
                <a:schemeClr val="accent6">
                  <a:lumMod val="75000"/>
                </a:schemeClr>
              </a:fgClr>
              <a:bgClr>
                <a:prstClr val="white"/>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Oval 54"/>
            <p:cNvSpPr/>
            <p:nvPr/>
          </p:nvSpPr>
          <p:spPr>
            <a:xfrm rot="2401778">
              <a:off x="7177667" y="2850899"/>
              <a:ext cx="341946" cy="415266"/>
            </a:xfrm>
            <a:prstGeom prst="ellipse">
              <a:avLst/>
            </a:prstGeom>
            <a:pattFill prst="pct50">
              <a:fgClr>
                <a:schemeClr val="accent6">
                  <a:lumMod val="75000"/>
                </a:schemeClr>
              </a:fgClr>
              <a:bgClr>
                <a:prstClr val="white"/>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5203711" y="2540075"/>
            <a:ext cx="3595571" cy="3465114"/>
            <a:chOff x="5191011" y="2540075"/>
            <a:chExt cx="3595571" cy="3465114"/>
          </a:xfrm>
          <a:pattFill prst="pct50">
            <a:fgClr>
              <a:schemeClr val="accent2"/>
            </a:fgClr>
            <a:bgClr>
              <a:prstClr val="white"/>
            </a:bgClr>
          </a:pattFill>
        </p:grpSpPr>
        <p:sp>
          <p:nvSpPr>
            <p:cNvPr id="57" name="Pie 56"/>
            <p:cNvSpPr/>
            <p:nvPr/>
          </p:nvSpPr>
          <p:spPr>
            <a:xfrm rot="341017">
              <a:off x="5191011" y="2540075"/>
              <a:ext cx="3595571" cy="3465114"/>
            </a:xfrm>
            <a:prstGeom prst="pie">
              <a:avLst>
                <a:gd name="adj1" fmla="val 14730201"/>
                <a:gd name="adj2" fmla="val 16473828"/>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2401778">
              <a:off x="7177667" y="2850899"/>
              <a:ext cx="341946" cy="4152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5197361" y="2533725"/>
            <a:ext cx="3595571" cy="3465114"/>
            <a:chOff x="5191011" y="2540075"/>
            <a:chExt cx="3595571" cy="3465114"/>
          </a:xfrm>
          <a:pattFill prst="pct50">
            <a:fgClr>
              <a:schemeClr val="accent3">
                <a:lumMod val="60000"/>
                <a:lumOff val="40000"/>
              </a:schemeClr>
            </a:fgClr>
            <a:bgClr>
              <a:prstClr val="white"/>
            </a:bgClr>
          </a:pattFill>
        </p:grpSpPr>
        <p:sp>
          <p:nvSpPr>
            <p:cNvPr id="60" name="Pie 59"/>
            <p:cNvSpPr/>
            <p:nvPr/>
          </p:nvSpPr>
          <p:spPr>
            <a:xfrm rot="341017">
              <a:off x="5191011" y="2540075"/>
              <a:ext cx="3595571" cy="3465114"/>
            </a:xfrm>
            <a:prstGeom prst="pie">
              <a:avLst>
                <a:gd name="adj1" fmla="val 14730201"/>
                <a:gd name="adj2" fmla="val 16473828"/>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1" name="Oval 60"/>
            <p:cNvSpPr/>
            <p:nvPr/>
          </p:nvSpPr>
          <p:spPr>
            <a:xfrm rot="2401778">
              <a:off x="7177667" y="2850899"/>
              <a:ext cx="341946" cy="4152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1" name="Straight Arrow Connector 20"/>
          <p:cNvCxnSpPr>
            <a:stCxn id="43" idx="2"/>
          </p:cNvCxnSpPr>
          <p:nvPr/>
        </p:nvCxnSpPr>
        <p:spPr>
          <a:xfrm>
            <a:off x="5616998" y="2165695"/>
            <a:ext cx="1228302" cy="437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8267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dissolve">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dissolve">
                                      <p:cBhvr>
                                        <p:cTn id="2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900" y="4816830"/>
            <a:ext cx="2012950" cy="1507769"/>
          </a:xfrm>
          <a:prstGeom prst="rect">
            <a:avLst/>
          </a:prstGeom>
        </p:spPr>
      </p:pic>
      <p:sp>
        <p:nvSpPr>
          <p:cNvPr id="3" name="Slide Number Placeholder 2"/>
          <p:cNvSpPr>
            <a:spLocks noGrp="1"/>
          </p:cNvSpPr>
          <p:nvPr>
            <p:ph type="sldNum" sz="quarter" idx="11"/>
          </p:nvPr>
        </p:nvSpPr>
        <p:spPr/>
        <p:txBody>
          <a:bodyPr/>
          <a:lstStyle/>
          <a:p>
            <a:fld id="{D437884E-E6BB-47BF-9E39-055BA69E4404}" type="slidenum">
              <a:rPr lang="en-US" smtClean="0"/>
              <a:pPr/>
              <a:t>28</a:t>
            </a:fld>
            <a:r>
              <a:rPr lang="en-US" smtClean="0"/>
              <a:t> </a:t>
            </a:r>
            <a:endParaRPr lang="en-US" dirty="0"/>
          </a:p>
        </p:txBody>
      </p:sp>
      <p:sp>
        <p:nvSpPr>
          <p:cNvPr id="4" name="Title 3"/>
          <p:cNvSpPr>
            <a:spLocks noGrp="1"/>
          </p:cNvSpPr>
          <p:nvPr>
            <p:ph type="title"/>
          </p:nvPr>
        </p:nvSpPr>
        <p:spPr/>
        <p:txBody>
          <a:bodyPr/>
          <a:lstStyle/>
          <a:p>
            <a:r>
              <a:rPr lang="en-US" dirty="0" smtClean="0"/>
              <a:t>OS synthesis</a:t>
            </a:r>
            <a:endParaRPr lang="en-US" dirty="0"/>
          </a:p>
        </p:txBody>
      </p:sp>
      <p:pic>
        <p:nvPicPr>
          <p:cNvPr id="9" name="Picture 8" descr="Screen Shot 2017-11-20 at 8.54.09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8200" y="1210848"/>
            <a:ext cx="2635542" cy="2040352"/>
          </a:xfrm>
          <a:prstGeom prst="rect">
            <a:avLst/>
          </a:prstGeom>
        </p:spPr>
      </p:pic>
      <p:sp>
        <p:nvSpPr>
          <p:cNvPr id="10" name="TextBox 9"/>
          <p:cNvSpPr txBox="1"/>
          <p:nvPr/>
        </p:nvSpPr>
        <p:spPr>
          <a:xfrm>
            <a:off x="635000" y="1350433"/>
            <a:ext cx="2697523" cy="461665"/>
          </a:xfrm>
          <a:prstGeom prst="rect">
            <a:avLst/>
          </a:prstGeom>
          <a:noFill/>
        </p:spPr>
        <p:txBody>
          <a:bodyPr wrap="none" rtlCol="0">
            <a:spAutoFit/>
          </a:bodyPr>
          <a:lstStyle/>
          <a:p>
            <a:r>
              <a:rPr lang="en-US" dirty="0" smtClean="0"/>
              <a:t>OS Source Code</a:t>
            </a:r>
            <a:endParaRPr lang="en-US" dirty="0"/>
          </a:p>
        </p:txBody>
      </p:sp>
      <p:sp>
        <p:nvSpPr>
          <p:cNvPr id="11" name="Punched Tape 10"/>
          <p:cNvSpPr/>
          <p:nvPr/>
        </p:nvSpPr>
        <p:spPr>
          <a:xfrm>
            <a:off x="6591300" y="24638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unched Tape 11"/>
          <p:cNvSpPr/>
          <p:nvPr/>
        </p:nvSpPr>
        <p:spPr>
          <a:xfrm>
            <a:off x="6743700" y="26162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unched Tape 12"/>
          <p:cNvSpPr/>
          <p:nvPr/>
        </p:nvSpPr>
        <p:spPr>
          <a:xfrm>
            <a:off x="6896100" y="27686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unched Tape 13"/>
          <p:cNvSpPr/>
          <p:nvPr/>
        </p:nvSpPr>
        <p:spPr>
          <a:xfrm>
            <a:off x="7048500" y="29210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unched Tape 14"/>
          <p:cNvSpPr/>
          <p:nvPr/>
        </p:nvSpPr>
        <p:spPr>
          <a:xfrm>
            <a:off x="6743700" y="26162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Punched Tape 15"/>
          <p:cNvSpPr/>
          <p:nvPr/>
        </p:nvSpPr>
        <p:spPr>
          <a:xfrm>
            <a:off x="6896100" y="27686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Punched Tape 16"/>
          <p:cNvSpPr/>
          <p:nvPr/>
        </p:nvSpPr>
        <p:spPr>
          <a:xfrm>
            <a:off x="7048500" y="29210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unched Tape 17"/>
          <p:cNvSpPr/>
          <p:nvPr/>
        </p:nvSpPr>
        <p:spPr>
          <a:xfrm>
            <a:off x="7200900" y="30734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Arrow Connector 19"/>
          <p:cNvCxnSpPr>
            <a:stCxn id="9" idx="3"/>
          </p:cNvCxnSpPr>
          <p:nvPr/>
        </p:nvCxnSpPr>
        <p:spPr>
          <a:xfrm>
            <a:off x="6013742" y="2231024"/>
            <a:ext cx="920458" cy="29627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311900" y="2006600"/>
            <a:ext cx="2585614" cy="307777"/>
          </a:xfrm>
          <a:prstGeom prst="rect">
            <a:avLst/>
          </a:prstGeom>
          <a:noFill/>
        </p:spPr>
        <p:txBody>
          <a:bodyPr wrap="none" rtlCol="0">
            <a:spAutoFit/>
          </a:bodyPr>
          <a:lstStyle/>
          <a:p>
            <a:r>
              <a:rPr lang="en-US" sz="1400" dirty="0" smtClean="0"/>
              <a:t>Machine independent code</a:t>
            </a:r>
            <a:endParaRPr lang="en-US" sz="1400" dirty="0"/>
          </a:p>
        </p:txBody>
      </p:sp>
      <p:grpSp>
        <p:nvGrpSpPr>
          <p:cNvPr id="33" name="Group 32"/>
          <p:cNvGrpSpPr/>
          <p:nvPr/>
        </p:nvGrpSpPr>
        <p:grpSpPr>
          <a:xfrm>
            <a:off x="355600" y="2590800"/>
            <a:ext cx="1892300" cy="1295400"/>
            <a:chOff x="1028700" y="2959100"/>
            <a:chExt cx="1892300" cy="1295400"/>
          </a:xfrm>
        </p:grpSpPr>
        <p:sp>
          <p:nvSpPr>
            <p:cNvPr id="22" name="Punched Tape 21"/>
            <p:cNvSpPr/>
            <p:nvPr/>
          </p:nvSpPr>
          <p:spPr>
            <a:xfrm>
              <a:off x="1028700" y="2959100"/>
              <a:ext cx="1739900" cy="1143000"/>
            </a:xfrm>
            <a:prstGeom prst="flowChartPunchedTape">
              <a:avLst/>
            </a:prstGeom>
            <a:solidFill>
              <a:srgbClr val="B7CED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Punched Tape 22"/>
            <p:cNvSpPr/>
            <p:nvPr/>
          </p:nvSpPr>
          <p:spPr>
            <a:xfrm>
              <a:off x="1181100" y="3111500"/>
              <a:ext cx="1739900" cy="1143000"/>
            </a:xfrm>
            <a:prstGeom prst="flowChartPunchedTape">
              <a:avLst/>
            </a:prstGeom>
            <a:solidFill>
              <a:srgbClr val="B7CED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C/</a:t>
              </a:r>
              <a:r>
                <a:rPr lang="en-US" sz="3200" dirty="0" err="1" smtClean="0">
                  <a:solidFill>
                    <a:srgbClr val="000000"/>
                  </a:solidFill>
                </a:rPr>
                <a:t>asm</a:t>
              </a:r>
              <a:endParaRPr lang="en-US" sz="3200" dirty="0">
                <a:solidFill>
                  <a:srgbClr val="000000"/>
                </a:solidFill>
              </a:endParaRPr>
            </a:p>
          </p:txBody>
        </p:sp>
      </p:grpSp>
      <p:sp>
        <p:nvSpPr>
          <p:cNvPr id="26" name="TextBox 25"/>
          <p:cNvSpPr txBox="1"/>
          <p:nvPr/>
        </p:nvSpPr>
        <p:spPr>
          <a:xfrm>
            <a:off x="101600" y="1993900"/>
            <a:ext cx="2540204" cy="307777"/>
          </a:xfrm>
          <a:prstGeom prst="rect">
            <a:avLst/>
          </a:prstGeom>
          <a:noFill/>
        </p:spPr>
        <p:txBody>
          <a:bodyPr wrap="none" rtlCol="0">
            <a:spAutoFit/>
          </a:bodyPr>
          <a:lstStyle/>
          <a:p>
            <a:r>
              <a:rPr lang="en-US" sz="1400" dirty="0" smtClean="0"/>
              <a:t>Machine </a:t>
            </a:r>
            <a:r>
              <a:rPr lang="en-US" sz="1400" b="1" dirty="0" smtClean="0"/>
              <a:t>dependent</a:t>
            </a:r>
            <a:r>
              <a:rPr lang="en-US" sz="1400" dirty="0" smtClean="0"/>
              <a:t> code</a:t>
            </a:r>
            <a:endParaRPr lang="en-US" sz="1400" dirty="0"/>
          </a:p>
        </p:txBody>
      </p:sp>
      <p:cxnSp>
        <p:nvCxnSpPr>
          <p:cNvPr id="28" name="Straight Arrow Connector 27"/>
          <p:cNvCxnSpPr/>
          <p:nvPr/>
        </p:nvCxnSpPr>
        <p:spPr>
          <a:xfrm flipH="1">
            <a:off x="1562100" y="2231024"/>
            <a:ext cx="1257300" cy="30897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Punched Tape 30"/>
          <p:cNvSpPr/>
          <p:nvPr/>
        </p:nvSpPr>
        <p:spPr>
          <a:xfrm>
            <a:off x="723900" y="4800600"/>
            <a:ext cx="1257300" cy="1143000"/>
          </a:xfrm>
          <a:prstGeom prst="flowChartPunchedTape">
            <a:avLst/>
          </a:prstGeom>
          <a:solidFill>
            <a:schemeClr val="accent4">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Alewife</a:t>
            </a:r>
            <a:endParaRPr lang="en-US" sz="2000" dirty="0">
              <a:solidFill>
                <a:srgbClr val="000000"/>
              </a:solidFill>
            </a:endParaRPr>
          </a:p>
        </p:txBody>
      </p:sp>
      <p:cxnSp>
        <p:nvCxnSpPr>
          <p:cNvPr id="36" name="Straight Arrow Connector 35"/>
          <p:cNvCxnSpPr>
            <a:stCxn id="23" idx="2"/>
            <a:endCxn id="31" idx="0"/>
          </p:cNvCxnSpPr>
          <p:nvPr/>
        </p:nvCxnSpPr>
        <p:spPr>
          <a:xfrm flipH="1">
            <a:off x="1352550" y="3771900"/>
            <a:ext cx="254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Punched Tape 42"/>
          <p:cNvSpPr/>
          <p:nvPr/>
        </p:nvSpPr>
        <p:spPr>
          <a:xfrm>
            <a:off x="2324100" y="3771900"/>
            <a:ext cx="927100" cy="825500"/>
          </a:xfrm>
          <a:prstGeom prst="flowChartPunchedTape">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000000"/>
                </a:solidFill>
              </a:rPr>
              <a:t>asm</a:t>
            </a:r>
            <a:r>
              <a:rPr lang="en-US" sz="2000" dirty="0" smtClean="0">
                <a:solidFill>
                  <a:srgbClr val="000000"/>
                </a:solidFill>
              </a:rPr>
              <a:t>/C</a:t>
            </a:r>
            <a:endParaRPr lang="en-US" sz="2000" dirty="0">
              <a:solidFill>
                <a:srgbClr val="000000"/>
              </a:solidFill>
            </a:endParaRPr>
          </a:p>
        </p:txBody>
      </p:sp>
      <p:sp>
        <p:nvSpPr>
          <p:cNvPr id="44" name="Punched Tape 43"/>
          <p:cNvSpPr/>
          <p:nvPr/>
        </p:nvSpPr>
        <p:spPr>
          <a:xfrm>
            <a:off x="3835400" y="5029200"/>
            <a:ext cx="1117600" cy="825500"/>
          </a:xfrm>
          <a:prstGeom prst="flowChartPunchedTape">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0000"/>
                </a:solidFill>
              </a:rPr>
              <a:t>Cassiopea</a:t>
            </a:r>
            <a:endParaRPr lang="en-US" sz="1000" dirty="0" smtClean="0">
              <a:solidFill>
                <a:srgbClr val="000000"/>
              </a:solidFill>
            </a:endParaRPr>
          </a:p>
          <a:p>
            <a:pPr algn="ctr"/>
            <a:r>
              <a:rPr lang="en-US" sz="1000" dirty="0" smtClean="0">
                <a:solidFill>
                  <a:srgbClr val="000000"/>
                </a:solidFill>
              </a:rPr>
              <a:t>specification</a:t>
            </a:r>
            <a:endParaRPr lang="en-US" sz="1000" dirty="0">
              <a:solidFill>
                <a:srgbClr val="000000"/>
              </a:solidFill>
            </a:endParaRPr>
          </a:p>
        </p:txBody>
      </p:sp>
      <p:sp>
        <p:nvSpPr>
          <p:cNvPr id="49" name="Plus 48"/>
          <p:cNvSpPr/>
          <p:nvPr/>
        </p:nvSpPr>
        <p:spPr>
          <a:xfrm>
            <a:off x="2349500" y="4953000"/>
            <a:ext cx="850900" cy="863600"/>
          </a:xfrm>
          <a:prstGeom prst="mathPlus">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stCxn id="44" idx="1"/>
            <a:endCxn id="49" idx="0"/>
          </p:cNvCxnSpPr>
          <p:nvPr/>
        </p:nvCxnSpPr>
        <p:spPr>
          <a:xfrm flipH="1" flipV="1">
            <a:off x="3087613" y="5384800"/>
            <a:ext cx="747787" cy="5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1" idx="3"/>
            <a:endCxn id="49" idx="2"/>
          </p:cNvCxnSpPr>
          <p:nvPr/>
        </p:nvCxnSpPr>
        <p:spPr>
          <a:xfrm>
            <a:off x="1981200" y="5372100"/>
            <a:ext cx="481087"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9" idx="3"/>
            <a:endCxn id="43" idx="2"/>
          </p:cNvCxnSpPr>
          <p:nvPr/>
        </p:nvCxnSpPr>
        <p:spPr>
          <a:xfrm flipV="1">
            <a:off x="2774950" y="4514850"/>
            <a:ext cx="12700" cy="5526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Rounded Rectangle 68"/>
          <p:cNvSpPr/>
          <p:nvPr/>
        </p:nvSpPr>
        <p:spPr>
          <a:xfrm>
            <a:off x="6794500" y="4686300"/>
            <a:ext cx="1968500" cy="10287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 and link</a:t>
            </a:r>
            <a:endParaRPr lang="en-US" dirty="0"/>
          </a:p>
        </p:txBody>
      </p:sp>
      <p:cxnSp>
        <p:nvCxnSpPr>
          <p:cNvPr id="71" name="Straight Arrow Connector 70"/>
          <p:cNvCxnSpPr>
            <a:stCxn id="43" idx="3"/>
            <a:endCxn id="69" idx="1"/>
          </p:cNvCxnSpPr>
          <p:nvPr/>
        </p:nvCxnSpPr>
        <p:spPr>
          <a:xfrm>
            <a:off x="3251200" y="4184650"/>
            <a:ext cx="3543300" cy="101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18" idx="2"/>
            <a:endCxn id="69" idx="0"/>
          </p:cNvCxnSpPr>
          <p:nvPr/>
        </p:nvCxnSpPr>
        <p:spPr>
          <a:xfrm flipH="1">
            <a:off x="7778750" y="4102100"/>
            <a:ext cx="292100" cy="584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1312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3" grpId="0" animBg="1"/>
      <p:bldP spid="44" grpId="0" animBg="1"/>
      <p:bldP spid="49" grpId="0" animBg="1"/>
      <p:bldP spid="6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PT-GRID-2.emf"/>
          <p:cNvPicPr>
            <a:picLocks noChangeAspect="1"/>
          </p:cNvPicPr>
          <p:nvPr/>
        </p:nvPicPr>
        <p:blipFill>
          <a:blip r:embed="rId3" cstate="print"/>
          <a:stretch>
            <a:fillRect/>
          </a:stretch>
        </p:blipFill>
        <p:spPr>
          <a:xfrm>
            <a:off x="0" y="0"/>
            <a:ext cx="9144000" cy="6858000"/>
          </a:xfrm>
          <a:prstGeom prst="rect">
            <a:avLst/>
          </a:prstGeom>
        </p:spPr>
      </p:pic>
      <p:sp>
        <p:nvSpPr>
          <p:cNvPr id="4" name="Slide Number Placeholder 3"/>
          <p:cNvSpPr>
            <a:spLocks noGrp="1"/>
          </p:cNvSpPr>
          <p:nvPr>
            <p:ph type="sldNum" sz="quarter" idx="4294967295"/>
          </p:nvPr>
        </p:nvSpPr>
        <p:spPr>
          <a:xfrm>
            <a:off x="146304" y="6611112"/>
            <a:ext cx="228600" cy="201168"/>
          </a:xfrm>
          <a:prstGeom prst="rect">
            <a:avLst/>
          </a:prstGeom>
        </p:spPr>
        <p:txBody>
          <a:bodyPr/>
          <a:lstStyle/>
          <a:p>
            <a:fld id="{D437884E-E6BB-47BF-9E39-055BA69E4404}" type="slidenum">
              <a:rPr lang="en-US" smtClean="0"/>
              <a:pPr/>
              <a:t>2</a:t>
            </a:fld>
            <a:r>
              <a:rPr lang="en-US" smtClean="0"/>
              <a:t> </a:t>
            </a:r>
            <a:endParaRPr lang="en-US" dirty="0"/>
          </a:p>
        </p:txBody>
      </p:sp>
      <p:sp>
        <p:nvSpPr>
          <p:cNvPr id="6" name="TextBox 5"/>
          <p:cNvSpPr txBox="1"/>
          <p:nvPr/>
        </p:nvSpPr>
        <p:spPr>
          <a:xfrm>
            <a:off x="973120" y="2726724"/>
            <a:ext cx="7197804" cy="461665"/>
          </a:xfrm>
          <a:prstGeom prst="rect">
            <a:avLst/>
          </a:prstGeom>
          <a:noFill/>
        </p:spPr>
        <p:txBody>
          <a:bodyPr wrap="none" rtlCol="0">
            <a:spAutoFit/>
          </a:bodyPr>
          <a:lstStyle/>
          <a:p>
            <a:pPr algn="ctr"/>
            <a:r>
              <a:rPr lang="en-US" b="1" dirty="0" smtClean="0">
                <a:solidFill>
                  <a:schemeClr val="bg1"/>
                </a:solidFill>
              </a:rPr>
              <a:t>Making Non-Adaptive Software Adaptive</a:t>
            </a:r>
            <a:endParaRPr lang="en-US" b="1" dirty="0">
              <a:solidFill>
                <a:schemeClr val="bg1"/>
              </a:solidFill>
            </a:endParaRPr>
          </a:p>
        </p:txBody>
      </p:sp>
    </p:spTree>
    <p:extLst>
      <p:ext uri="{BB962C8B-B14F-4D97-AF65-F5344CB8AC3E}">
        <p14:creationId xmlns:p14="http://schemas.microsoft.com/office/powerpoint/2010/main" val="10700139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900" y="4816830"/>
            <a:ext cx="2012950" cy="1507769"/>
          </a:xfrm>
          <a:prstGeom prst="rect">
            <a:avLst/>
          </a:prstGeom>
        </p:spPr>
      </p:pic>
      <p:sp>
        <p:nvSpPr>
          <p:cNvPr id="3" name="Slide Number Placeholder 2"/>
          <p:cNvSpPr>
            <a:spLocks noGrp="1"/>
          </p:cNvSpPr>
          <p:nvPr>
            <p:ph type="sldNum" sz="quarter" idx="11"/>
          </p:nvPr>
        </p:nvSpPr>
        <p:spPr/>
        <p:txBody>
          <a:bodyPr/>
          <a:lstStyle/>
          <a:p>
            <a:fld id="{D437884E-E6BB-47BF-9E39-055BA69E4404}" type="slidenum">
              <a:rPr lang="en-US" smtClean="0"/>
              <a:pPr/>
              <a:t>29</a:t>
            </a:fld>
            <a:r>
              <a:rPr lang="en-US" smtClean="0"/>
              <a:t> </a:t>
            </a:r>
            <a:endParaRPr lang="en-US" dirty="0"/>
          </a:p>
        </p:txBody>
      </p:sp>
      <p:sp>
        <p:nvSpPr>
          <p:cNvPr id="4" name="Title 3"/>
          <p:cNvSpPr>
            <a:spLocks noGrp="1"/>
          </p:cNvSpPr>
          <p:nvPr>
            <p:ph type="title"/>
          </p:nvPr>
        </p:nvSpPr>
        <p:spPr/>
        <p:txBody>
          <a:bodyPr/>
          <a:lstStyle/>
          <a:p>
            <a:r>
              <a:rPr lang="en-US" dirty="0" smtClean="0"/>
              <a:t>OS synthesis</a:t>
            </a:r>
            <a:endParaRPr lang="en-US" dirty="0"/>
          </a:p>
        </p:txBody>
      </p:sp>
      <p:pic>
        <p:nvPicPr>
          <p:cNvPr id="9" name="Picture 8" descr="Screen Shot 2017-11-20 at 8.54.09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8200" y="1210848"/>
            <a:ext cx="2635542" cy="2040352"/>
          </a:xfrm>
          <a:prstGeom prst="rect">
            <a:avLst/>
          </a:prstGeom>
        </p:spPr>
      </p:pic>
      <p:sp>
        <p:nvSpPr>
          <p:cNvPr id="10" name="TextBox 9"/>
          <p:cNvSpPr txBox="1"/>
          <p:nvPr/>
        </p:nvSpPr>
        <p:spPr>
          <a:xfrm>
            <a:off x="635000" y="1350433"/>
            <a:ext cx="2697523" cy="461665"/>
          </a:xfrm>
          <a:prstGeom prst="rect">
            <a:avLst/>
          </a:prstGeom>
          <a:noFill/>
        </p:spPr>
        <p:txBody>
          <a:bodyPr wrap="none" rtlCol="0">
            <a:spAutoFit/>
          </a:bodyPr>
          <a:lstStyle/>
          <a:p>
            <a:r>
              <a:rPr lang="en-US" dirty="0" smtClean="0"/>
              <a:t>OS Source Code</a:t>
            </a:r>
            <a:endParaRPr lang="en-US" dirty="0"/>
          </a:p>
        </p:txBody>
      </p:sp>
      <p:sp>
        <p:nvSpPr>
          <p:cNvPr id="11" name="Punched Tape 10"/>
          <p:cNvSpPr/>
          <p:nvPr/>
        </p:nvSpPr>
        <p:spPr>
          <a:xfrm>
            <a:off x="6591300" y="24638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unched Tape 11"/>
          <p:cNvSpPr/>
          <p:nvPr/>
        </p:nvSpPr>
        <p:spPr>
          <a:xfrm>
            <a:off x="6743700" y="26162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unched Tape 12"/>
          <p:cNvSpPr/>
          <p:nvPr/>
        </p:nvSpPr>
        <p:spPr>
          <a:xfrm>
            <a:off x="6896100" y="27686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Punched Tape 13"/>
          <p:cNvSpPr/>
          <p:nvPr/>
        </p:nvSpPr>
        <p:spPr>
          <a:xfrm>
            <a:off x="7048500" y="29210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unched Tape 14"/>
          <p:cNvSpPr/>
          <p:nvPr/>
        </p:nvSpPr>
        <p:spPr>
          <a:xfrm>
            <a:off x="6743700" y="26162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Punched Tape 15"/>
          <p:cNvSpPr/>
          <p:nvPr/>
        </p:nvSpPr>
        <p:spPr>
          <a:xfrm>
            <a:off x="6896100" y="27686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Punched Tape 16"/>
          <p:cNvSpPr/>
          <p:nvPr/>
        </p:nvSpPr>
        <p:spPr>
          <a:xfrm>
            <a:off x="7048500" y="29210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unched Tape 17"/>
          <p:cNvSpPr/>
          <p:nvPr/>
        </p:nvSpPr>
        <p:spPr>
          <a:xfrm>
            <a:off x="7200900" y="3073400"/>
            <a:ext cx="1739900" cy="1143000"/>
          </a:xfrm>
          <a:prstGeom prst="flowChartPunchedTape">
            <a:avLst/>
          </a:prstGeom>
          <a:solidFill>
            <a:schemeClr val="bg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Arrow Connector 19"/>
          <p:cNvCxnSpPr>
            <a:stCxn id="9" idx="3"/>
          </p:cNvCxnSpPr>
          <p:nvPr/>
        </p:nvCxnSpPr>
        <p:spPr>
          <a:xfrm>
            <a:off x="6013742" y="2231024"/>
            <a:ext cx="920458" cy="29627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311900" y="2006600"/>
            <a:ext cx="2585614" cy="307777"/>
          </a:xfrm>
          <a:prstGeom prst="rect">
            <a:avLst/>
          </a:prstGeom>
          <a:noFill/>
        </p:spPr>
        <p:txBody>
          <a:bodyPr wrap="none" rtlCol="0">
            <a:spAutoFit/>
          </a:bodyPr>
          <a:lstStyle/>
          <a:p>
            <a:r>
              <a:rPr lang="en-US" sz="1400" dirty="0" smtClean="0"/>
              <a:t>Machine independent code</a:t>
            </a:r>
            <a:endParaRPr lang="en-US" sz="1400" dirty="0"/>
          </a:p>
        </p:txBody>
      </p:sp>
      <p:grpSp>
        <p:nvGrpSpPr>
          <p:cNvPr id="33" name="Group 32"/>
          <p:cNvGrpSpPr/>
          <p:nvPr/>
        </p:nvGrpSpPr>
        <p:grpSpPr>
          <a:xfrm>
            <a:off x="355600" y="2590800"/>
            <a:ext cx="1892300" cy="1295400"/>
            <a:chOff x="1028700" y="2959100"/>
            <a:chExt cx="1892300" cy="1295400"/>
          </a:xfrm>
        </p:grpSpPr>
        <p:sp>
          <p:nvSpPr>
            <p:cNvPr id="22" name="Punched Tape 21"/>
            <p:cNvSpPr/>
            <p:nvPr/>
          </p:nvSpPr>
          <p:spPr>
            <a:xfrm>
              <a:off x="1028700" y="2959100"/>
              <a:ext cx="1739900" cy="1143000"/>
            </a:xfrm>
            <a:prstGeom prst="flowChartPunchedTape">
              <a:avLst/>
            </a:prstGeom>
            <a:solidFill>
              <a:srgbClr val="B7CED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Punched Tape 22"/>
            <p:cNvSpPr/>
            <p:nvPr/>
          </p:nvSpPr>
          <p:spPr>
            <a:xfrm>
              <a:off x="1181100" y="3111500"/>
              <a:ext cx="1739900" cy="1143000"/>
            </a:xfrm>
            <a:prstGeom prst="flowChartPunchedTape">
              <a:avLst/>
            </a:prstGeom>
            <a:solidFill>
              <a:srgbClr val="B7CED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C/</a:t>
              </a:r>
              <a:r>
                <a:rPr lang="en-US" sz="3200" dirty="0" err="1" smtClean="0">
                  <a:solidFill>
                    <a:srgbClr val="000000"/>
                  </a:solidFill>
                </a:rPr>
                <a:t>asm</a:t>
              </a:r>
              <a:endParaRPr lang="en-US" sz="3200" dirty="0">
                <a:solidFill>
                  <a:srgbClr val="000000"/>
                </a:solidFill>
              </a:endParaRPr>
            </a:p>
          </p:txBody>
        </p:sp>
      </p:grpSp>
      <p:sp>
        <p:nvSpPr>
          <p:cNvPr id="26" name="TextBox 25"/>
          <p:cNvSpPr txBox="1"/>
          <p:nvPr/>
        </p:nvSpPr>
        <p:spPr>
          <a:xfrm>
            <a:off x="101600" y="1993900"/>
            <a:ext cx="2540204" cy="307777"/>
          </a:xfrm>
          <a:prstGeom prst="rect">
            <a:avLst/>
          </a:prstGeom>
          <a:noFill/>
        </p:spPr>
        <p:txBody>
          <a:bodyPr wrap="none" rtlCol="0">
            <a:spAutoFit/>
          </a:bodyPr>
          <a:lstStyle/>
          <a:p>
            <a:r>
              <a:rPr lang="en-US" sz="1400" dirty="0" smtClean="0"/>
              <a:t>Machine </a:t>
            </a:r>
            <a:r>
              <a:rPr lang="en-US" sz="1400" b="1" dirty="0" smtClean="0"/>
              <a:t>dependent</a:t>
            </a:r>
            <a:r>
              <a:rPr lang="en-US" sz="1400" dirty="0" smtClean="0"/>
              <a:t> code</a:t>
            </a:r>
            <a:endParaRPr lang="en-US" sz="1400" dirty="0"/>
          </a:p>
        </p:txBody>
      </p:sp>
      <p:cxnSp>
        <p:nvCxnSpPr>
          <p:cNvPr id="28" name="Straight Arrow Connector 27"/>
          <p:cNvCxnSpPr/>
          <p:nvPr/>
        </p:nvCxnSpPr>
        <p:spPr>
          <a:xfrm flipH="1">
            <a:off x="1562100" y="2231024"/>
            <a:ext cx="1257300" cy="30897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Punched Tape 30"/>
          <p:cNvSpPr/>
          <p:nvPr/>
        </p:nvSpPr>
        <p:spPr>
          <a:xfrm>
            <a:off x="723900" y="4800600"/>
            <a:ext cx="1257300" cy="1143000"/>
          </a:xfrm>
          <a:prstGeom prst="flowChartPunchedTape">
            <a:avLst/>
          </a:prstGeom>
          <a:solidFill>
            <a:schemeClr val="accent4">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Alewife</a:t>
            </a:r>
            <a:endParaRPr lang="en-US" sz="2000" dirty="0">
              <a:solidFill>
                <a:srgbClr val="000000"/>
              </a:solidFill>
            </a:endParaRPr>
          </a:p>
        </p:txBody>
      </p:sp>
      <p:cxnSp>
        <p:nvCxnSpPr>
          <p:cNvPr id="36" name="Straight Arrow Connector 35"/>
          <p:cNvCxnSpPr>
            <a:stCxn id="23" idx="2"/>
            <a:endCxn id="31" idx="0"/>
          </p:cNvCxnSpPr>
          <p:nvPr/>
        </p:nvCxnSpPr>
        <p:spPr>
          <a:xfrm flipH="1">
            <a:off x="1352550" y="3771900"/>
            <a:ext cx="254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Punched Tape 42"/>
          <p:cNvSpPr/>
          <p:nvPr/>
        </p:nvSpPr>
        <p:spPr>
          <a:xfrm>
            <a:off x="2324100" y="3771900"/>
            <a:ext cx="927100" cy="825500"/>
          </a:xfrm>
          <a:prstGeom prst="flowChartPunchedTape">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solidFill>
                  <a:srgbClr val="000000"/>
                </a:solidFill>
              </a:rPr>
              <a:t>asm</a:t>
            </a:r>
            <a:r>
              <a:rPr lang="en-US" sz="2000" dirty="0" smtClean="0">
                <a:solidFill>
                  <a:srgbClr val="000000"/>
                </a:solidFill>
              </a:rPr>
              <a:t>/C</a:t>
            </a:r>
            <a:endParaRPr lang="en-US" sz="2000" dirty="0">
              <a:solidFill>
                <a:srgbClr val="000000"/>
              </a:solidFill>
            </a:endParaRPr>
          </a:p>
        </p:txBody>
      </p:sp>
      <p:sp>
        <p:nvSpPr>
          <p:cNvPr id="44" name="Punched Tape 43"/>
          <p:cNvSpPr/>
          <p:nvPr/>
        </p:nvSpPr>
        <p:spPr>
          <a:xfrm>
            <a:off x="3835400" y="5029200"/>
            <a:ext cx="1117600" cy="825500"/>
          </a:xfrm>
          <a:prstGeom prst="flowChartPunchedTape">
            <a:avLst/>
          </a:prstGeom>
          <a:solidFill>
            <a:srgbClr val="FBC1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0000"/>
                </a:solidFill>
              </a:rPr>
              <a:t>Cassiopea</a:t>
            </a:r>
            <a:endParaRPr lang="en-US" sz="1000" dirty="0" smtClean="0">
              <a:solidFill>
                <a:srgbClr val="000000"/>
              </a:solidFill>
            </a:endParaRPr>
          </a:p>
          <a:p>
            <a:pPr algn="ctr"/>
            <a:r>
              <a:rPr lang="en-US" sz="1000" dirty="0" smtClean="0">
                <a:solidFill>
                  <a:srgbClr val="000000"/>
                </a:solidFill>
              </a:rPr>
              <a:t>specification</a:t>
            </a:r>
            <a:endParaRPr lang="en-US" sz="1000" dirty="0">
              <a:solidFill>
                <a:srgbClr val="000000"/>
              </a:solidFill>
            </a:endParaRPr>
          </a:p>
        </p:txBody>
      </p:sp>
      <p:sp>
        <p:nvSpPr>
          <p:cNvPr id="49" name="Plus 48"/>
          <p:cNvSpPr/>
          <p:nvPr/>
        </p:nvSpPr>
        <p:spPr>
          <a:xfrm>
            <a:off x="2349500" y="4953000"/>
            <a:ext cx="850900" cy="863600"/>
          </a:xfrm>
          <a:prstGeom prst="mathPlus">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stCxn id="44" idx="1"/>
            <a:endCxn id="49" idx="0"/>
          </p:cNvCxnSpPr>
          <p:nvPr/>
        </p:nvCxnSpPr>
        <p:spPr>
          <a:xfrm flipH="1" flipV="1">
            <a:off x="3087613" y="5384800"/>
            <a:ext cx="747787" cy="57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1" idx="3"/>
            <a:endCxn id="49" idx="2"/>
          </p:cNvCxnSpPr>
          <p:nvPr/>
        </p:nvCxnSpPr>
        <p:spPr>
          <a:xfrm>
            <a:off x="1981200" y="5372100"/>
            <a:ext cx="481087"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9" idx="3"/>
            <a:endCxn id="43" idx="2"/>
          </p:cNvCxnSpPr>
          <p:nvPr/>
        </p:nvCxnSpPr>
        <p:spPr>
          <a:xfrm flipV="1">
            <a:off x="2774950" y="4514850"/>
            <a:ext cx="12700" cy="5526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Rounded Rectangle 68"/>
          <p:cNvSpPr/>
          <p:nvPr/>
        </p:nvSpPr>
        <p:spPr>
          <a:xfrm>
            <a:off x="6794500" y="4686300"/>
            <a:ext cx="1968500" cy="10287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Compile and link</a:t>
            </a:r>
            <a:endParaRPr lang="en-US" dirty="0"/>
          </a:p>
        </p:txBody>
      </p:sp>
      <p:cxnSp>
        <p:nvCxnSpPr>
          <p:cNvPr id="71" name="Straight Arrow Connector 70"/>
          <p:cNvCxnSpPr>
            <a:stCxn id="43" idx="3"/>
            <a:endCxn id="69" idx="1"/>
          </p:cNvCxnSpPr>
          <p:nvPr/>
        </p:nvCxnSpPr>
        <p:spPr>
          <a:xfrm>
            <a:off x="3251200" y="4184650"/>
            <a:ext cx="3543300" cy="101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18" idx="2"/>
            <a:endCxn id="69" idx="0"/>
          </p:cNvCxnSpPr>
          <p:nvPr/>
        </p:nvCxnSpPr>
        <p:spPr>
          <a:xfrm flipH="1">
            <a:off x="7778750" y="4102100"/>
            <a:ext cx="292100" cy="584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0627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437884E-E6BB-47BF-9E39-055BA69E4404}" type="slidenum">
              <a:rPr lang="en-US" smtClean="0"/>
              <a:pPr/>
              <a:t>30</a:t>
            </a:fld>
            <a:r>
              <a:rPr lang="en-US" smtClean="0"/>
              <a:t> </a:t>
            </a:r>
            <a:endParaRPr lang="en-US" dirty="0"/>
          </a:p>
        </p:txBody>
      </p:sp>
      <p:sp>
        <p:nvSpPr>
          <p:cNvPr id="4" name="Title 3"/>
          <p:cNvSpPr>
            <a:spLocks noGrp="1"/>
          </p:cNvSpPr>
          <p:nvPr>
            <p:ph type="title"/>
          </p:nvPr>
        </p:nvSpPr>
        <p:spPr/>
        <p:txBody>
          <a:bodyPr/>
          <a:lstStyle/>
          <a:p>
            <a:r>
              <a:rPr lang="en-US" dirty="0" smtClean="0"/>
              <a:t>From Source Code to Alewife to </a:t>
            </a:r>
            <a:r>
              <a:rPr lang="en-US" dirty="0" err="1" smtClean="0"/>
              <a:t>Cassiopea</a:t>
            </a:r>
            <a:endParaRPr lang="en-US" dirty="0"/>
          </a:p>
        </p:txBody>
      </p:sp>
      <p:sp>
        <p:nvSpPr>
          <p:cNvPr id="6" name="Punched Tape 5"/>
          <p:cNvSpPr/>
          <p:nvPr/>
        </p:nvSpPr>
        <p:spPr>
          <a:xfrm>
            <a:off x="330200" y="1308100"/>
            <a:ext cx="1739900" cy="1143000"/>
          </a:xfrm>
          <a:prstGeom prst="flowChartPunchedTape">
            <a:avLst/>
          </a:prstGeom>
          <a:solidFill>
            <a:srgbClr val="B7CED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MD-source</a:t>
            </a:r>
          </a:p>
        </p:txBody>
      </p:sp>
      <p:sp>
        <p:nvSpPr>
          <p:cNvPr id="8" name="Punched Tape 7"/>
          <p:cNvSpPr/>
          <p:nvPr/>
        </p:nvSpPr>
        <p:spPr>
          <a:xfrm>
            <a:off x="3765550" y="1308100"/>
            <a:ext cx="1739900" cy="1143000"/>
          </a:xfrm>
          <a:prstGeom prst="flowChartPunchedTape">
            <a:avLst/>
          </a:prstGeom>
          <a:solidFill>
            <a:srgbClr val="B7CED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Alewife</a:t>
            </a:r>
            <a:endParaRPr lang="en-US" dirty="0">
              <a:solidFill>
                <a:schemeClr val="tx1"/>
              </a:solidFill>
            </a:endParaRPr>
          </a:p>
        </p:txBody>
      </p:sp>
      <p:cxnSp>
        <p:nvCxnSpPr>
          <p:cNvPr id="12" name="Straight Arrow Connector 11"/>
          <p:cNvCxnSpPr>
            <a:stCxn id="6" idx="3"/>
            <a:endCxn id="8" idx="1"/>
          </p:cNvCxnSpPr>
          <p:nvPr/>
        </p:nvCxnSpPr>
        <p:spPr>
          <a:xfrm>
            <a:off x="2070100" y="1879600"/>
            <a:ext cx="1695450"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14" name="Punched Tape 13"/>
          <p:cNvSpPr/>
          <p:nvPr/>
        </p:nvSpPr>
        <p:spPr>
          <a:xfrm>
            <a:off x="3765550" y="4737099"/>
            <a:ext cx="1739900" cy="1143000"/>
          </a:xfrm>
          <a:prstGeom prst="flowChartPunchedTap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Cassiopea</a:t>
            </a:r>
            <a:endParaRPr lang="en-US" dirty="0">
              <a:solidFill>
                <a:schemeClr val="tx1"/>
              </a:solidFill>
            </a:endParaRPr>
          </a:p>
        </p:txBody>
      </p:sp>
      <p:grpSp>
        <p:nvGrpSpPr>
          <p:cNvPr id="16" name="Group 15"/>
          <p:cNvGrpSpPr/>
          <p:nvPr/>
        </p:nvGrpSpPr>
        <p:grpSpPr>
          <a:xfrm>
            <a:off x="6832600" y="4483100"/>
            <a:ext cx="2171699" cy="1650999"/>
            <a:chOff x="6832600" y="4483100"/>
            <a:chExt cx="2171699" cy="1650999"/>
          </a:xfrm>
        </p:grpSpPr>
        <p:pic>
          <p:nvPicPr>
            <p:cNvPr id="13" name="Picture 12"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00" y="4626330"/>
              <a:ext cx="2012950" cy="1507769"/>
            </a:xfrm>
            <a:prstGeom prst="rect">
              <a:avLst/>
            </a:prstGeom>
          </p:spPr>
        </p:pic>
        <p:pic>
          <p:nvPicPr>
            <p:cNvPr id="15" name="Picture 14" descr="freehand-boo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7266" y="4483100"/>
              <a:ext cx="1797033" cy="1570158"/>
            </a:xfrm>
            <a:prstGeom prst="rect">
              <a:avLst/>
            </a:prstGeom>
          </p:spPr>
        </p:pic>
      </p:grpSp>
      <p:cxnSp>
        <p:nvCxnSpPr>
          <p:cNvPr id="18" name="Straight Arrow Connector 17"/>
          <p:cNvCxnSpPr>
            <a:stCxn id="13" idx="1"/>
            <a:endCxn id="14" idx="3"/>
          </p:cNvCxnSpPr>
          <p:nvPr/>
        </p:nvCxnSpPr>
        <p:spPr>
          <a:xfrm flipH="1" flipV="1">
            <a:off x="5505450" y="5308599"/>
            <a:ext cx="1327150" cy="7161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9" name="Punched Tape 18"/>
          <p:cNvSpPr/>
          <p:nvPr/>
        </p:nvSpPr>
        <p:spPr>
          <a:xfrm>
            <a:off x="3416300" y="2616200"/>
            <a:ext cx="2438400" cy="1892300"/>
          </a:xfrm>
          <a:prstGeom prst="flowChartPunchedTape">
            <a:avLst/>
          </a:prstGeom>
          <a:solidFill>
            <a:schemeClr val="accent6">
              <a:lumMod val="75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Synthesized MD code</a:t>
            </a:r>
            <a:endParaRPr lang="en-US" dirty="0">
              <a:solidFill>
                <a:schemeClr val="tx1"/>
              </a:solidFill>
            </a:endParaRPr>
          </a:p>
        </p:txBody>
      </p:sp>
      <p:cxnSp>
        <p:nvCxnSpPr>
          <p:cNvPr id="21" name="Straight Arrow Connector 20"/>
          <p:cNvCxnSpPr>
            <a:stCxn id="8" idx="2"/>
            <a:endCxn id="19" idx="0"/>
          </p:cNvCxnSpPr>
          <p:nvPr/>
        </p:nvCxnSpPr>
        <p:spPr>
          <a:xfrm>
            <a:off x="4635500" y="2336800"/>
            <a:ext cx="0" cy="468630"/>
          </a:xfrm>
          <a:prstGeom prst="straightConnector1">
            <a:avLst/>
          </a:prstGeom>
          <a:ln w="38100" cmpd="sng">
            <a:solidFill>
              <a:srgbClr val="4F549E"/>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a:endCxn id="19" idx="2"/>
          </p:cNvCxnSpPr>
          <p:nvPr/>
        </p:nvCxnSpPr>
        <p:spPr>
          <a:xfrm flipV="1">
            <a:off x="4635500" y="4319270"/>
            <a:ext cx="0" cy="532129"/>
          </a:xfrm>
          <a:prstGeom prst="straightConnector1">
            <a:avLst/>
          </a:prstGeom>
          <a:ln w="38100" cmpd="sng">
            <a:solidFill>
              <a:srgbClr val="4F549E"/>
            </a:solidFill>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2882900" y="901700"/>
            <a:ext cx="3517900" cy="5448300"/>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30915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437884E-E6BB-47BF-9E39-055BA69E4404}" type="slidenum">
              <a:rPr lang="en-US" smtClean="0"/>
              <a:pPr/>
              <a:t>31</a:t>
            </a:fld>
            <a:r>
              <a:rPr lang="en-US" smtClean="0"/>
              <a:t> </a:t>
            </a:r>
            <a:endParaRPr lang="en-US" dirty="0"/>
          </a:p>
        </p:txBody>
      </p:sp>
      <p:sp>
        <p:nvSpPr>
          <p:cNvPr id="4" name="Title 3"/>
          <p:cNvSpPr>
            <a:spLocks noGrp="1"/>
          </p:cNvSpPr>
          <p:nvPr>
            <p:ph type="title"/>
          </p:nvPr>
        </p:nvSpPr>
        <p:spPr/>
        <p:txBody>
          <a:bodyPr/>
          <a:lstStyle/>
          <a:p>
            <a:r>
              <a:rPr lang="en-US" dirty="0" smtClean="0"/>
              <a:t>Example: Machine Dependent Source -&gt; Alewife</a:t>
            </a:r>
            <a:endParaRPr lang="en-US" dirty="0"/>
          </a:p>
        </p:txBody>
      </p:sp>
      <p:sp>
        <p:nvSpPr>
          <p:cNvPr id="5" name="TextBox 4"/>
          <p:cNvSpPr txBox="1"/>
          <p:nvPr/>
        </p:nvSpPr>
        <p:spPr>
          <a:xfrm>
            <a:off x="495300" y="2286000"/>
            <a:ext cx="3695700" cy="3754874"/>
          </a:xfrm>
          <a:prstGeom prst="rect">
            <a:avLst/>
          </a:prstGeom>
          <a:noFill/>
        </p:spPr>
        <p:txBody>
          <a:bodyPr wrap="square" rtlCol="0">
            <a:spAutoFit/>
          </a:bodyPr>
          <a:lstStyle/>
          <a:p>
            <a:r>
              <a:rPr lang="en-US" sz="1400" dirty="0" err="1" smtClean="0"/>
              <a:t>swi_handler</a:t>
            </a:r>
            <a:r>
              <a:rPr lang="en-US" sz="1400" dirty="0" smtClean="0"/>
              <a:t>:</a:t>
            </a:r>
          </a:p>
          <a:p>
            <a:r>
              <a:rPr lang="en-US" sz="1400" dirty="0"/>
              <a:t> </a:t>
            </a:r>
            <a:r>
              <a:rPr lang="en-US" sz="1400" dirty="0" smtClean="0"/>
              <a:t>   if SYSCALL_REG &lt;&gt; 0</a:t>
            </a:r>
          </a:p>
          <a:p>
            <a:r>
              <a:rPr lang="en-US" sz="1400" dirty="0"/>
              <a:t> </a:t>
            </a:r>
            <a:r>
              <a:rPr lang="en-US" sz="1400" dirty="0" smtClean="0"/>
              <a:t>   .error “</a:t>
            </a:r>
            <a:r>
              <a:rPr lang="en-US" sz="1400" dirty="0" err="1" smtClean="0"/>
              <a:t>Syscall</a:t>
            </a:r>
            <a:r>
              <a:rPr lang="en-US" sz="1400" dirty="0" smtClean="0"/>
              <a:t> entry broken</a:t>
            </a:r>
            <a:r>
              <a:rPr lang="mr-IN" sz="1400" dirty="0" smtClean="0"/>
              <a:t>…</a:t>
            </a:r>
            <a:r>
              <a:rPr lang="en-US" sz="1400" dirty="0" smtClean="0"/>
              <a:t>”</a:t>
            </a:r>
          </a:p>
          <a:p>
            <a:r>
              <a:rPr lang="en-US" sz="1400" dirty="0"/>
              <a:t> </a:t>
            </a:r>
            <a:r>
              <a:rPr lang="en-US" sz="1400" dirty="0" smtClean="0"/>
              <a:t>   .</a:t>
            </a:r>
            <a:r>
              <a:rPr lang="en-US" sz="1400" dirty="0" err="1" smtClean="0"/>
              <a:t>endif</a:t>
            </a:r>
            <a:endParaRPr lang="en-US" sz="1400" dirty="0" smtClean="0"/>
          </a:p>
          <a:p>
            <a:endParaRPr lang="en-US" sz="1400" dirty="0"/>
          </a:p>
          <a:p>
            <a:r>
              <a:rPr lang="en-US" sz="1400" dirty="0" smtClean="0"/>
              <a:t>// Are we in kernel mode?</a:t>
            </a:r>
          </a:p>
          <a:p>
            <a:r>
              <a:rPr lang="en-US" sz="1400" dirty="0"/>
              <a:t> </a:t>
            </a:r>
            <a:r>
              <a:rPr lang="en-US" sz="1400" dirty="0" smtClean="0"/>
              <a:t>   </a:t>
            </a:r>
            <a:r>
              <a:rPr lang="en-US" sz="1400" dirty="0" err="1" smtClean="0"/>
              <a:t>stmfd</a:t>
            </a:r>
            <a:r>
              <a:rPr lang="en-US" sz="1400" dirty="0" smtClean="0"/>
              <a:t>    </a:t>
            </a:r>
            <a:r>
              <a:rPr lang="en-US" sz="1400" dirty="0" err="1" smtClean="0"/>
              <a:t>sp</a:t>
            </a:r>
            <a:r>
              <a:rPr lang="en-US" sz="1400" dirty="0" smtClean="0"/>
              <a:t>!, {r0-r3}</a:t>
            </a:r>
          </a:p>
          <a:p>
            <a:r>
              <a:rPr lang="en-US" sz="1400" dirty="0"/>
              <a:t> </a:t>
            </a:r>
            <a:r>
              <a:rPr lang="en-US" sz="1400" dirty="0" smtClean="0"/>
              <a:t>   </a:t>
            </a:r>
            <a:r>
              <a:rPr lang="en-US" sz="1400" dirty="0" err="1" smtClean="0"/>
              <a:t>mrs</a:t>
            </a:r>
            <a:r>
              <a:rPr lang="en-US" sz="1400" dirty="0" smtClean="0"/>
              <a:t>       r3, </a:t>
            </a:r>
            <a:r>
              <a:rPr lang="en-US" sz="1400" dirty="0" err="1" smtClean="0"/>
              <a:t>spsr</a:t>
            </a:r>
            <a:endParaRPr lang="en-US" sz="1400" dirty="0" smtClean="0"/>
          </a:p>
          <a:p>
            <a:r>
              <a:rPr lang="en-US" sz="1400" dirty="0"/>
              <a:t> </a:t>
            </a:r>
            <a:r>
              <a:rPr lang="en-US" sz="1400" dirty="0" smtClean="0"/>
              <a:t>   ands      r1, r3, #ARM_MOD_PRIV</a:t>
            </a:r>
          </a:p>
          <a:p>
            <a:r>
              <a:rPr lang="en-US" sz="1400" dirty="0"/>
              <a:t> </a:t>
            </a:r>
            <a:r>
              <a:rPr lang="en-US" sz="1400" dirty="0" smtClean="0"/>
              <a:t>   </a:t>
            </a:r>
            <a:r>
              <a:rPr lang="en-US" sz="1400" dirty="0" err="1" smtClean="0"/>
              <a:t>bne</a:t>
            </a:r>
            <a:r>
              <a:rPr lang="en-US" sz="1400" dirty="0" smtClean="0"/>
              <a:t>       $</a:t>
            </a:r>
            <a:r>
              <a:rPr lang="en-US" sz="1400" dirty="0" err="1" smtClean="0"/>
              <a:t>swi_kernel</a:t>
            </a:r>
            <a:endParaRPr lang="en-US" sz="1400" dirty="0" smtClean="0"/>
          </a:p>
          <a:p>
            <a:endParaRPr lang="en-US" sz="1400" dirty="0"/>
          </a:p>
          <a:p>
            <a:r>
              <a:rPr lang="en-US" sz="1400" dirty="0" smtClean="0"/>
              <a:t>// Code for call from user space here</a:t>
            </a:r>
          </a:p>
          <a:p>
            <a:r>
              <a:rPr lang="en-US" sz="1400" dirty="0"/>
              <a:t> </a:t>
            </a:r>
            <a:r>
              <a:rPr lang="en-US" sz="1400" dirty="0" smtClean="0"/>
              <a:t>   </a:t>
            </a:r>
            <a:r>
              <a:rPr lang="mr-IN" sz="1400" dirty="0" smtClean="0"/>
              <a:t>…</a:t>
            </a:r>
            <a:endParaRPr lang="en-US" sz="1400" dirty="0" smtClean="0"/>
          </a:p>
          <a:p>
            <a:endParaRPr lang="en-US" sz="1400" dirty="0"/>
          </a:p>
          <a:p>
            <a:r>
              <a:rPr lang="en-US" sz="1400" dirty="0" smtClean="0"/>
              <a:t>$</a:t>
            </a:r>
            <a:r>
              <a:rPr lang="en-US" sz="1400" dirty="0" err="1" smtClean="0"/>
              <a:t>swi_kernel</a:t>
            </a:r>
            <a:r>
              <a:rPr lang="en-US" sz="1400" dirty="0" smtClean="0"/>
              <a:t>:</a:t>
            </a:r>
          </a:p>
          <a:p>
            <a:r>
              <a:rPr lang="en-US" sz="1400" dirty="0"/>
              <a:t> </a:t>
            </a:r>
            <a:r>
              <a:rPr lang="en-US" sz="1400" dirty="0" smtClean="0"/>
              <a:t>   </a:t>
            </a:r>
            <a:r>
              <a:rPr lang="en-US" sz="1400" dirty="0" err="1" smtClean="0"/>
              <a:t>ldr</a:t>
            </a:r>
            <a:r>
              <a:rPr lang="en-US" sz="1400" dirty="0" smtClean="0"/>
              <a:t> r3, </a:t>
            </a:r>
            <a:r>
              <a:rPr lang="en-US" sz="1400" dirty="0" err="1" smtClean="0"/>
              <a:t>got_syscall_kernel</a:t>
            </a:r>
            <a:endParaRPr lang="en-US" sz="1400" dirty="0" smtClean="0"/>
          </a:p>
          <a:p>
            <a:r>
              <a:rPr lang="en-US" sz="1400" dirty="0"/>
              <a:t> </a:t>
            </a:r>
            <a:r>
              <a:rPr lang="en-US" sz="1400" dirty="0" smtClean="0"/>
              <a:t>   </a:t>
            </a:r>
            <a:r>
              <a:rPr lang="en-US" sz="1400" dirty="0" err="1" smtClean="0"/>
              <a:t>ldr</a:t>
            </a:r>
            <a:r>
              <a:rPr lang="en-US" sz="1400" dirty="0" smtClean="0"/>
              <a:t> pc, [PIC_REGISTER, r3]</a:t>
            </a:r>
            <a:endParaRPr lang="en-US" sz="1400" dirty="0"/>
          </a:p>
        </p:txBody>
      </p:sp>
      <p:sp>
        <p:nvSpPr>
          <p:cNvPr id="6" name="TextBox 5"/>
          <p:cNvSpPr txBox="1"/>
          <p:nvPr/>
        </p:nvSpPr>
        <p:spPr>
          <a:xfrm>
            <a:off x="595660" y="1371600"/>
            <a:ext cx="2736647" cy="646331"/>
          </a:xfrm>
          <a:prstGeom prst="rect">
            <a:avLst/>
          </a:prstGeom>
          <a:noFill/>
        </p:spPr>
        <p:txBody>
          <a:bodyPr wrap="none" rtlCol="0">
            <a:spAutoFit/>
          </a:bodyPr>
          <a:lstStyle/>
          <a:p>
            <a:pPr algn="ctr"/>
            <a:r>
              <a:rPr lang="en-US" sz="1800" b="1" dirty="0" err="1" smtClean="0"/>
              <a:t>Barrelfish</a:t>
            </a:r>
            <a:r>
              <a:rPr lang="en-US" sz="1800" b="1" dirty="0" smtClean="0"/>
              <a:t> ARM</a:t>
            </a:r>
          </a:p>
          <a:p>
            <a:r>
              <a:rPr lang="en-US" sz="1800" b="1" dirty="0" smtClean="0"/>
              <a:t>system call handler</a:t>
            </a:r>
            <a:endParaRPr lang="en-US" sz="1800" b="1" dirty="0"/>
          </a:p>
        </p:txBody>
      </p:sp>
      <p:grpSp>
        <p:nvGrpSpPr>
          <p:cNvPr id="2" name="Group 1"/>
          <p:cNvGrpSpPr/>
          <p:nvPr/>
        </p:nvGrpSpPr>
        <p:grpSpPr>
          <a:xfrm>
            <a:off x="4921600" y="990600"/>
            <a:ext cx="3695700" cy="2070795"/>
            <a:chOff x="4921600" y="1117600"/>
            <a:chExt cx="3695700" cy="2070795"/>
          </a:xfrm>
        </p:grpSpPr>
        <p:sp>
          <p:nvSpPr>
            <p:cNvPr id="8" name="TextBox 7"/>
            <p:cNvSpPr txBox="1"/>
            <p:nvPr/>
          </p:nvSpPr>
          <p:spPr>
            <a:xfrm>
              <a:off x="4921600" y="1803400"/>
              <a:ext cx="3695700" cy="1384995"/>
            </a:xfrm>
            <a:prstGeom prst="rect">
              <a:avLst/>
            </a:prstGeom>
            <a:noFill/>
          </p:spPr>
          <p:txBody>
            <a:bodyPr wrap="square" rtlCol="0">
              <a:spAutoFit/>
            </a:bodyPr>
            <a:lstStyle/>
            <a:p>
              <a:r>
                <a:rPr lang="en-US" sz="1200" dirty="0" err="1" smtClean="0"/>
                <a:t>swi_handler</a:t>
              </a:r>
              <a:r>
                <a:rPr lang="en-US" sz="1200" dirty="0" smtClean="0"/>
                <a:t>:</a:t>
              </a:r>
            </a:p>
            <a:p>
              <a:r>
                <a:rPr lang="en-US" sz="1200" dirty="0"/>
                <a:t> </a:t>
              </a:r>
              <a:r>
                <a:rPr lang="en-US" sz="1200" dirty="0" smtClean="0"/>
                <a:t>   assert(</a:t>
              </a:r>
              <a:r>
                <a:rPr lang="en-US" sz="1200" dirty="0" err="1" smtClean="0">
                  <a:solidFill>
                    <a:srgbClr val="FF0000"/>
                  </a:solidFill>
                </a:rPr>
                <a:t>is_valid_syscall</a:t>
              </a:r>
              <a:r>
                <a:rPr lang="en-US" sz="1200" dirty="0" smtClean="0">
                  <a:solidFill>
                    <a:srgbClr val="FF0000"/>
                  </a:solidFill>
                </a:rPr>
                <a:t>()</a:t>
              </a:r>
              <a:r>
                <a:rPr lang="en-US" sz="1200" dirty="0" smtClean="0"/>
                <a:t>)</a:t>
              </a:r>
            </a:p>
            <a:p>
              <a:endParaRPr lang="en-US" sz="1200" dirty="0"/>
            </a:p>
            <a:p>
              <a:r>
                <a:rPr lang="en-US" sz="1200" dirty="0" smtClean="0"/>
                <a:t>    if (</a:t>
              </a:r>
              <a:r>
                <a:rPr lang="en-US" sz="1200" dirty="0" err="1" smtClean="0">
                  <a:solidFill>
                    <a:srgbClr val="FF0000"/>
                  </a:solidFill>
                </a:rPr>
                <a:t>from_kernel_mode</a:t>
              </a:r>
              <a:r>
                <a:rPr lang="en-US" sz="1200" dirty="0" smtClean="0">
                  <a:solidFill>
                    <a:srgbClr val="FF0000"/>
                  </a:solidFill>
                </a:rPr>
                <a:t>()</a:t>
              </a:r>
              <a:r>
                <a:rPr lang="en-US" sz="1200" dirty="0" smtClean="0"/>
                <a:t>)</a:t>
              </a:r>
            </a:p>
            <a:p>
              <a:r>
                <a:rPr lang="en-US" sz="1200" dirty="0"/>
                <a:t>	</a:t>
              </a:r>
              <a:r>
                <a:rPr lang="en-US" sz="1200" dirty="0" err="1" smtClean="0">
                  <a:solidFill>
                    <a:srgbClr val="FF0000"/>
                  </a:solidFill>
                </a:rPr>
                <a:t>kernel_syscall</a:t>
              </a:r>
              <a:r>
                <a:rPr lang="en-US" sz="1200" dirty="0" smtClean="0">
                  <a:solidFill>
                    <a:srgbClr val="FF0000"/>
                  </a:solidFill>
                </a:rPr>
                <a:t>()</a:t>
              </a:r>
            </a:p>
            <a:p>
              <a:r>
                <a:rPr lang="en-US" sz="1200" dirty="0"/>
                <a:t> </a:t>
              </a:r>
              <a:r>
                <a:rPr lang="en-US" sz="1200" dirty="0" smtClean="0"/>
                <a:t>   else</a:t>
              </a:r>
            </a:p>
            <a:p>
              <a:r>
                <a:rPr lang="en-US" sz="1200" dirty="0"/>
                <a:t>	</a:t>
              </a:r>
              <a:r>
                <a:rPr lang="en-US" sz="1200" dirty="0" err="1" smtClean="0">
                  <a:solidFill>
                    <a:srgbClr val="FF0000"/>
                  </a:solidFill>
                </a:rPr>
                <a:t>user_syscall</a:t>
              </a:r>
              <a:r>
                <a:rPr lang="en-US" sz="1200" dirty="0" smtClean="0">
                  <a:solidFill>
                    <a:srgbClr val="FF0000"/>
                  </a:solidFill>
                </a:rPr>
                <a:t>()</a:t>
              </a:r>
            </a:p>
          </p:txBody>
        </p:sp>
        <p:sp>
          <p:nvSpPr>
            <p:cNvPr id="9" name="TextBox 8"/>
            <p:cNvSpPr txBox="1"/>
            <p:nvPr/>
          </p:nvSpPr>
          <p:spPr>
            <a:xfrm>
              <a:off x="5276061" y="1117600"/>
              <a:ext cx="2986778" cy="646331"/>
            </a:xfrm>
            <a:prstGeom prst="rect">
              <a:avLst/>
            </a:prstGeom>
            <a:noFill/>
          </p:spPr>
          <p:txBody>
            <a:bodyPr wrap="none" rtlCol="0">
              <a:spAutoFit/>
            </a:bodyPr>
            <a:lstStyle/>
            <a:p>
              <a:pPr algn="ctr"/>
              <a:r>
                <a:rPr lang="en-US" sz="1800" b="1" dirty="0" smtClean="0"/>
                <a:t>Machine-independent </a:t>
              </a:r>
            </a:p>
            <a:p>
              <a:pPr algn="ctr"/>
              <a:r>
                <a:rPr lang="en-US" sz="1800" b="1" dirty="0" smtClean="0"/>
                <a:t>handler</a:t>
              </a:r>
              <a:endParaRPr lang="en-US" sz="1800" b="1" dirty="0"/>
            </a:p>
          </p:txBody>
        </p:sp>
      </p:grpSp>
      <p:grpSp>
        <p:nvGrpSpPr>
          <p:cNvPr id="10" name="Group 9"/>
          <p:cNvGrpSpPr/>
          <p:nvPr/>
        </p:nvGrpSpPr>
        <p:grpSpPr>
          <a:xfrm>
            <a:off x="4921600" y="3175000"/>
            <a:ext cx="3866800" cy="2886690"/>
            <a:chOff x="4908900" y="1117600"/>
            <a:chExt cx="3866800" cy="2886690"/>
          </a:xfrm>
        </p:grpSpPr>
        <p:sp>
          <p:nvSpPr>
            <p:cNvPr id="11" name="TextBox 10"/>
            <p:cNvSpPr txBox="1"/>
            <p:nvPr/>
          </p:nvSpPr>
          <p:spPr>
            <a:xfrm>
              <a:off x="4908900" y="1511300"/>
              <a:ext cx="3866800" cy="2492990"/>
            </a:xfrm>
            <a:prstGeom prst="rect">
              <a:avLst/>
            </a:prstGeom>
            <a:noFill/>
          </p:spPr>
          <p:txBody>
            <a:bodyPr wrap="square" rtlCol="0">
              <a:spAutoFit/>
            </a:bodyPr>
            <a:lstStyle/>
            <a:p>
              <a:r>
                <a:rPr lang="en-US" sz="1200" dirty="0" smtClean="0"/>
                <a:t>predicate </a:t>
              </a:r>
              <a:r>
                <a:rPr lang="en-US" sz="1200" dirty="0" err="1" smtClean="0"/>
                <a:t>is_valid_syscall</a:t>
              </a:r>
              <a:r>
                <a:rPr lang="en-US" sz="1200" dirty="0" smtClean="0"/>
                <a:t>()</a:t>
              </a:r>
            </a:p>
            <a:p>
              <a:r>
                <a:rPr lang="en-US" sz="1200" dirty="0" smtClean="0"/>
                <a:t>predicate </a:t>
              </a:r>
              <a:r>
                <a:rPr lang="en-US" sz="1200" dirty="0" err="1" smtClean="0"/>
                <a:t>from_kernel_mode</a:t>
              </a:r>
              <a:r>
                <a:rPr lang="en-US" sz="1200" dirty="0" smtClean="0"/>
                <a:t>()</a:t>
              </a:r>
            </a:p>
            <a:p>
              <a:r>
                <a:rPr lang="en-US" sz="1200" dirty="0" smtClean="0"/>
                <a:t>predicate </a:t>
              </a:r>
              <a:r>
                <a:rPr lang="en-US" sz="1200" dirty="0" err="1" smtClean="0"/>
                <a:t>in_kernel_handler</a:t>
              </a:r>
              <a:r>
                <a:rPr lang="en-US" sz="1200" dirty="0" smtClean="0"/>
                <a:t>(</a:t>
              </a:r>
              <a:r>
                <a:rPr lang="en-US" sz="1200" dirty="0" err="1" smtClean="0"/>
                <a:t>Addr</a:t>
              </a:r>
              <a:r>
                <a:rPr lang="en-US" sz="1200" dirty="0" smtClean="0"/>
                <a:t> pc)</a:t>
              </a:r>
            </a:p>
            <a:p>
              <a:r>
                <a:rPr lang="en-US" sz="1200" dirty="0" smtClean="0"/>
                <a:t>predicate </a:t>
              </a:r>
              <a:r>
                <a:rPr lang="en-US" sz="1200" dirty="0" err="1" smtClean="0"/>
                <a:t>in_user_handler</a:t>
              </a:r>
              <a:r>
                <a:rPr lang="en-US" sz="1200" dirty="0" smtClean="0"/>
                <a:t>(</a:t>
              </a:r>
              <a:r>
                <a:rPr lang="en-US" sz="1200" dirty="0" err="1" smtClean="0"/>
                <a:t>Addr</a:t>
              </a:r>
              <a:r>
                <a:rPr lang="en-US" sz="1200" dirty="0" smtClean="0"/>
                <a:t> pc)</a:t>
              </a:r>
            </a:p>
            <a:p>
              <a:endParaRPr lang="en-US" sz="1200" dirty="0" smtClean="0"/>
            </a:p>
            <a:p>
              <a:r>
                <a:rPr lang="en-US" sz="1200" dirty="0" err="1" smtClean="0"/>
                <a:t>proc</a:t>
              </a:r>
              <a:r>
                <a:rPr lang="en-US" sz="1200" dirty="0" smtClean="0"/>
                <a:t> </a:t>
              </a:r>
              <a:r>
                <a:rPr lang="en-US" sz="1200" dirty="0" err="1" smtClean="0"/>
                <a:t>kernel_syscall</a:t>
              </a:r>
              <a:r>
                <a:rPr lang="en-US" sz="1200" dirty="0" smtClean="0"/>
                <a:t>() :</a:t>
              </a:r>
            </a:p>
            <a:p>
              <a:r>
                <a:rPr lang="en-US" sz="1200" dirty="0" smtClean="0"/>
                <a:t>    @requires(</a:t>
              </a:r>
              <a:r>
                <a:rPr lang="en-US" sz="1200" dirty="0" err="1" smtClean="0"/>
                <a:t>from_kernel_mode</a:t>
              </a:r>
              <a:r>
                <a:rPr lang="en-US" sz="1200" dirty="0" smtClean="0"/>
                <a:t>())</a:t>
              </a:r>
            </a:p>
            <a:p>
              <a:r>
                <a:rPr lang="en-US" sz="1200" dirty="0"/>
                <a:t> </a:t>
              </a:r>
              <a:r>
                <a:rPr lang="en-US" sz="1200" dirty="0" smtClean="0"/>
                <a:t>   @guarantees(</a:t>
              </a:r>
              <a:r>
                <a:rPr lang="en-US" sz="1200" dirty="0" err="1" smtClean="0"/>
                <a:t>in_kernel_handler</a:t>
              </a:r>
              <a:r>
                <a:rPr lang="en-US" sz="1200" dirty="0" smtClean="0"/>
                <a:t>(pc))</a:t>
              </a:r>
            </a:p>
            <a:p>
              <a:endParaRPr lang="en-US" sz="1200" dirty="0" smtClean="0"/>
            </a:p>
            <a:p>
              <a:r>
                <a:rPr lang="en-US" sz="1200" dirty="0" err="1" smtClean="0"/>
                <a:t>proc</a:t>
              </a:r>
              <a:r>
                <a:rPr lang="en-US" sz="1200" dirty="0" smtClean="0"/>
                <a:t> </a:t>
              </a:r>
              <a:r>
                <a:rPr lang="en-US" sz="1200" dirty="0" err="1" smtClean="0"/>
                <a:t>user_syscall</a:t>
              </a:r>
              <a:r>
                <a:rPr lang="en-US" sz="1200" dirty="0" smtClean="0"/>
                <a:t>()</a:t>
              </a:r>
            </a:p>
            <a:p>
              <a:r>
                <a:rPr lang="en-US" sz="1200" dirty="0" smtClean="0"/>
                <a:t>    @requires(!</a:t>
              </a:r>
              <a:r>
                <a:rPr lang="en-US" sz="1200" dirty="0" err="1" smtClean="0"/>
                <a:t>from_kernel_mode</a:t>
              </a:r>
              <a:r>
                <a:rPr lang="en-US" sz="1200" dirty="0" smtClean="0"/>
                <a:t>())</a:t>
              </a:r>
            </a:p>
            <a:p>
              <a:r>
                <a:rPr lang="en-US" sz="1200" dirty="0"/>
                <a:t> </a:t>
              </a:r>
              <a:r>
                <a:rPr lang="en-US" sz="1200" dirty="0" smtClean="0"/>
                <a:t>   @guarantees(</a:t>
              </a:r>
              <a:r>
                <a:rPr lang="en-US" sz="1200" dirty="0" err="1" smtClean="0"/>
                <a:t>context_saved</a:t>
              </a:r>
              <a:r>
                <a:rPr lang="en-US" sz="1200" dirty="0" smtClean="0"/>
                <a:t>() &amp;&amp;</a:t>
              </a:r>
            </a:p>
            <a:p>
              <a:r>
                <a:rPr lang="en-US" sz="1200" dirty="0"/>
                <a:t> </a:t>
              </a:r>
              <a:r>
                <a:rPr lang="en-US" sz="1200" dirty="0" smtClean="0"/>
                <a:t>      </a:t>
              </a:r>
              <a:r>
                <a:rPr lang="en-US" sz="1200" dirty="0" err="1" smtClean="0"/>
                <a:t>in_user_handler</a:t>
              </a:r>
              <a:r>
                <a:rPr lang="en-US" sz="1200" dirty="0" smtClean="0"/>
                <a:t>(pc))</a:t>
              </a:r>
            </a:p>
          </p:txBody>
        </p:sp>
        <p:sp>
          <p:nvSpPr>
            <p:cNvPr id="12" name="TextBox 11"/>
            <p:cNvSpPr txBox="1"/>
            <p:nvPr/>
          </p:nvSpPr>
          <p:spPr>
            <a:xfrm>
              <a:off x="6193532" y="1117600"/>
              <a:ext cx="1151840" cy="369332"/>
            </a:xfrm>
            <a:prstGeom prst="rect">
              <a:avLst/>
            </a:prstGeom>
            <a:noFill/>
          </p:spPr>
          <p:txBody>
            <a:bodyPr wrap="none" rtlCol="0">
              <a:spAutoFit/>
            </a:bodyPr>
            <a:lstStyle/>
            <a:p>
              <a:pPr algn="ctr"/>
              <a:r>
                <a:rPr lang="en-US" sz="1800" b="1" dirty="0" smtClean="0"/>
                <a:t>Alewife</a:t>
              </a:r>
              <a:endParaRPr lang="en-US" sz="1800" b="1" dirty="0"/>
            </a:p>
          </p:txBody>
        </p:sp>
      </p:grpSp>
    </p:spTree>
    <p:extLst>
      <p:ext uri="{BB962C8B-B14F-4D97-AF65-F5344CB8AC3E}">
        <p14:creationId xmlns:p14="http://schemas.microsoft.com/office/powerpoint/2010/main" val="1329855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437884E-E6BB-47BF-9E39-055BA69E4404}" type="slidenum">
              <a:rPr lang="en-US" smtClean="0"/>
              <a:pPr/>
              <a:t>32</a:t>
            </a:fld>
            <a:r>
              <a:rPr lang="en-US" smtClean="0"/>
              <a:t> </a:t>
            </a:r>
            <a:endParaRPr lang="en-US" dirty="0"/>
          </a:p>
        </p:txBody>
      </p:sp>
      <p:sp>
        <p:nvSpPr>
          <p:cNvPr id="4" name="Title 3"/>
          <p:cNvSpPr>
            <a:spLocks noGrp="1"/>
          </p:cNvSpPr>
          <p:nvPr>
            <p:ph type="title"/>
          </p:nvPr>
        </p:nvSpPr>
        <p:spPr/>
        <p:txBody>
          <a:bodyPr/>
          <a:lstStyle/>
          <a:p>
            <a:r>
              <a:rPr lang="en-US" dirty="0" smtClean="0"/>
              <a:t>Example: Bridging from Alewife to </a:t>
            </a:r>
            <a:r>
              <a:rPr lang="en-US" dirty="0" err="1" smtClean="0"/>
              <a:t>Cassiopea</a:t>
            </a:r>
            <a:endParaRPr lang="en-US" dirty="0"/>
          </a:p>
        </p:txBody>
      </p:sp>
      <p:grpSp>
        <p:nvGrpSpPr>
          <p:cNvPr id="9" name="Group 8"/>
          <p:cNvGrpSpPr/>
          <p:nvPr/>
        </p:nvGrpSpPr>
        <p:grpSpPr>
          <a:xfrm>
            <a:off x="222600" y="1143000"/>
            <a:ext cx="3333400" cy="2886690"/>
            <a:chOff x="4908900" y="1117600"/>
            <a:chExt cx="3866800" cy="2886690"/>
          </a:xfrm>
        </p:grpSpPr>
        <p:sp>
          <p:nvSpPr>
            <p:cNvPr id="10" name="TextBox 9"/>
            <p:cNvSpPr txBox="1"/>
            <p:nvPr/>
          </p:nvSpPr>
          <p:spPr>
            <a:xfrm>
              <a:off x="4908900" y="1511300"/>
              <a:ext cx="3866800" cy="2492990"/>
            </a:xfrm>
            <a:prstGeom prst="rect">
              <a:avLst/>
            </a:prstGeom>
            <a:noFill/>
          </p:spPr>
          <p:txBody>
            <a:bodyPr wrap="square" rtlCol="0">
              <a:spAutoFit/>
            </a:bodyPr>
            <a:lstStyle/>
            <a:p>
              <a:r>
                <a:rPr lang="en-US" sz="1200" dirty="0" smtClean="0"/>
                <a:t>predicate </a:t>
              </a:r>
              <a:r>
                <a:rPr lang="en-US" sz="1200" dirty="0" err="1" smtClean="0"/>
                <a:t>is_valid_syscall</a:t>
              </a:r>
              <a:r>
                <a:rPr lang="en-US" sz="1200" dirty="0" smtClean="0"/>
                <a:t>()</a:t>
              </a:r>
            </a:p>
            <a:p>
              <a:r>
                <a:rPr lang="en-US" sz="1200" dirty="0" smtClean="0"/>
                <a:t>predicate </a:t>
              </a:r>
              <a:r>
                <a:rPr lang="en-US" sz="1200" dirty="0" err="1" smtClean="0"/>
                <a:t>from_kernel_mode</a:t>
              </a:r>
              <a:r>
                <a:rPr lang="en-US" sz="1200" dirty="0" smtClean="0"/>
                <a:t>()</a:t>
              </a:r>
            </a:p>
            <a:p>
              <a:r>
                <a:rPr lang="en-US" sz="1200" dirty="0" smtClean="0"/>
                <a:t>predicate </a:t>
              </a:r>
              <a:r>
                <a:rPr lang="en-US" sz="1200" dirty="0" err="1" smtClean="0"/>
                <a:t>in_kernel_handler</a:t>
              </a:r>
              <a:r>
                <a:rPr lang="en-US" sz="1200" dirty="0" smtClean="0"/>
                <a:t>(</a:t>
              </a:r>
              <a:r>
                <a:rPr lang="en-US" sz="1200" dirty="0" err="1" smtClean="0"/>
                <a:t>Addr</a:t>
              </a:r>
              <a:r>
                <a:rPr lang="en-US" sz="1200" dirty="0" smtClean="0"/>
                <a:t> pc)</a:t>
              </a:r>
            </a:p>
            <a:p>
              <a:r>
                <a:rPr lang="en-US" sz="1200" dirty="0" smtClean="0"/>
                <a:t>predicate </a:t>
              </a:r>
              <a:r>
                <a:rPr lang="en-US" sz="1200" dirty="0" err="1" smtClean="0"/>
                <a:t>in_user_handler</a:t>
              </a:r>
              <a:r>
                <a:rPr lang="en-US" sz="1200" dirty="0" smtClean="0"/>
                <a:t>(</a:t>
              </a:r>
              <a:r>
                <a:rPr lang="en-US" sz="1200" dirty="0" err="1" smtClean="0"/>
                <a:t>Addr</a:t>
              </a:r>
              <a:r>
                <a:rPr lang="en-US" sz="1200" dirty="0" smtClean="0"/>
                <a:t> pc)</a:t>
              </a:r>
            </a:p>
            <a:p>
              <a:endParaRPr lang="en-US" sz="1200" dirty="0" smtClean="0"/>
            </a:p>
            <a:p>
              <a:r>
                <a:rPr lang="en-US" sz="1200" dirty="0" err="1" smtClean="0"/>
                <a:t>proc</a:t>
              </a:r>
              <a:r>
                <a:rPr lang="en-US" sz="1200" dirty="0" smtClean="0"/>
                <a:t> </a:t>
              </a:r>
              <a:r>
                <a:rPr lang="en-US" sz="1200" dirty="0" err="1" smtClean="0"/>
                <a:t>kernel_syscall</a:t>
              </a:r>
              <a:r>
                <a:rPr lang="en-US" sz="1200" dirty="0" smtClean="0"/>
                <a:t>() :</a:t>
              </a:r>
            </a:p>
            <a:p>
              <a:r>
                <a:rPr lang="en-US" sz="1200" dirty="0" smtClean="0"/>
                <a:t>    @requires(</a:t>
              </a:r>
              <a:r>
                <a:rPr lang="en-US" sz="1200" dirty="0" err="1" smtClean="0"/>
                <a:t>from_kernel_mode</a:t>
              </a:r>
              <a:r>
                <a:rPr lang="en-US" sz="1200" dirty="0" smtClean="0"/>
                <a:t>())</a:t>
              </a:r>
            </a:p>
            <a:p>
              <a:r>
                <a:rPr lang="en-US" sz="1200" dirty="0"/>
                <a:t> </a:t>
              </a:r>
              <a:r>
                <a:rPr lang="en-US" sz="1200" dirty="0" smtClean="0"/>
                <a:t>   @guarantees(</a:t>
              </a:r>
              <a:r>
                <a:rPr lang="en-US" sz="1200" dirty="0" err="1" smtClean="0"/>
                <a:t>in_kernel_handler</a:t>
              </a:r>
              <a:r>
                <a:rPr lang="en-US" sz="1200" dirty="0" smtClean="0"/>
                <a:t>(pc))</a:t>
              </a:r>
            </a:p>
            <a:p>
              <a:endParaRPr lang="en-US" sz="1200" dirty="0" smtClean="0"/>
            </a:p>
            <a:p>
              <a:r>
                <a:rPr lang="en-US" sz="1200" dirty="0" err="1" smtClean="0"/>
                <a:t>proc</a:t>
              </a:r>
              <a:r>
                <a:rPr lang="en-US" sz="1200" dirty="0" smtClean="0"/>
                <a:t> </a:t>
              </a:r>
              <a:r>
                <a:rPr lang="en-US" sz="1200" dirty="0" err="1" smtClean="0"/>
                <a:t>user_syscall</a:t>
              </a:r>
              <a:r>
                <a:rPr lang="en-US" sz="1200" dirty="0" smtClean="0"/>
                <a:t>()</a:t>
              </a:r>
            </a:p>
            <a:p>
              <a:r>
                <a:rPr lang="en-US" sz="1200" dirty="0" smtClean="0"/>
                <a:t>    @requires(!</a:t>
              </a:r>
              <a:r>
                <a:rPr lang="en-US" sz="1200" dirty="0" err="1" smtClean="0"/>
                <a:t>from_kernel_mode</a:t>
              </a:r>
              <a:r>
                <a:rPr lang="en-US" sz="1200" dirty="0" smtClean="0"/>
                <a:t>())</a:t>
              </a:r>
            </a:p>
            <a:p>
              <a:r>
                <a:rPr lang="en-US" sz="1200" dirty="0"/>
                <a:t> </a:t>
              </a:r>
              <a:r>
                <a:rPr lang="en-US" sz="1200" dirty="0" smtClean="0"/>
                <a:t>   @guarantees(</a:t>
              </a:r>
              <a:r>
                <a:rPr lang="en-US" sz="1200" dirty="0" err="1" smtClean="0"/>
                <a:t>context_saved</a:t>
              </a:r>
              <a:r>
                <a:rPr lang="en-US" sz="1200" dirty="0" smtClean="0"/>
                <a:t>() &amp;&amp;</a:t>
              </a:r>
            </a:p>
            <a:p>
              <a:r>
                <a:rPr lang="en-US" sz="1200" dirty="0"/>
                <a:t> </a:t>
              </a:r>
              <a:r>
                <a:rPr lang="en-US" sz="1200" dirty="0" smtClean="0"/>
                <a:t>      </a:t>
              </a:r>
              <a:r>
                <a:rPr lang="en-US" sz="1200" dirty="0" err="1" smtClean="0"/>
                <a:t>in_user_handler</a:t>
              </a:r>
              <a:r>
                <a:rPr lang="en-US" sz="1200" dirty="0" smtClean="0"/>
                <a:t>(pc))</a:t>
              </a:r>
            </a:p>
          </p:txBody>
        </p:sp>
        <p:sp>
          <p:nvSpPr>
            <p:cNvPr id="11" name="TextBox 10"/>
            <p:cNvSpPr txBox="1"/>
            <p:nvPr/>
          </p:nvSpPr>
          <p:spPr>
            <a:xfrm>
              <a:off x="6193532" y="1117600"/>
              <a:ext cx="1151840" cy="369332"/>
            </a:xfrm>
            <a:prstGeom prst="rect">
              <a:avLst/>
            </a:prstGeom>
            <a:noFill/>
          </p:spPr>
          <p:txBody>
            <a:bodyPr wrap="none" rtlCol="0">
              <a:spAutoFit/>
            </a:bodyPr>
            <a:lstStyle/>
            <a:p>
              <a:pPr algn="ctr"/>
              <a:r>
                <a:rPr lang="en-US" sz="1800" b="1" dirty="0" smtClean="0"/>
                <a:t>Alewife</a:t>
              </a:r>
              <a:endParaRPr lang="en-US" sz="1800" b="1" dirty="0"/>
            </a:p>
          </p:txBody>
        </p:sp>
      </p:grpSp>
      <p:grpSp>
        <p:nvGrpSpPr>
          <p:cNvPr id="16" name="Group 15"/>
          <p:cNvGrpSpPr/>
          <p:nvPr/>
        </p:nvGrpSpPr>
        <p:grpSpPr>
          <a:xfrm>
            <a:off x="4221773" y="1000125"/>
            <a:ext cx="4378873" cy="2125802"/>
            <a:chOff x="4221773" y="1000125"/>
            <a:chExt cx="4378873" cy="2125802"/>
          </a:xfrm>
        </p:grpSpPr>
        <p:sp>
          <p:nvSpPr>
            <p:cNvPr id="14" name="TextBox 13"/>
            <p:cNvSpPr txBox="1"/>
            <p:nvPr/>
          </p:nvSpPr>
          <p:spPr>
            <a:xfrm>
              <a:off x="4221773" y="1000125"/>
              <a:ext cx="4378873" cy="369332"/>
            </a:xfrm>
            <a:prstGeom prst="rect">
              <a:avLst/>
            </a:prstGeom>
            <a:noFill/>
          </p:spPr>
          <p:txBody>
            <a:bodyPr wrap="none" rtlCol="0">
              <a:spAutoFit/>
            </a:bodyPr>
            <a:lstStyle/>
            <a:p>
              <a:pPr algn="ctr"/>
              <a:r>
                <a:rPr lang="en-US" sz="1800" b="1" dirty="0" err="1" smtClean="0"/>
                <a:t>Cassiopea</a:t>
              </a:r>
              <a:r>
                <a:rPr lang="en-US" sz="1800" b="1" dirty="0" smtClean="0"/>
                <a:t> (machine semantics)</a:t>
              </a:r>
              <a:endParaRPr lang="en-US" sz="1800" dirty="0" smtClean="0"/>
            </a:p>
          </p:txBody>
        </p:sp>
        <p:sp>
          <p:nvSpPr>
            <p:cNvPr id="15" name="TextBox 14"/>
            <p:cNvSpPr txBox="1"/>
            <p:nvPr/>
          </p:nvSpPr>
          <p:spPr>
            <a:xfrm>
              <a:off x="4237648" y="1371600"/>
              <a:ext cx="4147515" cy="1754327"/>
            </a:xfrm>
            <a:prstGeom prst="rect">
              <a:avLst/>
            </a:prstGeom>
            <a:noFill/>
          </p:spPr>
          <p:txBody>
            <a:bodyPr wrap="none" rtlCol="0">
              <a:spAutoFit/>
            </a:bodyPr>
            <a:lstStyle/>
            <a:p>
              <a:r>
                <a:rPr lang="en-US" sz="1200" smtClean="0"/>
                <a:t>let word = 32 bits</a:t>
              </a:r>
            </a:p>
            <a:p>
              <a:r>
                <a:rPr lang="en-US" sz="1200" smtClean="0"/>
                <a:t>let halfword = 16 bits</a:t>
              </a:r>
            </a:p>
            <a:p>
              <a:r>
                <a:rPr lang="en-US" sz="1200" smtClean="0"/>
                <a:t>let a32_reg = word reg</a:t>
              </a:r>
            </a:p>
            <a:p>
              <a:r>
                <a:rPr lang="mr-IN" sz="1200" smtClean="0"/>
                <a:t>…</a:t>
              </a:r>
              <a:endParaRPr lang="en-US" sz="1200" smtClean="0"/>
            </a:p>
            <a:p>
              <a:r>
                <a:rPr lang="en-US" sz="1200" smtClean="0"/>
                <a:t>// left shift logical no carry</a:t>
              </a:r>
            </a:p>
            <a:p>
              <a:r>
                <a:rPr lang="en-US" sz="1200" smtClean="0"/>
                <a:t>Defop lsl rd: a32_reg rn: a32_reg shift: halfword { </a:t>
              </a:r>
            </a:p>
            <a:p>
              <a:r>
                <a:rPr lang="en-US" sz="1200"/>
                <a:t> </a:t>
              </a:r>
              <a:r>
                <a:rPr lang="en-US" sz="1200" smtClean="0"/>
                <a:t>   txt: “lsl “ + rd.txt + rn.txt + text_of(shift),</a:t>
              </a:r>
            </a:p>
            <a:p>
              <a:r>
                <a:rPr lang="en-US" sz="1200"/>
                <a:t> </a:t>
              </a:r>
              <a:r>
                <a:rPr lang="en-US" sz="1200" smtClean="0"/>
                <a:t>   sem: *rd &lt;- *rn &lt;_l shift</a:t>
              </a:r>
            </a:p>
            <a:p>
              <a:r>
                <a:rPr lang="en-US" sz="1200"/>
                <a:t>}</a:t>
              </a:r>
              <a:endParaRPr lang="en-US" sz="1200" dirty="0"/>
            </a:p>
          </p:txBody>
        </p:sp>
      </p:grpSp>
      <p:grpSp>
        <p:nvGrpSpPr>
          <p:cNvPr id="17" name="Group 16"/>
          <p:cNvGrpSpPr/>
          <p:nvPr/>
        </p:nvGrpSpPr>
        <p:grpSpPr>
          <a:xfrm>
            <a:off x="4221773" y="4114800"/>
            <a:ext cx="4046375" cy="2431633"/>
            <a:chOff x="4221773" y="1381125"/>
            <a:chExt cx="4046375" cy="2431633"/>
          </a:xfrm>
        </p:grpSpPr>
        <p:sp>
          <p:nvSpPr>
            <p:cNvPr id="18" name="TextBox 17"/>
            <p:cNvSpPr txBox="1"/>
            <p:nvPr/>
          </p:nvSpPr>
          <p:spPr>
            <a:xfrm>
              <a:off x="4798253" y="1381125"/>
              <a:ext cx="3194166" cy="369332"/>
            </a:xfrm>
            <a:prstGeom prst="rect">
              <a:avLst/>
            </a:prstGeom>
            <a:noFill/>
          </p:spPr>
          <p:txBody>
            <a:bodyPr wrap="none" rtlCol="0">
              <a:spAutoFit/>
            </a:bodyPr>
            <a:lstStyle/>
            <a:p>
              <a:pPr algn="ctr"/>
              <a:r>
                <a:rPr lang="en-US" sz="1800" b="1" dirty="0" err="1" smtClean="0"/>
                <a:t>Cassiopea</a:t>
              </a:r>
              <a:r>
                <a:rPr lang="en-US" sz="1800" b="1" dirty="0"/>
                <a:t> </a:t>
              </a:r>
              <a:r>
                <a:rPr lang="en-US" sz="1800" b="1" dirty="0" smtClean="0"/>
                <a:t>(definitions)</a:t>
              </a:r>
              <a:endParaRPr lang="en-US" sz="1800" dirty="0" smtClean="0"/>
            </a:p>
          </p:txBody>
        </p:sp>
        <p:sp>
          <p:nvSpPr>
            <p:cNvPr id="19" name="TextBox 18"/>
            <p:cNvSpPr txBox="1"/>
            <p:nvPr/>
          </p:nvSpPr>
          <p:spPr>
            <a:xfrm>
              <a:off x="4221773" y="1689100"/>
              <a:ext cx="4046375" cy="2123658"/>
            </a:xfrm>
            <a:prstGeom prst="rect">
              <a:avLst/>
            </a:prstGeom>
            <a:noFill/>
          </p:spPr>
          <p:txBody>
            <a:bodyPr wrap="none" rtlCol="0">
              <a:spAutoFit/>
            </a:bodyPr>
            <a:lstStyle/>
            <a:p>
              <a:r>
                <a:rPr lang="en-US" sz="1200" dirty="0"/>
                <a:t>predicate </a:t>
              </a:r>
              <a:r>
                <a:rPr lang="en-US" sz="1200" dirty="0" err="1" smtClean="0"/>
                <a:t>ARM_is_valid_syscall</a:t>
              </a:r>
              <a:r>
                <a:rPr lang="en-US" sz="1200" dirty="0" smtClean="0"/>
                <a:t>() </a:t>
              </a:r>
              <a:r>
                <a:rPr lang="en-US" sz="1200" dirty="0"/>
                <a:t>{</a:t>
              </a:r>
            </a:p>
            <a:p>
              <a:r>
                <a:rPr lang="en-US" sz="1200" dirty="0" smtClean="0"/>
                <a:t>    return (SYSCALL_REG !</a:t>
              </a:r>
              <a:r>
                <a:rPr lang="en-US" sz="1200" dirty="0"/>
                <a:t>= </a:t>
              </a:r>
              <a:r>
                <a:rPr lang="en-US" sz="1200" dirty="0" smtClean="0"/>
                <a:t>0)</a:t>
              </a:r>
              <a:endParaRPr lang="en-US" sz="1200" dirty="0"/>
            </a:p>
            <a:p>
              <a:r>
                <a:rPr lang="en-US" sz="1200" dirty="0" smtClean="0"/>
                <a:t>}</a:t>
              </a:r>
            </a:p>
            <a:p>
              <a:r>
                <a:rPr lang="en-US" sz="1200" dirty="0" smtClean="0"/>
                <a:t>predicate </a:t>
              </a:r>
              <a:r>
                <a:rPr lang="en-US" sz="1200" dirty="0" err="1" smtClean="0"/>
                <a:t>ARM_in_kernel_handler</a:t>
              </a:r>
              <a:r>
                <a:rPr lang="en-US" sz="1200" dirty="0" smtClean="0"/>
                <a:t>(</a:t>
              </a:r>
              <a:r>
                <a:rPr lang="en-US" sz="1200" dirty="0" err="1" smtClean="0"/>
                <a:t>Addr</a:t>
              </a:r>
              <a:r>
                <a:rPr lang="en-US" sz="1200" dirty="0" smtClean="0"/>
                <a:t> A) {</a:t>
              </a:r>
            </a:p>
            <a:p>
              <a:r>
                <a:rPr lang="en-US" sz="1200" dirty="0"/>
                <a:t> </a:t>
              </a:r>
              <a:r>
                <a:rPr lang="en-US" sz="1200" dirty="0" smtClean="0"/>
                <a:t>  return (A &gt; (</a:t>
              </a:r>
              <a:r>
                <a:rPr lang="en-US" sz="1200" dirty="0" err="1" smtClean="0"/>
                <a:t>regs</a:t>
              </a:r>
              <a:r>
                <a:rPr lang="en-US" sz="1200" dirty="0" smtClean="0"/>
                <a:t>[PIC_REGISTER]) &amp;&amp;</a:t>
              </a:r>
            </a:p>
            <a:p>
              <a:r>
                <a:rPr lang="en-US" sz="1200" dirty="0"/>
                <a:t> </a:t>
              </a:r>
              <a:r>
                <a:rPr lang="en-US" sz="1200" dirty="0" smtClean="0"/>
                <a:t>  A &lt; (</a:t>
              </a:r>
              <a:r>
                <a:rPr lang="en-US" sz="1200" dirty="0" err="1" smtClean="0"/>
                <a:t>regs</a:t>
              </a:r>
              <a:r>
                <a:rPr lang="en-US" sz="1200" dirty="0" smtClean="0"/>
                <a:t>[PIC_REGISTER] + MAX_SYSCALL))</a:t>
              </a:r>
            </a:p>
            <a:p>
              <a:r>
                <a:rPr lang="en-US" sz="1200" dirty="0"/>
                <a:t>}</a:t>
              </a:r>
            </a:p>
            <a:p>
              <a:endParaRPr lang="en-US" sz="1200" dirty="0"/>
            </a:p>
            <a:p>
              <a:r>
                <a:rPr lang="en-US" sz="1200" dirty="0" err="1" smtClean="0"/>
                <a:t>proc</a:t>
              </a:r>
              <a:r>
                <a:rPr lang="en-US" sz="1200" dirty="0" smtClean="0"/>
                <a:t> </a:t>
              </a:r>
              <a:r>
                <a:rPr lang="en-US" sz="1200" dirty="0" err="1" smtClean="0"/>
                <a:t>ARM_kernel_syscall</a:t>
              </a:r>
              <a:r>
                <a:rPr lang="en-US" sz="1200" dirty="0" smtClean="0"/>
                <a:t>() </a:t>
              </a:r>
              <a:r>
                <a:rPr lang="en-US" sz="1200" dirty="0"/>
                <a:t>{</a:t>
              </a:r>
            </a:p>
            <a:p>
              <a:r>
                <a:rPr lang="en-US" sz="1200" dirty="0" smtClean="0"/>
                <a:t>    </a:t>
              </a:r>
              <a:r>
                <a:rPr lang="en-US" sz="1200" dirty="0" err="1" smtClean="0"/>
                <a:t>regs</a:t>
              </a:r>
              <a:r>
                <a:rPr lang="en-US" sz="1200" dirty="0" smtClean="0"/>
                <a:t>[PC] = </a:t>
              </a:r>
              <a:r>
                <a:rPr lang="en-US" sz="1200" dirty="0" err="1" smtClean="0"/>
                <a:t>regs</a:t>
              </a:r>
              <a:r>
                <a:rPr lang="en-US" sz="1200" dirty="0" smtClean="0"/>
                <a:t>[PIC_REGISTER] + 4 * </a:t>
              </a:r>
              <a:r>
                <a:rPr lang="en-US" sz="1200" dirty="0" err="1" smtClean="0"/>
                <a:t>regs</a:t>
              </a:r>
              <a:r>
                <a:rPr lang="en-US" sz="1200" dirty="0" smtClean="0"/>
                <a:t>[3]</a:t>
              </a:r>
            </a:p>
            <a:p>
              <a:r>
                <a:rPr lang="en-US" sz="1200" dirty="0"/>
                <a:t>}</a:t>
              </a:r>
            </a:p>
          </p:txBody>
        </p:sp>
      </p:grpSp>
      <p:grpSp>
        <p:nvGrpSpPr>
          <p:cNvPr id="20" name="Group 19"/>
          <p:cNvGrpSpPr/>
          <p:nvPr/>
        </p:nvGrpSpPr>
        <p:grpSpPr>
          <a:xfrm>
            <a:off x="4221773" y="2860675"/>
            <a:ext cx="3842819" cy="1202472"/>
            <a:chOff x="4221773" y="1317625"/>
            <a:chExt cx="3842819" cy="1202472"/>
          </a:xfrm>
        </p:grpSpPr>
        <p:sp>
          <p:nvSpPr>
            <p:cNvPr id="21" name="TextBox 20"/>
            <p:cNvSpPr txBox="1"/>
            <p:nvPr/>
          </p:nvSpPr>
          <p:spPr>
            <a:xfrm>
              <a:off x="4871835" y="1317625"/>
              <a:ext cx="3078750" cy="369332"/>
            </a:xfrm>
            <a:prstGeom prst="rect">
              <a:avLst/>
            </a:prstGeom>
            <a:noFill/>
          </p:spPr>
          <p:txBody>
            <a:bodyPr wrap="none" rtlCol="0">
              <a:spAutoFit/>
            </a:bodyPr>
            <a:lstStyle/>
            <a:p>
              <a:pPr algn="ctr"/>
              <a:r>
                <a:rPr lang="en-US" sz="1800" b="1" dirty="0" err="1" smtClean="0"/>
                <a:t>Cassiopea</a:t>
              </a:r>
              <a:r>
                <a:rPr lang="en-US" sz="1800" b="1" dirty="0" smtClean="0"/>
                <a:t> (mappings)</a:t>
              </a:r>
              <a:endParaRPr lang="en-US" sz="1800" dirty="0" smtClean="0"/>
            </a:p>
          </p:txBody>
        </p:sp>
        <p:sp>
          <p:nvSpPr>
            <p:cNvPr id="22" name="TextBox 21"/>
            <p:cNvSpPr txBox="1"/>
            <p:nvPr/>
          </p:nvSpPr>
          <p:spPr>
            <a:xfrm>
              <a:off x="4221773" y="1689100"/>
              <a:ext cx="3842819" cy="830997"/>
            </a:xfrm>
            <a:prstGeom prst="rect">
              <a:avLst/>
            </a:prstGeom>
            <a:noFill/>
          </p:spPr>
          <p:txBody>
            <a:bodyPr wrap="none" rtlCol="0">
              <a:spAutoFit/>
            </a:bodyPr>
            <a:lstStyle/>
            <a:p>
              <a:r>
                <a:rPr lang="en-US" sz="1200" dirty="0" smtClean="0"/>
                <a:t>map </a:t>
              </a:r>
              <a:r>
                <a:rPr lang="en-US" sz="1200" dirty="0" err="1" smtClean="0"/>
                <a:t>ARM_is_valid_syscall</a:t>
              </a:r>
              <a:r>
                <a:rPr lang="en-US" sz="1200" dirty="0" smtClean="0"/>
                <a:t> </a:t>
              </a:r>
              <a:r>
                <a:rPr lang="en-US" sz="1200" dirty="0" err="1" smtClean="0"/>
                <a:t>is_valid_syscall</a:t>
              </a:r>
              <a:endParaRPr lang="en-US" sz="1200" dirty="0" smtClean="0"/>
            </a:p>
            <a:p>
              <a:r>
                <a:rPr lang="en-US" sz="1200" dirty="0" smtClean="0"/>
                <a:t>map </a:t>
              </a:r>
              <a:r>
                <a:rPr lang="en-US" sz="1200" dirty="0" err="1" smtClean="0"/>
                <a:t>ARM_in_kernel_handler</a:t>
              </a:r>
              <a:r>
                <a:rPr lang="en-US" sz="1200" dirty="0" smtClean="0"/>
                <a:t> </a:t>
              </a:r>
              <a:r>
                <a:rPr lang="en-US" sz="1200" dirty="0" err="1" smtClean="0"/>
                <a:t>in_kernel_handler</a:t>
              </a:r>
              <a:endParaRPr lang="en-US" sz="1200" dirty="0" smtClean="0"/>
            </a:p>
            <a:p>
              <a:r>
                <a:rPr lang="en-US" sz="1200" dirty="0" smtClean="0"/>
                <a:t>map ARM </a:t>
              </a:r>
              <a:r>
                <a:rPr lang="en-US" sz="1200" dirty="0" err="1" smtClean="0"/>
                <a:t>kernel_syscall</a:t>
              </a:r>
              <a:r>
                <a:rPr lang="en-US" sz="1200" dirty="0" smtClean="0"/>
                <a:t> </a:t>
              </a:r>
              <a:r>
                <a:rPr lang="en-US" sz="1200" dirty="0" err="1" smtClean="0"/>
                <a:t>kernel_syscall</a:t>
              </a:r>
              <a:endParaRPr lang="en-US" sz="1200" dirty="0" smtClean="0"/>
            </a:p>
            <a:p>
              <a:r>
                <a:rPr lang="mr-IN" sz="1200" dirty="0" smtClean="0"/>
                <a:t>…</a:t>
              </a:r>
              <a:endParaRPr lang="en-US" sz="1200" dirty="0"/>
            </a:p>
          </p:txBody>
        </p:sp>
      </p:grpSp>
      <p:sp>
        <p:nvSpPr>
          <p:cNvPr id="23" name="Oval 22"/>
          <p:cNvSpPr/>
          <p:nvPr/>
        </p:nvSpPr>
        <p:spPr>
          <a:xfrm>
            <a:off x="3733800" y="3936999"/>
            <a:ext cx="5003800" cy="2682875"/>
          </a:xfrm>
          <a:prstGeom prst="ellipse">
            <a:avLst/>
          </a:prstGeom>
          <a:noFill/>
          <a:ln>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0" y="2095500"/>
            <a:ext cx="3390900" cy="22733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3616325" y="1127125"/>
            <a:ext cx="5105400" cy="3048000"/>
          </a:xfrm>
          <a:prstGeom prst="ellipse">
            <a:avLst/>
          </a:prstGeom>
          <a:no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Multiply 25"/>
          <p:cNvSpPr/>
          <p:nvPr/>
        </p:nvSpPr>
        <p:spPr>
          <a:xfrm>
            <a:off x="4702175" y="3895725"/>
            <a:ext cx="3035300" cy="2667000"/>
          </a:xfrm>
          <a:prstGeom prst="mathMultiply">
            <a:avLst/>
          </a:prstGeom>
          <a:solidFill>
            <a:schemeClr val="accent6">
              <a:lumMod val="75000"/>
            </a:schemeClr>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208104"/>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1774" y="1039483"/>
            <a:ext cx="8455025" cy="2615348"/>
          </a:xfrm>
        </p:spPr>
        <p:txBody>
          <a:bodyPr>
            <a:normAutofit/>
          </a:bodyPr>
          <a:lstStyle/>
          <a:p>
            <a:r>
              <a:rPr lang="en-US" dirty="0" smtClean="0"/>
              <a:t>We adapt software by setting the values of control variables to optimize intent metrics</a:t>
            </a:r>
          </a:p>
          <a:p>
            <a:endParaRPr lang="en-US" dirty="0"/>
          </a:p>
          <a:p>
            <a:r>
              <a:rPr lang="en-US" dirty="0" smtClean="0"/>
              <a:t>Phase 1 assumption: The software component has predefined controllable knobs with well-understood semantics</a:t>
            </a:r>
          </a:p>
          <a:p>
            <a:endParaRPr lang="en-US" dirty="0" smtClean="0"/>
          </a:p>
          <a:p>
            <a:r>
              <a:rPr lang="en-US" dirty="0" smtClean="0"/>
              <a:t>But what if the component has no controllable knobs at all?</a:t>
            </a:r>
          </a:p>
          <a:p>
            <a:endParaRPr lang="en-US" dirty="0"/>
          </a:p>
        </p:txBody>
      </p:sp>
      <p:sp>
        <p:nvSpPr>
          <p:cNvPr id="3" name="Slide Number Placeholder 2"/>
          <p:cNvSpPr>
            <a:spLocks noGrp="1"/>
          </p:cNvSpPr>
          <p:nvPr>
            <p:ph type="sldNum" sz="quarter" idx="11"/>
          </p:nvPr>
        </p:nvSpPr>
        <p:spPr/>
        <p:txBody>
          <a:bodyPr/>
          <a:lstStyle/>
          <a:p>
            <a:fld id="{D437884E-E6BB-47BF-9E39-055BA69E4404}" type="slidenum">
              <a:rPr lang="en-US" smtClean="0"/>
              <a:pPr/>
              <a:t>3</a:t>
            </a:fld>
            <a:r>
              <a:rPr lang="en-US" smtClean="0"/>
              <a:t> </a:t>
            </a:r>
            <a:endParaRPr lang="en-US" dirty="0"/>
          </a:p>
        </p:txBody>
      </p:sp>
      <p:sp>
        <p:nvSpPr>
          <p:cNvPr id="4" name="Title 3"/>
          <p:cNvSpPr>
            <a:spLocks noGrp="1"/>
          </p:cNvSpPr>
          <p:nvPr>
            <p:ph type="title"/>
          </p:nvPr>
        </p:nvSpPr>
        <p:spPr/>
        <p:txBody>
          <a:bodyPr/>
          <a:lstStyle/>
          <a:p>
            <a:r>
              <a:rPr lang="en-US" dirty="0" smtClean="0"/>
              <a:t>From Phase 1 to Phase 2</a:t>
            </a:r>
            <a:endParaRPr lang="en-US" dirty="0"/>
          </a:p>
        </p:txBody>
      </p:sp>
      <p:sp>
        <p:nvSpPr>
          <p:cNvPr id="5" name="TextBox 4"/>
          <p:cNvSpPr txBox="1"/>
          <p:nvPr/>
        </p:nvSpPr>
        <p:spPr>
          <a:xfrm>
            <a:off x="374904" y="4142707"/>
            <a:ext cx="8585655" cy="830997"/>
          </a:xfrm>
          <a:prstGeom prst="rect">
            <a:avLst/>
          </a:prstGeom>
          <a:noFill/>
        </p:spPr>
        <p:txBody>
          <a:bodyPr wrap="square" rtlCol="0">
            <a:spAutoFit/>
          </a:bodyPr>
          <a:lstStyle/>
          <a:p>
            <a:r>
              <a:rPr lang="en-US" dirty="0" smtClean="0">
                <a:solidFill>
                  <a:srgbClr val="C00000"/>
                </a:solidFill>
              </a:rPr>
              <a:t>Can we turn a software component with no support for adaptation into a resilient, </a:t>
            </a:r>
            <a:r>
              <a:rPr lang="en-US" smtClean="0">
                <a:solidFill>
                  <a:srgbClr val="C00000"/>
                </a:solidFill>
              </a:rPr>
              <a:t>adaptive component?</a:t>
            </a:r>
            <a:endParaRPr lang="en-US">
              <a:solidFill>
                <a:srgbClr val="C00000"/>
              </a:solidFill>
            </a:endParaRPr>
          </a:p>
        </p:txBody>
      </p:sp>
    </p:spTree>
    <p:extLst>
      <p:ext uri="{BB962C8B-B14F-4D97-AF65-F5344CB8AC3E}">
        <p14:creationId xmlns:p14="http://schemas.microsoft.com/office/powerpoint/2010/main" val="3577273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231775" y="3984171"/>
            <a:ext cx="8598716" cy="2436675"/>
          </a:xfrm>
        </p:spPr>
        <p:txBody>
          <a:bodyPr>
            <a:normAutofit/>
          </a:bodyPr>
          <a:lstStyle/>
          <a:p>
            <a:r>
              <a:rPr lang="en-US" dirty="0" smtClean="0"/>
              <a:t>Transform legacy code into adaptive code by increasing its range of behavior</a:t>
            </a:r>
          </a:p>
          <a:p>
            <a:pPr lvl="1"/>
            <a:r>
              <a:rPr lang="en-US" dirty="0" smtClean="0"/>
              <a:t>Make fixed aspects of code variable parameters</a:t>
            </a:r>
          </a:p>
          <a:p>
            <a:r>
              <a:rPr lang="en-US" dirty="0" smtClean="0"/>
              <a:t>Learn a model of the behavior of the adapted code in different situations under various settings of the parameters</a:t>
            </a:r>
          </a:p>
          <a:p>
            <a:r>
              <a:rPr lang="en-US" dirty="0" smtClean="0"/>
              <a:t>Use the model to choose the best parameters for a situation</a:t>
            </a:r>
            <a:endParaRPr lang="en-US" dirty="0"/>
          </a:p>
        </p:txBody>
      </p:sp>
      <p:sp>
        <p:nvSpPr>
          <p:cNvPr id="3" name="Slide Number Placeholder 2"/>
          <p:cNvSpPr>
            <a:spLocks noGrp="1"/>
          </p:cNvSpPr>
          <p:nvPr>
            <p:ph type="sldNum" sz="quarter" idx="11"/>
          </p:nvPr>
        </p:nvSpPr>
        <p:spPr/>
        <p:txBody>
          <a:bodyPr/>
          <a:lstStyle/>
          <a:p>
            <a:fld id="{D437884E-E6BB-47BF-9E39-055BA69E4404}" type="slidenum">
              <a:rPr lang="en-US" smtClean="0"/>
              <a:pPr/>
              <a:t>4</a:t>
            </a:fld>
            <a:r>
              <a:rPr lang="en-US" smtClean="0"/>
              <a:t> </a:t>
            </a:r>
            <a:endParaRPr lang="en-US" dirty="0"/>
          </a:p>
        </p:txBody>
      </p:sp>
      <p:sp>
        <p:nvSpPr>
          <p:cNvPr id="5" name="Title 4"/>
          <p:cNvSpPr>
            <a:spLocks noGrp="1"/>
          </p:cNvSpPr>
          <p:nvPr>
            <p:ph type="title"/>
          </p:nvPr>
        </p:nvSpPr>
        <p:spPr/>
        <p:txBody>
          <a:bodyPr>
            <a:normAutofit/>
          </a:bodyPr>
          <a:lstStyle/>
          <a:p>
            <a:r>
              <a:rPr lang="en-US" dirty="0" smtClean="0"/>
              <a:t>Making a Non-Adaptive Component Adaptive</a:t>
            </a:r>
            <a:endParaRPr lang="en-US" dirty="0"/>
          </a:p>
        </p:txBody>
      </p:sp>
      <p:grpSp>
        <p:nvGrpSpPr>
          <p:cNvPr id="25" name="Group 24"/>
          <p:cNvGrpSpPr/>
          <p:nvPr/>
        </p:nvGrpSpPr>
        <p:grpSpPr>
          <a:xfrm>
            <a:off x="2112734" y="1089745"/>
            <a:ext cx="6230287" cy="2704160"/>
            <a:chOff x="1567543" y="1214846"/>
            <a:chExt cx="6831874" cy="2965270"/>
          </a:xfrm>
        </p:grpSpPr>
        <p:sp>
          <p:nvSpPr>
            <p:cNvPr id="6" name="Oval 5"/>
            <p:cNvSpPr/>
            <p:nvPr/>
          </p:nvSpPr>
          <p:spPr>
            <a:xfrm>
              <a:off x="1567543" y="2168601"/>
              <a:ext cx="1436914" cy="14369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loud 6"/>
            <p:cNvSpPr/>
            <p:nvPr/>
          </p:nvSpPr>
          <p:spPr>
            <a:xfrm>
              <a:off x="4689566" y="1750425"/>
              <a:ext cx="3082834" cy="2429691"/>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Oval 7"/>
            <p:cNvSpPr/>
            <p:nvPr/>
          </p:nvSpPr>
          <p:spPr>
            <a:xfrm>
              <a:off x="5486401" y="2155375"/>
              <a:ext cx="1436914" cy="14369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7328263" y="1214846"/>
              <a:ext cx="600891" cy="574765"/>
            </a:xfrm>
            <a:prstGeom prst="straightConnector1">
              <a:avLst/>
            </a:prstGeom>
            <a:ln w="57150" cmpd="sng">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a:off x="4389120" y="1358537"/>
              <a:ext cx="692331" cy="796838"/>
            </a:xfrm>
            <a:prstGeom prst="straightConnector1">
              <a:avLst/>
            </a:prstGeom>
            <a:ln w="57150" cmpd="sng">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3918857" y="3722914"/>
              <a:ext cx="966652" cy="457202"/>
            </a:xfrm>
            <a:prstGeom prst="straightConnector1">
              <a:avLst/>
            </a:prstGeom>
            <a:ln w="57150" cmpd="sng">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flipV="1">
              <a:off x="7654834" y="3304903"/>
              <a:ext cx="744583" cy="627017"/>
            </a:xfrm>
            <a:prstGeom prst="straightConnector1">
              <a:avLst/>
            </a:prstGeom>
            <a:ln w="57150" cmpd="sng">
              <a:tailEnd type="triangle"/>
            </a:ln>
          </p:spPr>
          <p:style>
            <a:lnRef idx="3">
              <a:schemeClr val="dk1"/>
            </a:lnRef>
            <a:fillRef idx="0">
              <a:schemeClr val="dk1"/>
            </a:fillRef>
            <a:effectRef idx="2">
              <a:schemeClr val="dk1"/>
            </a:effectRef>
            <a:fontRef idx="minor">
              <a:schemeClr val="tx1"/>
            </a:fontRef>
          </p:style>
        </p:cxnSp>
        <p:cxnSp>
          <p:nvCxnSpPr>
            <p:cNvPr id="18" name="Straight Connector 17"/>
            <p:cNvCxnSpPr>
              <a:stCxn id="6" idx="6"/>
            </p:cNvCxnSpPr>
            <p:nvPr/>
          </p:nvCxnSpPr>
          <p:spPr>
            <a:xfrm flipV="1">
              <a:off x="3004457" y="2875228"/>
              <a:ext cx="1750425" cy="11830"/>
            </a:xfrm>
            <a:prstGeom prst="line">
              <a:avLst/>
            </a:prstGeom>
            <a:ln w="228600">
              <a:solidFill>
                <a:schemeClr val="accent3"/>
              </a:solidFill>
              <a:tailEnd type="arrow"/>
            </a:ln>
          </p:spPr>
          <p:style>
            <a:lnRef idx="3">
              <a:schemeClr val="dk1"/>
            </a:lnRef>
            <a:fillRef idx="0">
              <a:schemeClr val="dk1"/>
            </a:fillRef>
            <a:effectRef idx="2">
              <a:schemeClr val="dk1"/>
            </a:effectRef>
            <a:fontRef idx="minor">
              <a:schemeClr val="tx1"/>
            </a:fontRef>
          </p:style>
        </p:cxnSp>
      </p:grpSp>
      <p:sp>
        <p:nvSpPr>
          <p:cNvPr id="26" name="TextBox 25"/>
          <p:cNvSpPr txBox="1"/>
          <p:nvPr/>
        </p:nvSpPr>
        <p:spPr>
          <a:xfrm>
            <a:off x="422893" y="1932478"/>
            <a:ext cx="1990289" cy="1200329"/>
          </a:xfrm>
          <a:prstGeom prst="rect">
            <a:avLst/>
          </a:prstGeom>
          <a:noFill/>
        </p:spPr>
        <p:txBody>
          <a:bodyPr wrap="square" rtlCol="0">
            <a:spAutoFit/>
          </a:bodyPr>
          <a:lstStyle/>
          <a:p>
            <a:r>
              <a:rPr lang="en-US"/>
              <a:t>Ball and Cloud Metaphor</a:t>
            </a:r>
          </a:p>
        </p:txBody>
      </p:sp>
    </p:spTree>
    <p:extLst>
      <p:ext uri="{BB962C8B-B14F-4D97-AF65-F5344CB8AC3E}">
        <p14:creationId xmlns:p14="http://schemas.microsoft.com/office/powerpoint/2010/main" val="53697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437884E-E6BB-47BF-9E39-055BA69E4404}" type="slidenum">
              <a:rPr lang="en-US" smtClean="0"/>
              <a:pPr/>
              <a:t>5</a:t>
            </a:fld>
            <a:r>
              <a:rPr lang="en-US" smtClean="0"/>
              <a:t> </a:t>
            </a:r>
            <a:endParaRPr lang="en-US" dirty="0"/>
          </a:p>
        </p:txBody>
      </p:sp>
      <p:sp>
        <p:nvSpPr>
          <p:cNvPr id="4" name="Title 3"/>
          <p:cNvSpPr>
            <a:spLocks noGrp="1"/>
          </p:cNvSpPr>
          <p:nvPr>
            <p:ph type="title"/>
          </p:nvPr>
        </p:nvSpPr>
        <p:spPr/>
        <p:txBody>
          <a:bodyPr/>
          <a:lstStyle/>
          <a:p>
            <a:r>
              <a:rPr lang="en-US" dirty="0" smtClean="0"/>
              <a:t>Transforming a Component</a:t>
            </a:r>
            <a:endParaRPr lang="en-US" dirty="0"/>
          </a:p>
        </p:txBody>
      </p:sp>
      <p:pic>
        <p:nvPicPr>
          <p:cNvPr id="6" name="Content Placeholder 5"/>
          <p:cNvPicPr>
            <a:picLocks noGrp="1" noChangeAspect="1"/>
          </p:cNvPicPr>
          <p:nvPr>
            <p:ph idx="1"/>
          </p:nvPr>
        </p:nvPicPr>
        <p:blipFill>
          <a:blip r:embed="rId2"/>
          <a:stretch>
            <a:fillRect/>
          </a:stretch>
        </p:blipFill>
        <p:spPr>
          <a:xfrm>
            <a:off x="146304" y="2009775"/>
            <a:ext cx="8862210" cy="2716263"/>
          </a:xfrm>
          <a:prstGeom prst="rect">
            <a:avLst/>
          </a:prstGeom>
          <a:ln>
            <a:noFill/>
          </a:ln>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109275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437884E-E6BB-47BF-9E39-055BA69E4404}" type="slidenum">
              <a:rPr lang="en-US" smtClean="0"/>
              <a:pPr/>
              <a:t>6</a:t>
            </a:fld>
            <a:r>
              <a:rPr lang="en-US" smtClean="0"/>
              <a:t> </a:t>
            </a:r>
            <a:endParaRPr lang="en-US" dirty="0"/>
          </a:p>
        </p:txBody>
      </p:sp>
      <p:sp>
        <p:nvSpPr>
          <p:cNvPr id="4" name="Title 3"/>
          <p:cNvSpPr>
            <a:spLocks noGrp="1"/>
          </p:cNvSpPr>
          <p:nvPr>
            <p:ph type="title"/>
          </p:nvPr>
        </p:nvSpPr>
        <p:spPr/>
        <p:txBody>
          <a:bodyPr/>
          <a:lstStyle/>
          <a:p>
            <a:r>
              <a:rPr lang="en-US" dirty="0" smtClean="0"/>
              <a:t>Generating a Component Model</a:t>
            </a:r>
            <a:endParaRPr lang="en-US" dirty="0"/>
          </a:p>
        </p:txBody>
      </p:sp>
      <p:pic>
        <p:nvPicPr>
          <p:cNvPr id="5" name="Content Placeholder 4"/>
          <p:cNvPicPr>
            <a:picLocks noGrp="1" noChangeAspect="1"/>
          </p:cNvPicPr>
          <p:nvPr>
            <p:ph idx="1"/>
          </p:nvPr>
        </p:nvPicPr>
        <p:blipFill>
          <a:blip r:embed="rId2"/>
          <a:stretch>
            <a:fillRect/>
          </a:stretch>
        </p:blipFill>
        <p:spPr>
          <a:xfrm>
            <a:off x="137561" y="2552700"/>
            <a:ext cx="9006439" cy="1804688"/>
          </a:xfrm>
          <a:prstGeom prst="rect">
            <a:avLst/>
          </a:prstGeom>
        </p:spPr>
      </p:pic>
    </p:spTree>
    <p:extLst>
      <p:ext uri="{BB962C8B-B14F-4D97-AF65-F5344CB8AC3E}">
        <p14:creationId xmlns:p14="http://schemas.microsoft.com/office/powerpoint/2010/main" val="66643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437884E-E6BB-47BF-9E39-055BA69E4404}" type="slidenum">
              <a:rPr lang="en-US" smtClean="0"/>
              <a:pPr/>
              <a:t>7</a:t>
            </a:fld>
            <a:r>
              <a:rPr lang="en-US" smtClean="0"/>
              <a:t> </a:t>
            </a:r>
            <a:endParaRPr lang="en-US" dirty="0"/>
          </a:p>
        </p:txBody>
      </p:sp>
      <p:sp>
        <p:nvSpPr>
          <p:cNvPr id="4" name="Title 3"/>
          <p:cNvSpPr>
            <a:spLocks noGrp="1"/>
          </p:cNvSpPr>
          <p:nvPr>
            <p:ph type="title"/>
          </p:nvPr>
        </p:nvSpPr>
        <p:spPr/>
        <p:txBody>
          <a:bodyPr/>
          <a:lstStyle/>
          <a:p>
            <a:r>
              <a:rPr lang="en-US" dirty="0" smtClean="0"/>
              <a:t>Running the Transformed Component</a:t>
            </a:r>
            <a:endParaRPr lang="en-US" dirty="0"/>
          </a:p>
        </p:txBody>
      </p:sp>
      <p:pic>
        <p:nvPicPr>
          <p:cNvPr id="6" name="Content Placeholder 5"/>
          <p:cNvPicPr>
            <a:picLocks noGrp="1" noChangeAspect="1"/>
          </p:cNvPicPr>
          <p:nvPr>
            <p:ph idx="1"/>
          </p:nvPr>
        </p:nvPicPr>
        <p:blipFill>
          <a:blip r:embed="rId2"/>
          <a:stretch>
            <a:fillRect/>
          </a:stretch>
        </p:blipFill>
        <p:spPr>
          <a:xfrm>
            <a:off x="1269960" y="1800225"/>
            <a:ext cx="6371178" cy="3407013"/>
          </a:xfrm>
          <a:prstGeom prst="rect">
            <a:avLst/>
          </a:prstGeom>
        </p:spPr>
      </p:pic>
    </p:spTree>
    <p:extLst>
      <p:ext uri="{BB962C8B-B14F-4D97-AF65-F5344CB8AC3E}">
        <p14:creationId xmlns:p14="http://schemas.microsoft.com/office/powerpoint/2010/main" val="156503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Mission is to find an object on the ocean floor</a:t>
            </a:r>
          </a:p>
          <a:p>
            <a:endParaRPr lang="en-US" dirty="0"/>
          </a:p>
          <a:p>
            <a:r>
              <a:rPr lang="en-US" dirty="0" smtClean="0"/>
              <a:t>Given a region of the ocean floor to explore, path planner sets of series of waypoints to traverse</a:t>
            </a:r>
          </a:p>
          <a:p>
            <a:endParaRPr lang="en-US" dirty="0"/>
          </a:p>
          <a:p>
            <a:r>
              <a:rPr lang="en-US" dirty="0" smtClean="0"/>
              <a:t>But a battery has failed, so we’re constrained by power usage</a:t>
            </a:r>
          </a:p>
          <a:p>
            <a:endParaRPr lang="en-US" dirty="0"/>
          </a:p>
          <a:p>
            <a:r>
              <a:rPr lang="en-US" dirty="0" smtClean="0"/>
              <a:t>Goal is to find a path that has maximal probability of finding the object, subject to power constraint</a:t>
            </a:r>
          </a:p>
          <a:p>
            <a:endParaRPr lang="en-US" dirty="0"/>
          </a:p>
          <a:p>
            <a:r>
              <a:rPr lang="en-US" dirty="0" smtClean="0"/>
              <a:t>Legacy path planner has no notion of power and no controllable knobs, other than region to explore</a:t>
            </a:r>
            <a:endParaRPr lang="en-US" dirty="0"/>
          </a:p>
        </p:txBody>
      </p:sp>
      <p:sp>
        <p:nvSpPr>
          <p:cNvPr id="3" name="Slide Number Placeholder 2"/>
          <p:cNvSpPr>
            <a:spLocks noGrp="1"/>
          </p:cNvSpPr>
          <p:nvPr>
            <p:ph type="sldNum" sz="quarter" idx="11"/>
          </p:nvPr>
        </p:nvSpPr>
        <p:spPr/>
        <p:txBody>
          <a:bodyPr/>
          <a:lstStyle/>
          <a:p>
            <a:fld id="{D437884E-E6BB-47BF-9E39-055BA69E4404}" type="slidenum">
              <a:rPr lang="en-US" smtClean="0"/>
              <a:pPr/>
              <a:t>8</a:t>
            </a:fld>
            <a:r>
              <a:rPr lang="en-US" smtClean="0"/>
              <a:t> </a:t>
            </a:r>
            <a:endParaRPr lang="en-US" dirty="0"/>
          </a:p>
        </p:txBody>
      </p:sp>
      <p:sp>
        <p:nvSpPr>
          <p:cNvPr id="4" name="Title 3"/>
          <p:cNvSpPr>
            <a:spLocks noGrp="1"/>
          </p:cNvSpPr>
          <p:nvPr>
            <p:ph type="title"/>
          </p:nvPr>
        </p:nvSpPr>
        <p:spPr/>
        <p:txBody>
          <a:bodyPr/>
          <a:lstStyle/>
          <a:p>
            <a:r>
              <a:rPr lang="en-US" dirty="0" smtClean="0"/>
              <a:t>Practical Application: UUV Path Planner</a:t>
            </a:r>
            <a:endParaRPr lang="en-US" dirty="0"/>
          </a:p>
        </p:txBody>
      </p:sp>
    </p:spTree>
    <p:extLst>
      <p:ext uri="{BB962C8B-B14F-4D97-AF65-F5344CB8AC3E}">
        <p14:creationId xmlns:p14="http://schemas.microsoft.com/office/powerpoint/2010/main" val="11575868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RA Template-Confidential">
  <a:themeElements>
    <a:clrScheme name="CRA">
      <a:dk1>
        <a:srgbClr val="000000"/>
      </a:dk1>
      <a:lt1>
        <a:srgbClr val="FFFFFF"/>
      </a:lt1>
      <a:dk2>
        <a:srgbClr val="FFFFFF"/>
      </a:dk2>
      <a:lt2>
        <a:srgbClr val="FFFFFF"/>
      </a:lt2>
      <a:accent1>
        <a:srgbClr val="005595"/>
      </a:accent1>
      <a:accent2>
        <a:srgbClr val="C1D72E"/>
      </a:accent2>
      <a:accent3>
        <a:srgbClr val="F8981C"/>
      </a:accent3>
      <a:accent4>
        <a:srgbClr val="CEE3F3"/>
      </a:accent4>
      <a:accent5>
        <a:srgbClr val="0B9BDE"/>
      </a:accent5>
      <a:accent6>
        <a:srgbClr val="7D81BE"/>
      </a:accent6>
      <a:hlink>
        <a:srgbClr val="0000FF"/>
      </a:hlink>
      <a:folHlink>
        <a:srgbClr val="800080"/>
      </a:folHlink>
    </a:clrScheme>
    <a:fontScheme name="CRA_PPT">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5069</TotalTime>
  <Words>3123</Words>
  <Application>Microsoft Macintosh PowerPoint</Application>
  <PresentationFormat>On-screen Show (4:3)</PresentationFormat>
  <Paragraphs>852</Paragraphs>
  <Slides>33</Slides>
  <Notes>18</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CRA Template-Confidential</vt:lpstr>
      <vt:lpstr>Probabilistic Representation of Intent Commitments to Ensure Software Survival (PRINCESS)  PI Meeting Research Presentation</vt:lpstr>
      <vt:lpstr>Project Goal: Software Adaptation for a REMUS UUV</vt:lpstr>
      <vt:lpstr>PowerPoint Presentation</vt:lpstr>
      <vt:lpstr>From Phase 1 to Phase 2</vt:lpstr>
      <vt:lpstr>Making a Non-Adaptive Component Adaptive</vt:lpstr>
      <vt:lpstr>Transforming a Component</vt:lpstr>
      <vt:lpstr>Generating a Component Model</vt:lpstr>
      <vt:lpstr>Running the Transformed Component</vt:lpstr>
      <vt:lpstr>Practical Application: UUV Path Planner</vt:lpstr>
      <vt:lpstr>Example: Path Planner Before Transformation</vt:lpstr>
      <vt:lpstr>Example: Path Planner After Transformation</vt:lpstr>
      <vt:lpstr>Generating a Simulated Dataset</vt:lpstr>
      <vt:lpstr>Optimization</vt:lpstr>
      <vt:lpstr>Experimental Results</vt:lpstr>
      <vt:lpstr>Integrating Verification</vt:lpstr>
      <vt:lpstr>PowerPoint Presentation</vt:lpstr>
      <vt:lpstr>Overview</vt:lpstr>
      <vt:lpstr>Sensor Failure Detection and Adaptation</vt:lpstr>
      <vt:lpstr>Approach – Sensor Failure Detection</vt:lpstr>
      <vt:lpstr>Approach – Sensor Failure Adaptation</vt:lpstr>
      <vt:lpstr>Preliminary Results on Detecting Sensor Failures</vt:lpstr>
      <vt:lpstr>Automatic Data Normalization for Sensor Reconstruction</vt:lpstr>
      <vt:lpstr>String Clustering and Template Generation</vt:lpstr>
      <vt:lpstr>Variable Alignment and Data Mapping</vt:lpstr>
      <vt:lpstr>Results on Data Normalization </vt:lpstr>
      <vt:lpstr>PowerPoint Presentation</vt:lpstr>
      <vt:lpstr>New Methods for OS Synthesis</vt:lpstr>
      <vt:lpstr>New Methods for OS Synthesis</vt:lpstr>
      <vt:lpstr>OS synthesis</vt:lpstr>
      <vt:lpstr>OS synthesis</vt:lpstr>
      <vt:lpstr>From Source Code to Alewife to Cassiopea</vt:lpstr>
      <vt:lpstr>Example: Machine Dependent Source -&gt; Alewife</vt:lpstr>
      <vt:lpstr>Example: Bridging from Alewife to Cassiopea</vt:lpstr>
    </vt:vector>
  </TitlesOfParts>
  <Company>Charles River Analytics,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Yvonne Fuller</dc:creator>
  <cp:lastModifiedBy>Margo Seltzer</cp:lastModifiedBy>
  <cp:revision>173</cp:revision>
  <cp:lastPrinted>2007-04-18T19:05:41Z</cp:lastPrinted>
  <dcterms:created xsi:type="dcterms:W3CDTF">2012-11-28T15:17:08Z</dcterms:created>
  <dcterms:modified xsi:type="dcterms:W3CDTF">2017-11-28T18:21:05Z</dcterms:modified>
</cp:coreProperties>
</file>