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C7A6C291-0A6D-4629-B650-DE0A63E88723}">
          <p14:sldIdLst>
            <p14:sldId id="258"/>
            <p14:sldId id="259"/>
            <p14:sldId id="260"/>
            <p14:sldId id="261"/>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4/13/2018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smtClean="0"/>
              <a:t>Haga clic para modificar el estilo de título del patrón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4/13/2018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4/13/2018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2734" y="4259462"/>
            <a:ext cx="7766137" cy="988332"/>
          </a:xfrm>
        </p:spPr>
        <p:txBody>
          <a:bodyPr>
            <a:noAutofit/>
          </a:bodyPr>
          <a:lstStyle/>
          <a:p>
            <a:pPr algn="ctr"/>
            <a:r>
              <a:rPr lang="es-GT" sz="8000" b="1" i="1" dirty="0" smtClean="0">
                <a:solidFill>
                  <a:schemeClr val="accent2">
                    <a:lumMod val="75000"/>
                  </a:schemeClr>
                </a:solidFill>
              </a:rPr>
              <a:t>La Sat</a:t>
            </a:r>
            <a:endParaRPr lang="es-GT" sz="8000" b="1" i="1" dirty="0">
              <a:solidFill>
                <a:schemeClr val="accent2">
                  <a:lumMod val="75000"/>
                </a:schemeClr>
              </a:solidFill>
            </a:endParaRPr>
          </a:p>
        </p:txBody>
      </p:sp>
      <p:pic>
        <p:nvPicPr>
          <p:cNvPr id="3" name="Imagen 2"/>
          <p:cNvPicPr>
            <a:picLocks noChangeAspect="1"/>
          </p:cNvPicPr>
          <p:nvPr/>
        </p:nvPicPr>
        <p:blipFill>
          <a:blip r:embed="rId2"/>
          <a:stretch>
            <a:fillRect/>
          </a:stretch>
        </p:blipFill>
        <p:spPr>
          <a:xfrm>
            <a:off x="6751703" y="3144034"/>
            <a:ext cx="4117932" cy="27181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295088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1191" y="751563"/>
            <a:ext cx="10993549" cy="2104371"/>
          </a:xfrm>
        </p:spPr>
        <p:txBody>
          <a:bodyPr>
            <a:noAutofit/>
          </a:bodyPr>
          <a:lstStyle/>
          <a:p>
            <a:pPr algn="ctr">
              <a:lnSpc>
                <a:spcPct val="250000"/>
              </a:lnSpc>
            </a:pPr>
            <a:r>
              <a:rPr lang="es-GT" sz="5400" dirty="0" smtClean="0">
                <a:latin typeface="Elephant" panose="02020904090505020303" pitchFamily="18" charset="0"/>
              </a:rPr>
              <a:t>¿Qué es la Sat?</a:t>
            </a:r>
            <a:endParaRPr lang="es-GT" sz="5400" dirty="0">
              <a:latin typeface="Elephant" panose="02020904090505020303" pitchFamily="18" charset="0"/>
            </a:endParaRPr>
          </a:p>
        </p:txBody>
      </p:sp>
      <p:sp>
        <p:nvSpPr>
          <p:cNvPr id="3" name="Subtítulo 2"/>
          <p:cNvSpPr>
            <a:spLocks noGrp="1"/>
          </p:cNvSpPr>
          <p:nvPr>
            <p:ph type="subTitle" idx="1"/>
          </p:nvPr>
        </p:nvSpPr>
        <p:spPr>
          <a:xfrm>
            <a:off x="581193" y="3181610"/>
            <a:ext cx="6170335" cy="3031299"/>
          </a:xfrm>
        </p:spPr>
        <p:txBody>
          <a:bodyPr>
            <a:normAutofit/>
          </a:bodyPr>
          <a:lstStyle/>
          <a:p>
            <a:pPr algn="ctr"/>
            <a:r>
              <a:rPr lang="es-GT" dirty="0"/>
              <a:t>Fundamento </a:t>
            </a:r>
            <a:r>
              <a:rPr lang="es-GT" dirty="0" smtClean="0"/>
              <a:t>Legal </a:t>
            </a:r>
            <a:r>
              <a:rPr lang="es-GT" dirty="0"/>
              <a:t>de la Creación de la </a:t>
            </a:r>
            <a:r>
              <a:rPr lang="es-GT" dirty="0" smtClean="0"/>
              <a:t>Institución: </a:t>
            </a:r>
          </a:p>
          <a:p>
            <a:pPr algn="ctr"/>
            <a:r>
              <a:rPr lang="es-GT" dirty="0"/>
              <a:t>El Gobierno de Guatemala, por medio del Ministerio de Finanzas Públicas, inició a principios de 1997 un conjunto de acciones orientadas a transformar y fortalecer el sistema tributario del país. Dentro de estas acciones se incluyó la creación de la Superintendencia de Administración Tributaria –SAT-, con el propósito de modernizar la administración tributaria y dar cumplimiento a los compromisos fiscales contenidos en los Acuerdos de Paz y el Programa de Modernización del Sector Público.</a:t>
            </a:r>
          </a:p>
        </p:txBody>
      </p:sp>
      <p:pic>
        <p:nvPicPr>
          <p:cNvPr id="5" name="Imagen 4"/>
          <p:cNvPicPr>
            <a:picLocks noChangeAspect="1"/>
          </p:cNvPicPr>
          <p:nvPr/>
        </p:nvPicPr>
        <p:blipFill>
          <a:blip r:embed="rId2"/>
          <a:stretch>
            <a:fillRect/>
          </a:stretch>
        </p:blipFill>
        <p:spPr>
          <a:xfrm>
            <a:off x="7164887" y="3475971"/>
            <a:ext cx="4168296" cy="2442576"/>
          </a:xfrm>
          <a:prstGeom prst="rect">
            <a:avLst/>
          </a:prstGeom>
        </p:spPr>
      </p:pic>
    </p:spTree>
    <p:extLst>
      <p:ext uri="{BB962C8B-B14F-4D97-AF65-F5344CB8AC3E}">
        <p14:creationId xmlns:p14="http://schemas.microsoft.com/office/powerpoint/2010/main" val="35632541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000"/>
                                        <p:tgtEl>
                                          <p:spTgt spid="3">
                                            <p:txEl>
                                              <p:pRg st="1" end="1"/>
                                            </p:txEl>
                                          </p:spTgt>
                                        </p:tgtEl>
                                      </p:cBhvr>
                                    </p:animEffect>
                                    <p:anim calcmode="lin" valueType="num">
                                      <p:cBhvr>
                                        <p:cTn id="20"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1"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sz="4400" dirty="0" smtClean="0">
                <a:latin typeface="Elephant" panose="02020904090505020303" pitchFamily="18" charset="0"/>
              </a:rPr>
              <a:t>Valores Institucionales</a:t>
            </a:r>
            <a:endParaRPr lang="es-GT" sz="4400" dirty="0">
              <a:latin typeface="Elephant" panose="02020904090505020303" pitchFamily="18" charset="0"/>
            </a:endParaRPr>
          </a:p>
        </p:txBody>
      </p:sp>
      <p:sp>
        <p:nvSpPr>
          <p:cNvPr id="3" name="Marcador de contenido 2"/>
          <p:cNvSpPr>
            <a:spLocks noGrp="1"/>
          </p:cNvSpPr>
          <p:nvPr>
            <p:ph sz="half" idx="1"/>
          </p:nvPr>
        </p:nvSpPr>
        <p:spPr>
          <a:xfrm>
            <a:off x="581193" y="2428419"/>
            <a:ext cx="5422390" cy="3633047"/>
          </a:xfrm>
        </p:spPr>
        <p:txBody>
          <a:bodyPr>
            <a:normAutofit fontScale="92500" lnSpcReduction="20000"/>
          </a:bodyPr>
          <a:lstStyle/>
          <a:p>
            <a:pPr marL="0" indent="0">
              <a:buNone/>
            </a:pPr>
            <a:r>
              <a:rPr lang="es-GT" dirty="0" smtClean="0">
                <a:solidFill>
                  <a:schemeClr val="accent3">
                    <a:lumMod val="75000"/>
                  </a:schemeClr>
                </a:solidFill>
              </a:rPr>
              <a:t>HONESTIDAD:</a:t>
            </a:r>
          </a:p>
          <a:p>
            <a:pPr marL="0" indent="0">
              <a:buNone/>
            </a:pPr>
            <a:r>
              <a:rPr lang="es-GT" dirty="0">
                <a:solidFill>
                  <a:schemeClr val="accent3">
                    <a:lumMod val="75000"/>
                  </a:schemeClr>
                </a:solidFill>
              </a:rPr>
              <a:t>Los signos distintivos del personal del SAT deben ser integridad, honradez y congruencia entre lo que dice y hace</a:t>
            </a:r>
            <a:r>
              <a:rPr lang="es-GT" dirty="0" smtClean="0">
                <a:solidFill>
                  <a:schemeClr val="accent3">
                    <a:lumMod val="75000"/>
                  </a:schemeClr>
                </a:solidFill>
              </a:rPr>
              <a:t>.</a:t>
            </a:r>
          </a:p>
          <a:p>
            <a:pPr marL="0" indent="0">
              <a:buNone/>
            </a:pPr>
            <a:r>
              <a:rPr lang="es-GT" dirty="0" smtClean="0">
                <a:solidFill>
                  <a:schemeClr val="accent3">
                    <a:lumMod val="75000"/>
                  </a:schemeClr>
                </a:solidFill>
              </a:rPr>
              <a:t>RESPETO: </a:t>
            </a:r>
          </a:p>
          <a:p>
            <a:pPr marL="0" indent="0">
              <a:buNone/>
            </a:pPr>
            <a:r>
              <a:rPr lang="es-GT" dirty="0">
                <a:solidFill>
                  <a:schemeClr val="accent3">
                    <a:lumMod val="75000"/>
                  </a:schemeClr>
                </a:solidFill>
              </a:rPr>
              <a:t>Reconocer el valor y derechos de las personas.</a:t>
            </a:r>
          </a:p>
          <a:p>
            <a:pPr marL="0" indent="0">
              <a:buNone/>
            </a:pPr>
            <a:r>
              <a:rPr lang="es-GT" dirty="0" smtClean="0">
                <a:solidFill>
                  <a:schemeClr val="accent3">
                    <a:lumMod val="75000"/>
                  </a:schemeClr>
                </a:solidFill>
              </a:rPr>
              <a:t>COMPROMISO:</a:t>
            </a:r>
          </a:p>
          <a:p>
            <a:pPr marL="0" indent="0">
              <a:buNone/>
            </a:pPr>
            <a:r>
              <a:rPr lang="es-GT" dirty="0">
                <a:solidFill>
                  <a:schemeClr val="accent3">
                    <a:lumMod val="75000"/>
                  </a:schemeClr>
                </a:solidFill>
              </a:rPr>
              <a:t>Trabajar juntos hacia resultados comunes compartiendo retos y éxitos.</a:t>
            </a:r>
          </a:p>
          <a:p>
            <a:pPr marL="0" indent="0">
              <a:buNone/>
            </a:pPr>
            <a:r>
              <a:rPr lang="es-GT" dirty="0" smtClean="0">
                <a:solidFill>
                  <a:schemeClr val="accent3">
                    <a:lumMod val="75000"/>
                  </a:schemeClr>
                </a:solidFill>
              </a:rPr>
              <a:t>RESPONSABILIDAD:</a:t>
            </a:r>
          </a:p>
          <a:p>
            <a:pPr marL="0" indent="0">
              <a:buNone/>
            </a:pPr>
            <a:r>
              <a:rPr lang="es-GT" dirty="0">
                <a:solidFill>
                  <a:schemeClr val="accent3">
                    <a:lumMod val="75000"/>
                  </a:schemeClr>
                </a:solidFill>
              </a:rPr>
              <a:t>Cumplir con el deber asignado, asumiendo las consecuencias.</a:t>
            </a:r>
          </a:p>
          <a:p>
            <a:pPr marL="0" indent="0">
              <a:buNone/>
            </a:pPr>
            <a:endParaRPr lang="es-GT" dirty="0">
              <a:solidFill>
                <a:schemeClr val="accent3">
                  <a:lumMod val="75000"/>
                </a:schemeClr>
              </a:solidFill>
            </a:endParaRPr>
          </a:p>
        </p:txBody>
      </p:sp>
      <p:pic>
        <p:nvPicPr>
          <p:cNvPr id="5" name="Marcador de contenido 4"/>
          <p:cNvPicPr>
            <a:picLocks noGrp="1" noChangeAspect="1"/>
          </p:cNvPicPr>
          <p:nvPr>
            <p:ph sz="half" idx="2"/>
          </p:nvPr>
        </p:nvPicPr>
        <p:blipFill>
          <a:blip r:embed="rId2"/>
          <a:stretch>
            <a:fillRect/>
          </a:stretch>
        </p:blipFill>
        <p:spPr>
          <a:xfrm>
            <a:off x="6805713" y="2227263"/>
            <a:ext cx="4187624" cy="363378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2389898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5" presetClass="emph" presetSubtype="0" grpId="0" nodeType="clickEffect">
                                  <p:stCondLst>
                                    <p:cond delay="0"/>
                                  </p:stCondLst>
                                  <p:iterate type="lt">
                                    <p:tmAbs val="25"/>
                                  </p:iterate>
                                  <p:childTnLst>
                                    <p:set>
                                      <p:cBhvr override="childStyle">
                                        <p:cTn id="24" dur="indefinite"/>
                                        <p:tgtEl>
                                          <p:spTgt spid="3">
                                            <p:txEl>
                                              <p:pRg st="0" end="0"/>
                                            </p:txEl>
                                          </p:spTgt>
                                        </p:tgtEl>
                                        <p:attrNameLst>
                                          <p:attrName>style.fontWeight</p:attrName>
                                        </p:attrNameLst>
                                      </p:cBhvr>
                                      <p:to>
                                        <p:strVal val="bold"/>
                                      </p:to>
                                    </p:set>
                                  </p:childTnLst>
                                </p:cTn>
                              </p:par>
                            </p:childTnLst>
                          </p:cTn>
                        </p:par>
                      </p:childTnLst>
                    </p:cTn>
                  </p:par>
                  <p:par>
                    <p:cTn id="25" fill="hold">
                      <p:stCondLst>
                        <p:cond delay="indefinite"/>
                      </p:stCondLst>
                      <p:childTnLst>
                        <p:par>
                          <p:cTn id="26" fill="hold">
                            <p:stCondLst>
                              <p:cond delay="0"/>
                            </p:stCondLst>
                            <p:childTnLst>
                              <p:par>
                                <p:cTn id="27" presetID="15" presetClass="emph" presetSubtype="0" grpId="0" nodeType="clickEffect">
                                  <p:stCondLst>
                                    <p:cond delay="0"/>
                                  </p:stCondLst>
                                  <p:iterate type="lt">
                                    <p:tmAbs val="25"/>
                                  </p:iterate>
                                  <p:childTnLst>
                                    <p:set>
                                      <p:cBhvr override="childStyle">
                                        <p:cTn id="28" dur="indefinite"/>
                                        <p:tgtEl>
                                          <p:spTgt spid="3">
                                            <p:txEl>
                                              <p:pRg st="1" end="1"/>
                                            </p:txEl>
                                          </p:spTgt>
                                        </p:tgtEl>
                                        <p:attrNameLst>
                                          <p:attrName>style.fontWeight</p:attrName>
                                        </p:attrNameLst>
                                      </p:cBhvr>
                                      <p:to>
                                        <p:strVal val="bold"/>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grpId="0" nodeType="clickEffect">
                                  <p:stCondLst>
                                    <p:cond delay="0"/>
                                  </p:stCondLst>
                                  <p:iterate type="lt">
                                    <p:tmAbs val="25"/>
                                  </p:iterate>
                                  <p:childTnLst>
                                    <p:set>
                                      <p:cBhvr override="childStyle">
                                        <p:cTn id="32" dur="indefinite"/>
                                        <p:tgtEl>
                                          <p:spTgt spid="3">
                                            <p:txEl>
                                              <p:pRg st="2" end="2"/>
                                            </p:txEl>
                                          </p:spTgt>
                                        </p:tgtEl>
                                        <p:attrNameLst>
                                          <p:attrName>style.fontWeight</p:attrName>
                                        </p:attrNameLst>
                                      </p:cBhvr>
                                      <p:to>
                                        <p:strVal val="bold"/>
                                      </p:to>
                                    </p:set>
                                  </p:childTnLst>
                                </p:cTn>
                              </p:par>
                            </p:childTnLst>
                          </p:cTn>
                        </p:par>
                      </p:childTnLst>
                    </p:cTn>
                  </p:par>
                  <p:par>
                    <p:cTn id="33" fill="hold">
                      <p:stCondLst>
                        <p:cond delay="indefinite"/>
                      </p:stCondLst>
                      <p:childTnLst>
                        <p:par>
                          <p:cTn id="34" fill="hold">
                            <p:stCondLst>
                              <p:cond delay="0"/>
                            </p:stCondLst>
                            <p:childTnLst>
                              <p:par>
                                <p:cTn id="35" presetID="15" presetClass="emph" presetSubtype="0" grpId="0" nodeType="clickEffect">
                                  <p:stCondLst>
                                    <p:cond delay="0"/>
                                  </p:stCondLst>
                                  <p:iterate type="lt">
                                    <p:tmAbs val="25"/>
                                  </p:iterate>
                                  <p:childTnLst>
                                    <p:set>
                                      <p:cBhvr override="childStyle">
                                        <p:cTn id="36" dur="indefinite"/>
                                        <p:tgtEl>
                                          <p:spTgt spid="3">
                                            <p:txEl>
                                              <p:pRg st="3" end="3"/>
                                            </p:txEl>
                                          </p:spTgt>
                                        </p:tgtEl>
                                        <p:attrNameLst>
                                          <p:attrName>style.fontWeight</p:attrName>
                                        </p:attrNameLst>
                                      </p:cBhvr>
                                      <p:to>
                                        <p:strVal val="bold"/>
                                      </p:to>
                                    </p:set>
                                  </p:childTnLst>
                                </p:cTn>
                              </p:par>
                            </p:childTnLst>
                          </p:cTn>
                        </p:par>
                      </p:childTnLst>
                    </p:cTn>
                  </p:par>
                  <p:par>
                    <p:cTn id="37" fill="hold">
                      <p:stCondLst>
                        <p:cond delay="indefinite"/>
                      </p:stCondLst>
                      <p:childTnLst>
                        <p:par>
                          <p:cTn id="38" fill="hold">
                            <p:stCondLst>
                              <p:cond delay="0"/>
                            </p:stCondLst>
                            <p:childTnLst>
                              <p:par>
                                <p:cTn id="39" presetID="15" presetClass="emph" presetSubtype="0" grpId="0" nodeType="clickEffect">
                                  <p:stCondLst>
                                    <p:cond delay="0"/>
                                  </p:stCondLst>
                                  <p:iterate type="lt">
                                    <p:tmAbs val="25"/>
                                  </p:iterate>
                                  <p:childTnLst>
                                    <p:set>
                                      <p:cBhvr override="childStyle">
                                        <p:cTn id="40" dur="indefinite"/>
                                        <p:tgtEl>
                                          <p:spTgt spid="3">
                                            <p:txEl>
                                              <p:pRg st="4" end="4"/>
                                            </p:txEl>
                                          </p:spTgt>
                                        </p:tgtEl>
                                        <p:attrNameLst>
                                          <p:attrName>style.fontWeight</p:attrName>
                                        </p:attrNameLst>
                                      </p:cBhvr>
                                      <p:to>
                                        <p:strVal val="bold"/>
                                      </p:to>
                                    </p:set>
                                  </p:childTnLst>
                                </p:cTn>
                              </p:par>
                            </p:childTnLst>
                          </p:cTn>
                        </p:par>
                      </p:childTnLst>
                    </p:cTn>
                  </p:par>
                  <p:par>
                    <p:cTn id="41" fill="hold">
                      <p:stCondLst>
                        <p:cond delay="indefinite"/>
                      </p:stCondLst>
                      <p:childTnLst>
                        <p:par>
                          <p:cTn id="42" fill="hold">
                            <p:stCondLst>
                              <p:cond delay="0"/>
                            </p:stCondLst>
                            <p:childTnLst>
                              <p:par>
                                <p:cTn id="43" presetID="15" presetClass="emph" presetSubtype="0" grpId="0" nodeType="clickEffect">
                                  <p:stCondLst>
                                    <p:cond delay="0"/>
                                  </p:stCondLst>
                                  <p:iterate type="lt">
                                    <p:tmAbs val="25"/>
                                  </p:iterate>
                                  <p:childTnLst>
                                    <p:set>
                                      <p:cBhvr override="childStyle">
                                        <p:cTn id="44" dur="indefinite"/>
                                        <p:tgtEl>
                                          <p:spTgt spid="3">
                                            <p:txEl>
                                              <p:pRg st="5" end="5"/>
                                            </p:txEl>
                                          </p:spTgt>
                                        </p:tgtEl>
                                        <p:attrNameLst>
                                          <p:attrName>style.fontWeight</p:attrName>
                                        </p:attrNameLst>
                                      </p:cBhvr>
                                      <p:to>
                                        <p:strVal val="bold"/>
                                      </p:to>
                                    </p:set>
                                  </p:childTnLst>
                                </p:cTn>
                              </p:par>
                            </p:childTnLst>
                          </p:cTn>
                        </p:par>
                      </p:childTnLst>
                    </p:cTn>
                  </p:par>
                  <p:par>
                    <p:cTn id="45" fill="hold">
                      <p:stCondLst>
                        <p:cond delay="indefinite"/>
                      </p:stCondLst>
                      <p:childTnLst>
                        <p:par>
                          <p:cTn id="46" fill="hold">
                            <p:stCondLst>
                              <p:cond delay="0"/>
                            </p:stCondLst>
                            <p:childTnLst>
                              <p:par>
                                <p:cTn id="47" presetID="15" presetClass="emph" presetSubtype="0" grpId="0" nodeType="clickEffect">
                                  <p:stCondLst>
                                    <p:cond delay="0"/>
                                  </p:stCondLst>
                                  <p:iterate type="lt">
                                    <p:tmAbs val="25"/>
                                  </p:iterate>
                                  <p:childTnLst>
                                    <p:set>
                                      <p:cBhvr override="childStyle">
                                        <p:cTn id="48" dur="indefinite"/>
                                        <p:tgtEl>
                                          <p:spTgt spid="3">
                                            <p:txEl>
                                              <p:pRg st="6" end="6"/>
                                            </p:txEl>
                                          </p:spTgt>
                                        </p:tgtEl>
                                        <p:attrNameLst>
                                          <p:attrName>style.fontWeight</p:attrName>
                                        </p:attrNameLst>
                                      </p:cBhvr>
                                      <p:to>
                                        <p:strVal val="bold"/>
                                      </p:to>
                                    </p:set>
                                  </p:childTnLst>
                                </p:cTn>
                              </p:par>
                            </p:childTnLst>
                          </p:cTn>
                        </p:par>
                      </p:childTnLst>
                    </p:cTn>
                  </p:par>
                  <p:par>
                    <p:cTn id="49" fill="hold">
                      <p:stCondLst>
                        <p:cond delay="indefinite"/>
                      </p:stCondLst>
                      <p:childTnLst>
                        <p:par>
                          <p:cTn id="50" fill="hold">
                            <p:stCondLst>
                              <p:cond delay="0"/>
                            </p:stCondLst>
                            <p:childTnLst>
                              <p:par>
                                <p:cTn id="51" presetID="15" presetClass="emph" presetSubtype="0" grpId="0" nodeType="clickEffect">
                                  <p:stCondLst>
                                    <p:cond delay="0"/>
                                  </p:stCondLst>
                                  <p:iterate type="lt">
                                    <p:tmAbs val="25"/>
                                  </p:iterate>
                                  <p:childTnLst>
                                    <p:set>
                                      <p:cBhvr override="childStyle">
                                        <p:cTn id="52" dur="indefinite"/>
                                        <p:tgtEl>
                                          <p:spTgt spid="3">
                                            <p:txEl>
                                              <p:pRg st="7" end="7"/>
                                            </p:txEl>
                                          </p:spTgt>
                                        </p:tgtEl>
                                        <p:attrNameLst>
                                          <p:attrName>style.fontWeight</p:attrName>
                                        </p:attrNameLst>
                                      </p:cBhvr>
                                      <p:to>
                                        <p:strVal val="bold"/>
                                      </p:to>
                                    </p:se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500" fill="hold"/>
                                        <p:tgtEl>
                                          <p:spTgt spid="5"/>
                                        </p:tgtEl>
                                        <p:attrNameLst>
                                          <p:attrName>ppt_w</p:attrName>
                                        </p:attrNameLst>
                                      </p:cBhvr>
                                      <p:tavLst>
                                        <p:tav tm="0">
                                          <p:val>
                                            <p:fltVal val="0"/>
                                          </p:val>
                                        </p:tav>
                                        <p:tav tm="100000">
                                          <p:val>
                                            <p:strVal val="#ppt_w"/>
                                          </p:val>
                                        </p:tav>
                                      </p:tavLst>
                                    </p:anim>
                                    <p:anim calcmode="lin" valueType="num">
                                      <p:cBhvr>
                                        <p:cTn id="58" dur="500" fill="hold"/>
                                        <p:tgtEl>
                                          <p:spTgt spid="5"/>
                                        </p:tgtEl>
                                        <p:attrNameLst>
                                          <p:attrName>ppt_h</p:attrName>
                                        </p:attrNameLst>
                                      </p:cBhvr>
                                      <p:tavLst>
                                        <p:tav tm="0">
                                          <p:val>
                                            <p:fltVal val="0"/>
                                          </p:val>
                                        </p:tav>
                                        <p:tav tm="100000">
                                          <p:val>
                                            <p:strVal val="#ppt_h"/>
                                          </p:val>
                                        </p:tav>
                                      </p:tavLst>
                                    </p:anim>
                                    <p:animEffect transition="in" filter="fade">
                                      <p:cBhvr>
                                        <p:cTn id="5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1193" y="654501"/>
            <a:ext cx="11029616" cy="1274506"/>
          </a:xfrm>
        </p:spPr>
        <p:txBody>
          <a:bodyPr>
            <a:noAutofit/>
          </a:bodyPr>
          <a:lstStyle/>
          <a:p>
            <a:pPr algn="ctr"/>
            <a:r>
              <a:rPr lang="es-GT" dirty="0">
                <a:latin typeface="Elephant" panose="02020904090505020303" pitchFamily="18" charset="0"/>
              </a:rPr>
              <a:t>Historia de la Superintendencia de Administración Tributaria (SAT) de Guatemala</a:t>
            </a:r>
          </a:p>
        </p:txBody>
      </p:sp>
      <p:sp>
        <p:nvSpPr>
          <p:cNvPr id="3" name="Marcador de contenido 2"/>
          <p:cNvSpPr>
            <a:spLocks noGrp="1"/>
          </p:cNvSpPr>
          <p:nvPr>
            <p:ph sz="half" idx="1"/>
          </p:nvPr>
        </p:nvSpPr>
        <p:spPr/>
        <p:txBody>
          <a:bodyPr>
            <a:noAutofit/>
          </a:bodyPr>
          <a:lstStyle/>
          <a:p>
            <a:pPr marL="0" indent="0">
              <a:buNone/>
            </a:pPr>
            <a:r>
              <a:rPr lang="es-GT" dirty="0">
                <a:solidFill>
                  <a:schemeClr val="accent3">
                    <a:lumMod val="75000"/>
                  </a:schemeClr>
                </a:solidFill>
              </a:rPr>
              <a:t>Desde los antiguos mayas, pasando por la época colonial y hasta la actualidad, las personas han tenido la obligación de pagar impuestos al estado o líderes que gobiernan. Actualmente, la entidad encargada de la recaudación, en Guatemala, de los tributos o  impuestos es la Superintendencia de Administración Tributaria o SAT</a:t>
            </a:r>
            <a:r>
              <a:rPr lang="es-GT" dirty="0" smtClean="0">
                <a:solidFill>
                  <a:schemeClr val="accent3">
                    <a:lumMod val="75000"/>
                  </a:schemeClr>
                </a:solidFill>
              </a:rPr>
              <a:t>.</a:t>
            </a:r>
          </a:p>
          <a:p>
            <a:pPr marL="0" indent="0">
              <a:buNone/>
            </a:pPr>
            <a:r>
              <a:rPr lang="es-GT" dirty="0">
                <a:solidFill>
                  <a:schemeClr val="accent3">
                    <a:lumMod val="75000"/>
                  </a:schemeClr>
                </a:solidFill>
              </a:rPr>
              <a:t>La SAT es una entidad autónoma, funcional, técnica y administrativa que está vigente en el país desde el 21 de febrero de 1998, ya que en el año 1997, el Ministerio de Finanzas Públicas inició unas acciones con el fin de fortalecer el sistema tributario del país y la creación de la SAT fue uno de ellos. </a:t>
            </a:r>
          </a:p>
        </p:txBody>
      </p:sp>
      <p:sp>
        <p:nvSpPr>
          <p:cNvPr id="4" name="Marcador de contenido 3"/>
          <p:cNvSpPr>
            <a:spLocks noGrp="1"/>
          </p:cNvSpPr>
          <p:nvPr>
            <p:ph sz="half" idx="2"/>
          </p:nvPr>
        </p:nvSpPr>
        <p:spPr/>
        <p:txBody>
          <a:bodyPr>
            <a:normAutofit/>
          </a:bodyPr>
          <a:lstStyle/>
          <a:p>
            <a:pPr marL="0" indent="0">
              <a:buNone/>
            </a:pPr>
            <a:r>
              <a:rPr lang="es-GT" dirty="0">
                <a:solidFill>
                  <a:schemeClr val="accent3">
                    <a:lumMod val="75000"/>
                  </a:schemeClr>
                </a:solidFill>
              </a:rPr>
              <a:t>La idea de la creación de esta entidad es la modernización de la administración tributaria y del sector público por medio de la correcta recaudación de tributos. La Superintendencia de Administración Tributaria se creo de conformidad con el Decreto Número 1-98</a:t>
            </a:r>
            <a:r>
              <a:rPr lang="es-GT" dirty="0" smtClean="0">
                <a:solidFill>
                  <a:schemeClr val="accent3">
                    <a:lumMod val="75000"/>
                  </a:schemeClr>
                </a:solidFill>
              </a:rPr>
              <a:t>.</a:t>
            </a:r>
          </a:p>
          <a:p>
            <a:pPr marL="0" indent="0">
              <a:buNone/>
            </a:pPr>
            <a:endParaRPr lang="es-GT" dirty="0">
              <a:solidFill>
                <a:schemeClr val="accent3">
                  <a:lumMod val="75000"/>
                </a:schemeClr>
              </a:solidFill>
            </a:endParaRPr>
          </a:p>
          <a:p>
            <a:pPr marL="0" indent="0">
              <a:buNone/>
            </a:pPr>
            <a:endParaRPr lang="es-GT" dirty="0" smtClean="0">
              <a:solidFill>
                <a:schemeClr val="accent3">
                  <a:lumMod val="75000"/>
                </a:schemeClr>
              </a:solidFill>
            </a:endParaRPr>
          </a:p>
          <a:p>
            <a:pPr marL="0" indent="0">
              <a:buNone/>
            </a:pPr>
            <a:endParaRPr lang="es-GT" dirty="0" smtClean="0">
              <a:solidFill>
                <a:schemeClr val="accent3">
                  <a:lumMod val="75000"/>
                </a:schemeClr>
              </a:solidFill>
            </a:endParaRPr>
          </a:p>
          <a:p>
            <a:pPr marL="0" indent="0">
              <a:buNone/>
            </a:pPr>
            <a:endParaRPr lang="es-GT" dirty="0">
              <a:solidFill>
                <a:schemeClr val="accent3">
                  <a:lumMod val="75000"/>
                </a:schemeClr>
              </a:solidFill>
            </a:endParaRPr>
          </a:p>
          <a:p>
            <a:pPr marL="0" indent="0">
              <a:buNone/>
            </a:pPr>
            <a:endParaRPr lang="es-GT" dirty="0"/>
          </a:p>
        </p:txBody>
      </p:sp>
      <p:pic>
        <p:nvPicPr>
          <p:cNvPr id="5" name="Imagen 4"/>
          <p:cNvPicPr>
            <a:picLocks noChangeAspect="1"/>
          </p:cNvPicPr>
          <p:nvPr/>
        </p:nvPicPr>
        <p:blipFill>
          <a:blip r:embed="rId2"/>
          <a:stretch>
            <a:fillRect/>
          </a:stretch>
        </p:blipFill>
        <p:spPr>
          <a:xfrm>
            <a:off x="6188417" y="3975100"/>
            <a:ext cx="5421812" cy="1885950"/>
          </a:xfrm>
          <a:prstGeom prst="rect">
            <a:avLst/>
          </a:prstGeom>
        </p:spPr>
      </p:pic>
    </p:spTree>
    <p:extLst>
      <p:ext uri="{BB962C8B-B14F-4D97-AF65-F5344CB8AC3E}">
        <p14:creationId xmlns:p14="http://schemas.microsoft.com/office/powerpoint/2010/main" val="1305017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30" presetClass="emph" presetSubtype="0" fill="hold" grpId="0" nodeType="clickEffect">
                                  <p:stCondLst>
                                    <p:cond delay="0"/>
                                  </p:stCondLst>
                                  <p:childTnLst>
                                    <p:animClr clrSpc="hsl" dir="cw">
                                      <p:cBhvr override="childStyle">
                                        <p:cTn id="10" dur="500" fill="hold"/>
                                        <p:tgtEl>
                                          <p:spTgt spid="3">
                                            <p:txEl>
                                              <p:pRg st="0" end="0"/>
                                            </p:txEl>
                                          </p:spTgt>
                                        </p:tgtEl>
                                        <p:attrNameLst>
                                          <p:attrName>style.color</p:attrName>
                                        </p:attrNameLst>
                                      </p:cBhvr>
                                      <p:by>
                                        <p:hsl h="0" s="12549" l="25098"/>
                                      </p:by>
                                    </p:animClr>
                                    <p:animClr clrSpc="hsl" dir="cw">
                                      <p:cBhvr>
                                        <p:cTn id="11" dur="500" fill="hold"/>
                                        <p:tgtEl>
                                          <p:spTgt spid="3">
                                            <p:txEl>
                                              <p:pRg st="0" end="0"/>
                                            </p:txEl>
                                          </p:spTgt>
                                        </p:tgtEl>
                                        <p:attrNameLst>
                                          <p:attrName>fillcolor</p:attrName>
                                        </p:attrNameLst>
                                      </p:cBhvr>
                                      <p:by>
                                        <p:hsl h="0" s="12549" l="25098"/>
                                      </p:by>
                                    </p:animClr>
                                    <p:animClr clrSpc="hsl" dir="cw">
                                      <p:cBhvr>
                                        <p:cTn id="12" dur="500" fill="hold"/>
                                        <p:tgtEl>
                                          <p:spTgt spid="3">
                                            <p:txEl>
                                              <p:pRg st="0" end="0"/>
                                            </p:txEl>
                                          </p:spTgt>
                                        </p:tgtEl>
                                        <p:attrNameLst>
                                          <p:attrName>stroke.color</p:attrName>
                                        </p:attrNameLst>
                                      </p:cBhvr>
                                      <p:by>
                                        <p:hsl h="0" s="12549" l="25098"/>
                                      </p:by>
                                    </p:animClr>
                                    <p:set>
                                      <p:cBhvr>
                                        <p:cTn id="13" dur="500" fill="hold"/>
                                        <p:tgtEl>
                                          <p:spTgt spid="3">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30" presetClass="emph" presetSubtype="0" fill="hold" grpId="0" nodeType="clickEffect">
                                  <p:stCondLst>
                                    <p:cond delay="0"/>
                                  </p:stCondLst>
                                  <p:childTnLst>
                                    <p:animClr clrSpc="hsl" dir="cw">
                                      <p:cBhvr override="childStyle">
                                        <p:cTn id="17" dur="500" fill="hold"/>
                                        <p:tgtEl>
                                          <p:spTgt spid="3">
                                            <p:txEl>
                                              <p:pRg st="1" end="1"/>
                                            </p:txEl>
                                          </p:spTgt>
                                        </p:tgtEl>
                                        <p:attrNameLst>
                                          <p:attrName>style.color</p:attrName>
                                        </p:attrNameLst>
                                      </p:cBhvr>
                                      <p:by>
                                        <p:hsl h="0" s="12549" l="25098"/>
                                      </p:by>
                                    </p:animClr>
                                    <p:animClr clrSpc="hsl" dir="cw">
                                      <p:cBhvr>
                                        <p:cTn id="18" dur="500" fill="hold"/>
                                        <p:tgtEl>
                                          <p:spTgt spid="3">
                                            <p:txEl>
                                              <p:pRg st="1" end="1"/>
                                            </p:txEl>
                                          </p:spTgt>
                                        </p:tgtEl>
                                        <p:attrNameLst>
                                          <p:attrName>fillcolor</p:attrName>
                                        </p:attrNameLst>
                                      </p:cBhvr>
                                      <p:by>
                                        <p:hsl h="0" s="12549" l="25098"/>
                                      </p:by>
                                    </p:animClr>
                                    <p:animClr clrSpc="hsl" dir="cw">
                                      <p:cBhvr>
                                        <p:cTn id="19" dur="500" fill="hold"/>
                                        <p:tgtEl>
                                          <p:spTgt spid="3">
                                            <p:txEl>
                                              <p:pRg st="1" end="1"/>
                                            </p:txEl>
                                          </p:spTgt>
                                        </p:tgtEl>
                                        <p:attrNameLst>
                                          <p:attrName>stroke.color</p:attrName>
                                        </p:attrNameLst>
                                      </p:cBhvr>
                                      <p:by>
                                        <p:hsl h="0" s="12549" l="25098"/>
                                      </p:by>
                                    </p:animClr>
                                    <p:set>
                                      <p:cBhvr>
                                        <p:cTn id="20" dur="500" fill="hold"/>
                                        <p:tgtEl>
                                          <p:spTgt spid="3">
                                            <p:txEl>
                                              <p:pRg st="1" end="1"/>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30" presetClass="emph" presetSubtype="0" fill="hold" grpId="0" nodeType="clickEffect">
                                  <p:stCondLst>
                                    <p:cond delay="0"/>
                                  </p:stCondLst>
                                  <p:childTnLst>
                                    <p:animClr clrSpc="hsl" dir="cw">
                                      <p:cBhvr override="childStyle">
                                        <p:cTn id="24" dur="500" fill="hold"/>
                                        <p:tgtEl>
                                          <p:spTgt spid="4">
                                            <p:txEl>
                                              <p:pRg st="0" end="0"/>
                                            </p:txEl>
                                          </p:spTgt>
                                        </p:tgtEl>
                                        <p:attrNameLst>
                                          <p:attrName>style.color</p:attrName>
                                        </p:attrNameLst>
                                      </p:cBhvr>
                                      <p:by>
                                        <p:hsl h="0" s="12549" l="25098"/>
                                      </p:by>
                                    </p:animClr>
                                    <p:animClr clrSpc="hsl" dir="cw">
                                      <p:cBhvr>
                                        <p:cTn id="25" dur="500" fill="hold"/>
                                        <p:tgtEl>
                                          <p:spTgt spid="4">
                                            <p:txEl>
                                              <p:pRg st="0" end="0"/>
                                            </p:txEl>
                                          </p:spTgt>
                                        </p:tgtEl>
                                        <p:attrNameLst>
                                          <p:attrName>fillcolor</p:attrName>
                                        </p:attrNameLst>
                                      </p:cBhvr>
                                      <p:by>
                                        <p:hsl h="0" s="12549" l="25098"/>
                                      </p:by>
                                    </p:animClr>
                                    <p:animClr clrSpc="hsl" dir="cw">
                                      <p:cBhvr>
                                        <p:cTn id="26" dur="500" fill="hold"/>
                                        <p:tgtEl>
                                          <p:spTgt spid="4">
                                            <p:txEl>
                                              <p:pRg st="0" end="0"/>
                                            </p:txEl>
                                          </p:spTgt>
                                        </p:tgtEl>
                                        <p:attrNameLst>
                                          <p:attrName>stroke.color</p:attrName>
                                        </p:attrNameLst>
                                      </p:cBhvr>
                                      <p:by>
                                        <p:hsl h="0" s="12549" l="25098"/>
                                      </p:by>
                                    </p:animClr>
                                    <p:set>
                                      <p:cBhvr>
                                        <p:cTn id="27" dur="500" fill="hold"/>
                                        <p:tgtEl>
                                          <p:spTgt spid="4">
                                            <p:txEl>
                                              <p:pRg st="0" end="0"/>
                                            </p:txEl>
                                          </p:spTgt>
                                        </p:tgtEl>
                                        <p:attrNameLst>
                                          <p:attrName>fill.type</p:attrName>
                                        </p:attrNameLst>
                                      </p:cBhvr>
                                      <p:to>
                                        <p:strVal val="solid"/>
                                      </p:to>
                                    </p:set>
                                  </p:childTnLst>
                                </p:cTn>
                              </p:par>
                            </p:childTnLst>
                          </p:cTn>
                        </p:par>
                      </p:childTnLst>
                    </p:cTn>
                  </p:par>
                  <p:par>
                    <p:cTn id="28" fill="hold">
                      <p:stCondLst>
                        <p:cond delay="indefinite"/>
                      </p:stCondLst>
                      <p:childTnLst>
                        <p:par>
                          <p:cTn id="29" fill="hold">
                            <p:stCondLst>
                              <p:cond delay="0"/>
                            </p:stCondLst>
                            <p:childTnLst>
                              <p:par>
                                <p:cTn id="30" presetID="8" presetClass="emph" presetSubtype="0" fill="hold" nodeType="clickEffect">
                                  <p:stCondLst>
                                    <p:cond delay="0"/>
                                  </p:stCondLst>
                                  <p:childTnLst>
                                    <p:animRot by="21600000">
                                      <p:cBhvr>
                                        <p:cTn id="31"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GT" sz="6000" dirty="0" smtClean="0">
                <a:latin typeface="Elephant" panose="02020904090505020303" pitchFamily="18" charset="0"/>
              </a:rPr>
              <a:t>Objetivos </a:t>
            </a:r>
            <a:endParaRPr lang="es-GT" sz="6000" dirty="0">
              <a:latin typeface="Elephant" panose="02020904090505020303" pitchFamily="18" charset="0"/>
            </a:endParaRPr>
          </a:p>
        </p:txBody>
      </p:sp>
      <p:sp>
        <p:nvSpPr>
          <p:cNvPr id="3" name="Marcador de contenido 2"/>
          <p:cNvSpPr>
            <a:spLocks noGrp="1"/>
          </p:cNvSpPr>
          <p:nvPr>
            <p:ph sz="half" idx="1"/>
          </p:nvPr>
        </p:nvSpPr>
        <p:spPr>
          <a:xfrm>
            <a:off x="581193" y="2228003"/>
            <a:ext cx="5422390" cy="4147745"/>
          </a:xfrm>
        </p:spPr>
        <p:txBody>
          <a:bodyPr>
            <a:noAutofit/>
          </a:bodyPr>
          <a:lstStyle/>
          <a:p>
            <a:pPr marL="0" indent="0">
              <a:buNone/>
            </a:pPr>
            <a:r>
              <a:rPr lang="es-GT" sz="2000" dirty="0" smtClean="0">
                <a:solidFill>
                  <a:schemeClr val="accent3">
                    <a:lumMod val="75000"/>
                  </a:schemeClr>
                </a:solidFill>
              </a:rPr>
              <a:t>*Promover </a:t>
            </a:r>
            <a:r>
              <a:rPr lang="es-GT" sz="2000" dirty="0">
                <a:solidFill>
                  <a:schemeClr val="accent3">
                    <a:lumMod val="75000"/>
                  </a:schemeClr>
                </a:solidFill>
              </a:rPr>
              <a:t>una cultura contributiva sólida, basada en valores cívicos y </a:t>
            </a:r>
            <a:r>
              <a:rPr lang="es-GT" sz="2000" dirty="0" smtClean="0">
                <a:solidFill>
                  <a:schemeClr val="accent3">
                    <a:lumMod val="75000"/>
                  </a:schemeClr>
                </a:solidFill>
              </a:rPr>
              <a:t>éticos.</a:t>
            </a:r>
            <a:endParaRPr lang="es-GT" sz="2000" dirty="0">
              <a:solidFill>
                <a:schemeClr val="accent3">
                  <a:lumMod val="75000"/>
                </a:schemeClr>
              </a:solidFill>
            </a:endParaRPr>
          </a:p>
          <a:p>
            <a:pPr marL="0" indent="0">
              <a:buNone/>
            </a:pPr>
            <a:r>
              <a:rPr lang="es-GT" sz="2000" dirty="0" smtClean="0">
                <a:solidFill>
                  <a:schemeClr val="accent3">
                    <a:lumMod val="75000"/>
                  </a:schemeClr>
                </a:solidFill>
              </a:rPr>
              <a:t>*Sensibilizar </a:t>
            </a:r>
            <a:r>
              <a:rPr lang="es-GT" sz="2000" dirty="0">
                <a:solidFill>
                  <a:schemeClr val="accent3">
                    <a:lumMod val="75000"/>
                  </a:schemeClr>
                </a:solidFill>
              </a:rPr>
              <a:t>a los futuros ciudadanos del país sobre la importancia de </a:t>
            </a:r>
            <a:r>
              <a:rPr lang="es-GT" sz="2000" dirty="0" smtClean="0">
                <a:solidFill>
                  <a:schemeClr val="accent3">
                    <a:lumMod val="75000"/>
                  </a:schemeClr>
                </a:solidFill>
              </a:rPr>
              <a:t>contribuir.</a:t>
            </a:r>
            <a:endParaRPr lang="es-GT" sz="2000" dirty="0">
              <a:solidFill>
                <a:schemeClr val="accent3">
                  <a:lumMod val="75000"/>
                </a:schemeClr>
              </a:solidFill>
            </a:endParaRPr>
          </a:p>
          <a:p>
            <a:pPr marL="0" indent="0">
              <a:buNone/>
            </a:pPr>
            <a:r>
              <a:rPr lang="es-GT" sz="2000" dirty="0" smtClean="0">
                <a:solidFill>
                  <a:schemeClr val="accent3">
                    <a:lumMod val="75000"/>
                  </a:schemeClr>
                </a:solidFill>
              </a:rPr>
              <a:t>*Brindar </a:t>
            </a:r>
            <a:r>
              <a:rPr lang="es-GT" sz="2000" dirty="0">
                <a:solidFill>
                  <a:schemeClr val="accent3">
                    <a:lumMod val="75000"/>
                  </a:schemeClr>
                </a:solidFill>
              </a:rPr>
              <a:t>facilidades a los contribuyentes para que tramiten o actualicen su </a:t>
            </a:r>
            <a:r>
              <a:rPr lang="es-GT" sz="2000" dirty="0" smtClean="0">
                <a:solidFill>
                  <a:schemeClr val="accent3">
                    <a:lumMod val="75000"/>
                  </a:schemeClr>
                </a:solidFill>
              </a:rPr>
              <a:t>RFC.</a:t>
            </a:r>
            <a:endParaRPr lang="es-GT" sz="2000" dirty="0">
              <a:solidFill>
                <a:schemeClr val="accent3">
                  <a:lumMod val="75000"/>
                </a:schemeClr>
              </a:solidFill>
            </a:endParaRPr>
          </a:p>
          <a:p>
            <a:pPr marL="0" indent="0">
              <a:buNone/>
            </a:pPr>
            <a:r>
              <a:rPr lang="es-GT" sz="2000" dirty="0" smtClean="0">
                <a:solidFill>
                  <a:schemeClr val="accent3">
                    <a:lumMod val="75000"/>
                  </a:schemeClr>
                </a:solidFill>
              </a:rPr>
              <a:t>*Inscribir </a:t>
            </a:r>
            <a:r>
              <a:rPr lang="es-GT" sz="2000" dirty="0">
                <a:solidFill>
                  <a:schemeClr val="accent3">
                    <a:lumMod val="75000"/>
                  </a:schemeClr>
                </a:solidFill>
              </a:rPr>
              <a:t>a contribuyentes omisos en el </a:t>
            </a:r>
            <a:r>
              <a:rPr lang="es-GT" sz="2000" dirty="0" smtClean="0">
                <a:solidFill>
                  <a:schemeClr val="accent3">
                    <a:lumMod val="75000"/>
                  </a:schemeClr>
                </a:solidFill>
              </a:rPr>
              <a:t>RFC.</a:t>
            </a:r>
            <a:endParaRPr lang="es-GT" sz="2000" dirty="0">
              <a:solidFill>
                <a:schemeClr val="accent3">
                  <a:lumMod val="75000"/>
                </a:schemeClr>
              </a:solidFill>
            </a:endParaRPr>
          </a:p>
          <a:p>
            <a:pPr marL="0" indent="0">
              <a:buNone/>
            </a:pPr>
            <a:r>
              <a:rPr lang="es-GT" sz="2000" dirty="0" smtClean="0">
                <a:solidFill>
                  <a:schemeClr val="accent3">
                    <a:lumMod val="75000"/>
                  </a:schemeClr>
                </a:solidFill>
              </a:rPr>
              <a:t>*Depurar </a:t>
            </a:r>
            <a:r>
              <a:rPr lang="es-GT" sz="2000" dirty="0">
                <a:solidFill>
                  <a:schemeClr val="accent3">
                    <a:lumMod val="75000"/>
                  </a:schemeClr>
                </a:solidFill>
              </a:rPr>
              <a:t>y complementar los datos de los contribuyentes </a:t>
            </a:r>
            <a:r>
              <a:rPr lang="es-GT" sz="2000" dirty="0" smtClean="0">
                <a:solidFill>
                  <a:schemeClr val="accent3">
                    <a:lumMod val="75000"/>
                  </a:schemeClr>
                </a:solidFill>
              </a:rPr>
              <a:t>inscritos.</a:t>
            </a:r>
            <a:endParaRPr lang="es-GT" sz="2000" dirty="0">
              <a:solidFill>
                <a:schemeClr val="accent3">
                  <a:lumMod val="75000"/>
                </a:schemeClr>
              </a:solidFill>
            </a:endParaRPr>
          </a:p>
          <a:p>
            <a:pPr marL="0" indent="0">
              <a:buNone/>
            </a:pPr>
            <a:r>
              <a:rPr lang="es-GT" sz="2000" dirty="0" smtClean="0">
                <a:solidFill>
                  <a:schemeClr val="accent3">
                    <a:lumMod val="75000"/>
                  </a:schemeClr>
                </a:solidFill>
              </a:rPr>
              <a:t>*Fomentar </a:t>
            </a:r>
            <a:r>
              <a:rPr lang="es-GT" sz="2000" dirty="0">
                <a:solidFill>
                  <a:schemeClr val="accent3">
                    <a:lumMod val="75000"/>
                  </a:schemeClr>
                </a:solidFill>
              </a:rPr>
              <a:t>el cumplimiento oportuno de las </a:t>
            </a:r>
            <a:r>
              <a:rPr lang="es-GT" sz="2000" dirty="0" smtClean="0">
                <a:solidFill>
                  <a:schemeClr val="accent3">
                    <a:lumMod val="75000"/>
                  </a:schemeClr>
                </a:solidFill>
              </a:rPr>
              <a:t>obligaciones.</a:t>
            </a:r>
            <a:endParaRPr lang="es-GT" sz="2000" dirty="0">
              <a:solidFill>
                <a:schemeClr val="accent3">
                  <a:lumMod val="75000"/>
                </a:schemeClr>
              </a:solidFill>
            </a:endParaRPr>
          </a:p>
        </p:txBody>
      </p:sp>
      <p:sp>
        <p:nvSpPr>
          <p:cNvPr id="4" name="Marcador de contenido 3"/>
          <p:cNvSpPr>
            <a:spLocks noGrp="1"/>
          </p:cNvSpPr>
          <p:nvPr>
            <p:ph sz="half" idx="2"/>
          </p:nvPr>
        </p:nvSpPr>
        <p:spPr>
          <a:xfrm>
            <a:off x="6188417" y="2228003"/>
            <a:ext cx="5422392" cy="3383657"/>
          </a:xfrm>
        </p:spPr>
        <p:txBody>
          <a:bodyPr>
            <a:normAutofit/>
          </a:bodyPr>
          <a:lstStyle/>
          <a:p>
            <a:pPr marL="0" indent="0">
              <a:buNone/>
            </a:pPr>
            <a:r>
              <a:rPr lang="es-GT" sz="2200" dirty="0" smtClean="0">
                <a:solidFill>
                  <a:schemeClr val="accent1">
                    <a:lumMod val="75000"/>
                  </a:schemeClr>
                </a:solidFill>
              </a:rPr>
              <a:t>Objetivos </a:t>
            </a:r>
            <a:r>
              <a:rPr lang="es-GT" sz="2200" dirty="0">
                <a:solidFill>
                  <a:schemeClr val="accent1">
                    <a:lumMod val="75000"/>
                  </a:schemeClr>
                </a:solidFill>
              </a:rPr>
              <a:t>de las entidades </a:t>
            </a:r>
            <a:r>
              <a:rPr lang="es-GT" sz="2200" dirty="0" smtClean="0">
                <a:solidFill>
                  <a:schemeClr val="accent1">
                    <a:lumMod val="75000"/>
                  </a:schemeClr>
                </a:solidFill>
              </a:rPr>
              <a:t>federativas:</a:t>
            </a:r>
          </a:p>
          <a:p>
            <a:pPr marL="0" indent="0">
              <a:buNone/>
            </a:pPr>
            <a:r>
              <a:rPr lang="es-GT" sz="2000" dirty="0" smtClean="0">
                <a:solidFill>
                  <a:schemeClr val="accent3">
                    <a:lumMod val="75000"/>
                  </a:schemeClr>
                </a:solidFill>
              </a:rPr>
              <a:t>*Inscribir </a:t>
            </a:r>
            <a:r>
              <a:rPr lang="es-GT" sz="2000" dirty="0">
                <a:solidFill>
                  <a:schemeClr val="accent3">
                    <a:lumMod val="75000"/>
                  </a:schemeClr>
                </a:solidFill>
              </a:rPr>
              <a:t>y actualizar a los contribuyentes de los padrones </a:t>
            </a:r>
            <a:r>
              <a:rPr lang="es-GT" sz="2000" dirty="0" smtClean="0">
                <a:solidFill>
                  <a:schemeClr val="accent3">
                    <a:lumMod val="75000"/>
                  </a:schemeClr>
                </a:solidFill>
              </a:rPr>
              <a:t>estatales.</a:t>
            </a:r>
            <a:endParaRPr lang="es-GT" sz="2000" dirty="0">
              <a:solidFill>
                <a:schemeClr val="accent3">
                  <a:lumMod val="75000"/>
                </a:schemeClr>
              </a:solidFill>
            </a:endParaRPr>
          </a:p>
          <a:p>
            <a:pPr marL="0" indent="0">
              <a:buNone/>
            </a:pPr>
            <a:r>
              <a:rPr lang="es-GT" sz="2000" dirty="0" smtClean="0">
                <a:solidFill>
                  <a:schemeClr val="accent3">
                    <a:lumMod val="75000"/>
                  </a:schemeClr>
                </a:solidFill>
              </a:rPr>
              <a:t>*Invitar </a:t>
            </a:r>
            <a:r>
              <a:rPr lang="es-GT" sz="2000" dirty="0">
                <a:solidFill>
                  <a:schemeClr val="accent3">
                    <a:lumMod val="75000"/>
                  </a:schemeClr>
                </a:solidFill>
              </a:rPr>
              <a:t>a los contribuyentes para que realicen el trámite </a:t>
            </a:r>
            <a:r>
              <a:rPr lang="es-GT" sz="2000" dirty="0" smtClean="0">
                <a:solidFill>
                  <a:schemeClr val="accent3">
                    <a:lumMod val="75000"/>
                  </a:schemeClr>
                </a:solidFill>
              </a:rPr>
              <a:t>de </a:t>
            </a:r>
            <a:r>
              <a:rPr lang="es-GT" sz="2000" dirty="0">
                <a:solidFill>
                  <a:schemeClr val="accent3">
                    <a:lumMod val="75000"/>
                  </a:schemeClr>
                </a:solidFill>
              </a:rPr>
              <a:t>cuota fija y el pago de impuestos </a:t>
            </a:r>
            <a:r>
              <a:rPr lang="es-GT" sz="2000" dirty="0" smtClean="0">
                <a:solidFill>
                  <a:schemeClr val="accent3">
                    <a:lumMod val="75000"/>
                  </a:schemeClr>
                </a:solidFill>
              </a:rPr>
              <a:t>estatales.</a:t>
            </a:r>
            <a:endParaRPr lang="es-GT" sz="2000" dirty="0">
              <a:solidFill>
                <a:schemeClr val="accent3">
                  <a:lumMod val="75000"/>
                </a:schemeClr>
              </a:solidFill>
            </a:endParaRPr>
          </a:p>
          <a:p>
            <a:pPr marL="0" indent="0">
              <a:buNone/>
            </a:pPr>
            <a:r>
              <a:rPr lang="es-GT" sz="2000" dirty="0" smtClean="0">
                <a:solidFill>
                  <a:schemeClr val="accent3">
                    <a:lumMod val="75000"/>
                  </a:schemeClr>
                </a:solidFill>
              </a:rPr>
              <a:t>*Sensibilizar</a:t>
            </a:r>
            <a:r>
              <a:rPr lang="es-GT" sz="2000" dirty="0">
                <a:solidFill>
                  <a:schemeClr val="accent3">
                    <a:lumMod val="75000"/>
                  </a:schemeClr>
                </a:solidFill>
              </a:rPr>
              <a:t>, en el ámbito de su competencia, a los futuros ciudadanos de la entidad, sobre la importancia de </a:t>
            </a:r>
            <a:r>
              <a:rPr lang="es-GT" sz="2000" dirty="0" smtClean="0">
                <a:solidFill>
                  <a:schemeClr val="accent3">
                    <a:lumMod val="75000"/>
                  </a:schemeClr>
                </a:solidFill>
              </a:rPr>
              <a:t>contribuir.</a:t>
            </a:r>
            <a:endParaRPr lang="es-GT" sz="2000" dirty="0">
              <a:solidFill>
                <a:schemeClr val="accent3">
                  <a:lumMod val="75000"/>
                </a:schemeClr>
              </a:solidFill>
            </a:endParaRPr>
          </a:p>
          <a:p>
            <a:endParaRPr lang="es-GT" dirty="0"/>
          </a:p>
        </p:txBody>
      </p:sp>
    </p:spTree>
    <p:extLst>
      <p:ext uri="{BB962C8B-B14F-4D97-AF65-F5344CB8AC3E}">
        <p14:creationId xmlns:p14="http://schemas.microsoft.com/office/powerpoint/2010/main" val="6307460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75E-6 1.11111E-6 L 0.02526 0.04005 C 0.03047 0.04907 0.03841 0.05393 0.04661 0.05393 C 0.05612 0.05393 0.06367 0.04907 0.06888 0.04005 L 0.09427 1.11111E-6 " pathEditMode="relative" rAng="0" ptsTypes="AAAAA">
                                      <p:cBhvr>
                                        <p:cTn id="6" dur="2000" fill="hold"/>
                                        <p:tgtEl>
                                          <p:spTgt spid="3">
                                            <p:txEl>
                                              <p:pRg st="0" end="0"/>
                                            </p:txEl>
                                          </p:spTgt>
                                        </p:tgtEl>
                                        <p:attrNameLst>
                                          <p:attrName>ppt_x</p:attrName>
                                          <p:attrName>ppt_y</p:attrName>
                                        </p:attrNameLst>
                                      </p:cBhvr>
                                      <p:rCtr x="4714" y="2685"/>
                                    </p:animMotion>
                                  </p:childTnLst>
                                </p:cTn>
                              </p:par>
                              <p:par>
                                <p:cTn id="7" presetID="37" presetClass="path" presetSubtype="0" accel="50000" decel="50000" fill="hold" nodeType="withEffect">
                                  <p:stCondLst>
                                    <p:cond delay="0"/>
                                  </p:stCondLst>
                                  <p:childTnLst>
                                    <p:animMotion origin="layout" path="M 3.95833E-6 2.96296E-6 L 0.03033 0.04004 C 0.03671 0.04907 0.04648 0.05393 0.05638 0.05393 C 0.06783 0.05393 0.07708 0.04907 0.08333 0.04004 L 0.11406 2.96296E-6 " pathEditMode="relative" rAng="0" ptsTypes="AAAAA">
                                      <p:cBhvr>
                                        <p:cTn id="8" dur="2000" fill="hold"/>
                                        <p:tgtEl>
                                          <p:spTgt spid="3">
                                            <p:txEl>
                                              <p:pRg st="1" end="1"/>
                                            </p:txEl>
                                          </p:spTgt>
                                        </p:tgtEl>
                                        <p:attrNameLst>
                                          <p:attrName>ppt_x</p:attrName>
                                          <p:attrName>ppt_y</p:attrName>
                                        </p:attrNameLst>
                                      </p:cBhvr>
                                      <p:rCtr x="5703" y="2685"/>
                                    </p:animMotion>
                                  </p:childTnLst>
                                </p:cTn>
                              </p:par>
                              <p:par>
                                <p:cTn id="9" presetID="37" presetClass="path" presetSubtype="0" accel="50000" decel="50000" fill="hold" nodeType="withEffect">
                                  <p:stCondLst>
                                    <p:cond delay="0"/>
                                  </p:stCondLst>
                                  <p:childTnLst>
                                    <p:animMotion origin="layout" path="M 3.95833E-6 -4.81481E-6 L 0.0263 0.04005 C 0.03177 0.04908 0.0401 0.05394 0.04869 0.05394 C 0.05859 0.05394 0.06653 0.04908 0.072 0.04005 L 0.09843 -4.81481E-6 " pathEditMode="relative" rAng="0" ptsTypes="AAAAA">
                                      <p:cBhvr>
                                        <p:cTn id="10" dur="2000" fill="hold"/>
                                        <p:tgtEl>
                                          <p:spTgt spid="3">
                                            <p:txEl>
                                              <p:pRg st="2" end="2"/>
                                            </p:txEl>
                                          </p:spTgt>
                                        </p:tgtEl>
                                        <p:attrNameLst>
                                          <p:attrName>ppt_x</p:attrName>
                                          <p:attrName>ppt_y</p:attrName>
                                        </p:attrNameLst>
                                      </p:cBhvr>
                                      <p:rCtr x="4922" y="2685"/>
                                    </p:animMotion>
                                  </p:childTnLst>
                                </p:cTn>
                              </p:par>
                              <p:par>
                                <p:cTn id="11" presetID="37" presetClass="path" presetSubtype="0" accel="50000" decel="50000" fill="hold" nodeType="withEffect">
                                  <p:stCondLst>
                                    <p:cond delay="0"/>
                                  </p:stCondLst>
                                  <p:childTnLst>
                                    <p:animMotion origin="layout" path="M 6.25E-7 1.11111E-6 L 0.02995 0.04005 C 0.0362 0.04907 0.04557 0.05393 0.05547 0.05393 C 0.06667 0.05393 0.07565 0.04907 0.0819 0.04005 L 0.11198 1.11111E-6 " pathEditMode="relative" rAng="0" ptsTypes="AAAAA">
                                      <p:cBhvr>
                                        <p:cTn id="12" dur="2000" fill="hold"/>
                                        <p:tgtEl>
                                          <p:spTgt spid="3">
                                            <p:txEl>
                                              <p:pRg st="3" end="3"/>
                                            </p:txEl>
                                          </p:spTgt>
                                        </p:tgtEl>
                                        <p:attrNameLst>
                                          <p:attrName>ppt_x</p:attrName>
                                          <p:attrName>ppt_y</p:attrName>
                                        </p:attrNameLst>
                                      </p:cBhvr>
                                      <p:rCtr x="5599" y="2685"/>
                                    </p:animMotion>
                                  </p:childTnLst>
                                </p:cTn>
                              </p:par>
                              <p:par>
                                <p:cTn id="13" presetID="37" presetClass="path" presetSubtype="0" accel="50000" decel="50000" fill="hold" nodeType="withEffect">
                                  <p:stCondLst>
                                    <p:cond delay="0"/>
                                  </p:stCondLst>
                                  <p:childTnLst>
                                    <p:animMotion origin="layout" path="M -1.45833E-6 -4.44444E-6 L 0.03216 0.04005 C 0.03893 0.04908 0.04896 0.05394 0.05951 0.05394 C 0.07149 0.05394 0.08112 0.04908 0.08789 0.04005 L 0.12018 -4.44444E-6 " pathEditMode="relative" rAng="0" ptsTypes="AAAAA">
                                      <p:cBhvr>
                                        <p:cTn id="14" dur="2000" fill="hold"/>
                                        <p:tgtEl>
                                          <p:spTgt spid="3">
                                            <p:txEl>
                                              <p:pRg st="4" end="4"/>
                                            </p:txEl>
                                          </p:spTgt>
                                        </p:tgtEl>
                                        <p:attrNameLst>
                                          <p:attrName>ppt_x</p:attrName>
                                          <p:attrName>ppt_y</p:attrName>
                                        </p:attrNameLst>
                                      </p:cBhvr>
                                      <p:rCtr x="6003" y="2685"/>
                                    </p:animMotion>
                                  </p:childTnLst>
                                </p:cTn>
                              </p:par>
                              <p:par>
                                <p:cTn id="15" presetID="37" presetClass="path" presetSubtype="0" accel="50000" decel="50000" fill="hold" nodeType="withEffect">
                                  <p:stCondLst>
                                    <p:cond delay="0"/>
                                  </p:stCondLst>
                                  <p:childTnLst>
                                    <p:animMotion origin="layout" path="M 4.16667E-7 4.81481E-6 L 0.03086 0.04004 C 0.03724 0.04907 0.04687 0.05393 0.05703 0.05393 C 0.06849 0.05393 0.07773 0.04907 0.08411 0.04004 L 0.1151 4.81481E-6 " pathEditMode="relative" rAng="0" ptsTypes="AAAAA">
                                      <p:cBhvr>
                                        <p:cTn id="16" dur="2000" fill="hold"/>
                                        <p:tgtEl>
                                          <p:spTgt spid="3">
                                            <p:txEl>
                                              <p:pRg st="5" end="5"/>
                                            </p:txEl>
                                          </p:spTgt>
                                        </p:tgtEl>
                                        <p:attrNameLst>
                                          <p:attrName>ppt_x</p:attrName>
                                          <p:attrName>ppt_y</p:attrName>
                                        </p:attrNameLst>
                                      </p:cBhvr>
                                      <p:rCtr x="5755" y="2685"/>
                                    </p:animMotion>
                                  </p:childTnLst>
                                </p:cTn>
                              </p:par>
                            </p:childTnLst>
                          </p:cTn>
                        </p:par>
                      </p:childTnLst>
                    </p:cTn>
                  </p:par>
                  <p:par>
                    <p:cTn id="17" fill="hold">
                      <p:stCondLst>
                        <p:cond delay="indefinite"/>
                      </p:stCondLst>
                      <p:childTnLst>
                        <p:par>
                          <p:cTn id="18" fill="hold">
                            <p:stCondLst>
                              <p:cond delay="0"/>
                            </p:stCondLst>
                            <p:childTnLst>
                              <p:par>
                                <p:cTn id="19" presetID="37" presetClass="path" presetSubtype="0" accel="50000" decel="50000" fill="hold" grpId="0" nodeType="clickEffect">
                                  <p:stCondLst>
                                    <p:cond delay="0"/>
                                  </p:stCondLst>
                                  <p:childTnLst>
                                    <p:animMotion origin="layout" path="M -2.91667E-6 -3.33333E-6 L 0.03086 0.04005 C 0.03724 0.04908 0.04688 0.05394 0.05703 0.05394 C 0.06849 0.05394 0.07774 0.04908 0.08412 0.04005 L 0.11511 -3.33333E-6 " pathEditMode="relative" rAng="0" ptsTypes="AAAAA">
                                      <p:cBhvr>
                                        <p:cTn id="20" dur="2000" fill="hold"/>
                                        <p:tgtEl>
                                          <p:spTgt spid="4">
                                            <p:txEl>
                                              <p:pRg st="0" end="0"/>
                                            </p:txEl>
                                          </p:spTgt>
                                        </p:tgtEl>
                                        <p:attrNameLst>
                                          <p:attrName>ppt_x</p:attrName>
                                          <p:attrName>ppt_y</p:attrName>
                                        </p:attrNameLst>
                                      </p:cBhvr>
                                      <p:rCtr x="5755" y="2685"/>
                                    </p:animMotion>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grpId="0" nodeType="clickEffect">
                                  <p:stCondLst>
                                    <p:cond delay="0"/>
                                  </p:stCondLst>
                                  <p:childTnLst>
                                    <p:animMotion origin="layout" path="M 4.16667E-6 -4.07407E-6 L 0.02161 0.04005 C 0.02617 0.04908 0.03294 0.05394 0.0401 0.05394 C 0.04817 0.05394 0.05468 0.04908 0.05924 0.04005 L 0.08099 -4.07407E-6 " pathEditMode="relative" rAng="0" ptsTypes="AAAAA">
                                      <p:cBhvr>
                                        <p:cTn id="24" dur="2000" fill="hold"/>
                                        <p:tgtEl>
                                          <p:spTgt spid="4">
                                            <p:txEl>
                                              <p:pRg st="1" end="1"/>
                                            </p:txEl>
                                          </p:spTgt>
                                        </p:tgtEl>
                                        <p:attrNameLst>
                                          <p:attrName>ppt_x</p:attrName>
                                          <p:attrName>ppt_y</p:attrName>
                                        </p:attrNameLst>
                                      </p:cBhvr>
                                      <p:rCtr x="4049" y="2685"/>
                                    </p:animMotion>
                                  </p:childTnLst>
                                </p:cTn>
                              </p:par>
                            </p:childTnLst>
                          </p:cTn>
                        </p:par>
                      </p:childTnLst>
                    </p:cTn>
                  </p:par>
                  <p:par>
                    <p:cTn id="25" fill="hold">
                      <p:stCondLst>
                        <p:cond delay="indefinite"/>
                      </p:stCondLst>
                      <p:childTnLst>
                        <p:par>
                          <p:cTn id="26" fill="hold">
                            <p:stCondLst>
                              <p:cond delay="0"/>
                            </p:stCondLst>
                            <p:childTnLst>
                              <p:par>
                                <p:cTn id="27" presetID="37" presetClass="path" presetSubtype="0" accel="50000" decel="50000" fill="hold" grpId="0" nodeType="clickEffect">
                                  <p:stCondLst>
                                    <p:cond delay="0"/>
                                  </p:stCondLst>
                                  <p:childTnLst>
                                    <p:animMotion origin="layout" path="M -4.58333E-6 -2.59259E-6 L 0.02318 0.04005 C 0.028 0.04908 0.03529 0.05394 0.04297 0.05394 C 0.0517 0.05394 0.05873 0.04908 0.06355 0.04005 L 0.08698 -2.59259E-6 " pathEditMode="relative" rAng="0" ptsTypes="AAAAA">
                                      <p:cBhvr>
                                        <p:cTn id="28" dur="2000" fill="hold"/>
                                        <p:tgtEl>
                                          <p:spTgt spid="4">
                                            <p:txEl>
                                              <p:pRg st="2" end="2"/>
                                            </p:txEl>
                                          </p:spTgt>
                                        </p:tgtEl>
                                        <p:attrNameLst>
                                          <p:attrName>ppt_x</p:attrName>
                                          <p:attrName>ppt_y</p:attrName>
                                        </p:attrNameLst>
                                      </p:cBhvr>
                                      <p:rCtr x="4349" y="2685"/>
                                    </p:animMotion>
                                  </p:childTnLst>
                                </p:cTn>
                              </p:par>
                            </p:childTnLst>
                          </p:cTn>
                        </p:par>
                      </p:childTnLst>
                    </p:cTn>
                  </p:par>
                  <p:par>
                    <p:cTn id="29" fill="hold">
                      <p:stCondLst>
                        <p:cond delay="indefinite"/>
                      </p:stCondLst>
                      <p:childTnLst>
                        <p:par>
                          <p:cTn id="30" fill="hold">
                            <p:stCondLst>
                              <p:cond delay="0"/>
                            </p:stCondLst>
                            <p:childTnLst>
                              <p:par>
                                <p:cTn id="31" presetID="37" presetClass="path" presetSubtype="0" accel="50000" decel="50000" fill="hold" grpId="0" nodeType="clickEffect">
                                  <p:stCondLst>
                                    <p:cond delay="0"/>
                                  </p:stCondLst>
                                  <p:childTnLst>
                                    <p:animMotion origin="layout" path="M 3.54167E-6 -4.81481E-6 L 0.01992 0.04005 C 0.02395 0.04908 0.0302 0.05394 0.03685 0.05394 C 0.04427 0.05394 0.05026 0.04908 0.05429 0.04005 L 0.07435 -4.81481E-6 " pathEditMode="relative" rAng="0" ptsTypes="AAAAA">
                                      <p:cBhvr>
                                        <p:cTn id="32" dur="2000" fill="hold"/>
                                        <p:tgtEl>
                                          <p:spTgt spid="4">
                                            <p:txEl>
                                              <p:pRg st="3" end="3"/>
                                            </p:txEl>
                                          </p:spTgt>
                                        </p:tgtEl>
                                        <p:attrNameLst>
                                          <p:attrName>ppt_x</p:attrName>
                                          <p:attrName>ppt_y</p:attrName>
                                        </p:attrNameLst>
                                      </p:cBhvr>
                                      <p:rCtr x="3711" y="2685"/>
                                    </p:animMotion>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1000" fill="hold"/>
                                        <p:tgtEl>
                                          <p:spTgt spid="2"/>
                                        </p:tgtEl>
                                        <p:attrNameLst>
                                          <p:attrName>ppt_w</p:attrName>
                                        </p:attrNameLst>
                                      </p:cBhvr>
                                      <p:tavLst>
                                        <p:tav tm="0">
                                          <p:val>
                                            <p:fltVal val="0"/>
                                          </p:val>
                                        </p:tav>
                                        <p:tav tm="100000">
                                          <p:val>
                                            <p:strVal val="#ppt_w"/>
                                          </p:val>
                                        </p:tav>
                                      </p:tavLst>
                                    </p:anim>
                                    <p:anim calcmode="lin" valueType="num">
                                      <p:cBhvr>
                                        <p:cTn id="38" dur="1000" fill="hold"/>
                                        <p:tgtEl>
                                          <p:spTgt spid="2"/>
                                        </p:tgtEl>
                                        <p:attrNameLst>
                                          <p:attrName>ppt_h</p:attrName>
                                        </p:attrNameLst>
                                      </p:cBhvr>
                                      <p:tavLst>
                                        <p:tav tm="0">
                                          <p:val>
                                            <p:fltVal val="0"/>
                                          </p:val>
                                        </p:tav>
                                        <p:tav tm="100000">
                                          <p:val>
                                            <p:strVal val="#ppt_h"/>
                                          </p:val>
                                        </p:tav>
                                      </p:tavLst>
                                    </p:anim>
                                    <p:anim calcmode="lin" valueType="num">
                                      <p:cBhvr>
                                        <p:cTn id="39" dur="1000" fill="hold"/>
                                        <p:tgtEl>
                                          <p:spTgt spid="2"/>
                                        </p:tgtEl>
                                        <p:attrNameLst>
                                          <p:attrName>style.rotation</p:attrName>
                                        </p:attrNameLst>
                                      </p:cBhvr>
                                      <p:tavLst>
                                        <p:tav tm="0">
                                          <p:val>
                                            <p:fltVal val="90"/>
                                          </p:val>
                                        </p:tav>
                                        <p:tav tm="100000">
                                          <p:val>
                                            <p:fltVal val="0"/>
                                          </p:val>
                                        </p:tav>
                                      </p:tavLst>
                                    </p:anim>
                                    <p:animEffect transition="in" filter="fade">
                                      <p:cBhvr>
                                        <p:cTn id="4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1193" y="867444"/>
            <a:ext cx="11029616" cy="988332"/>
          </a:xfrm>
        </p:spPr>
        <p:txBody>
          <a:bodyPr>
            <a:noAutofit/>
          </a:bodyPr>
          <a:lstStyle/>
          <a:p>
            <a:pPr algn="ctr"/>
            <a:r>
              <a:rPr lang="es-GT" sz="3600" dirty="0" smtClean="0">
                <a:latin typeface="Elephant" panose="02020904090505020303" pitchFamily="18" charset="0"/>
              </a:rPr>
              <a:t>Algunas dudas que siempre quisiste preguntar al sat</a:t>
            </a:r>
            <a:endParaRPr lang="es-GT" sz="3600" dirty="0">
              <a:latin typeface="Elephant" panose="02020904090505020303" pitchFamily="18" charset="0"/>
            </a:endParaRPr>
          </a:p>
        </p:txBody>
      </p:sp>
      <p:sp>
        <p:nvSpPr>
          <p:cNvPr id="3" name="Marcador de contenido 2"/>
          <p:cNvSpPr>
            <a:spLocks noGrp="1"/>
          </p:cNvSpPr>
          <p:nvPr>
            <p:ph sz="half" idx="1"/>
          </p:nvPr>
        </p:nvSpPr>
        <p:spPr>
          <a:xfrm>
            <a:off x="581193" y="2228003"/>
            <a:ext cx="5422390" cy="4211708"/>
          </a:xfrm>
        </p:spPr>
        <p:txBody>
          <a:bodyPr>
            <a:noAutofit/>
          </a:bodyPr>
          <a:lstStyle/>
          <a:p>
            <a:pPr marL="0" indent="0">
              <a:buNone/>
            </a:pPr>
            <a:r>
              <a:rPr lang="es-GT" sz="1400" dirty="0">
                <a:solidFill>
                  <a:schemeClr val="accent3">
                    <a:lumMod val="75000"/>
                  </a:schemeClr>
                </a:solidFill>
              </a:rPr>
              <a:t> </a:t>
            </a:r>
            <a:r>
              <a:rPr lang="es-GT" sz="1400" dirty="0">
                <a:solidFill>
                  <a:schemeClr val="accent1">
                    <a:lumMod val="60000"/>
                    <a:lumOff val="40000"/>
                  </a:schemeClr>
                </a:solidFill>
              </a:rPr>
              <a:t>¿Puedo presentar el recibo de teléfono móvil como comprobante de domicilio para realizar un trámite?</a:t>
            </a:r>
            <a:br>
              <a:rPr lang="es-GT" sz="1400" dirty="0">
                <a:solidFill>
                  <a:schemeClr val="accent1">
                    <a:lumMod val="60000"/>
                    <a:lumOff val="40000"/>
                  </a:schemeClr>
                </a:solidFill>
              </a:rPr>
            </a:br>
            <a:r>
              <a:rPr lang="es-GT" sz="1400" dirty="0">
                <a:solidFill>
                  <a:schemeClr val="accent3">
                    <a:lumMod val="75000"/>
                  </a:schemeClr>
                </a:solidFill>
              </a:rPr>
              <a:t>Como menciona el Anexo 1-A de la Resolución Miscelánea Fiscal para 2016, el recibo de servicios de telefonía, ya sea fijo o móvil, puede presentarse como comprobante de domicilio, siempre y cuando no tenga una antigüedad mayor a cuatro meses. </a:t>
            </a:r>
            <a:endParaRPr lang="es-GT" sz="1400" dirty="0" smtClean="0">
              <a:solidFill>
                <a:schemeClr val="accent3">
                  <a:lumMod val="75000"/>
                </a:schemeClr>
              </a:solidFill>
            </a:endParaRPr>
          </a:p>
          <a:p>
            <a:pPr marL="0" indent="0">
              <a:buNone/>
            </a:pPr>
            <a:r>
              <a:rPr lang="es-GT" sz="1400" dirty="0">
                <a:solidFill>
                  <a:schemeClr val="accent3">
                    <a:lumMod val="75000"/>
                  </a:schemeClr>
                </a:solidFill>
              </a:rPr>
              <a:t> </a:t>
            </a:r>
            <a:r>
              <a:rPr lang="es-GT" sz="1400" dirty="0">
                <a:solidFill>
                  <a:schemeClr val="accent1">
                    <a:lumMod val="60000"/>
                    <a:lumOff val="40000"/>
                  </a:schemeClr>
                </a:solidFill>
              </a:rPr>
              <a:t>¿Cómo calculan su pago provisional del Impuesto Sobre la Renta (ISR) los contribuyentes que obtuvieron ingresos por la prestación de servicios profesionales de manera esporádica?</a:t>
            </a:r>
            <a:br>
              <a:rPr lang="es-GT" sz="1400" dirty="0">
                <a:solidFill>
                  <a:schemeClr val="accent1">
                    <a:lumMod val="60000"/>
                    <a:lumOff val="40000"/>
                  </a:schemeClr>
                </a:solidFill>
              </a:rPr>
            </a:br>
            <a:r>
              <a:rPr lang="es-GT" sz="1400" dirty="0">
                <a:solidFill>
                  <a:schemeClr val="accent3">
                    <a:lumMod val="75000"/>
                  </a:schemeClr>
                </a:solidFill>
              </a:rPr>
              <a:t>El artículo 107 de la Ley del Impuesto Sobre la Renta detalla que los contribuyentes cubrirán como pago provisional a cuenta de su impuesto anual, la cantidad que resulte de multiplicar una tasa del 20% al ingreso percibido, sin deducción alguna. </a:t>
            </a:r>
            <a:endParaRPr lang="es-GT" sz="1400" dirty="0" smtClean="0">
              <a:solidFill>
                <a:schemeClr val="accent3">
                  <a:lumMod val="75000"/>
                </a:schemeClr>
              </a:solidFill>
            </a:endParaRPr>
          </a:p>
          <a:p>
            <a:pPr marL="0" indent="0">
              <a:buNone/>
            </a:pPr>
            <a:r>
              <a:rPr lang="es-GT" sz="1400" dirty="0">
                <a:solidFill>
                  <a:schemeClr val="accent3">
                    <a:lumMod val="75000"/>
                  </a:schemeClr>
                </a:solidFill>
              </a:rPr>
              <a:t> </a:t>
            </a:r>
            <a:r>
              <a:rPr lang="es-GT" sz="1400" dirty="0">
                <a:solidFill>
                  <a:schemeClr val="accent1">
                    <a:lumMod val="60000"/>
                    <a:lumOff val="40000"/>
                  </a:schemeClr>
                </a:solidFill>
              </a:rPr>
              <a:t>¿Las personas que efectúan pagos por concepto de becas deben expedir facturas electrónicas</a:t>
            </a:r>
            <a:r>
              <a:rPr lang="es-GT" sz="1400" dirty="0" smtClean="0">
                <a:solidFill>
                  <a:schemeClr val="accent1">
                    <a:lumMod val="60000"/>
                    <a:lumOff val="40000"/>
                  </a:schemeClr>
                </a:solidFill>
              </a:rPr>
              <a:t>?</a:t>
            </a:r>
            <a:r>
              <a:rPr lang="es-GT" sz="1400" dirty="0">
                <a:solidFill>
                  <a:schemeClr val="accent1">
                    <a:lumMod val="60000"/>
                    <a:lumOff val="40000"/>
                  </a:schemeClr>
                </a:solidFill>
              </a:rPr>
              <a:t/>
            </a:r>
            <a:br>
              <a:rPr lang="es-GT" sz="1400" dirty="0">
                <a:solidFill>
                  <a:schemeClr val="accent1">
                    <a:lumMod val="60000"/>
                    <a:lumOff val="40000"/>
                  </a:schemeClr>
                </a:solidFill>
              </a:rPr>
            </a:br>
            <a:r>
              <a:rPr lang="es-GT" sz="1400" dirty="0">
                <a:solidFill>
                  <a:schemeClr val="accent3">
                    <a:lumMod val="75000"/>
                  </a:schemeClr>
                </a:solidFill>
              </a:rPr>
              <a:t>En el Reglamento de la Ley del Impuesto sobre la Renta, en el artículo 137, se explica que el importe de las becas otorgadas a personas que asumieron la obligación de prestar servicios a quien las otorga será considerado como ingresos por “la prestación de un servicio personal subordinado”.</a:t>
            </a:r>
          </a:p>
        </p:txBody>
      </p:sp>
      <p:sp>
        <p:nvSpPr>
          <p:cNvPr id="4" name="Marcador de contenido 3"/>
          <p:cNvSpPr>
            <a:spLocks noGrp="1"/>
          </p:cNvSpPr>
          <p:nvPr>
            <p:ph sz="half" idx="2"/>
          </p:nvPr>
        </p:nvSpPr>
        <p:spPr>
          <a:xfrm>
            <a:off x="6188417" y="2062264"/>
            <a:ext cx="5422392" cy="4533089"/>
          </a:xfrm>
        </p:spPr>
        <p:txBody>
          <a:bodyPr>
            <a:normAutofit lnSpcReduction="10000"/>
          </a:bodyPr>
          <a:lstStyle/>
          <a:p>
            <a:pPr marL="0" indent="0">
              <a:buNone/>
            </a:pPr>
            <a:r>
              <a:rPr lang="es-GT" sz="1400" dirty="0" smtClean="0">
                <a:solidFill>
                  <a:schemeClr val="accent1">
                    <a:lumMod val="60000"/>
                    <a:lumOff val="40000"/>
                  </a:schemeClr>
                </a:solidFill>
              </a:rPr>
              <a:t>¿</a:t>
            </a:r>
            <a:r>
              <a:rPr lang="es-GT" sz="1400" dirty="0">
                <a:solidFill>
                  <a:schemeClr val="accent1">
                    <a:lumMod val="60000"/>
                    <a:lumOff val="40000"/>
                  </a:schemeClr>
                </a:solidFill>
              </a:rPr>
              <a:t>Los pagos realizados por arrendamiento de automóviles son deducibles de impuestos?</a:t>
            </a:r>
            <a:br>
              <a:rPr lang="es-GT" sz="1400" dirty="0">
                <a:solidFill>
                  <a:schemeClr val="accent1">
                    <a:lumMod val="60000"/>
                    <a:lumOff val="40000"/>
                  </a:schemeClr>
                </a:solidFill>
              </a:rPr>
            </a:br>
            <a:r>
              <a:rPr lang="es-GT" sz="1400" dirty="0">
                <a:solidFill>
                  <a:schemeClr val="accent3">
                    <a:lumMod val="75000"/>
                  </a:schemeClr>
                </a:solidFill>
              </a:rPr>
              <a:t>Sí lo son, siempre y cuando los pagos efectuados por el uso o goce temporal del automóvil no excedan los 200 pesos diarios por auto, además de que, cómo menciona el Artículo 36 fracción II de la Ley del ISR, las inversiones en automóviles solamente serán deducibles de impuestos hasta por un monto de 175,000 pesos</a:t>
            </a:r>
            <a:r>
              <a:rPr lang="es-GT" sz="1400" dirty="0" smtClean="0">
                <a:solidFill>
                  <a:schemeClr val="accent3">
                    <a:lumMod val="75000"/>
                  </a:schemeClr>
                </a:solidFill>
              </a:rPr>
              <a:t>.</a:t>
            </a:r>
          </a:p>
          <a:p>
            <a:pPr marL="0" indent="0">
              <a:buNone/>
            </a:pPr>
            <a:r>
              <a:rPr lang="es-GT" sz="1400" dirty="0">
                <a:solidFill>
                  <a:schemeClr val="accent1">
                    <a:lumMod val="60000"/>
                    <a:lumOff val="40000"/>
                  </a:schemeClr>
                </a:solidFill>
              </a:rPr>
              <a:t>¿En el Régimen de Incorporación Fiscal (RIF) se puede deducir de impuestos la gasolina que se pagó en efectivo</a:t>
            </a:r>
            <a:r>
              <a:rPr lang="es-GT" sz="1400" dirty="0" smtClean="0">
                <a:solidFill>
                  <a:schemeClr val="accent1">
                    <a:lumMod val="60000"/>
                    <a:lumOff val="40000"/>
                  </a:schemeClr>
                </a:solidFill>
              </a:rPr>
              <a:t>?</a:t>
            </a:r>
            <a:br>
              <a:rPr lang="es-GT" sz="1400" dirty="0" smtClean="0">
                <a:solidFill>
                  <a:schemeClr val="accent1">
                    <a:lumMod val="60000"/>
                    <a:lumOff val="40000"/>
                  </a:schemeClr>
                </a:solidFill>
              </a:rPr>
            </a:br>
            <a:r>
              <a:rPr lang="es-GT" sz="1400" dirty="0">
                <a:solidFill>
                  <a:schemeClr val="accent3">
                    <a:lumMod val="75000"/>
                  </a:schemeClr>
                </a:solidFill>
              </a:rPr>
              <a:t>Como establece la Regla 3.13.2. de la Resolución Miscelánea Fiscal para 2016, los contribuyentes que tributen en el Régimen de Incorporación Fiscal podrán deducir sus erogaciones que pagaron en efectivo para la adquisición de combustible para vehículos terrestres, marítimos y aéreos que usen para realizar su actividad, siempre y cuando el monto sea igual o menor a 2,000 pesos</a:t>
            </a:r>
            <a:r>
              <a:rPr lang="es-GT" sz="1400" dirty="0" smtClean="0">
                <a:solidFill>
                  <a:schemeClr val="accent3">
                    <a:lumMod val="75000"/>
                  </a:schemeClr>
                </a:solidFill>
              </a:rPr>
              <a:t>.</a:t>
            </a:r>
          </a:p>
          <a:p>
            <a:pPr marL="0" indent="0">
              <a:buNone/>
            </a:pPr>
            <a:r>
              <a:rPr lang="es-GT" sz="1400" dirty="0">
                <a:solidFill>
                  <a:schemeClr val="accent1">
                    <a:lumMod val="60000"/>
                    <a:lumOff val="40000"/>
                  </a:schemeClr>
                </a:solidFill>
              </a:rPr>
              <a:t>¿Cuál es el plazo en el que se resuelve una solicitud de devolución de impuestos?</a:t>
            </a:r>
            <a:br>
              <a:rPr lang="es-GT" sz="1400" dirty="0">
                <a:solidFill>
                  <a:schemeClr val="accent1">
                    <a:lumMod val="60000"/>
                    <a:lumOff val="40000"/>
                  </a:schemeClr>
                </a:solidFill>
              </a:rPr>
            </a:br>
            <a:r>
              <a:rPr lang="es-GT" sz="1400" dirty="0">
                <a:solidFill>
                  <a:srgbClr val="00B0F0"/>
                </a:solidFill>
              </a:rPr>
              <a:t>El Artículo 22 del Código Fiscal de la Federación establece que al solicitar una devolución ante la autoridad fiscal competente, ésta deberá efectuarse en un plazo no mayor a cuarenta días después de solicitarla. </a:t>
            </a:r>
          </a:p>
        </p:txBody>
      </p:sp>
    </p:spTree>
    <p:extLst>
      <p:ext uri="{BB962C8B-B14F-4D97-AF65-F5344CB8AC3E}">
        <p14:creationId xmlns:p14="http://schemas.microsoft.com/office/powerpoint/2010/main" val="6365767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4">
                                            <p:txEl>
                                              <p:pRg st="0" end="0"/>
                                            </p:txEl>
                                          </p:spTgt>
                                        </p:tgtEl>
                                        <p:attrNameLst>
                                          <p:attrName>style.visibility</p:attrName>
                                        </p:attrNameLst>
                                      </p:cBhvr>
                                      <p:to>
                                        <p:strVal val="visible"/>
                                      </p:to>
                                    </p:set>
                                    <p:animEffect transition="in" filter="wipe(down)">
                                      <p:cBhvr>
                                        <p:cTn id="66" dur="580">
                                          <p:stCondLst>
                                            <p:cond delay="0"/>
                                          </p:stCondLst>
                                        </p:cTn>
                                        <p:tgtEl>
                                          <p:spTgt spid="4">
                                            <p:txEl>
                                              <p:pRg st="0" end="0"/>
                                            </p:txEl>
                                          </p:spTgt>
                                        </p:tgtEl>
                                      </p:cBhvr>
                                    </p:animEffect>
                                    <p:anim calcmode="lin" valueType="num">
                                      <p:cBhvr>
                                        <p:cTn id="67"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4">
                                            <p:txEl>
                                              <p:pRg st="0" end="0"/>
                                            </p:txEl>
                                          </p:spTgt>
                                        </p:tgtEl>
                                      </p:cBhvr>
                                      <p:to x="100000" y="60000"/>
                                    </p:animScale>
                                    <p:animScale>
                                      <p:cBhvr>
                                        <p:cTn id="73" dur="166" decel="50000">
                                          <p:stCondLst>
                                            <p:cond delay="676"/>
                                          </p:stCondLst>
                                        </p:cTn>
                                        <p:tgtEl>
                                          <p:spTgt spid="4">
                                            <p:txEl>
                                              <p:pRg st="0" end="0"/>
                                            </p:txEl>
                                          </p:spTgt>
                                        </p:tgtEl>
                                      </p:cBhvr>
                                      <p:to x="100000" y="100000"/>
                                    </p:animScale>
                                    <p:animScale>
                                      <p:cBhvr>
                                        <p:cTn id="74" dur="26">
                                          <p:stCondLst>
                                            <p:cond delay="1312"/>
                                          </p:stCondLst>
                                        </p:cTn>
                                        <p:tgtEl>
                                          <p:spTgt spid="4">
                                            <p:txEl>
                                              <p:pRg st="0" end="0"/>
                                            </p:txEl>
                                          </p:spTgt>
                                        </p:tgtEl>
                                      </p:cBhvr>
                                      <p:to x="100000" y="80000"/>
                                    </p:animScale>
                                    <p:animScale>
                                      <p:cBhvr>
                                        <p:cTn id="75" dur="166" decel="50000">
                                          <p:stCondLst>
                                            <p:cond delay="1338"/>
                                          </p:stCondLst>
                                        </p:cTn>
                                        <p:tgtEl>
                                          <p:spTgt spid="4">
                                            <p:txEl>
                                              <p:pRg st="0" end="0"/>
                                            </p:txEl>
                                          </p:spTgt>
                                        </p:tgtEl>
                                      </p:cBhvr>
                                      <p:to x="100000" y="100000"/>
                                    </p:animScale>
                                    <p:animScale>
                                      <p:cBhvr>
                                        <p:cTn id="76" dur="26">
                                          <p:stCondLst>
                                            <p:cond delay="1642"/>
                                          </p:stCondLst>
                                        </p:cTn>
                                        <p:tgtEl>
                                          <p:spTgt spid="4">
                                            <p:txEl>
                                              <p:pRg st="0" end="0"/>
                                            </p:txEl>
                                          </p:spTgt>
                                        </p:tgtEl>
                                      </p:cBhvr>
                                      <p:to x="100000" y="90000"/>
                                    </p:animScale>
                                    <p:animScale>
                                      <p:cBhvr>
                                        <p:cTn id="77" dur="166" decel="50000">
                                          <p:stCondLst>
                                            <p:cond delay="1668"/>
                                          </p:stCondLst>
                                        </p:cTn>
                                        <p:tgtEl>
                                          <p:spTgt spid="4">
                                            <p:txEl>
                                              <p:pRg st="0" end="0"/>
                                            </p:txEl>
                                          </p:spTgt>
                                        </p:tgtEl>
                                      </p:cBhvr>
                                      <p:to x="100000" y="100000"/>
                                    </p:animScale>
                                    <p:animScale>
                                      <p:cBhvr>
                                        <p:cTn id="78" dur="26">
                                          <p:stCondLst>
                                            <p:cond delay="1808"/>
                                          </p:stCondLst>
                                        </p:cTn>
                                        <p:tgtEl>
                                          <p:spTgt spid="4">
                                            <p:txEl>
                                              <p:pRg st="0" end="0"/>
                                            </p:txEl>
                                          </p:spTgt>
                                        </p:tgtEl>
                                      </p:cBhvr>
                                      <p:to x="100000" y="95000"/>
                                    </p:animScale>
                                    <p:animScale>
                                      <p:cBhvr>
                                        <p:cTn id="79" dur="166" decel="50000">
                                          <p:stCondLst>
                                            <p:cond delay="1834"/>
                                          </p:stCondLst>
                                        </p:cTn>
                                        <p:tgtEl>
                                          <p:spTgt spid="4">
                                            <p:txEl>
                                              <p:pRg st="0" end="0"/>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4">
                                            <p:txEl>
                                              <p:pRg st="1" end="1"/>
                                            </p:txEl>
                                          </p:spTgt>
                                        </p:tgtEl>
                                        <p:attrNameLst>
                                          <p:attrName>style.visibility</p:attrName>
                                        </p:attrNameLst>
                                      </p:cBhvr>
                                      <p:to>
                                        <p:strVal val="visible"/>
                                      </p:to>
                                    </p:set>
                                    <p:animEffect transition="in" filter="wipe(down)">
                                      <p:cBhvr>
                                        <p:cTn id="84" dur="580">
                                          <p:stCondLst>
                                            <p:cond delay="0"/>
                                          </p:stCondLst>
                                        </p:cTn>
                                        <p:tgtEl>
                                          <p:spTgt spid="4">
                                            <p:txEl>
                                              <p:pRg st="1" end="1"/>
                                            </p:txEl>
                                          </p:spTgt>
                                        </p:tgtEl>
                                      </p:cBhvr>
                                    </p:animEffect>
                                    <p:anim calcmode="lin" valueType="num">
                                      <p:cBhvr>
                                        <p:cTn id="85"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4">
                                            <p:txEl>
                                              <p:pRg st="1" end="1"/>
                                            </p:txEl>
                                          </p:spTgt>
                                        </p:tgtEl>
                                      </p:cBhvr>
                                      <p:to x="100000" y="60000"/>
                                    </p:animScale>
                                    <p:animScale>
                                      <p:cBhvr>
                                        <p:cTn id="91" dur="166" decel="50000">
                                          <p:stCondLst>
                                            <p:cond delay="676"/>
                                          </p:stCondLst>
                                        </p:cTn>
                                        <p:tgtEl>
                                          <p:spTgt spid="4">
                                            <p:txEl>
                                              <p:pRg st="1" end="1"/>
                                            </p:txEl>
                                          </p:spTgt>
                                        </p:tgtEl>
                                      </p:cBhvr>
                                      <p:to x="100000" y="100000"/>
                                    </p:animScale>
                                    <p:animScale>
                                      <p:cBhvr>
                                        <p:cTn id="92" dur="26">
                                          <p:stCondLst>
                                            <p:cond delay="1312"/>
                                          </p:stCondLst>
                                        </p:cTn>
                                        <p:tgtEl>
                                          <p:spTgt spid="4">
                                            <p:txEl>
                                              <p:pRg st="1" end="1"/>
                                            </p:txEl>
                                          </p:spTgt>
                                        </p:tgtEl>
                                      </p:cBhvr>
                                      <p:to x="100000" y="80000"/>
                                    </p:animScale>
                                    <p:animScale>
                                      <p:cBhvr>
                                        <p:cTn id="93" dur="166" decel="50000">
                                          <p:stCondLst>
                                            <p:cond delay="1338"/>
                                          </p:stCondLst>
                                        </p:cTn>
                                        <p:tgtEl>
                                          <p:spTgt spid="4">
                                            <p:txEl>
                                              <p:pRg st="1" end="1"/>
                                            </p:txEl>
                                          </p:spTgt>
                                        </p:tgtEl>
                                      </p:cBhvr>
                                      <p:to x="100000" y="100000"/>
                                    </p:animScale>
                                    <p:animScale>
                                      <p:cBhvr>
                                        <p:cTn id="94" dur="26">
                                          <p:stCondLst>
                                            <p:cond delay="1642"/>
                                          </p:stCondLst>
                                        </p:cTn>
                                        <p:tgtEl>
                                          <p:spTgt spid="4">
                                            <p:txEl>
                                              <p:pRg st="1" end="1"/>
                                            </p:txEl>
                                          </p:spTgt>
                                        </p:tgtEl>
                                      </p:cBhvr>
                                      <p:to x="100000" y="90000"/>
                                    </p:animScale>
                                    <p:animScale>
                                      <p:cBhvr>
                                        <p:cTn id="95" dur="166" decel="50000">
                                          <p:stCondLst>
                                            <p:cond delay="1668"/>
                                          </p:stCondLst>
                                        </p:cTn>
                                        <p:tgtEl>
                                          <p:spTgt spid="4">
                                            <p:txEl>
                                              <p:pRg st="1" end="1"/>
                                            </p:txEl>
                                          </p:spTgt>
                                        </p:tgtEl>
                                      </p:cBhvr>
                                      <p:to x="100000" y="100000"/>
                                    </p:animScale>
                                    <p:animScale>
                                      <p:cBhvr>
                                        <p:cTn id="96" dur="26">
                                          <p:stCondLst>
                                            <p:cond delay="1808"/>
                                          </p:stCondLst>
                                        </p:cTn>
                                        <p:tgtEl>
                                          <p:spTgt spid="4">
                                            <p:txEl>
                                              <p:pRg st="1" end="1"/>
                                            </p:txEl>
                                          </p:spTgt>
                                        </p:tgtEl>
                                      </p:cBhvr>
                                      <p:to x="100000" y="95000"/>
                                    </p:animScale>
                                    <p:animScale>
                                      <p:cBhvr>
                                        <p:cTn id="97" dur="166" decel="50000">
                                          <p:stCondLst>
                                            <p:cond delay="1834"/>
                                          </p:stCondLst>
                                        </p:cTn>
                                        <p:tgtEl>
                                          <p:spTgt spid="4">
                                            <p:txEl>
                                              <p:pRg st="1" end="1"/>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4">
                                            <p:txEl>
                                              <p:pRg st="2" end="2"/>
                                            </p:txEl>
                                          </p:spTgt>
                                        </p:tgtEl>
                                        <p:attrNameLst>
                                          <p:attrName>style.visibility</p:attrName>
                                        </p:attrNameLst>
                                      </p:cBhvr>
                                      <p:to>
                                        <p:strVal val="visible"/>
                                      </p:to>
                                    </p:set>
                                    <p:animEffect transition="in" filter="wipe(down)">
                                      <p:cBhvr>
                                        <p:cTn id="102" dur="580">
                                          <p:stCondLst>
                                            <p:cond delay="0"/>
                                          </p:stCondLst>
                                        </p:cTn>
                                        <p:tgtEl>
                                          <p:spTgt spid="4">
                                            <p:txEl>
                                              <p:pRg st="2" end="2"/>
                                            </p:txEl>
                                          </p:spTgt>
                                        </p:tgtEl>
                                      </p:cBhvr>
                                    </p:animEffect>
                                    <p:anim calcmode="lin" valueType="num">
                                      <p:cBhvr>
                                        <p:cTn id="103"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4">
                                            <p:txEl>
                                              <p:pRg st="2" end="2"/>
                                            </p:txEl>
                                          </p:spTgt>
                                        </p:tgtEl>
                                      </p:cBhvr>
                                      <p:to x="100000" y="60000"/>
                                    </p:animScale>
                                    <p:animScale>
                                      <p:cBhvr>
                                        <p:cTn id="109" dur="166" decel="50000">
                                          <p:stCondLst>
                                            <p:cond delay="676"/>
                                          </p:stCondLst>
                                        </p:cTn>
                                        <p:tgtEl>
                                          <p:spTgt spid="4">
                                            <p:txEl>
                                              <p:pRg st="2" end="2"/>
                                            </p:txEl>
                                          </p:spTgt>
                                        </p:tgtEl>
                                      </p:cBhvr>
                                      <p:to x="100000" y="100000"/>
                                    </p:animScale>
                                    <p:animScale>
                                      <p:cBhvr>
                                        <p:cTn id="110" dur="26">
                                          <p:stCondLst>
                                            <p:cond delay="1312"/>
                                          </p:stCondLst>
                                        </p:cTn>
                                        <p:tgtEl>
                                          <p:spTgt spid="4">
                                            <p:txEl>
                                              <p:pRg st="2" end="2"/>
                                            </p:txEl>
                                          </p:spTgt>
                                        </p:tgtEl>
                                      </p:cBhvr>
                                      <p:to x="100000" y="80000"/>
                                    </p:animScale>
                                    <p:animScale>
                                      <p:cBhvr>
                                        <p:cTn id="111" dur="166" decel="50000">
                                          <p:stCondLst>
                                            <p:cond delay="1338"/>
                                          </p:stCondLst>
                                        </p:cTn>
                                        <p:tgtEl>
                                          <p:spTgt spid="4">
                                            <p:txEl>
                                              <p:pRg st="2" end="2"/>
                                            </p:txEl>
                                          </p:spTgt>
                                        </p:tgtEl>
                                      </p:cBhvr>
                                      <p:to x="100000" y="100000"/>
                                    </p:animScale>
                                    <p:animScale>
                                      <p:cBhvr>
                                        <p:cTn id="112" dur="26">
                                          <p:stCondLst>
                                            <p:cond delay="1642"/>
                                          </p:stCondLst>
                                        </p:cTn>
                                        <p:tgtEl>
                                          <p:spTgt spid="4">
                                            <p:txEl>
                                              <p:pRg st="2" end="2"/>
                                            </p:txEl>
                                          </p:spTgt>
                                        </p:tgtEl>
                                      </p:cBhvr>
                                      <p:to x="100000" y="90000"/>
                                    </p:animScale>
                                    <p:animScale>
                                      <p:cBhvr>
                                        <p:cTn id="113" dur="166" decel="50000">
                                          <p:stCondLst>
                                            <p:cond delay="1668"/>
                                          </p:stCondLst>
                                        </p:cTn>
                                        <p:tgtEl>
                                          <p:spTgt spid="4">
                                            <p:txEl>
                                              <p:pRg st="2" end="2"/>
                                            </p:txEl>
                                          </p:spTgt>
                                        </p:tgtEl>
                                      </p:cBhvr>
                                      <p:to x="100000" y="100000"/>
                                    </p:animScale>
                                    <p:animScale>
                                      <p:cBhvr>
                                        <p:cTn id="114" dur="26">
                                          <p:stCondLst>
                                            <p:cond delay="1808"/>
                                          </p:stCondLst>
                                        </p:cTn>
                                        <p:tgtEl>
                                          <p:spTgt spid="4">
                                            <p:txEl>
                                              <p:pRg st="2" end="2"/>
                                            </p:txEl>
                                          </p:spTgt>
                                        </p:tgtEl>
                                      </p:cBhvr>
                                      <p:to x="100000" y="95000"/>
                                    </p:animScale>
                                    <p:animScale>
                                      <p:cBhvr>
                                        <p:cTn id="115" dur="166" decel="50000">
                                          <p:stCondLst>
                                            <p:cond delay="1834"/>
                                          </p:stCondLst>
                                        </p:cTn>
                                        <p:tgtEl>
                                          <p:spTgt spid="4">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1136720"/>
          </a:xfrm>
        </p:spPr>
        <p:txBody>
          <a:bodyPr>
            <a:normAutofit fontScale="90000"/>
          </a:bodyPr>
          <a:lstStyle/>
          <a:p>
            <a:pPr algn="ctr"/>
            <a:r>
              <a:rPr lang="es-GT" sz="4000" dirty="0" smtClean="0">
                <a:latin typeface="Elephant" panose="02020904090505020303" pitchFamily="18" charset="0"/>
              </a:rPr>
              <a:t>Requisitos de personas / empresas</a:t>
            </a:r>
            <a:endParaRPr lang="es-GT" sz="4000" dirty="0">
              <a:latin typeface="Elephant" panose="02020904090505020303" pitchFamily="18" charset="0"/>
            </a:endParaRPr>
          </a:p>
        </p:txBody>
      </p:sp>
      <p:sp>
        <p:nvSpPr>
          <p:cNvPr id="3" name="Marcador de contenido 2"/>
          <p:cNvSpPr>
            <a:spLocks noGrp="1"/>
          </p:cNvSpPr>
          <p:nvPr>
            <p:ph sz="half" idx="1"/>
          </p:nvPr>
        </p:nvSpPr>
        <p:spPr>
          <a:xfrm>
            <a:off x="581193" y="2455101"/>
            <a:ext cx="5422390" cy="2893513"/>
          </a:xfrm>
        </p:spPr>
        <p:txBody>
          <a:bodyPr>
            <a:noAutofit/>
          </a:bodyPr>
          <a:lstStyle/>
          <a:p>
            <a:pPr marL="0" indent="0" algn="ctr">
              <a:buNone/>
            </a:pPr>
            <a:endParaRPr lang="es-GT" sz="2000" dirty="0">
              <a:solidFill>
                <a:srgbClr val="00B0F0"/>
              </a:solidFill>
            </a:endParaRPr>
          </a:p>
        </p:txBody>
      </p:sp>
      <p:sp>
        <p:nvSpPr>
          <p:cNvPr id="4" name="Marcador de contenido 3"/>
          <p:cNvSpPr>
            <a:spLocks noGrp="1"/>
          </p:cNvSpPr>
          <p:nvPr>
            <p:ph sz="half" idx="2"/>
          </p:nvPr>
        </p:nvSpPr>
        <p:spPr/>
        <p:txBody>
          <a:bodyPr>
            <a:normAutofit/>
          </a:bodyPr>
          <a:lstStyle/>
          <a:p>
            <a:pPr marL="0" indent="0">
              <a:buNone/>
            </a:pPr>
            <a:endParaRPr lang="es-GT" dirty="0"/>
          </a:p>
        </p:txBody>
      </p:sp>
      <p:sp>
        <p:nvSpPr>
          <p:cNvPr id="7" name="Rectángulo redondeado 6"/>
          <p:cNvSpPr/>
          <p:nvPr/>
        </p:nvSpPr>
        <p:spPr>
          <a:xfrm>
            <a:off x="581193" y="2455101"/>
            <a:ext cx="5422390" cy="2893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Inscripción RTU.</a:t>
            </a:r>
          </a:p>
          <a:p>
            <a:pPr algn="ctr"/>
            <a:r>
              <a:rPr lang="es-GT" dirty="0"/>
              <a:t>Actualización RTU.</a:t>
            </a:r>
          </a:p>
          <a:p>
            <a:pPr algn="ctr"/>
            <a:r>
              <a:rPr lang="es-GT" dirty="0"/>
              <a:t>Gestiones en Agencia Virtual.</a:t>
            </a:r>
          </a:p>
          <a:p>
            <a:pPr algn="ctr"/>
            <a:r>
              <a:rPr lang="es-GT" dirty="0"/>
              <a:t>Registro Fiscal de Imprentas En Agencia Virtual.</a:t>
            </a:r>
          </a:p>
          <a:p>
            <a:pPr algn="ctr"/>
            <a:r>
              <a:rPr lang="es-GT" dirty="0"/>
              <a:t>Autorizaciones de documentos en Agencias y Oficinas Tributarias.</a:t>
            </a:r>
          </a:p>
          <a:p>
            <a:pPr algn="ctr"/>
            <a:r>
              <a:rPr lang="es-GT" dirty="0"/>
              <a:t>Tercera Persona Autorizada en Gestiones de RTU</a:t>
            </a:r>
            <a:r>
              <a:rPr lang="es-GT" dirty="0" smtClean="0"/>
              <a:t>.</a:t>
            </a:r>
            <a:endParaRPr lang="es-GT" dirty="0"/>
          </a:p>
        </p:txBody>
      </p:sp>
      <p:sp>
        <p:nvSpPr>
          <p:cNvPr id="8" name="Rectángulo redondeado 7"/>
          <p:cNvSpPr/>
          <p:nvPr/>
        </p:nvSpPr>
        <p:spPr>
          <a:xfrm>
            <a:off x="6212910" y="2279737"/>
            <a:ext cx="5397899" cy="35699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Solvencia fiscal.</a:t>
            </a:r>
          </a:p>
          <a:p>
            <a:pPr algn="ctr"/>
            <a:r>
              <a:rPr lang="es-GT" dirty="0"/>
              <a:t>Gestión de devolución por pagos indebidos.</a:t>
            </a:r>
          </a:p>
          <a:p>
            <a:pPr algn="ctr"/>
            <a:r>
              <a:rPr lang="es-GT" dirty="0"/>
              <a:t>Listado de Formularios.</a:t>
            </a:r>
          </a:p>
          <a:p>
            <a:pPr algn="ctr"/>
            <a:r>
              <a:rPr lang="es-GT" dirty="0"/>
              <a:t>Gestores Tributarios.</a:t>
            </a:r>
          </a:p>
          <a:p>
            <a:pPr algn="ctr"/>
            <a:r>
              <a:rPr lang="es-GT" dirty="0"/>
              <a:t>Productores Agropecuarios, Artesanales y Reciclados.</a:t>
            </a:r>
          </a:p>
          <a:p>
            <a:pPr algn="ctr"/>
            <a:r>
              <a:rPr lang="es-GT" dirty="0"/>
              <a:t>Factura electrónica</a:t>
            </a:r>
            <a:r>
              <a:rPr lang="es-GT" dirty="0" smtClean="0"/>
              <a:t>.</a:t>
            </a:r>
          </a:p>
          <a:p>
            <a:pPr algn="ctr"/>
            <a:r>
              <a:rPr lang="es-GT" dirty="0"/>
              <a:t>Cancelación de negocios</a:t>
            </a:r>
            <a:r>
              <a:rPr lang="es-GT" dirty="0" smtClean="0"/>
              <a:t>.</a:t>
            </a:r>
            <a:endParaRPr lang="es-GT" dirty="0"/>
          </a:p>
        </p:txBody>
      </p:sp>
    </p:spTree>
    <p:extLst>
      <p:ext uri="{BB962C8B-B14F-4D97-AF65-F5344CB8AC3E}">
        <p14:creationId xmlns:p14="http://schemas.microsoft.com/office/powerpoint/2010/main" val="39578004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693095" y="1825472"/>
            <a:ext cx="5672137" cy="3260095"/>
          </a:xfrm>
          <a:prstGeom prst="rect">
            <a:avLst/>
          </a:prstGeom>
        </p:spPr>
      </p:pic>
    </p:spTree>
    <p:extLst>
      <p:ext uri="{BB962C8B-B14F-4D97-AF65-F5344CB8AC3E}">
        <p14:creationId xmlns:p14="http://schemas.microsoft.com/office/powerpoint/2010/main" val="24189251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TM03457464[[fn=Dividendo]]</Template>
  <TotalTime>93</TotalTime>
  <Words>576</Words>
  <Application>Microsoft Office PowerPoint</Application>
  <PresentationFormat>Panorámica</PresentationFormat>
  <Paragraphs>52</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Elephant</vt:lpstr>
      <vt:lpstr>Gill Sans MT</vt:lpstr>
      <vt:lpstr>Wingdings 2</vt:lpstr>
      <vt:lpstr>Dividendo</vt:lpstr>
      <vt:lpstr>La Sat</vt:lpstr>
      <vt:lpstr>¿Qué es la Sat?</vt:lpstr>
      <vt:lpstr>Valores Institucionales</vt:lpstr>
      <vt:lpstr>Historia de la Superintendencia de Administración Tributaria (SAT) de Guatemala</vt:lpstr>
      <vt:lpstr>Objetivos </vt:lpstr>
      <vt:lpstr>Algunas dudas que siempre quisiste preguntar al sat</vt:lpstr>
      <vt:lpstr>Requisitos de personas / empresas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Sat</dc:title>
  <dc:creator>Estudiante</dc:creator>
  <cp:lastModifiedBy>Estudiante</cp:lastModifiedBy>
  <cp:revision>11</cp:revision>
  <dcterms:created xsi:type="dcterms:W3CDTF">2018-04-13T19:41:23Z</dcterms:created>
  <dcterms:modified xsi:type="dcterms:W3CDTF">2018-04-13T21:14:31Z</dcterms:modified>
</cp:coreProperties>
</file>