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2" r:id="rId5"/>
    <p:sldId id="267" r:id="rId6"/>
    <p:sldId id="266" r:id="rId7"/>
    <p:sldId id="268" r:id="rId8"/>
    <p:sldId id="269" r:id="rId9"/>
    <p:sldId id="257" r:id="rId10"/>
    <p:sldId id="258" r:id="rId11"/>
    <p:sldId id="259"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E9791-3716-4B11-BA99-35B380C39370}">
          <p14:sldIdLst>
            <p14:sldId id="256"/>
            <p14:sldId id="263"/>
            <p14:sldId id="265"/>
            <p14:sldId id="262"/>
            <p14:sldId id="267"/>
            <p14:sldId id="266"/>
            <p14:sldId id="268"/>
            <p14:sldId id="269"/>
            <p14:sldId id="257"/>
            <p14:sldId id="258"/>
            <p14:sldId id="259"/>
            <p14:sldId id="260"/>
          </p14:sldIdLst>
        </p14:section>
        <p14:section name="Untitled Section" id="{5AE64CF6-92A2-4351-BFE2-5EF68CD923E6}">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29B2B9-FA4D-43D3-AFF1-1D05638A7FEC}"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162957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9B2B9-FA4D-43D3-AFF1-1D05638A7FEC}"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52209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9B2B9-FA4D-43D3-AFF1-1D05638A7FEC}"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289433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9B2B9-FA4D-43D3-AFF1-1D05638A7FEC}"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278329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29B2B9-FA4D-43D3-AFF1-1D05638A7FEC}"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35929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29B2B9-FA4D-43D3-AFF1-1D05638A7FEC}"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141331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29B2B9-FA4D-43D3-AFF1-1D05638A7FEC}"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405356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29B2B9-FA4D-43D3-AFF1-1D05638A7FEC}"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302731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9B2B9-FA4D-43D3-AFF1-1D05638A7FEC}"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365121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29B2B9-FA4D-43D3-AFF1-1D05638A7FEC}"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145065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29B2B9-FA4D-43D3-AFF1-1D05638A7FEC}"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893A0-D899-4191-80F7-3644AAF2676C}" type="slidenum">
              <a:rPr lang="en-US" smtClean="0"/>
              <a:t>‹#›</a:t>
            </a:fld>
            <a:endParaRPr lang="en-US"/>
          </a:p>
        </p:txBody>
      </p:sp>
    </p:spTree>
    <p:extLst>
      <p:ext uri="{BB962C8B-B14F-4D97-AF65-F5344CB8AC3E}">
        <p14:creationId xmlns:p14="http://schemas.microsoft.com/office/powerpoint/2010/main" val="204003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9B2B9-FA4D-43D3-AFF1-1D05638A7FEC}" type="datetimeFigureOut">
              <a:rPr lang="en-US" smtClean="0"/>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893A0-D899-4191-80F7-3644AAF2676C}" type="slidenum">
              <a:rPr lang="en-US" smtClean="0"/>
              <a:t>‹#›</a:t>
            </a:fld>
            <a:endParaRPr lang="en-US"/>
          </a:p>
        </p:txBody>
      </p:sp>
    </p:spTree>
    <p:extLst>
      <p:ext uri="{BB962C8B-B14F-4D97-AF65-F5344CB8AC3E}">
        <p14:creationId xmlns:p14="http://schemas.microsoft.com/office/powerpoint/2010/main" val="3631344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38202" cy="2387600"/>
          </a:xfrm>
        </p:spPr>
        <p:txBody>
          <a:bodyPr>
            <a:normAutofit/>
          </a:bodyPr>
          <a:lstStyle/>
          <a:p>
            <a:r>
              <a:rPr lang="en-US" sz="4800" b="1" dirty="0" smtClean="0"/>
              <a:t>PREDICTING FERTILITY RATE AMONG WOMEN USING MACHINE LEARNING</a:t>
            </a:r>
            <a:endParaRPr lang="en-US" sz="4800" b="1" dirty="0"/>
          </a:p>
        </p:txBody>
      </p:sp>
    </p:spTree>
    <p:extLst>
      <p:ext uri="{BB962C8B-B14F-4D97-AF65-F5344CB8AC3E}">
        <p14:creationId xmlns:p14="http://schemas.microsoft.com/office/powerpoint/2010/main" val="46145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CLEANING AND PREPROCESSING</a:t>
            </a:r>
            <a:endParaRPr lang="en-US" b="1" u="sng" dirty="0"/>
          </a:p>
        </p:txBody>
      </p:sp>
      <p:sp>
        <p:nvSpPr>
          <p:cNvPr id="3" name="Content Placeholder 2"/>
          <p:cNvSpPr>
            <a:spLocks noGrp="1"/>
          </p:cNvSpPr>
          <p:nvPr>
            <p:ph idx="1"/>
          </p:nvPr>
        </p:nvSpPr>
        <p:spPr/>
        <p:txBody>
          <a:bodyPr>
            <a:normAutofit/>
          </a:bodyPr>
          <a:lstStyle/>
          <a:p>
            <a:pPr marL="0" indent="0">
              <a:buNone/>
            </a:pPr>
            <a:r>
              <a:rPr lang="en-US" sz="2000" dirty="0" smtClean="0"/>
              <a:t>To clean and preprocess data for female fertility rate we used:</a:t>
            </a:r>
          </a:p>
          <a:p>
            <a:pPr marL="0" indent="0">
              <a:buNone/>
            </a:pPr>
            <a:r>
              <a:rPr lang="en-US" sz="2000" u="sng" dirty="0" smtClean="0"/>
              <a:t>Data collection</a:t>
            </a:r>
            <a:r>
              <a:rPr lang="en-US" sz="2000" dirty="0" smtClean="0"/>
              <a:t>-We acquired the necessary data set related to female fertility rate.eg age, BMI etc.</a:t>
            </a:r>
          </a:p>
          <a:p>
            <a:pPr marL="0" indent="0">
              <a:buNone/>
            </a:pPr>
            <a:r>
              <a:rPr lang="en-US" sz="2000" u="sng" dirty="0" smtClean="0"/>
              <a:t>Data inspection</a:t>
            </a:r>
            <a:r>
              <a:rPr lang="en-US" sz="2000" dirty="0" smtClean="0"/>
              <a:t>- we checked missing values or null values using data.isnull().sum() and removed missing data using data.dropna(</a:t>
            </a:r>
            <a:r>
              <a:rPr lang="en-US" sz="2000" dirty="0" err="1" smtClean="0"/>
              <a:t>inplace</a:t>
            </a:r>
            <a:r>
              <a:rPr lang="en-US" sz="2000" dirty="0" smtClean="0"/>
              <a:t>=True)</a:t>
            </a:r>
            <a:endParaRPr lang="en-US" sz="2000" u="sng" dirty="0"/>
          </a:p>
          <a:p>
            <a:pPr marL="0" indent="0">
              <a:buNone/>
            </a:pPr>
            <a:r>
              <a:rPr lang="en-US" sz="2000" u="sng" dirty="0" smtClean="0"/>
              <a:t>Handling outliers-</a:t>
            </a:r>
            <a:r>
              <a:rPr lang="en-US" sz="2000" dirty="0" smtClean="0"/>
              <a:t>we handled outliers by cleaning the data </a:t>
            </a:r>
          </a:p>
          <a:p>
            <a:pPr marL="0" indent="0">
              <a:buNone/>
            </a:pPr>
            <a:r>
              <a:rPr lang="en-US" sz="2000" dirty="0" smtClean="0"/>
              <a:t>We converted BMI to equal number of decimal places because it had too many  decimal places.</a:t>
            </a:r>
          </a:p>
          <a:p>
            <a:pPr marL="0" indent="0">
              <a:buNone/>
            </a:pPr>
            <a:r>
              <a:rPr lang="en-US" sz="2000" dirty="0" smtClean="0"/>
              <a:t>We checked for duplicates but there were no duplicates in our dataset </a:t>
            </a:r>
          </a:p>
        </p:txBody>
      </p:sp>
    </p:spTree>
    <p:extLst>
      <p:ext uri="{BB962C8B-B14F-4D97-AF65-F5344CB8AC3E}">
        <p14:creationId xmlns:p14="http://schemas.microsoft.com/office/powerpoint/2010/main" val="176452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FEATURE ENGINEERING</a:t>
            </a:r>
            <a:endParaRPr lang="en-US" b="1" u="sng" dirty="0"/>
          </a:p>
        </p:txBody>
      </p:sp>
      <p:sp>
        <p:nvSpPr>
          <p:cNvPr id="3" name="Content Placeholder 2"/>
          <p:cNvSpPr>
            <a:spLocks noGrp="1"/>
          </p:cNvSpPr>
          <p:nvPr>
            <p:ph idx="1"/>
          </p:nvPr>
        </p:nvSpPr>
        <p:spPr/>
        <p:txBody>
          <a:bodyPr/>
          <a:lstStyle/>
          <a:p>
            <a:r>
              <a:rPr lang="en-US" sz="2000" b="1" dirty="0"/>
              <a:t>Creating Relevant Features</a:t>
            </a:r>
            <a:r>
              <a:rPr lang="en-US" sz="2000" dirty="0"/>
              <a:t>: Develop features like age, </a:t>
            </a:r>
            <a:r>
              <a:rPr lang="en-US" sz="2000" dirty="0" smtClean="0"/>
              <a:t>medical condition , </a:t>
            </a:r>
            <a:r>
              <a:rPr lang="en-US" sz="2000" dirty="0"/>
              <a:t>income, and healthcare access, and consider interaction terms, such as the effect </a:t>
            </a:r>
            <a:r>
              <a:rPr lang="en-US" sz="2000" dirty="0" smtClean="0"/>
              <a:t>of medical condition </a:t>
            </a:r>
            <a:r>
              <a:rPr lang="en-US" sz="2000" dirty="0"/>
              <a:t>on fertility across different </a:t>
            </a:r>
            <a:r>
              <a:rPr lang="en-US" sz="2000" dirty="0" smtClean="0"/>
              <a:t>ages.</a:t>
            </a:r>
          </a:p>
          <a:p>
            <a:r>
              <a:rPr lang="en-US" sz="2000" b="1" dirty="0"/>
              <a:t>T</a:t>
            </a:r>
            <a:r>
              <a:rPr lang="en-US" sz="2000" b="1" dirty="0" smtClean="0"/>
              <a:t>ransforming </a:t>
            </a:r>
            <a:r>
              <a:rPr lang="en-US" sz="2000" b="1" dirty="0"/>
              <a:t>Features</a:t>
            </a:r>
            <a:r>
              <a:rPr lang="en-US" sz="2000" dirty="0"/>
              <a:t>: Normalize or standardize numerical features, and apply transformations (e.g., logarithmic) to handle skewed data and enhance linearity</a:t>
            </a:r>
            <a:r>
              <a:rPr lang="en-US" sz="2000" dirty="0" smtClean="0"/>
              <a:t>.</a:t>
            </a:r>
          </a:p>
          <a:p>
            <a:r>
              <a:rPr lang="en-US" sz="2000" b="1" dirty="0" smtClean="0"/>
              <a:t>selecting </a:t>
            </a:r>
            <a:r>
              <a:rPr lang="en-US" sz="2000" b="1" dirty="0"/>
              <a:t>Important Features</a:t>
            </a:r>
            <a:r>
              <a:rPr lang="en-US" sz="2000" dirty="0"/>
              <a:t>: Use statistical methods and domain knowledge to identify and retain features that significantly impact fertility rates, while discarding less relevant ones</a:t>
            </a:r>
            <a:r>
              <a:rPr lang="en-US" sz="2000" dirty="0" smtClean="0"/>
              <a:t>.</a:t>
            </a:r>
          </a:p>
          <a:p>
            <a:r>
              <a:rPr lang="en-US" sz="2000" dirty="0" smtClean="0"/>
              <a:t>Split data into modelling and training</a:t>
            </a:r>
          </a:p>
          <a:p>
            <a:pPr marL="0" indent="0">
              <a:buNone/>
            </a:pPr>
            <a:endParaRPr lang="en-US" u="sng" dirty="0"/>
          </a:p>
        </p:txBody>
      </p:sp>
    </p:spTree>
    <p:extLst>
      <p:ext uri="{BB962C8B-B14F-4D97-AF65-F5344CB8AC3E}">
        <p14:creationId xmlns:p14="http://schemas.microsoft.com/office/powerpoint/2010/main" val="429050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MODEL BULDING</a:t>
            </a:r>
            <a:endParaRPr lang="en-US" b="1" u="sng" dirty="0"/>
          </a:p>
        </p:txBody>
      </p:sp>
      <p:sp>
        <p:nvSpPr>
          <p:cNvPr id="3" name="Content Placeholder 2"/>
          <p:cNvSpPr>
            <a:spLocks noGrp="1"/>
          </p:cNvSpPr>
          <p:nvPr>
            <p:ph idx="1"/>
          </p:nvPr>
        </p:nvSpPr>
        <p:spPr/>
        <p:txBody>
          <a:bodyPr>
            <a:normAutofit/>
          </a:bodyPr>
          <a:lstStyle/>
          <a:p>
            <a:r>
              <a:rPr lang="en-US" sz="2000" dirty="0" smtClean="0"/>
              <a:t>We identified relevant features that influenced fertility rates like age ,history of miscarriages and number of previous pregnancies.</a:t>
            </a:r>
          </a:p>
          <a:p>
            <a:r>
              <a:rPr lang="en-US" sz="2000" dirty="0" smtClean="0"/>
              <a:t>We then split the dataset into training sets.</a:t>
            </a:r>
          </a:p>
          <a:p>
            <a:r>
              <a:rPr lang="en-US" sz="2000" dirty="0"/>
              <a:t>We trained our model using linear regression model</a:t>
            </a:r>
          </a:p>
          <a:p>
            <a:endParaRPr lang="en-US" sz="2000" dirty="0"/>
          </a:p>
        </p:txBody>
      </p:sp>
    </p:spTree>
    <p:extLst>
      <p:ext uri="{BB962C8B-B14F-4D97-AF65-F5344CB8AC3E}">
        <p14:creationId xmlns:p14="http://schemas.microsoft.com/office/powerpoint/2010/main" val="220541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MODEL EVALUATION</a:t>
            </a:r>
            <a:endParaRPr lang="en-US" b="1" u="sng"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US" dirty="0"/>
              <a:t>Model evaluation results interpretation Adjusted </a:t>
            </a:r>
            <a:r>
              <a:rPr lang="en-US" dirty="0" smtClean="0"/>
              <a:t>R-Squared: Value: 0.044The </a:t>
            </a:r>
            <a:r>
              <a:rPr lang="en-US" dirty="0"/>
              <a:t>adjusted R-squared value of history_of_miscarriage is very low, suggesting that the model explains only a small fraction of the variance in </a:t>
            </a:r>
            <a:r>
              <a:rPr lang="en-US" dirty="0" smtClean="0"/>
              <a:t>the dependent </a:t>
            </a:r>
            <a:r>
              <a:rPr lang="en-US" dirty="0"/>
              <a:t>variable. Specifically, only about </a:t>
            </a:r>
            <a:r>
              <a:rPr lang="en-US" dirty="0" smtClean="0"/>
              <a:t>4.4% </a:t>
            </a:r>
            <a:r>
              <a:rPr lang="en-US" dirty="0"/>
              <a:t>of the variance is explained by the model, after accounting for the number of predictors used. This indicates that the model may not be capturing the underlying patterns in the data </a:t>
            </a:r>
            <a:r>
              <a:rPr lang="en-US" dirty="0" smtClean="0"/>
              <a:t>effectively, or </a:t>
            </a:r>
            <a:r>
              <a:rPr lang="en-US" dirty="0"/>
              <a:t>that the predictors included in the model do not have a strong relationship with the response variable</a:t>
            </a:r>
            <a:r>
              <a:rPr lang="en-US" dirty="0" smtClean="0"/>
              <a:t>.</a:t>
            </a:r>
          </a:p>
          <a:p>
            <a:r>
              <a:rPr lang="en-US" dirty="0" smtClean="0"/>
              <a:t>Mean </a:t>
            </a:r>
            <a:r>
              <a:rPr lang="en-US" dirty="0"/>
              <a:t>Absolute Error (MAE):Value: </a:t>
            </a:r>
            <a:r>
              <a:rPr lang="en-US" dirty="0" smtClean="0"/>
              <a:t>2.88 </a:t>
            </a:r>
            <a:r>
              <a:rPr lang="en-US" dirty="0"/>
              <a:t>The MAE represents the average absolute difference between the predicted and actual </a:t>
            </a:r>
            <a:r>
              <a:rPr lang="en-US" dirty="0" smtClean="0"/>
              <a:t>values. A </a:t>
            </a:r>
            <a:r>
              <a:rPr lang="en-US" dirty="0"/>
              <a:t>MAE of </a:t>
            </a:r>
            <a:r>
              <a:rPr lang="en-US" dirty="0" smtClean="0"/>
              <a:t>2.88 </a:t>
            </a:r>
            <a:r>
              <a:rPr lang="en-US" dirty="0"/>
              <a:t>means that, on average, the </a:t>
            </a:r>
            <a:r>
              <a:rPr lang="en-US" dirty="0" smtClean="0"/>
              <a:t>fertility rate </a:t>
            </a:r>
            <a:r>
              <a:rPr lang="en-US" dirty="0"/>
              <a:t>are off by about </a:t>
            </a:r>
            <a:r>
              <a:rPr lang="en-US" dirty="0" smtClean="0"/>
              <a:t>2.88 units. Depending </a:t>
            </a:r>
            <a:r>
              <a:rPr lang="en-US" dirty="0"/>
              <a:t>on the context and the scale of the data, this value can give you a sense of how close the model's predictions are to the actual </a:t>
            </a:r>
            <a:r>
              <a:rPr lang="en-US" dirty="0" smtClean="0"/>
              <a:t>values. For </a:t>
            </a:r>
            <a:r>
              <a:rPr lang="en-US" dirty="0"/>
              <a:t>example, if your dependent variable is on a large scale , an MAE of </a:t>
            </a:r>
            <a:r>
              <a:rPr lang="en-US" dirty="0" smtClean="0"/>
              <a:t>2.88 </a:t>
            </a:r>
            <a:r>
              <a:rPr lang="en-US" dirty="0"/>
              <a:t>might be relatively small. However, if your dependent variable is on a smaller scale, this MAE could be relatively high</a:t>
            </a:r>
          </a:p>
        </p:txBody>
      </p:sp>
    </p:spTree>
    <p:extLst>
      <p:ext uri="{BB962C8B-B14F-4D97-AF65-F5344CB8AC3E}">
        <p14:creationId xmlns:p14="http://schemas.microsoft.com/office/powerpoint/2010/main" val="15026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b="1" u="sng" dirty="0"/>
          </a:p>
        </p:txBody>
      </p:sp>
      <p:sp>
        <p:nvSpPr>
          <p:cNvPr id="3" name="Content Placeholder 2"/>
          <p:cNvSpPr>
            <a:spLocks noGrp="1"/>
          </p:cNvSpPr>
          <p:nvPr>
            <p:ph idx="1"/>
          </p:nvPr>
        </p:nvSpPr>
        <p:spPr/>
        <p:txBody>
          <a:bodyPr>
            <a:normAutofit/>
          </a:bodyPr>
          <a:lstStyle/>
          <a:p>
            <a:r>
              <a:rPr lang="en-US" sz="2000" dirty="0"/>
              <a:t>Predicting fertility rates among women using machine learning involves leveraging algorithms to analyze complex datasets and identify patterns related to fertility. </a:t>
            </a:r>
            <a:endParaRPr lang="en-US" sz="2000" dirty="0" smtClean="0"/>
          </a:p>
          <a:p>
            <a:r>
              <a:rPr lang="en-US" sz="2000" dirty="0" smtClean="0"/>
              <a:t>This </a:t>
            </a:r>
            <a:r>
              <a:rPr lang="en-US" sz="2000" dirty="0"/>
              <a:t>process starts with data collection, which may include factors such as age, </a:t>
            </a:r>
            <a:r>
              <a:rPr lang="en-US" sz="2000" dirty="0" smtClean="0"/>
              <a:t>chronic </a:t>
            </a:r>
            <a:r>
              <a:rPr lang="en-US" sz="2000" dirty="0"/>
              <a:t>conditions, </a:t>
            </a:r>
            <a:r>
              <a:rPr lang="en-US" sz="2000" dirty="0" smtClean="0"/>
              <a:t>stress level </a:t>
            </a:r>
            <a:r>
              <a:rPr lang="en-US" sz="2000" dirty="0"/>
              <a:t>and </a:t>
            </a:r>
            <a:r>
              <a:rPr lang="en-US" sz="2000" dirty="0" smtClean="0"/>
              <a:t>history of miscarriages.</a:t>
            </a:r>
          </a:p>
          <a:p>
            <a:r>
              <a:rPr lang="en-US" sz="2000" dirty="0" smtClean="0"/>
              <a:t> </a:t>
            </a:r>
            <a:r>
              <a:rPr lang="en-US" sz="2000" dirty="0"/>
              <a:t>Machine learning </a:t>
            </a:r>
            <a:r>
              <a:rPr lang="en-US" sz="2000" dirty="0" smtClean="0"/>
              <a:t>models </a:t>
            </a:r>
            <a:r>
              <a:rPr lang="en-US" sz="2000" dirty="0"/>
              <a:t>such </a:t>
            </a:r>
            <a:r>
              <a:rPr lang="en-US" sz="2000" dirty="0" smtClean="0"/>
              <a:t>as linear </a:t>
            </a:r>
            <a:r>
              <a:rPr lang="en-US" sz="2000" dirty="0"/>
              <a:t>regression </a:t>
            </a:r>
            <a:r>
              <a:rPr lang="en-US" sz="2000" dirty="0" smtClean="0"/>
              <a:t>analysis which </a:t>
            </a:r>
            <a:r>
              <a:rPr lang="en-US" sz="2000" dirty="0"/>
              <a:t>then </a:t>
            </a:r>
            <a:r>
              <a:rPr lang="en-US" sz="2000" dirty="0" smtClean="0"/>
              <a:t>trains </a:t>
            </a:r>
            <a:r>
              <a:rPr lang="en-US" sz="2000" dirty="0"/>
              <a:t>this data to predict fertility outcomes. By learning from </a:t>
            </a:r>
            <a:r>
              <a:rPr lang="en-US" sz="2000" dirty="0" smtClean="0"/>
              <a:t>historical data this model can </a:t>
            </a:r>
            <a:r>
              <a:rPr lang="en-US" sz="2000" dirty="0"/>
              <a:t>provide insights and forecasts about fertility trends and individual probabilities, potentially aiding in family planning, public health strategies, and personalized medical advice</a:t>
            </a:r>
            <a:r>
              <a:rPr lang="en-US" sz="2000" dirty="0" smtClean="0"/>
              <a:t>.</a:t>
            </a:r>
          </a:p>
          <a:p>
            <a:endParaRPr lang="en-US" sz="2000" dirty="0"/>
          </a:p>
        </p:txBody>
      </p:sp>
    </p:spTree>
    <p:extLst>
      <p:ext uri="{BB962C8B-B14F-4D97-AF65-F5344CB8AC3E}">
        <p14:creationId xmlns:p14="http://schemas.microsoft.com/office/powerpoint/2010/main" val="16508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JUSTIFICATION</a:t>
            </a:r>
            <a:endParaRPr lang="en-US" dirty="0"/>
          </a:p>
        </p:txBody>
      </p:sp>
      <p:sp>
        <p:nvSpPr>
          <p:cNvPr id="3" name="Content Placeholder 2"/>
          <p:cNvSpPr>
            <a:spLocks noGrp="1"/>
          </p:cNvSpPr>
          <p:nvPr>
            <p:ph idx="1"/>
          </p:nvPr>
        </p:nvSpPr>
        <p:spPr/>
        <p:txBody>
          <a:bodyPr/>
          <a:lstStyle/>
          <a:p>
            <a:pPr marL="0" indent="0">
              <a:buNone/>
            </a:pPr>
            <a:r>
              <a:rPr lang="en-US" dirty="0"/>
              <a:t>Predicting fertility rates among women using linear machine learning models is justified due to </a:t>
            </a:r>
            <a:r>
              <a:rPr lang="en-US" dirty="0" smtClean="0"/>
              <a:t>their simplicity, </a:t>
            </a:r>
            <a:r>
              <a:rPr lang="en-US" dirty="0"/>
              <a:t>interpretability, and effectiveness in capturing linear relationships between variables. Linear models can efficiently handle and analyze data with numerous predictors, such </a:t>
            </a:r>
            <a:r>
              <a:rPr lang="en-US" dirty="0" smtClean="0"/>
              <a:t>as socioeconomic status and </a:t>
            </a:r>
            <a:r>
              <a:rPr lang="en-US" dirty="0"/>
              <a:t>healthcare access, providing clear insights into their impact on fertility </a:t>
            </a:r>
            <a:r>
              <a:rPr lang="en-US" dirty="0" smtClean="0"/>
              <a:t>rates Additionally, </a:t>
            </a:r>
            <a:r>
              <a:rPr lang="en-US" dirty="0"/>
              <a:t>these models require relatively less computational power compared to more complex algorithms, making them practical for large-scale studies and </a:t>
            </a:r>
            <a:r>
              <a:rPr lang="en-US" dirty="0" smtClean="0"/>
              <a:t>real-time predictions</a:t>
            </a:r>
            <a:r>
              <a:rPr lang="en-US" dirty="0"/>
              <a:t>. By leveraging linear regression, researchers can identify and quantify key factors influencing fertility, thereby informing policy decisions and targeted interventions.</a:t>
            </a:r>
          </a:p>
        </p:txBody>
      </p:sp>
    </p:spTree>
    <p:extLst>
      <p:ext uri="{BB962C8B-B14F-4D97-AF65-F5344CB8AC3E}">
        <p14:creationId xmlns:p14="http://schemas.microsoft.com/office/powerpoint/2010/main" val="258348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PREDICTING FEMALE FERTILITY RATE</a:t>
            </a:r>
            <a:endParaRPr lang="en-US" dirty="0"/>
          </a:p>
        </p:txBody>
      </p:sp>
      <p:sp>
        <p:nvSpPr>
          <p:cNvPr id="3" name="Content Placeholder 2"/>
          <p:cNvSpPr>
            <a:spLocks noGrp="1"/>
          </p:cNvSpPr>
          <p:nvPr>
            <p:ph idx="1"/>
          </p:nvPr>
        </p:nvSpPr>
        <p:spPr/>
        <p:txBody>
          <a:bodyPr>
            <a:normAutofit/>
          </a:bodyPr>
          <a:lstStyle/>
          <a:p>
            <a:pPr marL="1371600" lvl="3" indent="0">
              <a:buNone/>
            </a:pPr>
            <a:endParaRPr lang="en-US" sz="2000" dirty="0"/>
          </a:p>
          <a:p>
            <a:r>
              <a:rPr lang="en-US" sz="2000" b="1" dirty="0"/>
              <a:t>Data Collection</a:t>
            </a:r>
            <a:r>
              <a:rPr lang="en-US" sz="2000" dirty="0"/>
              <a:t>: Gather relevant data, including variables that may influence fertility rates, such as </a:t>
            </a:r>
            <a:r>
              <a:rPr lang="en-US" sz="2000" dirty="0" smtClean="0"/>
              <a:t>age, </a:t>
            </a:r>
            <a:r>
              <a:rPr lang="en-US" sz="2000" dirty="0"/>
              <a:t>healthcare access, and other demographic factors</a:t>
            </a:r>
            <a:r>
              <a:rPr lang="en-US" sz="2000" dirty="0" smtClean="0"/>
              <a:t>.</a:t>
            </a:r>
          </a:p>
          <a:p>
            <a:r>
              <a:rPr lang="en-US" sz="2000" b="1" dirty="0"/>
              <a:t>Data Preparation</a:t>
            </a:r>
            <a:r>
              <a:rPr lang="en-US" sz="2000" dirty="0"/>
              <a:t>: Clean and preprocess the data. This involves handling missing values, normalizing or scaling numerical features, and encoding categorical variables if necessary</a:t>
            </a:r>
            <a:r>
              <a:rPr lang="en-US" sz="2000" dirty="0" smtClean="0"/>
              <a:t>.</a:t>
            </a:r>
          </a:p>
          <a:p>
            <a:r>
              <a:rPr lang="en-US" sz="2000" b="1" dirty="0"/>
              <a:t>Feature Selection</a:t>
            </a:r>
            <a:r>
              <a:rPr lang="en-US" sz="2000" dirty="0"/>
              <a:t>: Choose relevant features (independent variables) that are believed to impact fertility rates. This step may involve exploratory data analysis and correlation checks</a:t>
            </a:r>
            <a:r>
              <a:rPr lang="en-US" sz="2000" dirty="0" smtClean="0"/>
              <a:t>.</a:t>
            </a:r>
          </a:p>
          <a:p>
            <a:r>
              <a:rPr lang="en-US" sz="2000" b="1" dirty="0"/>
              <a:t>Model Training</a:t>
            </a:r>
            <a:r>
              <a:rPr lang="en-US" sz="2000" dirty="0"/>
              <a:t>: Split the data into training and testing sets. Use the training set to train the linear regression model, which learns the relationship between the selected features and the fertility rate</a:t>
            </a:r>
            <a:r>
              <a:rPr lang="en-US" sz="2000" dirty="0" smtClean="0"/>
              <a:t>.</a:t>
            </a:r>
          </a:p>
          <a:p>
            <a:r>
              <a:rPr lang="en-US" sz="2000" b="1" dirty="0"/>
              <a:t>Model Evaluation</a:t>
            </a:r>
            <a:r>
              <a:rPr lang="en-US" sz="2000" dirty="0"/>
              <a:t>: Test the model on the testing set to assess its performance. Metrics such as Mean Absolute Error (MAE), Mean Squared Error (MSE), or R-squared can be used to evaluate how well the model predicts fertility rates.</a:t>
            </a:r>
          </a:p>
        </p:txBody>
      </p:sp>
    </p:spTree>
    <p:extLst>
      <p:ext uri="{BB962C8B-B14F-4D97-AF65-F5344CB8AC3E}">
        <p14:creationId xmlns:p14="http://schemas.microsoft.com/office/powerpoint/2010/main" val="82016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Prediction</a:t>
            </a:r>
            <a:r>
              <a:rPr lang="en-US" dirty="0"/>
              <a:t>: Use the trained model to make predictions on new data, providing estimates of fertility rates based on the input features</a:t>
            </a:r>
            <a:r>
              <a:rPr lang="en-US" dirty="0" smtClean="0"/>
              <a:t>.</a:t>
            </a:r>
          </a:p>
          <a:p>
            <a:r>
              <a:rPr lang="en-US" b="1" dirty="0" smtClean="0"/>
              <a:t>interpretation</a:t>
            </a:r>
            <a:r>
              <a:rPr lang="en-US" dirty="0"/>
              <a:t>: Analyze the model coefficients to understand the impact of each </a:t>
            </a:r>
            <a:r>
              <a:rPr lang="en-US"/>
              <a:t>feature </a:t>
            </a:r>
            <a:r>
              <a:rPr lang="en-US" smtClean="0"/>
              <a:t>infertility </a:t>
            </a:r>
            <a:r>
              <a:rPr lang="en-US" dirty="0"/>
              <a:t>rates and use these insights for further research or policy-making.</a:t>
            </a:r>
            <a:endParaRPr lang="en-US" dirty="0" smtClean="0"/>
          </a:p>
          <a:p>
            <a:endParaRPr lang="en-US" dirty="0"/>
          </a:p>
        </p:txBody>
      </p:sp>
    </p:spTree>
    <p:extLst>
      <p:ext uri="{BB962C8B-B14F-4D97-AF65-F5344CB8AC3E}">
        <p14:creationId xmlns:p14="http://schemas.microsoft.com/office/powerpoint/2010/main" val="229556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METHODOLOGY</a:t>
            </a:r>
            <a:endParaRPr lang="en-US" dirty="0"/>
          </a:p>
        </p:txBody>
      </p:sp>
      <p:sp>
        <p:nvSpPr>
          <p:cNvPr id="3" name="Content Placeholder 2"/>
          <p:cNvSpPr>
            <a:spLocks noGrp="1"/>
          </p:cNvSpPr>
          <p:nvPr>
            <p:ph idx="1"/>
          </p:nvPr>
        </p:nvSpPr>
        <p:spPr/>
        <p:txBody>
          <a:bodyPr/>
          <a:lstStyle/>
          <a:p>
            <a:r>
              <a:rPr lang="en-US" dirty="0"/>
              <a:t>For this study of prediction of fertility rate among women, secondary data was used to compliment primary research and provide a broader context</a:t>
            </a:r>
          </a:p>
          <a:p>
            <a:r>
              <a:rPr lang="en-US" dirty="0"/>
              <a:t>Secondary data refers to information that has been collected by other researchers or organizations, and it was used here to analyze trends and patterns to predict number of women who are infertile</a:t>
            </a:r>
          </a:p>
          <a:p>
            <a:endParaRPr lang="en-US" dirty="0"/>
          </a:p>
        </p:txBody>
      </p:sp>
    </p:spTree>
    <p:extLst>
      <p:ext uri="{BB962C8B-B14F-4D97-AF65-F5344CB8AC3E}">
        <p14:creationId xmlns:p14="http://schemas.microsoft.com/office/powerpoint/2010/main" val="44646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used</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model</a:t>
            </a:r>
          </a:p>
          <a:p>
            <a:pPr marL="0" indent="0">
              <a:buNone/>
            </a:pPr>
            <a:r>
              <a:rPr lang="en-US" dirty="0"/>
              <a:t>A linear regression model is a statistical technique used to predict the value of a dependent variable based on one or more independent variables. The model assumes a linear relationship between the dependent variable </a:t>
            </a:r>
            <a:r>
              <a:rPr lang="en-US" dirty="0" smtClean="0"/>
              <a:t>y </a:t>
            </a:r>
            <a:r>
              <a:rPr lang="en-US" dirty="0"/>
              <a:t>and the independent variables </a:t>
            </a:r>
            <a:r>
              <a:rPr lang="en-US" dirty="0" smtClean="0"/>
              <a:t>x</a:t>
            </a:r>
          </a:p>
          <a:p>
            <a:pPr marL="0" indent="0">
              <a:buNone/>
            </a:pPr>
            <a:r>
              <a:rPr lang="en-US" b="1" dirty="0"/>
              <a:t>Equation</a:t>
            </a:r>
            <a:r>
              <a:rPr lang="en-US" dirty="0"/>
              <a:t>: The model is </a:t>
            </a:r>
            <a:r>
              <a:rPr lang="en-US" dirty="0" smtClean="0"/>
              <a:t>expressed as y=</a:t>
            </a:r>
            <a:r>
              <a:rPr lang="en-US" dirty="0" err="1" smtClean="0"/>
              <a:t>mx+c</a:t>
            </a:r>
            <a:endParaRPr lang="en-US" dirty="0" smtClean="0"/>
          </a:p>
          <a:p>
            <a:pPr marL="0" indent="0">
              <a:buNone/>
            </a:pPr>
            <a:r>
              <a:rPr lang="en-US" dirty="0" err="1" smtClean="0"/>
              <a:t>Where:y</a:t>
            </a:r>
            <a:r>
              <a:rPr lang="en-US" dirty="0" smtClean="0"/>
              <a:t>=</a:t>
            </a:r>
            <a:r>
              <a:rPr lang="en-US" dirty="0" err="1" smtClean="0"/>
              <a:t>depedent</a:t>
            </a:r>
            <a:r>
              <a:rPr lang="en-US" dirty="0" smtClean="0"/>
              <a:t> variable</a:t>
            </a:r>
          </a:p>
          <a:p>
            <a:pPr marL="0" indent="0">
              <a:buNone/>
            </a:pPr>
            <a:r>
              <a:rPr lang="en-US" dirty="0"/>
              <a:t>	</a:t>
            </a:r>
            <a:r>
              <a:rPr lang="en-US" dirty="0" smtClean="0"/>
              <a:t>m=slope/gradient</a:t>
            </a:r>
          </a:p>
          <a:p>
            <a:pPr marL="0" indent="0">
              <a:buNone/>
            </a:pPr>
            <a:r>
              <a:rPr lang="en-US" dirty="0"/>
              <a:t>	</a:t>
            </a:r>
            <a:r>
              <a:rPr lang="en-US" dirty="0" smtClean="0"/>
              <a:t>c=y-intercept</a:t>
            </a:r>
            <a:endParaRPr lang="en-US" dirty="0"/>
          </a:p>
        </p:txBody>
      </p:sp>
    </p:spTree>
    <p:extLst>
      <p:ext uri="{BB962C8B-B14F-4D97-AF65-F5344CB8AC3E}">
        <p14:creationId xmlns:p14="http://schemas.microsoft.com/office/powerpoint/2010/main" val="245939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Training</a:t>
            </a:r>
            <a:r>
              <a:rPr lang="en-US" dirty="0"/>
              <a:t>: The model is trained by finding the best-fitting line through the data points </a:t>
            </a:r>
            <a:r>
              <a:rPr lang="en-US" dirty="0" smtClean="0"/>
              <a:t>that minimizes </a:t>
            </a:r>
            <a:r>
              <a:rPr lang="en-US" dirty="0"/>
              <a:t>the sum of the squared differences between the observed values and the predicted values (the least squares method</a:t>
            </a:r>
            <a:r>
              <a:rPr lang="en-US" dirty="0" smtClean="0"/>
              <a:t>).</a:t>
            </a:r>
          </a:p>
          <a:p>
            <a:r>
              <a:rPr lang="en-US" b="1" dirty="0"/>
              <a:t>Prediction</a:t>
            </a:r>
            <a:r>
              <a:rPr lang="en-US" dirty="0"/>
              <a:t>: Once trained, the model can predict new values of </a:t>
            </a:r>
            <a:r>
              <a:rPr lang="en-US" dirty="0" smtClean="0"/>
              <a:t>y based </a:t>
            </a:r>
            <a:r>
              <a:rPr lang="en-US" dirty="0"/>
              <a:t>on new input values of </a:t>
            </a:r>
            <a:r>
              <a:rPr lang="en-US" dirty="0" smtClean="0"/>
              <a:t>x</a:t>
            </a:r>
            <a:endParaRPr lang="en-US" dirty="0"/>
          </a:p>
        </p:txBody>
      </p:sp>
    </p:spTree>
    <p:extLst>
      <p:ext uri="{BB962C8B-B14F-4D97-AF65-F5344CB8AC3E}">
        <p14:creationId xmlns:p14="http://schemas.microsoft.com/office/powerpoint/2010/main" val="395942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838200" y="1825625"/>
            <a:ext cx="10515600" cy="4617120"/>
          </a:xfrm>
        </p:spPr>
        <p:txBody>
          <a:bodyPr>
            <a:normAutofit/>
          </a:bodyPr>
          <a:lstStyle/>
          <a:p>
            <a:r>
              <a:rPr lang="en-US" sz="2200" dirty="0" smtClean="0"/>
              <a:t>Age</a:t>
            </a:r>
          </a:p>
          <a:p>
            <a:r>
              <a:rPr lang="en-US" sz="2200" dirty="0" smtClean="0"/>
              <a:t>BMI</a:t>
            </a:r>
          </a:p>
          <a:p>
            <a:r>
              <a:rPr lang="en-US" sz="2200" dirty="0" smtClean="0"/>
              <a:t>Menstrual cycle irregularity</a:t>
            </a:r>
          </a:p>
          <a:p>
            <a:r>
              <a:rPr lang="en-US" sz="2200" dirty="0" smtClean="0"/>
              <a:t>Chronic condition</a:t>
            </a:r>
          </a:p>
          <a:p>
            <a:r>
              <a:rPr lang="en-US" sz="2200" dirty="0" smtClean="0"/>
              <a:t>Stress level</a:t>
            </a:r>
          </a:p>
          <a:p>
            <a:r>
              <a:rPr lang="en-US" sz="2200" dirty="0" smtClean="0"/>
              <a:t>Fertility rate</a:t>
            </a:r>
          </a:p>
          <a:p>
            <a:r>
              <a:rPr lang="en-US" sz="2200" dirty="0" smtClean="0"/>
              <a:t>Number of previous pregnancies</a:t>
            </a:r>
          </a:p>
          <a:p>
            <a:r>
              <a:rPr lang="en-US" sz="2200" dirty="0" smtClean="0"/>
              <a:t>Previous fertility treatments</a:t>
            </a:r>
          </a:p>
          <a:p>
            <a:r>
              <a:rPr lang="en-US" sz="2200" dirty="0" smtClean="0"/>
              <a:t>Exercise habits</a:t>
            </a:r>
          </a:p>
          <a:p>
            <a:r>
              <a:rPr lang="en-US" sz="2200" dirty="0" smtClean="0"/>
              <a:t>History of miscarriages</a:t>
            </a:r>
          </a:p>
          <a:p>
            <a:endParaRPr lang="en-US" dirty="0" smtClean="0"/>
          </a:p>
        </p:txBody>
      </p:sp>
    </p:spTree>
    <p:extLst>
      <p:ext uri="{BB962C8B-B14F-4D97-AF65-F5344CB8AC3E}">
        <p14:creationId xmlns:p14="http://schemas.microsoft.com/office/powerpoint/2010/main" val="139060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1065</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PREDICTING FERTILITY RATE AMONG WOMEN USING MACHINE LEARNING</vt:lpstr>
      <vt:lpstr>INTRODUCTION</vt:lpstr>
      <vt:lpstr>JUSTIFICATION</vt:lpstr>
      <vt:lpstr>PREDICTING FEMALE FERTILITY RATE</vt:lpstr>
      <vt:lpstr>PowerPoint Presentation</vt:lpstr>
      <vt:lpstr>METHODOLOGY</vt:lpstr>
      <vt:lpstr>Model used</vt:lpstr>
      <vt:lpstr>PowerPoint Presentation</vt:lpstr>
      <vt:lpstr>VARIABLES</vt:lpstr>
      <vt:lpstr>DATA CLEANING AND PREPROCESSING</vt:lpstr>
      <vt:lpstr>FEATURE ENGINEERING</vt:lpstr>
      <vt:lpstr>MODEL BULDING</vt:lpstr>
      <vt:lpstr>MODEL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FEMALE FERTILITY RATE</dc:title>
  <dc:creator>Admin</dc:creator>
  <cp:lastModifiedBy>Admin</cp:lastModifiedBy>
  <cp:revision>31</cp:revision>
  <dcterms:created xsi:type="dcterms:W3CDTF">2024-08-27T05:33:38Z</dcterms:created>
  <dcterms:modified xsi:type="dcterms:W3CDTF">2024-08-29T09:59:55Z</dcterms:modified>
</cp:coreProperties>
</file>