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4a4178bb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4a4178bb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4a4178bb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4a4178b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a4178bb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a4178b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a4178bb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a4178bb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a4178bb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a4178bb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a4178bb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4a4178bb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a4178bb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a4178bb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a4178bb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a4178bb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a4178bb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a4178bb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sp>
        <p:nvSpPr>
          <p:cNvPr id="12" name="Google Shape;12;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 name="Google Shape;13;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cxnSp>
        <p:nvCxnSpPr>
          <p:cNvPr id="59" name="Google Shape;59;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0" name="Google Shape;60;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1" name="Google Shape;61;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2" name="Google Shape;62;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3" name="Google Shape;63;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7" name="Google Shape;17;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8" name="Google Shape;18;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19" name="Google Shape;19;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2" name="Google Shape;22;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3" name="Google Shape;23;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4" name="Google Shape;24;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9" name="Google Shape;29;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0" name="Google Shape;30;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1" name="Google Shape;31;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0" name="Google Shape;40;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cxnSp>
        <p:nvCxnSpPr>
          <p:cNvPr id="44" name="Google Shape;44;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6" name="Google Shape;4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0" name="Google Shape;50;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cxnSp>
        <p:nvCxnSpPr>
          <p:cNvPr id="54" name="Google Shape;54;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5" name="Google Shape;55;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6" name="Google Shape;56;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7" name="Google Shape;5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figma.com/file/MTyXdKqDHornhd86U0qzMb/Design-Gallery-Concept?node-id=0%3A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3.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B8AC"/>
        </a:solidFill>
      </p:bgPr>
    </p:bg>
    <p:spTree>
      <p:nvGrpSpPr>
        <p:cNvPr id="69" name="Shape 69"/>
        <p:cNvGrpSpPr/>
        <p:nvPr/>
      </p:nvGrpSpPr>
      <p:grpSpPr>
        <a:xfrm>
          <a:off x="0" y="0"/>
          <a:ext cx="0" cy="0"/>
          <a:chOff x="0" y="0"/>
          <a:chExt cx="0" cy="0"/>
        </a:xfrm>
      </p:grpSpPr>
      <p:sp>
        <p:nvSpPr>
          <p:cNvPr id="70" name="Google Shape;70;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Carpe Diem</a:t>
            </a:r>
            <a:endParaRPr/>
          </a:p>
        </p:txBody>
      </p:sp>
      <p:sp>
        <p:nvSpPr>
          <p:cNvPr id="71" name="Google Shape;71;p13"/>
          <p:cNvSpPr txBox="1"/>
          <p:nvPr>
            <p:ph idx="1" type="subTitle"/>
          </p:nvPr>
        </p:nvSpPr>
        <p:spPr>
          <a:xfrm>
            <a:off x="2390275" y="2358475"/>
            <a:ext cx="6331500" cy="212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t>Made by: Team Aldebaran</a:t>
            </a:r>
            <a:endParaRPr b="1" sz="1700"/>
          </a:p>
          <a:p>
            <a:pPr indent="0" lvl="0" marL="457200" rtl="0" algn="l">
              <a:lnSpc>
                <a:spcPct val="115000"/>
              </a:lnSpc>
              <a:spcBef>
                <a:spcPts val="0"/>
              </a:spcBef>
              <a:spcAft>
                <a:spcPts val="0"/>
              </a:spcAft>
              <a:buNone/>
            </a:pPr>
            <a:r>
              <a:rPr lang="en" sz="1375"/>
              <a:t>Abigail Lam | Leadership and Management</a:t>
            </a:r>
            <a:endParaRPr sz="1375"/>
          </a:p>
          <a:p>
            <a:pPr indent="0" lvl="0" marL="457200" rtl="0" algn="l">
              <a:lnSpc>
                <a:spcPct val="115000"/>
              </a:lnSpc>
              <a:spcBef>
                <a:spcPts val="0"/>
              </a:spcBef>
              <a:spcAft>
                <a:spcPts val="0"/>
              </a:spcAft>
              <a:buNone/>
            </a:pPr>
            <a:r>
              <a:rPr lang="en" sz="1375"/>
              <a:t>Hannah Maung | User Research and Communication</a:t>
            </a:r>
            <a:endParaRPr sz="1375"/>
          </a:p>
          <a:p>
            <a:pPr indent="0" lvl="0" marL="457200" rtl="0" algn="l">
              <a:lnSpc>
                <a:spcPct val="115000"/>
              </a:lnSpc>
              <a:spcBef>
                <a:spcPts val="0"/>
              </a:spcBef>
              <a:spcAft>
                <a:spcPts val="0"/>
              </a:spcAft>
              <a:buNone/>
            </a:pPr>
            <a:r>
              <a:rPr lang="en" sz="1375"/>
              <a:t>Kayla Hunter | UX Design and Prototyping</a:t>
            </a:r>
            <a:endParaRPr sz="1375"/>
          </a:p>
          <a:p>
            <a:pPr indent="0" lvl="0" marL="457200" rtl="0" algn="l">
              <a:lnSpc>
                <a:spcPct val="115000"/>
              </a:lnSpc>
              <a:spcBef>
                <a:spcPts val="0"/>
              </a:spcBef>
              <a:spcAft>
                <a:spcPts val="0"/>
              </a:spcAft>
              <a:buNone/>
            </a:pPr>
            <a:r>
              <a:rPr lang="en" sz="1375"/>
              <a:t>Benjamin Davidson | Writing and Deliverables</a:t>
            </a:r>
            <a:endParaRPr sz="1375"/>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b="1" lang="en" sz="1700"/>
              <a:t>Prototype Link:</a:t>
            </a:r>
            <a:r>
              <a:rPr lang="en" sz="1700"/>
              <a:t> </a:t>
            </a:r>
            <a:r>
              <a:rPr lang="en" sz="1700" u="sng">
                <a:solidFill>
                  <a:schemeClr val="hlink"/>
                </a:solidFill>
                <a:hlinkClick r:id="rId3"/>
              </a:rPr>
              <a:t>Carpe Diem </a:t>
            </a:r>
            <a:endParaRPr sz="1050"/>
          </a:p>
          <a:p>
            <a:pPr indent="0" lvl="0" marL="0" rtl="0" algn="l">
              <a:lnSpc>
                <a:spcPct val="115000"/>
              </a:lnSpc>
              <a:spcBef>
                <a:spcPts val="0"/>
              </a:spcBef>
              <a:spcAft>
                <a:spcPts val="0"/>
              </a:spcAft>
              <a:buNone/>
            </a:pPr>
            <a:r>
              <a:rPr lang="en" sz="1050" u="sng">
                <a:solidFill>
                  <a:schemeClr val="hlink"/>
                </a:solidFill>
              </a:rPr>
              <a:t>https://www.figma.com/proto/MTyXdKqDHornhd86U0qzMb/Design-Gallery-Concept?node-id=123%3A79&amp;scaling=scale-down&amp;page-id=0%3A1&amp;starting-point-node-id=123%3A79</a:t>
            </a:r>
            <a:endParaRPr sz="1050"/>
          </a:p>
          <a:p>
            <a:pPr indent="0" lvl="0" marL="0" rtl="0" algn="l">
              <a:lnSpc>
                <a:spcPct val="115000"/>
              </a:lnSpc>
              <a:spcBef>
                <a:spcPts val="0"/>
              </a:spcBef>
              <a:spcAft>
                <a:spcPts val="0"/>
              </a:spcAft>
              <a:buNone/>
            </a:pPr>
            <a:r>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p:nvPr/>
        </p:nvSpPr>
        <p:spPr>
          <a:xfrm>
            <a:off x="4572000" y="0"/>
            <a:ext cx="45720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ph idx="4294967295" type="body"/>
          </p:nvPr>
        </p:nvSpPr>
        <p:spPr>
          <a:xfrm>
            <a:off x="4758825" y="217450"/>
            <a:ext cx="4242300" cy="47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Dashboard / Goals / Progress</a:t>
            </a:r>
            <a:endParaRPr b="1" sz="1785">
              <a:solidFill>
                <a:srgbClr val="FFFFFF"/>
              </a:solidFill>
            </a:endParaRPr>
          </a:p>
          <a:p>
            <a:pPr indent="0" lvl="0" marL="0" rtl="0" algn="l">
              <a:spcBef>
                <a:spcPts val="1200"/>
              </a:spcBef>
              <a:spcAft>
                <a:spcPts val="0"/>
              </a:spcAft>
              <a:buNone/>
            </a:pPr>
            <a:r>
              <a:rPr lang="en" sz="1150">
                <a:solidFill>
                  <a:schemeClr val="lt1"/>
                </a:solidFill>
              </a:rPr>
              <a:t>The dashboard is the first screen the user sees after they log in. The goals screen has an overview of your goals and the current day’s completion. </a:t>
            </a:r>
            <a:r>
              <a:rPr lang="en" sz="1100">
                <a:solidFill>
                  <a:schemeClr val="lt1"/>
                </a:solidFill>
              </a:rPr>
              <a:t>The goal progress is split into monthly and yearly progress of all goals.</a:t>
            </a:r>
            <a:endParaRPr b="1" sz="10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317500" lvl="0" marL="457200" rtl="0" algn="l">
              <a:spcBef>
                <a:spcPts val="1200"/>
              </a:spcBef>
              <a:spcAft>
                <a:spcPts val="0"/>
              </a:spcAft>
              <a:buClr>
                <a:srgbClr val="FFFFFF"/>
              </a:buClr>
              <a:buSzPts val="1400"/>
              <a:buAutoNum type="arabicPeriod"/>
            </a:pPr>
            <a:r>
              <a:rPr lang="en" sz="1400">
                <a:solidFill>
                  <a:srgbClr val="FFFFFF"/>
                </a:solidFill>
              </a:rPr>
              <a:t>Users wanted to be able to go back to the previous screen </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Our application did not have a back button on every page</a:t>
            </a:r>
            <a:endParaRPr sz="10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317500" lvl="0" marL="457200" rtl="0" algn="l">
              <a:spcBef>
                <a:spcPts val="1200"/>
              </a:spcBef>
              <a:spcAft>
                <a:spcPts val="0"/>
              </a:spcAft>
              <a:buClr>
                <a:srgbClr val="FFFFFF"/>
              </a:buClr>
              <a:buSzPts val="1400"/>
              <a:buChar char="●"/>
            </a:pPr>
            <a:r>
              <a:rPr lang="en" sz="1400">
                <a:solidFill>
                  <a:srgbClr val="FFFFFF"/>
                </a:solidFill>
              </a:rPr>
              <a:t>Implemented a back button on each screen</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Made sure it was in the same spot on every screen, so users become familiar with where it is at</a:t>
            </a:r>
            <a:endParaRPr sz="1400">
              <a:solidFill>
                <a:srgbClr val="FFFFFF"/>
              </a:solidFill>
            </a:endParaRPr>
          </a:p>
        </p:txBody>
      </p:sp>
      <p:pic>
        <p:nvPicPr>
          <p:cNvPr id="174" name="Google Shape;174;p22"/>
          <p:cNvPicPr preferRelativeResize="0"/>
          <p:nvPr/>
        </p:nvPicPr>
        <p:blipFill>
          <a:blip r:embed="rId3">
            <a:alphaModFix/>
          </a:blip>
          <a:stretch>
            <a:fillRect/>
          </a:stretch>
        </p:blipFill>
        <p:spPr>
          <a:xfrm>
            <a:off x="851500" y="2887500"/>
            <a:ext cx="2871675" cy="2022025"/>
          </a:xfrm>
          <a:prstGeom prst="rect">
            <a:avLst/>
          </a:prstGeom>
          <a:noFill/>
          <a:ln>
            <a:noFill/>
          </a:ln>
        </p:spPr>
      </p:pic>
      <p:pic>
        <p:nvPicPr>
          <p:cNvPr id="175" name="Google Shape;175;p22"/>
          <p:cNvPicPr preferRelativeResize="0"/>
          <p:nvPr/>
        </p:nvPicPr>
        <p:blipFill>
          <a:blip r:embed="rId4">
            <a:alphaModFix/>
          </a:blip>
          <a:stretch>
            <a:fillRect/>
          </a:stretch>
        </p:blipFill>
        <p:spPr>
          <a:xfrm>
            <a:off x="851500" y="438523"/>
            <a:ext cx="2871675" cy="2022026"/>
          </a:xfrm>
          <a:prstGeom prst="rect">
            <a:avLst/>
          </a:prstGeom>
          <a:noFill/>
          <a:ln>
            <a:noFill/>
          </a:ln>
        </p:spPr>
      </p:pic>
      <p:sp>
        <p:nvSpPr>
          <p:cNvPr id="176" name="Google Shape;176;p22"/>
          <p:cNvSpPr txBox="1"/>
          <p:nvPr/>
        </p:nvSpPr>
        <p:spPr>
          <a:xfrm>
            <a:off x="756575" y="120175"/>
            <a:ext cx="8097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2"/>
              </a:buClr>
              <a:buSzPts val="1100"/>
              <a:buFont typeface="Arial"/>
              <a:buNone/>
            </a:pPr>
            <a:r>
              <a:rPr lang="en" sz="1150">
                <a:solidFill>
                  <a:schemeClr val="lt1"/>
                </a:solidFill>
                <a:highlight>
                  <a:srgbClr val="D0B8AC"/>
                </a:highlight>
                <a:latin typeface="Lato"/>
                <a:ea typeface="Lato"/>
                <a:cs typeface="Lato"/>
                <a:sym typeface="Lato"/>
              </a:rPr>
              <a:t>Before:</a:t>
            </a:r>
            <a:endParaRPr>
              <a:highlight>
                <a:srgbClr val="D0B8AC"/>
              </a:highlight>
              <a:latin typeface="Lato"/>
              <a:ea typeface="Lato"/>
              <a:cs typeface="Lato"/>
              <a:sym typeface="Lato"/>
            </a:endParaRPr>
          </a:p>
        </p:txBody>
      </p:sp>
      <p:sp>
        <p:nvSpPr>
          <p:cNvPr id="177" name="Google Shape;177;p22"/>
          <p:cNvSpPr txBox="1"/>
          <p:nvPr/>
        </p:nvSpPr>
        <p:spPr>
          <a:xfrm>
            <a:off x="756575" y="2571750"/>
            <a:ext cx="8097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50">
                <a:solidFill>
                  <a:schemeClr val="lt1"/>
                </a:solidFill>
                <a:highlight>
                  <a:srgbClr val="D0B8AC"/>
                </a:highlight>
                <a:latin typeface="Lato"/>
                <a:ea typeface="Lato"/>
                <a:cs typeface="Lato"/>
                <a:sym typeface="Lato"/>
              </a:rPr>
              <a:t>After</a:t>
            </a:r>
            <a:r>
              <a:rPr lang="en" sz="1150">
                <a:solidFill>
                  <a:schemeClr val="lt1"/>
                </a:solidFill>
                <a:highlight>
                  <a:srgbClr val="D0B8AC"/>
                </a:highlight>
                <a:latin typeface="Lato"/>
                <a:ea typeface="Lato"/>
                <a:cs typeface="Lato"/>
                <a:sym typeface="Lato"/>
              </a:rPr>
              <a:t>:</a:t>
            </a:r>
            <a:endParaRPr>
              <a:highlight>
                <a:srgbClr val="D0B8AC"/>
              </a:highlight>
              <a:latin typeface="Lato"/>
              <a:ea typeface="Lato"/>
              <a:cs typeface="Lato"/>
              <a:sym typeface="Lato"/>
            </a:endParaRPr>
          </a:p>
        </p:txBody>
      </p:sp>
      <p:sp>
        <p:nvSpPr>
          <p:cNvPr id="178" name="Google Shape;178;p22"/>
          <p:cNvSpPr/>
          <p:nvPr/>
        </p:nvSpPr>
        <p:spPr>
          <a:xfrm>
            <a:off x="851500" y="518775"/>
            <a:ext cx="202500" cy="208500"/>
          </a:xfrm>
          <a:prstGeom prst="donut">
            <a:avLst>
              <a:gd fmla="val 7215" name="adj"/>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1864300" y="518775"/>
            <a:ext cx="202500" cy="208500"/>
          </a:xfrm>
          <a:prstGeom prst="donut">
            <a:avLst>
              <a:gd fmla="val 7215" name="adj"/>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2805163" y="518775"/>
            <a:ext cx="202500" cy="208500"/>
          </a:xfrm>
          <a:prstGeom prst="donut">
            <a:avLst>
              <a:gd fmla="val 7215" name="adj"/>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821550" y="3044750"/>
            <a:ext cx="202500" cy="208500"/>
          </a:xfrm>
          <a:prstGeom prst="donut">
            <a:avLst>
              <a:gd fmla="val 7215" name="adj"/>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1834375" y="3044750"/>
            <a:ext cx="202500" cy="208500"/>
          </a:xfrm>
          <a:prstGeom prst="donut">
            <a:avLst>
              <a:gd fmla="val 7215" name="adj"/>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2790188" y="3071200"/>
            <a:ext cx="202500" cy="208500"/>
          </a:xfrm>
          <a:prstGeom prst="donut">
            <a:avLst>
              <a:gd fmla="val 7215" name="adj"/>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p:nvPr/>
        </p:nvSpPr>
        <p:spPr>
          <a:xfrm>
            <a:off x="4572000" y="0"/>
            <a:ext cx="45720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ph idx="4294967295" type="body"/>
          </p:nvPr>
        </p:nvSpPr>
        <p:spPr>
          <a:xfrm>
            <a:off x="4572000" y="0"/>
            <a:ext cx="4572000" cy="52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Dashboard</a:t>
            </a:r>
            <a:endParaRPr b="1" sz="1785">
              <a:solidFill>
                <a:srgbClr val="FFFFFF"/>
              </a:solidFill>
            </a:endParaRPr>
          </a:p>
          <a:p>
            <a:pPr indent="0" lvl="0" marL="0" rtl="0" algn="l">
              <a:spcBef>
                <a:spcPts val="1200"/>
              </a:spcBef>
              <a:spcAft>
                <a:spcPts val="0"/>
              </a:spcAft>
              <a:buNone/>
            </a:pPr>
            <a:r>
              <a:rPr lang="en" sz="1150">
                <a:solidFill>
                  <a:srgbClr val="FFFFFF"/>
                </a:solidFill>
              </a:rPr>
              <a:t>The dashboard is the first screen the user sees after they log in. This screen welcomes the user in addition to allowing users to navigate to the main features of the application (Goals, Progress, To-Do List, Calendar). It also shows the daily progress of the to-do list and goals.</a:t>
            </a:r>
            <a:endParaRPr b="1" sz="10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317500" lvl="0" marL="457200" rtl="0" algn="l">
              <a:spcBef>
                <a:spcPts val="1200"/>
              </a:spcBef>
              <a:spcAft>
                <a:spcPts val="0"/>
              </a:spcAft>
              <a:buClr>
                <a:srgbClr val="FFFFFF"/>
              </a:buClr>
              <a:buSzPts val="1400"/>
              <a:buAutoNum type="arabicPeriod"/>
            </a:pPr>
            <a:r>
              <a:rPr lang="en" sz="1400">
                <a:solidFill>
                  <a:srgbClr val="FFFFFF"/>
                </a:solidFill>
              </a:rPr>
              <a:t>Based on the usability test, users expressed difficulties on where to click to navigate to the desired page. The usability test showed users having to re-click different areas of the button multiple times.</a:t>
            </a:r>
            <a:endParaRPr sz="14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317500" lvl="0" marL="457200" rtl="0" algn="l">
              <a:spcBef>
                <a:spcPts val="1200"/>
              </a:spcBef>
              <a:spcAft>
                <a:spcPts val="0"/>
              </a:spcAft>
              <a:buClr>
                <a:srgbClr val="FFFFFF"/>
              </a:buClr>
              <a:buSzPts val="1400"/>
              <a:buChar char="●"/>
            </a:pPr>
            <a:r>
              <a:rPr lang="en" sz="1400">
                <a:solidFill>
                  <a:srgbClr val="FFFFFF"/>
                </a:solidFill>
              </a:rPr>
              <a:t>We added interactions for all areas of the button to navigate to the corresponding page. For the dashboard page, users are now able to click on the icon, the words (ex/ “GOALS” or “PROGRESS”), and the arrow. </a:t>
            </a:r>
            <a:endParaRPr sz="1400">
              <a:solidFill>
                <a:srgbClr val="FFFFFF"/>
              </a:solidFill>
            </a:endParaRPr>
          </a:p>
        </p:txBody>
      </p:sp>
      <p:pic>
        <p:nvPicPr>
          <p:cNvPr id="78" name="Google Shape;78;p14"/>
          <p:cNvPicPr preferRelativeResize="0"/>
          <p:nvPr/>
        </p:nvPicPr>
        <p:blipFill>
          <a:blip r:embed="rId3">
            <a:alphaModFix/>
          </a:blip>
          <a:stretch>
            <a:fillRect/>
          </a:stretch>
        </p:blipFill>
        <p:spPr>
          <a:xfrm>
            <a:off x="290950" y="152400"/>
            <a:ext cx="2280307" cy="4838700"/>
          </a:xfrm>
          <a:prstGeom prst="rect">
            <a:avLst/>
          </a:prstGeom>
          <a:noFill/>
          <a:ln>
            <a:noFill/>
          </a:ln>
        </p:spPr>
      </p:pic>
      <p:sp>
        <p:nvSpPr>
          <p:cNvPr id="79" name="Google Shape;79;p14"/>
          <p:cNvSpPr/>
          <p:nvPr/>
        </p:nvSpPr>
        <p:spPr>
          <a:xfrm>
            <a:off x="533225" y="988700"/>
            <a:ext cx="344400" cy="3333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1996500" y="988700"/>
            <a:ext cx="344400" cy="3333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926900" y="988700"/>
            <a:ext cx="1007700" cy="3333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4"/>
          <p:cNvPicPr preferRelativeResize="0"/>
          <p:nvPr/>
        </p:nvPicPr>
        <p:blipFill>
          <a:blip r:embed="rId4">
            <a:alphaModFix/>
          </a:blip>
          <a:stretch>
            <a:fillRect/>
          </a:stretch>
        </p:blipFill>
        <p:spPr>
          <a:xfrm>
            <a:off x="3113002" y="463978"/>
            <a:ext cx="1203150" cy="2580325"/>
          </a:xfrm>
          <a:prstGeom prst="rect">
            <a:avLst/>
          </a:prstGeom>
          <a:noFill/>
          <a:ln>
            <a:noFill/>
          </a:ln>
        </p:spPr>
      </p:pic>
      <p:cxnSp>
        <p:nvCxnSpPr>
          <p:cNvPr id="83" name="Google Shape;83;p14"/>
          <p:cNvCxnSpPr/>
          <p:nvPr/>
        </p:nvCxnSpPr>
        <p:spPr>
          <a:xfrm rot="10800000">
            <a:off x="704850" y="1321975"/>
            <a:ext cx="2427900" cy="1088700"/>
          </a:xfrm>
          <a:prstGeom prst="straightConnector1">
            <a:avLst/>
          </a:prstGeom>
          <a:noFill/>
          <a:ln cap="flat" cmpd="sng" w="19050">
            <a:solidFill>
              <a:srgbClr val="4A86E8"/>
            </a:solidFill>
            <a:prstDash val="solid"/>
            <a:round/>
            <a:headEnd len="med" w="med" type="stealth"/>
            <a:tailEnd len="med" w="med" type="none"/>
          </a:ln>
        </p:spPr>
      </p:cxnSp>
      <p:cxnSp>
        <p:nvCxnSpPr>
          <p:cNvPr id="84" name="Google Shape;84;p14"/>
          <p:cNvCxnSpPr/>
          <p:nvPr/>
        </p:nvCxnSpPr>
        <p:spPr>
          <a:xfrm rot="10800000">
            <a:off x="1370275" y="1322125"/>
            <a:ext cx="1773600" cy="921900"/>
          </a:xfrm>
          <a:prstGeom prst="straightConnector1">
            <a:avLst/>
          </a:prstGeom>
          <a:noFill/>
          <a:ln cap="flat" cmpd="sng" w="19050">
            <a:solidFill>
              <a:srgbClr val="4A86E8"/>
            </a:solidFill>
            <a:prstDash val="solid"/>
            <a:round/>
            <a:headEnd len="med" w="med" type="stealth"/>
            <a:tailEnd len="med" w="med" type="none"/>
          </a:ln>
        </p:spPr>
      </p:cxnSp>
      <p:cxnSp>
        <p:nvCxnSpPr>
          <p:cNvPr id="85" name="Google Shape;85;p14"/>
          <p:cNvCxnSpPr>
            <a:endCxn id="80" idx="2"/>
          </p:cNvCxnSpPr>
          <p:nvPr/>
        </p:nvCxnSpPr>
        <p:spPr>
          <a:xfrm rot="10800000">
            <a:off x="2168700" y="1322000"/>
            <a:ext cx="975300" cy="722100"/>
          </a:xfrm>
          <a:prstGeom prst="straightConnector1">
            <a:avLst/>
          </a:prstGeom>
          <a:noFill/>
          <a:ln cap="flat" cmpd="sng" w="19050">
            <a:solidFill>
              <a:srgbClr val="4A86E8"/>
            </a:solidFill>
            <a:prstDash val="solid"/>
            <a:round/>
            <a:headEnd len="med" w="med" type="stealth"/>
            <a:tailEnd len="med" w="med" type="none"/>
          </a:ln>
        </p:spPr>
      </p:cxnSp>
      <p:sp>
        <p:nvSpPr>
          <p:cNvPr id="86" name="Google Shape;86;p14"/>
          <p:cNvSpPr txBox="1"/>
          <p:nvPr/>
        </p:nvSpPr>
        <p:spPr>
          <a:xfrm>
            <a:off x="533225" y="1742425"/>
            <a:ext cx="1536900" cy="646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Click the icon, words, or arrow </a:t>
            </a:r>
            <a:r>
              <a:rPr lang="en" sz="1000">
                <a:latin typeface="Lato"/>
                <a:ea typeface="Lato"/>
                <a:cs typeface="Lato"/>
                <a:sym typeface="Lato"/>
              </a:rPr>
              <a:t>t</a:t>
            </a:r>
            <a:r>
              <a:rPr lang="en" sz="1000">
                <a:latin typeface="Lato"/>
                <a:ea typeface="Lato"/>
                <a:cs typeface="Lato"/>
                <a:sym typeface="Lato"/>
              </a:rPr>
              <a:t>o </a:t>
            </a:r>
            <a:r>
              <a:rPr lang="en" sz="1000">
                <a:latin typeface="Lato"/>
                <a:ea typeface="Lato"/>
                <a:cs typeface="Lato"/>
                <a:sym typeface="Lato"/>
              </a:rPr>
              <a:t>navigate</a:t>
            </a:r>
            <a:r>
              <a:rPr lang="en" sz="1000">
                <a:latin typeface="Lato"/>
                <a:ea typeface="Lato"/>
                <a:cs typeface="Lato"/>
                <a:sym typeface="Lato"/>
              </a:rPr>
              <a:t> to next page</a:t>
            </a:r>
            <a:endParaRPr sz="1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p:nvPr/>
        </p:nvSpPr>
        <p:spPr>
          <a:xfrm>
            <a:off x="4116950" y="0"/>
            <a:ext cx="50271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idx="4294967295" type="body"/>
          </p:nvPr>
        </p:nvSpPr>
        <p:spPr>
          <a:xfrm>
            <a:off x="4120325" y="108000"/>
            <a:ext cx="5027100" cy="50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Goal Progress</a:t>
            </a:r>
            <a:endParaRPr b="1" sz="1785">
              <a:solidFill>
                <a:srgbClr val="FFFFFF"/>
              </a:solidFill>
            </a:endParaRPr>
          </a:p>
          <a:p>
            <a:pPr indent="0" lvl="0" marL="0" rtl="0" algn="l">
              <a:spcBef>
                <a:spcPts val="1200"/>
              </a:spcBef>
              <a:spcAft>
                <a:spcPts val="0"/>
              </a:spcAft>
              <a:buNone/>
            </a:pPr>
            <a:r>
              <a:rPr lang="en" sz="1100">
                <a:solidFill>
                  <a:srgbClr val="FFFFFF"/>
                </a:solidFill>
              </a:rPr>
              <a:t>The goal progress is split into monthly and yearly progress of all goals. The monthly progress page shows a calendar view that shows the days where all goals were completed. The yearly progress page shows a bar graph with the amount of days per month all goals were completed. </a:t>
            </a:r>
            <a:endParaRPr b="1" sz="11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298450" lvl="0" marL="457200" rtl="0" algn="l">
              <a:spcBef>
                <a:spcPts val="1200"/>
              </a:spcBef>
              <a:spcAft>
                <a:spcPts val="0"/>
              </a:spcAft>
              <a:buClr>
                <a:srgbClr val="FFFFFF"/>
              </a:buClr>
              <a:buSzPts val="1100"/>
              <a:buAutoNum type="arabicPeriod"/>
            </a:pPr>
            <a:r>
              <a:rPr lang="en" sz="1100">
                <a:solidFill>
                  <a:srgbClr val="FFFFFF"/>
                </a:solidFill>
              </a:rPr>
              <a:t>Users preferred having the graph labels written out instead of abbreviated. Many found it difficult to differentiate between days of the week and months since there were duplicate first initials (such as J for January, June, July).</a:t>
            </a:r>
            <a:endParaRPr sz="1100">
              <a:solidFill>
                <a:srgbClr val="FFFFFF"/>
              </a:solidFill>
            </a:endParaRPr>
          </a:p>
          <a:p>
            <a:pPr indent="-298450" lvl="0" marL="457200" rtl="0" algn="l">
              <a:spcBef>
                <a:spcPts val="0"/>
              </a:spcBef>
              <a:spcAft>
                <a:spcPts val="0"/>
              </a:spcAft>
              <a:buClr>
                <a:srgbClr val="FFFFFF"/>
              </a:buClr>
              <a:buSzPts val="1100"/>
              <a:buAutoNum type="arabicPeriod"/>
            </a:pPr>
            <a:r>
              <a:rPr lang="en" sz="1100">
                <a:solidFill>
                  <a:srgbClr val="FFFFFF"/>
                </a:solidFill>
              </a:rPr>
              <a:t>User feedback also stated that one of the first iterations of the prototype was overloaded as we, the designers, were trying to use as much space on the screen as possible. </a:t>
            </a:r>
            <a:endParaRPr sz="11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298450" lvl="0" marL="457200" rtl="0" algn="l">
              <a:spcBef>
                <a:spcPts val="1200"/>
              </a:spcBef>
              <a:spcAft>
                <a:spcPts val="0"/>
              </a:spcAft>
              <a:buClr>
                <a:srgbClr val="FFFFFF"/>
              </a:buClr>
              <a:buSzPts val="1100"/>
              <a:buChar char="●"/>
            </a:pPr>
            <a:r>
              <a:rPr lang="en" sz="1100">
                <a:solidFill>
                  <a:srgbClr val="FFFFFF"/>
                </a:solidFill>
              </a:rPr>
              <a:t>On both the monthly and yearly graphs, we changed the labels to more accurately represent the day or month. For example, “Jan, Jun, Jul”  makes it  more easy to differentiate the months. </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Instead of including just a progress page, we split them up into two pages in order to make the graphs easier to read and understand. </a:t>
            </a:r>
            <a:endParaRPr sz="1100">
              <a:solidFill>
                <a:srgbClr val="FFFFFF"/>
              </a:solidFill>
            </a:endParaRPr>
          </a:p>
        </p:txBody>
      </p:sp>
      <p:pic>
        <p:nvPicPr>
          <p:cNvPr id="93" name="Google Shape;93;p15"/>
          <p:cNvPicPr preferRelativeResize="0"/>
          <p:nvPr/>
        </p:nvPicPr>
        <p:blipFill>
          <a:blip r:embed="rId3">
            <a:alphaModFix/>
          </a:blip>
          <a:stretch>
            <a:fillRect/>
          </a:stretch>
        </p:blipFill>
        <p:spPr>
          <a:xfrm>
            <a:off x="120563" y="1162550"/>
            <a:ext cx="1228831" cy="2711226"/>
          </a:xfrm>
          <a:prstGeom prst="rect">
            <a:avLst/>
          </a:prstGeom>
          <a:noFill/>
          <a:ln>
            <a:noFill/>
          </a:ln>
        </p:spPr>
      </p:pic>
      <p:pic>
        <p:nvPicPr>
          <p:cNvPr id="94" name="Google Shape;94;p15"/>
          <p:cNvPicPr preferRelativeResize="0"/>
          <p:nvPr/>
        </p:nvPicPr>
        <p:blipFill rotWithShape="1">
          <a:blip r:embed="rId4">
            <a:alphaModFix/>
          </a:blip>
          <a:srcRect b="50000" l="0" r="6707" t="0"/>
          <a:stretch/>
        </p:blipFill>
        <p:spPr>
          <a:xfrm>
            <a:off x="1505150" y="1162552"/>
            <a:ext cx="1197335" cy="2711091"/>
          </a:xfrm>
          <a:prstGeom prst="rect">
            <a:avLst/>
          </a:prstGeom>
          <a:noFill/>
          <a:ln>
            <a:noFill/>
          </a:ln>
        </p:spPr>
      </p:pic>
      <p:pic>
        <p:nvPicPr>
          <p:cNvPr id="95" name="Google Shape;95;p15"/>
          <p:cNvPicPr preferRelativeResize="0"/>
          <p:nvPr/>
        </p:nvPicPr>
        <p:blipFill rotWithShape="1">
          <a:blip r:embed="rId5">
            <a:alphaModFix/>
          </a:blip>
          <a:srcRect b="0" l="5926" r="0" t="49578"/>
          <a:stretch/>
        </p:blipFill>
        <p:spPr>
          <a:xfrm>
            <a:off x="2767140" y="1162552"/>
            <a:ext cx="1197335" cy="2711225"/>
          </a:xfrm>
          <a:prstGeom prst="rect">
            <a:avLst/>
          </a:prstGeom>
          <a:noFill/>
          <a:ln>
            <a:noFill/>
          </a:ln>
        </p:spPr>
      </p:pic>
      <p:sp>
        <p:nvSpPr>
          <p:cNvPr id="96" name="Google Shape;96;p15"/>
          <p:cNvSpPr txBox="1"/>
          <p:nvPr/>
        </p:nvSpPr>
        <p:spPr>
          <a:xfrm>
            <a:off x="120575" y="626750"/>
            <a:ext cx="1228800" cy="4002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Before</a:t>
            </a:r>
            <a:endParaRPr>
              <a:latin typeface="Lato"/>
              <a:ea typeface="Lato"/>
              <a:cs typeface="Lato"/>
              <a:sym typeface="Lato"/>
            </a:endParaRPr>
          </a:p>
        </p:txBody>
      </p:sp>
      <p:sp>
        <p:nvSpPr>
          <p:cNvPr id="97" name="Google Shape;97;p15"/>
          <p:cNvSpPr txBox="1"/>
          <p:nvPr/>
        </p:nvSpPr>
        <p:spPr>
          <a:xfrm>
            <a:off x="1505150" y="626750"/>
            <a:ext cx="2459400" cy="4002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After</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p:nvPr/>
        </p:nvSpPr>
        <p:spPr>
          <a:xfrm>
            <a:off x="4572000" y="0"/>
            <a:ext cx="45720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ph idx="4294967295" type="body"/>
          </p:nvPr>
        </p:nvSpPr>
        <p:spPr>
          <a:xfrm>
            <a:off x="4758825" y="65050"/>
            <a:ext cx="4242300" cy="50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Calendar</a:t>
            </a:r>
            <a:endParaRPr b="1" sz="1785">
              <a:solidFill>
                <a:srgbClr val="FFFFFF"/>
              </a:solidFill>
            </a:endParaRPr>
          </a:p>
          <a:p>
            <a:pPr indent="0" lvl="0" marL="0" rtl="0" algn="l">
              <a:spcBef>
                <a:spcPts val="1200"/>
              </a:spcBef>
              <a:spcAft>
                <a:spcPts val="0"/>
              </a:spcAft>
              <a:buNone/>
            </a:pPr>
            <a:r>
              <a:rPr lang="en" sz="1150">
                <a:solidFill>
                  <a:srgbClr val="FFFFFF"/>
                </a:solidFill>
              </a:rPr>
              <a:t>When navigating to the Calendar page, there is the essential calendar. The dates that have events scheduled are filled in. When you click a specific date, the events for the day will appear. At the bottom of the screen, there are buttons to navigate to upcoming events and to create a calendar event.</a:t>
            </a:r>
            <a:endParaRPr b="1" sz="10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317500" lvl="0" marL="457200" rtl="0" algn="l">
              <a:spcBef>
                <a:spcPts val="1200"/>
              </a:spcBef>
              <a:spcAft>
                <a:spcPts val="0"/>
              </a:spcAft>
              <a:buClr>
                <a:srgbClr val="FFFFFF"/>
              </a:buClr>
              <a:buSzPts val="1400"/>
              <a:buAutoNum type="arabicPeriod"/>
            </a:pPr>
            <a:r>
              <a:rPr lang="en" sz="1400">
                <a:solidFill>
                  <a:srgbClr val="FFFFFF"/>
                </a:solidFill>
              </a:rPr>
              <a:t>Based on Usability Tests feedback, users wanted a more detailed calendar. Users wanted to be able to see all upcoming events instead of having to click each individual day. </a:t>
            </a:r>
            <a:endParaRPr sz="10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317500" lvl="0" marL="457200" rtl="0" algn="l">
              <a:spcBef>
                <a:spcPts val="1200"/>
              </a:spcBef>
              <a:spcAft>
                <a:spcPts val="0"/>
              </a:spcAft>
              <a:buClr>
                <a:srgbClr val="FFFFFF"/>
              </a:buClr>
              <a:buSzPts val="1400"/>
              <a:buChar char="●"/>
            </a:pPr>
            <a:r>
              <a:rPr lang="en" sz="1400">
                <a:solidFill>
                  <a:srgbClr val="FFFFFF"/>
                </a:solidFill>
              </a:rPr>
              <a:t>We added the option for users to see all upcoming events in addition to clicking on a specific date to see events. Additionally, users are able to create new calendar events with more detailed information.</a:t>
            </a:r>
            <a:endParaRPr sz="1400">
              <a:solidFill>
                <a:srgbClr val="FFFFFF"/>
              </a:solidFill>
            </a:endParaRPr>
          </a:p>
        </p:txBody>
      </p:sp>
      <p:pic>
        <p:nvPicPr>
          <p:cNvPr id="104" name="Google Shape;104;p16"/>
          <p:cNvPicPr preferRelativeResize="0"/>
          <p:nvPr/>
        </p:nvPicPr>
        <p:blipFill>
          <a:blip r:embed="rId3">
            <a:alphaModFix/>
          </a:blip>
          <a:stretch>
            <a:fillRect/>
          </a:stretch>
        </p:blipFill>
        <p:spPr>
          <a:xfrm>
            <a:off x="152400" y="152400"/>
            <a:ext cx="2225802" cy="4838701"/>
          </a:xfrm>
          <a:prstGeom prst="rect">
            <a:avLst/>
          </a:prstGeom>
          <a:noFill/>
          <a:ln>
            <a:noFill/>
          </a:ln>
        </p:spPr>
      </p:pic>
      <p:pic>
        <p:nvPicPr>
          <p:cNvPr id="105" name="Google Shape;105;p16"/>
          <p:cNvPicPr preferRelativeResize="0"/>
          <p:nvPr/>
        </p:nvPicPr>
        <p:blipFill rotWithShape="1">
          <a:blip r:embed="rId4">
            <a:alphaModFix/>
          </a:blip>
          <a:srcRect b="10590" l="0" r="0" t="8693"/>
          <a:stretch/>
        </p:blipFill>
        <p:spPr>
          <a:xfrm>
            <a:off x="3477950" y="1433825"/>
            <a:ext cx="1223725" cy="2155585"/>
          </a:xfrm>
          <a:prstGeom prst="rect">
            <a:avLst/>
          </a:prstGeom>
          <a:noFill/>
          <a:ln cap="flat" cmpd="sng" w="28575">
            <a:solidFill>
              <a:srgbClr val="4A86E8"/>
            </a:solidFill>
            <a:prstDash val="solid"/>
            <a:round/>
            <a:headEnd len="sm" w="sm" type="none"/>
            <a:tailEnd len="sm" w="sm" type="none"/>
          </a:ln>
        </p:spPr>
      </p:pic>
      <p:pic>
        <p:nvPicPr>
          <p:cNvPr id="106" name="Google Shape;106;p16"/>
          <p:cNvPicPr preferRelativeResize="0"/>
          <p:nvPr/>
        </p:nvPicPr>
        <p:blipFill rotWithShape="1">
          <a:blip r:embed="rId5">
            <a:alphaModFix/>
          </a:blip>
          <a:srcRect b="13917" l="3649" r="2779" t="54805"/>
          <a:stretch/>
        </p:blipFill>
        <p:spPr>
          <a:xfrm>
            <a:off x="2451950" y="329850"/>
            <a:ext cx="1458775" cy="1049925"/>
          </a:xfrm>
          <a:prstGeom prst="rect">
            <a:avLst/>
          </a:prstGeom>
          <a:noFill/>
          <a:ln cap="flat" cmpd="sng" w="28575">
            <a:solidFill>
              <a:srgbClr val="4A86E8"/>
            </a:solidFill>
            <a:prstDash val="solid"/>
            <a:round/>
            <a:headEnd len="sm" w="sm" type="none"/>
            <a:tailEnd len="sm" w="sm" type="none"/>
          </a:ln>
        </p:spPr>
      </p:pic>
      <p:pic>
        <p:nvPicPr>
          <p:cNvPr id="107" name="Google Shape;107;p16"/>
          <p:cNvPicPr preferRelativeResize="0"/>
          <p:nvPr/>
        </p:nvPicPr>
        <p:blipFill rotWithShape="1">
          <a:blip r:embed="rId6">
            <a:alphaModFix/>
          </a:blip>
          <a:srcRect b="31409" l="2723" r="0" t="8534"/>
          <a:stretch/>
        </p:blipFill>
        <p:spPr>
          <a:xfrm>
            <a:off x="2451962" y="3424775"/>
            <a:ext cx="1223725" cy="1642475"/>
          </a:xfrm>
          <a:prstGeom prst="rect">
            <a:avLst/>
          </a:prstGeom>
          <a:noFill/>
          <a:ln cap="flat" cmpd="sng" w="28575">
            <a:solidFill>
              <a:srgbClr val="4A86E8"/>
            </a:solidFill>
            <a:prstDash val="solid"/>
            <a:round/>
            <a:headEnd len="sm" w="sm" type="none"/>
            <a:tailEnd len="sm" w="sm" type="none"/>
          </a:ln>
        </p:spPr>
      </p:pic>
      <p:sp>
        <p:nvSpPr>
          <p:cNvPr id="108" name="Google Shape;108;p16"/>
          <p:cNvSpPr/>
          <p:nvPr/>
        </p:nvSpPr>
        <p:spPr>
          <a:xfrm>
            <a:off x="1966625" y="1296675"/>
            <a:ext cx="237600" cy="2703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696675" y="2821400"/>
            <a:ext cx="1223700" cy="3879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696675" y="3254750"/>
            <a:ext cx="1223700" cy="3879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6"/>
          <p:cNvCxnSpPr>
            <a:stCxn id="108" idx="3"/>
            <a:endCxn id="106" idx="1"/>
          </p:cNvCxnSpPr>
          <p:nvPr/>
        </p:nvCxnSpPr>
        <p:spPr>
          <a:xfrm flipH="1" rot="10800000">
            <a:off x="2204225" y="854925"/>
            <a:ext cx="247800" cy="576900"/>
          </a:xfrm>
          <a:prstGeom prst="straightConnector1">
            <a:avLst/>
          </a:prstGeom>
          <a:noFill/>
          <a:ln cap="flat" cmpd="sng" w="28575">
            <a:solidFill>
              <a:srgbClr val="4A86E8"/>
            </a:solidFill>
            <a:prstDash val="solid"/>
            <a:round/>
            <a:headEnd len="med" w="med" type="none"/>
            <a:tailEnd len="med" w="med" type="triangle"/>
          </a:ln>
        </p:spPr>
      </p:cxnSp>
      <p:cxnSp>
        <p:nvCxnSpPr>
          <p:cNvPr id="112" name="Google Shape;112;p16"/>
          <p:cNvCxnSpPr>
            <a:stCxn id="109" idx="3"/>
            <a:endCxn id="105" idx="1"/>
          </p:cNvCxnSpPr>
          <p:nvPr/>
        </p:nvCxnSpPr>
        <p:spPr>
          <a:xfrm flipH="1" rot="10800000">
            <a:off x="1920375" y="2511650"/>
            <a:ext cx="1557600" cy="503700"/>
          </a:xfrm>
          <a:prstGeom prst="straightConnector1">
            <a:avLst/>
          </a:prstGeom>
          <a:noFill/>
          <a:ln cap="flat" cmpd="sng" w="28575">
            <a:solidFill>
              <a:srgbClr val="4A86E8"/>
            </a:solidFill>
            <a:prstDash val="solid"/>
            <a:round/>
            <a:headEnd len="med" w="med" type="none"/>
            <a:tailEnd len="med" w="med" type="triangle"/>
          </a:ln>
        </p:spPr>
      </p:cxnSp>
      <p:cxnSp>
        <p:nvCxnSpPr>
          <p:cNvPr id="113" name="Google Shape;113;p16"/>
          <p:cNvCxnSpPr>
            <a:stCxn id="110" idx="3"/>
            <a:endCxn id="107" idx="1"/>
          </p:cNvCxnSpPr>
          <p:nvPr/>
        </p:nvCxnSpPr>
        <p:spPr>
          <a:xfrm>
            <a:off x="1920375" y="3448700"/>
            <a:ext cx="531600" cy="797400"/>
          </a:xfrm>
          <a:prstGeom prst="straightConnector1">
            <a:avLst/>
          </a:prstGeom>
          <a:noFill/>
          <a:ln cap="flat" cmpd="sng" w="28575">
            <a:solidFill>
              <a:srgbClr val="4A86E8"/>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p:nvPr/>
        </p:nvSpPr>
        <p:spPr>
          <a:xfrm>
            <a:off x="4572000" y="0"/>
            <a:ext cx="45720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ph idx="4294967295" type="body"/>
          </p:nvPr>
        </p:nvSpPr>
        <p:spPr>
          <a:xfrm>
            <a:off x="4758825" y="217450"/>
            <a:ext cx="4242300" cy="47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Landing page</a:t>
            </a:r>
            <a:endParaRPr b="1" sz="1785">
              <a:solidFill>
                <a:srgbClr val="FFFFFF"/>
              </a:solidFill>
            </a:endParaRPr>
          </a:p>
          <a:p>
            <a:pPr indent="0" lvl="0" marL="0" rtl="0" algn="l">
              <a:spcBef>
                <a:spcPts val="1200"/>
              </a:spcBef>
              <a:spcAft>
                <a:spcPts val="0"/>
              </a:spcAft>
              <a:buNone/>
            </a:pPr>
            <a:r>
              <a:rPr lang="en" sz="1150">
                <a:solidFill>
                  <a:srgbClr val="FFFFFF"/>
                </a:solidFill>
              </a:rPr>
              <a:t>This page is intended to convey to the user the purpose of the application. While an app store will also offer this info, the first time someone logs in they will want to recognize rather than recall what the product is for.</a:t>
            </a:r>
            <a:endParaRPr b="1" sz="10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311150" lvl="0" marL="457200" rtl="0" algn="l">
              <a:spcBef>
                <a:spcPts val="1200"/>
              </a:spcBef>
              <a:spcAft>
                <a:spcPts val="0"/>
              </a:spcAft>
              <a:buClr>
                <a:srgbClr val="FFFFFF"/>
              </a:buClr>
              <a:buSzPts val="1300"/>
              <a:buAutoNum type="arabicPeriod"/>
            </a:pPr>
            <a:r>
              <a:rPr lang="en" sz="1300">
                <a:solidFill>
                  <a:srgbClr val="FFFFFF"/>
                </a:solidFill>
              </a:rPr>
              <a:t>During an internal heuristic evaluation we noted a minor issue with help and documentation. Specifically, the app lacked any support touchpoints.</a:t>
            </a:r>
            <a:endParaRPr sz="1300">
              <a:solidFill>
                <a:srgbClr val="FFFFFF"/>
              </a:solidFill>
            </a:endParaRPr>
          </a:p>
          <a:p>
            <a:pPr indent="-311150" lvl="0" marL="457200" rtl="0" algn="l">
              <a:spcBef>
                <a:spcPts val="0"/>
              </a:spcBef>
              <a:spcAft>
                <a:spcPts val="0"/>
              </a:spcAft>
              <a:buClr>
                <a:srgbClr val="FFFFFF"/>
              </a:buClr>
              <a:buSzPts val="1300"/>
              <a:buAutoNum type="arabicPeriod"/>
            </a:pPr>
            <a:r>
              <a:rPr lang="en" sz="1300">
                <a:solidFill>
                  <a:srgbClr val="FFFFFF"/>
                </a:solidFill>
              </a:rPr>
              <a:t>One peer reviewer stated, “Upon opening the application, I had to guess what the application was about”</a:t>
            </a:r>
            <a:endParaRPr sz="9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311150" lvl="0" marL="457200" rtl="0" algn="l">
              <a:spcBef>
                <a:spcPts val="1200"/>
              </a:spcBef>
              <a:spcAft>
                <a:spcPts val="0"/>
              </a:spcAft>
              <a:buClr>
                <a:srgbClr val="FFFFFF"/>
              </a:buClr>
              <a:buSzPts val="1300"/>
              <a:buChar char="●"/>
            </a:pPr>
            <a:r>
              <a:rPr lang="en" sz="1300">
                <a:solidFill>
                  <a:srgbClr val="FFFFFF"/>
                </a:solidFill>
              </a:rPr>
              <a:t>New users should see a landing page that describes what the app is for</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Shown prior to the walk-through</a:t>
            </a:r>
            <a:endParaRPr sz="1300">
              <a:solidFill>
                <a:srgbClr val="FFFFFF"/>
              </a:solidFill>
            </a:endParaRPr>
          </a:p>
        </p:txBody>
      </p:sp>
      <p:pic>
        <p:nvPicPr>
          <p:cNvPr id="120" name="Google Shape;120;p17"/>
          <p:cNvPicPr preferRelativeResize="0"/>
          <p:nvPr/>
        </p:nvPicPr>
        <p:blipFill>
          <a:blip r:embed="rId3">
            <a:alphaModFix/>
          </a:blip>
          <a:stretch>
            <a:fillRect/>
          </a:stretch>
        </p:blipFill>
        <p:spPr>
          <a:xfrm>
            <a:off x="2365351" y="384863"/>
            <a:ext cx="1987975" cy="4276774"/>
          </a:xfrm>
          <a:prstGeom prst="rect">
            <a:avLst/>
          </a:prstGeom>
          <a:noFill/>
          <a:ln>
            <a:noFill/>
          </a:ln>
        </p:spPr>
      </p:pic>
      <p:pic>
        <p:nvPicPr>
          <p:cNvPr id="121" name="Google Shape;121;p17"/>
          <p:cNvPicPr preferRelativeResize="0"/>
          <p:nvPr/>
        </p:nvPicPr>
        <p:blipFill>
          <a:blip r:embed="rId4">
            <a:alphaModFix/>
          </a:blip>
          <a:stretch>
            <a:fillRect/>
          </a:stretch>
        </p:blipFill>
        <p:spPr>
          <a:xfrm>
            <a:off x="158700" y="375325"/>
            <a:ext cx="1987975" cy="4295849"/>
          </a:xfrm>
          <a:prstGeom prst="rect">
            <a:avLst/>
          </a:prstGeom>
          <a:noFill/>
          <a:ln>
            <a:noFill/>
          </a:ln>
        </p:spPr>
      </p:pic>
      <p:sp>
        <p:nvSpPr>
          <p:cNvPr id="122" name="Google Shape;122;p17"/>
          <p:cNvSpPr/>
          <p:nvPr/>
        </p:nvSpPr>
        <p:spPr>
          <a:xfrm>
            <a:off x="627250" y="3774350"/>
            <a:ext cx="1223700" cy="3879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17"/>
          <p:cNvCxnSpPr/>
          <p:nvPr/>
        </p:nvCxnSpPr>
        <p:spPr>
          <a:xfrm flipH="1" rot="10800000">
            <a:off x="1850950" y="2802250"/>
            <a:ext cx="591300" cy="1178700"/>
          </a:xfrm>
          <a:prstGeom prst="straightConnector1">
            <a:avLst/>
          </a:prstGeom>
          <a:noFill/>
          <a:ln cap="flat" cmpd="sng" w="28575">
            <a:solidFill>
              <a:srgbClr val="4A86E8"/>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p:nvPr/>
        </p:nvSpPr>
        <p:spPr>
          <a:xfrm>
            <a:off x="4572000" y="0"/>
            <a:ext cx="45720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ph idx="4294967295" type="body"/>
          </p:nvPr>
        </p:nvSpPr>
        <p:spPr>
          <a:xfrm>
            <a:off x="4758825" y="217450"/>
            <a:ext cx="4242300" cy="47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Walk-through</a:t>
            </a:r>
            <a:endParaRPr b="1" sz="1785">
              <a:solidFill>
                <a:srgbClr val="FFFFFF"/>
              </a:solidFill>
            </a:endParaRPr>
          </a:p>
          <a:p>
            <a:pPr indent="0" lvl="0" marL="0" rtl="0" algn="l">
              <a:spcBef>
                <a:spcPts val="1200"/>
              </a:spcBef>
              <a:spcAft>
                <a:spcPts val="0"/>
              </a:spcAft>
              <a:buNone/>
            </a:pPr>
            <a:r>
              <a:rPr lang="en" sz="1150">
                <a:solidFill>
                  <a:srgbClr val="FFFFFF"/>
                </a:solidFill>
              </a:rPr>
              <a:t>In an ideal world, a product is so intuitive that help documentation isn’t necessary. However, in most cases a brand new user might want an overview that guides them through getting started.</a:t>
            </a:r>
            <a:endParaRPr b="1" sz="10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311150" lvl="0" marL="457200" rtl="0" algn="l">
              <a:spcBef>
                <a:spcPts val="1200"/>
              </a:spcBef>
              <a:spcAft>
                <a:spcPts val="0"/>
              </a:spcAft>
              <a:buClr>
                <a:srgbClr val="FFFFFF"/>
              </a:buClr>
              <a:buSzPts val="1300"/>
              <a:buAutoNum type="arabicPeriod"/>
            </a:pPr>
            <a:r>
              <a:rPr lang="en" sz="1300">
                <a:solidFill>
                  <a:srgbClr val="FFFFFF"/>
                </a:solidFill>
              </a:rPr>
              <a:t>Heuristic evaluation revealed a lack of help documentation. “We should include proactive help which can walk new users through our app”</a:t>
            </a:r>
            <a:endParaRPr sz="1300">
              <a:solidFill>
                <a:srgbClr val="FFFFFF"/>
              </a:solidFill>
            </a:endParaRPr>
          </a:p>
          <a:p>
            <a:pPr indent="-311150" lvl="0" marL="457200" rtl="0" algn="l">
              <a:spcBef>
                <a:spcPts val="0"/>
              </a:spcBef>
              <a:spcAft>
                <a:spcPts val="0"/>
              </a:spcAft>
              <a:buClr>
                <a:srgbClr val="FFFFFF"/>
              </a:buClr>
              <a:buSzPts val="1300"/>
              <a:buAutoNum type="arabicPeriod"/>
            </a:pPr>
            <a:r>
              <a:rPr lang="en" sz="1300">
                <a:solidFill>
                  <a:srgbClr val="FFFFFF"/>
                </a:solidFill>
              </a:rPr>
              <a:t>Peer feedback overwhelmingly cited not knowing how to use the app. “what the application is intended for and how to use the application, was missing”</a:t>
            </a:r>
            <a:endParaRPr sz="9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311150" lvl="0" marL="457200" rtl="0" algn="l">
              <a:spcBef>
                <a:spcPts val="1200"/>
              </a:spcBef>
              <a:spcAft>
                <a:spcPts val="0"/>
              </a:spcAft>
              <a:buClr>
                <a:srgbClr val="FFFFFF"/>
              </a:buClr>
              <a:buSzPts val="1300"/>
              <a:buChar char="●"/>
            </a:pPr>
            <a:r>
              <a:rPr lang="en" sz="1300">
                <a:solidFill>
                  <a:srgbClr val="FFFFFF"/>
                </a:solidFill>
              </a:rPr>
              <a:t>New users would benefit from an initial walk-through</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Only shown after someone creates a new account</a:t>
            </a:r>
            <a:endParaRPr sz="1300">
              <a:solidFill>
                <a:srgbClr val="FFFFFF"/>
              </a:solidFill>
            </a:endParaRPr>
          </a:p>
        </p:txBody>
      </p:sp>
      <p:pic>
        <p:nvPicPr>
          <p:cNvPr id="130" name="Google Shape;130;p18"/>
          <p:cNvPicPr preferRelativeResize="0"/>
          <p:nvPr/>
        </p:nvPicPr>
        <p:blipFill>
          <a:blip r:embed="rId3">
            <a:alphaModFix/>
          </a:blip>
          <a:stretch>
            <a:fillRect/>
          </a:stretch>
        </p:blipFill>
        <p:spPr>
          <a:xfrm>
            <a:off x="51425" y="51425"/>
            <a:ext cx="1254975" cy="2735850"/>
          </a:xfrm>
          <a:prstGeom prst="rect">
            <a:avLst/>
          </a:prstGeom>
          <a:noFill/>
          <a:ln>
            <a:noFill/>
          </a:ln>
        </p:spPr>
      </p:pic>
      <p:pic>
        <p:nvPicPr>
          <p:cNvPr id="131" name="Google Shape;131;p18"/>
          <p:cNvPicPr preferRelativeResize="0"/>
          <p:nvPr/>
        </p:nvPicPr>
        <p:blipFill>
          <a:blip r:embed="rId4">
            <a:alphaModFix/>
          </a:blip>
          <a:stretch>
            <a:fillRect/>
          </a:stretch>
        </p:blipFill>
        <p:spPr>
          <a:xfrm>
            <a:off x="1442300" y="56375"/>
            <a:ext cx="1272663" cy="2736536"/>
          </a:xfrm>
          <a:prstGeom prst="rect">
            <a:avLst/>
          </a:prstGeom>
          <a:noFill/>
          <a:ln>
            <a:noFill/>
          </a:ln>
        </p:spPr>
      </p:pic>
      <p:pic>
        <p:nvPicPr>
          <p:cNvPr id="132" name="Google Shape;132;p18"/>
          <p:cNvPicPr preferRelativeResize="0"/>
          <p:nvPr/>
        </p:nvPicPr>
        <p:blipFill>
          <a:blip r:embed="rId5">
            <a:alphaModFix/>
          </a:blip>
          <a:stretch>
            <a:fillRect/>
          </a:stretch>
        </p:blipFill>
        <p:spPr>
          <a:xfrm>
            <a:off x="2859650" y="65175"/>
            <a:ext cx="1272675" cy="2746548"/>
          </a:xfrm>
          <a:prstGeom prst="rect">
            <a:avLst/>
          </a:prstGeom>
          <a:noFill/>
          <a:ln>
            <a:noFill/>
          </a:ln>
        </p:spPr>
      </p:pic>
      <p:pic>
        <p:nvPicPr>
          <p:cNvPr id="133" name="Google Shape;133;p18"/>
          <p:cNvPicPr preferRelativeResize="0"/>
          <p:nvPr/>
        </p:nvPicPr>
        <p:blipFill>
          <a:blip r:embed="rId6">
            <a:alphaModFix/>
          </a:blip>
          <a:stretch>
            <a:fillRect/>
          </a:stretch>
        </p:blipFill>
        <p:spPr>
          <a:xfrm>
            <a:off x="683803" y="2323725"/>
            <a:ext cx="1254975" cy="2712512"/>
          </a:xfrm>
          <a:prstGeom prst="rect">
            <a:avLst/>
          </a:prstGeom>
          <a:noFill/>
          <a:ln>
            <a:noFill/>
          </a:ln>
        </p:spPr>
      </p:pic>
      <p:pic>
        <p:nvPicPr>
          <p:cNvPr id="134" name="Google Shape;134;p18"/>
          <p:cNvPicPr preferRelativeResize="0"/>
          <p:nvPr/>
        </p:nvPicPr>
        <p:blipFill>
          <a:blip r:embed="rId7">
            <a:alphaModFix/>
          </a:blip>
          <a:stretch>
            <a:fillRect/>
          </a:stretch>
        </p:blipFill>
        <p:spPr>
          <a:xfrm>
            <a:off x="2142825" y="2328882"/>
            <a:ext cx="1254975" cy="27408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4572000" y="0"/>
            <a:ext cx="45720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txBox="1"/>
          <p:nvPr>
            <p:ph idx="4294967295" type="body"/>
          </p:nvPr>
        </p:nvSpPr>
        <p:spPr>
          <a:xfrm>
            <a:off x="4758825" y="217450"/>
            <a:ext cx="4242300" cy="47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To-Do List</a:t>
            </a:r>
            <a:endParaRPr b="1" sz="1785">
              <a:solidFill>
                <a:srgbClr val="FFFFFF"/>
              </a:solidFill>
            </a:endParaRPr>
          </a:p>
          <a:p>
            <a:pPr indent="0" lvl="0" marL="0" rtl="0" algn="l">
              <a:spcBef>
                <a:spcPts val="1200"/>
              </a:spcBef>
              <a:spcAft>
                <a:spcPts val="0"/>
              </a:spcAft>
              <a:buNone/>
            </a:pPr>
            <a:r>
              <a:rPr lang="en" sz="1150">
                <a:solidFill>
                  <a:srgbClr val="FFFFFF"/>
                </a:solidFill>
              </a:rPr>
              <a:t>This page is dedicated for important tasks that users can keep track of and check off as they go. The to-do list is split up into different “tasks sections” so all the user’s tasks can stay categorized and organized. The user will be brought to the “new task” page which allows them to create a new task when they click on the “new task” button. </a:t>
            </a:r>
            <a:endParaRPr b="1" sz="10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317500" lvl="0" marL="457200" rtl="0" algn="l">
              <a:spcBef>
                <a:spcPts val="1200"/>
              </a:spcBef>
              <a:spcAft>
                <a:spcPts val="0"/>
              </a:spcAft>
              <a:buClr>
                <a:srgbClr val="FFFFFF"/>
              </a:buClr>
              <a:buSzPts val="1400"/>
              <a:buAutoNum type="arabicPeriod"/>
            </a:pPr>
            <a:r>
              <a:rPr lang="en" sz="1400">
                <a:solidFill>
                  <a:srgbClr val="FFFFFF"/>
                </a:solidFill>
              </a:rPr>
              <a:t>Users expressed their confusion on the difference between the To-Do list page and the Calendar items page </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Users expressed the lack of help </a:t>
            </a:r>
            <a:endParaRPr sz="14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317500" lvl="0" marL="457200" rtl="0" algn="l">
              <a:spcBef>
                <a:spcPts val="1200"/>
              </a:spcBef>
              <a:spcAft>
                <a:spcPts val="0"/>
              </a:spcAft>
              <a:buClr>
                <a:srgbClr val="FFFFFF"/>
              </a:buClr>
              <a:buSzPts val="1400"/>
              <a:buChar char="●"/>
            </a:pPr>
            <a:r>
              <a:rPr lang="en" sz="1400">
                <a:solidFill>
                  <a:srgbClr val="FFFFFF"/>
                </a:solidFill>
              </a:rPr>
              <a:t>Added a message that explains the purpose of the to-do list to highlight the difference between the calendar events and tasks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Added a help button </a:t>
            </a:r>
            <a:endParaRPr sz="1400">
              <a:solidFill>
                <a:srgbClr val="FFFFFF"/>
              </a:solidFill>
            </a:endParaRPr>
          </a:p>
        </p:txBody>
      </p:sp>
      <p:pic>
        <p:nvPicPr>
          <p:cNvPr id="141" name="Google Shape;141;p19"/>
          <p:cNvPicPr preferRelativeResize="0"/>
          <p:nvPr/>
        </p:nvPicPr>
        <p:blipFill>
          <a:blip r:embed="rId3">
            <a:alphaModFix/>
          </a:blip>
          <a:stretch>
            <a:fillRect/>
          </a:stretch>
        </p:blipFill>
        <p:spPr>
          <a:xfrm>
            <a:off x="272825" y="128075"/>
            <a:ext cx="1716550" cy="3714650"/>
          </a:xfrm>
          <a:prstGeom prst="rect">
            <a:avLst/>
          </a:prstGeom>
          <a:noFill/>
          <a:ln>
            <a:noFill/>
          </a:ln>
        </p:spPr>
      </p:pic>
      <p:sp>
        <p:nvSpPr>
          <p:cNvPr id="142" name="Google Shape;142;p19"/>
          <p:cNvSpPr/>
          <p:nvPr/>
        </p:nvSpPr>
        <p:spPr>
          <a:xfrm>
            <a:off x="667150" y="2441050"/>
            <a:ext cx="927900" cy="3264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19"/>
          <p:cNvPicPr preferRelativeResize="0"/>
          <p:nvPr/>
        </p:nvPicPr>
        <p:blipFill>
          <a:blip r:embed="rId4">
            <a:alphaModFix/>
          </a:blip>
          <a:stretch>
            <a:fillRect/>
          </a:stretch>
        </p:blipFill>
        <p:spPr>
          <a:xfrm>
            <a:off x="2376825" y="128075"/>
            <a:ext cx="1223700" cy="2681087"/>
          </a:xfrm>
          <a:prstGeom prst="rect">
            <a:avLst/>
          </a:prstGeom>
          <a:noFill/>
          <a:ln>
            <a:noFill/>
          </a:ln>
        </p:spPr>
      </p:pic>
      <p:pic>
        <p:nvPicPr>
          <p:cNvPr id="144" name="Google Shape;144;p19"/>
          <p:cNvPicPr preferRelativeResize="0"/>
          <p:nvPr/>
        </p:nvPicPr>
        <p:blipFill>
          <a:blip r:embed="rId5">
            <a:alphaModFix/>
          </a:blip>
          <a:stretch>
            <a:fillRect/>
          </a:stretch>
        </p:blipFill>
        <p:spPr>
          <a:xfrm>
            <a:off x="2580624" y="1399679"/>
            <a:ext cx="1586950" cy="3436548"/>
          </a:xfrm>
          <a:prstGeom prst="rect">
            <a:avLst/>
          </a:prstGeom>
          <a:noFill/>
          <a:ln>
            <a:noFill/>
          </a:ln>
        </p:spPr>
      </p:pic>
      <p:cxnSp>
        <p:nvCxnSpPr>
          <p:cNvPr id="145" name="Google Shape;145;p19"/>
          <p:cNvCxnSpPr/>
          <p:nvPr/>
        </p:nvCxnSpPr>
        <p:spPr>
          <a:xfrm flipH="1" rot="10800000">
            <a:off x="1601975" y="1122550"/>
            <a:ext cx="796500" cy="1318500"/>
          </a:xfrm>
          <a:prstGeom prst="straightConnector1">
            <a:avLst/>
          </a:prstGeom>
          <a:noFill/>
          <a:ln cap="flat" cmpd="sng" w="28575">
            <a:solidFill>
              <a:srgbClr val="4A86E8"/>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4572000" y="0"/>
            <a:ext cx="45720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idx="4294967295" type="body"/>
          </p:nvPr>
        </p:nvSpPr>
        <p:spPr>
          <a:xfrm>
            <a:off x="4758825" y="217450"/>
            <a:ext cx="4242300" cy="47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To-Do List- Adding a task</a:t>
            </a:r>
            <a:endParaRPr b="1" sz="1785">
              <a:solidFill>
                <a:srgbClr val="FFFFFF"/>
              </a:solidFill>
            </a:endParaRPr>
          </a:p>
          <a:p>
            <a:pPr indent="0" lvl="0" marL="0" rtl="0" algn="l">
              <a:spcBef>
                <a:spcPts val="1200"/>
              </a:spcBef>
              <a:spcAft>
                <a:spcPts val="0"/>
              </a:spcAft>
              <a:buNone/>
            </a:pPr>
            <a:r>
              <a:rPr lang="en" sz="1150">
                <a:solidFill>
                  <a:srgbClr val="FFFFFF"/>
                </a:solidFill>
              </a:rPr>
              <a:t>This page is designed to create a new task that will be added to the user’s To-Do list. They are able to choose a task section, task name, and frequency of reminders and a specific time. </a:t>
            </a:r>
            <a:endParaRPr b="1" sz="10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317500" lvl="0" marL="457200" rtl="0" algn="l">
              <a:spcBef>
                <a:spcPts val="1200"/>
              </a:spcBef>
              <a:spcAft>
                <a:spcPts val="0"/>
              </a:spcAft>
              <a:buClr>
                <a:srgbClr val="FFFFFF"/>
              </a:buClr>
              <a:buSzPts val="1400"/>
              <a:buAutoNum type="arabicPeriod"/>
            </a:pPr>
            <a:r>
              <a:rPr lang="en" sz="1400">
                <a:solidFill>
                  <a:schemeClr val="lt1"/>
                </a:solidFill>
              </a:rPr>
              <a:t>Users expressed some confusion with creating a new task and suggested creating a “help” button or a tutorial for new users. They said the lack of help and clarity could result in frustration for new users. </a:t>
            </a:r>
            <a:endParaRPr sz="10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317500" lvl="0" marL="457200" rtl="0" algn="l">
              <a:spcBef>
                <a:spcPts val="1200"/>
              </a:spcBef>
              <a:spcAft>
                <a:spcPts val="0"/>
              </a:spcAft>
              <a:buClr>
                <a:srgbClr val="FFFFFF"/>
              </a:buClr>
              <a:buSzPts val="1400"/>
              <a:buChar char="●"/>
            </a:pPr>
            <a:r>
              <a:rPr lang="en" sz="1400">
                <a:solidFill>
                  <a:schemeClr val="lt1"/>
                </a:solidFill>
              </a:rPr>
              <a:t>Added a “help” icon to the top right corner that users can click on to get a step by step tutorial that explains how to create a task. They can choose to refer back to it when confused.</a:t>
            </a:r>
            <a:endParaRPr sz="1400">
              <a:solidFill>
                <a:srgbClr val="FFFFFF"/>
              </a:solidFill>
            </a:endParaRPr>
          </a:p>
        </p:txBody>
      </p:sp>
      <p:pic>
        <p:nvPicPr>
          <p:cNvPr id="152" name="Google Shape;152;p20"/>
          <p:cNvPicPr preferRelativeResize="0"/>
          <p:nvPr/>
        </p:nvPicPr>
        <p:blipFill>
          <a:blip r:embed="rId3">
            <a:alphaModFix/>
          </a:blip>
          <a:stretch>
            <a:fillRect/>
          </a:stretch>
        </p:blipFill>
        <p:spPr>
          <a:xfrm>
            <a:off x="211975" y="391224"/>
            <a:ext cx="1894050" cy="4149800"/>
          </a:xfrm>
          <a:prstGeom prst="rect">
            <a:avLst/>
          </a:prstGeom>
          <a:noFill/>
          <a:ln>
            <a:noFill/>
          </a:ln>
        </p:spPr>
      </p:pic>
      <p:pic>
        <p:nvPicPr>
          <p:cNvPr id="153" name="Google Shape;153;p20"/>
          <p:cNvPicPr preferRelativeResize="0"/>
          <p:nvPr/>
        </p:nvPicPr>
        <p:blipFill>
          <a:blip r:embed="rId4">
            <a:alphaModFix/>
          </a:blip>
          <a:stretch>
            <a:fillRect/>
          </a:stretch>
        </p:blipFill>
        <p:spPr>
          <a:xfrm>
            <a:off x="2644147" y="1062450"/>
            <a:ext cx="1788550" cy="3803026"/>
          </a:xfrm>
          <a:prstGeom prst="rect">
            <a:avLst/>
          </a:prstGeom>
          <a:noFill/>
          <a:ln>
            <a:noFill/>
          </a:ln>
        </p:spPr>
      </p:pic>
      <p:cxnSp>
        <p:nvCxnSpPr>
          <p:cNvPr id="154" name="Google Shape;154;p20"/>
          <p:cNvCxnSpPr/>
          <p:nvPr/>
        </p:nvCxnSpPr>
        <p:spPr>
          <a:xfrm>
            <a:off x="1963375" y="572150"/>
            <a:ext cx="923100" cy="1301400"/>
          </a:xfrm>
          <a:prstGeom prst="straightConnector1">
            <a:avLst/>
          </a:prstGeom>
          <a:noFill/>
          <a:ln cap="flat" cmpd="sng" w="28575">
            <a:solidFill>
              <a:srgbClr val="4A86E8"/>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p:nvPr/>
        </p:nvSpPr>
        <p:spPr>
          <a:xfrm>
            <a:off x="4572000" y="0"/>
            <a:ext cx="4572000" cy="5143500"/>
          </a:xfrm>
          <a:prstGeom prst="rect">
            <a:avLst/>
          </a:prstGeom>
          <a:solidFill>
            <a:srgbClr val="D0B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ph idx="4294967295" type="body"/>
          </p:nvPr>
        </p:nvSpPr>
        <p:spPr>
          <a:xfrm>
            <a:off x="4689250" y="0"/>
            <a:ext cx="4242300" cy="47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785">
                <a:solidFill>
                  <a:srgbClr val="FFFFFF"/>
                </a:solidFill>
              </a:rPr>
              <a:t>New Goal</a:t>
            </a:r>
            <a:endParaRPr b="1" sz="1785">
              <a:solidFill>
                <a:srgbClr val="FFFFFF"/>
              </a:solidFill>
            </a:endParaRPr>
          </a:p>
          <a:p>
            <a:pPr indent="0" lvl="0" marL="0" rtl="0" algn="l">
              <a:spcBef>
                <a:spcPts val="1200"/>
              </a:spcBef>
              <a:spcAft>
                <a:spcPts val="0"/>
              </a:spcAft>
              <a:buNone/>
            </a:pPr>
            <a:r>
              <a:rPr lang="en" sz="1150">
                <a:solidFill>
                  <a:srgbClr val="FFFFFF"/>
                </a:solidFill>
              </a:rPr>
              <a:t>This is the screen to add a new goal to the goals page. It is reached from the goals page. When you fill out all of the information and save the goal, then it returns you to the goal page.</a:t>
            </a:r>
            <a:endParaRPr b="1" sz="1000">
              <a:solidFill>
                <a:srgbClr val="FFFFFF"/>
              </a:solidFill>
            </a:endParaRPr>
          </a:p>
          <a:p>
            <a:pPr indent="0" lvl="0" marL="0" rtl="0" algn="l">
              <a:spcBef>
                <a:spcPts val="1200"/>
              </a:spcBef>
              <a:spcAft>
                <a:spcPts val="0"/>
              </a:spcAft>
              <a:buNone/>
            </a:pPr>
            <a:r>
              <a:rPr b="1" lang="en" sz="1700">
                <a:solidFill>
                  <a:srgbClr val="FFFFFF"/>
                </a:solidFill>
              </a:rPr>
              <a:t>User Research / Design Feedback:</a:t>
            </a:r>
            <a:endParaRPr b="1" sz="1700">
              <a:solidFill>
                <a:srgbClr val="FFFFFF"/>
              </a:solidFill>
            </a:endParaRPr>
          </a:p>
          <a:p>
            <a:pPr indent="-317500" lvl="0" marL="457200" rtl="0" algn="l">
              <a:spcBef>
                <a:spcPts val="1200"/>
              </a:spcBef>
              <a:spcAft>
                <a:spcPts val="0"/>
              </a:spcAft>
              <a:buClr>
                <a:srgbClr val="FFFFFF"/>
              </a:buClr>
              <a:buSzPts val="1400"/>
              <a:buAutoNum type="arabicPeriod"/>
            </a:pPr>
            <a:r>
              <a:rPr lang="en" sz="1400">
                <a:solidFill>
                  <a:srgbClr val="FFFFFF"/>
                </a:solidFill>
              </a:rPr>
              <a:t>There was not a lot of freedom when filling out fields such as description</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Limited to drop down menus</a:t>
            </a:r>
            <a:endParaRPr sz="1400">
              <a:solidFill>
                <a:srgbClr val="FFFFFF"/>
              </a:solidFill>
            </a:endParaRPr>
          </a:p>
          <a:p>
            <a:pPr indent="0" lvl="0" marL="0" rtl="0" algn="l">
              <a:spcBef>
                <a:spcPts val="1200"/>
              </a:spcBef>
              <a:spcAft>
                <a:spcPts val="0"/>
              </a:spcAft>
              <a:buNone/>
            </a:pPr>
            <a:r>
              <a:t/>
            </a:r>
            <a:endParaRPr sz="1000">
              <a:solidFill>
                <a:srgbClr val="FFFFFF"/>
              </a:solidFill>
            </a:endParaRPr>
          </a:p>
          <a:p>
            <a:pPr indent="0" lvl="0" marL="0" rtl="0" algn="l">
              <a:spcBef>
                <a:spcPts val="1200"/>
              </a:spcBef>
              <a:spcAft>
                <a:spcPts val="0"/>
              </a:spcAft>
              <a:buNone/>
            </a:pPr>
            <a:r>
              <a:rPr b="1" lang="en" sz="1700">
                <a:solidFill>
                  <a:srgbClr val="FFFFFF"/>
                </a:solidFill>
              </a:rPr>
              <a:t>Insights / Main Design Choices:</a:t>
            </a:r>
            <a:endParaRPr b="1" sz="1700">
              <a:solidFill>
                <a:srgbClr val="FFFFFF"/>
              </a:solidFill>
            </a:endParaRPr>
          </a:p>
          <a:p>
            <a:pPr indent="-317500" lvl="0" marL="457200" rtl="0" algn="l">
              <a:spcBef>
                <a:spcPts val="1200"/>
              </a:spcBef>
              <a:spcAft>
                <a:spcPts val="0"/>
              </a:spcAft>
              <a:buClr>
                <a:srgbClr val="FFFFFF"/>
              </a:buClr>
              <a:buSzPts val="1400"/>
              <a:buChar char="●"/>
            </a:pPr>
            <a:r>
              <a:rPr lang="en" sz="1400">
                <a:solidFill>
                  <a:srgbClr val="FFFFFF"/>
                </a:solidFill>
              </a:rPr>
              <a:t>We took some of the drop down menus out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Replaced them with text fields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Now users can type in whatever they want for more fields</a:t>
            </a:r>
            <a:endParaRPr sz="1400">
              <a:solidFill>
                <a:srgbClr val="FFFFFF"/>
              </a:solidFill>
            </a:endParaRPr>
          </a:p>
        </p:txBody>
      </p:sp>
      <p:sp>
        <p:nvSpPr>
          <p:cNvPr id="161" name="Google Shape;161;p21"/>
          <p:cNvSpPr txBox="1"/>
          <p:nvPr/>
        </p:nvSpPr>
        <p:spPr>
          <a:xfrm>
            <a:off x="328300" y="-58100"/>
            <a:ext cx="4023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2"/>
              </a:buClr>
              <a:buSzPts val="1100"/>
              <a:buFont typeface="Arial"/>
              <a:buNone/>
            </a:pPr>
            <a:r>
              <a:t/>
            </a:r>
            <a:endParaRPr>
              <a:highlight>
                <a:srgbClr val="D0B8AC"/>
              </a:highlight>
              <a:latin typeface="Lato"/>
              <a:ea typeface="Lato"/>
              <a:cs typeface="Lato"/>
              <a:sym typeface="Lato"/>
            </a:endParaRPr>
          </a:p>
        </p:txBody>
      </p:sp>
      <p:pic>
        <p:nvPicPr>
          <p:cNvPr id="162" name="Google Shape;162;p21"/>
          <p:cNvPicPr preferRelativeResize="0"/>
          <p:nvPr/>
        </p:nvPicPr>
        <p:blipFill>
          <a:blip r:embed="rId3">
            <a:alphaModFix/>
          </a:blip>
          <a:stretch>
            <a:fillRect/>
          </a:stretch>
        </p:blipFill>
        <p:spPr>
          <a:xfrm>
            <a:off x="2421763" y="837250"/>
            <a:ext cx="1886619" cy="3823050"/>
          </a:xfrm>
          <a:prstGeom prst="rect">
            <a:avLst/>
          </a:prstGeom>
          <a:noFill/>
          <a:ln>
            <a:noFill/>
          </a:ln>
        </p:spPr>
      </p:pic>
      <p:pic>
        <p:nvPicPr>
          <p:cNvPr id="163" name="Google Shape;163;p21"/>
          <p:cNvPicPr preferRelativeResize="0"/>
          <p:nvPr/>
        </p:nvPicPr>
        <p:blipFill>
          <a:blip r:embed="rId4">
            <a:alphaModFix/>
          </a:blip>
          <a:stretch>
            <a:fillRect/>
          </a:stretch>
        </p:blipFill>
        <p:spPr>
          <a:xfrm>
            <a:off x="284494" y="837250"/>
            <a:ext cx="1886619" cy="3823050"/>
          </a:xfrm>
          <a:prstGeom prst="rect">
            <a:avLst/>
          </a:prstGeom>
          <a:noFill/>
          <a:ln>
            <a:noFill/>
          </a:ln>
        </p:spPr>
      </p:pic>
      <p:sp>
        <p:nvSpPr>
          <p:cNvPr id="164" name="Google Shape;164;p21"/>
          <p:cNvSpPr txBox="1"/>
          <p:nvPr/>
        </p:nvSpPr>
        <p:spPr>
          <a:xfrm>
            <a:off x="193700" y="507875"/>
            <a:ext cx="8097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50">
                <a:solidFill>
                  <a:schemeClr val="lt1"/>
                </a:solidFill>
                <a:highlight>
                  <a:srgbClr val="D0B8AC"/>
                </a:highlight>
                <a:latin typeface="Lato"/>
                <a:ea typeface="Lato"/>
                <a:cs typeface="Lato"/>
                <a:sym typeface="Lato"/>
              </a:rPr>
              <a:t>Before:</a:t>
            </a:r>
            <a:endParaRPr>
              <a:highlight>
                <a:srgbClr val="D0B8AC"/>
              </a:highlight>
              <a:latin typeface="Lato"/>
              <a:ea typeface="Lato"/>
              <a:cs typeface="Lato"/>
              <a:sym typeface="Lato"/>
            </a:endParaRPr>
          </a:p>
        </p:txBody>
      </p:sp>
      <p:sp>
        <p:nvSpPr>
          <p:cNvPr id="165" name="Google Shape;165;p21"/>
          <p:cNvSpPr txBox="1"/>
          <p:nvPr/>
        </p:nvSpPr>
        <p:spPr>
          <a:xfrm>
            <a:off x="2337438" y="507875"/>
            <a:ext cx="8097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50">
                <a:solidFill>
                  <a:schemeClr val="lt1"/>
                </a:solidFill>
                <a:highlight>
                  <a:srgbClr val="D0B8AC"/>
                </a:highlight>
                <a:latin typeface="Lato"/>
                <a:ea typeface="Lato"/>
                <a:cs typeface="Lato"/>
                <a:sym typeface="Lato"/>
              </a:rPr>
              <a:t>After</a:t>
            </a:r>
            <a:r>
              <a:rPr lang="en" sz="1150">
                <a:solidFill>
                  <a:schemeClr val="lt1"/>
                </a:solidFill>
                <a:highlight>
                  <a:srgbClr val="D0B8AC"/>
                </a:highlight>
                <a:latin typeface="Lato"/>
                <a:ea typeface="Lato"/>
                <a:cs typeface="Lato"/>
                <a:sym typeface="Lato"/>
              </a:rPr>
              <a:t>:</a:t>
            </a:r>
            <a:endParaRPr>
              <a:highlight>
                <a:srgbClr val="D0B8AC"/>
              </a:highlight>
              <a:latin typeface="Lato"/>
              <a:ea typeface="Lato"/>
              <a:cs typeface="Lato"/>
              <a:sym typeface="Lato"/>
            </a:endParaRPr>
          </a:p>
        </p:txBody>
      </p:sp>
      <p:sp>
        <p:nvSpPr>
          <p:cNvPr id="166" name="Google Shape;166;p21"/>
          <p:cNvSpPr/>
          <p:nvPr/>
        </p:nvSpPr>
        <p:spPr>
          <a:xfrm>
            <a:off x="1560975" y="2739900"/>
            <a:ext cx="202500" cy="208500"/>
          </a:xfrm>
          <a:prstGeom prst="donut">
            <a:avLst>
              <a:gd fmla="val 7215" name="adj"/>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3698125" y="2739900"/>
            <a:ext cx="202500" cy="208500"/>
          </a:xfrm>
          <a:prstGeom prst="donut">
            <a:avLst>
              <a:gd fmla="val 7215" name="adj"/>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