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0"/>
  </p:normalViewPr>
  <p:slideViewPr>
    <p:cSldViewPr snapToGrid="0" snapToObjects="1">
      <p:cViewPr varScale="1">
        <p:scale>
          <a:sx n="67" d="100"/>
          <a:sy n="67" d="100"/>
        </p:scale>
        <p:origin x="75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DA6EE6-03BE-524D-B55F-822076C7C3B9}"/>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xmlns="" id="{4D2C7BED-E00C-7548-9622-89354C68A6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xmlns="" id="{E2511B9B-F80E-1E4B-B6BA-C7BA7514B484}"/>
              </a:ext>
            </a:extLst>
          </p:cNvPr>
          <p:cNvSpPr>
            <a:spLocks noGrp="1"/>
          </p:cNvSpPr>
          <p:nvPr>
            <p:ph type="dt" sz="half" idx="10"/>
          </p:nvPr>
        </p:nvSpPr>
        <p:spPr/>
        <p:txBody>
          <a:bodyPr/>
          <a:lstStyle/>
          <a:p>
            <a:fld id="{0864261A-8E23-E743-97B1-5110CF5313D3}" type="datetimeFigureOut">
              <a:rPr lang="en-US" smtClean="0"/>
              <a:t>10/10/2020</a:t>
            </a:fld>
            <a:endParaRPr lang="en-US"/>
          </a:p>
        </p:txBody>
      </p:sp>
      <p:sp>
        <p:nvSpPr>
          <p:cNvPr id="5" name="Footer Placeholder 4">
            <a:extLst>
              <a:ext uri="{FF2B5EF4-FFF2-40B4-BE49-F238E27FC236}">
                <a16:creationId xmlns:a16="http://schemas.microsoft.com/office/drawing/2014/main" xmlns="" id="{1E2CFF61-B38A-BE4F-9D74-E16F178EB9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9445EE2-67B5-5542-932F-A9EB16A04CD2}"/>
              </a:ext>
            </a:extLst>
          </p:cNvPr>
          <p:cNvSpPr>
            <a:spLocks noGrp="1"/>
          </p:cNvSpPr>
          <p:nvPr>
            <p:ph type="sldNum" sz="quarter" idx="12"/>
          </p:nvPr>
        </p:nvSpPr>
        <p:spPr/>
        <p:txBody>
          <a:bodyPr/>
          <a:lstStyle/>
          <a:p>
            <a:fld id="{A09F0433-E93D-874A-A9C4-94751B91DA64}" type="slidenum">
              <a:rPr lang="en-US" smtClean="0"/>
              <a:t>‹#›</a:t>
            </a:fld>
            <a:endParaRPr lang="en-US"/>
          </a:p>
        </p:txBody>
      </p:sp>
    </p:spTree>
    <p:extLst>
      <p:ext uri="{BB962C8B-B14F-4D97-AF65-F5344CB8AC3E}">
        <p14:creationId xmlns:p14="http://schemas.microsoft.com/office/powerpoint/2010/main" val="3675947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DE4DBC-4FD7-BB46-ADD7-7544908B8DA6}"/>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xmlns="" id="{39D5CAB3-7D2B-0542-A1C0-F530866FCDD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xmlns="" id="{74C48511-6B86-0344-82ED-F1F1910B88AB}"/>
              </a:ext>
            </a:extLst>
          </p:cNvPr>
          <p:cNvSpPr>
            <a:spLocks noGrp="1"/>
          </p:cNvSpPr>
          <p:nvPr>
            <p:ph type="dt" sz="half" idx="10"/>
          </p:nvPr>
        </p:nvSpPr>
        <p:spPr/>
        <p:txBody>
          <a:bodyPr/>
          <a:lstStyle/>
          <a:p>
            <a:fld id="{0864261A-8E23-E743-97B1-5110CF5313D3}" type="datetimeFigureOut">
              <a:rPr lang="en-US" smtClean="0"/>
              <a:t>10/10/2020</a:t>
            </a:fld>
            <a:endParaRPr lang="en-US"/>
          </a:p>
        </p:txBody>
      </p:sp>
      <p:sp>
        <p:nvSpPr>
          <p:cNvPr id="5" name="Footer Placeholder 4">
            <a:extLst>
              <a:ext uri="{FF2B5EF4-FFF2-40B4-BE49-F238E27FC236}">
                <a16:creationId xmlns:a16="http://schemas.microsoft.com/office/drawing/2014/main" xmlns="" id="{BEFA885D-35D8-7B48-8C7B-7CE9594477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60F9D41-3110-0A4C-ABD1-3E2DF2CA9448}"/>
              </a:ext>
            </a:extLst>
          </p:cNvPr>
          <p:cNvSpPr>
            <a:spLocks noGrp="1"/>
          </p:cNvSpPr>
          <p:nvPr>
            <p:ph type="sldNum" sz="quarter" idx="12"/>
          </p:nvPr>
        </p:nvSpPr>
        <p:spPr/>
        <p:txBody>
          <a:bodyPr/>
          <a:lstStyle/>
          <a:p>
            <a:fld id="{A09F0433-E93D-874A-A9C4-94751B91DA64}" type="slidenum">
              <a:rPr lang="en-US" smtClean="0"/>
              <a:t>‹#›</a:t>
            </a:fld>
            <a:endParaRPr lang="en-US"/>
          </a:p>
        </p:txBody>
      </p:sp>
    </p:spTree>
    <p:extLst>
      <p:ext uri="{BB962C8B-B14F-4D97-AF65-F5344CB8AC3E}">
        <p14:creationId xmlns:p14="http://schemas.microsoft.com/office/powerpoint/2010/main" val="411854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36C5243A-23CF-384F-BDFB-3750E63250F2}"/>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xmlns="" id="{708E36E3-3B52-544F-A61B-A3CFAC15138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xmlns="" id="{9AF0E24F-1FEA-F64D-A7FA-27E1C328F294}"/>
              </a:ext>
            </a:extLst>
          </p:cNvPr>
          <p:cNvSpPr>
            <a:spLocks noGrp="1"/>
          </p:cNvSpPr>
          <p:nvPr>
            <p:ph type="dt" sz="half" idx="10"/>
          </p:nvPr>
        </p:nvSpPr>
        <p:spPr/>
        <p:txBody>
          <a:bodyPr/>
          <a:lstStyle/>
          <a:p>
            <a:fld id="{0864261A-8E23-E743-97B1-5110CF5313D3}" type="datetimeFigureOut">
              <a:rPr lang="en-US" smtClean="0"/>
              <a:t>10/10/2020</a:t>
            </a:fld>
            <a:endParaRPr lang="en-US"/>
          </a:p>
        </p:txBody>
      </p:sp>
      <p:sp>
        <p:nvSpPr>
          <p:cNvPr id="5" name="Footer Placeholder 4">
            <a:extLst>
              <a:ext uri="{FF2B5EF4-FFF2-40B4-BE49-F238E27FC236}">
                <a16:creationId xmlns:a16="http://schemas.microsoft.com/office/drawing/2014/main" xmlns="" id="{0C740263-80E4-244D-B7E1-70C0030D78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F3B5C8A-5AFA-2F45-AF05-AD745BF749CB}"/>
              </a:ext>
            </a:extLst>
          </p:cNvPr>
          <p:cNvSpPr>
            <a:spLocks noGrp="1"/>
          </p:cNvSpPr>
          <p:nvPr>
            <p:ph type="sldNum" sz="quarter" idx="12"/>
          </p:nvPr>
        </p:nvSpPr>
        <p:spPr/>
        <p:txBody>
          <a:bodyPr/>
          <a:lstStyle/>
          <a:p>
            <a:fld id="{A09F0433-E93D-874A-A9C4-94751B91DA64}" type="slidenum">
              <a:rPr lang="en-US" smtClean="0"/>
              <a:t>‹#›</a:t>
            </a:fld>
            <a:endParaRPr lang="en-US"/>
          </a:p>
        </p:txBody>
      </p:sp>
    </p:spTree>
    <p:extLst>
      <p:ext uri="{BB962C8B-B14F-4D97-AF65-F5344CB8AC3E}">
        <p14:creationId xmlns:p14="http://schemas.microsoft.com/office/powerpoint/2010/main" val="3418530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34F489-35C5-8848-BCEF-AB570A27DC9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xmlns="" id="{01214B5F-D197-0C4C-9005-F30B1489AE6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xmlns="" id="{4272311F-9709-B34C-B7C9-6E0FFD14B8F8}"/>
              </a:ext>
            </a:extLst>
          </p:cNvPr>
          <p:cNvSpPr>
            <a:spLocks noGrp="1"/>
          </p:cNvSpPr>
          <p:nvPr>
            <p:ph type="dt" sz="half" idx="10"/>
          </p:nvPr>
        </p:nvSpPr>
        <p:spPr/>
        <p:txBody>
          <a:bodyPr/>
          <a:lstStyle/>
          <a:p>
            <a:fld id="{0864261A-8E23-E743-97B1-5110CF5313D3}" type="datetimeFigureOut">
              <a:rPr lang="en-US" smtClean="0"/>
              <a:t>10/10/2020</a:t>
            </a:fld>
            <a:endParaRPr lang="en-US"/>
          </a:p>
        </p:txBody>
      </p:sp>
      <p:sp>
        <p:nvSpPr>
          <p:cNvPr id="5" name="Footer Placeholder 4">
            <a:extLst>
              <a:ext uri="{FF2B5EF4-FFF2-40B4-BE49-F238E27FC236}">
                <a16:creationId xmlns:a16="http://schemas.microsoft.com/office/drawing/2014/main" xmlns="" id="{1D98368B-A099-2C43-8191-85FBC33F48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F81A574-F386-2F4F-B1B7-3E93A82540AC}"/>
              </a:ext>
            </a:extLst>
          </p:cNvPr>
          <p:cNvSpPr>
            <a:spLocks noGrp="1"/>
          </p:cNvSpPr>
          <p:nvPr>
            <p:ph type="sldNum" sz="quarter" idx="12"/>
          </p:nvPr>
        </p:nvSpPr>
        <p:spPr/>
        <p:txBody>
          <a:bodyPr/>
          <a:lstStyle/>
          <a:p>
            <a:fld id="{A09F0433-E93D-874A-A9C4-94751B91DA64}" type="slidenum">
              <a:rPr lang="en-US" smtClean="0"/>
              <a:t>‹#›</a:t>
            </a:fld>
            <a:endParaRPr lang="en-US"/>
          </a:p>
        </p:txBody>
      </p:sp>
    </p:spTree>
    <p:extLst>
      <p:ext uri="{BB962C8B-B14F-4D97-AF65-F5344CB8AC3E}">
        <p14:creationId xmlns:p14="http://schemas.microsoft.com/office/powerpoint/2010/main" val="35799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F58D69-5762-074B-93DB-3665D39E34D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xmlns="" id="{B99DAAB7-D03B-4442-A457-85A86A6DBE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xmlns="" id="{09DA4880-11AD-F244-B5D3-32F3F2B0C032}"/>
              </a:ext>
            </a:extLst>
          </p:cNvPr>
          <p:cNvSpPr>
            <a:spLocks noGrp="1"/>
          </p:cNvSpPr>
          <p:nvPr>
            <p:ph type="dt" sz="half" idx="10"/>
          </p:nvPr>
        </p:nvSpPr>
        <p:spPr/>
        <p:txBody>
          <a:bodyPr/>
          <a:lstStyle/>
          <a:p>
            <a:fld id="{0864261A-8E23-E743-97B1-5110CF5313D3}" type="datetimeFigureOut">
              <a:rPr lang="en-US" smtClean="0"/>
              <a:t>10/10/2020</a:t>
            </a:fld>
            <a:endParaRPr lang="en-US"/>
          </a:p>
        </p:txBody>
      </p:sp>
      <p:sp>
        <p:nvSpPr>
          <p:cNvPr id="5" name="Footer Placeholder 4">
            <a:extLst>
              <a:ext uri="{FF2B5EF4-FFF2-40B4-BE49-F238E27FC236}">
                <a16:creationId xmlns:a16="http://schemas.microsoft.com/office/drawing/2014/main" xmlns="" id="{7F9B2084-4891-EE4B-8F06-3CF1D63031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83A1436-5C30-914A-A931-D05C6627627C}"/>
              </a:ext>
            </a:extLst>
          </p:cNvPr>
          <p:cNvSpPr>
            <a:spLocks noGrp="1"/>
          </p:cNvSpPr>
          <p:nvPr>
            <p:ph type="sldNum" sz="quarter" idx="12"/>
          </p:nvPr>
        </p:nvSpPr>
        <p:spPr/>
        <p:txBody>
          <a:bodyPr/>
          <a:lstStyle/>
          <a:p>
            <a:fld id="{A09F0433-E93D-874A-A9C4-94751B91DA64}" type="slidenum">
              <a:rPr lang="en-US" smtClean="0"/>
              <a:t>‹#›</a:t>
            </a:fld>
            <a:endParaRPr lang="en-US"/>
          </a:p>
        </p:txBody>
      </p:sp>
    </p:spTree>
    <p:extLst>
      <p:ext uri="{BB962C8B-B14F-4D97-AF65-F5344CB8AC3E}">
        <p14:creationId xmlns:p14="http://schemas.microsoft.com/office/powerpoint/2010/main" val="1597344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5864DF-600F-5449-A73C-EFBDAB13EF8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xmlns="" id="{EB6448B8-62FE-C447-8C1A-FDA6D23664A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xmlns="" id="{9FD148CB-BE92-774A-B82A-0580D24AE8AC}"/>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xmlns="" id="{84C6CB28-D80A-974A-B4E7-DE47D63C5307}"/>
              </a:ext>
            </a:extLst>
          </p:cNvPr>
          <p:cNvSpPr>
            <a:spLocks noGrp="1"/>
          </p:cNvSpPr>
          <p:nvPr>
            <p:ph type="dt" sz="half" idx="10"/>
          </p:nvPr>
        </p:nvSpPr>
        <p:spPr/>
        <p:txBody>
          <a:bodyPr/>
          <a:lstStyle/>
          <a:p>
            <a:fld id="{0864261A-8E23-E743-97B1-5110CF5313D3}" type="datetimeFigureOut">
              <a:rPr lang="en-US" smtClean="0"/>
              <a:t>10/10/2020</a:t>
            </a:fld>
            <a:endParaRPr lang="en-US"/>
          </a:p>
        </p:txBody>
      </p:sp>
      <p:sp>
        <p:nvSpPr>
          <p:cNvPr id="6" name="Footer Placeholder 5">
            <a:extLst>
              <a:ext uri="{FF2B5EF4-FFF2-40B4-BE49-F238E27FC236}">
                <a16:creationId xmlns:a16="http://schemas.microsoft.com/office/drawing/2014/main" xmlns="" id="{8B7F9913-CC0B-194C-A064-2182141166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52709FFC-4D1E-9147-9142-5F7DF41BDF25}"/>
              </a:ext>
            </a:extLst>
          </p:cNvPr>
          <p:cNvSpPr>
            <a:spLocks noGrp="1"/>
          </p:cNvSpPr>
          <p:nvPr>
            <p:ph type="sldNum" sz="quarter" idx="12"/>
          </p:nvPr>
        </p:nvSpPr>
        <p:spPr/>
        <p:txBody>
          <a:bodyPr/>
          <a:lstStyle/>
          <a:p>
            <a:fld id="{A09F0433-E93D-874A-A9C4-94751B91DA64}" type="slidenum">
              <a:rPr lang="en-US" smtClean="0"/>
              <a:t>‹#›</a:t>
            </a:fld>
            <a:endParaRPr lang="en-US"/>
          </a:p>
        </p:txBody>
      </p:sp>
    </p:spTree>
    <p:extLst>
      <p:ext uri="{BB962C8B-B14F-4D97-AF65-F5344CB8AC3E}">
        <p14:creationId xmlns:p14="http://schemas.microsoft.com/office/powerpoint/2010/main" val="2906132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F24C18-273F-3D4E-8EDE-17060566B2EB}"/>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xmlns="" id="{44F7BC87-6D10-2347-8AAE-68B8900151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xmlns="" id="{9EF41957-439C-7448-BE67-0F56E748163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xmlns="" id="{36400CBD-8281-3641-A223-0E3583925D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xmlns="" id="{38BB8D98-E111-6C47-9344-0ACC42E070C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xmlns="" id="{009F759D-DA79-384B-B4E5-308F045B7C4C}"/>
              </a:ext>
            </a:extLst>
          </p:cNvPr>
          <p:cNvSpPr>
            <a:spLocks noGrp="1"/>
          </p:cNvSpPr>
          <p:nvPr>
            <p:ph type="dt" sz="half" idx="10"/>
          </p:nvPr>
        </p:nvSpPr>
        <p:spPr/>
        <p:txBody>
          <a:bodyPr/>
          <a:lstStyle/>
          <a:p>
            <a:fld id="{0864261A-8E23-E743-97B1-5110CF5313D3}" type="datetimeFigureOut">
              <a:rPr lang="en-US" smtClean="0"/>
              <a:t>10/10/2020</a:t>
            </a:fld>
            <a:endParaRPr lang="en-US"/>
          </a:p>
        </p:txBody>
      </p:sp>
      <p:sp>
        <p:nvSpPr>
          <p:cNvPr id="8" name="Footer Placeholder 7">
            <a:extLst>
              <a:ext uri="{FF2B5EF4-FFF2-40B4-BE49-F238E27FC236}">
                <a16:creationId xmlns:a16="http://schemas.microsoft.com/office/drawing/2014/main" xmlns="" id="{EC921D18-4C8D-2A4F-BCD4-01AFE12375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7854FD8C-9723-304C-83EC-1C99D063058A}"/>
              </a:ext>
            </a:extLst>
          </p:cNvPr>
          <p:cNvSpPr>
            <a:spLocks noGrp="1"/>
          </p:cNvSpPr>
          <p:nvPr>
            <p:ph type="sldNum" sz="quarter" idx="12"/>
          </p:nvPr>
        </p:nvSpPr>
        <p:spPr/>
        <p:txBody>
          <a:bodyPr/>
          <a:lstStyle/>
          <a:p>
            <a:fld id="{A09F0433-E93D-874A-A9C4-94751B91DA64}" type="slidenum">
              <a:rPr lang="en-US" smtClean="0"/>
              <a:t>‹#›</a:t>
            </a:fld>
            <a:endParaRPr lang="en-US"/>
          </a:p>
        </p:txBody>
      </p:sp>
    </p:spTree>
    <p:extLst>
      <p:ext uri="{BB962C8B-B14F-4D97-AF65-F5344CB8AC3E}">
        <p14:creationId xmlns:p14="http://schemas.microsoft.com/office/powerpoint/2010/main" val="474771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01BEA6-F38F-1740-9642-3EA0DBAA105A}"/>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xmlns="" id="{08D0A572-1F2E-DA41-9580-FAF4C5D6AF35}"/>
              </a:ext>
            </a:extLst>
          </p:cNvPr>
          <p:cNvSpPr>
            <a:spLocks noGrp="1"/>
          </p:cNvSpPr>
          <p:nvPr>
            <p:ph type="dt" sz="half" idx="10"/>
          </p:nvPr>
        </p:nvSpPr>
        <p:spPr/>
        <p:txBody>
          <a:bodyPr/>
          <a:lstStyle/>
          <a:p>
            <a:fld id="{0864261A-8E23-E743-97B1-5110CF5313D3}" type="datetimeFigureOut">
              <a:rPr lang="en-US" smtClean="0"/>
              <a:t>10/10/2020</a:t>
            </a:fld>
            <a:endParaRPr lang="en-US"/>
          </a:p>
        </p:txBody>
      </p:sp>
      <p:sp>
        <p:nvSpPr>
          <p:cNvPr id="4" name="Footer Placeholder 3">
            <a:extLst>
              <a:ext uri="{FF2B5EF4-FFF2-40B4-BE49-F238E27FC236}">
                <a16:creationId xmlns:a16="http://schemas.microsoft.com/office/drawing/2014/main" xmlns="" id="{7789C9A3-8F58-9C42-8DF2-1ADB90ED218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E82DFBDF-CA48-3F43-9FE9-AC52EF7C15A6}"/>
              </a:ext>
            </a:extLst>
          </p:cNvPr>
          <p:cNvSpPr>
            <a:spLocks noGrp="1"/>
          </p:cNvSpPr>
          <p:nvPr>
            <p:ph type="sldNum" sz="quarter" idx="12"/>
          </p:nvPr>
        </p:nvSpPr>
        <p:spPr/>
        <p:txBody>
          <a:bodyPr/>
          <a:lstStyle/>
          <a:p>
            <a:fld id="{A09F0433-E93D-874A-A9C4-94751B91DA64}" type="slidenum">
              <a:rPr lang="en-US" smtClean="0"/>
              <a:t>‹#›</a:t>
            </a:fld>
            <a:endParaRPr lang="en-US"/>
          </a:p>
        </p:txBody>
      </p:sp>
    </p:spTree>
    <p:extLst>
      <p:ext uri="{BB962C8B-B14F-4D97-AF65-F5344CB8AC3E}">
        <p14:creationId xmlns:p14="http://schemas.microsoft.com/office/powerpoint/2010/main" val="2654684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8E2D6EB0-BD66-304C-AADD-584F30D3473B}"/>
              </a:ext>
            </a:extLst>
          </p:cNvPr>
          <p:cNvSpPr>
            <a:spLocks noGrp="1"/>
          </p:cNvSpPr>
          <p:nvPr>
            <p:ph type="dt" sz="half" idx="10"/>
          </p:nvPr>
        </p:nvSpPr>
        <p:spPr/>
        <p:txBody>
          <a:bodyPr/>
          <a:lstStyle/>
          <a:p>
            <a:fld id="{0864261A-8E23-E743-97B1-5110CF5313D3}" type="datetimeFigureOut">
              <a:rPr lang="en-US" smtClean="0"/>
              <a:t>10/10/2020</a:t>
            </a:fld>
            <a:endParaRPr lang="en-US"/>
          </a:p>
        </p:txBody>
      </p:sp>
      <p:sp>
        <p:nvSpPr>
          <p:cNvPr id="3" name="Footer Placeholder 2">
            <a:extLst>
              <a:ext uri="{FF2B5EF4-FFF2-40B4-BE49-F238E27FC236}">
                <a16:creationId xmlns:a16="http://schemas.microsoft.com/office/drawing/2014/main" xmlns="" id="{BA23F8FB-DCAE-1141-A544-1BEB850D7F4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69D0A88D-1881-0F43-90D2-38BB14C29721}"/>
              </a:ext>
            </a:extLst>
          </p:cNvPr>
          <p:cNvSpPr>
            <a:spLocks noGrp="1"/>
          </p:cNvSpPr>
          <p:nvPr>
            <p:ph type="sldNum" sz="quarter" idx="12"/>
          </p:nvPr>
        </p:nvSpPr>
        <p:spPr/>
        <p:txBody>
          <a:bodyPr/>
          <a:lstStyle/>
          <a:p>
            <a:fld id="{A09F0433-E93D-874A-A9C4-94751B91DA64}" type="slidenum">
              <a:rPr lang="en-US" smtClean="0"/>
              <a:t>‹#›</a:t>
            </a:fld>
            <a:endParaRPr lang="en-US"/>
          </a:p>
        </p:txBody>
      </p:sp>
    </p:spTree>
    <p:extLst>
      <p:ext uri="{BB962C8B-B14F-4D97-AF65-F5344CB8AC3E}">
        <p14:creationId xmlns:p14="http://schemas.microsoft.com/office/powerpoint/2010/main" val="222009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75A03D-930F-9D41-A4F1-F0CEE32F11A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xmlns="" id="{B2423D93-E7FE-B541-947A-8A60CCC788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xmlns="" id="{AC08C71A-4C5C-D946-A885-03FB7E0C59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xmlns="" id="{12AD1DCB-1672-FC43-8C0C-D44D0E2E96F8}"/>
              </a:ext>
            </a:extLst>
          </p:cNvPr>
          <p:cNvSpPr>
            <a:spLocks noGrp="1"/>
          </p:cNvSpPr>
          <p:nvPr>
            <p:ph type="dt" sz="half" idx="10"/>
          </p:nvPr>
        </p:nvSpPr>
        <p:spPr/>
        <p:txBody>
          <a:bodyPr/>
          <a:lstStyle/>
          <a:p>
            <a:fld id="{0864261A-8E23-E743-97B1-5110CF5313D3}" type="datetimeFigureOut">
              <a:rPr lang="en-US" smtClean="0"/>
              <a:t>10/10/2020</a:t>
            </a:fld>
            <a:endParaRPr lang="en-US"/>
          </a:p>
        </p:txBody>
      </p:sp>
      <p:sp>
        <p:nvSpPr>
          <p:cNvPr id="6" name="Footer Placeholder 5">
            <a:extLst>
              <a:ext uri="{FF2B5EF4-FFF2-40B4-BE49-F238E27FC236}">
                <a16:creationId xmlns:a16="http://schemas.microsoft.com/office/drawing/2014/main" xmlns="" id="{574AF995-9792-0F42-A93B-CAE633FEB4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9A2D3286-96D6-BE45-93AF-10CA83EE6D24}"/>
              </a:ext>
            </a:extLst>
          </p:cNvPr>
          <p:cNvSpPr>
            <a:spLocks noGrp="1"/>
          </p:cNvSpPr>
          <p:nvPr>
            <p:ph type="sldNum" sz="quarter" idx="12"/>
          </p:nvPr>
        </p:nvSpPr>
        <p:spPr/>
        <p:txBody>
          <a:bodyPr/>
          <a:lstStyle/>
          <a:p>
            <a:fld id="{A09F0433-E93D-874A-A9C4-94751B91DA64}" type="slidenum">
              <a:rPr lang="en-US" smtClean="0"/>
              <a:t>‹#›</a:t>
            </a:fld>
            <a:endParaRPr lang="en-US"/>
          </a:p>
        </p:txBody>
      </p:sp>
    </p:spTree>
    <p:extLst>
      <p:ext uri="{BB962C8B-B14F-4D97-AF65-F5344CB8AC3E}">
        <p14:creationId xmlns:p14="http://schemas.microsoft.com/office/powerpoint/2010/main" val="2626089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7DC153-E9E3-7048-B27F-C63E48EC744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xmlns="" id="{5195C186-00B4-B240-B195-56F8D84437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7D1CB8F7-CBE4-9C48-8ABF-549A26B8EA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xmlns="" id="{3A01EA93-B218-304A-90A4-B57730864A2A}"/>
              </a:ext>
            </a:extLst>
          </p:cNvPr>
          <p:cNvSpPr>
            <a:spLocks noGrp="1"/>
          </p:cNvSpPr>
          <p:nvPr>
            <p:ph type="dt" sz="half" idx="10"/>
          </p:nvPr>
        </p:nvSpPr>
        <p:spPr/>
        <p:txBody>
          <a:bodyPr/>
          <a:lstStyle/>
          <a:p>
            <a:fld id="{0864261A-8E23-E743-97B1-5110CF5313D3}" type="datetimeFigureOut">
              <a:rPr lang="en-US" smtClean="0"/>
              <a:t>10/10/2020</a:t>
            </a:fld>
            <a:endParaRPr lang="en-US"/>
          </a:p>
        </p:txBody>
      </p:sp>
      <p:sp>
        <p:nvSpPr>
          <p:cNvPr id="6" name="Footer Placeholder 5">
            <a:extLst>
              <a:ext uri="{FF2B5EF4-FFF2-40B4-BE49-F238E27FC236}">
                <a16:creationId xmlns:a16="http://schemas.microsoft.com/office/drawing/2014/main" xmlns="" id="{B5373A60-6F44-C84D-9908-B92B7104A2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1319E36A-6480-5140-9C33-2E0933802625}"/>
              </a:ext>
            </a:extLst>
          </p:cNvPr>
          <p:cNvSpPr>
            <a:spLocks noGrp="1"/>
          </p:cNvSpPr>
          <p:nvPr>
            <p:ph type="sldNum" sz="quarter" idx="12"/>
          </p:nvPr>
        </p:nvSpPr>
        <p:spPr/>
        <p:txBody>
          <a:bodyPr/>
          <a:lstStyle/>
          <a:p>
            <a:fld id="{A09F0433-E93D-874A-A9C4-94751B91DA64}" type="slidenum">
              <a:rPr lang="en-US" smtClean="0"/>
              <a:t>‹#›</a:t>
            </a:fld>
            <a:endParaRPr lang="en-US"/>
          </a:p>
        </p:txBody>
      </p:sp>
    </p:spTree>
    <p:extLst>
      <p:ext uri="{BB962C8B-B14F-4D97-AF65-F5344CB8AC3E}">
        <p14:creationId xmlns:p14="http://schemas.microsoft.com/office/powerpoint/2010/main" val="274052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629E7188-2045-074E-A33C-79C522729F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xmlns="" id="{3025899C-2AE1-F343-A97F-64AEEF94DC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xmlns="" id="{61C52ED5-E917-DF4F-8AC0-8638811990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64261A-8E23-E743-97B1-5110CF5313D3}" type="datetimeFigureOut">
              <a:rPr lang="en-US" smtClean="0"/>
              <a:t>10/10/2020</a:t>
            </a:fld>
            <a:endParaRPr lang="en-US"/>
          </a:p>
        </p:txBody>
      </p:sp>
      <p:sp>
        <p:nvSpPr>
          <p:cNvPr id="5" name="Footer Placeholder 4">
            <a:extLst>
              <a:ext uri="{FF2B5EF4-FFF2-40B4-BE49-F238E27FC236}">
                <a16:creationId xmlns:a16="http://schemas.microsoft.com/office/drawing/2014/main" xmlns="" id="{ADC4F6C7-E6F3-9843-8148-36666F2AF9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BEEBBD03-685A-0C42-AEA5-A1DCE0B02A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9F0433-E93D-874A-A9C4-94751B91DA64}" type="slidenum">
              <a:rPr lang="en-US" smtClean="0"/>
              <a:t>‹#›</a:t>
            </a:fld>
            <a:endParaRPr lang="en-US"/>
          </a:p>
        </p:txBody>
      </p:sp>
    </p:spTree>
    <p:extLst>
      <p:ext uri="{BB962C8B-B14F-4D97-AF65-F5344CB8AC3E}">
        <p14:creationId xmlns:p14="http://schemas.microsoft.com/office/powerpoint/2010/main" val="34969980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xmlns="" id="{16F9E488-0718-4E1E-9D12-26779F60625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xmlns="" id="{D20AEB5B-DFC7-42B4-9FAA-6B95E01D0FC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715124" y="0"/>
            <a:ext cx="7476877" cy="6858000"/>
          </a:xfrm>
          <a:custGeom>
            <a:avLst/>
            <a:gdLst>
              <a:gd name="connsiteX0" fmla="*/ 637332 w 7476877"/>
              <a:gd name="connsiteY0" fmla="*/ 4332728 h 6858000"/>
              <a:gd name="connsiteX1" fmla="*/ 1576347 w 7476877"/>
              <a:gd name="connsiteY1" fmla="*/ 4332728 h 6858000"/>
              <a:gd name="connsiteX2" fmla="*/ 1720345 w 7476877"/>
              <a:gd name="connsiteY2" fmla="*/ 4419228 h 6858000"/>
              <a:gd name="connsiteX3" fmla="*/ 2190864 w 7476877"/>
              <a:gd name="connsiteY3" fmla="*/ 5245095 h 6858000"/>
              <a:gd name="connsiteX4" fmla="*/ 2190864 w 7476877"/>
              <a:gd name="connsiteY4" fmla="*/ 5413976 h 6858000"/>
              <a:gd name="connsiteX5" fmla="*/ 1720345 w 7476877"/>
              <a:gd name="connsiteY5" fmla="*/ 6239844 h 6858000"/>
              <a:gd name="connsiteX6" fmla="*/ 1576347 w 7476877"/>
              <a:gd name="connsiteY6" fmla="*/ 6326343 h 6858000"/>
              <a:gd name="connsiteX7" fmla="*/ 637332 w 7476877"/>
              <a:gd name="connsiteY7" fmla="*/ 6326343 h 6858000"/>
              <a:gd name="connsiteX8" fmla="*/ 491309 w 7476877"/>
              <a:gd name="connsiteY8" fmla="*/ 6239844 h 6858000"/>
              <a:gd name="connsiteX9" fmla="*/ 22817 w 7476877"/>
              <a:gd name="connsiteY9" fmla="*/ 5413976 h 6858000"/>
              <a:gd name="connsiteX10" fmla="*/ 22817 w 7476877"/>
              <a:gd name="connsiteY10" fmla="*/ 5245095 h 6858000"/>
              <a:gd name="connsiteX11" fmla="*/ 491309 w 7476877"/>
              <a:gd name="connsiteY11" fmla="*/ 4419228 h 6858000"/>
              <a:gd name="connsiteX12" fmla="*/ 637332 w 7476877"/>
              <a:gd name="connsiteY12" fmla="*/ 4332728 h 6858000"/>
              <a:gd name="connsiteX13" fmla="*/ 3853980 w 7476877"/>
              <a:gd name="connsiteY13" fmla="*/ 0 h 6858000"/>
              <a:gd name="connsiteX14" fmla="*/ 5043644 w 7476877"/>
              <a:gd name="connsiteY14" fmla="*/ 0 h 6858000"/>
              <a:gd name="connsiteX15" fmla="*/ 5083740 w 7476877"/>
              <a:gd name="connsiteY15" fmla="*/ 70378 h 6858000"/>
              <a:gd name="connsiteX16" fmla="*/ 5225307 w 7476877"/>
              <a:gd name="connsiteY16" fmla="*/ 318859 h 6858000"/>
              <a:gd name="connsiteX17" fmla="*/ 5225307 w 7476877"/>
              <a:gd name="connsiteY17" fmla="*/ 577503 h 6858000"/>
              <a:gd name="connsiteX18" fmla="*/ 4504695 w 7476877"/>
              <a:gd name="connsiteY18" fmla="*/ 1842337 h 6858000"/>
              <a:gd name="connsiteX19" fmla="*/ 4284162 w 7476877"/>
              <a:gd name="connsiteY19" fmla="*/ 1974811 h 6858000"/>
              <a:gd name="connsiteX20" fmla="*/ 2846045 w 7476877"/>
              <a:gd name="connsiteY20" fmla="*/ 1974811 h 6858000"/>
              <a:gd name="connsiteX21" fmla="*/ 2778342 w 7476877"/>
              <a:gd name="connsiteY21" fmla="*/ 1965645 h 6858000"/>
              <a:gd name="connsiteX22" fmla="*/ 2731777 w 7476877"/>
              <a:gd name="connsiteY22" fmla="*/ 1945746 h 6858000"/>
              <a:gd name="connsiteX23" fmla="*/ 2760233 w 7476877"/>
              <a:gd name="connsiteY23" fmla="*/ 1895581 h 6858000"/>
              <a:gd name="connsiteX24" fmla="*/ 3768459 w 7476877"/>
              <a:gd name="connsiteY24" fmla="*/ 118263 h 6858000"/>
              <a:gd name="connsiteX25" fmla="*/ 3819932 w 7476877"/>
              <a:gd name="connsiteY25" fmla="*/ 39732 h 6858000"/>
              <a:gd name="connsiteX26" fmla="*/ 1880237 w 7476877"/>
              <a:gd name="connsiteY26" fmla="*/ 0 h 6858000"/>
              <a:gd name="connsiteX27" fmla="*/ 2102124 w 7476877"/>
              <a:gd name="connsiteY27" fmla="*/ 0 h 6858000"/>
              <a:gd name="connsiteX28" fmla="*/ 2086946 w 7476877"/>
              <a:gd name="connsiteY28" fmla="*/ 26756 h 6858000"/>
              <a:gd name="connsiteX29" fmla="*/ 1911773 w 7476877"/>
              <a:gd name="connsiteY29" fmla="*/ 335552 h 6858000"/>
              <a:gd name="connsiteX30" fmla="*/ 1911773 w 7476877"/>
              <a:gd name="connsiteY30" fmla="*/ 594199 h 6858000"/>
              <a:gd name="connsiteX31" fmla="*/ 2629280 w 7476877"/>
              <a:gd name="connsiteY31" fmla="*/ 1859030 h 6858000"/>
              <a:gd name="connsiteX32" fmla="*/ 2723627 w 7476877"/>
              <a:gd name="connsiteY32" fmla="*/ 1956020 h 6858000"/>
              <a:gd name="connsiteX33" fmla="*/ 2734544 w 7476877"/>
              <a:gd name="connsiteY33" fmla="*/ 1960685 h 6858000"/>
              <a:gd name="connsiteX34" fmla="*/ 2676021 w 7476877"/>
              <a:gd name="connsiteY34" fmla="*/ 2063851 h 6858000"/>
              <a:gd name="connsiteX35" fmla="*/ 2632495 w 7476877"/>
              <a:gd name="connsiteY35" fmla="*/ 2140578 h 6858000"/>
              <a:gd name="connsiteX36" fmla="*/ 2677641 w 7476877"/>
              <a:gd name="connsiteY36" fmla="*/ 2159871 h 6858000"/>
              <a:gd name="connsiteX37" fmla="*/ 2754009 w 7476877"/>
              <a:gd name="connsiteY37" fmla="*/ 2170210 h 6858000"/>
              <a:gd name="connsiteX38" fmla="*/ 4376198 w 7476877"/>
              <a:gd name="connsiteY38" fmla="*/ 2170210 h 6858000"/>
              <a:gd name="connsiteX39" fmla="*/ 4624956 w 7476877"/>
              <a:gd name="connsiteY39" fmla="*/ 2020780 h 6858000"/>
              <a:gd name="connsiteX40" fmla="*/ 5437803 w 7476877"/>
              <a:gd name="connsiteY40" fmla="*/ 594055 h 6858000"/>
              <a:gd name="connsiteX41" fmla="*/ 5437803 w 7476877"/>
              <a:gd name="connsiteY41" fmla="*/ 302307 h 6858000"/>
              <a:gd name="connsiteX42" fmla="*/ 5294722 w 7476877"/>
              <a:gd name="connsiteY42" fmla="*/ 51168 h 6858000"/>
              <a:gd name="connsiteX43" fmla="*/ 5265570 w 7476877"/>
              <a:gd name="connsiteY43" fmla="*/ 0 h 6858000"/>
              <a:gd name="connsiteX44" fmla="*/ 7476877 w 7476877"/>
              <a:gd name="connsiteY44" fmla="*/ 0 h 6858000"/>
              <a:gd name="connsiteX45" fmla="*/ 7476877 w 7476877"/>
              <a:gd name="connsiteY45" fmla="*/ 6858000 h 6858000"/>
              <a:gd name="connsiteX46" fmla="*/ 3343303 w 7476877"/>
              <a:gd name="connsiteY46" fmla="*/ 6858000 h 6858000"/>
              <a:gd name="connsiteX47" fmla="*/ 3297958 w 7476877"/>
              <a:gd name="connsiteY47" fmla="*/ 6778065 h 6858000"/>
              <a:gd name="connsiteX48" fmla="*/ 1841286 w 7476877"/>
              <a:gd name="connsiteY48" fmla="*/ 4210218 h 6858000"/>
              <a:gd name="connsiteX49" fmla="*/ 1841286 w 7476877"/>
              <a:gd name="connsiteY49" fmla="*/ 3515516 h 6858000"/>
              <a:gd name="connsiteX50" fmla="*/ 2556859 w 7476877"/>
              <a:gd name="connsiteY50" fmla="*/ 2254092 h 6858000"/>
              <a:gd name="connsiteX51" fmla="*/ 2617166 w 7476877"/>
              <a:gd name="connsiteY51" fmla="*/ 2147787 h 6858000"/>
              <a:gd name="connsiteX52" fmla="*/ 2615044 w 7476877"/>
              <a:gd name="connsiteY52" fmla="*/ 2146880 h 6858000"/>
              <a:gd name="connsiteX53" fmla="*/ 2508620 w 7476877"/>
              <a:gd name="connsiteY53" fmla="*/ 2037473 h 6858000"/>
              <a:gd name="connsiteX54" fmla="*/ 1699276 w 7476877"/>
              <a:gd name="connsiteY54" fmla="*/ 610749 h 6858000"/>
              <a:gd name="connsiteX55" fmla="*/ 1699276 w 7476877"/>
              <a:gd name="connsiteY55" fmla="*/ 319000 h 6858000"/>
              <a:gd name="connsiteX56" fmla="*/ 1843322 w 7476877"/>
              <a:gd name="connsiteY56" fmla="*/ 6507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7476877" h="6858000">
                <a:moveTo>
                  <a:pt x="637332" y="4332728"/>
                </a:moveTo>
                <a:cubicBezTo>
                  <a:pt x="637332" y="4332728"/>
                  <a:pt x="637332" y="4332728"/>
                  <a:pt x="1576347" y="4332728"/>
                </a:cubicBezTo>
                <a:cubicBezTo>
                  <a:pt x="1635163" y="4332728"/>
                  <a:pt x="1691949" y="4365681"/>
                  <a:pt x="1720345" y="4419228"/>
                </a:cubicBezTo>
                <a:cubicBezTo>
                  <a:pt x="1720345" y="4419228"/>
                  <a:pt x="1720345" y="4419228"/>
                  <a:pt x="2190864" y="5245095"/>
                </a:cubicBezTo>
                <a:cubicBezTo>
                  <a:pt x="2221287" y="5296583"/>
                  <a:pt x="2221287" y="5362488"/>
                  <a:pt x="2190864" y="5413976"/>
                </a:cubicBezTo>
                <a:cubicBezTo>
                  <a:pt x="2190864" y="5413976"/>
                  <a:pt x="2190864" y="5413976"/>
                  <a:pt x="1720345" y="6239844"/>
                </a:cubicBezTo>
                <a:cubicBezTo>
                  <a:pt x="1691949" y="6293391"/>
                  <a:pt x="1635163" y="6326343"/>
                  <a:pt x="1576347" y="6326343"/>
                </a:cubicBezTo>
                <a:cubicBezTo>
                  <a:pt x="1576347" y="6326343"/>
                  <a:pt x="1576347" y="6326343"/>
                  <a:pt x="637332" y="6326343"/>
                </a:cubicBezTo>
                <a:cubicBezTo>
                  <a:pt x="576490" y="6326343"/>
                  <a:pt x="521732" y="6293391"/>
                  <a:pt x="491309" y="6239844"/>
                </a:cubicBezTo>
                <a:cubicBezTo>
                  <a:pt x="491309" y="6239844"/>
                  <a:pt x="491309" y="6239844"/>
                  <a:pt x="22817" y="5413976"/>
                </a:cubicBezTo>
                <a:cubicBezTo>
                  <a:pt x="-7605" y="5362488"/>
                  <a:pt x="-7605" y="5296583"/>
                  <a:pt x="22817" y="5245095"/>
                </a:cubicBezTo>
                <a:cubicBezTo>
                  <a:pt x="22817" y="5245095"/>
                  <a:pt x="22817" y="5245095"/>
                  <a:pt x="491309" y="4419228"/>
                </a:cubicBezTo>
                <a:cubicBezTo>
                  <a:pt x="521732" y="4365681"/>
                  <a:pt x="576490" y="4332728"/>
                  <a:pt x="637332" y="4332728"/>
                </a:cubicBezTo>
                <a:close/>
                <a:moveTo>
                  <a:pt x="3853980" y="0"/>
                </a:moveTo>
                <a:lnTo>
                  <a:pt x="5043644" y="0"/>
                </a:lnTo>
                <a:lnTo>
                  <a:pt x="5083740" y="70378"/>
                </a:lnTo>
                <a:cubicBezTo>
                  <a:pt x="5127533" y="147245"/>
                  <a:pt x="5174639" y="229925"/>
                  <a:pt x="5225307" y="318859"/>
                </a:cubicBezTo>
                <a:cubicBezTo>
                  <a:pt x="5271897" y="397715"/>
                  <a:pt x="5271897" y="498649"/>
                  <a:pt x="5225307" y="577503"/>
                </a:cubicBezTo>
                <a:cubicBezTo>
                  <a:pt x="5225307" y="577503"/>
                  <a:pt x="5225307" y="577503"/>
                  <a:pt x="4504695" y="1842337"/>
                </a:cubicBezTo>
                <a:cubicBezTo>
                  <a:pt x="4461209" y="1924345"/>
                  <a:pt x="4374239" y="1974811"/>
                  <a:pt x="4284162" y="1974811"/>
                </a:cubicBezTo>
                <a:cubicBezTo>
                  <a:pt x="4284162" y="1974811"/>
                  <a:pt x="4284162" y="1974811"/>
                  <a:pt x="2846045" y="1974811"/>
                </a:cubicBezTo>
                <a:cubicBezTo>
                  <a:pt x="2822750" y="1974811"/>
                  <a:pt x="2800035" y="1971656"/>
                  <a:pt x="2778342" y="1965645"/>
                </a:cubicBezTo>
                <a:lnTo>
                  <a:pt x="2731777" y="1945746"/>
                </a:lnTo>
                <a:lnTo>
                  <a:pt x="2760233" y="1895581"/>
                </a:lnTo>
                <a:cubicBezTo>
                  <a:pt x="3017539" y="1441999"/>
                  <a:pt x="3346890" y="861413"/>
                  <a:pt x="3768459" y="118263"/>
                </a:cubicBezTo>
                <a:cubicBezTo>
                  <a:pt x="3784101" y="90729"/>
                  <a:pt x="3801308" y="64519"/>
                  <a:pt x="3819932" y="39732"/>
                </a:cubicBezTo>
                <a:close/>
                <a:moveTo>
                  <a:pt x="1880237" y="0"/>
                </a:moveTo>
                <a:lnTo>
                  <a:pt x="2102124" y="0"/>
                </a:lnTo>
                <a:lnTo>
                  <a:pt x="2086946" y="26756"/>
                </a:lnTo>
                <a:cubicBezTo>
                  <a:pt x="1911773" y="335552"/>
                  <a:pt x="1911773" y="335552"/>
                  <a:pt x="1911773" y="335552"/>
                </a:cubicBezTo>
                <a:cubicBezTo>
                  <a:pt x="1865182" y="414408"/>
                  <a:pt x="1865182" y="515344"/>
                  <a:pt x="1911773" y="594199"/>
                </a:cubicBezTo>
                <a:cubicBezTo>
                  <a:pt x="2629280" y="1859030"/>
                  <a:pt x="2629280" y="1859030"/>
                  <a:pt x="2629280" y="1859030"/>
                </a:cubicBezTo>
                <a:cubicBezTo>
                  <a:pt x="2652576" y="1900035"/>
                  <a:pt x="2685189" y="1933154"/>
                  <a:pt x="2723627" y="1956020"/>
                </a:cubicBezTo>
                <a:lnTo>
                  <a:pt x="2734544" y="1960685"/>
                </a:lnTo>
                <a:lnTo>
                  <a:pt x="2676021" y="2063851"/>
                </a:lnTo>
                <a:lnTo>
                  <a:pt x="2632495" y="2140578"/>
                </a:lnTo>
                <a:lnTo>
                  <a:pt x="2677641" y="2159871"/>
                </a:lnTo>
                <a:cubicBezTo>
                  <a:pt x="2702113" y="2166652"/>
                  <a:pt x="2727732" y="2170210"/>
                  <a:pt x="2754009" y="2170210"/>
                </a:cubicBezTo>
                <a:cubicBezTo>
                  <a:pt x="4376198" y="2170210"/>
                  <a:pt x="4376198" y="2170210"/>
                  <a:pt x="4376198" y="2170210"/>
                </a:cubicBezTo>
                <a:cubicBezTo>
                  <a:pt x="4477805" y="2170210"/>
                  <a:pt x="4575904" y="2113286"/>
                  <a:pt x="4624956" y="2020780"/>
                </a:cubicBezTo>
                <a:cubicBezTo>
                  <a:pt x="5437803" y="594055"/>
                  <a:pt x="5437803" y="594055"/>
                  <a:pt x="5437803" y="594055"/>
                </a:cubicBezTo>
                <a:cubicBezTo>
                  <a:pt x="5490358" y="505109"/>
                  <a:pt x="5490358" y="391256"/>
                  <a:pt x="5437803" y="302307"/>
                </a:cubicBezTo>
                <a:cubicBezTo>
                  <a:pt x="5387000" y="213137"/>
                  <a:pt x="5339373" y="129540"/>
                  <a:pt x="5294722" y="51168"/>
                </a:cubicBezTo>
                <a:lnTo>
                  <a:pt x="5265570" y="0"/>
                </a:lnTo>
                <a:lnTo>
                  <a:pt x="7476877" y="0"/>
                </a:lnTo>
                <a:lnTo>
                  <a:pt x="7476877" y="6858000"/>
                </a:lnTo>
                <a:lnTo>
                  <a:pt x="3343303" y="6858000"/>
                </a:lnTo>
                <a:lnTo>
                  <a:pt x="3297958" y="6778065"/>
                </a:lnTo>
                <a:cubicBezTo>
                  <a:pt x="3015657" y="6280421"/>
                  <a:pt x="2563976" y="5484189"/>
                  <a:pt x="1841286" y="4210218"/>
                </a:cubicBezTo>
                <a:cubicBezTo>
                  <a:pt x="1716144" y="3998418"/>
                  <a:pt x="1716144" y="3727316"/>
                  <a:pt x="1841286" y="3515516"/>
                </a:cubicBezTo>
                <a:cubicBezTo>
                  <a:pt x="1841286" y="3515516"/>
                  <a:pt x="1841286" y="3515516"/>
                  <a:pt x="2556859" y="2254092"/>
                </a:cubicBezTo>
                <a:lnTo>
                  <a:pt x="2617166" y="2147787"/>
                </a:lnTo>
                <a:lnTo>
                  <a:pt x="2615044" y="2146880"/>
                </a:lnTo>
                <a:cubicBezTo>
                  <a:pt x="2571686" y="2121084"/>
                  <a:pt x="2534897" y="2083728"/>
                  <a:pt x="2508620" y="2037473"/>
                </a:cubicBezTo>
                <a:cubicBezTo>
                  <a:pt x="2508620" y="2037473"/>
                  <a:pt x="2508620" y="2037473"/>
                  <a:pt x="1699276" y="610749"/>
                </a:cubicBezTo>
                <a:cubicBezTo>
                  <a:pt x="1646720" y="521803"/>
                  <a:pt x="1646720" y="407950"/>
                  <a:pt x="1699276" y="319000"/>
                </a:cubicBezTo>
                <a:cubicBezTo>
                  <a:pt x="1699276" y="319000"/>
                  <a:pt x="1699276" y="319000"/>
                  <a:pt x="1843322" y="65075"/>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xmlns="" id="{A21E45B1-E3E0-D142-AA86-4B52801032D7}"/>
              </a:ext>
            </a:extLst>
          </p:cNvPr>
          <p:cNvSpPr>
            <a:spLocks noGrp="1"/>
          </p:cNvSpPr>
          <p:nvPr>
            <p:ph type="ctrTitle"/>
          </p:nvPr>
        </p:nvSpPr>
        <p:spPr>
          <a:xfrm>
            <a:off x="299644" y="1959687"/>
            <a:ext cx="6457183" cy="1579160"/>
          </a:xfrm>
        </p:spPr>
        <p:txBody>
          <a:bodyPr anchor="t">
            <a:normAutofit fontScale="90000"/>
          </a:bodyPr>
          <a:lstStyle/>
          <a:p>
            <a:pPr algn="l"/>
            <a:r>
              <a:rPr lang="en-US" sz="4500" dirty="0"/>
              <a:t>Impact of various crimes on GSDP of states in India</a:t>
            </a:r>
            <a:br>
              <a:rPr lang="en-US" sz="4500" dirty="0"/>
            </a:br>
            <a:endParaRPr lang="en-US" sz="4500" dirty="0"/>
          </a:p>
        </p:txBody>
      </p:sp>
      <p:grpSp>
        <p:nvGrpSpPr>
          <p:cNvPr id="11" name="Group 10">
            <a:extLst>
              <a:ext uri="{FF2B5EF4-FFF2-40B4-BE49-F238E27FC236}">
                <a16:creationId xmlns:a16="http://schemas.microsoft.com/office/drawing/2014/main" xmlns="" id="{64B93721-934F-4F1E-A868-0B2BA110D3B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41960" y="561256"/>
            <a:ext cx="1128382" cy="847206"/>
            <a:chOff x="7393391" y="1075612"/>
            <a:chExt cx="1128382" cy="847206"/>
          </a:xfrm>
        </p:grpSpPr>
        <p:sp>
          <p:nvSpPr>
            <p:cNvPr id="12" name="Freeform 5">
              <a:extLst>
                <a:ext uri="{FF2B5EF4-FFF2-40B4-BE49-F238E27FC236}">
                  <a16:creationId xmlns:a16="http://schemas.microsoft.com/office/drawing/2014/main" xmlns="" id="{99494AF8-52DE-4016-B1B9-5D16974BAE24}"/>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7393391" y="1327438"/>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3" name="Freeform 5">
              <a:extLst>
                <a:ext uri="{FF2B5EF4-FFF2-40B4-BE49-F238E27FC236}">
                  <a16:creationId xmlns:a16="http://schemas.microsoft.com/office/drawing/2014/main" xmlns="" id="{C27115E3-8DBD-460F-8EAD-44E12617413B}"/>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7971281" y="1075612"/>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3" name="TextBox 2">
            <a:extLst>
              <a:ext uri="{FF2B5EF4-FFF2-40B4-BE49-F238E27FC236}">
                <a16:creationId xmlns:a16="http://schemas.microsoft.com/office/drawing/2014/main" xmlns="" id="{7CCC3AA3-CE78-5349-B478-78C899F8AB90}"/>
              </a:ext>
            </a:extLst>
          </p:cNvPr>
          <p:cNvSpPr txBox="1"/>
          <p:nvPr/>
        </p:nvSpPr>
        <p:spPr>
          <a:xfrm>
            <a:off x="299644" y="3645725"/>
            <a:ext cx="4296107" cy="2031325"/>
          </a:xfrm>
          <a:prstGeom prst="rect">
            <a:avLst/>
          </a:prstGeom>
          <a:noFill/>
        </p:spPr>
        <p:txBody>
          <a:bodyPr wrap="square" rtlCol="0">
            <a:spAutoFit/>
          </a:bodyPr>
          <a:lstStyle/>
          <a:p>
            <a:r>
              <a:rPr lang="en-US" dirty="0"/>
              <a:t>Submitted by:</a:t>
            </a:r>
          </a:p>
          <a:p>
            <a:endParaRPr lang="en-US" dirty="0"/>
          </a:p>
          <a:p>
            <a:r>
              <a:rPr lang="en-US" dirty="0" err="1"/>
              <a:t>Shivendra</a:t>
            </a:r>
            <a:r>
              <a:rPr lang="en-US" dirty="0"/>
              <a:t> </a:t>
            </a:r>
            <a:r>
              <a:rPr lang="en-US" dirty="0" err="1" smtClean="0"/>
              <a:t>sSingh</a:t>
            </a:r>
            <a:r>
              <a:rPr lang="en-US" dirty="0" smtClean="0"/>
              <a:t> Chauhan (shivendrac05@iimamritsar.ac.in) </a:t>
            </a:r>
            <a:endParaRPr lang="en-US" dirty="0"/>
          </a:p>
          <a:p>
            <a:r>
              <a:rPr lang="en-US" dirty="0" err="1"/>
              <a:t>Nishnath</a:t>
            </a:r>
            <a:r>
              <a:rPr lang="en-US" dirty="0"/>
              <a:t> A </a:t>
            </a:r>
            <a:r>
              <a:rPr lang="en-US" dirty="0" smtClean="0"/>
              <a:t>S (</a:t>
            </a:r>
            <a:r>
              <a:rPr lang="en-IN" dirty="0"/>
              <a:t>​anishnath05@iimamritsar.ac.in</a:t>
            </a:r>
            <a:r>
              <a:rPr lang="en-US" dirty="0" smtClean="0"/>
              <a:t>)</a:t>
            </a:r>
            <a:endParaRPr lang="en-US" dirty="0"/>
          </a:p>
          <a:p>
            <a:r>
              <a:rPr lang="en-US" dirty="0" err="1"/>
              <a:t>Mohith</a:t>
            </a:r>
            <a:r>
              <a:rPr lang="en-US" dirty="0"/>
              <a:t> </a:t>
            </a:r>
            <a:r>
              <a:rPr lang="en-US" dirty="0" smtClean="0"/>
              <a:t>P (</a:t>
            </a:r>
            <a:r>
              <a:rPr lang="en-IN"/>
              <a:t>​pmohith05@iimamritsar.ac.in</a:t>
            </a:r>
            <a:r>
              <a:rPr lang="en-US" smtClean="0"/>
              <a:t>)</a:t>
            </a:r>
            <a:endParaRPr lang="en-US" dirty="0"/>
          </a:p>
        </p:txBody>
      </p:sp>
    </p:spTree>
    <p:extLst>
      <p:ext uri="{BB962C8B-B14F-4D97-AF65-F5344CB8AC3E}">
        <p14:creationId xmlns:p14="http://schemas.microsoft.com/office/powerpoint/2010/main" val="17959873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006688-F5D3-0B4B-AA15-B1B2C615EB02}"/>
              </a:ext>
            </a:extLst>
          </p:cNvPr>
          <p:cNvSpPr>
            <a:spLocks noGrp="1"/>
          </p:cNvSpPr>
          <p:nvPr>
            <p:ph type="title"/>
          </p:nvPr>
        </p:nvSpPr>
        <p:spPr/>
        <p:txBody>
          <a:bodyPr/>
          <a:lstStyle/>
          <a:p>
            <a:r>
              <a:rPr lang="en-US" dirty="0"/>
              <a:t>Results</a:t>
            </a:r>
          </a:p>
        </p:txBody>
      </p:sp>
      <p:pic>
        <p:nvPicPr>
          <p:cNvPr id="2050" name="Picture 2">
            <a:extLst>
              <a:ext uri="{FF2B5EF4-FFF2-40B4-BE49-F238E27FC236}">
                <a16:creationId xmlns:a16="http://schemas.microsoft.com/office/drawing/2014/main" xmlns="" id="{204270A5-A811-0B48-A2AD-DB328C7B027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31183" y="1690688"/>
            <a:ext cx="6297773"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xmlns="" id="{A3B8AFE2-8E18-1341-B9B6-A22F66F14E8C}"/>
              </a:ext>
            </a:extLst>
          </p:cNvPr>
          <p:cNvSpPr txBox="1"/>
          <p:nvPr/>
        </p:nvSpPr>
        <p:spPr>
          <a:xfrm>
            <a:off x="8419605" y="1864426"/>
            <a:ext cx="3574473" cy="2585323"/>
          </a:xfrm>
          <a:prstGeom prst="rect">
            <a:avLst/>
          </a:prstGeom>
          <a:noFill/>
        </p:spPr>
        <p:txBody>
          <a:bodyPr wrap="square" rtlCol="0">
            <a:spAutoFit/>
          </a:bodyPr>
          <a:lstStyle/>
          <a:p>
            <a:pPr marL="285750" indent="-285750">
              <a:buFont typeface="Arial" panose="020B0604020202020204" pitchFamily="34" charset="0"/>
              <a:buChar char="•"/>
            </a:pPr>
            <a:r>
              <a:rPr lang="en-IN" dirty="0"/>
              <a:t>After running fixed effects model regression, we have concluded that only causing death by negligence per capita is significant in the model. </a:t>
            </a:r>
          </a:p>
          <a:p>
            <a:endParaRPr lang="en-IN" dirty="0"/>
          </a:p>
          <a:p>
            <a:pPr marL="285750" indent="-285750">
              <a:buFont typeface="Arial" panose="020B0604020202020204" pitchFamily="34" charset="0"/>
              <a:buChar char="•"/>
            </a:pPr>
            <a:r>
              <a:rPr lang="en-IN" dirty="0"/>
              <a:t>As the p-value is less 0.05, the model is not random and regression done is meaningful.</a:t>
            </a:r>
            <a:endParaRPr lang="en-US" dirty="0"/>
          </a:p>
        </p:txBody>
      </p:sp>
    </p:spTree>
    <p:extLst>
      <p:ext uri="{BB962C8B-B14F-4D97-AF65-F5344CB8AC3E}">
        <p14:creationId xmlns:p14="http://schemas.microsoft.com/office/powerpoint/2010/main" val="6076030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3B9438-A305-9E47-A6F8-26425E1C098E}"/>
              </a:ext>
            </a:extLst>
          </p:cNvPr>
          <p:cNvSpPr>
            <a:spLocks noGrp="1"/>
          </p:cNvSpPr>
          <p:nvPr>
            <p:ph type="title"/>
          </p:nvPr>
        </p:nvSpPr>
        <p:spPr/>
        <p:txBody>
          <a:bodyPr>
            <a:normAutofit fontScale="90000"/>
          </a:bodyPr>
          <a:lstStyle/>
          <a:p>
            <a:r>
              <a:rPr lang="en-IN" b="1" dirty="0"/>
              <a:t/>
            </a:r>
            <a:br>
              <a:rPr lang="en-IN" b="1" dirty="0"/>
            </a:br>
            <a:r>
              <a:rPr lang="en-IN" b="1" dirty="0"/>
              <a:t/>
            </a:r>
            <a:br>
              <a:rPr lang="en-IN" b="1" dirty="0"/>
            </a:br>
            <a:r>
              <a:rPr lang="en-IN" b="1" dirty="0"/>
              <a:t/>
            </a:r>
            <a:br>
              <a:rPr lang="en-IN" b="1" dirty="0"/>
            </a:br>
            <a:r>
              <a:rPr lang="en-IN" b="1" dirty="0"/>
              <a:t>Random Effects Model</a:t>
            </a:r>
            <a:r>
              <a:rPr lang="en-IN" dirty="0"/>
              <a:t/>
            </a:r>
            <a:br>
              <a:rPr lang="en-IN" dirty="0"/>
            </a:br>
            <a:r>
              <a:rPr lang="en-IN" dirty="0"/>
              <a:t/>
            </a:r>
            <a:br>
              <a:rPr lang="en-IN" dirty="0"/>
            </a:br>
            <a:r>
              <a:rPr lang="en-IN" dirty="0"/>
              <a:t/>
            </a:r>
            <a:br>
              <a:rPr lang="en-IN" dirty="0"/>
            </a:br>
            <a:endParaRPr lang="en-US" dirty="0"/>
          </a:p>
        </p:txBody>
      </p:sp>
      <p:sp>
        <p:nvSpPr>
          <p:cNvPr id="3" name="Content Placeholder 2">
            <a:extLst>
              <a:ext uri="{FF2B5EF4-FFF2-40B4-BE49-F238E27FC236}">
                <a16:creationId xmlns:a16="http://schemas.microsoft.com/office/drawing/2014/main" xmlns="" id="{AC61BD5E-6419-804D-93B4-BE7BB4F48C0F}"/>
              </a:ext>
            </a:extLst>
          </p:cNvPr>
          <p:cNvSpPr>
            <a:spLocks noGrp="1"/>
          </p:cNvSpPr>
          <p:nvPr>
            <p:ph idx="1"/>
          </p:nvPr>
        </p:nvSpPr>
        <p:spPr/>
        <p:txBody>
          <a:bodyPr>
            <a:normAutofit fontScale="55000" lnSpcReduction="20000"/>
          </a:bodyPr>
          <a:lstStyle/>
          <a:p>
            <a:pPr>
              <a:lnSpc>
                <a:spcPct val="160000"/>
              </a:lnSpc>
            </a:pPr>
            <a:r>
              <a:rPr lang="en-IN" sz="3300" dirty="0"/>
              <a:t>In this model we assume that the unobserved variables are not systematically related to the the observed variables that are included in the model.</a:t>
            </a:r>
          </a:p>
          <a:p>
            <a:pPr>
              <a:lnSpc>
                <a:spcPct val="160000"/>
              </a:lnSpc>
            </a:pPr>
            <a:r>
              <a:rPr lang="en-IN" sz="3300" dirty="0" err="1"/>
              <a:t>GDPgrowthrate</a:t>
            </a:r>
            <a:r>
              <a:rPr lang="en-IN" sz="3300" dirty="0"/>
              <a:t> </a:t>
            </a:r>
            <a:r>
              <a:rPr lang="en-IN" sz="3300" baseline="-25000" dirty="0"/>
              <a:t>it</a:t>
            </a:r>
            <a:r>
              <a:rPr lang="en-IN" sz="3300" dirty="0"/>
              <a:t> = b</a:t>
            </a:r>
            <a:r>
              <a:rPr lang="en-IN" sz="3300" baseline="-25000" dirty="0"/>
              <a:t>0</a:t>
            </a:r>
            <a:r>
              <a:rPr lang="en-IN" sz="3300" dirty="0"/>
              <a:t> + b</a:t>
            </a:r>
            <a:r>
              <a:rPr lang="en-IN" sz="3300" baseline="-25000" dirty="0"/>
              <a:t>1it*</a:t>
            </a:r>
            <a:r>
              <a:rPr lang="en-IN" sz="3300" dirty="0"/>
              <a:t>Inflation </a:t>
            </a:r>
            <a:r>
              <a:rPr lang="en-IN" sz="3300" baseline="-25000" dirty="0"/>
              <a:t>it</a:t>
            </a:r>
            <a:r>
              <a:rPr lang="en-IN" sz="3300" dirty="0"/>
              <a:t> + b</a:t>
            </a:r>
            <a:r>
              <a:rPr lang="en-IN" sz="3300" baseline="-25000" dirty="0"/>
              <a:t>2it</a:t>
            </a:r>
            <a:r>
              <a:rPr lang="en-IN" sz="3300" dirty="0"/>
              <a:t>*</a:t>
            </a:r>
            <a:r>
              <a:rPr lang="en-IN" sz="3300" dirty="0" err="1"/>
              <a:t>MurderHomicidepercapita</a:t>
            </a:r>
            <a:r>
              <a:rPr lang="en-IN" sz="3300" dirty="0"/>
              <a:t> </a:t>
            </a:r>
            <a:r>
              <a:rPr lang="en-IN" sz="3300" baseline="-25000" dirty="0"/>
              <a:t>it</a:t>
            </a:r>
            <a:r>
              <a:rPr lang="en-IN" sz="3300" dirty="0"/>
              <a:t> + b</a:t>
            </a:r>
            <a:r>
              <a:rPr lang="en-IN" sz="3300" baseline="-25000" dirty="0"/>
              <a:t>3it</a:t>
            </a:r>
            <a:r>
              <a:rPr lang="en-IN" sz="3300" dirty="0"/>
              <a:t>*</a:t>
            </a:r>
            <a:r>
              <a:rPr lang="en-IN" sz="3300" dirty="0" err="1"/>
              <a:t>RAPEpercapita</a:t>
            </a:r>
            <a:r>
              <a:rPr lang="en-IN" sz="3300" dirty="0"/>
              <a:t> </a:t>
            </a:r>
            <a:r>
              <a:rPr lang="en-IN" sz="3300" baseline="-25000" dirty="0"/>
              <a:t>it</a:t>
            </a:r>
            <a:r>
              <a:rPr lang="en-IN" sz="3300" dirty="0"/>
              <a:t>  + b</a:t>
            </a:r>
            <a:r>
              <a:rPr lang="en-IN" sz="3300" baseline="-25000" dirty="0"/>
              <a:t>4it</a:t>
            </a:r>
            <a:r>
              <a:rPr lang="en-IN" sz="3300" dirty="0"/>
              <a:t>*</a:t>
            </a:r>
            <a:r>
              <a:rPr lang="en-IN" sz="3300" dirty="0" err="1"/>
              <a:t>KIDNAPPINGandABDUCTIONpercapita</a:t>
            </a:r>
            <a:r>
              <a:rPr lang="en-IN" sz="3300" dirty="0"/>
              <a:t> </a:t>
            </a:r>
            <a:r>
              <a:rPr lang="en-IN" sz="3300" baseline="-25000" dirty="0"/>
              <a:t>it</a:t>
            </a:r>
            <a:r>
              <a:rPr lang="en-IN" sz="3300" dirty="0"/>
              <a:t> + b</a:t>
            </a:r>
            <a:r>
              <a:rPr lang="en-IN" sz="3300" baseline="-25000" dirty="0"/>
              <a:t>5it</a:t>
            </a:r>
            <a:r>
              <a:rPr lang="en-IN" sz="3300" dirty="0"/>
              <a:t>*</a:t>
            </a:r>
            <a:r>
              <a:rPr lang="en-IN" sz="3300" dirty="0" err="1"/>
              <a:t>DACOITYRobberyTheftpercapita</a:t>
            </a:r>
            <a:r>
              <a:rPr lang="en-IN" sz="3300" dirty="0"/>
              <a:t> </a:t>
            </a:r>
            <a:r>
              <a:rPr lang="en-IN" sz="3300" baseline="-25000" dirty="0"/>
              <a:t>it</a:t>
            </a:r>
            <a:r>
              <a:rPr lang="en-IN" sz="3300" dirty="0"/>
              <a:t> + b</a:t>
            </a:r>
            <a:r>
              <a:rPr lang="en-IN" sz="3300" baseline="-25000" dirty="0"/>
              <a:t>6it</a:t>
            </a:r>
            <a:r>
              <a:rPr lang="en-IN" sz="3300" dirty="0"/>
              <a:t>*</a:t>
            </a:r>
            <a:r>
              <a:rPr lang="en-IN" sz="3300" dirty="0" err="1"/>
              <a:t>RIOTSpercapita</a:t>
            </a:r>
            <a:r>
              <a:rPr lang="en-IN" sz="3300" dirty="0"/>
              <a:t> </a:t>
            </a:r>
            <a:r>
              <a:rPr lang="en-IN" sz="3300" baseline="-25000" dirty="0"/>
              <a:t>it</a:t>
            </a:r>
            <a:r>
              <a:rPr lang="en-IN" sz="3300" dirty="0"/>
              <a:t> + b</a:t>
            </a:r>
            <a:r>
              <a:rPr lang="en-IN" sz="3300" baseline="-25000" dirty="0"/>
              <a:t>7it</a:t>
            </a:r>
            <a:r>
              <a:rPr lang="en-IN" sz="3300" dirty="0"/>
              <a:t>*</a:t>
            </a:r>
            <a:r>
              <a:rPr lang="en-IN" sz="3300" dirty="0" err="1"/>
              <a:t>CRIMINALBREACHOFTRUSTpercapita</a:t>
            </a:r>
            <a:r>
              <a:rPr lang="en-IN" sz="3300" dirty="0"/>
              <a:t> </a:t>
            </a:r>
            <a:r>
              <a:rPr lang="en-IN" sz="3300" baseline="-25000" dirty="0"/>
              <a:t>it</a:t>
            </a:r>
            <a:r>
              <a:rPr lang="en-IN" sz="3300" dirty="0"/>
              <a:t> + b</a:t>
            </a:r>
            <a:r>
              <a:rPr lang="en-IN" sz="3300" baseline="-25000" dirty="0"/>
              <a:t>8it</a:t>
            </a:r>
            <a:r>
              <a:rPr lang="en-IN" sz="3300" dirty="0"/>
              <a:t>*</a:t>
            </a:r>
            <a:r>
              <a:rPr lang="en-IN" sz="3300" dirty="0" err="1"/>
              <a:t>CHEATINGpercapita</a:t>
            </a:r>
            <a:r>
              <a:rPr lang="en-IN" sz="3300" dirty="0"/>
              <a:t> </a:t>
            </a:r>
            <a:r>
              <a:rPr lang="en-IN" sz="3300" baseline="-25000" dirty="0"/>
              <a:t>it</a:t>
            </a:r>
            <a:r>
              <a:rPr lang="en-IN" sz="3300" dirty="0"/>
              <a:t> + b</a:t>
            </a:r>
            <a:r>
              <a:rPr lang="en-IN" sz="3300" baseline="-25000" dirty="0"/>
              <a:t>9it</a:t>
            </a:r>
            <a:r>
              <a:rPr lang="en-IN" sz="3300" dirty="0"/>
              <a:t>*</a:t>
            </a:r>
            <a:r>
              <a:rPr lang="en-IN" sz="3300" dirty="0" err="1"/>
              <a:t>COUNTERFIETINGpercapita</a:t>
            </a:r>
            <a:r>
              <a:rPr lang="en-IN" sz="3300" dirty="0"/>
              <a:t> </a:t>
            </a:r>
            <a:r>
              <a:rPr lang="en-IN" sz="3300" baseline="-25000" dirty="0"/>
              <a:t>it</a:t>
            </a:r>
            <a:r>
              <a:rPr lang="en-IN" sz="3300" dirty="0"/>
              <a:t> + b</a:t>
            </a:r>
            <a:r>
              <a:rPr lang="en-IN" sz="3300" baseline="-25000" dirty="0"/>
              <a:t>10it</a:t>
            </a:r>
            <a:r>
              <a:rPr lang="en-IN" sz="3300" dirty="0"/>
              <a:t>*</a:t>
            </a:r>
            <a:r>
              <a:rPr lang="en-IN" sz="3300" dirty="0" err="1"/>
              <a:t>ARSONpercapita</a:t>
            </a:r>
            <a:r>
              <a:rPr lang="en-IN" sz="3300" dirty="0"/>
              <a:t> </a:t>
            </a:r>
            <a:r>
              <a:rPr lang="en-IN" sz="3300" baseline="-25000" dirty="0"/>
              <a:t>it</a:t>
            </a:r>
            <a:r>
              <a:rPr lang="en-IN" sz="3300" dirty="0"/>
              <a:t> + b</a:t>
            </a:r>
            <a:r>
              <a:rPr lang="en-IN" sz="3300" baseline="-25000" dirty="0"/>
              <a:t>11it</a:t>
            </a:r>
            <a:r>
              <a:rPr lang="en-IN" sz="3300" dirty="0"/>
              <a:t>*</a:t>
            </a:r>
            <a:r>
              <a:rPr lang="en-IN" sz="3300" dirty="0" err="1"/>
              <a:t>HURTGREVIOUSHURTpercapita</a:t>
            </a:r>
            <a:r>
              <a:rPr lang="en-IN" sz="3300" dirty="0"/>
              <a:t> </a:t>
            </a:r>
            <a:r>
              <a:rPr lang="en-IN" sz="3300" baseline="-25000" dirty="0"/>
              <a:t>it</a:t>
            </a:r>
            <a:r>
              <a:rPr lang="en-IN" sz="3300" dirty="0"/>
              <a:t> + b</a:t>
            </a:r>
            <a:r>
              <a:rPr lang="en-IN" sz="3300" baseline="-25000" dirty="0"/>
              <a:t>12it</a:t>
            </a:r>
            <a:r>
              <a:rPr lang="en-IN" sz="3300" dirty="0"/>
              <a:t>*</a:t>
            </a:r>
            <a:r>
              <a:rPr lang="en-IN" sz="3300" dirty="0" err="1"/>
              <a:t>ASSAULTONWOMENpercapita</a:t>
            </a:r>
            <a:r>
              <a:rPr lang="en-IN" sz="3300" dirty="0"/>
              <a:t> </a:t>
            </a:r>
            <a:r>
              <a:rPr lang="en-IN" sz="3300" baseline="-25000" dirty="0"/>
              <a:t>it</a:t>
            </a:r>
            <a:r>
              <a:rPr lang="en-IN" sz="3300" dirty="0"/>
              <a:t> + b</a:t>
            </a:r>
            <a:r>
              <a:rPr lang="en-IN" sz="3300" baseline="-25000" dirty="0"/>
              <a:t>13it</a:t>
            </a:r>
            <a:r>
              <a:rPr lang="en-IN" sz="3300" dirty="0"/>
              <a:t>*</a:t>
            </a:r>
            <a:r>
              <a:rPr lang="en-IN" sz="3300" dirty="0" err="1"/>
              <a:t>CAUSINGDEATHBYNEGLIGENCEpercapita</a:t>
            </a:r>
            <a:r>
              <a:rPr lang="en-IN" sz="3300" dirty="0"/>
              <a:t> </a:t>
            </a:r>
            <a:r>
              <a:rPr lang="en-IN" sz="3300" baseline="-25000" dirty="0"/>
              <a:t>it</a:t>
            </a:r>
            <a:r>
              <a:rPr lang="en-IN" sz="3300" dirty="0"/>
              <a:t> + b</a:t>
            </a:r>
            <a:r>
              <a:rPr lang="en-IN" sz="3300" baseline="-25000" dirty="0"/>
              <a:t>14it</a:t>
            </a:r>
            <a:r>
              <a:rPr lang="en-IN" sz="3300" dirty="0"/>
              <a:t>*</a:t>
            </a:r>
            <a:r>
              <a:rPr lang="en-IN" sz="3300" dirty="0" err="1"/>
              <a:t>OTHERIPCCRIMESpercapita</a:t>
            </a:r>
            <a:r>
              <a:rPr lang="en-IN" sz="3300" dirty="0"/>
              <a:t> </a:t>
            </a:r>
            <a:r>
              <a:rPr lang="en-IN" sz="3300" baseline="-25000" dirty="0"/>
              <a:t>it </a:t>
            </a:r>
            <a:r>
              <a:rPr lang="en-IN" sz="3300" dirty="0"/>
              <a:t>+ 𝝰</a:t>
            </a:r>
            <a:r>
              <a:rPr lang="en-IN" sz="3300" baseline="-25000" dirty="0"/>
              <a:t>t</a:t>
            </a:r>
            <a:r>
              <a:rPr lang="en-IN" sz="3300" dirty="0"/>
              <a:t> + error</a:t>
            </a:r>
            <a:r>
              <a:rPr lang="en-IN" sz="3300" baseline="-25000" dirty="0"/>
              <a:t> it</a:t>
            </a:r>
            <a:r>
              <a:rPr lang="en-IN" sz="3300" dirty="0"/>
              <a:t/>
            </a:r>
            <a:br>
              <a:rPr lang="en-IN" sz="3300" dirty="0"/>
            </a:br>
            <a:r>
              <a:rPr lang="en-IN" dirty="0"/>
              <a:t/>
            </a:r>
            <a:br>
              <a:rPr lang="en-IN" dirty="0"/>
            </a:br>
            <a:r>
              <a:rPr lang="en-IN" dirty="0"/>
              <a:t/>
            </a:r>
            <a:br>
              <a:rPr lang="en-IN" dirty="0"/>
            </a:br>
            <a:r>
              <a:rPr lang="en-IN" dirty="0"/>
              <a:t/>
            </a:r>
            <a:br>
              <a:rPr lang="en-IN" dirty="0"/>
            </a:br>
            <a:endParaRPr lang="en-US" dirty="0"/>
          </a:p>
        </p:txBody>
      </p:sp>
    </p:spTree>
    <p:extLst>
      <p:ext uri="{BB962C8B-B14F-4D97-AF65-F5344CB8AC3E}">
        <p14:creationId xmlns:p14="http://schemas.microsoft.com/office/powerpoint/2010/main" val="11030005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E3E03E-5682-3C47-A588-55A16B103ABD}"/>
              </a:ext>
            </a:extLst>
          </p:cNvPr>
          <p:cNvSpPr>
            <a:spLocks noGrp="1"/>
          </p:cNvSpPr>
          <p:nvPr>
            <p:ph type="title"/>
          </p:nvPr>
        </p:nvSpPr>
        <p:spPr/>
        <p:txBody>
          <a:bodyPr/>
          <a:lstStyle/>
          <a:p>
            <a:r>
              <a:rPr lang="en-US" dirty="0"/>
              <a:t>Results</a:t>
            </a:r>
          </a:p>
        </p:txBody>
      </p:sp>
      <p:pic>
        <p:nvPicPr>
          <p:cNvPr id="4098" name="Picture 2">
            <a:extLst>
              <a:ext uri="{FF2B5EF4-FFF2-40B4-BE49-F238E27FC236}">
                <a16:creationId xmlns:a16="http://schemas.microsoft.com/office/drawing/2014/main" xmlns="" id="{B5EC77B0-8253-0B4B-AA3B-32783371454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3410" y="1504012"/>
            <a:ext cx="6121400" cy="17526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xmlns="" id="{BED6BCE0-7571-1947-9EE1-98BC1D6FE1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275117"/>
            <a:ext cx="7924800" cy="313932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xmlns="" id="{12F49D79-354C-164C-8087-B788633DB985}"/>
              </a:ext>
            </a:extLst>
          </p:cNvPr>
          <p:cNvSpPr txBox="1"/>
          <p:nvPr/>
        </p:nvSpPr>
        <p:spPr>
          <a:xfrm>
            <a:off x="8514608" y="1027906"/>
            <a:ext cx="3479470" cy="3139321"/>
          </a:xfrm>
          <a:prstGeom prst="rect">
            <a:avLst/>
          </a:prstGeom>
          <a:noFill/>
        </p:spPr>
        <p:txBody>
          <a:bodyPr wrap="square" rtlCol="0">
            <a:spAutoFit/>
          </a:bodyPr>
          <a:lstStyle/>
          <a:p>
            <a:pPr marL="285750" indent="-285750">
              <a:buFont typeface="Arial" panose="020B0604020202020204" pitchFamily="34" charset="0"/>
              <a:buChar char="•"/>
            </a:pPr>
            <a:r>
              <a:rPr lang="en-IN" dirty="0"/>
              <a:t>From the regression we can conclude that the inflation and Assault on Women per capita are significant. </a:t>
            </a:r>
          </a:p>
          <a:p>
            <a:endParaRPr lang="en-IN" dirty="0"/>
          </a:p>
          <a:p>
            <a:pPr marL="285750" indent="-285750">
              <a:buFont typeface="Arial" panose="020B0604020202020204" pitchFamily="34" charset="0"/>
              <a:buChar char="•"/>
            </a:pPr>
            <a:r>
              <a:rPr lang="en-IN" dirty="0"/>
              <a:t>The p value of the model is 0.027 which is less than 0.05, hence the model is fit.</a:t>
            </a:r>
          </a:p>
          <a:p>
            <a:r>
              <a:rPr lang="en-IN" dirty="0"/>
              <a:t/>
            </a:r>
            <a:br>
              <a:rPr lang="en-IN" dirty="0"/>
            </a:br>
            <a:r>
              <a:rPr lang="en-IN" dirty="0"/>
              <a:t/>
            </a:r>
            <a:br>
              <a:rPr lang="en-IN" dirty="0"/>
            </a:br>
            <a:endParaRPr lang="en-US" dirty="0"/>
          </a:p>
        </p:txBody>
      </p:sp>
    </p:spTree>
    <p:extLst>
      <p:ext uri="{BB962C8B-B14F-4D97-AF65-F5344CB8AC3E}">
        <p14:creationId xmlns:p14="http://schemas.microsoft.com/office/powerpoint/2010/main" val="14977816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C32C8C-FE74-254A-902B-9B0A8CE194DA}"/>
              </a:ext>
            </a:extLst>
          </p:cNvPr>
          <p:cNvSpPr>
            <a:spLocks noGrp="1"/>
          </p:cNvSpPr>
          <p:nvPr>
            <p:ph type="title"/>
          </p:nvPr>
        </p:nvSpPr>
        <p:spPr/>
        <p:txBody>
          <a:bodyPr/>
          <a:lstStyle/>
          <a:p>
            <a:r>
              <a:rPr lang="en-US" b="1" dirty="0"/>
              <a:t>Test for suitable model(pooled </a:t>
            </a:r>
            <a:r>
              <a:rPr lang="en-US" b="1" dirty="0" err="1"/>
              <a:t>ols</a:t>
            </a:r>
            <a:r>
              <a:rPr lang="en-US" b="1" dirty="0"/>
              <a:t>)</a:t>
            </a:r>
          </a:p>
        </p:txBody>
      </p:sp>
      <p:sp>
        <p:nvSpPr>
          <p:cNvPr id="3" name="Content Placeholder 2">
            <a:extLst>
              <a:ext uri="{FF2B5EF4-FFF2-40B4-BE49-F238E27FC236}">
                <a16:creationId xmlns:a16="http://schemas.microsoft.com/office/drawing/2014/main" xmlns="" id="{27F65243-D0B3-1D42-97C6-668BD9F3B47A}"/>
              </a:ext>
            </a:extLst>
          </p:cNvPr>
          <p:cNvSpPr>
            <a:spLocks noGrp="1"/>
          </p:cNvSpPr>
          <p:nvPr>
            <p:ph idx="1"/>
          </p:nvPr>
        </p:nvSpPr>
        <p:spPr>
          <a:xfrm>
            <a:off x="838200" y="1318161"/>
            <a:ext cx="10515600" cy="5450774"/>
          </a:xfrm>
        </p:spPr>
        <p:txBody>
          <a:bodyPr>
            <a:normAutofit fontScale="92500" lnSpcReduction="10000"/>
          </a:bodyPr>
          <a:lstStyle/>
          <a:p>
            <a:pPr>
              <a:lnSpc>
                <a:spcPct val="150000"/>
              </a:lnSpc>
            </a:pPr>
            <a:r>
              <a:rPr lang="en-IN" dirty="0" err="1"/>
              <a:t>pooltest</a:t>
            </a:r>
            <a:r>
              <a:rPr lang="en-IN" dirty="0"/>
              <a:t>(GDPgrowthrate~Inflation+MurderHomicidepercapita+RAPEpercapita+KIDNAPPINGandABDUCTIONpercapita+DACOITYRobberyTheftpercapita+RIOTSpercapita+CRIMINALBREACHOFTRUSTpercapita+CHEATINGpercapita,data=</a:t>
            </a:r>
            <a:r>
              <a:rPr lang="en-IN" dirty="0" err="1"/>
              <a:t>pdata</a:t>
            </a:r>
            <a:r>
              <a:rPr lang="en-IN" dirty="0"/>
              <a:t>, model= "within")</a:t>
            </a:r>
          </a:p>
          <a:p>
            <a:pPr>
              <a:lnSpc>
                <a:spcPct val="150000"/>
              </a:lnSpc>
            </a:pPr>
            <a:endParaRPr lang="en-US" dirty="0"/>
          </a:p>
          <a:p>
            <a:pPr>
              <a:lnSpc>
                <a:spcPct val="150000"/>
              </a:lnSpc>
            </a:pPr>
            <a:r>
              <a:rPr lang="en-IN" dirty="0"/>
              <a:t>In this model our Null Hypothesis (H0) is that the model is stable and our Alternate Hypothesis (Ha) is model is unstable. From the results the p value of the model is 0.8079 which is greater than 0.05 hence we fail to reject the null hypothesis. Hence, the model is Stable. </a:t>
            </a:r>
            <a:endParaRPr lang="en-US" dirty="0"/>
          </a:p>
        </p:txBody>
      </p:sp>
      <p:pic>
        <p:nvPicPr>
          <p:cNvPr id="5122" name="Picture 2">
            <a:extLst>
              <a:ext uri="{FF2B5EF4-FFF2-40B4-BE49-F238E27FC236}">
                <a16:creationId xmlns:a16="http://schemas.microsoft.com/office/drawing/2014/main" xmlns="" id="{4700BD29-94D9-D242-8F51-C91D54ED07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1081" y="3516498"/>
            <a:ext cx="7924800" cy="1054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9419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F028CC-96A8-8F49-BD19-13978D7A6F84}"/>
              </a:ext>
            </a:extLst>
          </p:cNvPr>
          <p:cNvSpPr>
            <a:spLocks noGrp="1"/>
          </p:cNvSpPr>
          <p:nvPr>
            <p:ph type="title"/>
          </p:nvPr>
        </p:nvSpPr>
        <p:spPr/>
        <p:txBody>
          <a:bodyPr/>
          <a:lstStyle/>
          <a:p>
            <a:r>
              <a:rPr lang="en-IN" b="1" dirty="0"/>
              <a:t>Selection of Pooled OLS or Fixed Effect Model</a:t>
            </a:r>
            <a:endParaRPr lang="en-US" dirty="0"/>
          </a:p>
        </p:txBody>
      </p:sp>
      <p:sp>
        <p:nvSpPr>
          <p:cNvPr id="3" name="Content Placeholder 2">
            <a:extLst>
              <a:ext uri="{FF2B5EF4-FFF2-40B4-BE49-F238E27FC236}">
                <a16:creationId xmlns:a16="http://schemas.microsoft.com/office/drawing/2014/main" xmlns="" id="{E895C877-F2F4-1E41-AC90-F9167A305C02}"/>
              </a:ext>
            </a:extLst>
          </p:cNvPr>
          <p:cNvSpPr>
            <a:spLocks noGrp="1"/>
          </p:cNvSpPr>
          <p:nvPr>
            <p:ph idx="1"/>
          </p:nvPr>
        </p:nvSpPr>
        <p:spPr>
          <a:xfrm>
            <a:off x="838200" y="1460665"/>
            <a:ext cx="10515600" cy="4530891"/>
          </a:xfrm>
        </p:spPr>
        <p:txBody>
          <a:bodyPr>
            <a:normAutofit fontScale="40000" lnSpcReduction="20000"/>
          </a:bodyPr>
          <a:lstStyle/>
          <a:p>
            <a:pPr>
              <a:lnSpc>
                <a:spcPct val="170000"/>
              </a:lnSpc>
            </a:pPr>
            <a:r>
              <a:rPr lang="en-IN" sz="5000" dirty="0"/>
              <a:t>Command - </a:t>
            </a:r>
            <a:r>
              <a:rPr lang="en-IN" sz="5000" dirty="0" err="1"/>
              <a:t>pFtest</a:t>
            </a:r>
            <a:r>
              <a:rPr lang="en-IN" sz="5000" dirty="0"/>
              <a:t>(</a:t>
            </a:r>
            <a:r>
              <a:rPr lang="en-IN" sz="5000" dirty="0" err="1"/>
              <a:t>femethod,pooledmethod</a:t>
            </a:r>
            <a:r>
              <a:rPr lang="en-IN" sz="5000" dirty="0"/>
              <a:t>)</a:t>
            </a:r>
          </a:p>
          <a:p>
            <a:pPr>
              <a:lnSpc>
                <a:spcPct val="170000"/>
              </a:lnSpc>
            </a:pPr>
            <a:endParaRPr lang="en-IN" dirty="0"/>
          </a:p>
          <a:p>
            <a:pPr>
              <a:lnSpc>
                <a:spcPct val="170000"/>
              </a:lnSpc>
            </a:pPr>
            <a:endParaRPr lang="en-IN" dirty="0"/>
          </a:p>
          <a:p>
            <a:pPr>
              <a:lnSpc>
                <a:spcPct val="170000"/>
              </a:lnSpc>
            </a:pPr>
            <a:endParaRPr lang="en-IN" dirty="0"/>
          </a:p>
          <a:p>
            <a:pPr>
              <a:lnSpc>
                <a:spcPct val="170000"/>
              </a:lnSpc>
            </a:pPr>
            <a:endParaRPr lang="en-IN" dirty="0"/>
          </a:p>
          <a:p>
            <a:pPr>
              <a:lnSpc>
                <a:spcPct val="170000"/>
              </a:lnSpc>
            </a:pPr>
            <a:endParaRPr lang="en-IN" dirty="0"/>
          </a:p>
          <a:p>
            <a:pPr>
              <a:lnSpc>
                <a:spcPct val="170000"/>
              </a:lnSpc>
            </a:pPr>
            <a:r>
              <a:rPr lang="en-IN" sz="4500" dirty="0"/>
              <a:t>In this model our Null Hypothesis (H0) is that the pooled model is consistent and our Alternate Hypothesis (Ha) is fixed effect model is consistent. From the results the p value of the model is 0.050 which is approximately equal to 0.05 hence we reject the null hypothesis. Hence, the fixed effect model is consistent. </a:t>
            </a:r>
          </a:p>
          <a:p>
            <a:pPr marL="0" indent="0">
              <a:buNone/>
            </a:pPr>
            <a:endParaRPr lang="en-IN" dirty="0"/>
          </a:p>
          <a:p>
            <a:pPr marL="0" indent="0">
              <a:buNone/>
            </a:pPr>
            <a:r>
              <a:rPr lang="en-IN" dirty="0"/>
              <a:t/>
            </a:r>
            <a:br>
              <a:rPr lang="en-IN" dirty="0"/>
            </a:br>
            <a:r>
              <a:rPr lang="en-IN" dirty="0"/>
              <a:t/>
            </a:r>
            <a:br>
              <a:rPr lang="en-IN" dirty="0"/>
            </a:br>
            <a:endParaRPr lang="en-US" dirty="0"/>
          </a:p>
        </p:txBody>
      </p:sp>
      <p:pic>
        <p:nvPicPr>
          <p:cNvPr id="6146" name="Picture 2">
            <a:extLst>
              <a:ext uri="{FF2B5EF4-FFF2-40B4-BE49-F238E27FC236}">
                <a16:creationId xmlns:a16="http://schemas.microsoft.com/office/drawing/2014/main" xmlns="" id="{C64B4B4C-C357-704A-86FA-F1CB10A202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0457" y="2500313"/>
            <a:ext cx="7924800" cy="1130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80922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93132D-6EBD-5F46-AE48-8E7F291243E9}"/>
              </a:ext>
            </a:extLst>
          </p:cNvPr>
          <p:cNvSpPr>
            <a:spLocks noGrp="1"/>
          </p:cNvSpPr>
          <p:nvPr>
            <p:ph type="title"/>
          </p:nvPr>
        </p:nvSpPr>
        <p:spPr/>
        <p:txBody>
          <a:bodyPr/>
          <a:lstStyle/>
          <a:p>
            <a:r>
              <a:rPr lang="en-IN" b="1" dirty="0"/>
              <a:t>Testing the presence of individual and time effects</a:t>
            </a:r>
            <a:endParaRPr lang="en-US" dirty="0"/>
          </a:p>
        </p:txBody>
      </p:sp>
      <p:pic>
        <p:nvPicPr>
          <p:cNvPr id="7170" name="Picture 2">
            <a:extLst>
              <a:ext uri="{FF2B5EF4-FFF2-40B4-BE49-F238E27FC236}">
                <a16:creationId xmlns:a16="http://schemas.microsoft.com/office/drawing/2014/main" xmlns="" id="{51467018-3ACC-1848-8C65-2F25530F8F9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28069" y="1833191"/>
            <a:ext cx="10032856" cy="199066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xmlns="" id="{AC492F2B-A01A-8B4C-B30A-CB12ABA88842}"/>
              </a:ext>
            </a:extLst>
          </p:cNvPr>
          <p:cNvSpPr/>
          <p:nvPr/>
        </p:nvSpPr>
        <p:spPr>
          <a:xfrm>
            <a:off x="838199" y="3966357"/>
            <a:ext cx="10431483" cy="1200329"/>
          </a:xfrm>
          <a:prstGeom prst="rect">
            <a:avLst/>
          </a:prstGeom>
        </p:spPr>
        <p:txBody>
          <a:bodyPr wrap="square">
            <a:spAutoFit/>
          </a:bodyPr>
          <a:lstStyle/>
          <a:p>
            <a:r>
              <a:rPr lang="en-IN" dirty="0">
                <a:solidFill>
                  <a:srgbClr val="000000"/>
                </a:solidFill>
                <a:latin typeface="Times New Roman" panose="02020603050405020304" pitchFamily="18" charset="0"/>
              </a:rPr>
              <a:t>In this test the Null Hypothesis (H0) is that there is no significant individual and time effects and our Alternate Hypothesis (Ha) is that there are significant individual and time effects. From the results the p value of the model is less than 0.05 hence we reject the null hypothesis. Hence, there is a significant effect of individual and time effects on the model.</a:t>
            </a:r>
            <a:endParaRPr lang="en-US" dirty="0"/>
          </a:p>
        </p:txBody>
      </p:sp>
    </p:spTree>
    <p:extLst>
      <p:ext uri="{BB962C8B-B14F-4D97-AF65-F5344CB8AC3E}">
        <p14:creationId xmlns:p14="http://schemas.microsoft.com/office/powerpoint/2010/main" val="21623107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668CD7-8DF7-5740-890F-E2A8626F1198}"/>
              </a:ext>
            </a:extLst>
          </p:cNvPr>
          <p:cNvSpPr>
            <a:spLocks noGrp="1"/>
          </p:cNvSpPr>
          <p:nvPr>
            <p:ph type="title"/>
          </p:nvPr>
        </p:nvSpPr>
        <p:spPr/>
        <p:txBody>
          <a:bodyPr/>
          <a:lstStyle/>
          <a:p>
            <a:r>
              <a:rPr lang="en-IN" b="1" dirty="0"/>
              <a:t>Hausman Test</a:t>
            </a:r>
            <a:endParaRPr lang="en-US" dirty="0"/>
          </a:p>
        </p:txBody>
      </p:sp>
      <p:sp>
        <p:nvSpPr>
          <p:cNvPr id="3" name="Content Placeholder 2">
            <a:extLst>
              <a:ext uri="{FF2B5EF4-FFF2-40B4-BE49-F238E27FC236}">
                <a16:creationId xmlns:a16="http://schemas.microsoft.com/office/drawing/2014/main" xmlns="" id="{38E80CE5-AE04-5A45-8848-4F26AADC7F4D}"/>
              </a:ext>
            </a:extLst>
          </p:cNvPr>
          <p:cNvSpPr>
            <a:spLocks noGrp="1"/>
          </p:cNvSpPr>
          <p:nvPr>
            <p:ph idx="1"/>
          </p:nvPr>
        </p:nvSpPr>
        <p:spPr>
          <a:xfrm>
            <a:off x="719447" y="1564368"/>
            <a:ext cx="10515600" cy="4351338"/>
          </a:xfrm>
        </p:spPr>
        <p:txBody>
          <a:bodyPr>
            <a:normAutofit fontScale="32500" lnSpcReduction="20000"/>
          </a:bodyPr>
          <a:lstStyle/>
          <a:p>
            <a:r>
              <a:rPr lang="en-IN" sz="4900" dirty="0"/>
              <a:t>Through this test we can select which model is to be followed, is it fixed effect model or random effect model</a:t>
            </a:r>
          </a:p>
          <a:p>
            <a:pPr marL="0" indent="0">
              <a:buNone/>
            </a:pPr>
            <a:r>
              <a:rPr lang="en-IN" sz="4900" dirty="0"/>
              <a:t>   Command- </a:t>
            </a:r>
            <a:r>
              <a:rPr lang="en-IN" sz="4900" dirty="0" err="1"/>
              <a:t>phtest</a:t>
            </a:r>
            <a:r>
              <a:rPr lang="en-IN" sz="4900" dirty="0"/>
              <a:t>(</a:t>
            </a:r>
            <a:r>
              <a:rPr lang="en-IN" sz="4900" dirty="0" err="1"/>
              <a:t>femethod,remethod</a:t>
            </a:r>
            <a:r>
              <a:rPr lang="en-IN" sz="4900" dirty="0"/>
              <a:t>)</a:t>
            </a:r>
          </a:p>
          <a:p>
            <a:pPr marL="0" indent="0">
              <a:buNone/>
            </a:pPr>
            <a:endParaRPr lang="en-IN" dirty="0"/>
          </a:p>
          <a:p>
            <a:pPr marL="0" indent="0">
              <a:buNone/>
            </a:pPr>
            <a:endParaRPr lang="en-IN" dirty="0"/>
          </a:p>
          <a:p>
            <a:pPr marL="0" indent="0">
              <a:buNone/>
            </a:pPr>
            <a:endParaRPr lang="en-IN" dirty="0"/>
          </a:p>
          <a:p>
            <a:endParaRPr lang="en-IN" dirty="0"/>
          </a:p>
          <a:p>
            <a:endParaRPr lang="en-IN" dirty="0"/>
          </a:p>
          <a:p>
            <a:endParaRPr lang="en-IN" dirty="0"/>
          </a:p>
          <a:p>
            <a:endParaRPr lang="en-IN" dirty="0"/>
          </a:p>
          <a:p>
            <a:pPr>
              <a:lnSpc>
                <a:spcPct val="170000"/>
              </a:lnSpc>
            </a:pPr>
            <a:r>
              <a:rPr lang="en-IN" sz="4000" dirty="0"/>
              <a:t>In this test our Null Hypothesis (H0) is that the random effect model is consistent and our Alternate Hypothesis (Ha) is fixed effect model is consistent. From the results the p value of the model is 0.4344 which is greater than 0.05 hence we fail to reject the null hypothesis. Hence, the random effect model is consistent. </a:t>
            </a:r>
            <a:br>
              <a:rPr lang="en-IN" sz="4000" dirty="0"/>
            </a:br>
            <a:r>
              <a:rPr lang="en-IN" dirty="0"/>
              <a:t/>
            </a:r>
            <a:br>
              <a:rPr lang="en-IN" dirty="0"/>
            </a:br>
            <a:endParaRPr lang="en-IN" dirty="0"/>
          </a:p>
          <a:p>
            <a:pPr marL="0" indent="0">
              <a:buNone/>
            </a:pPr>
            <a:r>
              <a:rPr lang="en-IN" dirty="0"/>
              <a:t/>
            </a:r>
            <a:br>
              <a:rPr lang="en-IN" dirty="0"/>
            </a:br>
            <a:r>
              <a:rPr lang="en-IN" dirty="0"/>
              <a:t/>
            </a:r>
            <a:br>
              <a:rPr lang="en-IN" dirty="0"/>
            </a:br>
            <a:endParaRPr lang="en-US" dirty="0"/>
          </a:p>
        </p:txBody>
      </p:sp>
      <p:pic>
        <p:nvPicPr>
          <p:cNvPr id="8194" name="Picture 2">
            <a:extLst>
              <a:ext uri="{FF2B5EF4-FFF2-40B4-BE49-F238E27FC236}">
                <a16:creationId xmlns:a16="http://schemas.microsoft.com/office/drawing/2014/main" xmlns="" id="{C9C7048C-1D19-C04B-A5C3-F6C35737EF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572" y="2623591"/>
            <a:ext cx="7924800" cy="1054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56112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14D855-5647-6F45-95B7-EAF15C839369}"/>
              </a:ext>
            </a:extLst>
          </p:cNvPr>
          <p:cNvSpPr>
            <a:spLocks noGrp="1"/>
          </p:cNvSpPr>
          <p:nvPr>
            <p:ph type="title"/>
          </p:nvPr>
        </p:nvSpPr>
        <p:spPr/>
        <p:txBody>
          <a:bodyPr/>
          <a:lstStyle/>
          <a:p>
            <a:r>
              <a:rPr lang="en-IN" b="1" dirty="0"/>
              <a:t>Test for Stationarity</a:t>
            </a:r>
            <a:endParaRPr lang="en-US" dirty="0"/>
          </a:p>
        </p:txBody>
      </p:sp>
      <p:sp>
        <p:nvSpPr>
          <p:cNvPr id="3" name="Content Placeholder 2">
            <a:extLst>
              <a:ext uri="{FF2B5EF4-FFF2-40B4-BE49-F238E27FC236}">
                <a16:creationId xmlns:a16="http://schemas.microsoft.com/office/drawing/2014/main" xmlns="" id="{6EAF9CC5-EC6D-0849-A081-E77CD9175BE6}"/>
              </a:ext>
            </a:extLst>
          </p:cNvPr>
          <p:cNvSpPr>
            <a:spLocks noGrp="1"/>
          </p:cNvSpPr>
          <p:nvPr>
            <p:ph idx="1"/>
          </p:nvPr>
        </p:nvSpPr>
        <p:spPr/>
        <p:txBody>
          <a:bodyPr>
            <a:normAutofit fontScale="85000" lnSpcReduction="20000"/>
          </a:bodyPr>
          <a:lstStyle/>
          <a:p>
            <a:r>
              <a:rPr lang="en-IN" dirty="0"/>
              <a:t>We have performed the unit root test on each independent variable and found that the variables are stationary. </a:t>
            </a:r>
          </a:p>
          <a:p>
            <a:r>
              <a:rPr lang="en-IN" dirty="0"/>
              <a:t>Command- </a:t>
            </a:r>
            <a:r>
              <a:rPr lang="en-IN" dirty="0" err="1"/>
              <a:t>checkMurderHomicidepercapita</a:t>
            </a:r>
            <a:r>
              <a:rPr lang="en-IN" dirty="0"/>
              <a:t> = </a:t>
            </a:r>
            <a:r>
              <a:rPr lang="en-IN" dirty="0" err="1"/>
              <a:t>data.frame</a:t>
            </a:r>
            <a:r>
              <a:rPr lang="en-IN" dirty="0"/>
              <a:t>(split(</a:t>
            </a:r>
            <a:r>
              <a:rPr lang="en-IN" dirty="0" err="1"/>
              <a:t>crimedata$MurderHomicidepercapita</a:t>
            </a:r>
            <a:r>
              <a:rPr lang="en-IN" dirty="0"/>
              <a:t>, </a:t>
            </a:r>
            <a:r>
              <a:rPr lang="en-IN" dirty="0" err="1"/>
              <a:t>crimedata$STATEUT</a:t>
            </a:r>
            <a:r>
              <a:rPr lang="en-IN" dirty="0"/>
              <a:t>))</a:t>
            </a:r>
          </a:p>
          <a:p>
            <a:r>
              <a:rPr lang="en-IN" dirty="0" err="1"/>
              <a:t>purtest</a:t>
            </a:r>
            <a:r>
              <a:rPr lang="en-IN" dirty="0"/>
              <a:t>(</a:t>
            </a:r>
            <a:r>
              <a:rPr lang="en-IN" dirty="0" err="1"/>
              <a:t>checkMurderHomicidepercapita</a:t>
            </a:r>
            <a:r>
              <a:rPr lang="en-IN" dirty="0"/>
              <a:t>, </a:t>
            </a:r>
            <a:r>
              <a:rPr lang="en-IN" dirty="0" err="1"/>
              <a:t>pmax</a:t>
            </a:r>
            <a:r>
              <a:rPr lang="en-IN" dirty="0"/>
              <a:t> = 2, </a:t>
            </a:r>
            <a:r>
              <a:rPr lang="en-IN" dirty="0" err="1"/>
              <a:t>exo</a:t>
            </a:r>
            <a:r>
              <a:rPr lang="en-IN" dirty="0"/>
              <a:t> = "intercept", test = "</a:t>
            </a:r>
            <a:r>
              <a:rPr lang="en-IN" dirty="0" err="1"/>
              <a:t>levinlin</a:t>
            </a:r>
            <a:r>
              <a:rPr lang="en-IN" dirty="0"/>
              <a:t>")</a:t>
            </a:r>
          </a:p>
          <a:p>
            <a:r>
              <a:rPr lang="en-IN" dirty="0"/>
              <a:t>Output - Levin-Lin-Chu Unit-Root Test (ex. var.: </a:t>
            </a:r>
            <a:r>
              <a:rPr lang="en-IN" dirty="0" err="1"/>
              <a:t>IndividualIntercepts</a:t>
            </a:r>
            <a:r>
              <a:rPr lang="en-IN" dirty="0"/>
              <a:t>)</a:t>
            </a:r>
          </a:p>
          <a:p>
            <a:r>
              <a:rPr lang="en-IN" dirty="0"/>
              <a:t>data:  </a:t>
            </a:r>
            <a:r>
              <a:rPr lang="en-IN" dirty="0" err="1"/>
              <a:t>checkMurderHomicidepercapita</a:t>
            </a:r>
            <a:endParaRPr lang="en-IN" dirty="0"/>
          </a:p>
          <a:p>
            <a:r>
              <a:rPr lang="en-IN" dirty="0"/>
              <a:t>z = -14.427, p-value &lt; 2.2e-16</a:t>
            </a:r>
          </a:p>
          <a:p>
            <a:r>
              <a:rPr lang="en-IN" dirty="0"/>
              <a:t>alternative hypothesis: stationarity</a:t>
            </a:r>
            <a:br>
              <a:rPr lang="en-IN" dirty="0"/>
            </a:br>
            <a:r>
              <a:rPr lang="en-IN" dirty="0"/>
              <a:t/>
            </a:r>
            <a:br>
              <a:rPr lang="en-IN" dirty="0"/>
            </a:br>
            <a:endParaRPr lang="en-US" dirty="0"/>
          </a:p>
        </p:txBody>
      </p:sp>
    </p:spTree>
    <p:extLst>
      <p:ext uri="{BB962C8B-B14F-4D97-AF65-F5344CB8AC3E}">
        <p14:creationId xmlns:p14="http://schemas.microsoft.com/office/powerpoint/2010/main" val="11830905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5915BB-018E-2549-883D-3D5369B3B0D9}"/>
              </a:ext>
            </a:extLst>
          </p:cNvPr>
          <p:cNvSpPr>
            <a:spLocks noGrp="1"/>
          </p:cNvSpPr>
          <p:nvPr>
            <p:ph type="title"/>
          </p:nvPr>
        </p:nvSpPr>
        <p:spPr/>
        <p:txBody>
          <a:bodyPr/>
          <a:lstStyle/>
          <a:p>
            <a:r>
              <a:rPr lang="en-IN" b="1" dirty="0"/>
              <a:t>Test for Autocorrelation</a:t>
            </a:r>
            <a:endParaRPr lang="en-US" dirty="0"/>
          </a:p>
        </p:txBody>
      </p:sp>
      <p:sp>
        <p:nvSpPr>
          <p:cNvPr id="3" name="Content Placeholder 2">
            <a:extLst>
              <a:ext uri="{FF2B5EF4-FFF2-40B4-BE49-F238E27FC236}">
                <a16:creationId xmlns:a16="http://schemas.microsoft.com/office/drawing/2014/main" xmlns="" id="{0F1726B1-5A98-1D4A-B047-204837ED5963}"/>
              </a:ext>
            </a:extLst>
          </p:cNvPr>
          <p:cNvSpPr>
            <a:spLocks noGrp="1"/>
          </p:cNvSpPr>
          <p:nvPr>
            <p:ph idx="1"/>
          </p:nvPr>
        </p:nvSpPr>
        <p:spPr/>
        <p:txBody>
          <a:bodyPr>
            <a:normAutofit fontScale="92500" lnSpcReduction="10000"/>
          </a:bodyPr>
          <a:lstStyle/>
          <a:p>
            <a:r>
              <a:rPr lang="en-IN" dirty="0"/>
              <a:t>We have found presence of serial correlation in the idiosyncratic errors of regression.</a:t>
            </a:r>
          </a:p>
          <a:p>
            <a:endParaRPr lang="en-IN" dirty="0"/>
          </a:p>
          <a:p>
            <a:endParaRPr lang="en-IN" dirty="0"/>
          </a:p>
          <a:p>
            <a:endParaRPr lang="en-IN" dirty="0"/>
          </a:p>
          <a:p>
            <a:endParaRPr lang="en-IN" dirty="0"/>
          </a:p>
          <a:p>
            <a:r>
              <a:rPr lang="en-IN" dirty="0"/>
              <a:t>In this test our Null Hypothesis (H0) is that there is no autocorrelation in error term and our Alternate Hypothesis (Ha) is  there is autocorrelation in error term. From the results the p value of the model is 0.5826 which is greater than 0.05 hence we fail to reject the null hypothesis. Hence,  there is no autocorrelation in error terms.</a:t>
            </a:r>
          </a:p>
          <a:p>
            <a:pPr marL="0" indent="0">
              <a:buNone/>
            </a:pPr>
            <a:endParaRPr lang="en-US" dirty="0"/>
          </a:p>
        </p:txBody>
      </p:sp>
      <p:pic>
        <p:nvPicPr>
          <p:cNvPr id="9218" name="Picture 2">
            <a:extLst>
              <a:ext uri="{FF2B5EF4-FFF2-40B4-BE49-F238E27FC236}">
                <a16:creationId xmlns:a16="http://schemas.microsoft.com/office/drawing/2014/main" xmlns="" id="{F4D3D76D-4A7F-6B47-BD38-EC7E719B01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0447" y="2862531"/>
            <a:ext cx="7924800" cy="1536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4295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F6DF17-8310-9C43-BF78-966DBA2EF477}"/>
              </a:ext>
            </a:extLst>
          </p:cNvPr>
          <p:cNvSpPr>
            <a:spLocks noGrp="1"/>
          </p:cNvSpPr>
          <p:nvPr>
            <p:ph type="title"/>
          </p:nvPr>
        </p:nvSpPr>
        <p:spPr/>
        <p:txBody>
          <a:bodyPr/>
          <a:lstStyle/>
          <a:p>
            <a:r>
              <a:rPr lang="en-IN" b="1" dirty="0"/>
              <a:t>Test for Heteroskedasticity</a:t>
            </a:r>
            <a:endParaRPr lang="en-US" dirty="0"/>
          </a:p>
        </p:txBody>
      </p:sp>
      <p:sp>
        <p:nvSpPr>
          <p:cNvPr id="3" name="Content Placeholder 2">
            <a:extLst>
              <a:ext uri="{FF2B5EF4-FFF2-40B4-BE49-F238E27FC236}">
                <a16:creationId xmlns:a16="http://schemas.microsoft.com/office/drawing/2014/main" xmlns="" id="{4B7C391C-48F7-3847-8A8A-B9B29D9F4195}"/>
              </a:ext>
            </a:extLst>
          </p:cNvPr>
          <p:cNvSpPr>
            <a:spLocks noGrp="1"/>
          </p:cNvSpPr>
          <p:nvPr>
            <p:ph idx="1"/>
          </p:nvPr>
        </p:nvSpPr>
        <p:spPr/>
        <p:txBody>
          <a:bodyPr/>
          <a:lstStyle/>
          <a:p>
            <a:r>
              <a:rPr lang="en-IN" dirty="0"/>
              <a:t>After doing the  Breusch-Pagan test, we have found the presence of heteroskedasticity in the dataset.</a:t>
            </a:r>
          </a:p>
          <a:p>
            <a:endParaRPr lang="en-IN" dirty="0"/>
          </a:p>
          <a:p>
            <a:endParaRPr lang="en-IN" dirty="0"/>
          </a:p>
          <a:p>
            <a:endParaRPr lang="en-IN" dirty="0"/>
          </a:p>
          <a:p>
            <a:r>
              <a:rPr lang="en-IN" dirty="0"/>
              <a:t>In this test our Null Hypothesis (H0) is that there is homoscedasticity and our Alternate Hypothesis (Ha) is  there is heteroscedasticity. From the results the p value of the model is less than 0.05 hence we reject the null hypothesis. Hence,  there is heteroscedasticity in the model.</a:t>
            </a:r>
          </a:p>
          <a:p>
            <a:pPr marL="0" indent="0">
              <a:buNone/>
            </a:pPr>
            <a:endParaRPr lang="en-US" dirty="0"/>
          </a:p>
        </p:txBody>
      </p:sp>
      <p:pic>
        <p:nvPicPr>
          <p:cNvPr id="10242" name="Picture 2">
            <a:extLst>
              <a:ext uri="{FF2B5EF4-FFF2-40B4-BE49-F238E27FC236}">
                <a16:creationId xmlns:a16="http://schemas.microsoft.com/office/drawing/2014/main" xmlns="" id="{5BA3D268-4F6A-D743-9017-8D5653737E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1556" y="2749550"/>
            <a:ext cx="7924800" cy="1358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47249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91F32EBA-ED97-466E-8CFA-8382584155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xmlns="" id="{62A38935-BB53-4DF7-A56E-48DD25B685D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xmlns="" id="{410FF532-99D4-F241-81C7-D73AD04FECDD}"/>
              </a:ext>
            </a:extLst>
          </p:cNvPr>
          <p:cNvSpPr>
            <a:spLocks noGrp="1"/>
          </p:cNvSpPr>
          <p:nvPr>
            <p:ph type="title"/>
          </p:nvPr>
        </p:nvSpPr>
        <p:spPr>
          <a:xfrm>
            <a:off x="965199" y="851517"/>
            <a:ext cx="5130795" cy="1461778"/>
          </a:xfrm>
        </p:spPr>
        <p:txBody>
          <a:bodyPr>
            <a:normAutofit/>
          </a:bodyPr>
          <a:lstStyle/>
          <a:p>
            <a:r>
              <a:rPr lang="en-US" sz="4000"/>
              <a:t>Data</a:t>
            </a:r>
          </a:p>
        </p:txBody>
      </p:sp>
      <p:sp>
        <p:nvSpPr>
          <p:cNvPr id="3" name="Content Placeholder 2">
            <a:extLst>
              <a:ext uri="{FF2B5EF4-FFF2-40B4-BE49-F238E27FC236}">
                <a16:creationId xmlns:a16="http://schemas.microsoft.com/office/drawing/2014/main" xmlns="" id="{49662D20-2784-A549-855F-CE4B264F1041}"/>
              </a:ext>
            </a:extLst>
          </p:cNvPr>
          <p:cNvSpPr>
            <a:spLocks noGrp="1"/>
          </p:cNvSpPr>
          <p:nvPr>
            <p:ph idx="1"/>
          </p:nvPr>
        </p:nvSpPr>
        <p:spPr>
          <a:xfrm>
            <a:off x="965200" y="2470248"/>
            <a:ext cx="4048344" cy="3536236"/>
          </a:xfrm>
        </p:spPr>
        <p:txBody>
          <a:bodyPr>
            <a:normAutofit/>
          </a:bodyPr>
          <a:lstStyle/>
          <a:p>
            <a:r>
              <a:rPr lang="en-US" sz="2400"/>
              <a:t>Crimes recorded in individual states from 2001 to 2011</a:t>
            </a:r>
          </a:p>
          <a:p>
            <a:r>
              <a:rPr lang="en-US" sz="2400"/>
              <a:t>Sources: </a:t>
            </a:r>
            <a:r>
              <a:rPr lang="en-IN" sz="2400"/>
              <a:t>Ministry of Home Affairs reports on Crime in India, official database of Indian Government</a:t>
            </a:r>
          </a:p>
          <a:p>
            <a:r>
              <a:rPr lang="en-IN" sz="2400"/>
              <a:t>GSDP for various states during the same time period</a:t>
            </a:r>
          </a:p>
          <a:p>
            <a:r>
              <a:rPr lang="en-IN" sz="2400"/>
              <a:t>Inflation for the same period</a:t>
            </a:r>
          </a:p>
          <a:p>
            <a:pPr marL="0" indent="0">
              <a:buNone/>
            </a:pPr>
            <a:endParaRPr lang="en-US" sz="2400"/>
          </a:p>
        </p:txBody>
      </p:sp>
    </p:spTree>
    <p:extLst>
      <p:ext uri="{BB962C8B-B14F-4D97-AF65-F5344CB8AC3E}">
        <p14:creationId xmlns:p14="http://schemas.microsoft.com/office/powerpoint/2010/main" val="9940226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05867A-4E3E-5641-BECA-9D16378027B5}"/>
              </a:ext>
            </a:extLst>
          </p:cNvPr>
          <p:cNvSpPr>
            <a:spLocks noGrp="1"/>
          </p:cNvSpPr>
          <p:nvPr>
            <p:ph type="title"/>
          </p:nvPr>
        </p:nvSpPr>
        <p:spPr>
          <a:xfrm>
            <a:off x="838200" y="510363"/>
            <a:ext cx="10515600" cy="1180325"/>
          </a:xfrm>
        </p:spPr>
        <p:txBody>
          <a:bodyPr>
            <a:normAutofit fontScale="90000"/>
          </a:bodyPr>
          <a:lstStyle/>
          <a:p>
            <a:r>
              <a:rPr lang="en-IN" b="1" dirty="0"/>
              <a:t>Controlling for </a:t>
            </a:r>
            <a:r>
              <a:rPr lang="en-IN" b="1" dirty="0" err="1"/>
              <a:t>Heteroskedasticty</a:t>
            </a:r>
            <a:r>
              <a:rPr lang="en-IN" b="1" dirty="0"/>
              <a:t> and Autocorrelation</a:t>
            </a:r>
            <a:r>
              <a:rPr lang="en-IN" dirty="0"/>
              <a:t/>
            </a:r>
            <a:br>
              <a:rPr lang="en-IN" dirty="0"/>
            </a:br>
            <a:endParaRPr lang="en-US" dirty="0"/>
          </a:p>
        </p:txBody>
      </p:sp>
      <p:pic>
        <p:nvPicPr>
          <p:cNvPr id="4" name="image4.png">
            <a:extLst>
              <a:ext uri="{FF2B5EF4-FFF2-40B4-BE49-F238E27FC236}">
                <a16:creationId xmlns:a16="http://schemas.microsoft.com/office/drawing/2014/main" xmlns="" id="{35DA4949-F0F4-1949-AC76-19F7D4367363}"/>
              </a:ext>
            </a:extLst>
          </p:cNvPr>
          <p:cNvPicPr>
            <a:picLocks noGrp="1"/>
          </p:cNvPicPr>
          <p:nvPr>
            <p:ph idx="1"/>
          </p:nvPr>
        </p:nvPicPr>
        <p:blipFill>
          <a:blip r:embed="rId2"/>
          <a:srcRect/>
          <a:stretch>
            <a:fillRect/>
          </a:stretch>
        </p:blipFill>
        <p:spPr>
          <a:xfrm>
            <a:off x="1058530" y="1523870"/>
            <a:ext cx="4559300" cy="2819400"/>
          </a:xfrm>
          <a:prstGeom prst="rect">
            <a:avLst/>
          </a:prstGeom>
          <a:ln/>
        </p:spPr>
      </p:pic>
      <p:pic>
        <p:nvPicPr>
          <p:cNvPr id="5" name="image8.png">
            <a:extLst>
              <a:ext uri="{FF2B5EF4-FFF2-40B4-BE49-F238E27FC236}">
                <a16:creationId xmlns:a16="http://schemas.microsoft.com/office/drawing/2014/main" xmlns="" id="{206B59D6-E9E5-1146-BA77-4FC0CE8F1734}"/>
              </a:ext>
            </a:extLst>
          </p:cNvPr>
          <p:cNvPicPr/>
          <p:nvPr/>
        </p:nvPicPr>
        <p:blipFill>
          <a:blip r:embed="rId3"/>
          <a:srcRect/>
          <a:stretch>
            <a:fillRect/>
          </a:stretch>
        </p:blipFill>
        <p:spPr>
          <a:xfrm>
            <a:off x="5838159" y="1523870"/>
            <a:ext cx="5623739" cy="2819400"/>
          </a:xfrm>
          <a:prstGeom prst="rect">
            <a:avLst/>
          </a:prstGeom>
          <a:ln/>
        </p:spPr>
      </p:pic>
      <p:sp>
        <p:nvSpPr>
          <p:cNvPr id="6" name="TextBox 5">
            <a:extLst>
              <a:ext uri="{FF2B5EF4-FFF2-40B4-BE49-F238E27FC236}">
                <a16:creationId xmlns:a16="http://schemas.microsoft.com/office/drawing/2014/main" xmlns="" id="{E7F44DF7-079A-224A-A273-140097F233BB}"/>
              </a:ext>
            </a:extLst>
          </p:cNvPr>
          <p:cNvSpPr txBox="1"/>
          <p:nvPr/>
        </p:nvSpPr>
        <p:spPr>
          <a:xfrm>
            <a:off x="1350335" y="4944140"/>
            <a:ext cx="8708065" cy="923330"/>
          </a:xfrm>
          <a:prstGeom prst="rect">
            <a:avLst/>
          </a:prstGeom>
          <a:noFill/>
        </p:spPr>
        <p:txBody>
          <a:bodyPr wrap="square" rtlCol="0">
            <a:spAutoFit/>
          </a:bodyPr>
          <a:lstStyle/>
          <a:p>
            <a:r>
              <a:rPr lang="en-IN" dirty="0"/>
              <a:t>We find that Assault on Women Per Capita is significant based on the pe value. Further, Murder and Homicide per capita, Causing death by negligence and Inflation are significant for lower levels of confidence.</a:t>
            </a:r>
          </a:p>
        </p:txBody>
      </p:sp>
    </p:spTree>
    <p:extLst>
      <p:ext uri="{BB962C8B-B14F-4D97-AF65-F5344CB8AC3E}">
        <p14:creationId xmlns:p14="http://schemas.microsoft.com/office/powerpoint/2010/main" val="5032399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FFDABF-D021-4745-BCFC-A0864BC2E385}"/>
              </a:ext>
            </a:extLst>
          </p:cNvPr>
          <p:cNvSpPr>
            <a:spLocks noGrp="1"/>
          </p:cNvSpPr>
          <p:nvPr>
            <p:ph type="title"/>
          </p:nvPr>
        </p:nvSpPr>
        <p:spPr/>
        <p:txBody>
          <a:bodyPr/>
          <a:lstStyle/>
          <a:p>
            <a:r>
              <a:rPr lang="en-IN" b="1" dirty="0"/>
              <a:t>Conclusion</a:t>
            </a:r>
            <a:r>
              <a:rPr lang="en-IN" dirty="0"/>
              <a:t/>
            </a:r>
            <a:br>
              <a:rPr lang="en-IN" dirty="0"/>
            </a:br>
            <a:endParaRPr lang="en-US" dirty="0"/>
          </a:p>
        </p:txBody>
      </p:sp>
      <p:sp>
        <p:nvSpPr>
          <p:cNvPr id="3" name="Content Placeholder 2">
            <a:extLst>
              <a:ext uri="{FF2B5EF4-FFF2-40B4-BE49-F238E27FC236}">
                <a16:creationId xmlns:a16="http://schemas.microsoft.com/office/drawing/2014/main" xmlns="" id="{3364409D-97E9-0C4D-A1FE-5F80C269EC34}"/>
              </a:ext>
            </a:extLst>
          </p:cNvPr>
          <p:cNvSpPr>
            <a:spLocks noGrp="1"/>
          </p:cNvSpPr>
          <p:nvPr>
            <p:ph idx="1"/>
          </p:nvPr>
        </p:nvSpPr>
        <p:spPr>
          <a:xfrm>
            <a:off x="838200" y="1190847"/>
            <a:ext cx="10515600" cy="4391246"/>
          </a:xfrm>
        </p:spPr>
        <p:txBody>
          <a:bodyPr/>
          <a:lstStyle/>
          <a:p>
            <a:pPr marL="0" indent="0">
              <a:buNone/>
            </a:pPr>
            <a:r>
              <a:rPr lang="en-IN" sz="1600" dirty="0" err="1"/>
              <a:t>edithedremethod</a:t>
            </a:r>
            <a:r>
              <a:rPr lang="en-IN" sz="1600" dirty="0"/>
              <a:t>=</a:t>
            </a:r>
            <a:r>
              <a:rPr lang="en-IN" sz="1600" dirty="0" err="1"/>
              <a:t>plm</a:t>
            </a:r>
            <a:r>
              <a:rPr lang="en-IN" sz="1600" dirty="0"/>
              <a:t>(GDPgrowthrate~Inflation+MurderHomicidepercapita+ASSAULTONWOMENpercapita+CAUSINGDEATHBYNEGLIGENCEpercapita,data=</a:t>
            </a:r>
            <a:r>
              <a:rPr lang="en-IN" sz="1600" dirty="0" err="1"/>
              <a:t>pdata</a:t>
            </a:r>
            <a:r>
              <a:rPr lang="en-IN" sz="1600" dirty="0"/>
              <a:t>, model="random") </a:t>
            </a:r>
          </a:p>
          <a:p>
            <a:pPr marL="0" indent="0">
              <a:buNone/>
            </a:pPr>
            <a:endParaRPr lang="en-US" sz="1600" dirty="0"/>
          </a:p>
        </p:txBody>
      </p:sp>
      <p:pic>
        <p:nvPicPr>
          <p:cNvPr id="4" name="image10.png">
            <a:extLst>
              <a:ext uri="{FF2B5EF4-FFF2-40B4-BE49-F238E27FC236}">
                <a16:creationId xmlns:a16="http://schemas.microsoft.com/office/drawing/2014/main" xmlns="" id="{8236A362-DB7A-B94F-9EEE-BAAD38E472A5}"/>
              </a:ext>
            </a:extLst>
          </p:cNvPr>
          <p:cNvPicPr/>
          <p:nvPr/>
        </p:nvPicPr>
        <p:blipFill>
          <a:blip r:embed="rId2"/>
          <a:srcRect/>
          <a:stretch>
            <a:fillRect/>
          </a:stretch>
        </p:blipFill>
        <p:spPr>
          <a:xfrm>
            <a:off x="927580" y="1860864"/>
            <a:ext cx="5168420" cy="3390900"/>
          </a:xfrm>
          <a:prstGeom prst="rect">
            <a:avLst/>
          </a:prstGeom>
          <a:ln/>
        </p:spPr>
      </p:pic>
      <p:pic>
        <p:nvPicPr>
          <p:cNvPr id="5" name="image13.png">
            <a:extLst>
              <a:ext uri="{FF2B5EF4-FFF2-40B4-BE49-F238E27FC236}">
                <a16:creationId xmlns:a16="http://schemas.microsoft.com/office/drawing/2014/main" xmlns="" id="{D14A75BE-8F8A-6742-8253-09C04CECDCB8}"/>
              </a:ext>
            </a:extLst>
          </p:cNvPr>
          <p:cNvPicPr/>
          <p:nvPr/>
        </p:nvPicPr>
        <p:blipFill>
          <a:blip r:embed="rId3"/>
          <a:srcRect/>
          <a:stretch>
            <a:fillRect/>
          </a:stretch>
        </p:blipFill>
        <p:spPr>
          <a:xfrm>
            <a:off x="6624082" y="2146614"/>
            <a:ext cx="4640338" cy="3105150"/>
          </a:xfrm>
          <a:prstGeom prst="rect">
            <a:avLst/>
          </a:prstGeom>
          <a:ln/>
        </p:spPr>
      </p:pic>
      <p:sp>
        <p:nvSpPr>
          <p:cNvPr id="6" name="TextBox 5">
            <a:extLst>
              <a:ext uri="{FF2B5EF4-FFF2-40B4-BE49-F238E27FC236}">
                <a16:creationId xmlns:a16="http://schemas.microsoft.com/office/drawing/2014/main" xmlns="" id="{1E8067F7-3102-204C-994B-26C9DC829B45}"/>
              </a:ext>
            </a:extLst>
          </p:cNvPr>
          <p:cNvSpPr txBox="1"/>
          <p:nvPr/>
        </p:nvSpPr>
        <p:spPr>
          <a:xfrm>
            <a:off x="927580" y="5454502"/>
            <a:ext cx="9673080" cy="1477328"/>
          </a:xfrm>
          <a:prstGeom prst="rect">
            <a:avLst/>
          </a:prstGeom>
          <a:noFill/>
        </p:spPr>
        <p:txBody>
          <a:bodyPr wrap="square" rtlCol="0">
            <a:spAutoFit/>
          </a:bodyPr>
          <a:lstStyle/>
          <a:p>
            <a:r>
              <a:rPr lang="en-IN" dirty="0"/>
              <a:t>The new model has a lesser value of R-squared which means that the new model is not better than the previous random effect model. The p-value of the regression model has improved. As the independent variables explain less than 10% of the change in explained variable which is GDP growth rate, so it is not giving concrete and actionable insights.</a:t>
            </a:r>
          </a:p>
          <a:p>
            <a:endParaRPr lang="en-US" dirty="0"/>
          </a:p>
        </p:txBody>
      </p:sp>
    </p:spTree>
    <p:extLst>
      <p:ext uri="{BB962C8B-B14F-4D97-AF65-F5344CB8AC3E}">
        <p14:creationId xmlns:p14="http://schemas.microsoft.com/office/powerpoint/2010/main" val="21053061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91F32EBA-ED97-466E-8CFA-8382584155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5E7C2172-7772-074D-9BD3-294685EFE63B}"/>
              </a:ext>
            </a:extLst>
          </p:cNvPr>
          <p:cNvSpPr>
            <a:spLocks noGrp="1"/>
          </p:cNvSpPr>
          <p:nvPr>
            <p:ph type="title"/>
          </p:nvPr>
        </p:nvSpPr>
        <p:spPr>
          <a:xfrm>
            <a:off x="534390" y="230270"/>
            <a:ext cx="6247722" cy="750744"/>
          </a:xfrm>
        </p:spPr>
        <p:txBody>
          <a:bodyPr anchor="t">
            <a:normAutofit/>
          </a:bodyPr>
          <a:lstStyle/>
          <a:p>
            <a:r>
              <a:rPr lang="en-US" dirty="0"/>
              <a:t>Classification of crimes</a:t>
            </a:r>
          </a:p>
        </p:txBody>
      </p:sp>
      <p:sp>
        <p:nvSpPr>
          <p:cNvPr id="3" name="Content Placeholder 2">
            <a:extLst>
              <a:ext uri="{FF2B5EF4-FFF2-40B4-BE49-F238E27FC236}">
                <a16:creationId xmlns:a16="http://schemas.microsoft.com/office/drawing/2014/main" xmlns="" id="{3CF4C990-0EAF-B046-A081-645880C5D5BF}"/>
              </a:ext>
            </a:extLst>
          </p:cNvPr>
          <p:cNvSpPr>
            <a:spLocks noGrp="1"/>
          </p:cNvSpPr>
          <p:nvPr>
            <p:ph idx="1"/>
          </p:nvPr>
        </p:nvSpPr>
        <p:spPr>
          <a:xfrm>
            <a:off x="528612" y="1075612"/>
            <a:ext cx="7000266" cy="5876988"/>
          </a:xfrm>
        </p:spPr>
        <p:txBody>
          <a:bodyPr>
            <a:normAutofit fontScale="25000" lnSpcReduction="20000"/>
          </a:bodyPr>
          <a:lstStyle/>
          <a:p>
            <a:pPr fontAlgn="base">
              <a:lnSpc>
                <a:spcPct val="120000"/>
              </a:lnSpc>
            </a:pPr>
            <a:r>
              <a:rPr lang="en-IN" sz="5600" dirty="0"/>
              <a:t>Murder / Homicide: Murder, attempt to commit murder, Culpable homicide not amounting to murder. </a:t>
            </a:r>
          </a:p>
          <a:p>
            <a:pPr fontAlgn="base">
              <a:lnSpc>
                <a:spcPct val="120000"/>
              </a:lnSpc>
            </a:pPr>
            <a:r>
              <a:rPr lang="en-IN" sz="5600" dirty="0"/>
              <a:t>Rape: Rape, Custodial Rape, Other Rapes</a:t>
            </a:r>
          </a:p>
          <a:p>
            <a:pPr fontAlgn="base">
              <a:lnSpc>
                <a:spcPct val="120000"/>
              </a:lnSpc>
            </a:pPr>
            <a:r>
              <a:rPr lang="en-IN" sz="5600" dirty="0"/>
              <a:t>Kidnapping &amp; Abduction: Kidnapping &amp; Abduction, Kidnapping and Abduction of Women and Girls, Kidnapping and Abduction of Others.</a:t>
            </a:r>
          </a:p>
          <a:p>
            <a:pPr fontAlgn="base">
              <a:lnSpc>
                <a:spcPct val="120000"/>
              </a:lnSpc>
            </a:pPr>
            <a:r>
              <a:rPr lang="en-IN" sz="5600" dirty="0"/>
              <a:t>Dacoity/Robbery/Theft: Dacoity, Preparation and assembly to commit Dacoity, Robbery, Burglary, Theft, Auto Theft, Other Theft.</a:t>
            </a:r>
          </a:p>
          <a:p>
            <a:pPr fontAlgn="base">
              <a:lnSpc>
                <a:spcPct val="120000"/>
              </a:lnSpc>
            </a:pPr>
            <a:r>
              <a:rPr lang="en-IN" sz="5600" dirty="0"/>
              <a:t>Riots</a:t>
            </a:r>
          </a:p>
          <a:p>
            <a:pPr fontAlgn="base">
              <a:lnSpc>
                <a:spcPct val="120000"/>
              </a:lnSpc>
            </a:pPr>
            <a:r>
              <a:rPr lang="en-IN" sz="5600" dirty="0"/>
              <a:t>Criminal Breach of Trusts</a:t>
            </a:r>
          </a:p>
          <a:p>
            <a:pPr fontAlgn="base">
              <a:lnSpc>
                <a:spcPct val="120000"/>
              </a:lnSpc>
            </a:pPr>
            <a:r>
              <a:rPr lang="en-IN" sz="5600" dirty="0"/>
              <a:t>Cheating</a:t>
            </a:r>
          </a:p>
          <a:p>
            <a:pPr fontAlgn="base">
              <a:lnSpc>
                <a:spcPct val="120000"/>
              </a:lnSpc>
            </a:pPr>
            <a:r>
              <a:rPr lang="en-IN" sz="5600" dirty="0"/>
              <a:t>Counterfeiting</a:t>
            </a:r>
          </a:p>
          <a:p>
            <a:pPr fontAlgn="base">
              <a:lnSpc>
                <a:spcPct val="120000"/>
              </a:lnSpc>
            </a:pPr>
            <a:r>
              <a:rPr lang="en-IN" sz="5600" dirty="0"/>
              <a:t>Arson</a:t>
            </a:r>
          </a:p>
          <a:p>
            <a:pPr fontAlgn="base">
              <a:lnSpc>
                <a:spcPct val="120000"/>
              </a:lnSpc>
            </a:pPr>
            <a:r>
              <a:rPr lang="en-IN" sz="5600" dirty="0"/>
              <a:t>Hurt/Grievous Hurt</a:t>
            </a:r>
          </a:p>
          <a:p>
            <a:pPr fontAlgn="base">
              <a:lnSpc>
                <a:spcPct val="120000"/>
              </a:lnSpc>
            </a:pPr>
            <a:r>
              <a:rPr lang="en-IN" sz="5600" dirty="0"/>
              <a:t>Assault against women: Dowry death, Cruelty by husband or his relatives, Assault on woman with intent to outrage her modesty, Insult to the modesty of women and Importation of girls from foreign country; </a:t>
            </a:r>
          </a:p>
          <a:p>
            <a:pPr fontAlgn="base">
              <a:lnSpc>
                <a:spcPct val="120000"/>
              </a:lnSpc>
            </a:pPr>
            <a:r>
              <a:rPr lang="en-IN" sz="5600" dirty="0"/>
              <a:t>Causing Death by Negligence</a:t>
            </a:r>
          </a:p>
          <a:p>
            <a:pPr fontAlgn="base">
              <a:lnSpc>
                <a:spcPct val="170000"/>
              </a:lnSpc>
            </a:pPr>
            <a:r>
              <a:rPr lang="en-IN" sz="5600" dirty="0"/>
              <a:t>Other IPC crimes: Abetment of suicide, Exposure &amp; Abandonment, Infanticide and  foeticide etc.</a:t>
            </a:r>
          </a:p>
          <a:p>
            <a:pPr fontAlgn="base"/>
            <a:endParaRPr lang="en-IN" sz="5600" dirty="0"/>
          </a:p>
          <a:p>
            <a:endParaRPr lang="en-US" sz="600" dirty="0"/>
          </a:p>
        </p:txBody>
      </p:sp>
      <p:sp>
        <p:nvSpPr>
          <p:cNvPr id="10" name="Freeform: Shape 9">
            <a:extLst>
              <a:ext uri="{FF2B5EF4-FFF2-40B4-BE49-F238E27FC236}">
                <a16:creationId xmlns:a16="http://schemas.microsoft.com/office/drawing/2014/main" xmlns="" id="{0F06C9D3-00DF-4B71-AE88-29075022FC8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219545" y="1333265"/>
            <a:ext cx="2926988" cy="2594434"/>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noFill/>
          <a:ln w="50800" cmpd="sng">
            <a:solidFill>
              <a:schemeClr val="tx1"/>
            </a:solid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2" name="Freeform 5">
            <a:extLst>
              <a:ext uri="{FF2B5EF4-FFF2-40B4-BE49-F238E27FC236}">
                <a16:creationId xmlns:a16="http://schemas.microsoft.com/office/drawing/2014/main" xmlns="" id="{4300F7B2-2FBB-4B65-B588-6331766027C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7575032" y="1327438"/>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xmlns="" id="{EFA5A327-531A-495C-BCA7-27F04811AF4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8152922" y="1075612"/>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3474916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BAAC24-ABC3-D240-98EB-088029A07578}"/>
              </a:ext>
            </a:extLst>
          </p:cNvPr>
          <p:cNvSpPr>
            <a:spLocks noGrp="1"/>
          </p:cNvSpPr>
          <p:nvPr>
            <p:ph type="title"/>
          </p:nvPr>
        </p:nvSpPr>
        <p:spPr>
          <a:xfrm>
            <a:off x="4965430" y="629268"/>
            <a:ext cx="6586491" cy="1286160"/>
          </a:xfrm>
        </p:spPr>
        <p:txBody>
          <a:bodyPr anchor="b">
            <a:normAutofit/>
          </a:bodyPr>
          <a:lstStyle/>
          <a:p>
            <a:r>
              <a:rPr lang="en-US" dirty="0"/>
              <a:t>Types of data</a:t>
            </a:r>
          </a:p>
        </p:txBody>
      </p:sp>
      <p:sp>
        <p:nvSpPr>
          <p:cNvPr id="3" name="Content Placeholder 2">
            <a:extLst>
              <a:ext uri="{FF2B5EF4-FFF2-40B4-BE49-F238E27FC236}">
                <a16:creationId xmlns:a16="http://schemas.microsoft.com/office/drawing/2014/main" xmlns="" id="{1D455291-AAC2-F04D-A77D-BB5932B9B3A7}"/>
              </a:ext>
            </a:extLst>
          </p:cNvPr>
          <p:cNvSpPr>
            <a:spLocks noGrp="1"/>
          </p:cNvSpPr>
          <p:nvPr>
            <p:ph idx="1"/>
          </p:nvPr>
        </p:nvSpPr>
        <p:spPr>
          <a:xfrm>
            <a:off x="4965431" y="2438400"/>
            <a:ext cx="6586489" cy="3785419"/>
          </a:xfrm>
        </p:spPr>
        <p:txBody>
          <a:bodyPr>
            <a:normAutofit/>
          </a:bodyPr>
          <a:lstStyle/>
          <a:p>
            <a:r>
              <a:rPr lang="en-US" sz="1700" dirty="0"/>
              <a:t>This is panel data</a:t>
            </a:r>
          </a:p>
          <a:p>
            <a:r>
              <a:rPr lang="en-IN" sz="1700" dirty="0"/>
              <a:t>The basic regression model for a Panel Data is</a:t>
            </a:r>
          </a:p>
          <a:p>
            <a:r>
              <a:rPr lang="en-IN" sz="1700" dirty="0"/>
              <a:t>            </a:t>
            </a:r>
            <a:r>
              <a:rPr lang="en-IN" sz="1700" dirty="0" err="1"/>
              <a:t>y</a:t>
            </a:r>
            <a:r>
              <a:rPr lang="en-IN" sz="1700" baseline="-25000" dirty="0" err="1"/>
              <a:t>it</a:t>
            </a:r>
            <a:r>
              <a:rPr lang="en-IN" sz="1700" dirty="0"/>
              <a:t> = b</a:t>
            </a:r>
            <a:r>
              <a:rPr lang="en-IN" sz="1700" baseline="-25000" dirty="0"/>
              <a:t>0it</a:t>
            </a:r>
            <a:r>
              <a:rPr lang="en-IN" sz="1700" dirty="0"/>
              <a:t> + b</a:t>
            </a:r>
            <a:r>
              <a:rPr lang="en-IN" sz="1700" baseline="-25000" dirty="0"/>
              <a:t>1it</a:t>
            </a:r>
            <a:r>
              <a:rPr lang="en-IN" sz="1700" dirty="0"/>
              <a:t>*x</a:t>
            </a:r>
            <a:r>
              <a:rPr lang="en-IN" sz="1700" baseline="-25000" dirty="0"/>
              <a:t>1it</a:t>
            </a:r>
            <a:r>
              <a:rPr lang="en-IN" sz="1700" dirty="0"/>
              <a:t> + b</a:t>
            </a:r>
            <a:r>
              <a:rPr lang="en-IN" sz="1700" baseline="-25000" dirty="0"/>
              <a:t>2it</a:t>
            </a:r>
            <a:r>
              <a:rPr lang="en-IN" sz="1700" dirty="0"/>
              <a:t>* x</a:t>
            </a:r>
            <a:r>
              <a:rPr lang="en-IN" sz="1700" baseline="-25000" dirty="0"/>
              <a:t>2it</a:t>
            </a:r>
            <a:r>
              <a:rPr lang="en-IN" sz="1700" dirty="0"/>
              <a:t> + ……….. + </a:t>
            </a:r>
            <a:r>
              <a:rPr lang="en-IN" sz="1700" dirty="0" err="1"/>
              <a:t>b</a:t>
            </a:r>
            <a:r>
              <a:rPr lang="en-IN" sz="1700" baseline="-25000" dirty="0" err="1"/>
              <a:t>kit</a:t>
            </a:r>
            <a:r>
              <a:rPr lang="en-IN" sz="1700" dirty="0"/>
              <a:t>* </a:t>
            </a:r>
            <a:r>
              <a:rPr lang="en-IN" sz="1700" dirty="0" err="1"/>
              <a:t>x</a:t>
            </a:r>
            <a:r>
              <a:rPr lang="en-IN" sz="1700" baseline="-25000" dirty="0" err="1"/>
              <a:t>kit</a:t>
            </a:r>
            <a:r>
              <a:rPr lang="en-IN" sz="1700" baseline="-25000" dirty="0"/>
              <a:t>  </a:t>
            </a:r>
            <a:r>
              <a:rPr lang="en-IN" sz="1700" dirty="0"/>
              <a:t>+ </a:t>
            </a:r>
            <a:r>
              <a:rPr lang="en-IN" sz="1700" dirty="0" err="1" smtClean="0"/>
              <a:t>a</a:t>
            </a:r>
            <a:r>
              <a:rPr lang="en-IN" sz="1700" baseline="-25000" dirty="0" err="1" smtClean="0"/>
              <a:t>i</a:t>
            </a:r>
            <a:r>
              <a:rPr lang="en-IN" sz="1700" dirty="0"/>
              <a:t> + L</a:t>
            </a:r>
            <a:r>
              <a:rPr lang="en-IN" sz="1700" baseline="-25000" dirty="0" smtClean="0"/>
              <a:t>t </a:t>
            </a:r>
            <a:r>
              <a:rPr lang="en-IN" sz="1700" dirty="0" smtClean="0"/>
              <a:t>+ </a:t>
            </a:r>
            <a:r>
              <a:rPr lang="en-IN" sz="1700" dirty="0" err="1"/>
              <a:t>error</a:t>
            </a:r>
            <a:r>
              <a:rPr lang="en-IN" sz="1700" baseline="-25000" dirty="0" err="1"/>
              <a:t>it</a:t>
            </a:r>
            <a:endParaRPr lang="en-IN" sz="1700" dirty="0"/>
          </a:p>
          <a:p>
            <a:r>
              <a:rPr lang="en-IN" sz="1700" dirty="0"/>
              <a:t>where </a:t>
            </a:r>
            <a:r>
              <a:rPr lang="en-IN" sz="1700" dirty="0" err="1"/>
              <a:t>y</a:t>
            </a:r>
            <a:r>
              <a:rPr lang="en-IN" sz="1700" baseline="-25000" dirty="0" err="1"/>
              <a:t>it</a:t>
            </a:r>
            <a:r>
              <a:rPr lang="en-IN" sz="1700" dirty="0"/>
              <a:t> is the dependent variable for </a:t>
            </a:r>
            <a:r>
              <a:rPr lang="en-IN" sz="1700" dirty="0" err="1"/>
              <a:t>i</a:t>
            </a:r>
            <a:r>
              <a:rPr lang="en-IN" sz="1700" baseline="30000" dirty="0" err="1"/>
              <a:t>th</a:t>
            </a:r>
            <a:r>
              <a:rPr lang="en-IN" sz="1700" dirty="0"/>
              <a:t> cross sectional unit at </a:t>
            </a:r>
            <a:r>
              <a:rPr lang="en-IN" sz="1700" dirty="0" err="1"/>
              <a:t>t</a:t>
            </a:r>
            <a:r>
              <a:rPr lang="en-IN" sz="1700" baseline="30000" dirty="0" err="1"/>
              <a:t>th</a:t>
            </a:r>
            <a:r>
              <a:rPr lang="en-IN" sz="1700" dirty="0"/>
              <a:t> time unit.</a:t>
            </a:r>
          </a:p>
          <a:p>
            <a:r>
              <a:rPr lang="en-IN" sz="1700" dirty="0" err="1"/>
              <a:t>b</a:t>
            </a:r>
            <a:r>
              <a:rPr lang="en-IN" sz="1700" baseline="-25000" dirty="0" err="1"/>
              <a:t>kit</a:t>
            </a:r>
            <a:r>
              <a:rPr lang="en-IN" sz="1700" dirty="0"/>
              <a:t> is the coefficient of </a:t>
            </a:r>
            <a:r>
              <a:rPr lang="en-IN" sz="1700" dirty="0" err="1"/>
              <a:t>k</a:t>
            </a:r>
            <a:r>
              <a:rPr lang="en-IN" sz="1700" baseline="30000" dirty="0" err="1"/>
              <a:t>th</a:t>
            </a:r>
            <a:r>
              <a:rPr lang="en-IN" sz="1700" dirty="0"/>
              <a:t> independent variable in the model related to </a:t>
            </a:r>
            <a:r>
              <a:rPr lang="en-IN" sz="1700" dirty="0" err="1"/>
              <a:t>i</a:t>
            </a:r>
            <a:r>
              <a:rPr lang="en-IN" sz="1700" baseline="30000" dirty="0" err="1"/>
              <a:t>th</a:t>
            </a:r>
            <a:r>
              <a:rPr lang="en-IN" sz="1700" dirty="0"/>
              <a:t> cross sectional unit and </a:t>
            </a:r>
            <a:r>
              <a:rPr lang="en-IN" sz="1700" dirty="0" err="1"/>
              <a:t>t</a:t>
            </a:r>
            <a:r>
              <a:rPr lang="en-IN" sz="1700" baseline="30000" dirty="0" err="1"/>
              <a:t>th</a:t>
            </a:r>
            <a:r>
              <a:rPr lang="en-IN" sz="1700" dirty="0"/>
              <a:t> time unit.</a:t>
            </a:r>
          </a:p>
          <a:p>
            <a:r>
              <a:rPr lang="en-IN" sz="1700" dirty="0" err="1"/>
              <a:t>error</a:t>
            </a:r>
            <a:r>
              <a:rPr lang="en-IN" sz="1700" baseline="-25000" dirty="0" err="1"/>
              <a:t>it</a:t>
            </a:r>
            <a:r>
              <a:rPr lang="en-IN" sz="1700" baseline="-25000" dirty="0"/>
              <a:t> </a:t>
            </a:r>
            <a:r>
              <a:rPr lang="en-IN" sz="1700" dirty="0"/>
              <a:t>is the error term related to </a:t>
            </a:r>
            <a:r>
              <a:rPr lang="en-IN" sz="1700" dirty="0" err="1"/>
              <a:t>i</a:t>
            </a:r>
            <a:r>
              <a:rPr lang="en-IN" sz="1700" baseline="30000" dirty="0" err="1"/>
              <a:t>th</a:t>
            </a:r>
            <a:r>
              <a:rPr lang="en-IN" sz="1700" dirty="0"/>
              <a:t> cross sectional unit at </a:t>
            </a:r>
            <a:r>
              <a:rPr lang="en-IN" sz="1700" dirty="0" err="1"/>
              <a:t>t</a:t>
            </a:r>
            <a:r>
              <a:rPr lang="en-IN" sz="1700" baseline="30000" dirty="0" err="1"/>
              <a:t>th</a:t>
            </a:r>
            <a:r>
              <a:rPr lang="en-IN" sz="1700" dirty="0"/>
              <a:t> time unit.</a:t>
            </a:r>
          </a:p>
          <a:p>
            <a:pPr marL="0" indent="0">
              <a:buNone/>
            </a:pPr>
            <a:r>
              <a:rPr lang="en-IN" sz="1700" dirty="0"/>
              <a:t/>
            </a:r>
            <a:br>
              <a:rPr lang="en-IN" sz="1700" dirty="0"/>
            </a:br>
            <a:r>
              <a:rPr lang="en-IN" sz="1700" dirty="0"/>
              <a:t/>
            </a:r>
            <a:br>
              <a:rPr lang="en-IN" sz="1700" dirty="0"/>
            </a:br>
            <a:endParaRPr lang="en-US" sz="1700" dirty="0"/>
          </a:p>
        </p:txBody>
      </p:sp>
      <p:pic>
        <p:nvPicPr>
          <p:cNvPr id="5" name="Picture 4">
            <a:extLst>
              <a:ext uri="{FF2B5EF4-FFF2-40B4-BE49-F238E27FC236}">
                <a16:creationId xmlns:a16="http://schemas.microsoft.com/office/drawing/2014/main" xmlns="" id="{7D9395C4-8098-4BAD-85A5-621B9E6B99B3}"/>
              </a:ext>
            </a:extLst>
          </p:cNvPr>
          <p:cNvPicPr>
            <a:picLocks noChangeAspect="1"/>
          </p:cNvPicPr>
          <p:nvPr/>
        </p:nvPicPr>
        <p:blipFill rotWithShape="1">
          <a:blip r:embed="rId2"/>
          <a:srcRect l="34302" r="20579" b="-1"/>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xmlns="" id="{A7F400EE-A8A5-48AF-B4D6-291B52C6F0B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5080934" y="2115117"/>
            <a:ext cx="6309360" cy="0"/>
          </a:xfrm>
          <a:prstGeom prst="line">
            <a:avLst/>
          </a:prstGeom>
          <a:ln w="19050">
            <a:solidFill>
              <a:srgbClr val="4C81B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75985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3CD251C-A887-4D2F-925B-FC097198538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B19D093C-27FB-4032-B282-42C4563F25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xmlns="" id="{35EE815E-1BD3-4777-B652-6D98825BF66B}"/>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767290" y="681628"/>
            <a:ext cx="1128382" cy="847206"/>
            <a:chOff x="668003" y="1684057"/>
            <a:chExt cx="1128382" cy="847206"/>
          </a:xfrm>
        </p:grpSpPr>
        <p:sp>
          <p:nvSpPr>
            <p:cNvPr id="13" name="Freeform 5">
              <a:extLst>
                <a:ext uri="{FF2B5EF4-FFF2-40B4-BE49-F238E27FC236}">
                  <a16:creationId xmlns:a16="http://schemas.microsoft.com/office/drawing/2014/main" xmlns="" id="{E6692982-4A7D-4392-87CD-F0CD4B027DDE}"/>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xmlns="" id="{196485F7-F277-4123-AC53-98EA4C858774}"/>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xmlns="" id="{B49EAE6E-0E23-4F41-A6AC-7AF232E0C79E}"/>
              </a:ext>
            </a:extLst>
          </p:cNvPr>
          <p:cNvSpPr>
            <a:spLocks noGrp="1"/>
          </p:cNvSpPr>
          <p:nvPr>
            <p:ph idx="1"/>
          </p:nvPr>
        </p:nvSpPr>
        <p:spPr>
          <a:xfrm>
            <a:off x="5461838" y="583466"/>
            <a:ext cx="5716988" cy="5691067"/>
          </a:xfrm>
        </p:spPr>
        <p:txBody>
          <a:bodyPr anchor="ctr">
            <a:normAutofit fontScale="92500" lnSpcReduction="20000"/>
          </a:bodyPr>
          <a:lstStyle/>
          <a:p>
            <a:pPr marL="0" indent="0">
              <a:buNone/>
            </a:pPr>
            <a:r>
              <a:rPr lang="en-IN" sz="1800" b="1" dirty="0"/>
              <a:t>Assumptions:</a:t>
            </a:r>
            <a:endParaRPr lang="en-IN" sz="1800" dirty="0"/>
          </a:p>
          <a:p>
            <a:pPr fontAlgn="base"/>
            <a:r>
              <a:rPr lang="en-IN" sz="1800" dirty="0"/>
              <a:t>2001 was considered as a base year for states GSDP.</a:t>
            </a:r>
          </a:p>
          <a:p>
            <a:pPr fontAlgn="base"/>
            <a:r>
              <a:rPr lang="en-IN" sz="1800" dirty="0"/>
              <a:t>Population was available only for years 2001,2011. So a linear increase in population is assumed between 2001 and 2011 to calculate per capita crime rate.</a:t>
            </a:r>
          </a:p>
          <a:p>
            <a:pPr fontAlgn="base"/>
            <a:r>
              <a:rPr lang="en-IN" sz="1800" dirty="0"/>
              <a:t>2001 year was excluded from the data as the growth rate was calculated from 2002.</a:t>
            </a:r>
          </a:p>
          <a:p>
            <a:pPr fontAlgn="base"/>
            <a:r>
              <a:rPr lang="en-IN" sz="1800" dirty="0"/>
              <a:t>Inflation was taken into account as it has a significant effect on Growth rate.</a:t>
            </a:r>
          </a:p>
          <a:p>
            <a:pPr fontAlgn="base"/>
            <a:r>
              <a:rPr lang="en-IN" sz="1800" dirty="0"/>
              <a:t>Data for 3 states was not available, so they were excluded from the data.</a:t>
            </a:r>
          </a:p>
          <a:p>
            <a:pPr marL="0" indent="0">
              <a:buNone/>
            </a:pPr>
            <a:r>
              <a:rPr lang="en-IN" sz="1800" b="1" dirty="0"/>
              <a:t>Data cleaning:</a:t>
            </a:r>
            <a:endParaRPr lang="en-IN" sz="1800" dirty="0"/>
          </a:p>
          <a:p>
            <a:pPr fontAlgn="base"/>
            <a:r>
              <a:rPr lang="en-IN" sz="1800" dirty="0"/>
              <a:t>Data for various crimes is collected from the database and grouped together based on the nature of the crime and various laws applicable to that.</a:t>
            </a:r>
          </a:p>
          <a:p>
            <a:pPr fontAlgn="base"/>
            <a:r>
              <a:rPr lang="en-IN" sz="1800" dirty="0"/>
              <a:t>All the other crimes that come under IPC were put under separate categories.</a:t>
            </a:r>
          </a:p>
          <a:p>
            <a:pPr fontAlgn="base"/>
            <a:r>
              <a:rPr lang="en-IN" sz="1800" dirty="0"/>
              <a:t>Per Capita crime rate is calculated by dividing the crime numbers by population of the state.</a:t>
            </a:r>
          </a:p>
          <a:p>
            <a:pPr fontAlgn="base"/>
            <a:r>
              <a:rPr lang="en-IN" sz="1800" dirty="0"/>
              <a:t>Percentage growth rate of nominal GSDP of states is calculated on a yearly basis.</a:t>
            </a:r>
          </a:p>
          <a:p>
            <a:pPr marL="0" indent="0">
              <a:buNone/>
            </a:pPr>
            <a:r>
              <a:rPr lang="en-IN" sz="1100" dirty="0"/>
              <a:t/>
            </a:r>
            <a:br>
              <a:rPr lang="en-IN" sz="1100" dirty="0"/>
            </a:br>
            <a:r>
              <a:rPr lang="en-IN" sz="1100" dirty="0"/>
              <a:t/>
            </a:r>
            <a:br>
              <a:rPr lang="en-IN" sz="1100" dirty="0"/>
            </a:br>
            <a:endParaRPr lang="en-US" sz="1100" dirty="0"/>
          </a:p>
        </p:txBody>
      </p:sp>
    </p:spTree>
    <p:extLst>
      <p:ext uri="{BB962C8B-B14F-4D97-AF65-F5344CB8AC3E}">
        <p14:creationId xmlns:p14="http://schemas.microsoft.com/office/powerpoint/2010/main" val="9011858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91F32EBA-ED97-466E-8CFA-8382584155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xmlns="" id="{62A38935-BB53-4DF7-A56E-48DD25B685D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xmlns="" id="{C32B5EA3-D7AE-B54C-886E-1513B34EB5BD}"/>
              </a:ext>
            </a:extLst>
          </p:cNvPr>
          <p:cNvSpPr>
            <a:spLocks noGrp="1"/>
          </p:cNvSpPr>
          <p:nvPr>
            <p:ph type="title"/>
          </p:nvPr>
        </p:nvSpPr>
        <p:spPr>
          <a:xfrm>
            <a:off x="668316" y="349766"/>
            <a:ext cx="5130795" cy="1461778"/>
          </a:xfrm>
        </p:spPr>
        <p:txBody>
          <a:bodyPr>
            <a:normAutofit/>
          </a:bodyPr>
          <a:lstStyle/>
          <a:p>
            <a:r>
              <a:rPr lang="en-IN" sz="4000" b="1" dirty="0"/>
              <a:t>Dependent variable</a:t>
            </a:r>
            <a:endParaRPr lang="en-US" sz="4000" dirty="0"/>
          </a:p>
        </p:txBody>
      </p:sp>
      <p:sp>
        <p:nvSpPr>
          <p:cNvPr id="3" name="Content Placeholder 2">
            <a:extLst>
              <a:ext uri="{FF2B5EF4-FFF2-40B4-BE49-F238E27FC236}">
                <a16:creationId xmlns:a16="http://schemas.microsoft.com/office/drawing/2014/main" xmlns="" id="{AE557FB8-C7BA-BB48-B1CE-90137516F6E8}"/>
              </a:ext>
            </a:extLst>
          </p:cNvPr>
          <p:cNvSpPr>
            <a:spLocks noGrp="1"/>
          </p:cNvSpPr>
          <p:nvPr>
            <p:ph idx="1"/>
          </p:nvPr>
        </p:nvSpPr>
        <p:spPr>
          <a:xfrm>
            <a:off x="496824" y="2161309"/>
            <a:ext cx="4516720" cy="3845175"/>
          </a:xfrm>
        </p:spPr>
        <p:txBody>
          <a:bodyPr>
            <a:normAutofit/>
          </a:bodyPr>
          <a:lstStyle/>
          <a:p>
            <a:r>
              <a:rPr lang="en-IN" sz="1600" dirty="0"/>
              <a:t>Financial Growth is the dependent variable and it is characterized as GDP growth. </a:t>
            </a:r>
          </a:p>
          <a:p>
            <a:r>
              <a:rPr lang="en-IN" sz="1600" dirty="0"/>
              <a:t>GDP is the financial estimation of the apparent multitude of finished goods and services produced by all the resident producers inside the country, usually calculated on yearly basis</a:t>
            </a:r>
          </a:p>
          <a:p>
            <a:r>
              <a:rPr lang="en-IN" sz="1600" dirty="0"/>
              <a:t>Gross domestic product growth is the yearly rate development pace of GDP, The data is obtained from The Government of India database which is considered as a dependable one and which gives an enormous number of perceptions, over a huge timeframe.</a:t>
            </a:r>
            <a:endParaRPr lang="en-US" sz="1600" dirty="0"/>
          </a:p>
        </p:txBody>
      </p:sp>
    </p:spTree>
    <p:extLst>
      <p:ext uri="{BB962C8B-B14F-4D97-AF65-F5344CB8AC3E}">
        <p14:creationId xmlns:p14="http://schemas.microsoft.com/office/powerpoint/2010/main" val="24617029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2F1472-30B0-D045-B67F-E726FA0559E6}"/>
              </a:ext>
            </a:extLst>
          </p:cNvPr>
          <p:cNvSpPr>
            <a:spLocks noGrp="1"/>
          </p:cNvSpPr>
          <p:nvPr>
            <p:ph type="title"/>
          </p:nvPr>
        </p:nvSpPr>
        <p:spPr/>
        <p:txBody>
          <a:bodyPr/>
          <a:lstStyle/>
          <a:p>
            <a:r>
              <a:rPr lang="en-IN" b="1" dirty="0"/>
              <a:t>Pooled OLS method</a:t>
            </a:r>
            <a:endParaRPr lang="en-US" dirty="0"/>
          </a:p>
        </p:txBody>
      </p:sp>
      <p:sp>
        <p:nvSpPr>
          <p:cNvPr id="3" name="Content Placeholder 2">
            <a:extLst>
              <a:ext uri="{FF2B5EF4-FFF2-40B4-BE49-F238E27FC236}">
                <a16:creationId xmlns:a16="http://schemas.microsoft.com/office/drawing/2014/main" xmlns="" id="{D8EACFF6-8157-1F41-8DDC-EDE38480E235}"/>
              </a:ext>
            </a:extLst>
          </p:cNvPr>
          <p:cNvSpPr>
            <a:spLocks noGrp="1"/>
          </p:cNvSpPr>
          <p:nvPr>
            <p:ph idx="1"/>
          </p:nvPr>
        </p:nvSpPr>
        <p:spPr/>
        <p:txBody>
          <a:bodyPr>
            <a:normAutofit fontScale="32500" lnSpcReduction="20000"/>
          </a:bodyPr>
          <a:lstStyle/>
          <a:p>
            <a:pPr>
              <a:lnSpc>
                <a:spcPct val="170000"/>
              </a:lnSpc>
            </a:pPr>
            <a:r>
              <a:rPr lang="en-IN" sz="5100" dirty="0"/>
              <a:t>In this method, we assume that there is no individuality between the States/UT’s. We are pooling all the observations together for running the regression. We will apply a simple OLS method.</a:t>
            </a:r>
          </a:p>
          <a:p>
            <a:pPr>
              <a:lnSpc>
                <a:spcPct val="170000"/>
              </a:lnSpc>
            </a:pPr>
            <a:r>
              <a:rPr lang="en-IN" sz="5100" dirty="0" err="1"/>
              <a:t>GDPgrowthrate</a:t>
            </a:r>
            <a:r>
              <a:rPr lang="en-IN" sz="5100" dirty="0"/>
              <a:t> </a:t>
            </a:r>
            <a:r>
              <a:rPr lang="en-IN" sz="5100" baseline="-25000" dirty="0"/>
              <a:t>it</a:t>
            </a:r>
            <a:r>
              <a:rPr lang="en-IN" sz="5100" dirty="0"/>
              <a:t> = b</a:t>
            </a:r>
            <a:r>
              <a:rPr lang="en-IN" sz="5100" baseline="-25000" dirty="0"/>
              <a:t>0</a:t>
            </a:r>
            <a:r>
              <a:rPr lang="en-IN" sz="5100" dirty="0"/>
              <a:t> + b</a:t>
            </a:r>
            <a:r>
              <a:rPr lang="en-IN" sz="5100" baseline="-25000" dirty="0"/>
              <a:t>1*</a:t>
            </a:r>
            <a:r>
              <a:rPr lang="en-IN" sz="5100" dirty="0"/>
              <a:t>Inflation </a:t>
            </a:r>
            <a:r>
              <a:rPr lang="en-IN" sz="5100" baseline="-25000" dirty="0"/>
              <a:t>it</a:t>
            </a:r>
            <a:r>
              <a:rPr lang="en-IN" sz="5100" dirty="0"/>
              <a:t> + b</a:t>
            </a:r>
            <a:r>
              <a:rPr lang="en-IN" sz="5100" baseline="-25000" dirty="0"/>
              <a:t>2</a:t>
            </a:r>
            <a:r>
              <a:rPr lang="en-IN" sz="5100" dirty="0"/>
              <a:t>*</a:t>
            </a:r>
            <a:r>
              <a:rPr lang="en-IN" sz="5100" dirty="0" err="1"/>
              <a:t>MurderHomicidepercapita</a:t>
            </a:r>
            <a:r>
              <a:rPr lang="en-IN" sz="5100" dirty="0"/>
              <a:t> </a:t>
            </a:r>
            <a:r>
              <a:rPr lang="en-IN" sz="5100" baseline="-25000" dirty="0"/>
              <a:t>it</a:t>
            </a:r>
            <a:r>
              <a:rPr lang="en-IN" sz="5100" dirty="0"/>
              <a:t> + b</a:t>
            </a:r>
            <a:r>
              <a:rPr lang="en-IN" sz="5100" baseline="-25000" dirty="0"/>
              <a:t>3</a:t>
            </a:r>
            <a:r>
              <a:rPr lang="en-IN" sz="5100" dirty="0"/>
              <a:t>*</a:t>
            </a:r>
            <a:r>
              <a:rPr lang="en-IN" sz="5100" dirty="0" err="1"/>
              <a:t>RAPEpercapita</a:t>
            </a:r>
            <a:r>
              <a:rPr lang="en-IN" sz="5100" dirty="0"/>
              <a:t> </a:t>
            </a:r>
            <a:r>
              <a:rPr lang="en-IN" sz="5100" baseline="-25000" dirty="0"/>
              <a:t>it</a:t>
            </a:r>
            <a:r>
              <a:rPr lang="en-IN" sz="5100" dirty="0"/>
              <a:t>  + b</a:t>
            </a:r>
            <a:r>
              <a:rPr lang="en-IN" sz="5100" baseline="-25000" dirty="0"/>
              <a:t>4</a:t>
            </a:r>
            <a:r>
              <a:rPr lang="en-IN" sz="5100" dirty="0"/>
              <a:t>*</a:t>
            </a:r>
            <a:r>
              <a:rPr lang="en-IN" sz="5100" dirty="0" err="1"/>
              <a:t>KIDNAPPINGandABDUCTIONpercapita</a:t>
            </a:r>
            <a:r>
              <a:rPr lang="en-IN" sz="5100" dirty="0"/>
              <a:t> </a:t>
            </a:r>
            <a:r>
              <a:rPr lang="en-IN" sz="5100" baseline="-25000" dirty="0"/>
              <a:t>it</a:t>
            </a:r>
            <a:r>
              <a:rPr lang="en-IN" sz="5100" dirty="0"/>
              <a:t> + b</a:t>
            </a:r>
            <a:r>
              <a:rPr lang="en-IN" sz="5100" baseline="-25000" dirty="0"/>
              <a:t>5</a:t>
            </a:r>
            <a:r>
              <a:rPr lang="en-IN" sz="5100" dirty="0"/>
              <a:t>*</a:t>
            </a:r>
            <a:r>
              <a:rPr lang="en-IN" sz="5100" dirty="0" err="1"/>
              <a:t>DACOITYRobberyTheftpercapita</a:t>
            </a:r>
            <a:r>
              <a:rPr lang="en-IN" sz="5100" dirty="0"/>
              <a:t> </a:t>
            </a:r>
            <a:r>
              <a:rPr lang="en-IN" sz="5100" baseline="-25000" dirty="0"/>
              <a:t>it</a:t>
            </a:r>
            <a:r>
              <a:rPr lang="en-IN" sz="5100" dirty="0"/>
              <a:t> + b</a:t>
            </a:r>
            <a:r>
              <a:rPr lang="en-IN" sz="5100" baseline="-25000" dirty="0"/>
              <a:t>6</a:t>
            </a:r>
            <a:r>
              <a:rPr lang="en-IN" sz="5100" dirty="0"/>
              <a:t>*</a:t>
            </a:r>
            <a:r>
              <a:rPr lang="en-IN" sz="5100" dirty="0" err="1"/>
              <a:t>RIOTSpercapita</a:t>
            </a:r>
            <a:r>
              <a:rPr lang="en-IN" sz="5100" dirty="0"/>
              <a:t> </a:t>
            </a:r>
            <a:r>
              <a:rPr lang="en-IN" sz="5100" baseline="-25000" dirty="0"/>
              <a:t>it</a:t>
            </a:r>
            <a:r>
              <a:rPr lang="en-IN" sz="5100" dirty="0"/>
              <a:t> + b</a:t>
            </a:r>
            <a:r>
              <a:rPr lang="en-IN" sz="5100" baseline="-25000" dirty="0"/>
              <a:t>7</a:t>
            </a:r>
            <a:r>
              <a:rPr lang="en-IN" sz="5100" dirty="0"/>
              <a:t>*</a:t>
            </a:r>
            <a:r>
              <a:rPr lang="en-IN" sz="5100" dirty="0" err="1"/>
              <a:t>CRIMINALBREACHOFTRUSTpercapita</a:t>
            </a:r>
            <a:r>
              <a:rPr lang="en-IN" sz="5100" dirty="0"/>
              <a:t> </a:t>
            </a:r>
            <a:r>
              <a:rPr lang="en-IN" sz="5100" baseline="-25000" dirty="0"/>
              <a:t>it</a:t>
            </a:r>
            <a:r>
              <a:rPr lang="en-IN" sz="5100" dirty="0"/>
              <a:t> + b</a:t>
            </a:r>
            <a:r>
              <a:rPr lang="en-IN" sz="5100" baseline="-25000" dirty="0"/>
              <a:t>8</a:t>
            </a:r>
            <a:r>
              <a:rPr lang="en-IN" sz="5100" dirty="0"/>
              <a:t>*</a:t>
            </a:r>
            <a:r>
              <a:rPr lang="en-IN" sz="5100" dirty="0" err="1"/>
              <a:t>CHEATINGpercapita</a:t>
            </a:r>
            <a:r>
              <a:rPr lang="en-IN" sz="5100" dirty="0"/>
              <a:t> </a:t>
            </a:r>
            <a:r>
              <a:rPr lang="en-IN" sz="5100" baseline="-25000" dirty="0"/>
              <a:t>it</a:t>
            </a:r>
            <a:r>
              <a:rPr lang="en-IN" sz="5100" dirty="0"/>
              <a:t> + b</a:t>
            </a:r>
            <a:r>
              <a:rPr lang="en-IN" sz="5100" baseline="-25000" dirty="0"/>
              <a:t>9</a:t>
            </a:r>
            <a:r>
              <a:rPr lang="en-IN" sz="5100" dirty="0"/>
              <a:t>*</a:t>
            </a:r>
            <a:r>
              <a:rPr lang="en-IN" sz="5100" dirty="0" err="1"/>
              <a:t>COUNTERFIETINGpercapita</a:t>
            </a:r>
            <a:r>
              <a:rPr lang="en-IN" sz="5100" dirty="0"/>
              <a:t> </a:t>
            </a:r>
            <a:r>
              <a:rPr lang="en-IN" sz="5100" baseline="-25000" dirty="0"/>
              <a:t>it</a:t>
            </a:r>
            <a:r>
              <a:rPr lang="en-IN" sz="5100" dirty="0"/>
              <a:t> + b</a:t>
            </a:r>
            <a:r>
              <a:rPr lang="en-IN" sz="5100" baseline="-25000" dirty="0"/>
              <a:t>10</a:t>
            </a:r>
            <a:r>
              <a:rPr lang="en-IN" sz="5100" dirty="0"/>
              <a:t>*</a:t>
            </a:r>
            <a:r>
              <a:rPr lang="en-IN" sz="5100" dirty="0" err="1"/>
              <a:t>ARSONpercapita</a:t>
            </a:r>
            <a:r>
              <a:rPr lang="en-IN" sz="5100" dirty="0"/>
              <a:t> </a:t>
            </a:r>
            <a:r>
              <a:rPr lang="en-IN" sz="5100" baseline="-25000" dirty="0"/>
              <a:t>it</a:t>
            </a:r>
            <a:r>
              <a:rPr lang="en-IN" sz="5100" dirty="0"/>
              <a:t> + b</a:t>
            </a:r>
            <a:r>
              <a:rPr lang="en-IN" sz="5100" baseline="-25000" dirty="0"/>
              <a:t>11</a:t>
            </a:r>
            <a:r>
              <a:rPr lang="en-IN" sz="5100" dirty="0"/>
              <a:t>*</a:t>
            </a:r>
            <a:r>
              <a:rPr lang="en-IN" sz="5100" dirty="0" err="1"/>
              <a:t>HURTGREVIOUSHURTpercapita</a:t>
            </a:r>
            <a:r>
              <a:rPr lang="en-IN" sz="5100" dirty="0"/>
              <a:t> </a:t>
            </a:r>
            <a:r>
              <a:rPr lang="en-IN" sz="5100" baseline="-25000" dirty="0"/>
              <a:t>it</a:t>
            </a:r>
            <a:r>
              <a:rPr lang="en-IN" sz="5100" dirty="0"/>
              <a:t> + b</a:t>
            </a:r>
            <a:r>
              <a:rPr lang="en-IN" sz="5100" baseline="-25000" dirty="0"/>
              <a:t>12</a:t>
            </a:r>
            <a:r>
              <a:rPr lang="en-IN" sz="5100" dirty="0"/>
              <a:t>*</a:t>
            </a:r>
            <a:r>
              <a:rPr lang="en-IN" sz="5100" dirty="0" err="1"/>
              <a:t>ASSAULTONWOMENpercapita</a:t>
            </a:r>
            <a:r>
              <a:rPr lang="en-IN" sz="5100" dirty="0"/>
              <a:t> </a:t>
            </a:r>
            <a:r>
              <a:rPr lang="en-IN" sz="5100" baseline="-25000" dirty="0"/>
              <a:t>it</a:t>
            </a:r>
            <a:r>
              <a:rPr lang="en-IN" sz="5100" dirty="0"/>
              <a:t> + b</a:t>
            </a:r>
            <a:r>
              <a:rPr lang="en-IN" sz="5100" baseline="-25000" dirty="0"/>
              <a:t>13</a:t>
            </a:r>
            <a:r>
              <a:rPr lang="en-IN" sz="5100" dirty="0"/>
              <a:t>*</a:t>
            </a:r>
            <a:r>
              <a:rPr lang="en-IN" sz="5100" dirty="0" err="1"/>
              <a:t>CAUSINGDEATHBYNEGLIGENCEpercapita</a:t>
            </a:r>
            <a:r>
              <a:rPr lang="en-IN" sz="5100" dirty="0"/>
              <a:t> </a:t>
            </a:r>
            <a:r>
              <a:rPr lang="en-IN" sz="5100" baseline="-25000" dirty="0"/>
              <a:t>it</a:t>
            </a:r>
            <a:r>
              <a:rPr lang="en-IN" sz="5100" dirty="0"/>
              <a:t> + b</a:t>
            </a:r>
            <a:r>
              <a:rPr lang="en-IN" sz="5100" baseline="-25000" dirty="0"/>
              <a:t>14</a:t>
            </a:r>
            <a:r>
              <a:rPr lang="en-IN" sz="5100" dirty="0"/>
              <a:t>*</a:t>
            </a:r>
            <a:r>
              <a:rPr lang="en-IN" sz="5100" dirty="0" err="1"/>
              <a:t>OTHERIPCCRIMESpercapita</a:t>
            </a:r>
            <a:r>
              <a:rPr lang="en-IN" sz="5100" dirty="0"/>
              <a:t> </a:t>
            </a:r>
            <a:r>
              <a:rPr lang="en-IN" sz="5100" baseline="-25000" dirty="0"/>
              <a:t>it</a:t>
            </a:r>
            <a:r>
              <a:rPr lang="en-IN" sz="5100" dirty="0"/>
              <a:t> + error</a:t>
            </a:r>
            <a:r>
              <a:rPr lang="en-IN" sz="5100" baseline="-25000" dirty="0"/>
              <a:t> t</a:t>
            </a:r>
            <a:endParaRPr lang="en-IN" sz="5100" dirty="0"/>
          </a:p>
          <a:p>
            <a:pPr marL="0" indent="0">
              <a:lnSpc>
                <a:spcPct val="170000"/>
              </a:lnSpc>
              <a:buNone/>
            </a:pPr>
            <a:r>
              <a:rPr lang="en-IN" sz="5100" dirty="0"/>
              <a:t/>
            </a:r>
            <a:br>
              <a:rPr lang="en-IN" sz="5100" dirty="0"/>
            </a:br>
            <a:r>
              <a:rPr lang="en-IN" dirty="0"/>
              <a:t/>
            </a:r>
            <a:br>
              <a:rPr lang="en-IN" dirty="0"/>
            </a:br>
            <a:r>
              <a:rPr lang="en-IN" dirty="0"/>
              <a:t/>
            </a:r>
            <a:br>
              <a:rPr lang="en-IN" dirty="0"/>
            </a:br>
            <a:endParaRPr lang="en-US" dirty="0"/>
          </a:p>
        </p:txBody>
      </p:sp>
    </p:spTree>
    <p:extLst>
      <p:ext uri="{BB962C8B-B14F-4D97-AF65-F5344CB8AC3E}">
        <p14:creationId xmlns:p14="http://schemas.microsoft.com/office/powerpoint/2010/main" val="33116950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CD0DF8-7553-A845-9D2F-ACC1E64F1C35}"/>
              </a:ext>
            </a:extLst>
          </p:cNvPr>
          <p:cNvSpPr>
            <a:spLocks noGrp="1"/>
          </p:cNvSpPr>
          <p:nvPr>
            <p:ph type="title"/>
          </p:nvPr>
        </p:nvSpPr>
        <p:spPr/>
        <p:txBody>
          <a:bodyPr/>
          <a:lstStyle/>
          <a:p>
            <a:r>
              <a:rPr lang="en-US" dirty="0"/>
              <a:t>Results</a:t>
            </a:r>
          </a:p>
        </p:txBody>
      </p:sp>
      <p:pic>
        <p:nvPicPr>
          <p:cNvPr id="1026" name="Picture 2">
            <a:extLst>
              <a:ext uri="{FF2B5EF4-FFF2-40B4-BE49-F238E27FC236}">
                <a16:creationId xmlns:a16="http://schemas.microsoft.com/office/drawing/2014/main" xmlns="" id="{F4334A53-044B-7243-A22F-25C9470498D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6665438" cy="442991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xmlns="" id="{3F00280F-F28E-964E-AD79-B19A189A792A}"/>
              </a:ext>
            </a:extLst>
          </p:cNvPr>
          <p:cNvSpPr txBox="1"/>
          <p:nvPr/>
        </p:nvSpPr>
        <p:spPr>
          <a:xfrm>
            <a:off x="8538358" y="1840675"/>
            <a:ext cx="3479471" cy="4801314"/>
          </a:xfrm>
          <a:prstGeom prst="rect">
            <a:avLst/>
          </a:prstGeom>
          <a:noFill/>
        </p:spPr>
        <p:txBody>
          <a:bodyPr wrap="square" rtlCol="0">
            <a:spAutoFit/>
          </a:bodyPr>
          <a:lstStyle/>
          <a:p>
            <a:pPr marL="285750" indent="-285750">
              <a:buFont typeface="Arial" panose="020B0604020202020204" pitchFamily="34" charset="0"/>
              <a:buChar char="•"/>
            </a:pPr>
            <a:r>
              <a:rPr lang="en-IN" dirty="0"/>
              <a:t>The R squared value of the model is 0.086178 or 8.618%. The p value of the model is 0.018576 which is less than 0.05 significance from which we can infer that the model is fit.</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The individual p values of the variables are given in the last column from which we can say that inflation and Assault On Women per capita are significant which effect the GDP growth rate.</a:t>
            </a:r>
          </a:p>
          <a:p>
            <a:r>
              <a:rPr lang="en-IN" dirty="0"/>
              <a:t/>
            </a:r>
            <a:br>
              <a:rPr lang="en-IN" dirty="0"/>
            </a:br>
            <a:r>
              <a:rPr lang="en-IN" dirty="0"/>
              <a:t/>
            </a:r>
            <a:br>
              <a:rPr lang="en-IN" dirty="0"/>
            </a:br>
            <a:endParaRPr lang="en-US" dirty="0"/>
          </a:p>
        </p:txBody>
      </p:sp>
    </p:spTree>
    <p:extLst>
      <p:ext uri="{BB962C8B-B14F-4D97-AF65-F5344CB8AC3E}">
        <p14:creationId xmlns:p14="http://schemas.microsoft.com/office/powerpoint/2010/main" val="38971128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771F51-FF94-3C46-8846-D992780B11B7}"/>
              </a:ext>
            </a:extLst>
          </p:cNvPr>
          <p:cNvSpPr>
            <a:spLocks noGrp="1"/>
          </p:cNvSpPr>
          <p:nvPr>
            <p:ph type="title"/>
          </p:nvPr>
        </p:nvSpPr>
        <p:spPr/>
        <p:txBody>
          <a:bodyPr/>
          <a:lstStyle/>
          <a:p>
            <a:r>
              <a:rPr lang="en-IN" b="1" dirty="0"/>
              <a:t>Fixed Effects Model</a:t>
            </a:r>
            <a:endParaRPr lang="en-US" dirty="0"/>
          </a:p>
        </p:txBody>
      </p:sp>
      <p:sp>
        <p:nvSpPr>
          <p:cNvPr id="3" name="Content Placeholder 2">
            <a:extLst>
              <a:ext uri="{FF2B5EF4-FFF2-40B4-BE49-F238E27FC236}">
                <a16:creationId xmlns:a16="http://schemas.microsoft.com/office/drawing/2014/main" xmlns="" id="{84F4618E-5135-C04F-AF1A-E8B7DB193F9D}"/>
              </a:ext>
            </a:extLst>
          </p:cNvPr>
          <p:cNvSpPr>
            <a:spLocks noGrp="1"/>
          </p:cNvSpPr>
          <p:nvPr>
            <p:ph idx="1"/>
          </p:nvPr>
        </p:nvSpPr>
        <p:spPr/>
        <p:txBody>
          <a:bodyPr>
            <a:normAutofit fontScale="62500" lnSpcReduction="20000"/>
          </a:bodyPr>
          <a:lstStyle/>
          <a:p>
            <a:pPr>
              <a:lnSpc>
                <a:spcPct val="170000"/>
              </a:lnSpc>
            </a:pPr>
            <a:r>
              <a:rPr lang="en-IN" dirty="0"/>
              <a:t>In this method we consider the heterogeneity among the States/UT’s. In this model the individual intercepts of the variables change over the time but the intercept remains constant.</a:t>
            </a:r>
          </a:p>
          <a:p>
            <a:pPr>
              <a:lnSpc>
                <a:spcPct val="170000"/>
              </a:lnSpc>
            </a:pPr>
            <a:r>
              <a:rPr lang="en-IN" dirty="0" err="1"/>
              <a:t>GDPgrowthrate</a:t>
            </a:r>
            <a:r>
              <a:rPr lang="en-IN" dirty="0"/>
              <a:t> </a:t>
            </a:r>
            <a:r>
              <a:rPr lang="en-IN" baseline="-25000" dirty="0"/>
              <a:t>it</a:t>
            </a:r>
            <a:r>
              <a:rPr lang="en-IN" dirty="0"/>
              <a:t> = b</a:t>
            </a:r>
            <a:r>
              <a:rPr lang="en-IN" baseline="-25000" dirty="0"/>
              <a:t>0</a:t>
            </a:r>
            <a:r>
              <a:rPr lang="en-IN" dirty="0"/>
              <a:t> + </a:t>
            </a:r>
            <a:r>
              <a:rPr lang="el-GR" dirty="0"/>
              <a:t>λ</a:t>
            </a:r>
            <a:r>
              <a:rPr lang="en-IN" baseline="-25000" dirty="0"/>
              <a:t>t</a:t>
            </a:r>
            <a:r>
              <a:rPr lang="en-IN" dirty="0"/>
              <a:t>+ b</a:t>
            </a:r>
            <a:r>
              <a:rPr lang="en-IN" baseline="-25000" dirty="0"/>
              <a:t>1it*</a:t>
            </a:r>
            <a:r>
              <a:rPr lang="en-IN" dirty="0"/>
              <a:t>Inflation </a:t>
            </a:r>
            <a:r>
              <a:rPr lang="en-IN" baseline="-25000" dirty="0"/>
              <a:t>it</a:t>
            </a:r>
            <a:r>
              <a:rPr lang="en-IN" dirty="0"/>
              <a:t> + b</a:t>
            </a:r>
            <a:r>
              <a:rPr lang="en-IN" baseline="-25000" dirty="0"/>
              <a:t>2it</a:t>
            </a:r>
            <a:r>
              <a:rPr lang="en-IN" dirty="0"/>
              <a:t>*</a:t>
            </a:r>
            <a:r>
              <a:rPr lang="en-IN" dirty="0" err="1"/>
              <a:t>MurderHomicidepercapita</a:t>
            </a:r>
            <a:r>
              <a:rPr lang="en-IN" dirty="0"/>
              <a:t> </a:t>
            </a:r>
            <a:r>
              <a:rPr lang="en-IN" baseline="-25000" dirty="0"/>
              <a:t>it</a:t>
            </a:r>
            <a:r>
              <a:rPr lang="en-IN" dirty="0"/>
              <a:t> + b</a:t>
            </a:r>
            <a:r>
              <a:rPr lang="en-IN" baseline="-25000" dirty="0"/>
              <a:t>3it</a:t>
            </a:r>
            <a:r>
              <a:rPr lang="en-IN" dirty="0"/>
              <a:t>*</a:t>
            </a:r>
            <a:r>
              <a:rPr lang="en-IN" dirty="0" err="1"/>
              <a:t>RAPEpercapita</a:t>
            </a:r>
            <a:r>
              <a:rPr lang="en-IN" dirty="0"/>
              <a:t> </a:t>
            </a:r>
            <a:r>
              <a:rPr lang="en-IN" baseline="-25000" dirty="0"/>
              <a:t>it</a:t>
            </a:r>
            <a:r>
              <a:rPr lang="en-IN" dirty="0"/>
              <a:t>  + b</a:t>
            </a:r>
            <a:r>
              <a:rPr lang="en-IN" baseline="-25000" dirty="0"/>
              <a:t>4it</a:t>
            </a:r>
            <a:r>
              <a:rPr lang="en-IN" dirty="0"/>
              <a:t>*</a:t>
            </a:r>
            <a:r>
              <a:rPr lang="en-IN" dirty="0" err="1"/>
              <a:t>KIDNAPPINGandABDUCTIONpercapita</a:t>
            </a:r>
            <a:r>
              <a:rPr lang="en-IN" dirty="0"/>
              <a:t> </a:t>
            </a:r>
            <a:r>
              <a:rPr lang="en-IN" baseline="-25000" dirty="0"/>
              <a:t>it</a:t>
            </a:r>
            <a:r>
              <a:rPr lang="en-IN" dirty="0"/>
              <a:t> + b</a:t>
            </a:r>
            <a:r>
              <a:rPr lang="en-IN" baseline="-25000" dirty="0"/>
              <a:t>5it</a:t>
            </a:r>
            <a:r>
              <a:rPr lang="en-IN" dirty="0"/>
              <a:t>*</a:t>
            </a:r>
            <a:r>
              <a:rPr lang="en-IN" dirty="0" err="1"/>
              <a:t>DACOITYRobberyTheftpercapita</a:t>
            </a:r>
            <a:r>
              <a:rPr lang="en-IN" dirty="0"/>
              <a:t> </a:t>
            </a:r>
            <a:r>
              <a:rPr lang="en-IN" baseline="-25000" dirty="0"/>
              <a:t>it</a:t>
            </a:r>
            <a:r>
              <a:rPr lang="en-IN" dirty="0"/>
              <a:t> + b</a:t>
            </a:r>
            <a:r>
              <a:rPr lang="en-IN" baseline="-25000" dirty="0"/>
              <a:t>6it</a:t>
            </a:r>
            <a:r>
              <a:rPr lang="en-IN" dirty="0"/>
              <a:t>*</a:t>
            </a:r>
            <a:r>
              <a:rPr lang="en-IN" dirty="0" err="1"/>
              <a:t>RIOTSpercapita</a:t>
            </a:r>
            <a:r>
              <a:rPr lang="en-IN" dirty="0"/>
              <a:t> </a:t>
            </a:r>
            <a:r>
              <a:rPr lang="en-IN" baseline="-25000" dirty="0"/>
              <a:t>it</a:t>
            </a:r>
            <a:r>
              <a:rPr lang="en-IN" dirty="0"/>
              <a:t> + b</a:t>
            </a:r>
            <a:r>
              <a:rPr lang="en-IN" baseline="-25000" dirty="0"/>
              <a:t>7it</a:t>
            </a:r>
            <a:r>
              <a:rPr lang="en-IN" dirty="0"/>
              <a:t>*</a:t>
            </a:r>
            <a:r>
              <a:rPr lang="en-IN" dirty="0" err="1"/>
              <a:t>CRIMINALBREACHOFTRUSTpercapita</a:t>
            </a:r>
            <a:r>
              <a:rPr lang="en-IN" dirty="0"/>
              <a:t> </a:t>
            </a:r>
            <a:r>
              <a:rPr lang="en-IN" baseline="-25000" dirty="0"/>
              <a:t>it</a:t>
            </a:r>
            <a:r>
              <a:rPr lang="en-IN" dirty="0"/>
              <a:t> + b</a:t>
            </a:r>
            <a:r>
              <a:rPr lang="en-IN" baseline="-25000" dirty="0"/>
              <a:t>8it</a:t>
            </a:r>
            <a:r>
              <a:rPr lang="en-IN" dirty="0"/>
              <a:t>*</a:t>
            </a:r>
            <a:r>
              <a:rPr lang="en-IN" dirty="0" err="1"/>
              <a:t>CHEATINGpercapita</a:t>
            </a:r>
            <a:r>
              <a:rPr lang="en-IN" dirty="0"/>
              <a:t> </a:t>
            </a:r>
            <a:r>
              <a:rPr lang="en-IN" baseline="-25000" dirty="0"/>
              <a:t>it</a:t>
            </a:r>
            <a:r>
              <a:rPr lang="en-IN" dirty="0"/>
              <a:t> + b</a:t>
            </a:r>
            <a:r>
              <a:rPr lang="en-IN" baseline="-25000" dirty="0"/>
              <a:t>9it</a:t>
            </a:r>
            <a:r>
              <a:rPr lang="en-IN" dirty="0"/>
              <a:t>*</a:t>
            </a:r>
            <a:r>
              <a:rPr lang="en-IN" dirty="0" err="1"/>
              <a:t>COUNTERFIETINGpercapita</a:t>
            </a:r>
            <a:r>
              <a:rPr lang="en-IN" dirty="0"/>
              <a:t> </a:t>
            </a:r>
            <a:r>
              <a:rPr lang="en-IN" baseline="-25000" dirty="0"/>
              <a:t>it</a:t>
            </a:r>
            <a:r>
              <a:rPr lang="en-IN" dirty="0"/>
              <a:t> + b</a:t>
            </a:r>
            <a:r>
              <a:rPr lang="en-IN" baseline="-25000" dirty="0"/>
              <a:t>10it</a:t>
            </a:r>
            <a:r>
              <a:rPr lang="en-IN" dirty="0"/>
              <a:t>*</a:t>
            </a:r>
            <a:r>
              <a:rPr lang="en-IN" dirty="0" err="1"/>
              <a:t>ARSONpercapita</a:t>
            </a:r>
            <a:r>
              <a:rPr lang="en-IN" dirty="0"/>
              <a:t> </a:t>
            </a:r>
            <a:r>
              <a:rPr lang="en-IN" baseline="-25000" dirty="0"/>
              <a:t>it</a:t>
            </a:r>
            <a:r>
              <a:rPr lang="en-IN" dirty="0"/>
              <a:t> + b</a:t>
            </a:r>
            <a:r>
              <a:rPr lang="en-IN" baseline="-25000" dirty="0"/>
              <a:t>11it</a:t>
            </a:r>
            <a:r>
              <a:rPr lang="en-IN" dirty="0"/>
              <a:t>*</a:t>
            </a:r>
            <a:r>
              <a:rPr lang="en-IN" dirty="0" err="1"/>
              <a:t>HURTGREVIOUSHURTpercapita</a:t>
            </a:r>
            <a:r>
              <a:rPr lang="en-IN" dirty="0"/>
              <a:t> </a:t>
            </a:r>
            <a:r>
              <a:rPr lang="en-IN" baseline="-25000" dirty="0"/>
              <a:t>it</a:t>
            </a:r>
            <a:r>
              <a:rPr lang="en-IN" dirty="0"/>
              <a:t> + b</a:t>
            </a:r>
            <a:r>
              <a:rPr lang="en-IN" baseline="-25000" dirty="0"/>
              <a:t>12it</a:t>
            </a:r>
            <a:r>
              <a:rPr lang="en-IN" dirty="0"/>
              <a:t>*</a:t>
            </a:r>
            <a:r>
              <a:rPr lang="en-IN" dirty="0" err="1"/>
              <a:t>ASSAULTONWOMENpercapita</a:t>
            </a:r>
            <a:r>
              <a:rPr lang="en-IN" dirty="0"/>
              <a:t> </a:t>
            </a:r>
            <a:r>
              <a:rPr lang="en-IN" baseline="-25000" dirty="0"/>
              <a:t>it</a:t>
            </a:r>
            <a:r>
              <a:rPr lang="en-IN" dirty="0"/>
              <a:t> + b</a:t>
            </a:r>
            <a:r>
              <a:rPr lang="en-IN" baseline="-25000" dirty="0"/>
              <a:t>13it</a:t>
            </a:r>
            <a:r>
              <a:rPr lang="en-IN" dirty="0"/>
              <a:t>*</a:t>
            </a:r>
            <a:r>
              <a:rPr lang="en-IN" dirty="0" err="1"/>
              <a:t>CAUSINGDEATHBYNEGLIGENCEpercapita</a:t>
            </a:r>
            <a:r>
              <a:rPr lang="en-IN" dirty="0"/>
              <a:t> </a:t>
            </a:r>
            <a:r>
              <a:rPr lang="en-IN" baseline="-25000" dirty="0"/>
              <a:t>it</a:t>
            </a:r>
            <a:r>
              <a:rPr lang="en-IN" dirty="0"/>
              <a:t> + b</a:t>
            </a:r>
            <a:r>
              <a:rPr lang="en-IN" baseline="-25000" dirty="0"/>
              <a:t>14it</a:t>
            </a:r>
            <a:r>
              <a:rPr lang="en-IN" dirty="0"/>
              <a:t>*</a:t>
            </a:r>
            <a:r>
              <a:rPr lang="en-IN" dirty="0" err="1"/>
              <a:t>OTHERIPCCRIMESpercapita</a:t>
            </a:r>
            <a:r>
              <a:rPr lang="en-IN" dirty="0"/>
              <a:t> </a:t>
            </a:r>
            <a:r>
              <a:rPr lang="en-IN" baseline="-25000" dirty="0"/>
              <a:t>it </a:t>
            </a:r>
            <a:r>
              <a:rPr lang="en-IN" dirty="0"/>
              <a:t>+ error</a:t>
            </a:r>
            <a:r>
              <a:rPr lang="en-IN" baseline="-25000" dirty="0"/>
              <a:t> it</a:t>
            </a:r>
            <a:r>
              <a:rPr lang="en-IN" dirty="0"/>
              <a:t/>
            </a:r>
            <a:br>
              <a:rPr lang="en-IN" dirty="0"/>
            </a:br>
            <a:r>
              <a:rPr lang="en-IN" dirty="0"/>
              <a:t/>
            </a:r>
            <a:br>
              <a:rPr lang="en-IN" dirty="0"/>
            </a:br>
            <a:endParaRPr lang="en-US" dirty="0"/>
          </a:p>
        </p:txBody>
      </p:sp>
    </p:spTree>
    <p:extLst>
      <p:ext uri="{BB962C8B-B14F-4D97-AF65-F5344CB8AC3E}">
        <p14:creationId xmlns:p14="http://schemas.microsoft.com/office/powerpoint/2010/main" val="357398665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1698</TotalTime>
  <Words>1160</Words>
  <Application>Microsoft Office PowerPoint</Application>
  <PresentationFormat>Widescreen</PresentationFormat>
  <Paragraphs>127</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Times New Roman</vt:lpstr>
      <vt:lpstr>Office Theme</vt:lpstr>
      <vt:lpstr>Impact of various crimes on GSDP of states in India </vt:lpstr>
      <vt:lpstr>Data</vt:lpstr>
      <vt:lpstr>Classification of crimes</vt:lpstr>
      <vt:lpstr>Types of data</vt:lpstr>
      <vt:lpstr>PowerPoint Presentation</vt:lpstr>
      <vt:lpstr>Dependent variable</vt:lpstr>
      <vt:lpstr>Pooled OLS method</vt:lpstr>
      <vt:lpstr>Results</vt:lpstr>
      <vt:lpstr>Fixed Effects Model</vt:lpstr>
      <vt:lpstr>Results</vt:lpstr>
      <vt:lpstr>   Random Effects Model   </vt:lpstr>
      <vt:lpstr>Results</vt:lpstr>
      <vt:lpstr>Test for suitable model(pooled ols)</vt:lpstr>
      <vt:lpstr>Selection of Pooled OLS or Fixed Effect Model</vt:lpstr>
      <vt:lpstr>Testing the presence of individual and time effects</vt:lpstr>
      <vt:lpstr>Hausman Test</vt:lpstr>
      <vt:lpstr>Test for Stationarity</vt:lpstr>
      <vt:lpstr>Test for Autocorrelation</vt:lpstr>
      <vt:lpstr>Test for Heteroskedasticity</vt:lpstr>
      <vt:lpstr>Controlling for Heteroskedasticty and Autocorrelation </vt:lpstr>
      <vt:lpstr>Conclusion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 of various crimes on GSDP of states in India </dc:title>
  <dc:creator>Beeram, Sudheer Kumar Reddy</dc:creator>
  <cp:lastModifiedBy>hp</cp:lastModifiedBy>
  <cp:revision>15</cp:revision>
  <dcterms:created xsi:type="dcterms:W3CDTF">2020-10-05T16:41:50Z</dcterms:created>
  <dcterms:modified xsi:type="dcterms:W3CDTF">2020-10-10T03:34:13Z</dcterms:modified>
</cp:coreProperties>
</file>