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0" r:id="rId4"/>
    <p:sldId id="262" r:id="rId5"/>
    <p:sldId id="268" r:id="rId7"/>
    <p:sldId id="267" r:id="rId8"/>
    <p:sldId id="282" r:id="rId9"/>
    <p:sldId id="269" r:id="rId10"/>
    <p:sldId id="275" r:id="rId11"/>
    <p:sldId id="271" r:id="rId12"/>
    <p:sldId id="27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D28C79"/>
    <a:srgbClr val="FFFFFF"/>
    <a:srgbClr val="AC6672"/>
    <a:srgbClr val="534544"/>
    <a:srgbClr val="FDDAB8"/>
    <a:srgbClr val="121212"/>
    <a:srgbClr val="141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76" y="72"/>
      </p:cViewPr>
      <p:guideLst>
        <p:guide orient="horz" pos="2292"/>
        <p:guide pos="38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07966-0C12-4460-9FF2-07053C8024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2D774-439B-4C6C-BD2E-16B8BF4068C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4998494-9973-4D26-AB74-66644975C5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639A4C-D91D-4E20-B49B-32BA9E87C49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2711824" cy="764428"/>
          </a:xfrm>
        </p:spPr>
        <p:txBody>
          <a:bodyPr>
            <a:normAutofit/>
          </a:bodyPr>
          <a:lstStyle>
            <a:lvl1pPr>
              <a:defRPr sz="2400"/>
            </a:lvl1pPr>
          </a:lstStyle>
          <a:p>
            <a:r>
              <a:rPr lang="zh-CN" altLang="en-US" dirty="0"/>
              <a:t>单击此处添加标题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grpSp>
        <p:nvGrpSpPr>
          <p:cNvPr id="9" name="组合 8"/>
          <p:cNvGrpSpPr/>
          <p:nvPr userDrawn="1"/>
        </p:nvGrpSpPr>
        <p:grpSpPr>
          <a:xfrm>
            <a:off x="2435082" y="-1"/>
            <a:ext cx="2806446" cy="2419351"/>
            <a:chOff x="4038600" y="-1"/>
            <a:chExt cx="3292602" cy="2838451"/>
          </a:xfrm>
        </p:grpSpPr>
        <p:sp>
          <p:nvSpPr>
            <p:cNvPr id="10" name="等腰三角形 9"/>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6534105" y="-1"/>
            <a:ext cx="2806446" cy="2419351"/>
            <a:chOff x="4038600" y="-1"/>
            <a:chExt cx="3292602" cy="2838451"/>
          </a:xfrm>
        </p:grpSpPr>
        <p:sp>
          <p:nvSpPr>
            <p:cNvPr id="13" name="等腰三角形 12"/>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userDrawn="1"/>
        </p:nvGrpSpPr>
        <p:grpSpPr>
          <a:xfrm>
            <a:off x="4038600" y="-1"/>
            <a:ext cx="3676650" cy="3169527"/>
            <a:chOff x="4038600" y="-1"/>
            <a:chExt cx="3292602" cy="2838451"/>
          </a:xfrm>
        </p:grpSpPr>
        <p:sp>
          <p:nvSpPr>
            <p:cNvPr id="17" name="等腰三角形 16"/>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cxnSp>
        <p:nvCxnSpPr>
          <p:cNvPr id="10" name="直接连接符 9"/>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4" name="流程图: 手动输入 13"/>
          <p:cNvSpPr/>
          <p:nvPr userDrawn="1"/>
        </p:nvSpPr>
        <p:spPr>
          <a:xfrm rot="5400000">
            <a:off x="952500" y="1047750"/>
            <a:ext cx="4857750" cy="6762750"/>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userDrawn="1"/>
        </p:nvCxnSpPr>
        <p:spPr>
          <a:xfrm>
            <a:off x="5181600" y="2000249"/>
            <a:ext cx="1384300" cy="4927601"/>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2762250"/>
            <a:ext cx="12192000" cy="2990849"/>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文本框 1"/>
          <p:cNvSpPr txBox="1"/>
          <p:nvPr userDrawn="1"/>
        </p:nvSpPr>
        <p:spPr>
          <a:xfrm>
            <a:off x="4259746" y="3740751"/>
            <a:ext cx="3347390" cy="297454"/>
          </a:xfrm>
          <a:prstGeom prst="rect">
            <a:avLst/>
          </a:prstGeom>
          <a:noFill/>
        </p:spPr>
        <p:txBody>
          <a:bodyPr wrap="none" rtlCol="0">
            <a:spAutoFit/>
          </a:bodyPr>
          <a:lstStyle/>
          <a:p>
            <a:pPr algn="ctr" defTabSz="608965"/>
            <a:r>
              <a:rPr kumimoji="1" lang="zh-CN" altLang="en-US" sz="1335" dirty="0">
                <a:solidFill>
                  <a:prstClr val="black">
                    <a:lumMod val="75000"/>
                    <a:lumOff val="25000"/>
                  </a:prstClr>
                </a:solidFill>
              </a:rPr>
              <a:t>点击</a:t>
            </a:r>
            <a:r>
              <a:rPr kumimoji="1" lang="en-US" altLang="zh-CN" sz="1335" dirty="0">
                <a:solidFill>
                  <a:prstClr val="black">
                    <a:lumMod val="75000"/>
                    <a:lumOff val="25000"/>
                  </a:prstClr>
                </a:solidFill>
              </a:rPr>
              <a:t>Logo</a:t>
            </a:r>
            <a:r>
              <a:rPr kumimoji="1" lang="zh-CN" altLang="en-US" sz="1335" dirty="0">
                <a:solidFill>
                  <a:prstClr val="black">
                    <a:lumMod val="75000"/>
                    <a:lumOff val="25000"/>
                  </a:prstClr>
                </a:solidFill>
              </a:rPr>
              <a:t>获取更多优质模板（放映模式）</a:t>
            </a:r>
            <a:endParaRPr kumimoji="1" lang="zh-CN" altLang="en-US" sz="1335" dirty="0">
              <a:solidFill>
                <a:prstClr val="black">
                  <a:lumMod val="75000"/>
                  <a:lumOff val="25000"/>
                </a:prstClr>
              </a:solidFill>
            </a:endParaRPr>
          </a:p>
        </p:txBody>
      </p:sp>
      <p:pic>
        <p:nvPicPr>
          <p:cNvPr id="3" name="图片 2">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09441" y="2657355"/>
            <a:ext cx="3048000" cy="402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12192000" cy="547824"/>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13" name="矩形 12"/>
          <p:cNvSpPr/>
          <p:nvPr userDrawn="1"/>
        </p:nvSpPr>
        <p:spPr>
          <a:xfrm>
            <a:off x="0" y="547824"/>
            <a:ext cx="12192000" cy="6310600"/>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cxnSp>
        <p:nvCxnSpPr>
          <p:cNvPr id="17" name="直接连接符 16"/>
          <p:cNvCxnSpPr/>
          <p:nvPr userDrawn="1"/>
        </p:nvCxnSpPr>
        <p:spPr>
          <a:xfrm>
            <a:off x="2432051" y="0"/>
            <a:ext cx="0" cy="54782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6867" y="0"/>
            <a:ext cx="0" cy="547824"/>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2567" y="0"/>
            <a:ext cx="0" cy="54782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7383" y="0"/>
            <a:ext cx="0" cy="547824"/>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2500" y="0"/>
            <a:ext cx="0" cy="54782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4141" y="0"/>
            <a:ext cx="0" cy="547824"/>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3967" y="0"/>
            <a:ext cx="0" cy="54782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38783" y="0"/>
            <a:ext cx="0" cy="547824"/>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9746828" y="0"/>
            <a:ext cx="2445172" cy="547824"/>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15" name="等腰三角形 14"/>
          <p:cNvSpPr/>
          <p:nvPr userDrawn="1"/>
        </p:nvSpPr>
        <p:spPr>
          <a:xfrm>
            <a:off x="0" y="441613"/>
            <a:ext cx="12192000" cy="490395"/>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cxnSp>
        <p:nvCxnSpPr>
          <p:cNvPr id="16" name="直接连接符 15"/>
          <p:cNvCxnSpPr/>
          <p:nvPr userDrawn="1"/>
        </p:nvCxnSpPr>
        <p:spPr>
          <a:xfrm>
            <a:off x="0" y="932009"/>
            <a:ext cx="12192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8494-9973-4D26-AB74-66644975C5D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39A4C-D91D-4E20-B49B-32BA9E87C49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sp>
        <p:nvSpPr>
          <p:cNvPr id="5" name="矩形 4"/>
          <p:cNvSpPr/>
          <p:nvPr/>
        </p:nvSpPr>
        <p:spPr>
          <a:xfrm rot="2694152">
            <a:off x="4115694" y="1440335"/>
            <a:ext cx="3992076" cy="3992076"/>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694152">
            <a:off x="4370140" y="1694780"/>
            <a:ext cx="3483185" cy="348318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38860" y="1256030"/>
            <a:ext cx="9962515" cy="4429760"/>
          </a:xfrm>
          <a:prstGeom prst="rect">
            <a:avLst/>
          </a:prstGeom>
          <a:noFill/>
        </p:spPr>
        <p:txBody>
          <a:bodyPr wrap="square" lIns="91436" tIns="45718" rIns="91436" bIns="45718" rtlCol="0">
            <a:spAutoFit/>
          </a:bodyPr>
          <a:lstStyle/>
          <a:p>
            <a:pPr algn="ctr"/>
            <a:r>
              <a:rPr kumimoji="1" lang="zh-CN" altLang="en-US" sz="6000" dirty="0">
                <a:solidFill>
                  <a:schemeClr val="bg1"/>
                </a:solidFill>
              </a:rPr>
              <a:t>基于</a:t>
            </a:r>
            <a:r>
              <a:rPr kumimoji="1" lang="en-US" altLang="zh-CN" sz="6000" dirty="0">
                <a:solidFill>
                  <a:schemeClr val="bg1"/>
                </a:solidFill>
              </a:rPr>
              <a:t>java</a:t>
            </a:r>
            <a:r>
              <a:rPr kumimoji="1" lang="zh-CN" altLang="en-US" sz="6000" dirty="0">
                <a:solidFill>
                  <a:schemeClr val="bg1"/>
                </a:solidFill>
              </a:rPr>
              <a:t>的内蒙古旅游信息网的设计与实现</a:t>
            </a:r>
            <a:endParaRPr kumimoji="1" lang="zh-CN" altLang="en-US" sz="6600" dirty="0">
              <a:solidFill>
                <a:schemeClr val="bg1"/>
              </a:solidFill>
            </a:endParaRPr>
          </a:p>
          <a:p>
            <a:pPr algn="ctr"/>
            <a:endParaRPr kumimoji="1" lang="zh-CN" altLang="en-US" sz="6600" b="1" dirty="0">
              <a:solidFill>
                <a:schemeClr val="bg1"/>
              </a:solidFill>
            </a:endParaRPr>
          </a:p>
          <a:p>
            <a:pPr algn="ctr"/>
            <a:r>
              <a:rPr kumimoji="1" lang="zh-CN" altLang="en-US" sz="4800" i="1" dirty="0">
                <a:solidFill>
                  <a:schemeClr val="bg1"/>
                </a:solidFill>
                <a:sym typeface="+mn-ea"/>
              </a:rPr>
              <a:t>学生姓名：马小博</a:t>
            </a:r>
            <a:endParaRPr kumimoji="1" lang="zh-CN" altLang="en-US" sz="6600" i="1" u="sng" dirty="0">
              <a:solidFill>
                <a:schemeClr val="bg1"/>
              </a:solidFill>
            </a:endParaRPr>
          </a:p>
          <a:p>
            <a:pPr algn="ctr"/>
            <a:r>
              <a:rPr kumimoji="1" lang="zh-CN" altLang="en-US" sz="4800" i="1" dirty="0">
                <a:solidFill>
                  <a:schemeClr val="bg1"/>
                </a:solidFill>
              </a:rPr>
              <a:t>指导教师：</a:t>
            </a:r>
            <a:r>
              <a:rPr kumimoji="1" lang="zh-CN" altLang="en-US" sz="4800" i="1" u="sng" dirty="0">
                <a:solidFill>
                  <a:schemeClr val="bg1"/>
                </a:solidFill>
              </a:rPr>
              <a:t>李红霞</a:t>
            </a:r>
            <a:endParaRPr kumimoji="1" lang="zh-CN" altLang="en-US" sz="4800" i="1" u="sng" dirty="0">
              <a:solidFill>
                <a:schemeClr val="bg1"/>
              </a:solidFill>
            </a:endParaRPr>
          </a:p>
        </p:txBody>
      </p:sp>
      <p:sp>
        <p:nvSpPr>
          <p:cNvPr id="9" name="矩形 8"/>
          <p:cNvSpPr/>
          <p:nvPr/>
        </p:nvSpPr>
        <p:spPr>
          <a:xfrm>
            <a:off x="513715" y="1894205"/>
            <a:ext cx="11012805" cy="3322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sp>
        <p:nvSpPr>
          <p:cNvPr id="5" name="矩形 4"/>
          <p:cNvSpPr/>
          <p:nvPr/>
        </p:nvSpPr>
        <p:spPr>
          <a:xfrm rot="2694152">
            <a:off x="4115694" y="1440335"/>
            <a:ext cx="3992076" cy="3992076"/>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694152">
            <a:off x="4370140" y="1694780"/>
            <a:ext cx="3483185" cy="348318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68831" y="2220525"/>
            <a:ext cx="5285801" cy="2123654"/>
          </a:xfrm>
          <a:prstGeom prst="rect">
            <a:avLst/>
          </a:prstGeom>
          <a:noFill/>
        </p:spPr>
        <p:txBody>
          <a:bodyPr wrap="square" lIns="91436" tIns="45718" rIns="91436" bIns="45718" rtlCol="0">
            <a:spAutoFit/>
          </a:bodyPr>
          <a:lstStyle/>
          <a:p>
            <a:pPr algn="ctr"/>
            <a:r>
              <a:rPr kumimoji="1" lang="en-US" altLang="zh-CN" sz="6600" b="1" dirty="0">
                <a:solidFill>
                  <a:schemeClr val="bg1"/>
                </a:solidFill>
              </a:rPr>
              <a:t>THANK</a:t>
            </a:r>
            <a:endParaRPr kumimoji="1" lang="en-US" altLang="zh-CN" sz="6600" b="1" dirty="0">
              <a:solidFill>
                <a:schemeClr val="bg1"/>
              </a:solidFill>
            </a:endParaRPr>
          </a:p>
          <a:p>
            <a:pPr algn="ctr"/>
            <a:r>
              <a:rPr kumimoji="1" lang="en-US" altLang="zh-CN" sz="6600" b="1" dirty="0">
                <a:solidFill>
                  <a:schemeClr val="bg1"/>
                </a:solidFill>
              </a:rPr>
              <a:t>YOU!</a:t>
            </a:r>
            <a:endParaRPr kumimoji="1" lang="zh-CN" altLang="en-US" sz="6600" b="1" dirty="0">
              <a:solidFill>
                <a:schemeClr val="bg1"/>
              </a:solidFill>
            </a:endParaRPr>
          </a:p>
        </p:txBody>
      </p:sp>
      <p:sp>
        <p:nvSpPr>
          <p:cNvPr id="9" name="矩形 8"/>
          <p:cNvSpPr/>
          <p:nvPr/>
        </p:nvSpPr>
        <p:spPr>
          <a:xfrm>
            <a:off x="3288912" y="1866900"/>
            <a:ext cx="5645640" cy="3181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grpSp>
        <p:nvGrpSpPr>
          <p:cNvPr id="7" name="组合 6"/>
          <p:cNvGrpSpPr/>
          <p:nvPr/>
        </p:nvGrpSpPr>
        <p:grpSpPr>
          <a:xfrm>
            <a:off x="4038600" y="-1"/>
            <a:ext cx="3676650" cy="3169527"/>
            <a:chOff x="4038600" y="-1"/>
            <a:chExt cx="3292602" cy="2838451"/>
          </a:xfrm>
        </p:grpSpPr>
        <p:sp>
          <p:nvSpPr>
            <p:cNvPr id="5" name="等腰三角形 4"/>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435082" y="-1"/>
            <a:ext cx="2806446" cy="2419351"/>
            <a:chOff x="4038600" y="-1"/>
            <a:chExt cx="3292602" cy="2838451"/>
          </a:xfrm>
        </p:grpSpPr>
        <p:sp>
          <p:nvSpPr>
            <p:cNvPr id="9" name="等腰三角形 8"/>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534105" y="-1"/>
            <a:ext cx="2806446" cy="2419351"/>
            <a:chOff x="4038600" y="-1"/>
            <a:chExt cx="3292602" cy="2838451"/>
          </a:xfrm>
        </p:grpSpPr>
        <p:sp>
          <p:nvSpPr>
            <p:cNvPr id="12" name="等腰三角形 11"/>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1494790" y="487045"/>
            <a:ext cx="8764905" cy="1445260"/>
          </a:xfrm>
          <a:prstGeom prst="rect">
            <a:avLst/>
          </a:prstGeom>
          <a:noFill/>
        </p:spPr>
        <p:txBody>
          <a:bodyPr wrap="square" rtlCol="0">
            <a:spAutoFit/>
          </a:bodyPr>
          <a:lstStyle/>
          <a:p>
            <a:pPr algn="ctr"/>
            <a:r>
              <a:rPr kumimoji="1" lang="zh-CN" altLang="en-US" sz="4400" b="1" dirty="0">
                <a:solidFill>
                  <a:schemeClr val="bg1"/>
                </a:solidFill>
                <a:sym typeface="+mn-ea"/>
              </a:rPr>
              <a:t>基于</a:t>
            </a:r>
            <a:r>
              <a:rPr kumimoji="1" lang="en-US" altLang="zh-CN" sz="4400" b="1" dirty="0">
                <a:solidFill>
                  <a:schemeClr val="bg1"/>
                </a:solidFill>
                <a:sym typeface="+mn-ea"/>
              </a:rPr>
              <a:t>java</a:t>
            </a:r>
            <a:r>
              <a:rPr kumimoji="1" lang="zh-CN" altLang="en-US" sz="4400" b="1" dirty="0">
                <a:solidFill>
                  <a:schemeClr val="bg1"/>
                </a:solidFill>
                <a:sym typeface="+mn-ea"/>
              </a:rPr>
              <a:t>的内蒙古旅游信息网的</a:t>
            </a:r>
            <a:endParaRPr kumimoji="1" lang="zh-CN" altLang="en-US" sz="4400" b="1" dirty="0">
              <a:solidFill>
                <a:schemeClr val="bg1"/>
              </a:solidFill>
              <a:sym typeface="+mn-ea"/>
            </a:endParaRPr>
          </a:p>
          <a:p>
            <a:pPr algn="ctr"/>
            <a:r>
              <a:rPr kumimoji="1" lang="zh-CN" altLang="en-US" sz="4400" b="1" dirty="0">
                <a:solidFill>
                  <a:schemeClr val="bg1"/>
                </a:solidFill>
                <a:sym typeface="+mn-ea"/>
              </a:rPr>
              <a:t>设计与实现</a:t>
            </a:r>
            <a:endParaRPr lang="zh-CN" altLang="en-US" sz="4400" b="1" dirty="0">
              <a:solidFill>
                <a:schemeClr val="bg1"/>
              </a:solidFill>
            </a:endParaRPr>
          </a:p>
        </p:txBody>
      </p:sp>
      <p:sp>
        <p:nvSpPr>
          <p:cNvPr id="15" name="椭圆 14"/>
          <p:cNvSpPr/>
          <p:nvPr/>
        </p:nvSpPr>
        <p:spPr>
          <a:xfrm>
            <a:off x="1031961" y="2419350"/>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01</a:t>
            </a:r>
            <a:endParaRPr lang="zh-CN" altLang="en-US" sz="2800" b="1" dirty="0"/>
          </a:p>
        </p:txBody>
      </p:sp>
      <p:sp>
        <p:nvSpPr>
          <p:cNvPr id="16" name="文本框 15"/>
          <p:cNvSpPr txBox="1"/>
          <p:nvPr/>
        </p:nvSpPr>
        <p:spPr>
          <a:xfrm>
            <a:off x="2130425" y="2626995"/>
            <a:ext cx="3239135"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选题意义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6932992" y="2419350"/>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02</a:t>
            </a:r>
            <a:endParaRPr lang="zh-CN" altLang="en-US" sz="2800" b="1" dirty="0"/>
          </a:p>
        </p:txBody>
      </p:sp>
      <p:sp>
        <p:nvSpPr>
          <p:cNvPr id="18" name="文本框 17"/>
          <p:cNvSpPr txBox="1"/>
          <p:nvPr/>
        </p:nvSpPr>
        <p:spPr>
          <a:xfrm>
            <a:off x="8031370" y="2626847"/>
            <a:ext cx="2941672"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主要研究内容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9" name="椭圆 18"/>
          <p:cNvSpPr/>
          <p:nvPr/>
        </p:nvSpPr>
        <p:spPr>
          <a:xfrm>
            <a:off x="6932992" y="42218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04</a:t>
            </a:r>
            <a:endParaRPr lang="zh-CN" altLang="en-US" sz="2800" b="1" dirty="0"/>
          </a:p>
        </p:txBody>
      </p:sp>
      <p:sp>
        <p:nvSpPr>
          <p:cNvPr id="20" name="文本框 19"/>
          <p:cNvSpPr txBox="1"/>
          <p:nvPr/>
        </p:nvSpPr>
        <p:spPr>
          <a:xfrm>
            <a:off x="8031370" y="4432527"/>
            <a:ext cx="2941672"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工具及环境</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a:xfrm>
            <a:off x="1031961" y="42218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03</a:t>
            </a:r>
            <a:endParaRPr lang="zh-CN" altLang="en-US" sz="2800" b="1" dirty="0"/>
          </a:p>
        </p:txBody>
      </p:sp>
      <p:sp>
        <p:nvSpPr>
          <p:cNvPr id="22" name="文本框 21"/>
          <p:cNvSpPr txBox="1"/>
          <p:nvPr/>
        </p:nvSpPr>
        <p:spPr>
          <a:xfrm>
            <a:off x="2130339" y="4432527"/>
            <a:ext cx="2941672"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设计方案及思路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05632" y="262360"/>
            <a:ext cx="4462068" cy="649605"/>
          </a:xfrm>
          <a:prstGeom prst="rect">
            <a:avLst/>
          </a:prstGeom>
        </p:spPr>
        <p:txBody>
          <a:bodyPr wrap="square" lIns="91438" tIns="45719" rIns="91438" bIns="45719">
            <a:spAutoFit/>
          </a:bodyPr>
          <a:lstStyle/>
          <a:p>
            <a:pPr algn="ctr">
              <a:lnSpc>
                <a:spcPct val="130000"/>
              </a:lnSpc>
            </a:pPr>
            <a:r>
              <a:rPr kumimoji="1" lang="en-US" altLang="zh-CN" sz="2800" b="1" dirty="0">
                <a:latin typeface="Century Gothic"/>
                <a:ea typeface="微软雅黑" panose="020B0503020204020204" pitchFamily="34" charset="-122"/>
              </a:rPr>
              <a:t>1.</a:t>
            </a:r>
            <a:r>
              <a:rPr kumimoji="1" lang="zh-CN" altLang="en-US" sz="2800" b="1" dirty="0">
                <a:latin typeface="Century Gothic"/>
                <a:ea typeface="微软雅黑" panose="020B0503020204020204" pitchFamily="34" charset="-122"/>
              </a:rPr>
              <a:t>选</a:t>
            </a:r>
            <a:r>
              <a:rPr kumimoji="1" lang="zh-CN" altLang="en-US" sz="2800" b="1" dirty="0">
                <a:latin typeface="Century Gothic"/>
                <a:ea typeface="微软雅黑" panose="020B0503020204020204" pitchFamily="34" charset="-122"/>
              </a:rPr>
              <a:t>题意义</a:t>
            </a:r>
            <a:endParaRPr kumimoji="1" lang="zh-CN" altLang="en-US" sz="2800" b="1" dirty="0">
              <a:latin typeface="Century Gothic"/>
              <a:ea typeface="微软雅黑" panose="020B0503020204020204" pitchFamily="34" charset="-122"/>
            </a:endParaRPr>
          </a:p>
        </p:txBody>
      </p:sp>
      <p:sp>
        <p:nvSpPr>
          <p:cNvPr id="10" name="流程图: 手动输入 9"/>
          <p:cNvSpPr/>
          <p:nvPr/>
        </p:nvSpPr>
        <p:spPr>
          <a:xfrm rot="5400000">
            <a:off x="952500" y="1047750"/>
            <a:ext cx="4857750" cy="6762750"/>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259715" y="1474470"/>
            <a:ext cx="5078095" cy="520700"/>
          </a:xfrm>
          <a:prstGeom prst="rect">
            <a:avLst/>
          </a:prstGeom>
          <a:noFill/>
        </p:spPr>
        <p:txBody>
          <a:bodyPr wrap="square" lIns="91438" tIns="45719" rIns="91438" bIns="45719" rtlCol="0">
            <a:spAutoFit/>
          </a:bodyPr>
          <a:lstStyle/>
          <a:p>
            <a:pPr algn="l" defTabSz="913765">
              <a:defRPr/>
            </a:pPr>
            <a:r>
              <a:rPr lang="en-US" altLang="zh-CN"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Significance of </a:t>
            </a:r>
            <a:r>
              <a:rPr lang="en-US" altLang="zh-CN" sz="28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topic </a:t>
            </a:r>
            <a:r>
              <a:rPr lang="en-US" altLang="zh-CN"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selection</a:t>
            </a:r>
            <a:endParaRPr lang="en-US" altLang="zh-CN"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矩形 32"/>
          <p:cNvSpPr/>
          <p:nvPr/>
        </p:nvSpPr>
        <p:spPr>
          <a:xfrm>
            <a:off x="259715" y="2000250"/>
            <a:ext cx="11672570" cy="3527425"/>
          </a:xfrm>
          <a:prstGeom prst="rect">
            <a:avLst/>
          </a:prstGeom>
        </p:spPr>
        <p:txBody>
          <a:bodyPr wrap="square" lIns="91438" tIns="45719" rIns="91438" bIns="45719">
            <a:spAutoFit/>
          </a:bodyPr>
          <a:lstStyle/>
          <a:p>
            <a:pPr defTabSz="913765">
              <a:lnSpc>
                <a:spcPct val="130000"/>
              </a:lnSpc>
              <a:defRPr/>
            </a:pPr>
            <a:r>
              <a:rPr lang="en-US" altLang="zh-CN" sz="2800" kern="0" dirty="0">
                <a:solidFill>
                  <a:sysClr val="windowText" lastClr="000000">
                    <a:lumMod val="75000"/>
                    <a:lumOff val="25000"/>
                  </a:sysClr>
                </a:solidFill>
                <a:latin typeface="微软雅黑" panose="020B0503020204020204" pitchFamily="34" charset="-122"/>
                <a:ea typeface="微软雅黑" panose="020B0503020204020204" pitchFamily="34" charset="-122"/>
              </a:rPr>
              <a:t>    </a:t>
            </a:r>
            <a:r>
              <a:rPr lang="zh-CN" altLang="en-US" sz="2400" kern="0" dirty="0">
                <a:solidFill>
                  <a:sysClr val="windowText" lastClr="000000">
                    <a:lumMod val="75000"/>
                    <a:lumOff val="25000"/>
                  </a:sysClr>
                </a:solidFill>
                <a:effectLst/>
                <a:latin typeface="微软雅黑" panose="020B0503020204020204" pitchFamily="34" charset="-122"/>
                <a:ea typeface="微软雅黑" panose="020B0503020204020204" pitchFamily="34" charset="-122"/>
              </a:rPr>
              <a:t>计算机和互联网，这两个词已经在人们的生活中显得越来越重要。将旅游行业与互联网结合在一起已经成为了一种必然的趋势。旅游行业最重要的就是需要有完善的旅游信息来提供给游客，从而让游客可以轻松了解名胜古迹及其周边信息。内蒙古旅游信息网站通过计算机网络技术收集并整理各种内蒙古本地的旅游信息之后展现给游客，相比于过去传统的方法，例如通过书籍、报刊等获取旅游信息，计算机网络技术大大节省了人们耗费的时间与精力。运用互联网与旅游业结合起来，不仅方便了游客的目的选择，更有助于加快旅游行业的发展。</a:t>
            </a:r>
            <a:endParaRPr lang="zh-CN" altLang="en-US" sz="2400" kern="0" dirty="0">
              <a:solidFill>
                <a:sysClr val="windowText" lastClr="000000">
                  <a:lumMod val="75000"/>
                  <a:lumOff val="25000"/>
                </a:sys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96636" y="2321932"/>
            <a:ext cx="5048250" cy="2819400"/>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46470" y="2544786"/>
            <a:ext cx="5004024" cy="2827313"/>
          </a:xfrm>
          <a:prstGeom prst="rect">
            <a:avLst/>
          </a:prstGeom>
        </p:spPr>
      </p:pic>
      <p:cxnSp>
        <p:nvCxnSpPr>
          <p:cNvPr id="6" name="直接连接符 5"/>
          <p:cNvCxnSpPr/>
          <p:nvPr/>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805632" y="262360"/>
            <a:ext cx="4462068" cy="569595"/>
          </a:xfrm>
          <a:prstGeom prst="rect">
            <a:avLst/>
          </a:prstGeom>
        </p:spPr>
        <p:txBody>
          <a:bodyPr wrap="square" lIns="91438" tIns="45719" rIns="91438" bIns="45719">
            <a:spAutoFit/>
          </a:bodyPr>
          <a:lstStyle/>
          <a:p>
            <a:pPr algn="ctr">
              <a:lnSpc>
                <a:spcPct val="130000"/>
              </a:lnSpc>
            </a:pPr>
            <a:r>
              <a:rPr kumimoji="1" lang="en-US" altLang="zh-CN" sz="2400" b="1" dirty="0">
                <a:latin typeface="Century Gothic"/>
                <a:ea typeface="微软雅黑" panose="020B0503020204020204" pitchFamily="34" charset="-122"/>
              </a:rPr>
              <a:t>2.</a:t>
            </a:r>
            <a:r>
              <a:rPr kumimoji="1" lang="zh-CN" altLang="en-US" sz="2400" b="1" dirty="0">
                <a:latin typeface="Century Gothic"/>
                <a:ea typeface="微软雅黑" panose="020B0503020204020204" pitchFamily="34" charset="-122"/>
              </a:rPr>
              <a:t>主要研究内容</a:t>
            </a:r>
            <a:endParaRPr kumimoji="1" lang="zh-CN" altLang="en-US" sz="2400" b="1" dirty="0">
              <a:latin typeface="Century Gothic"/>
              <a:ea typeface="微软雅黑" panose="020B0503020204020204" pitchFamily="34" charset="-122"/>
            </a:endParaRPr>
          </a:p>
        </p:txBody>
      </p:sp>
      <p:sp>
        <p:nvSpPr>
          <p:cNvPr id="12" name="矩形 11"/>
          <p:cNvSpPr/>
          <p:nvPr/>
        </p:nvSpPr>
        <p:spPr>
          <a:xfrm>
            <a:off x="1543050" y="2775553"/>
            <a:ext cx="5048250" cy="2819400"/>
          </a:xfrm>
          <a:prstGeom prst="rect">
            <a:avLst/>
          </a:prstGeom>
          <a:noFill/>
          <a:ln>
            <a:solidFill>
              <a:srgbClr val="AC66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72300" y="2133600"/>
            <a:ext cx="2590800" cy="641953"/>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794500" y="3301365"/>
            <a:ext cx="4686935" cy="3208655"/>
          </a:xfrm>
          <a:prstGeom prst="rect">
            <a:avLst/>
          </a:prstGeom>
          <a:noFill/>
        </p:spPr>
        <p:txBody>
          <a:bodyPr wrap="square"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根据旅游行业与计算机互联网相结合的发展趋势，采用jsp技术、MySQl数据库、SSM框架等，设计开发一个页面简单、功能俱全的现代化旅游网站，并实现对旅游信息的网络化管理</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8" name="肘形连接符 17"/>
          <p:cNvCxnSpPr/>
          <p:nvPr/>
        </p:nvCxnSpPr>
        <p:spPr>
          <a:xfrm rot="5400000">
            <a:off x="6794375" y="2902348"/>
            <a:ext cx="216000" cy="216000"/>
          </a:xfrm>
          <a:prstGeom prst="bentConnector3">
            <a:avLst>
              <a:gd name="adj1" fmla="val 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58841" y="2902715"/>
            <a:ext cx="2604135" cy="398780"/>
          </a:xfrm>
          <a:prstGeom prst="rect">
            <a:avLst/>
          </a:prstGeom>
          <a:noFill/>
        </p:spPr>
        <p:txBody>
          <a:bodyPr wrap="none" rtlCol="0">
            <a:spAutoFit/>
          </a:bodyPr>
          <a:lstStyle/>
          <a:p>
            <a:pPr algn="l" defTabSz="685800"/>
            <a:r>
              <a:rPr lang="zh-CN" altLang="en-US" sz="2000" dirty="0">
                <a:solidFill>
                  <a:prstClr val="black"/>
                </a:solidFill>
              </a:rPr>
              <a:t>Main research contents</a:t>
            </a:r>
            <a:endParaRPr lang="zh-CN" altLang="en-US" sz="2000" dirty="0">
              <a:solidFill>
                <a:prstClr val="black"/>
              </a:solidFill>
            </a:endParaRPr>
          </a:p>
        </p:txBody>
      </p:sp>
      <p:cxnSp>
        <p:nvCxnSpPr>
          <p:cNvPr id="20" name="肘形连接符 19"/>
          <p:cNvCxnSpPr/>
          <p:nvPr/>
        </p:nvCxnSpPr>
        <p:spPr>
          <a:xfrm rot="5400000" flipH="1" flipV="1">
            <a:off x="9563390" y="3085469"/>
            <a:ext cx="216000" cy="216000"/>
          </a:xfrm>
          <a:prstGeom prst="bentConnector3">
            <a:avLst>
              <a:gd name="adj1" fmla="val 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7029450" y="2686050"/>
            <a:ext cx="2266950" cy="22669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43200" y="2686050"/>
            <a:ext cx="2266950" cy="22669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805632" y="262360"/>
            <a:ext cx="4462068" cy="569595"/>
          </a:xfrm>
          <a:prstGeom prst="rect">
            <a:avLst/>
          </a:prstGeom>
        </p:spPr>
        <p:txBody>
          <a:bodyPr wrap="square" lIns="91438" tIns="45719" rIns="91438" bIns="45719">
            <a:spAutoFit/>
          </a:bodyPr>
          <a:lstStyle/>
          <a:p>
            <a:pPr algn="ctr">
              <a:lnSpc>
                <a:spcPct val="130000"/>
              </a:lnSpc>
            </a:pPr>
            <a:r>
              <a:rPr kumimoji="1" lang="en-US" altLang="zh-CN" sz="2400" b="1" dirty="0">
                <a:latin typeface="Century Gothic"/>
                <a:ea typeface="微软雅黑" panose="020B0503020204020204" pitchFamily="34" charset="-122"/>
              </a:rPr>
              <a:t>2.</a:t>
            </a:r>
            <a:r>
              <a:rPr kumimoji="1" lang="zh-CN" altLang="en-US" sz="2400" b="1" dirty="0">
                <a:latin typeface="Century Gothic"/>
                <a:ea typeface="微软雅黑" panose="020B0503020204020204" pitchFamily="34" charset="-122"/>
              </a:rPr>
              <a:t>主要研究内容</a:t>
            </a:r>
            <a:endParaRPr kumimoji="1" lang="zh-CN" altLang="en-US" sz="2400" b="1" dirty="0">
              <a:latin typeface="Century Gothic"/>
              <a:ea typeface="微软雅黑" panose="020B0503020204020204" pitchFamily="34" charset="-122"/>
            </a:endParaRPr>
          </a:p>
        </p:txBody>
      </p:sp>
      <p:sp>
        <p:nvSpPr>
          <p:cNvPr id="9" name="椭圆 8"/>
          <p:cNvSpPr/>
          <p:nvPr/>
        </p:nvSpPr>
        <p:spPr>
          <a:xfrm>
            <a:off x="4191000" y="1924050"/>
            <a:ext cx="3657600" cy="3657600"/>
          </a:xfrm>
          <a:prstGeom prst="ellipse">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60265" y="3253034"/>
            <a:ext cx="2719070" cy="1049020"/>
          </a:xfrm>
          <a:prstGeom prst="rect">
            <a:avLst/>
          </a:prstGeom>
        </p:spPr>
        <p:txBody>
          <a:bodyPr wrap="none" lIns="91438" tIns="45719" rIns="91438" bIns="45719">
            <a:spAutoFit/>
          </a:bodyPr>
          <a:lstStyle/>
          <a:p>
            <a:pPr algn="ctr">
              <a:lnSpc>
                <a:spcPct val="130000"/>
              </a:lnSpc>
            </a:pPr>
            <a:r>
              <a:rPr kumimoji="1" lang="zh-CN" altLang="en-US" sz="2400" b="1" dirty="0">
                <a:latin typeface="Century Gothic"/>
                <a:ea typeface="微软雅黑" panose="020B0503020204020204" pitchFamily="34" charset="-122"/>
              </a:rPr>
              <a:t>网站功能</a:t>
            </a:r>
            <a:endParaRPr kumimoji="1" lang="en-US" altLang="zh-CN" sz="2400" b="1" dirty="0">
              <a:latin typeface="Century Gothic"/>
              <a:ea typeface="微软雅黑" panose="020B0503020204020204" pitchFamily="34" charset="-122"/>
            </a:endParaRPr>
          </a:p>
          <a:p>
            <a:pPr algn="ctr">
              <a:lnSpc>
                <a:spcPct val="130000"/>
              </a:lnSpc>
            </a:pPr>
            <a:r>
              <a:rPr kumimoji="1" sz="2400" b="1" dirty="0">
                <a:latin typeface="Century Gothic"/>
                <a:ea typeface="微软雅黑" panose="020B0503020204020204" pitchFamily="34" charset="-122"/>
              </a:rPr>
              <a:t>Website function</a:t>
            </a:r>
            <a:endParaRPr kumimoji="1" sz="2400" b="1" dirty="0">
              <a:latin typeface="Century Gothic"/>
              <a:ea typeface="微软雅黑" panose="020B0503020204020204" pitchFamily="34" charset="-122"/>
            </a:endParaRPr>
          </a:p>
        </p:txBody>
      </p:sp>
      <p:sp>
        <p:nvSpPr>
          <p:cNvPr id="13" name="Freeform 5"/>
          <p:cNvSpPr/>
          <p:nvPr/>
        </p:nvSpPr>
        <p:spPr bwMode="auto">
          <a:xfrm>
            <a:off x="3169226" y="3374620"/>
            <a:ext cx="797793" cy="75645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6" name="组合 15"/>
          <p:cNvGrpSpPr/>
          <p:nvPr/>
        </p:nvGrpSpPr>
        <p:grpSpPr>
          <a:xfrm>
            <a:off x="8094015" y="3521754"/>
            <a:ext cx="728369" cy="609323"/>
            <a:chOff x="6235762" y="3175631"/>
            <a:chExt cx="728369" cy="609323"/>
          </a:xfrm>
        </p:grpSpPr>
        <p:sp>
          <p:nvSpPr>
            <p:cNvPr id="14" name="Freeform 12"/>
            <p:cNvSpPr>
              <a:spLocks noEditPoints="1"/>
            </p:cNvSpPr>
            <p:nvPr/>
          </p:nvSpPr>
          <p:spPr bwMode="auto">
            <a:xfrm>
              <a:off x="6235762" y="3175631"/>
              <a:ext cx="728369" cy="241223"/>
            </a:xfrm>
            <a:custGeom>
              <a:avLst/>
              <a:gdLst>
                <a:gd name="T0" fmla="*/ 628 w 930"/>
                <a:gd name="T1" fmla="*/ 118 h 308"/>
                <a:gd name="T2" fmla="*/ 628 w 930"/>
                <a:gd name="T3" fmla="*/ 0 h 308"/>
                <a:gd name="T4" fmla="*/ 302 w 930"/>
                <a:gd name="T5" fmla="*/ 0 h 308"/>
                <a:gd name="T6" fmla="*/ 302 w 930"/>
                <a:gd name="T7" fmla="*/ 118 h 308"/>
                <a:gd name="T8" fmla="*/ 0 w 930"/>
                <a:gd name="T9" fmla="*/ 118 h 308"/>
                <a:gd name="T10" fmla="*/ 0 w 930"/>
                <a:gd name="T11" fmla="*/ 308 h 308"/>
                <a:gd name="T12" fmla="*/ 930 w 930"/>
                <a:gd name="T13" fmla="*/ 308 h 308"/>
                <a:gd name="T14" fmla="*/ 930 w 930"/>
                <a:gd name="T15" fmla="*/ 118 h 308"/>
                <a:gd name="T16" fmla="*/ 628 w 930"/>
                <a:gd name="T17" fmla="*/ 118 h 308"/>
                <a:gd name="T18" fmla="*/ 590 w 930"/>
                <a:gd name="T19" fmla="*/ 116 h 308"/>
                <a:gd name="T20" fmla="*/ 342 w 930"/>
                <a:gd name="T21" fmla="*/ 116 h 308"/>
                <a:gd name="T22" fmla="*/ 342 w 930"/>
                <a:gd name="T23" fmla="*/ 32 h 308"/>
                <a:gd name="T24" fmla="*/ 590 w 930"/>
                <a:gd name="T25" fmla="*/ 32 h 308"/>
                <a:gd name="T26" fmla="*/ 590 w 930"/>
                <a:gd name="T27" fmla="*/ 11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0" h="308">
                  <a:moveTo>
                    <a:pt x="628" y="118"/>
                  </a:moveTo>
                  <a:lnTo>
                    <a:pt x="628" y="0"/>
                  </a:lnTo>
                  <a:lnTo>
                    <a:pt x="302" y="0"/>
                  </a:lnTo>
                  <a:lnTo>
                    <a:pt x="302" y="118"/>
                  </a:lnTo>
                  <a:lnTo>
                    <a:pt x="0" y="118"/>
                  </a:lnTo>
                  <a:lnTo>
                    <a:pt x="0" y="308"/>
                  </a:lnTo>
                  <a:lnTo>
                    <a:pt x="930" y="308"/>
                  </a:lnTo>
                  <a:lnTo>
                    <a:pt x="930" y="118"/>
                  </a:lnTo>
                  <a:lnTo>
                    <a:pt x="628" y="118"/>
                  </a:lnTo>
                  <a:close/>
                  <a:moveTo>
                    <a:pt x="590" y="116"/>
                  </a:moveTo>
                  <a:lnTo>
                    <a:pt x="342" y="116"/>
                  </a:lnTo>
                  <a:lnTo>
                    <a:pt x="342" y="32"/>
                  </a:lnTo>
                  <a:lnTo>
                    <a:pt x="590" y="32"/>
                  </a:lnTo>
                  <a:lnTo>
                    <a:pt x="590" y="11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6235762" y="3445049"/>
              <a:ext cx="728369" cy="339905"/>
            </a:xfrm>
            <a:custGeom>
              <a:avLst/>
              <a:gdLst>
                <a:gd name="T0" fmla="*/ 750 w 930"/>
                <a:gd name="T1" fmla="*/ 88 h 434"/>
                <a:gd name="T2" fmla="*/ 666 w 930"/>
                <a:gd name="T3" fmla="*/ 88 h 434"/>
                <a:gd name="T4" fmla="*/ 666 w 930"/>
                <a:gd name="T5" fmla="*/ 0 h 434"/>
                <a:gd name="T6" fmla="*/ 256 w 930"/>
                <a:gd name="T7" fmla="*/ 0 h 434"/>
                <a:gd name="T8" fmla="*/ 256 w 930"/>
                <a:gd name="T9" fmla="*/ 88 h 434"/>
                <a:gd name="T10" fmla="*/ 172 w 930"/>
                <a:gd name="T11" fmla="*/ 88 h 434"/>
                <a:gd name="T12" fmla="*/ 172 w 930"/>
                <a:gd name="T13" fmla="*/ 0 h 434"/>
                <a:gd name="T14" fmla="*/ 0 w 930"/>
                <a:gd name="T15" fmla="*/ 0 h 434"/>
                <a:gd name="T16" fmla="*/ 0 w 930"/>
                <a:gd name="T17" fmla="*/ 434 h 434"/>
                <a:gd name="T18" fmla="*/ 930 w 930"/>
                <a:gd name="T19" fmla="*/ 434 h 434"/>
                <a:gd name="T20" fmla="*/ 930 w 930"/>
                <a:gd name="T21" fmla="*/ 0 h 434"/>
                <a:gd name="T22" fmla="*/ 750 w 930"/>
                <a:gd name="T23" fmla="*/ 0 h 434"/>
                <a:gd name="T24" fmla="*/ 750 w 930"/>
                <a:gd name="T25" fmla="*/ 8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0" h="434">
                  <a:moveTo>
                    <a:pt x="750" y="88"/>
                  </a:moveTo>
                  <a:lnTo>
                    <a:pt x="666" y="88"/>
                  </a:lnTo>
                  <a:lnTo>
                    <a:pt x="666" y="0"/>
                  </a:lnTo>
                  <a:lnTo>
                    <a:pt x="256" y="0"/>
                  </a:lnTo>
                  <a:lnTo>
                    <a:pt x="256" y="88"/>
                  </a:lnTo>
                  <a:lnTo>
                    <a:pt x="172" y="88"/>
                  </a:lnTo>
                  <a:lnTo>
                    <a:pt x="172" y="0"/>
                  </a:lnTo>
                  <a:lnTo>
                    <a:pt x="0" y="0"/>
                  </a:lnTo>
                  <a:lnTo>
                    <a:pt x="0" y="434"/>
                  </a:lnTo>
                  <a:lnTo>
                    <a:pt x="930" y="434"/>
                  </a:lnTo>
                  <a:lnTo>
                    <a:pt x="930" y="0"/>
                  </a:lnTo>
                  <a:lnTo>
                    <a:pt x="750" y="0"/>
                  </a:lnTo>
                  <a:lnTo>
                    <a:pt x="750" y="88"/>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文本框 16"/>
          <p:cNvSpPr txBox="1"/>
          <p:nvPr/>
        </p:nvSpPr>
        <p:spPr>
          <a:xfrm>
            <a:off x="689696" y="3101410"/>
            <a:ext cx="2201172" cy="2968625"/>
          </a:xfrm>
          <a:prstGeom prst="rect">
            <a:avLst/>
          </a:prstGeom>
          <a:noFill/>
        </p:spPr>
        <p:txBody>
          <a:bodyPr wrap="square" rtlCol="0">
            <a:spAutoFit/>
          </a:bodyPr>
          <a:lstStyle/>
          <a:p>
            <a:pPr>
              <a:lnSpc>
                <a:spcPct val="130000"/>
              </a:lnSpc>
            </a:pPr>
            <a:r>
              <a:rPr lang="zh-CN" altLang="en-US" sz="2400" i="1" dirty="0">
                <a:latin typeface="微软雅黑" panose="020B0503020204020204" pitchFamily="34" charset="-122"/>
                <a:ea typeface="微软雅黑" panose="020B0503020204020204" pitchFamily="34" charset="-122"/>
              </a:rPr>
              <a:t>登录注册</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景点推荐</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旅游路线推荐</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网站公告</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问题留言</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酒店推荐</a:t>
            </a:r>
            <a:endParaRPr lang="zh-CN" altLang="en-US" sz="2400" i="1" dirty="0">
              <a:latin typeface="微软雅黑" panose="020B0503020204020204" pitchFamily="34" charset="-122"/>
              <a:ea typeface="微软雅黑" panose="020B0503020204020204" pitchFamily="34" charset="-122"/>
            </a:endParaRPr>
          </a:p>
        </p:txBody>
      </p:sp>
      <p:sp>
        <p:nvSpPr>
          <p:cNvPr id="18" name="矩形 17"/>
          <p:cNvSpPr/>
          <p:nvPr/>
        </p:nvSpPr>
        <p:spPr>
          <a:xfrm>
            <a:off x="689906" y="2451894"/>
            <a:ext cx="1604010" cy="649605"/>
          </a:xfrm>
          <a:prstGeom prst="rect">
            <a:avLst/>
          </a:prstGeom>
        </p:spPr>
        <p:txBody>
          <a:bodyPr wrap="none" lIns="91438" tIns="45719" rIns="91438" bIns="45719">
            <a:spAutoFit/>
          </a:bodyPr>
          <a:lstStyle/>
          <a:p>
            <a:pPr algn="ctr">
              <a:lnSpc>
                <a:spcPct val="130000"/>
              </a:lnSpc>
            </a:pPr>
            <a:r>
              <a:rPr kumimoji="1" lang="zh-CN" altLang="en-US" sz="2800" b="1" dirty="0">
                <a:latin typeface="Century Gothic"/>
                <a:ea typeface="微软雅黑" panose="020B0503020204020204" pitchFamily="34" charset="-122"/>
              </a:rPr>
              <a:t>用户界面</a:t>
            </a:r>
            <a:endParaRPr kumimoji="1" lang="zh-CN" altLang="en-US" sz="2800" b="1" dirty="0">
              <a:latin typeface="Century Gothic"/>
              <a:ea typeface="微软雅黑" panose="020B0503020204020204" pitchFamily="34" charset="-122"/>
            </a:endParaRPr>
          </a:p>
        </p:txBody>
      </p:sp>
      <p:sp>
        <p:nvSpPr>
          <p:cNvPr id="19" name="文本框 18"/>
          <p:cNvSpPr txBox="1"/>
          <p:nvPr/>
        </p:nvSpPr>
        <p:spPr>
          <a:xfrm>
            <a:off x="9511534" y="3101410"/>
            <a:ext cx="2201172" cy="2489200"/>
          </a:xfrm>
          <a:prstGeom prst="rect">
            <a:avLst/>
          </a:prstGeom>
          <a:noFill/>
        </p:spPr>
        <p:txBody>
          <a:bodyPr wrap="square" rtlCol="0">
            <a:spAutoFit/>
          </a:bodyPr>
          <a:lstStyle/>
          <a:p>
            <a:pPr>
              <a:lnSpc>
                <a:spcPct val="130000"/>
              </a:lnSpc>
            </a:pPr>
            <a:r>
              <a:rPr lang="zh-CN" altLang="en-US" sz="2400" i="1" dirty="0">
                <a:latin typeface="微软雅黑" panose="020B0503020204020204" pitchFamily="34" charset="-122"/>
                <a:ea typeface="微软雅黑" panose="020B0503020204020204" pitchFamily="34" charset="-122"/>
              </a:rPr>
              <a:t>景点信息管理</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用户信息管理</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公告信息管理</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旅游路线管理</a:t>
            </a:r>
            <a:endParaRPr lang="zh-CN" altLang="en-US" sz="2400" i="1" dirty="0">
              <a:latin typeface="微软雅黑" panose="020B0503020204020204" pitchFamily="34" charset="-122"/>
              <a:ea typeface="微软雅黑" panose="020B0503020204020204" pitchFamily="34" charset="-122"/>
            </a:endParaRPr>
          </a:p>
          <a:p>
            <a:pPr>
              <a:lnSpc>
                <a:spcPct val="130000"/>
              </a:lnSpc>
            </a:pPr>
            <a:r>
              <a:rPr lang="zh-CN" altLang="en-US" sz="2400" i="1" dirty="0">
                <a:latin typeface="微软雅黑" panose="020B0503020204020204" pitchFamily="34" charset="-122"/>
                <a:ea typeface="微软雅黑" panose="020B0503020204020204" pitchFamily="34" charset="-122"/>
              </a:rPr>
              <a:t>留言信息回复</a:t>
            </a:r>
            <a:endParaRPr lang="zh-CN" altLang="en-US" sz="2400" i="1" dirty="0">
              <a:latin typeface="微软雅黑" panose="020B0503020204020204" pitchFamily="34" charset="-122"/>
              <a:ea typeface="微软雅黑" panose="020B0503020204020204" pitchFamily="34" charset="-122"/>
            </a:endParaRPr>
          </a:p>
        </p:txBody>
      </p:sp>
      <p:sp>
        <p:nvSpPr>
          <p:cNvPr id="20" name="矩形 19"/>
          <p:cNvSpPr/>
          <p:nvPr/>
        </p:nvSpPr>
        <p:spPr>
          <a:xfrm>
            <a:off x="9296565" y="2451894"/>
            <a:ext cx="1604010" cy="649605"/>
          </a:xfrm>
          <a:prstGeom prst="rect">
            <a:avLst/>
          </a:prstGeom>
        </p:spPr>
        <p:txBody>
          <a:bodyPr wrap="none" lIns="91438" tIns="45719" rIns="91438" bIns="45719">
            <a:spAutoFit/>
          </a:bodyPr>
          <a:lstStyle/>
          <a:p>
            <a:pPr algn="ctr">
              <a:lnSpc>
                <a:spcPct val="130000"/>
              </a:lnSpc>
            </a:pPr>
            <a:r>
              <a:rPr kumimoji="1" lang="zh-CN" altLang="en-US" sz="2800" b="1" dirty="0">
                <a:latin typeface="Century Gothic"/>
                <a:ea typeface="微软雅黑" panose="020B0503020204020204" pitchFamily="34" charset="-122"/>
              </a:rPr>
              <a:t>后台界面</a:t>
            </a:r>
            <a:endParaRPr kumimoji="1" lang="zh-CN" altLang="en-US" sz="2800" b="1" dirty="0">
              <a:latin typeface="Century Gothic"/>
              <a:ea typeface="微软雅黑" panose="020B0503020204020204"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048619" y="1830285"/>
            <a:ext cx="2063311" cy="3542908"/>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dirty="0">
              <a:ln w="6350">
                <a:noFill/>
              </a:ln>
              <a:solidFill>
                <a:schemeClr val="bg1"/>
              </a:solidFill>
              <a:latin typeface="Impact" panose="020B0806030902050204" pitchFamily="34" charset="0"/>
              <a:ea typeface="微软雅黑" panose="020B0503020204020204" pitchFamily="34" charset="-122"/>
            </a:endParaRPr>
          </a:p>
        </p:txBody>
      </p:sp>
      <p:sp>
        <p:nvSpPr>
          <p:cNvPr id="72" name="Rectangle 21"/>
          <p:cNvSpPr>
            <a:spLocks noChangeArrowheads="1"/>
          </p:cNvSpPr>
          <p:nvPr/>
        </p:nvSpPr>
        <p:spPr bwMode="auto">
          <a:xfrm>
            <a:off x="1268059" y="2403902"/>
            <a:ext cx="1624429" cy="246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335" dirty="0">
                <a:solidFill>
                  <a:schemeClr val="bg1"/>
                </a:solidFill>
                <a:latin typeface="Arial" panose="020B0604020202020204" pitchFamily="34" charset="0"/>
                <a:ea typeface="微软雅黑" panose="020B0503020204020204" pitchFamily="34" charset="-122"/>
              </a:rPr>
              <a:t>管理员可以在后台发布旅游景点信息供用户浏览，普通用户也可以在用户区发布相关信息并进行交流，不仅可以拓宽用户获取信息的渠道，用户之间的交流也有利于旅客更好的了解旅游景点周边的情况，对自助式旅游是一种很大的帮助。</a:t>
            </a:r>
            <a:endParaRPr lang="zh-CN" altLang="en-US" sz="1335" dirty="0">
              <a:solidFill>
                <a:schemeClr val="bg1"/>
              </a:solidFill>
              <a:latin typeface="Arial" panose="020B0604020202020204" pitchFamily="34" charset="0"/>
              <a:ea typeface="微软雅黑" panose="020B0503020204020204" pitchFamily="34" charset="-122"/>
            </a:endParaRPr>
          </a:p>
        </p:txBody>
      </p:sp>
      <p:sp>
        <p:nvSpPr>
          <p:cNvPr id="90" name="圆角矩形 89"/>
          <p:cNvSpPr/>
          <p:nvPr/>
        </p:nvSpPr>
        <p:spPr>
          <a:xfrm>
            <a:off x="1443355" y="1982470"/>
            <a:ext cx="1449705" cy="32829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35" dirty="0">
                <a:ln w="6350">
                  <a:noFill/>
                </a:ln>
                <a:solidFill>
                  <a:schemeClr val="bg1"/>
                </a:solidFill>
                <a:latin typeface="Impact" panose="020B0806030902050204" pitchFamily="34" charset="0"/>
                <a:ea typeface="微软雅黑" panose="020B0503020204020204" pitchFamily="34" charset="-122"/>
              </a:rPr>
              <a:t>后台功能模块</a:t>
            </a:r>
            <a:endParaRPr lang="zh-CN" altLang="en-US" sz="1335" dirty="0">
              <a:ln w="6350">
                <a:noFill/>
              </a:ln>
              <a:solidFill>
                <a:schemeClr val="bg1"/>
              </a:solidFill>
              <a:latin typeface="Impact" panose="020B0806030902050204" pitchFamily="34" charset="0"/>
              <a:ea typeface="微软雅黑" panose="020B0503020204020204" pitchFamily="34" charset="-122"/>
            </a:endParaRPr>
          </a:p>
        </p:txBody>
      </p:sp>
      <p:sp>
        <p:nvSpPr>
          <p:cNvPr id="27" name="圆角矩形 26"/>
          <p:cNvSpPr/>
          <p:nvPr/>
        </p:nvSpPr>
        <p:spPr>
          <a:xfrm>
            <a:off x="416189" y="1830286"/>
            <a:ext cx="528273" cy="528273"/>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dirty="0" smtClean="0">
                <a:ln w="6350">
                  <a:noFill/>
                </a:ln>
                <a:solidFill>
                  <a:schemeClr val="bg1"/>
                </a:solidFill>
                <a:latin typeface="Impact" panose="020B0806030902050204" pitchFamily="34" charset="0"/>
                <a:ea typeface="微软雅黑" panose="020B0503020204020204" pitchFamily="34" charset="-122"/>
              </a:rPr>
              <a:t>01</a:t>
            </a:r>
            <a:endParaRPr lang="zh-CN" altLang="en-US" sz="1865" dirty="0">
              <a:ln w="6350">
                <a:noFill/>
              </a:ln>
              <a:solidFill>
                <a:schemeClr val="bg1"/>
              </a:solidFill>
              <a:latin typeface="Impact" panose="020B0806030902050204" pitchFamily="34" charset="0"/>
              <a:ea typeface="微软雅黑" panose="020B0503020204020204" pitchFamily="34" charset="-122"/>
            </a:endParaRPr>
          </a:p>
        </p:txBody>
      </p:sp>
      <p:sp>
        <p:nvSpPr>
          <p:cNvPr id="29" name="圆角矩形 28"/>
          <p:cNvSpPr/>
          <p:nvPr/>
        </p:nvSpPr>
        <p:spPr>
          <a:xfrm>
            <a:off x="3216085" y="2478591"/>
            <a:ext cx="2063311" cy="3542908"/>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ln w="6350">
                <a:noFill/>
              </a:ln>
              <a:solidFill>
                <a:schemeClr val="bg1"/>
              </a:solidFill>
              <a:latin typeface="Impact" panose="020B0806030902050204" pitchFamily="34" charset="0"/>
              <a:ea typeface="微软雅黑" panose="020B0503020204020204" pitchFamily="34" charset="-122"/>
            </a:endParaRPr>
          </a:p>
        </p:txBody>
      </p:sp>
      <p:sp>
        <p:nvSpPr>
          <p:cNvPr id="30" name="Rectangle 21"/>
          <p:cNvSpPr>
            <a:spLocks noChangeArrowheads="1"/>
          </p:cNvSpPr>
          <p:nvPr/>
        </p:nvSpPr>
        <p:spPr bwMode="auto">
          <a:xfrm>
            <a:off x="3435525" y="3052209"/>
            <a:ext cx="1624429" cy="246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335" dirty="0">
                <a:solidFill>
                  <a:schemeClr val="bg1"/>
                </a:solidFill>
                <a:latin typeface="Arial" panose="020B0604020202020204" pitchFamily="34" charset="0"/>
                <a:ea typeface="微软雅黑" panose="020B0503020204020204" pitchFamily="34" charset="-122"/>
              </a:rPr>
              <a:t>用户可通过网站相关平台</a:t>
            </a:r>
            <a:r>
              <a:rPr lang="zh-CN" altLang="en-US" sz="1335" dirty="0">
                <a:solidFill>
                  <a:schemeClr val="bg1"/>
                </a:solidFill>
                <a:latin typeface="Arial" panose="020B0604020202020204" pitchFamily="34" charset="0"/>
                <a:ea typeface="微软雅黑" panose="020B0503020204020204" pitchFamily="34" charset="-122"/>
              </a:rPr>
              <a:t>进行注册并且登录，如果只是以普通游客的身份进入网站，也能正常浏览网站相关旅游信息，但是网站的某些功能游客是无法正常使用的，比如游客不能使用酒店预订的功能，此功能暂时只对已经注册的用户开放。</a:t>
            </a:r>
            <a:endParaRPr lang="zh-CN" altLang="en-US" sz="1335" dirty="0">
              <a:solidFill>
                <a:schemeClr val="bg1"/>
              </a:solidFill>
              <a:latin typeface="Arial" panose="020B0604020202020204" pitchFamily="34" charset="0"/>
              <a:ea typeface="微软雅黑" panose="020B0503020204020204" pitchFamily="34" charset="-122"/>
            </a:endParaRPr>
          </a:p>
        </p:txBody>
      </p:sp>
      <p:sp>
        <p:nvSpPr>
          <p:cNvPr id="31" name="圆角矩形 30"/>
          <p:cNvSpPr/>
          <p:nvPr/>
        </p:nvSpPr>
        <p:spPr>
          <a:xfrm>
            <a:off x="3611043" y="2630993"/>
            <a:ext cx="1273395" cy="32830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35" dirty="0">
                <a:ln w="6350">
                  <a:noFill/>
                </a:ln>
                <a:solidFill>
                  <a:schemeClr val="bg1"/>
                </a:solidFill>
                <a:latin typeface="Impact" panose="020B0806030902050204" pitchFamily="34" charset="0"/>
                <a:ea typeface="微软雅黑" panose="020B0503020204020204" pitchFamily="34" charset="-122"/>
              </a:rPr>
              <a:t>注册登录模块</a:t>
            </a:r>
            <a:endParaRPr lang="zh-CN" altLang="en-US" sz="1335" dirty="0">
              <a:ln w="6350">
                <a:noFill/>
              </a:ln>
              <a:solidFill>
                <a:schemeClr val="bg1"/>
              </a:solidFill>
              <a:latin typeface="Impact" panose="020B0806030902050204" pitchFamily="34" charset="0"/>
              <a:ea typeface="微软雅黑" panose="020B0503020204020204" pitchFamily="34" charset="-122"/>
            </a:endParaRPr>
          </a:p>
        </p:txBody>
      </p:sp>
      <p:sp>
        <p:nvSpPr>
          <p:cNvPr id="32" name="圆角矩形 31"/>
          <p:cNvSpPr/>
          <p:nvPr/>
        </p:nvSpPr>
        <p:spPr>
          <a:xfrm>
            <a:off x="2583656" y="5493225"/>
            <a:ext cx="528273" cy="528273"/>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dirty="0">
                <a:ln w="6350">
                  <a:noFill/>
                </a:ln>
                <a:solidFill>
                  <a:schemeClr val="bg1"/>
                </a:solidFill>
                <a:latin typeface="Impact" panose="020B0806030902050204" pitchFamily="34" charset="0"/>
                <a:ea typeface="微软雅黑" panose="020B0503020204020204" pitchFamily="34" charset="-122"/>
              </a:rPr>
              <a:t>02</a:t>
            </a:r>
            <a:endParaRPr lang="zh-CN" altLang="en-US" sz="1865" dirty="0">
              <a:ln w="6350">
                <a:noFill/>
              </a:ln>
              <a:solidFill>
                <a:schemeClr val="bg1"/>
              </a:solidFill>
              <a:latin typeface="Impact" panose="020B0806030902050204" pitchFamily="34" charset="0"/>
              <a:ea typeface="微软雅黑" panose="020B0503020204020204" pitchFamily="34" charset="-122"/>
            </a:endParaRPr>
          </a:p>
        </p:txBody>
      </p:sp>
      <p:sp>
        <p:nvSpPr>
          <p:cNvPr id="33" name="圆角矩形 32"/>
          <p:cNvSpPr/>
          <p:nvPr/>
        </p:nvSpPr>
        <p:spPr>
          <a:xfrm>
            <a:off x="5366619" y="1830285"/>
            <a:ext cx="2063311" cy="3542908"/>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dirty="0">
              <a:ln w="6350">
                <a:noFill/>
              </a:ln>
              <a:solidFill>
                <a:schemeClr val="bg1"/>
              </a:solidFill>
              <a:latin typeface="Impact" panose="020B0806030902050204" pitchFamily="34" charset="0"/>
              <a:ea typeface="微软雅黑" panose="020B0503020204020204" pitchFamily="34" charset="-122"/>
            </a:endParaRPr>
          </a:p>
        </p:txBody>
      </p:sp>
      <p:sp>
        <p:nvSpPr>
          <p:cNvPr id="34" name="Rectangle 21"/>
          <p:cNvSpPr>
            <a:spLocks noChangeArrowheads="1"/>
          </p:cNvSpPr>
          <p:nvPr/>
        </p:nvSpPr>
        <p:spPr bwMode="auto">
          <a:xfrm>
            <a:off x="5586059" y="2403902"/>
            <a:ext cx="1624429"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335" dirty="0">
                <a:solidFill>
                  <a:schemeClr val="bg1"/>
                </a:solidFill>
                <a:latin typeface="Arial" panose="020B0604020202020204" pitchFamily="34" charset="0"/>
                <a:ea typeface="微软雅黑" panose="020B0503020204020204" pitchFamily="34" charset="-122"/>
              </a:rPr>
              <a:t>用户通过本旅游网站不仅可以了解到酒店信息，还可以在网上预订自己满意的酒店，游客无需亲自到酒店就</a:t>
            </a:r>
            <a:r>
              <a:rPr lang="zh-CN" altLang="en-US" sz="1335" dirty="0">
                <a:solidFill>
                  <a:schemeClr val="bg1"/>
                </a:solidFill>
                <a:latin typeface="Arial" panose="020B0604020202020204" pitchFamily="34" charset="0"/>
                <a:ea typeface="微软雅黑" panose="020B0503020204020204" pitchFamily="34" charset="-122"/>
              </a:rPr>
              <a:t>能预订，这样一来就减少了游客不必要的麻烦，对于异地旅游者和自助式旅游者来说是很实用的一个功能。</a:t>
            </a:r>
            <a:endParaRPr lang="zh-CN" altLang="en-US" sz="1335" dirty="0">
              <a:solidFill>
                <a:schemeClr val="bg1"/>
              </a:solidFill>
              <a:latin typeface="Arial" panose="020B0604020202020204" pitchFamily="34" charset="0"/>
              <a:ea typeface="微软雅黑" panose="020B0503020204020204" pitchFamily="34" charset="-122"/>
            </a:endParaRPr>
          </a:p>
        </p:txBody>
      </p:sp>
      <p:sp>
        <p:nvSpPr>
          <p:cNvPr id="35" name="圆角矩形 34"/>
          <p:cNvSpPr/>
          <p:nvPr/>
        </p:nvSpPr>
        <p:spPr>
          <a:xfrm>
            <a:off x="5761355" y="1982470"/>
            <a:ext cx="1273175" cy="32829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35" dirty="0">
                <a:ln w="6350">
                  <a:noFill/>
                </a:ln>
                <a:solidFill>
                  <a:schemeClr val="bg1"/>
                </a:solidFill>
                <a:latin typeface="Impact" panose="020B0806030902050204" pitchFamily="34" charset="0"/>
                <a:ea typeface="微软雅黑" panose="020B0503020204020204" pitchFamily="34" charset="-122"/>
              </a:rPr>
              <a:t>酒店预定模块</a:t>
            </a:r>
            <a:endParaRPr lang="zh-CN" altLang="en-US" sz="1335" dirty="0">
              <a:ln w="6350">
                <a:noFill/>
              </a:ln>
              <a:solidFill>
                <a:schemeClr val="bg1"/>
              </a:solidFill>
              <a:latin typeface="Impact" panose="020B0806030902050204" pitchFamily="34" charset="0"/>
              <a:ea typeface="微软雅黑" panose="020B0503020204020204" pitchFamily="34" charset="-122"/>
            </a:endParaRPr>
          </a:p>
        </p:txBody>
      </p:sp>
      <p:sp>
        <p:nvSpPr>
          <p:cNvPr id="36" name="圆角矩形 35"/>
          <p:cNvSpPr/>
          <p:nvPr/>
        </p:nvSpPr>
        <p:spPr>
          <a:xfrm>
            <a:off x="4734189" y="1830286"/>
            <a:ext cx="528273" cy="528273"/>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dirty="0" smtClean="0">
                <a:ln w="6350">
                  <a:noFill/>
                </a:ln>
                <a:solidFill>
                  <a:schemeClr val="bg1"/>
                </a:solidFill>
                <a:latin typeface="Impact" panose="020B0806030902050204" pitchFamily="34" charset="0"/>
                <a:ea typeface="微软雅黑" panose="020B0503020204020204" pitchFamily="34" charset="-122"/>
              </a:rPr>
              <a:t>03</a:t>
            </a:r>
            <a:endParaRPr lang="zh-CN" altLang="en-US" sz="1865" dirty="0">
              <a:ln w="6350">
                <a:noFill/>
              </a:ln>
              <a:solidFill>
                <a:schemeClr val="bg1"/>
              </a:solidFill>
              <a:latin typeface="Impact" panose="020B0806030902050204" pitchFamily="34" charset="0"/>
              <a:ea typeface="微软雅黑" panose="020B0503020204020204" pitchFamily="34" charset="-122"/>
            </a:endParaRPr>
          </a:p>
        </p:txBody>
      </p:sp>
      <p:sp>
        <p:nvSpPr>
          <p:cNvPr id="37" name="圆角矩形 36"/>
          <p:cNvSpPr/>
          <p:nvPr/>
        </p:nvSpPr>
        <p:spPr>
          <a:xfrm>
            <a:off x="7534085" y="2478591"/>
            <a:ext cx="2063311" cy="3542908"/>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ln w="6350">
                <a:noFill/>
              </a:ln>
              <a:solidFill>
                <a:schemeClr val="bg1"/>
              </a:solidFill>
              <a:latin typeface="Impact" panose="020B0806030902050204" pitchFamily="34" charset="0"/>
              <a:ea typeface="微软雅黑" panose="020B0503020204020204" pitchFamily="34" charset="-122"/>
            </a:endParaRPr>
          </a:p>
        </p:txBody>
      </p:sp>
      <p:sp>
        <p:nvSpPr>
          <p:cNvPr id="38" name="Rectangle 21"/>
          <p:cNvSpPr>
            <a:spLocks noChangeArrowheads="1"/>
          </p:cNvSpPr>
          <p:nvPr/>
        </p:nvSpPr>
        <p:spPr bwMode="auto">
          <a:xfrm>
            <a:off x="7753525" y="3052209"/>
            <a:ext cx="1624429" cy="205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335" dirty="0">
                <a:solidFill>
                  <a:schemeClr val="bg1"/>
                </a:solidFill>
                <a:latin typeface="Arial" panose="020B0604020202020204" pitchFamily="34" charset="0"/>
                <a:ea typeface="微软雅黑" panose="020B0503020204020204" pitchFamily="34" charset="-122"/>
              </a:rPr>
              <a:t>可以为广大用户提供交流平台，用户可以通过留言交流平台分享自</a:t>
            </a:r>
            <a:r>
              <a:rPr lang="zh-CN" altLang="en-US" sz="1335" dirty="0">
                <a:solidFill>
                  <a:schemeClr val="bg1"/>
                </a:solidFill>
                <a:latin typeface="Arial" panose="020B0604020202020204" pitchFamily="34" charset="0"/>
                <a:ea typeface="微软雅黑" panose="020B0503020204020204" pitchFamily="34" charset="-122"/>
              </a:rPr>
              <a:t>己的旅游经验、旅游信息等，还可以互相讨论了解景点的优劣为自助式旅游制定最优旅游方案，以及发起一些组团旅游信息等。</a:t>
            </a:r>
            <a:endParaRPr lang="zh-CN" altLang="en-US" sz="1335" dirty="0">
              <a:solidFill>
                <a:schemeClr val="bg1"/>
              </a:solidFill>
              <a:latin typeface="Arial" panose="020B0604020202020204" pitchFamily="34" charset="0"/>
              <a:ea typeface="微软雅黑" panose="020B0503020204020204" pitchFamily="34" charset="-122"/>
            </a:endParaRPr>
          </a:p>
        </p:txBody>
      </p:sp>
      <p:sp>
        <p:nvSpPr>
          <p:cNvPr id="39" name="圆角矩形 38"/>
          <p:cNvSpPr/>
          <p:nvPr/>
        </p:nvSpPr>
        <p:spPr>
          <a:xfrm>
            <a:off x="7929043" y="2630993"/>
            <a:ext cx="1273395" cy="32830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35" dirty="0">
                <a:ln w="6350">
                  <a:noFill/>
                </a:ln>
                <a:solidFill>
                  <a:schemeClr val="bg1"/>
                </a:solidFill>
                <a:latin typeface="Impact" panose="020B0806030902050204" pitchFamily="34" charset="0"/>
                <a:ea typeface="微软雅黑" panose="020B0503020204020204" pitchFamily="34" charset="-122"/>
              </a:rPr>
              <a:t>论坛功能模块</a:t>
            </a:r>
            <a:endParaRPr lang="zh-CN" altLang="en-US" sz="1335" dirty="0">
              <a:ln w="6350">
                <a:noFill/>
              </a:ln>
              <a:solidFill>
                <a:schemeClr val="bg1"/>
              </a:solidFill>
              <a:latin typeface="Impact" panose="020B0806030902050204" pitchFamily="34" charset="0"/>
              <a:ea typeface="微软雅黑" panose="020B0503020204020204" pitchFamily="34" charset="-122"/>
            </a:endParaRPr>
          </a:p>
        </p:txBody>
      </p:sp>
      <p:sp>
        <p:nvSpPr>
          <p:cNvPr id="40" name="圆角矩形 39"/>
          <p:cNvSpPr/>
          <p:nvPr/>
        </p:nvSpPr>
        <p:spPr>
          <a:xfrm>
            <a:off x="6901656" y="5493225"/>
            <a:ext cx="528273" cy="528273"/>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dirty="0">
                <a:ln w="6350">
                  <a:noFill/>
                </a:ln>
                <a:solidFill>
                  <a:schemeClr val="bg1"/>
                </a:solidFill>
                <a:latin typeface="Impact" panose="020B0806030902050204" pitchFamily="34" charset="0"/>
                <a:ea typeface="微软雅黑" panose="020B0503020204020204" pitchFamily="34" charset="-122"/>
              </a:rPr>
              <a:t>04</a:t>
            </a:r>
            <a:endParaRPr lang="zh-CN" altLang="en-US" sz="1865" dirty="0">
              <a:ln w="6350">
                <a:noFill/>
              </a:ln>
              <a:solidFill>
                <a:schemeClr val="bg1"/>
              </a:solidFill>
              <a:latin typeface="Impact" panose="020B0806030902050204" pitchFamily="34" charset="0"/>
              <a:ea typeface="微软雅黑" panose="020B0503020204020204" pitchFamily="34" charset="-122"/>
            </a:endParaRPr>
          </a:p>
        </p:txBody>
      </p:sp>
      <p:sp>
        <p:nvSpPr>
          <p:cNvPr id="41" name="圆角矩形 40"/>
          <p:cNvSpPr/>
          <p:nvPr/>
        </p:nvSpPr>
        <p:spPr>
          <a:xfrm>
            <a:off x="9684619" y="1830285"/>
            <a:ext cx="2063311" cy="3542908"/>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dirty="0">
              <a:ln w="6350">
                <a:noFill/>
              </a:ln>
              <a:solidFill>
                <a:schemeClr val="bg1"/>
              </a:solidFill>
              <a:latin typeface="Impact" panose="020B0806030902050204" pitchFamily="34" charset="0"/>
              <a:ea typeface="微软雅黑" panose="020B0503020204020204" pitchFamily="34" charset="-122"/>
            </a:endParaRPr>
          </a:p>
        </p:txBody>
      </p:sp>
      <p:sp>
        <p:nvSpPr>
          <p:cNvPr id="42" name="Rectangle 21"/>
          <p:cNvSpPr>
            <a:spLocks noChangeArrowheads="1"/>
          </p:cNvSpPr>
          <p:nvPr/>
        </p:nvSpPr>
        <p:spPr bwMode="auto">
          <a:xfrm>
            <a:off x="9904059" y="2403902"/>
            <a:ext cx="1624429" cy="144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335" dirty="0">
                <a:solidFill>
                  <a:schemeClr val="bg1"/>
                </a:solidFill>
                <a:latin typeface="Arial" panose="020B0604020202020204" pitchFamily="34" charset="0"/>
                <a:ea typeface="微软雅黑" panose="020B0503020204020204" pitchFamily="34" charset="-122"/>
              </a:rPr>
              <a:t>信息浏览模块主要实现各类信息的查看，主要包括相关旅游景点信息的查看、酒店信息的查看、论坛信息的查看以及个人信息的查看。</a:t>
            </a:r>
            <a:endParaRPr lang="zh-CN" altLang="en-US" sz="1335" dirty="0">
              <a:solidFill>
                <a:schemeClr val="bg1"/>
              </a:solidFill>
              <a:latin typeface="Arial" panose="020B0604020202020204" pitchFamily="34" charset="0"/>
              <a:ea typeface="微软雅黑" panose="020B0503020204020204" pitchFamily="34" charset="-122"/>
            </a:endParaRPr>
          </a:p>
        </p:txBody>
      </p:sp>
      <p:sp>
        <p:nvSpPr>
          <p:cNvPr id="43" name="圆角矩形 42"/>
          <p:cNvSpPr/>
          <p:nvPr/>
        </p:nvSpPr>
        <p:spPr>
          <a:xfrm>
            <a:off x="10079576" y="1982686"/>
            <a:ext cx="1273395" cy="32830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35" dirty="0">
                <a:ln w="6350">
                  <a:noFill/>
                </a:ln>
                <a:solidFill>
                  <a:schemeClr val="bg1"/>
                </a:solidFill>
                <a:latin typeface="Impact" panose="020B0806030902050204" pitchFamily="34" charset="0"/>
                <a:ea typeface="微软雅黑" panose="020B0503020204020204" pitchFamily="34" charset="-122"/>
              </a:rPr>
              <a:t>信息浏览模块</a:t>
            </a:r>
            <a:endParaRPr lang="zh-CN" altLang="en-US" sz="1335" dirty="0">
              <a:ln w="6350">
                <a:noFill/>
              </a:ln>
              <a:solidFill>
                <a:schemeClr val="bg1"/>
              </a:solidFill>
              <a:latin typeface="Impact" panose="020B0806030902050204" pitchFamily="34" charset="0"/>
              <a:ea typeface="微软雅黑" panose="020B0503020204020204" pitchFamily="34" charset="-122"/>
            </a:endParaRPr>
          </a:p>
        </p:txBody>
      </p:sp>
      <p:sp>
        <p:nvSpPr>
          <p:cNvPr id="44" name="圆角矩形 43"/>
          <p:cNvSpPr/>
          <p:nvPr/>
        </p:nvSpPr>
        <p:spPr>
          <a:xfrm>
            <a:off x="9052189" y="1830286"/>
            <a:ext cx="528273" cy="528273"/>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dirty="0" smtClean="0">
                <a:ln w="6350">
                  <a:noFill/>
                </a:ln>
                <a:solidFill>
                  <a:schemeClr val="bg1"/>
                </a:solidFill>
                <a:latin typeface="Impact" panose="020B0806030902050204" pitchFamily="34" charset="0"/>
                <a:ea typeface="微软雅黑" panose="020B0503020204020204" pitchFamily="34" charset="-122"/>
              </a:rPr>
              <a:t>05</a:t>
            </a:r>
            <a:endParaRPr lang="zh-CN" altLang="en-US" sz="1865" dirty="0">
              <a:ln w="6350">
                <a:noFill/>
              </a:ln>
              <a:solidFill>
                <a:schemeClr val="bg1"/>
              </a:solidFill>
              <a:latin typeface="Impact" panose="020B0806030902050204" pitchFamily="34" charset="0"/>
              <a:ea typeface="微软雅黑" panose="020B0503020204020204" pitchFamily="34" charset="-122"/>
            </a:endParaRPr>
          </a:p>
        </p:txBody>
      </p:sp>
      <p:sp>
        <p:nvSpPr>
          <p:cNvPr id="8" name="矩形 7"/>
          <p:cNvSpPr/>
          <p:nvPr/>
        </p:nvSpPr>
        <p:spPr>
          <a:xfrm>
            <a:off x="3805632" y="262360"/>
            <a:ext cx="4462068" cy="569595"/>
          </a:xfrm>
          <a:prstGeom prst="rect">
            <a:avLst/>
          </a:prstGeom>
        </p:spPr>
        <p:txBody>
          <a:bodyPr wrap="square" lIns="91438" tIns="45719" rIns="91438" bIns="45719">
            <a:spAutoFit/>
          </a:bodyPr>
          <a:p>
            <a:pPr algn="ctr">
              <a:lnSpc>
                <a:spcPct val="130000"/>
              </a:lnSpc>
            </a:pPr>
            <a:r>
              <a:rPr kumimoji="1" lang="en-US" altLang="zh-CN" sz="2400" b="1" dirty="0">
                <a:latin typeface="Century Gothic"/>
                <a:ea typeface="微软雅黑" panose="020B0503020204020204" pitchFamily="34" charset="-122"/>
              </a:rPr>
              <a:t>2.</a:t>
            </a:r>
            <a:r>
              <a:rPr kumimoji="1" lang="zh-CN" altLang="en-US" sz="2400" b="1" dirty="0">
                <a:latin typeface="Century Gothic"/>
                <a:ea typeface="微软雅黑" panose="020B0503020204020204" pitchFamily="34" charset="-122"/>
              </a:rPr>
              <a:t>主要研究内容</a:t>
            </a:r>
            <a:endParaRPr kumimoji="1" lang="zh-CN" altLang="en-US" sz="2400" b="1" dirty="0">
              <a:latin typeface="Century Gothic"/>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anim calcmode="lin" valueType="num">
                                      <p:cBhvr>
                                        <p:cTn id="8" dur="500" fill="hold"/>
                                        <p:tgtEl>
                                          <p:spTgt spid="90"/>
                                        </p:tgtEl>
                                        <p:attrNameLst>
                                          <p:attrName>ppt_x</p:attrName>
                                        </p:attrNameLst>
                                      </p:cBhvr>
                                      <p:tavLst>
                                        <p:tav tm="0">
                                          <p:val>
                                            <p:strVal val="#ppt_x"/>
                                          </p:val>
                                        </p:tav>
                                        <p:tav tm="100000">
                                          <p:val>
                                            <p:strVal val="#ppt_x"/>
                                          </p:val>
                                        </p:tav>
                                      </p:tavLst>
                                    </p:anim>
                                    <p:anim calcmode="lin" valueType="num">
                                      <p:cBhvr>
                                        <p:cTn id="9" dur="5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anim calcmode="lin" valueType="num">
                                      <p:cBhvr>
                                        <p:cTn id="13" dur="500" fill="hold"/>
                                        <p:tgtEl>
                                          <p:spTgt spid="72"/>
                                        </p:tgtEl>
                                        <p:attrNameLst>
                                          <p:attrName>ppt_x</p:attrName>
                                        </p:attrNameLst>
                                      </p:cBhvr>
                                      <p:tavLst>
                                        <p:tav tm="0">
                                          <p:val>
                                            <p:strVal val="#ppt_x"/>
                                          </p:val>
                                        </p:tav>
                                        <p:tav tm="100000">
                                          <p:val>
                                            <p:strVal val="#ppt_x"/>
                                          </p:val>
                                        </p:tav>
                                      </p:tavLst>
                                    </p:anim>
                                    <p:anim calcmode="lin" valueType="num">
                                      <p:cBhvr>
                                        <p:cTn id="14" dur="500" fill="hold"/>
                                        <p:tgtEl>
                                          <p:spTgt spid="72"/>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ppt_y</p:attrName>
                                        </p:attrNameLst>
                                      </p:cBhvr>
                                      <p:tavLst>
                                        <p:tav tm="0">
                                          <p:val>
                                            <p:strVal val="#ppt_y-#ppt_h*1.125000"/>
                                          </p:val>
                                        </p:tav>
                                        <p:tav tm="100000">
                                          <p:val>
                                            <p:strVal val="#ppt_y"/>
                                          </p:val>
                                        </p:tav>
                                      </p:tavLst>
                                    </p:anim>
                                    <p:animEffect transition="in" filter="wipe(down)">
                                      <p:cBhvr>
                                        <p:cTn id="18" dur="500"/>
                                        <p:tgtEl>
                                          <p:spTgt spid="2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Effect transition="in" filter="fade">
                                      <p:cBhvr>
                                        <p:cTn id="23" dur="300"/>
                                        <p:tgtEl>
                                          <p:spTgt spid="27"/>
                                        </p:tgtEl>
                                      </p:cBhvr>
                                    </p:animEffect>
                                  </p:childTnLst>
                                </p:cTn>
                              </p:par>
                              <p:par>
                                <p:cTn id="24" presetID="6" presetClass="emph" presetSubtype="0" autoRev="1" fill="hold" grpId="1" nodeType="withEffect">
                                  <p:stCondLst>
                                    <p:cond delay="300"/>
                                  </p:stCondLst>
                                  <p:childTnLst>
                                    <p:animScale>
                                      <p:cBhvr>
                                        <p:cTn id="25" dur="150" fill="hold"/>
                                        <p:tgtEl>
                                          <p:spTgt spid="27"/>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32"/>
                                        </p:tgtEl>
                                        <p:attrNameLst>
                                          <p:attrName>style.visibility</p:attrName>
                                        </p:attrNameLst>
                                      </p:cBhvr>
                                      <p:to>
                                        <p:strVal val="visible"/>
                                      </p:to>
                                    </p:set>
                                    <p:anim calcmode="lin" valueType="num">
                                      <p:cBhvr>
                                        <p:cTn id="28" dur="300" fill="hold"/>
                                        <p:tgtEl>
                                          <p:spTgt spid="32"/>
                                        </p:tgtEl>
                                        <p:attrNameLst>
                                          <p:attrName>ppt_w</p:attrName>
                                        </p:attrNameLst>
                                      </p:cBhvr>
                                      <p:tavLst>
                                        <p:tav tm="0">
                                          <p:val>
                                            <p:fltVal val="0"/>
                                          </p:val>
                                        </p:tav>
                                        <p:tav tm="100000">
                                          <p:val>
                                            <p:strVal val="#ppt_w"/>
                                          </p:val>
                                        </p:tav>
                                      </p:tavLst>
                                    </p:anim>
                                    <p:anim calcmode="lin" valueType="num">
                                      <p:cBhvr>
                                        <p:cTn id="29" dur="300" fill="hold"/>
                                        <p:tgtEl>
                                          <p:spTgt spid="32"/>
                                        </p:tgtEl>
                                        <p:attrNameLst>
                                          <p:attrName>ppt_h</p:attrName>
                                        </p:attrNameLst>
                                      </p:cBhvr>
                                      <p:tavLst>
                                        <p:tav tm="0">
                                          <p:val>
                                            <p:fltVal val="0"/>
                                          </p:val>
                                        </p:tav>
                                        <p:tav tm="100000">
                                          <p:val>
                                            <p:strVal val="#ppt_h"/>
                                          </p:val>
                                        </p:tav>
                                      </p:tavLst>
                                    </p:anim>
                                    <p:animEffect transition="in" filter="fade">
                                      <p:cBhvr>
                                        <p:cTn id="30" dur="300"/>
                                        <p:tgtEl>
                                          <p:spTgt spid="32"/>
                                        </p:tgtEl>
                                      </p:cBhvr>
                                    </p:animEffect>
                                  </p:childTnLst>
                                </p:cTn>
                              </p:par>
                              <p:par>
                                <p:cTn id="31" presetID="6" presetClass="emph" presetSubtype="0" autoRev="1" fill="hold" grpId="1" nodeType="withEffect">
                                  <p:stCondLst>
                                    <p:cond delay="1100"/>
                                  </p:stCondLst>
                                  <p:childTnLst>
                                    <p:animScale>
                                      <p:cBhvr>
                                        <p:cTn id="32" dur="150" fill="hold"/>
                                        <p:tgtEl>
                                          <p:spTgt spid="32"/>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down)">
                                      <p:cBhvr>
                                        <p:cTn id="36" dur="500"/>
                                        <p:tgtEl>
                                          <p:spTgt spid="29"/>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anim calcmode="lin" valueType="num">
                                      <p:cBhvr>
                                        <p:cTn id="40" dur="500" fill="hold"/>
                                        <p:tgtEl>
                                          <p:spTgt spid="30"/>
                                        </p:tgtEl>
                                        <p:attrNameLst>
                                          <p:attrName>ppt_x</p:attrName>
                                        </p:attrNameLst>
                                      </p:cBhvr>
                                      <p:tavLst>
                                        <p:tav tm="0">
                                          <p:val>
                                            <p:strVal val="#ppt_x"/>
                                          </p:val>
                                        </p:tav>
                                        <p:tav tm="100000">
                                          <p:val>
                                            <p:strVal val="#ppt_x"/>
                                          </p:val>
                                        </p:tav>
                                      </p:tavLst>
                                    </p:anim>
                                    <p:anim calcmode="lin" valueType="num">
                                      <p:cBhvr>
                                        <p:cTn id="41" dur="500" fill="hold"/>
                                        <p:tgtEl>
                                          <p:spTgt spid="3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36"/>
                                        </p:tgtEl>
                                        <p:attrNameLst>
                                          <p:attrName>style.visibility</p:attrName>
                                        </p:attrNameLst>
                                      </p:cBhvr>
                                      <p:to>
                                        <p:strVal val="visible"/>
                                      </p:to>
                                    </p:set>
                                    <p:anim calcmode="lin" valueType="num">
                                      <p:cBhvr>
                                        <p:cTn id="49" dur="300" fill="hold"/>
                                        <p:tgtEl>
                                          <p:spTgt spid="36"/>
                                        </p:tgtEl>
                                        <p:attrNameLst>
                                          <p:attrName>ppt_w</p:attrName>
                                        </p:attrNameLst>
                                      </p:cBhvr>
                                      <p:tavLst>
                                        <p:tav tm="0">
                                          <p:val>
                                            <p:fltVal val="0"/>
                                          </p:val>
                                        </p:tav>
                                        <p:tav tm="100000">
                                          <p:val>
                                            <p:strVal val="#ppt_w"/>
                                          </p:val>
                                        </p:tav>
                                      </p:tavLst>
                                    </p:anim>
                                    <p:anim calcmode="lin" valueType="num">
                                      <p:cBhvr>
                                        <p:cTn id="50" dur="300" fill="hold"/>
                                        <p:tgtEl>
                                          <p:spTgt spid="36"/>
                                        </p:tgtEl>
                                        <p:attrNameLst>
                                          <p:attrName>ppt_h</p:attrName>
                                        </p:attrNameLst>
                                      </p:cBhvr>
                                      <p:tavLst>
                                        <p:tav tm="0">
                                          <p:val>
                                            <p:fltVal val="0"/>
                                          </p:val>
                                        </p:tav>
                                        <p:tav tm="100000">
                                          <p:val>
                                            <p:strVal val="#ppt_h"/>
                                          </p:val>
                                        </p:tav>
                                      </p:tavLst>
                                    </p:anim>
                                    <p:animEffect transition="in" filter="fade">
                                      <p:cBhvr>
                                        <p:cTn id="51" dur="300"/>
                                        <p:tgtEl>
                                          <p:spTgt spid="36"/>
                                        </p:tgtEl>
                                      </p:cBhvr>
                                    </p:animEffect>
                                  </p:childTnLst>
                                </p:cTn>
                              </p:par>
                              <p:par>
                                <p:cTn id="52" presetID="6" presetClass="emph" presetSubtype="0" autoRev="1" fill="hold" grpId="1" nodeType="withEffect">
                                  <p:stCondLst>
                                    <p:cond delay="1900"/>
                                  </p:stCondLst>
                                  <p:childTnLst>
                                    <p:animScale>
                                      <p:cBhvr>
                                        <p:cTn id="53" dur="150" fill="hold"/>
                                        <p:tgtEl>
                                          <p:spTgt spid="36"/>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p:tgtEl>
                                          <p:spTgt spid="33"/>
                                        </p:tgtEl>
                                        <p:attrNameLst>
                                          <p:attrName>ppt_y</p:attrName>
                                        </p:attrNameLst>
                                      </p:cBhvr>
                                      <p:tavLst>
                                        <p:tav tm="0">
                                          <p:val>
                                            <p:strVal val="#ppt_y-#ppt_h*1.125000"/>
                                          </p:val>
                                        </p:tav>
                                        <p:tav tm="100000">
                                          <p:val>
                                            <p:strVal val="#ppt_y"/>
                                          </p:val>
                                        </p:tav>
                                      </p:tavLst>
                                    </p:anim>
                                    <p:animEffect transition="in" filter="wipe(down)">
                                      <p:cBhvr>
                                        <p:cTn id="57" dur="500"/>
                                        <p:tgtEl>
                                          <p:spTgt spid="33"/>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anim calcmode="lin" valueType="num">
                                      <p:cBhvr>
                                        <p:cTn id="61" dur="500" fill="hold"/>
                                        <p:tgtEl>
                                          <p:spTgt spid="35"/>
                                        </p:tgtEl>
                                        <p:attrNameLst>
                                          <p:attrName>ppt_x</p:attrName>
                                        </p:attrNameLst>
                                      </p:cBhvr>
                                      <p:tavLst>
                                        <p:tav tm="0">
                                          <p:val>
                                            <p:strVal val="#ppt_x"/>
                                          </p:val>
                                        </p:tav>
                                        <p:tav tm="100000">
                                          <p:val>
                                            <p:strVal val="#ppt_x"/>
                                          </p:val>
                                        </p:tav>
                                      </p:tavLst>
                                    </p:anim>
                                    <p:anim calcmode="lin" valueType="num">
                                      <p:cBhvr>
                                        <p:cTn id="62" dur="5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anim calcmode="lin" valueType="num">
                                      <p:cBhvr>
                                        <p:cTn id="66" dur="500" fill="hold"/>
                                        <p:tgtEl>
                                          <p:spTgt spid="34"/>
                                        </p:tgtEl>
                                        <p:attrNameLst>
                                          <p:attrName>ppt_x</p:attrName>
                                        </p:attrNameLst>
                                      </p:cBhvr>
                                      <p:tavLst>
                                        <p:tav tm="0">
                                          <p:val>
                                            <p:strVal val="#ppt_x"/>
                                          </p:val>
                                        </p:tav>
                                        <p:tav tm="100000">
                                          <p:val>
                                            <p:strVal val="#ppt_x"/>
                                          </p:val>
                                        </p:tav>
                                      </p:tavLst>
                                    </p:anim>
                                    <p:anim calcmode="lin" valueType="num">
                                      <p:cBhvr>
                                        <p:cTn id="67" dur="500" fill="hold"/>
                                        <p:tgtEl>
                                          <p:spTgt spid="34"/>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40"/>
                                        </p:tgtEl>
                                        <p:attrNameLst>
                                          <p:attrName>style.visibility</p:attrName>
                                        </p:attrNameLst>
                                      </p:cBhvr>
                                      <p:to>
                                        <p:strVal val="visible"/>
                                      </p:to>
                                    </p:set>
                                    <p:anim calcmode="lin" valueType="num">
                                      <p:cBhvr>
                                        <p:cTn id="70" dur="300" fill="hold"/>
                                        <p:tgtEl>
                                          <p:spTgt spid="40"/>
                                        </p:tgtEl>
                                        <p:attrNameLst>
                                          <p:attrName>ppt_w</p:attrName>
                                        </p:attrNameLst>
                                      </p:cBhvr>
                                      <p:tavLst>
                                        <p:tav tm="0">
                                          <p:val>
                                            <p:fltVal val="0"/>
                                          </p:val>
                                        </p:tav>
                                        <p:tav tm="100000">
                                          <p:val>
                                            <p:strVal val="#ppt_w"/>
                                          </p:val>
                                        </p:tav>
                                      </p:tavLst>
                                    </p:anim>
                                    <p:anim calcmode="lin" valueType="num">
                                      <p:cBhvr>
                                        <p:cTn id="71" dur="300" fill="hold"/>
                                        <p:tgtEl>
                                          <p:spTgt spid="40"/>
                                        </p:tgtEl>
                                        <p:attrNameLst>
                                          <p:attrName>ppt_h</p:attrName>
                                        </p:attrNameLst>
                                      </p:cBhvr>
                                      <p:tavLst>
                                        <p:tav tm="0">
                                          <p:val>
                                            <p:fltVal val="0"/>
                                          </p:val>
                                        </p:tav>
                                        <p:tav tm="100000">
                                          <p:val>
                                            <p:strVal val="#ppt_h"/>
                                          </p:val>
                                        </p:tav>
                                      </p:tavLst>
                                    </p:anim>
                                    <p:animEffect transition="in" filter="fade">
                                      <p:cBhvr>
                                        <p:cTn id="72" dur="300"/>
                                        <p:tgtEl>
                                          <p:spTgt spid="40"/>
                                        </p:tgtEl>
                                      </p:cBhvr>
                                    </p:animEffect>
                                  </p:childTnLst>
                                </p:cTn>
                              </p:par>
                              <p:par>
                                <p:cTn id="73" presetID="6" presetClass="emph" presetSubtype="0" autoRev="1" fill="hold" grpId="1" nodeType="withEffect">
                                  <p:stCondLst>
                                    <p:cond delay="2700"/>
                                  </p:stCondLst>
                                  <p:childTnLst>
                                    <p:animScale>
                                      <p:cBhvr>
                                        <p:cTn id="74" dur="150" fill="hold"/>
                                        <p:tgtEl>
                                          <p:spTgt spid="40"/>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p:tgtEl>
                                          <p:spTgt spid="37"/>
                                        </p:tgtEl>
                                        <p:attrNameLst>
                                          <p:attrName>ppt_y</p:attrName>
                                        </p:attrNameLst>
                                      </p:cBhvr>
                                      <p:tavLst>
                                        <p:tav tm="0">
                                          <p:val>
                                            <p:strVal val="#ppt_y-#ppt_h*1.125000"/>
                                          </p:val>
                                        </p:tav>
                                        <p:tav tm="100000">
                                          <p:val>
                                            <p:strVal val="#ppt_y"/>
                                          </p:val>
                                        </p:tav>
                                      </p:tavLst>
                                    </p:anim>
                                    <p:animEffect transition="in" filter="wipe(down)">
                                      <p:cBhvr>
                                        <p:cTn id="78" dur="500"/>
                                        <p:tgtEl>
                                          <p:spTgt spid="37"/>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anim calcmode="lin" valueType="num">
                                      <p:cBhvr>
                                        <p:cTn id="82" dur="500" fill="hold"/>
                                        <p:tgtEl>
                                          <p:spTgt spid="39"/>
                                        </p:tgtEl>
                                        <p:attrNameLst>
                                          <p:attrName>ppt_x</p:attrName>
                                        </p:attrNameLst>
                                      </p:cBhvr>
                                      <p:tavLst>
                                        <p:tav tm="0">
                                          <p:val>
                                            <p:strVal val="#ppt_x"/>
                                          </p:val>
                                        </p:tav>
                                        <p:tav tm="100000">
                                          <p:val>
                                            <p:strVal val="#ppt_x"/>
                                          </p:val>
                                        </p:tav>
                                      </p:tavLst>
                                    </p:anim>
                                    <p:anim calcmode="lin" valueType="num">
                                      <p:cBhvr>
                                        <p:cTn id="83" dur="500" fill="hold"/>
                                        <p:tgtEl>
                                          <p:spTgt spid="3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anim calcmode="lin" valueType="num">
                                      <p:cBhvr>
                                        <p:cTn id="87" dur="500" fill="hold"/>
                                        <p:tgtEl>
                                          <p:spTgt spid="38"/>
                                        </p:tgtEl>
                                        <p:attrNameLst>
                                          <p:attrName>ppt_x</p:attrName>
                                        </p:attrNameLst>
                                      </p:cBhvr>
                                      <p:tavLst>
                                        <p:tav tm="0">
                                          <p:val>
                                            <p:strVal val="#ppt_x"/>
                                          </p:val>
                                        </p:tav>
                                        <p:tav tm="100000">
                                          <p:val>
                                            <p:strVal val="#ppt_x"/>
                                          </p:val>
                                        </p:tav>
                                      </p:tavLst>
                                    </p:anim>
                                    <p:anim calcmode="lin" valueType="num">
                                      <p:cBhvr>
                                        <p:cTn id="88" dur="500" fill="hold"/>
                                        <p:tgtEl>
                                          <p:spTgt spid="38"/>
                                        </p:tgtEl>
                                        <p:attrNameLst>
                                          <p:attrName>ppt_y</p:attrName>
                                        </p:attrNameLst>
                                      </p:cBhvr>
                                      <p:tavLst>
                                        <p:tav tm="0">
                                          <p:val>
                                            <p:strVal val="#ppt_y+.1"/>
                                          </p:val>
                                        </p:tav>
                                        <p:tav tm="100000">
                                          <p:val>
                                            <p:strVal val="#ppt_y"/>
                                          </p:val>
                                        </p:tav>
                                      </p:tavLst>
                                    </p:anim>
                                  </p:childTnLst>
                                </p:cTn>
                              </p:par>
                              <p:par>
                                <p:cTn id="89" presetID="53" presetClass="entr" presetSubtype="16" fill="hold" grpId="0" nodeType="withEffect">
                                  <p:stCondLst>
                                    <p:cond delay="3200"/>
                                  </p:stCondLst>
                                  <p:childTnLst>
                                    <p:set>
                                      <p:cBhvr>
                                        <p:cTn id="90" dur="1" fill="hold">
                                          <p:stCondLst>
                                            <p:cond delay="0"/>
                                          </p:stCondLst>
                                        </p:cTn>
                                        <p:tgtEl>
                                          <p:spTgt spid="44"/>
                                        </p:tgtEl>
                                        <p:attrNameLst>
                                          <p:attrName>style.visibility</p:attrName>
                                        </p:attrNameLst>
                                      </p:cBhvr>
                                      <p:to>
                                        <p:strVal val="visible"/>
                                      </p:to>
                                    </p:set>
                                    <p:anim calcmode="lin" valueType="num">
                                      <p:cBhvr>
                                        <p:cTn id="91" dur="300" fill="hold"/>
                                        <p:tgtEl>
                                          <p:spTgt spid="44"/>
                                        </p:tgtEl>
                                        <p:attrNameLst>
                                          <p:attrName>ppt_w</p:attrName>
                                        </p:attrNameLst>
                                      </p:cBhvr>
                                      <p:tavLst>
                                        <p:tav tm="0">
                                          <p:val>
                                            <p:fltVal val="0"/>
                                          </p:val>
                                        </p:tav>
                                        <p:tav tm="100000">
                                          <p:val>
                                            <p:strVal val="#ppt_w"/>
                                          </p:val>
                                        </p:tav>
                                      </p:tavLst>
                                    </p:anim>
                                    <p:anim calcmode="lin" valueType="num">
                                      <p:cBhvr>
                                        <p:cTn id="92" dur="300" fill="hold"/>
                                        <p:tgtEl>
                                          <p:spTgt spid="44"/>
                                        </p:tgtEl>
                                        <p:attrNameLst>
                                          <p:attrName>ppt_h</p:attrName>
                                        </p:attrNameLst>
                                      </p:cBhvr>
                                      <p:tavLst>
                                        <p:tav tm="0">
                                          <p:val>
                                            <p:fltVal val="0"/>
                                          </p:val>
                                        </p:tav>
                                        <p:tav tm="100000">
                                          <p:val>
                                            <p:strVal val="#ppt_h"/>
                                          </p:val>
                                        </p:tav>
                                      </p:tavLst>
                                    </p:anim>
                                    <p:animEffect transition="in" filter="fade">
                                      <p:cBhvr>
                                        <p:cTn id="93" dur="300"/>
                                        <p:tgtEl>
                                          <p:spTgt spid="44"/>
                                        </p:tgtEl>
                                      </p:cBhvr>
                                    </p:animEffect>
                                  </p:childTnLst>
                                </p:cTn>
                              </p:par>
                              <p:par>
                                <p:cTn id="94" presetID="6" presetClass="emph" presetSubtype="0" autoRev="1" fill="hold" grpId="1" nodeType="withEffect">
                                  <p:stCondLst>
                                    <p:cond delay="3500"/>
                                  </p:stCondLst>
                                  <p:childTnLst>
                                    <p:animScale>
                                      <p:cBhvr>
                                        <p:cTn id="95" dur="150" fill="hold"/>
                                        <p:tgtEl>
                                          <p:spTgt spid="44"/>
                                        </p:tgtEl>
                                      </p:cBhvr>
                                      <p:by x="110000" y="110000"/>
                                    </p:animScale>
                                  </p:childTnLst>
                                </p:cTn>
                              </p:par>
                              <p:par>
                                <p:cTn id="96" presetID="12" presetClass="entr" presetSubtype="1"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p:tgtEl>
                                          <p:spTgt spid="41"/>
                                        </p:tgtEl>
                                        <p:attrNameLst>
                                          <p:attrName>ppt_y</p:attrName>
                                        </p:attrNameLst>
                                      </p:cBhvr>
                                      <p:tavLst>
                                        <p:tav tm="0">
                                          <p:val>
                                            <p:strVal val="#ppt_y-#ppt_h*1.125000"/>
                                          </p:val>
                                        </p:tav>
                                        <p:tav tm="100000">
                                          <p:val>
                                            <p:strVal val="#ppt_y"/>
                                          </p:val>
                                        </p:tav>
                                      </p:tavLst>
                                    </p:anim>
                                    <p:animEffect transition="in" filter="wipe(down)">
                                      <p:cBhvr>
                                        <p:cTn id="99" dur="500"/>
                                        <p:tgtEl>
                                          <p:spTgt spid="41"/>
                                        </p:tgtEl>
                                      </p:cBhvr>
                                    </p:animEffect>
                                  </p:childTnLst>
                                </p:cTn>
                              </p:par>
                              <p:par>
                                <p:cTn id="100" presetID="47" presetClass="entr" presetSubtype="0" fill="hold" grpId="0" nodeType="withEffect">
                                  <p:stCondLst>
                                    <p:cond delay="350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anim calcmode="lin" valueType="num">
                                      <p:cBhvr>
                                        <p:cTn id="103" dur="500" fill="hold"/>
                                        <p:tgtEl>
                                          <p:spTgt spid="43"/>
                                        </p:tgtEl>
                                        <p:attrNameLst>
                                          <p:attrName>ppt_x</p:attrName>
                                        </p:attrNameLst>
                                      </p:cBhvr>
                                      <p:tavLst>
                                        <p:tav tm="0">
                                          <p:val>
                                            <p:strVal val="#ppt_x"/>
                                          </p:val>
                                        </p:tav>
                                        <p:tav tm="100000">
                                          <p:val>
                                            <p:strVal val="#ppt_x"/>
                                          </p:val>
                                        </p:tav>
                                      </p:tavLst>
                                    </p:anim>
                                    <p:anim calcmode="lin" valueType="num">
                                      <p:cBhvr>
                                        <p:cTn id="104" dur="500" fill="hold"/>
                                        <p:tgtEl>
                                          <p:spTgt spid="4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50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anim calcmode="lin" valueType="num">
                                      <p:cBhvr>
                                        <p:cTn id="108" dur="500" fill="hold"/>
                                        <p:tgtEl>
                                          <p:spTgt spid="42"/>
                                        </p:tgtEl>
                                        <p:attrNameLst>
                                          <p:attrName>ppt_x</p:attrName>
                                        </p:attrNameLst>
                                      </p:cBhvr>
                                      <p:tavLst>
                                        <p:tav tm="0">
                                          <p:val>
                                            <p:strVal val="#ppt_x"/>
                                          </p:val>
                                        </p:tav>
                                        <p:tav tm="100000">
                                          <p:val>
                                            <p:strVal val="#ppt_x"/>
                                          </p:val>
                                        </p:tav>
                                      </p:tavLst>
                                    </p:anim>
                                    <p:anim calcmode="lin" valueType="num">
                                      <p:cBhvr>
                                        <p:cTn id="10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72" grpId="0"/>
      <p:bldP spid="90" grpId="0" bldLvl="0" animBg="1"/>
      <p:bldP spid="27" grpId="0" bldLvl="0" animBg="1"/>
      <p:bldP spid="27" grpId="1" bldLvl="0" animBg="1"/>
      <p:bldP spid="29" grpId="0" bldLvl="0" animBg="1"/>
      <p:bldP spid="30" grpId="0"/>
      <p:bldP spid="31" grpId="0" bldLvl="0" animBg="1"/>
      <p:bldP spid="32" grpId="0" bldLvl="0" animBg="1"/>
      <p:bldP spid="32" grpId="1" bldLvl="0" animBg="1"/>
      <p:bldP spid="33" grpId="0" bldLvl="0" animBg="1"/>
      <p:bldP spid="34" grpId="0"/>
      <p:bldP spid="35" grpId="0" bldLvl="0" animBg="1"/>
      <p:bldP spid="36" grpId="0" bldLvl="0" animBg="1"/>
      <p:bldP spid="36" grpId="1" bldLvl="0" animBg="1"/>
      <p:bldP spid="37" grpId="0" bldLvl="0" animBg="1"/>
      <p:bldP spid="38" grpId="0"/>
      <p:bldP spid="39" grpId="0" bldLvl="0" animBg="1"/>
      <p:bldP spid="40" grpId="0" bldLvl="0" animBg="1"/>
      <p:bldP spid="40" grpId="1" bldLvl="0" animBg="1"/>
      <p:bldP spid="41" grpId="0" bldLvl="0" animBg="1"/>
      <p:bldP spid="42" grpId="0"/>
      <p:bldP spid="43" grpId="0" bldLvl="0" animBg="1"/>
      <p:bldP spid="44" grpId="0" bldLvl="0" animBg="1"/>
      <p:bldP spid="44"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208905" y="3046095"/>
            <a:ext cx="1651000" cy="17729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16885" y="330200"/>
            <a:ext cx="6035040" cy="569595"/>
          </a:xfrm>
          <a:prstGeom prst="rect">
            <a:avLst/>
          </a:prstGeom>
        </p:spPr>
        <p:txBody>
          <a:bodyPr wrap="square" lIns="91438" tIns="45719" rIns="91438" bIns="45719">
            <a:spAutoFit/>
          </a:bodyPr>
          <a:lstStyle/>
          <a:p>
            <a:pPr algn="ctr">
              <a:lnSpc>
                <a:spcPct val="130000"/>
              </a:lnSpc>
            </a:pPr>
            <a:r>
              <a:rPr kumimoji="1" lang="en-US" sz="2400" b="1" dirty="0">
                <a:latin typeface="Century Gothic"/>
                <a:ea typeface="微软雅黑" panose="020B0503020204020204" pitchFamily="34" charset="-122"/>
              </a:rPr>
              <a:t>3.</a:t>
            </a:r>
            <a:r>
              <a:rPr kumimoji="1" sz="2400" b="1" dirty="0">
                <a:latin typeface="Century Gothic"/>
                <a:ea typeface="微软雅黑" panose="020B0503020204020204" pitchFamily="34" charset="-122"/>
              </a:rPr>
              <a:t>毕业设计（论文）的设计方案及思路</a:t>
            </a:r>
            <a:endParaRPr kumimoji="1" sz="2400" b="1" dirty="0">
              <a:latin typeface="Century Gothic"/>
              <a:ea typeface="微软雅黑" panose="020B0503020204020204" pitchFamily="34" charset="-122"/>
            </a:endParaRPr>
          </a:p>
        </p:txBody>
      </p:sp>
      <p:sp>
        <p:nvSpPr>
          <p:cNvPr id="9" name="矩形 8"/>
          <p:cNvSpPr/>
          <p:nvPr/>
        </p:nvSpPr>
        <p:spPr>
          <a:xfrm>
            <a:off x="2299517" y="178479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0" name="文本框 9"/>
          <p:cNvSpPr txBox="1"/>
          <p:nvPr/>
        </p:nvSpPr>
        <p:spPr>
          <a:xfrm>
            <a:off x="5201734" y="3471310"/>
            <a:ext cx="1664970" cy="922020"/>
          </a:xfrm>
          <a:prstGeom prst="rect">
            <a:avLst/>
          </a:prstGeom>
          <a:noFill/>
        </p:spPr>
        <p:txBody>
          <a:bodyPr wrap="none" rtlCol="0">
            <a:spAutoFit/>
          </a:bodyPr>
          <a:lstStyle/>
          <a:p>
            <a:pPr algn="ctr" defTabSz="685800"/>
            <a:r>
              <a:rPr lang="en-US" altLang="zh-CN" sz="5400" dirty="0">
                <a:solidFill>
                  <a:prstClr val="black">
                    <a:lumMod val="75000"/>
                    <a:lumOff val="25000"/>
                  </a:prstClr>
                </a:solidFill>
                <a:ea typeface="造字工房力黑（非商用）常规体" pitchFamily="50" charset="-122"/>
              </a:rPr>
              <a:t>PLAN</a:t>
            </a:r>
            <a:endParaRPr lang="en-US" altLang="zh-CN" sz="5400" dirty="0">
              <a:solidFill>
                <a:prstClr val="black">
                  <a:lumMod val="75000"/>
                  <a:lumOff val="25000"/>
                </a:prstClr>
              </a:solidFill>
              <a:ea typeface="造字工房力黑（非商用）常规体" pitchFamily="50" charset="-122"/>
            </a:endParaRPr>
          </a:p>
        </p:txBody>
      </p:sp>
      <p:cxnSp>
        <p:nvCxnSpPr>
          <p:cNvPr id="11" name="直接连接符 10"/>
          <p:cNvCxnSpPr/>
          <p:nvPr/>
        </p:nvCxnSpPr>
        <p:spPr>
          <a:xfrm>
            <a:off x="1679128"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096683"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nvGrpSpPr>
          <p:cNvPr id="13" name="组合 12"/>
          <p:cNvGrpSpPr/>
          <p:nvPr/>
        </p:nvGrpSpPr>
        <p:grpSpPr>
          <a:xfrm rot="5400000" flipV="1">
            <a:off x="3689170" y="3976706"/>
            <a:ext cx="4690775" cy="0"/>
            <a:chOff x="1548927" y="2053391"/>
            <a:chExt cx="6455356" cy="0"/>
          </a:xfrm>
        </p:grpSpPr>
        <p:cxnSp>
          <p:nvCxnSpPr>
            <p:cNvPr id="14" name="直接连接符 13"/>
            <p:cNvCxnSpPr/>
            <p:nvPr/>
          </p:nvCxnSpPr>
          <p:spPr>
            <a:xfrm rot="5400000" flipV="1">
              <a:off x="2538779" y="1063539"/>
              <a:ext cx="0" cy="197970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flipV="1">
              <a:off x="6970247" y="1019354"/>
              <a:ext cx="0" cy="206807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sp>
        <p:nvSpPr>
          <p:cNvPr id="16" name="文本框 15"/>
          <p:cNvSpPr txBox="1"/>
          <p:nvPr/>
        </p:nvSpPr>
        <p:spPr>
          <a:xfrm>
            <a:off x="2185080" y="2432581"/>
            <a:ext cx="3358622" cy="1198880"/>
          </a:xfrm>
          <a:prstGeom prst="rect">
            <a:avLst/>
          </a:prstGeom>
          <a:noFill/>
        </p:spPr>
        <p:txBody>
          <a:bodyPr wrap="square" rtlCol="0">
            <a:spAutoFit/>
          </a:bodyPr>
          <a:lstStyle/>
          <a:p>
            <a:pPr defTabSz="685800"/>
            <a:r>
              <a:rPr lang="zh-CN" altLang="en-US" sz="2400" dirty="0">
                <a:latin typeface="微软雅黑" panose="020B0503020204020204" pitchFamily="34" charset="-122"/>
                <a:ea typeface="微软雅黑" panose="020B0503020204020204" pitchFamily="34" charset="-122"/>
              </a:rPr>
              <a:t>系统分析和总体功能的设计要合理并且具有可行性</a:t>
            </a:r>
            <a:endParaRPr lang="zh-CN" altLang="en-US" sz="24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736360" y="2432581"/>
            <a:ext cx="3358622" cy="1198880"/>
          </a:xfrm>
          <a:prstGeom prst="rect">
            <a:avLst/>
          </a:prstGeom>
          <a:noFill/>
        </p:spPr>
        <p:txBody>
          <a:bodyPr wrap="square" rtlCol="0">
            <a:spAutoFit/>
          </a:bodyPr>
          <a:lstStyle/>
          <a:p>
            <a:pPr defTabSz="685800"/>
            <a:r>
              <a:rPr lang="zh-CN" altLang="en-US" sz="2400" dirty="0">
                <a:latin typeface="微软雅黑" panose="020B0503020204020204" pitchFamily="34" charset="-122"/>
                <a:ea typeface="微软雅黑" panose="020B0503020204020204" pitchFamily="34" charset="-122"/>
              </a:rPr>
              <a:t>系统概要设计，包括系统总体结构图和系统功能模块设计</a:t>
            </a:r>
            <a:endParaRPr lang="en-US" altLang="zh-CN" sz="2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185080" y="5294363"/>
            <a:ext cx="3358622" cy="1198880"/>
          </a:xfrm>
          <a:prstGeom prst="rect">
            <a:avLst/>
          </a:prstGeom>
          <a:noFill/>
        </p:spPr>
        <p:txBody>
          <a:bodyPr wrap="square" rtlCol="0">
            <a:spAutoFit/>
          </a:bodyPr>
          <a:lstStyle/>
          <a:p>
            <a:pPr defTabSz="685800"/>
            <a:r>
              <a:rPr lang="zh-CN" altLang="en-US" sz="2400" dirty="0">
                <a:latin typeface="微软雅黑" panose="020B0503020204020204" pitchFamily="34" charset="-122"/>
                <a:ea typeface="微软雅黑" panose="020B0503020204020204" pitchFamily="34" charset="-122"/>
              </a:rPr>
              <a:t>数据库设计，包括逻辑结构设计和物理结构设计</a:t>
            </a:r>
            <a:endParaRPr lang="zh-CN" altLang="en-US" sz="2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6736360" y="5294363"/>
            <a:ext cx="3358622" cy="1198880"/>
          </a:xfrm>
          <a:prstGeom prst="rect">
            <a:avLst/>
          </a:prstGeom>
          <a:noFill/>
        </p:spPr>
        <p:txBody>
          <a:bodyPr wrap="square" rtlCol="0">
            <a:spAutoFit/>
          </a:bodyPr>
          <a:lstStyle/>
          <a:p>
            <a:pPr defTabSz="685800"/>
            <a:r>
              <a:rPr lang="zh-CN" altLang="en-US" sz="2400" dirty="0">
                <a:latin typeface="微软雅黑" panose="020B0503020204020204" pitchFamily="34" charset="-122"/>
                <a:ea typeface="微软雅黑" panose="020B0503020204020204" pitchFamily="34" charset="-122"/>
              </a:rPr>
              <a:t>包括项目结构、数据库的连接、网站各个功能模块的设计与实现</a:t>
            </a:r>
            <a:endParaRPr lang="zh-CN" altLang="en-US" sz="2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2296205" y="1784798"/>
            <a:ext cx="2085296" cy="521970"/>
          </a:xfrm>
          <a:prstGeom prst="rect">
            <a:avLst/>
          </a:prstGeom>
          <a:noFill/>
          <a:ln>
            <a:noFill/>
          </a:ln>
        </p:spPr>
        <p:txBody>
          <a:bodyPr wrap="square" rtlCol="0">
            <a:spAutoFit/>
          </a:bodyPr>
          <a:lstStyle/>
          <a:p>
            <a:pPr defTabSz="685800"/>
            <a:r>
              <a:rPr lang="zh-CN" altLang="en-US" sz="2800" dirty="0">
                <a:solidFill>
                  <a:prstClr val="white"/>
                </a:solidFill>
              </a:rPr>
              <a:t>分析可行性</a:t>
            </a:r>
            <a:endParaRPr lang="zh-CN" altLang="en-US" sz="2800" dirty="0">
              <a:solidFill>
                <a:prstClr val="white"/>
              </a:solidFill>
            </a:endParaRPr>
          </a:p>
        </p:txBody>
      </p:sp>
      <p:sp>
        <p:nvSpPr>
          <p:cNvPr id="21" name="矩形 20"/>
          <p:cNvSpPr/>
          <p:nvPr/>
        </p:nvSpPr>
        <p:spPr>
          <a:xfrm>
            <a:off x="6832429" y="1784798"/>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2" name="文本框 21"/>
          <p:cNvSpPr txBox="1"/>
          <p:nvPr/>
        </p:nvSpPr>
        <p:spPr>
          <a:xfrm>
            <a:off x="6829425" y="1784985"/>
            <a:ext cx="2840355" cy="521970"/>
          </a:xfrm>
          <a:prstGeom prst="rect">
            <a:avLst/>
          </a:prstGeom>
          <a:noFill/>
          <a:ln>
            <a:noFill/>
          </a:ln>
        </p:spPr>
        <p:txBody>
          <a:bodyPr wrap="square" rtlCol="0">
            <a:spAutoFit/>
          </a:bodyPr>
          <a:lstStyle/>
          <a:p>
            <a:pPr defTabSz="685800"/>
            <a:r>
              <a:rPr lang="zh-CN" altLang="en-US" sz="2800" dirty="0">
                <a:solidFill>
                  <a:prstClr val="white"/>
                </a:solidFill>
              </a:rPr>
              <a:t>系统概要设计</a:t>
            </a:r>
            <a:endParaRPr lang="zh-CN" altLang="en-US" sz="2800" dirty="0">
              <a:solidFill>
                <a:prstClr val="white"/>
              </a:solidFill>
            </a:endParaRPr>
          </a:p>
        </p:txBody>
      </p:sp>
      <p:sp>
        <p:nvSpPr>
          <p:cNvPr id="23" name="矩形 22"/>
          <p:cNvSpPr/>
          <p:nvPr/>
        </p:nvSpPr>
        <p:spPr>
          <a:xfrm>
            <a:off x="2299517"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4" name="文本框 23"/>
          <p:cNvSpPr txBox="1"/>
          <p:nvPr/>
        </p:nvSpPr>
        <p:spPr>
          <a:xfrm>
            <a:off x="2296204" y="4466021"/>
            <a:ext cx="2381223" cy="521970"/>
          </a:xfrm>
          <a:prstGeom prst="rect">
            <a:avLst/>
          </a:prstGeom>
          <a:noFill/>
          <a:ln>
            <a:noFill/>
          </a:ln>
        </p:spPr>
        <p:txBody>
          <a:bodyPr wrap="square" rtlCol="0">
            <a:spAutoFit/>
          </a:bodyPr>
          <a:lstStyle/>
          <a:p>
            <a:pPr defTabSz="685800"/>
            <a:r>
              <a:rPr lang="zh-CN" altLang="en-US" sz="2800" dirty="0">
                <a:solidFill>
                  <a:prstClr val="white"/>
                </a:solidFill>
              </a:rPr>
              <a:t>数据库设计</a:t>
            </a:r>
            <a:endParaRPr lang="zh-CN" altLang="en-US" sz="2800" dirty="0">
              <a:solidFill>
                <a:prstClr val="white"/>
              </a:solidFill>
            </a:endParaRPr>
          </a:p>
        </p:txBody>
      </p:sp>
      <p:sp>
        <p:nvSpPr>
          <p:cNvPr id="25" name="矩形 24"/>
          <p:cNvSpPr/>
          <p:nvPr/>
        </p:nvSpPr>
        <p:spPr>
          <a:xfrm>
            <a:off x="6832429" y="4466021"/>
            <a:ext cx="2837100" cy="463904"/>
          </a:xfrm>
          <a:prstGeom prst="rect">
            <a:avLst/>
          </a:prstGeom>
          <a:solidFill>
            <a:srgbClr val="FDD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6" name="文本框 25"/>
          <p:cNvSpPr txBox="1"/>
          <p:nvPr/>
        </p:nvSpPr>
        <p:spPr>
          <a:xfrm>
            <a:off x="6829425" y="4465955"/>
            <a:ext cx="2840355" cy="521970"/>
          </a:xfrm>
          <a:prstGeom prst="rect">
            <a:avLst/>
          </a:prstGeom>
          <a:noFill/>
          <a:ln>
            <a:noFill/>
          </a:ln>
        </p:spPr>
        <p:txBody>
          <a:bodyPr wrap="square" rtlCol="0">
            <a:spAutoFit/>
          </a:bodyPr>
          <a:lstStyle/>
          <a:p>
            <a:pPr defTabSz="685800"/>
            <a:r>
              <a:rPr lang="zh-CN" altLang="en-US" sz="2800" dirty="0">
                <a:solidFill>
                  <a:prstClr val="white"/>
                </a:solidFill>
              </a:rPr>
              <a:t>功能模块设计</a:t>
            </a:r>
            <a:endParaRPr lang="zh-CN" altLang="en-US" sz="2800" dirty="0">
              <a:solidFill>
                <a:prstClr val="white"/>
              </a:solidFil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70305" y="1574545"/>
            <a:ext cx="3124200" cy="4000500"/>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805632" y="262360"/>
            <a:ext cx="4462068" cy="569595"/>
          </a:xfrm>
          <a:prstGeom prst="rect">
            <a:avLst/>
          </a:prstGeom>
        </p:spPr>
        <p:txBody>
          <a:bodyPr wrap="square" lIns="91438" tIns="45719" rIns="91438" bIns="45719">
            <a:spAutoFit/>
          </a:bodyPr>
          <a:lstStyle/>
          <a:p>
            <a:pPr algn="ctr">
              <a:lnSpc>
                <a:spcPct val="130000"/>
              </a:lnSpc>
            </a:pPr>
            <a:r>
              <a:rPr kumimoji="1" lang="en-US" altLang="zh-CN" sz="2400" b="1" dirty="0">
                <a:latin typeface="Century Gothic"/>
                <a:ea typeface="微软雅黑" panose="020B0503020204020204" pitchFamily="34" charset="-122"/>
              </a:rPr>
              <a:t>4.</a:t>
            </a:r>
            <a:r>
              <a:rPr kumimoji="1" lang="zh-CN" altLang="en-US" sz="2400" b="1" dirty="0">
                <a:latin typeface="Century Gothic"/>
                <a:ea typeface="微软雅黑" panose="020B0503020204020204" pitchFamily="34" charset="-122"/>
              </a:rPr>
              <a:t>开发工具及环境</a:t>
            </a:r>
            <a:endParaRPr kumimoji="1" lang="zh-CN" altLang="en-US" sz="2400" b="1" dirty="0">
              <a:latin typeface="Century Gothic"/>
              <a:ea typeface="微软雅黑" panose="020B0503020204020204" pitchFamily="34" charset="-122"/>
            </a:endParaRPr>
          </a:p>
        </p:txBody>
      </p:sp>
      <p:pic>
        <p:nvPicPr>
          <p:cNvPr id="9" name="图片 8"/>
          <p:cNvPicPr>
            <a:picLocks noChangeAspect="1"/>
          </p:cNvPicPr>
          <p:nvPr/>
        </p:nvPicPr>
        <p:blipFill rotWithShape="1">
          <a:blip r:embed="rId1"/>
          <a:srcRect b="4321"/>
          <a:stretch>
            <a:fillRect/>
          </a:stretch>
        </p:blipFill>
        <p:spPr>
          <a:xfrm>
            <a:off x="1402677" y="1797399"/>
            <a:ext cx="3150388" cy="4024433"/>
          </a:xfrm>
          <a:prstGeom prst="rect">
            <a:avLst/>
          </a:prstGeom>
        </p:spPr>
      </p:pic>
      <p:sp>
        <p:nvSpPr>
          <p:cNvPr id="11" name="矩形 10"/>
          <p:cNvSpPr/>
          <p:nvPr/>
        </p:nvSpPr>
        <p:spPr>
          <a:xfrm>
            <a:off x="1661237" y="2044186"/>
            <a:ext cx="3124200" cy="4000500"/>
          </a:xfrm>
          <a:prstGeom prst="rect">
            <a:avLst/>
          </a:prstGeom>
          <a:noFill/>
          <a:ln>
            <a:solidFill>
              <a:srgbClr val="AC66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636905" y="1574545"/>
            <a:ext cx="0" cy="1527430"/>
          </a:xfrm>
          <a:prstGeom prst="line">
            <a:avLst/>
          </a:prstGeom>
          <a:ln w="12700">
            <a:solidFill>
              <a:srgbClr val="AC667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47005" y="4517256"/>
            <a:ext cx="0" cy="1527430"/>
          </a:xfrm>
          <a:prstGeom prst="line">
            <a:avLst/>
          </a:prstGeom>
          <a:ln w="12700">
            <a:solidFill>
              <a:srgbClr val="AC667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729269" y="5562978"/>
            <a:ext cx="2809347" cy="523220"/>
          </a:xfrm>
          <a:prstGeom prst="rect">
            <a:avLst/>
          </a:prstGeom>
          <a:noFill/>
          <a:ln>
            <a:noFill/>
          </a:ln>
        </p:spPr>
        <p:txBody>
          <a:bodyPr wrap="square" rtlCol="0">
            <a:spAutoFit/>
          </a:bodyPr>
          <a:lstStyle/>
          <a:p>
            <a:pPr defTabSz="685800"/>
            <a:r>
              <a:rPr lang="en-US" altLang="zh-CN" sz="2800" dirty="0">
                <a:solidFill>
                  <a:prstClr val="white"/>
                </a:solidFill>
              </a:rPr>
              <a:t>ADD YOUR TITLE</a:t>
            </a:r>
            <a:endParaRPr lang="zh-CN" altLang="en-US" sz="2800" dirty="0">
              <a:solidFill>
                <a:prstClr val="white"/>
              </a:solidFill>
            </a:endParaRPr>
          </a:p>
        </p:txBody>
      </p:sp>
      <p:sp>
        <p:nvSpPr>
          <p:cNvPr id="2" name="文本框 1"/>
          <p:cNvSpPr txBox="1"/>
          <p:nvPr/>
        </p:nvSpPr>
        <p:spPr>
          <a:xfrm>
            <a:off x="5829300" y="1363980"/>
            <a:ext cx="4247515" cy="4892675"/>
          </a:xfrm>
          <a:prstGeom prst="rect">
            <a:avLst/>
          </a:prstGeom>
          <a:noFill/>
        </p:spPr>
        <p:txBody>
          <a:bodyPr wrap="square" rtlCol="0">
            <a:spAutoFit/>
          </a:bodyPr>
          <a:p>
            <a:pPr defTabSz="685800"/>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rPr>
              <a:t>对于一个网站系统的实现，只有硬件系统的支持是不够的，还必须要有与系统对应的相关软件配合，系统才能正常运行。因此，本旅游网站还要求需配置如下其他软件。</a:t>
            </a:r>
            <a:endPar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685800"/>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rPr>
              <a:t>系统开发环境：Windows 7</a:t>
            </a:r>
            <a:endPar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685800"/>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rPr>
              <a:t>系统开发工具：Eclipse、Tomat</a:t>
            </a:r>
            <a:r>
              <a:rPr lang="en-US" altLang="zh-CN" sz="2400" dirty="0">
                <a:solidFill>
                  <a:prstClr val="black">
                    <a:lumMod val="65000"/>
                    <a:lumOff val="35000"/>
                  </a:prstClr>
                </a:solidFill>
                <a:latin typeface="微软雅黑" panose="020B0503020204020204" pitchFamily="34" charset="-122"/>
                <a:ea typeface="微软雅黑" panose="020B0503020204020204" pitchFamily="34" charset="-122"/>
              </a:rPr>
              <a:t>8.0</a:t>
            </a:r>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400" dirty="0">
                <a:solidFill>
                  <a:prstClr val="black">
                    <a:lumMod val="65000"/>
                    <a:lumOff val="35000"/>
                  </a:prstClr>
                </a:solidFill>
                <a:latin typeface="微软雅黑" panose="020B0503020204020204" pitchFamily="34" charset="-122"/>
                <a:ea typeface="微软雅黑" panose="020B0503020204020204" pitchFamily="34" charset="-122"/>
              </a:rPr>
              <a:t>JDK1.7</a:t>
            </a:r>
            <a:endParaRPr lang="en-US" altLang="zh-CN" sz="2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685800"/>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rPr>
              <a:t>数据库工具：MySQL 5.1、navicat_premium_11.2</a:t>
            </a:r>
            <a:endPar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685800"/>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rPr>
              <a:t>系统运行环境：Windows XP7/8</a:t>
            </a:r>
            <a:r>
              <a:rPr lang="en-US" altLang="zh-CN" sz="2400"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rPr>
              <a:t>10</a:t>
            </a:r>
            <a:endPar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65" y="5946775"/>
            <a:ext cx="12210415" cy="916305"/>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05632" y="262360"/>
            <a:ext cx="4462068" cy="569595"/>
          </a:xfrm>
          <a:prstGeom prst="rect">
            <a:avLst/>
          </a:prstGeom>
        </p:spPr>
        <p:txBody>
          <a:bodyPr wrap="square" lIns="91438" tIns="45719" rIns="91438" bIns="45719">
            <a:spAutoFit/>
          </a:bodyPr>
          <a:lstStyle/>
          <a:p>
            <a:pPr algn="ctr">
              <a:lnSpc>
                <a:spcPct val="130000"/>
              </a:lnSpc>
            </a:pPr>
            <a:r>
              <a:rPr kumimoji="1" lang="zh-CN" altLang="en-US" sz="2400" b="1" dirty="0">
                <a:latin typeface="Century Gothic"/>
                <a:ea typeface="微软雅黑" panose="020B0503020204020204" pitchFamily="34" charset="-122"/>
              </a:rPr>
              <a:t>工作计划安排</a:t>
            </a:r>
            <a:endParaRPr kumimoji="1" lang="zh-CN" altLang="en-US" sz="2400" b="1" dirty="0">
              <a:latin typeface="Century Gothic"/>
              <a:ea typeface="微软雅黑" panose="020B0503020204020204" pitchFamily="34" charset="-122"/>
            </a:endParaRPr>
          </a:p>
        </p:txBody>
      </p:sp>
      <p:sp>
        <p:nvSpPr>
          <p:cNvPr id="17" name="文本框 16"/>
          <p:cNvSpPr txBox="1"/>
          <p:nvPr/>
        </p:nvSpPr>
        <p:spPr>
          <a:xfrm>
            <a:off x="735965" y="1330960"/>
            <a:ext cx="11104880" cy="4615815"/>
          </a:xfrm>
          <a:prstGeom prst="rect">
            <a:avLst/>
          </a:prstGeom>
          <a:noFill/>
        </p:spPr>
        <p:txBody>
          <a:bodyPr wrap="square" rtlCol="0">
            <a:spAutoFit/>
          </a:bodyPr>
          <a:lstStyle/>
          <a:p>
            <a:pPr defTabSz="685800">
              <a:lnSpc>
                <a:spcPct val="150000"/>
              </a:lnSpc>
            </a:pPr>
            <a:r>
              <a:rPr lang="zh-CN" altLang="en-US" sz="2800" dirty="0">
                <a:latin typeface="微软雅黑" panose="020B0503020204020204" pitchFamily="34" charset="-122"/>
                <a:ea typeface="微软雅黑" panose="020B0503020204020204" pitchFamily="34" charset="-122"/>
              </a:rPr>
              <a:t>10.10-10.17	确定论文题目</a:t>
            </a:r>
            <a:endParaRPr lang="zh-CN" altLang="en-US" sz="2800" dirty="0">
              <a:latin typeface="微软雅黑" panose="020B0503020204020204" pitchFamily="34" charset="-122"/>
              <a:ea typeface="微软雅黑" panose="020B0503020204020204" pitchFamily="34" charset="-122"/>
            </a:endParaRPr>
          </a:p>
          <a:p>
            <a:pPr defTabSz="685800">
              <a:lnSpc>
                <a:spcPct val="150000"/>
              </a:lnSpc>
            </a:pPr>
            <a:r>
              <a:rPr lang="zh-CN" altLang="en-US" sz="2800" dirty="0">
                <a:latin typeface="微软雅黑" panose="020B0503020204020204" pitchFamily="34" charset="-122"/>
                <a:ea typeface="微软雅黑" panose="020B0503020204020204" pitchFamily="34" charset="-122"/>
              </a:rPr>
              <a:t>10.18-11.20	撰写开题报告，进行开题答辩</a:t>
            </a:r>
            <a:endParaRPr lang="zh-CN" altLang="en-US" sz="2800" dirty="0">
              <a:latin typeface="微软雅黑" panose="020B0503020204020204" pitchFamily="34" charset="-122"/>
              <a:ea typeface="微软雅黑" panose="020B0503020204020204" pitchFamily="34" charset="-122"/>
            </a:endParaRPr>
          </a:p>
          <a:p>
            <a:pPr defTabSz="685800">
              <a:lnSpc>
                <a:spcPct val="150000"/>
              </a:lnSpc>
            </a:pPr>
            <a:r>
              <a:rPr lang="zh-CN" altLang="en-US" sz="2800" dirty="0">
                <a:latin typeface="微软雅黑" panose="020B0503020204020204" pitchFamily="34" charset="-122"/>
                <a:ea typeface="微软雅黑" panose="020B0503020204020204" pitchFamily="34" charset="-122"/>
              </a:rPr>
              <a:t>11.21-12.15	系统分析和总体功能设计</a:t>
            </a:r>
            <a:endParaRPr lang="zh-CN" altLang="en-US" sz="2800" dirty="0">
              <a:latin typeface="微软雅黑" panose="020B0503020204020204" pitchFamily="34" charset="-122"/>
              <a:ea typeface="微软雅黑" panose="020B0503020204020204" pitchFamily="34" charset="-122"/>
            </a:endParaRPr>
          </a:p>
          <a:p>
            <a:pPr defTabSz="685800">
              <a:lnSpc>
                <a:spcPct val="150000"/>
              </a:lnSpc>
            </a:pPr>
            <a:r>
              <a:rPr lang="zh-CN" altLang="en-US" sz="2800" dirty="0">
                <a:latin typeface="微软雅黑" panose="020B0503020204020204" pitchFamily="34" charset="-122"/>
                <a:ea typeface="微软雅黑" panose="020B0503020204020204" pitchFamily="34" charset="-122"/>
              </a:rPr>
              <a:t>12.16-02.20	按照系统分析和功能进行代码的编写，完成功能的实现</a:t>
            </a:r>
            <a:endParaRPr lang="zh-CN" altLang="en-US" sz="2800" dirty="0">
              <a:latin typeface="微软雅黑" panose="020B0503020204020204" pitchFamily="34" charset="-122"/>
              <a:ea typeface="微软雅黑" panose="020B0503020204020204" pitchFamily="34" charset="-122"/>
            </a:endParaRPr>
          </a:p>
          <a:p>
            <a:pPr defTabSz="685800">
              <a:lnSpc>
                <a:spcPct val="150000"/>
              </a:lnSpc>
            </a:pPr>
            <a:r>
              <a:rPr lang="zh-CN" altLang="en-US" sz="2800" dirty="0">
                <a:latin typeface="微软雅黑" panose="020B0503020204020204" pitchFamily="34" charset="-122"/>
                <a:ea typeface="微软雅黑" panose="020B0503020204020204" pitchFamily="34" charset="-122"/>
              </a:rPr>
              <a:t>02.21-03.10	完成后续功能拓展以及论文完善</a:t>
            </a:r>
            <a:endParaRPr lang="zh-CN" altLang="en-US" sz="2800" dirty="0">
              <a:latin typeface="微软雅黑" panose="020B0503020204020204" pitchFamily="34" charset="-122"/>
              <a:ea typeface="微软雅黑" panose="020B0503020204020204" pitchFamily="34" charset="-122"/>
            </a:endParaRPr>
          </a:p>
          <a:p>
            <a:pPr defTabSz="685800">
              <a:lnSpc>
                <a:spcPct val="150000"/>
              </a:lnSpc>
            </a:pPr>
            <a:r>
              <a:rPr lang="zh-CN" altLang="en-US" sz="2800" dirty="0">
                <a:latin typeface="微软雅黑" panose="020B0503020204020204" pitchFamily="34" charset="-122"/>
                <a:ea typeface="微软雅黑" panose="020B0503020204020204" pitchFamily="34" charset="-122"/>
              </a:rPr>
              <a:t>03.15-04.10	论文完善并准备毕业设计答辩</a:t>
            </a:r>
            <a:endParaRPr lang="zh-CN" altLang="en-US" sz="2800" dirty="0">
              <a:latin typeface="微软雅黑" panose="020B0503020204020204" pitchFamily="34" charset="-122"/>
              <a:ea typeface="微软雅黑" panose="020B0503020204020204" pitchFamily="34" charset="-122"/>
            </a:endParaRPr>
          </a:p>
          <a:p>
            <a:pPr defTabSz="685800">
              <a:lnSpc>
                <a:spcPct val="150000"/>
              </a:lnSpc>
            </a:pPr>
            <a:r>
              <a:rPr lang="zh-CN" altLang="en-US" sz="2800" dirty="0">
                <a:latin typeface="微软雅黑" panose="020B0503020204020204" pitchFamily="34" charset="-122"/>
                <a:ea typeface="微软雅黑" panose="020B0503020204020204" pitchFamily="34" charset="-122"/>
              </a:rPr>
              <a:t>04.10-05.01	毕业答辩</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自定义 7">
      <a:dk1>
        <a:sysClr val="windowText" lastClr="000000"/>
      </a:dk1>
      <a:lt1>
        <a:sysClr val="window" lastClr="FFFFFF"/>
      </a:lt1>
      <a:dk2>
        <a:srgbClr val="44546A"/>
      </a:dk2>
      <a:lt2>
        <a:srgbClr val="E7E6E6"/>
      </a:lt2>
      <a:accent1>
        <a:srgbClr val="653607"/>
      </a:accent1>
      <a:accent2>
        <a:srgbClr val="5C003D"/>
      </a:accent2>
      <a:accent3>
        <a:srgbClr val="FFE7AB"/>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1600</Words>
  <Application>WPS 演示</Application>
  <PresentationFormat>宽屏</PresentationFormat>
  <Paragraphs>136</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微软雅黑</vt:lpstr>
      <vt:lpstr>Century Gothic</vt:lpstr>
      <vt:lpstr>造字工房力黑（非商用）常规体</vt:lpstr>
      <vt:lpstr>Calibri</vt:lpstr>
      <vt:lpstr>Arial Unicode MS</vt:lpstr>
      <vt:lpstr>Calibri Light</vt:lpstr>
      <vt:lpstr>Segoe Print</vt:lpstr>
      <vt:lpstr>黑体</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男孩</cp:lastModifiedBy>
  <cp:revision>46</cp:revision>
  <dcterms:created xsi:type="dcterms:W3CDTF">2015-08-18T05:03:00Z</dcterms:created>
  <dcterms:modified xsi:type="dcterms:W3CDTF">2018-11-03T03:42:20Z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y fmtid="{D5CDD505-2E9C-101B-9397-08002B2CF9AE}" pid="3" name="KSORubyTemplateID">
    <vt:lpwstr>8</vt:lpwstr>
  </property>
</Properties>
</file>