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2" r:id="rId15"/>
    <p:sldId id="260" r:id="rId16"/>
    <p:sldId id="261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Project 2 : </a:t>
            </a:r>
            <a:br>
              <a:rPr lang="en-US" altLang="zh-CN" dirty="0"/>
            </a:br>
            <a:r>
              <a:rPr lang="en-US" altLang="zh-CN" dirty="0"/>
              <a:t>Employee Attrition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725144"/>
            <a:ext cx="6670366" cy="1752600"/>
          </a:xfrm>
        </p:spPr>
        <p:txBody>
          <a:bodyPr/>
          <a:lstStyle/>
          <a:p>
            <a:r>
              <a:rPr lang="en-US" altLang="zh-CN" dirty="0"/>
              <a:t>                           Bob Wu</a:t>
            </a:r>
          </a:p>
          <a:p>
            <a:r>
              <a:rPr lang="en-US" altLang="zh-CN" dirty="0"/>
              <a:t>                        George 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8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Implementing Machine Learning Models</a:t>
            </a:r>
          </a:p>
          <a:p>
            <a:r>
              <a:rPr lang="en-US" altLang="zh-CN" dirty="0"/>
              <a:t>Splitting Data into Train (80%)and Test (20%)datasets</a:t>
            </a:r>
          </a:p>
          <a:p>
            <a:r>
              <a:rPr lang="en-US" altLang="zh-CN" dirty="0"/>
              <a:t>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0.761904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0.884353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0.870748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0.846938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0.867346</a:t>
            </a:r>
          </a:p>
        </p:txBody>
      </p:sp>
    </p:spTree>
    <p:extLst>
      <p:ext uri="{BB962C8B-B14F-4D97-AF65-F5344CB8AC3E}">
        <p14:creationId xmlns:p14="http://schemas.microsoft.com/office/powerpoint/2010/main" val="227031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Improving Machine Learning Models</a:t>
            </a:r>
          </a:p>
          <a:p>
            <a:r>
              <a:rPr lang="en-US" altLang="zh-CN" dirty="0"/>
              <a:t>Standardizing the features with </a:t>
            </a:r>
            <a:r>
              <a:rPr lang="en-US" altLang="zh-CN" dirty="0" err="1"/>
              <a:t>MinMaxScaler</a:t>
            </a:r>
            <a:endParaRPr lang="en-US" altLang="zh-CN" dirty="0"/>
          </a:p>
          <a:p>
            <a:r>
              <a:rPr lang="en-US" altLang="zh-CN" dirty="0"/>
              <a:t>Re-training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0.761904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0.867346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0.891156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0.887755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0.867346</a:t>
            </a:r>
          </a:p>
        </p:txBody>
      </p:sp>
    </p:spTree>
    <p:extLst>
      <p:ext uri="{BB962C8B-B14F-4D97-AF65-F5344CB8AC3E}">
        <p14:creationId xmlns:p14="http://schemas.microsoft.com/office/powerpoint/2010/main" val="411438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Improving Machine Learning Models</a:t>
            </a:r>
          </a:p>
          <a:p>
            <a:r>
              <a:rPr lang="en-US" altLang="zh-CN" dirty="0"/>
              <a:t>Implementing SMOTE to improve imbalanced data</a:t>
            </a:r>
          </a:p>
          <a:p>
            <a:r>
              <a:rPr lang="en-US" altLang="zh-CN" dirty="0"/>
              <a:t>Re-training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0.816326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0.860544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0.887755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0.806122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0.880952</a:t>
            </a:r>
          </a:p>
        </p:txBody>
      </p:sp>
    </p:spTree>
    <p:extLst>
      <p:ext uri="{BB962C8B-B14F-4D97-AF65-F5344CB8AC3E}">
        <p14:creationId xmlns:p14="http://schemas.microsoft.com/office/powerpoint/2010/main" val="388148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56F43-34CB-4C6C-AB19-14F31FE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Best model: Logistic Regression with </a:t>
            </a:r>
            <a:r>
              <a:rPr lang="en-US" altLang="zh-CN" dirty="0" err="1"/>
              <a:t>MinMaxScaler</a:t>
            </a:r>
            <a:r>
              <a:rPr lang="en-US" altLang="zh-CN" dirty="0"/>
              <a:t> standardized features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2018C-A4CC-46AD-A59E-D12C6005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5" y="1484784"/>
            <a:ext cx="2987845" cy="2620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55CF9-1A85-46EC-AE58-DEFE3319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24" y="4640671"/>
            <a:ext cx="4200525" cy="1514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D6018B-2ADB-45D1-8364-DE0140DD5F27}"/>
              </a:ext>
            </a:extLst>
          </p:cNvPr>
          <p:cNvSpPr txBox="1"/>
          <p:nvPr/>
        </p:nvSpPr>
        <p:spPr>
          <a:xfrm>
            <a:off x="1867560" y="4250497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Classification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9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56F43-34CB-4C6C-AB19-14F31FE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Cross-validation</a:t>
            </a:r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The result is consistent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852D3E-6B42-4566-B145-B314AFCF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2296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494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Feature Importance of </a:t>
            </a:r>
            <a:r>
              <a:rPr lang="en-US" altLang="zh-CN" sz="3200" dirty="0" err="1"/>
              <a:t>LogisticRegression</a:t>
            </a:r>
            <a:endParaRPr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4D6EA11-A952-44F5-9083-957B71D7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742190"/>
            <a:ext cx="7632847" cy="60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5400" dirty="0"/>
              <a:t>Conclusion:</a:t>
            </a:r>
          </a:p>
          <a:p>
            <a:pPr marL="0" indent="0">
              <a:buNone/>
            </a:pPr>
            <a:r>
              <a:rPr lang="en-US" altLang="zh-CN" dirty="0"/>
              <a:t>According to our regression model,  the top factors for employee attrition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YearsSinceLastPromotion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YearsInCurrentRole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NumCompaniesWorked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DistanceFromHome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YearsWithCurrManager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MonthlyIncome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JobInvolvement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OverTime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348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080793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392" y="3661157"/>
            <a:ext cx="8229600" cy="3046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Employee attrition</a:t>
            </a:r>
            <a:r>
              <a:rPr lang="en-US" altLang="zh-CN" sz="2000" dirty="0"/>
              <a:t> results in the reduction of staff by voluntary or involuntary reasons.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 high turnover rate can be costly. When you think about your investment in recruiting and training employees and only having them stay on for a short period of time, you are not getting back a return on your investment.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There are also intangible costs like the decline in productivity due to the change in office dynamics and the loss of institutional  knowledge. 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" y="332656"/>
            <a:ext cx="8136904" cy="332850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4127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Background: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095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Project target: </a:t>
            </a:r>
          </a:p>
          <a:p>
            <a:pPr marL="0" indent="0">
              <a:buNone/>
            </a:pPr>
            <a:r>
              <a:rPr lang="en-US" altLang="zh-CN" sz="2400"/>
              <a:t>Find top </a:t>
            </a:r>
            <a:r>
              <a:rPr lang="en-US" altLang="zh-CN" sz="2400" dirty="0"/>
              <a:t>factors that influence employee attrition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8614" y="5589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000" dirty="0">
                <a:hlinkClick r:id="rId2"/>
              </a:rPr>
              <a:t>Data Source: IBM HR Analytics Employee Attrition &amp; Performance</a:t>
            </a:r>
            <a:br>
              <a:rPr lang="en-US" altLang="zh-CN" dirty="0"/>
            </a:br>
            <a:r>
              <a:rPr lang="en-US" altLang="zh-CN" sz="2000" dirty="0"/>
              <a:t>Link: </a:t>
            </a:r>
            <a:r>
              <a:rPr lang="en-US" altLang="zh-CN" sz="2000" dirty="0">
                <a:hlinkClick r:id="rId2"/>
              </a:rPr>
              <a:t>https://www.kaggle.com/pavansubhasht/ibm-hr-analytics-attrition-dataset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949"/>
            <a:ext cx="7992888" cy="39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5698976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Nature of data:</a:t>
            </a:r>
          </a:p>
          <a:p>
            <a:pPr marL="0" indent="0">
              <a:buNone/>
            </a:pPr>
            <a:r>
              <a:rPr lang="en-US" altLang="zh-CN" sz="2200" dirty="0"/>
              <a:t>File:WA_Fn-UseC_-HR-Employee-Attrition.csv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3000" dirty="0"/>
              <a:t>1470 employees</a:t>
            </a:r>
          </a:p>
          <a:p>
            <a:pPr marL="0" indent="0">
              <a:buNone/>
            </a:pPr>
            <a:r>
              <a:rPr lang="en-US" altLang="zh-CN" sz="3000" dirty="0"/>
              <a:t>Factors including Attrition, Age, </a:t>
            </a:r>
            <a:r>
              <a:rPr lang="en-US" altLang="zh-CN" sz="3000" dirty="0" err="1"/>
              <a:t>BusinessTravel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DailyRate</a:t>
            </a:r>
            <a:r>
              <a:rPr lang="en-US" altLang="zh-CN" sz="3000" dirty="0"/>
              <a:t>, Department , </a:t>
            </a:r>
            <a:r>
              <a:rPr lang="en-US" altLang="zh-CN" sz="3000" dirty="0" err="1"/>
              <a:t>DistanceFromHome</a:t>
            </a:r>
            <a:r>
              <a:rPr lang="en-US" altLang="zh-CN" sz="3000" dirty="0"/>
              <a:t>, Education, </a:t>
            </a:r>
            <a:r>
              <a:rPr lang="en-US" altLang="zh-CN" sz="3000" dirty="0" err="1"/>
              <a:t>EducationField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EmployeeCount</a:t>
            </a:r>
            <a:r>
              <a:rPr lang="en-US" altLang="zh-CN" sz="3000" dirty="0"/>
              <a:t>…</a:t>
            </a:r>
            <a:r>
              <a:rPr lang="en-US" altLang="zh-CN" sz="3000" dirty="0" err="1"/>
              <a:t>etc</a:t>
            </a:r>
            <a:r>
              <a:rPr lang="en-US" altLang="zh-CN" sz="3000" dirty="0"/>
              <a:t> (35 in total )</a:t>
            </a:r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Number of records:  51450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4183"/>
            <a:ext cx="2915816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2" y="1628800"/>
            <a:ext cx="8229600" cy="4345228"/>
          </a:xfr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/>
              <a:t>Attrition count and distribution in IBM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54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9352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Different Factors distribution (example):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" y="2719172"/>
            <a:ext cx="9144000" cy="1789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" y="4509120"/>
            <a:ext cx="9144000" cy="1806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" y="994084"/>
            <a:ext cx="9144000" cy="17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Data processing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Drop unnecessary data: </a:t>
            </a:r>
            <a:r>
              <a:rPr lang="en-US" altLang="zh-CN" dirty="0" err="1"/>
              <a:t>EmployeeCount</a:t>
            </a:r>
            <a:r>
              <a:rPr lang="en-US" altLang="zh-CN" dirty="0"/>
              <a:t>, </a:t>
            </a:r>
            <a:r>
              <a:rPr lang="en-US" altLang="zh-CN" dirty="0" err="1"/>
              <a:t>EmployeeNumber</a:t>
            </a:r>
            <a:r>
              <a:rPr lang="en-US" altLang="zh-CN" dirty="0"/>
              <a:t>, Over 18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Mapping target value: </a:t>
            </a:r>
            <a:r>
              <a:rPr lang="en-US" altLang="zh-CN" dirty="0"/>
              <a:t>from Yes/No to 1/0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Divide features into two categories: 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Numerical data </a:t>
            </a:r>
            <a:r>
              <a:rPr lang="en-US" altLang="zh-CN" dirty="0"/>
              <a:t>such as Age, </a:t>
            </a:r>
            <a:r>
              <a:rPr lang="en-US" altLang="zh-CN" dirty="0" err="1"/>
              <a:t>DistanceFromHome</a:t>
            </a:r>
            <a:r>
              <a:rPr lang="en-US" altLang="zh-CN" dirty="0"/>
              <a:t>, </a:t>
            </a:r>
            <a:r>
              <a:rPr lang="en-US" altLang="zh-CN" dirty="0" err="1"/>
              <a:t>HourlyRate</a:t>
            </a:r>
            <a:endParaRPr lang="en-US" altLang="zh-CN" dirty="0"/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 data </a:t>
            </a:r>
            <a:r>
              <a:rPr lang="en-US" altLang="zh-CN" dirty="0"/>
              <a:t>such as </a:t>
            </a:r>
            <a:r>
              <a:rPr lang="en-US" altLang="zh-CN" dirty="0" err="1"/>
              <a:t>BusinessTravel</a:t>
            </a:r>
            <a:r>
              <a:rPr lang="en-US" altLang="zh-CN" dirty="0"/>
              <a:t>, Department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5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sz="3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Numerical</a:t>
            </a:r>
            <a:r>
              <a:rPr lang="en-US" altLang="zh-CN" sz="3500" dirty="0"/>
              <a:t> </a:t>
            </a: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dirty="0"/>
              <a:t>Check with heat map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None of the correlations of two different features are over 0.8, which means each two different data are not highly correlated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EE7B49-850D-44E6-AC1E-C0D521E9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9126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For </a:t>
            </a:r>
            <a:r>
              <a:rPr lang="en-US" altLang="zh-CN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</a:t>
            </a:r>
            <a:r>
              <a:rPr lang="en-US" altLang="zh-CN" sz="2700" dirty="0"/>
              <a:t> data:</a:t>
            </a:r>
          </a:p>
          <a:p>
            <a:pPr marL="0" indent="0">
              <a:buNone/>
            </a:pPr>
            <a:r>
              <a:rPr lang="en-US" altLang="zh-CN" sz="2700" dirty="0"/>
              <a:t>Converted into Dummy Variables</a:t>
            </a:r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than combine with Numerical data</a:t>
            </a:r>
          </a:p>
          <a:p>
            <a:pPr marL="0" indent="0">
              <a:buNone/>
            </a:pP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BA627-4761-44D8-A8F2-7A6A73FC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1" y="4364136"/>
            <a:ext cx="8697298" cy="2088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8C23C-463D-4131-BC0D-1D3E1AC8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628800"/>
            <a:ext cx="869729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578</TotalTime>
  <Words>353</Words>
  <Application>Microsoft Office PowerPoint</Application>
  <PresentationFormat>全屏显示(4:3)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Cambria</vt:lpstr>
      <vt:lpstr>Maiandra GD</vt:lpstr>
      <vt:lpstr>Wingdings 2</vt:lpstr>
      <vt:lpstr>龙腾四海</vt:lpstr>
      <vt:lpstr>Project 2 :  Employee Attrition Analysis</vt:lpstr>
      <vt:lpstr>Background:</vt:lpstr>
      <vt:lpstr>Data Source: IBM HR Analytics Employee Attrition &amp; Performance Link: https://www.kaggle.com/pavansubhasht/ibm-hr-analytics-attrition-dataset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 Importance of LogisticRegression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 Employee Attrition Analysis</dc:title>
  <dc:creator>YU HU</dc:creator>
  <cp:lastModifiedBy>Baolong Wu</cp:lastModifiedBy>
  <cp:revision>38</cp:revision>
  <dcterms:created xsi:type="dcterms:W3CDTF">2019-10-05T17:22:01Z</dcterms:created>
  <dcterms:modified xsi:type="dcterms:W3CDTF">2019-10-06T03:58:41Z</dcterms:modified>
</cp:coreProperties>
</file>