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125" d="100"/>
          <a:sy n="125" d="100"/>
        </p:scale>
        <p:origin x="34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holetomat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Modern C</a:t>
            </a:r>
            <a:r>
              <a:rPr lang="en-US" altLang="ko-KR" dirty="0" smtClean="0"/>
              <a:t>++/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/>
              <a:t>C++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포인터</a:t>
            </a:r>
            <a:r>
              <a:rPr lang="en-US" altLang="ko-KR" dirty="0"/>
              <a:t>, </a:t>
            </a:r>
            <a:r>
              <a:rPr lang="ko-KR" altLang="en-US" dirty="0"/>
              <a:t>템플릿</a:t>
            </a:r>
            <a:r>
              <a:rPr lang="en-US" altLang="ko-KR" dirty="0"/>
              <a:t>, 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r>
              <a:rPr lang="ko-KR" altLang="en-US" dirty="0" smtClean="0"/>
              <a:t>년 여름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세미나</a:t>
            </a:r>
            <a:endParaRPr lang="en-US" dirty="0" smtClean="0"/>
          </a:p>
          <a:p>
            <a:r>
              <a:rPr lang="en-US" dirty="0" err="1" smtClean="0"/>
              <a:t>IPCVLab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532467" y="2937878"/>
            <a:ext cx="9228668" cy="3222654"/>
            <a:chOff x="1532467" y="2111401"/>
            <a:chExt cx="9228668" cy="3222654"/>
          </a:xfrm>
        </p:grpSpPr>
        <p:sp>
          <p:nvSpPr>
            <p:cNvPr id="4" name="직사각형 3"/>
            <p:cNvSpPr/>
            <p:nvPr/>
          </p:nvSpPr>
          <p:spPr>
            <a:xfrm>
              <a:off x="1532467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45934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59401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72868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86335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87083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0x04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0550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0x08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14017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0x12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27484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0x16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40951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0x20</a:t>
              </a:r>
              <a:endParaRPr lang="ko-KR" altLang="en-US" dirty="0"/>
            </a:p>
          </p:txBody>
        </p:sp>
        <p:sp>
          <p:nvSpPr>
            <p:cNvPr id="18" name="왼쪽 중괄호 17"/>
            <p:cNvSpPr/>
            <p:nvPr/>
          </p:nvSpPr>
          <p:spPr>
            <a:xfrm rot="16200000">
              <a:off x="5856643" y="586523"/>
              <a:ext cx="586154" cy="7676684"/>
            </a:xfrm>
            <a:prstGeom prst="lef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14017" y="496472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Array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43400" y="1444747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[5]{10, 20, 30, 40, 50}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600200" y="1814079"/>
            <a:ext cx="3420534" cy="11237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0"/>
          </p:cNvCxnSpPr>
          <p:nvPr/>
        </p:nvCxnSpPr>
        <p:spPr>
          <a:xfrm flipH="1" flipV="1">
            <a:off x="7022455" y="1819941"/>
            <a:ext cx="2951280" cy="11179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4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532467" y="2937878"/>
            <a:ext cx="9228668" cy="1944132"/>
            <a:chOff x="1532467" y="2111401"/>
            <a:chExt cx="9228668" cy="1944132"/>
          </a:xfrm>
        </p:grpSpPr>
        <p:sp>
          <p:nvSpPr>
            <p:cNvPr id="4" name="직사각형 3"/>
            <p:cNvSpPr/>
            <p:nvPr/>
          </p:nvSpPr>
          <p:spPr>
            <a:xfrm>
              <a:off x="1532467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45934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59401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72868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86335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87083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0x04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0550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0x08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14017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0x12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27484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0x16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40951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0x20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43400" y="1444747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[5]{10, 20, 30, 40, 50}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600200" y="1814079"/>
            <a:ext cx="3420534" cy="11237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0"/>
          </p:cNvCxnSpPr>
          <p:nvPr/>
        </p:nvCxnSpPr>
        <p:spPr>
          <a:xfrm flipH="1" flipV="1">
            <a:off x="7022455" y="1819941"/>
            <a:ext cx="2951280" cy="11179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76046" y="513470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76046" y="5575633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76046" y="6016566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&amp;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76046" y="645749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*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45558" y="5134700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45558" y="5586023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&amp;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23917" y="6037346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(arr+1)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3917" y="6488668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*(arr+1)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03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532467" y="2937878"/>
            <a:ext cx="9228668" cy="1944132"/>
            <a:chOff x="1532467" y="2111401"/>
            <a:chExt cx="9228668" cy="1944132"/>
          </a:xfrm>
        </p:grpSpPr>
        <p:sp>
          <p:nvSpPr>
            <p:cNvPr id="4" name="직사각형 3"/>
            <p:cNvSpPr/>
            <p:nvPr/>
          </p:nvSpPr>
          <p:spPr>
            <a:xfrm>
              <a:off x="1532467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45934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59401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72868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86335" y="2480733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87083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0x04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0550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0x08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14017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0x12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27484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0x16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40951" y="211140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0x20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43400" y="1444747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[5]{10, 20, 30, 40, 50}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600200" y="1814079"/>
            <a:ext cx="3420534" cy="11237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0"/>
          </p:cNvCxnSpPr>
          <p:nvPr/>
        </p:nvCxnSpPr>
        <p:spPr>
          <a:xfrm flipH="1" flipV="1">
            <a:off x="7022455" y="1819941"/>
            <a:ext cx="2951280" cy="11179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76046" y="513470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 </a:t>
            </a:r>
            <a:r>
              <a:rPr lang="en-US" altLang="ko-KR" b="1" dirty="0" smtClean="0"/>
              <a:t>0x04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76046" y="5575633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 </a:t>
            </a:r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76046" y="6016566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&amp;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 </a:t>
            </a:r>
            <a:r>
              <a:rPr lang="en-US" altLang="ko-KR" b="1" dirty="0" smtClean="0"/>
              <a:t>0x04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776046" y="6457498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*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 </a:t>
            </a:r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5558" y="513470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 </a:t>
            </a:r>
            <a:r>
              <a:rPr lang="en-US" altLang="ko-KR" b="1" dirty="0" smtClean="0"/>
              <a:t>20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45558" y="5586023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&amp;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 </a:t>
            </a:r>
            <a:r>
              <a:rPr lang="en-US" altLang="ko-KR" b="1" dirty="0" smtClean="0"/>
              <a:t>0x08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23917" y="6037346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(arr+1)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 </a:t>
            </a:r>
            <a:r>
              <a:rPr lang="en-US" altLang="ko-KR" b="1" dirty="0"/>
              <a:t>0x08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3917" y="6488668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*(arr+1)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 </a:t>
            </a:r>
            <a:r>
              <a:rPr lang="en-US" altLang="ko-KR" b="1" dirty="0" smtClean="0"/>
              <a:t>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098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543281"/>
          </a:xfrm>
        </p:spPr>
        <p:txBody>
          <a:bodyPr/>
          <a:lstStyle/>
          <a:p>
            <a:r>
              <a:rPr lang="ko-KR" altLang="en-US" dirty="0" smtClean="0"/>
              <a:t>함수 및 클래스를 일반화</a:t>
            </a:r>
            <a:r>
              <a:rPr lang="en-US" altLang="ko-KR" dirty="0" smtClean="0"/>
              <a:t>(Generic)</a:t>
            </a:r>
            <a:r>
              <a:rPr lang="ko-KR" altLang="en-US" dirty="0" smtClean="0"/>
              <a:t>할 수 있는 기술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48567"/>
              </p:ext>
            </p:extLst>
          </p:nvPr>
        </p:nvGraphicFramePr>
        <p:xfrm>
          <a:off x="1610437" y="2878016"/>
          <a:ext cx="3407040" cy="2315308"/>
        </p:xfrm>
        <a:graphic>
          <a:graphicData uri="http://schemas.openxmlformats.org/drawingml/2006/table">
            <a:tbl>
              <a:tblPr/>
              <a:tblGrid>
                <a:gridCol w="194041">
                  <a:extLst>
                    <a:ext uri="{9D8B030D-6E8A-4147-A177-3AD203B41FA5}">
                      <a16:colId xmlns:a16="http://schemas.microsoft.com/office/drawing/2014/main" val="3084946854"/>
                    </a:ext>
                  </a:extLst>
                </a:gridCol>
                <a:gridCol w="3212999">
                  <a:extLst>
                    <a:ext uri="{9D8B030D-6E8A-4147-A177-3AD203B41FA5}">
                      <a16:colId xmlns:a16="http://schemas.microsoft.com/office/drawing/2014/main" val="3209993679"/>
                    </a:ext>
                  </a:extLst>
                </a:gridCol>
              </a:tblGrid>
              <a:tr h="2315308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3086" marR="43086" marT="43086" marB="43086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Add(</a:t>
                      </a:r>
                      <a:r>
                        <a:rPr lang="en-US" sz="14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a, </a:t>
                      </a:r>
                      <a:r>
                        <a:rPr lang="en-US" sz="14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Add(</a:t>
                      </a:r>
                      <a:r>
                        <a:rPr lang="en-US" sz="14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a, </a:t>
                      </a:r>
                      <a:r>
                        <a:rPr lang="en-US" sz="14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43086" marB="43086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28136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5509845" y="3742593"/>
            <a:ext cx="803031" cy="58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41477" y="3742593"/>
            <a:ext cx="3760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타입만 다르지 하는 일은 똑같은데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하나로 묶을 수 없을까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013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543281"/>
          </a:xfrm>
        </p:spPr>
        <p:txBody>
          <a:bodyPr/>
          <a:lstStyle/>
          <a:p>
            <a:r>
              <a:rPr lang="ko-KR" altLang="en-US" dirty="0" smtClean="0"/>
              <a:t>함수 및 클래스를 일반화</a:t>
            </a:r>
            <a:r>
              <a:rPr lang="en-US" altLang="ko-KR" dirty="0" smtClean="0"/>
              <a:t>(Generic)</a:t>
            </a:r>
            <a:r>
              <a:rPr lang="ko-KR" altLang="en-US" dirty="0" smtClean="0"/>
              <a:t>할 수 있는 기술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10437" y="2878016"/>
          <a:ext cx="3407040" cy="2315308"/>
        </p:xfrm>
        <a:graphic>
          <a:graphicData uri="http://schemas.openxmlformats.org/drawingml/2006/table">
            <a:tbl>
              <a:tblPr/>
              <a:tblGrid>
                <a:gridCol w="194041">
                  <a:extLst>
                    <a:ext uri="{9D8B030D-6E8A-4147-A177-3AD203B41FA5}">
                      <a16:colId xmlns:a16="http://schemas.microsoft.com/office/drawing/2014/main" val="3084946854"/>
                    </a:ext>
                  </a:extLst>
                </a:gridCol>
                <a:gridCol w="3212999">
                  <a:extLst>
                    <a:ext uri="{9D8B030D-6E8A-4147-A177-3AD203B41FA5}">
                      <a16:colId xmlns:a16="http://schemas.microsoft.com/office/drawing/2014/main" val="3209993679"/>
                    </a:ext>
                  </a:extLst>
                </a:gridCol>
              </a:tblGrid>
              <a:tr h="2315308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3086" marR="43086" marT="43086" marB="43086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Add(</a:t>
                      </a:r>
                      <a:r>
                        <a:rPr lang="en-US" sz="14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a, </a:t>
                      </a:r>
                      <a:r>
                        <a:rPr lang="en-US" sz="14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Add(</a:t>
                      </a:r>
                      <a:r>
                        <a:rPr lang="en-US" sz="14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a, </a:t>
                      </a:r>
                      <a:r>
                        <a:rPr lang="en-US" sz="14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43086" marB="43086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28136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5509845" y="3742593"/>
            <a:ext cx="803031" cy="58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20970" y="2554850"/>
            <a:ext cx="3760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타입만 다르지 하는 일은 똑같은데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하나로 묶을 수 없을까</a:t>
            </a:r>
            <a:r>
              <a:rPr lang="en-US" altLang="ko-KR" b="1" dirty="0" smtClean="0"/>
              <a:t>? </a:t>
            </a:r>
            <a:r>
              <a:rPr lang="en-US" altLang="ko-KR" b="1" dirty="0" smtClean="0">
                <a:solidFill>
                  <a:srgbClr val="FF0000"/>
                </a:solidFill>
              </a:rPr>
              <a:t>Template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8971"/>
              </p:ext>
            </p:extLst>
          </p:nvPr>
        </p:nvGraphicFramePr>
        <p:xfrm>
          <a:off x="6611815" y="3295944"/>
          <a:ext cx="4179276" cy="1897380"/>
        </p:xfrm>
        <a:graphic>
          <a:graphicData uri="http://schemas.openxmlformats.org/drawingml/2006/table">
            <a:tbl>
              <a:tblPr/>
              <a:tblGrid>
                <a:gridCol w="205003">
                  <a:extLst>
                    <a:ext uri="{9D8B030D-6E8A-4147-A177-3AD203B41FA5}">
                      <a16:colId xmlns:a16="http://schemas.microsoft.com/office/drawing/2014/main" val="3256220392"/>
                    </a:ext>
                  </a:extLst>
                </a:gridCol>
                <a:gridCol w="3974273">
                  <a:extLst>
                    <a:ext uri="{9D8B030D-6E8A-4147-A177-3AD203B41FA5}">
                      <a16:colId xmlns:a16="http://schemas.microsoft.com/office/drawing/2014/main" val="1302269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template&lt;class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 Add(T a, T b)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57150" marB="57150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0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38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– </a:t>
            </a:r>
            <a:r>
              <a:rPr lang="ko-KR" altLang="en-US" dirty="0" smtClean="0"/>
              <a:t>주위 사항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879" y="1853590"/>
            <a:ext cx="4707381" cy="4387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20508" y="2559205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번역단위</a:t>
            </a:r>
            <a:r>
              <a:rPr lang="en-US" altLang="ko-KR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lang="ko-KR" altLang="en-US" sz="1400" dirty="0" err="1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번역단위</a:t>
            </a:r>
            <a:r>
              <a:rPr lang="en-US" altLang="ko-KR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컴파일 타임에 서로를 참조하지 </a:t>
            </a:r>
            <a:r>
              <a:rPr lang="ko-KR" altLang="en-US" sz="1400" dirty="0" smtClean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않음</a:t>
            </a:r>
            <a:r>
              <a:rPr lang="en-US" altLang="ko-KR" sz="1400" dirty="0" smtClean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1400" dirty="0">
              <a:solidFill>
                <a:srgbClr val="434A54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각각 </a:t>
            </a:r>
            <a:r>
              <a:rPr lang="ko-KR" altLang="en-US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따로따로 컴파일이 되어 </a:t>
            </a:r>
            <a:r>
              <a:rPr lang="ko-KR" altLang="en-US" sz="1400" dirty="0" err="1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목적파일로</a:t>
            </a:r>
            <a:r>
              <a:rPr lang="ko-KR" altLang="en-US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된다</a:t>
            </a:r>
            <a:r>
              <a:rPr lang="en-US" altLang="ko-KR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보통은 </a:t>
            </a:r>
            <a:r>
              <a:rPr lang="en-US" altLang="ko-KR" sz="1400" dirty="0" err="1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a.h</a:t>
            </a:r>
            <a:r>
              <a:rPr lang="ko-KR" altLang="en-US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에는 </a:t>
            </a:r>
            <a:r>
              <a:rPr lang="en-US" altLang="ko-KR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a.cpp</a:t>
            </a:r>
            <a:r>
              <a:rPr lang="ko-KR" altLang="en-US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정의된 함수나 클래스에 대한 </a:t>
            </a:r>
            <a:r>
              <a:rPr lang="en-US" altLang="ko-KR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(extern</a:t>
            </a:r>
            <a:r>
              <a:rPr lang="en-US" altLang="ko-KR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선언을 하기 때문에 컴파일 타임에 아무런 문제가 발생하지 </a:t>
            </a:r>
            <a:r>
              <a:rPr lang="ko-KR" altLang="en-US" sz="1400" dirty="0" smtClean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않음</a:t>
            </a:r>
            <a:r>
              <a:rPr lang="en-US" altLang="ko-KR" sz="1400" dirty="0" smtClean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1400" dirty="0">
              <a:solidFill>
                <a:srgbClr val="434A54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</a:t>
            </a:r>
            <a:r>
              <a:rPr lang="ko-KR" altLang="en-US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체적인 </a:t>
            </a:r>
            <a:r>
              <a:rPr lang="ko-KR" altLang="en-US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구현에 대한 연결은 링크과정에서 </a:t>
            </a:r>
            <a:r>
              <a:rPr lang="ko-KR" altLang="en-US" sz="1400" dirty="0" err="1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링커에서</a:t>
            </a:r>
            <a:r>
              <a:rPr lang="ko-KR" altLang="en-US" sz="1400" dirty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smtClean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</a:t>
            </a:r>
            <a:r>
              <a:rPr lang="en-US" altLang="ko-KR" sz="1400" dirty="0" smtClean="0">
                <a:solidFill>
                  <a:srgbClr val="434A5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400" dirty="0">
              <a:solidFill>
                <a:srgbClr val="434A54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6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– </a:t>
            </a:r>
            <a:r>
              <a:rPr lang="ko-KR" altLang="en-US" dirty="0" smtClean="0"/>
              <a:t>주위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918420"/>
          </a:xfrm>
        </p:spPr>
        <p:txBody>
          <a:bodyPr/>
          <a:lstStyle/>
          <a:p>
            <a:r>
              <a:rPr lang="ko-KR" altLang="en-US" dirty="0" smtClean="0"/>
              <a:t>템플릿 코드에 경우 컴파일 타임에 하기 때문에 구현 부분이 따로 있는 </a:t>
            </a:r>
            <a:r>
              <a:rPr lang="ko-KR" altLang="en-US" smtClean="0"/>
              <a:t>경우 컴파일하지 못하고 에러를 발생시킴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2160"/>
              </p:ext>
            </p:extLst>
          </p:nvPr>
        </p:nvGraphicFramePr>
        <p:xfrm>
          <a:off x="5410203" y="3077363"/>
          <a:ext cx="4179276" cy="827532"/>
        </p:xfrm>
        <a:graphic>
          <a:graphicData uri="http://schemas.openxmlformats.org/drawingml/2006/table">
            <a:tbl>
              <a:tblPr/>
              <a:tblGrid>
                <a:gridCol w="205003">
                  <a:extLst>
                    <a:ext uri="{9D8B030D-6E8A-4147-A177-3AD203B41FA5}">
                      <a16:colId xmlns:a16="http://schemas.microsoft.com/office/drawing/2014/main" val="3256220392"/>
                    </a:ext>
                  </a:extLst>
                </a:gridCol>
                <a:gridCol w="3974273">
                  <a:extLst>
                    <a:ext uri="{9D8B030D-6E8A-4147-A177-3AD203B41FA5}">
                      <a16:colId xmlns:a16="http://schemas.microsoft.com/office/drawing/2014/main" val="1302269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altLang="ko-KR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template&lt;class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 Add(T a, T b</a:t>
                      </a:r>
                      <a:r>
                        <a:rPr lang="en-US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57150" marB="57150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0355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73853"/>
              </p:ext>
            </p:extLst>
          </p:nvPr>
        </p:nvGraphicFramePr>
        <p:xfrm>
          <a:off x="5410203" y="4654116"/>
          <a:ext cx="4179276" cy="1540764"/>
        </p:xfrm>
        <a:graphic>
          <a:graphicData uri="http://schemas.openxmlformats.org/drawingml/2006/table">
            <a:tbl>
              <a:tblPr/>
              <a:tblGrid>
                <a:gridCol w="205003">
                  <a:extLst>
                    <a:ext uri="{9D8B030D-6E8A-4147-A177-3AD203B41FA5}">
                      <a16:colId xmlns:a16="http://schemas.microsoft.com/office/drawing/2014/main" val="3256220392"/>
                    </a:ext>
                  </a:extLst>
                </a:gridCol>
                <a:gridCol w="3974273">
                  <a:extLst>
                    <a:ext uri="{9D8B030D-6E8A-4147-A177-3AD203B41FA5}">
                      <a16:colId xmlns:a16="http://schemas.microsoft.com/office/drawing/2014/main" val="1302269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altLang="ko-KR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Add(T a, T b)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57150" marB="57150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035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11819" y="2708031"/>
            <a:ext cx="129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Operator.h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89990" y="4292405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Operator.cpp</a:t>
            </a:r>
            <a:endParaRPr lang="ko-KR" altLang="en-US" dirty="0"/>
          </a:p>
        </p:txBody>
      </p:sp>
      <p:sp>
        <p:nvSpPr>
          <p:cNvPr id="11" name="폭발 1 10"/>
          <p:cNvSpPr/>
          <p:nvPr/>
        </p:nvSpPr>
        <p:spPr>
          <a:xfrm>
            <a:off x="8191502" y="3409711"/>
            <a:ext cx="2795954" cy="2227385"/>
          </a:xfrm>
          <a:prstGeom prst="irregularSeal1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Error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17641"/>
              </p:ext>
            </p:extLst>
          </p:nvPr>
        </p:nvGraphicFramePr>
        <p:xfrm>
          <a:off x="579662" y="3409711"/>
          <a:ext cx="4179276" cy="1897380"/>
        </p:xfrm>
        <a:graphic>
          <a:graphicData uri="http://schemas.openxmlformats.org/drawingml/2006/table">
            <a:tbl>
              <a:tblPr/>
              <a:tblGrid>
                <a:gridCol w="205003">
                  <a:extLst>
                    <a:ext uri="{9D8B030D-6E8A-4147-A177-3AD203B41FA5}">
                      <a16:colId xmlns:a16="http://schemas.microsoft.com/office/drawing/2014/main" val="3256220392"/>
                    </a:ext>
                  </a:extLst>
                </a:gridCol>
                <a:gridCol w="3974273">
                  <a:extLst>
                    <a:ext uri="{9D8B030D-6E8A-4147-A177-3AD203B41FA5}">
                      <a16:colId xmlns:a16="http://schemas.microsoft.com/office/drawing/2014/main" val="1302269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template&lt;class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 Add(T a, T b)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57150" marB="57150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0355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37498" y="3040379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Operator.hpp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34508" y="3491129"/>
            <a:ext cx="1547446" cy="15497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9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Specialization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대해서는 다르게 정의하고 싶을 때 사용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10056"/>
              </p:ext>
            </p:extLst>
          </p:nvPr>
        </p:nvGraphicFramePr>
        <p:xfrm>
          <a:off x="2955707" y="2786352"/>
          <a:ext cx="5717878" cy="2393870"/>
        </p:xfrm>
        <a:graphic>
          <a:graphicData uri="http://schemas.openxmlformats.org/drawingml/2006/table">
            <a:tbl>
              <a:tblPr/>
              <a:tblGrid>
                <a:gridCol w="715814">
                  <a:extLst>
                    <a:ext uri="{9D8B030D-6E8A-4147-A177-3AD203B41FA5}">
                      <a16:colId xmlns:a16="http://schemas.microsoft.com/office/drawing/2014/main" val="4185815763"/>
                    </a:ext>
                  </a:extLst>
                </a:gridCol>
                <a:gridCol w="5002064">
                  <a:extLst>
                    <a:ext uri="{9D8B030D-6E8A-4147-A177-3AD203B41FA5}">
                      <a16:colId xmlns:a16="http://schemas.microsoft.com/office/drawing/2014/main" val="3156536937"/>
                    </a:ext>
                  </a:extLst>
                </a:gridCol>
              </a:tblGrid>
              <a:tr h="2187615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31075" marR="31075" marT="31075" marB="31075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template&lt;class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0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 add(T a, T b)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template&lt;&gt;</a:t>
                      </a:r>
                      <a:endParaRPr lang="en-US" sz="10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0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add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a, </a:t>
                      </a:r>
                      <a:r>
                        <a:rPr lang="en-US" sz="10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r"/>
                      <a:endParaRPr lang="en-US" sz="1000" i="1" dirty="0">
                        <a:effectLst/>
                      </a:endParaRPr>
                    </a:p>
                  </a:txBody>
                  <a:tcPr marL="0" marR="0" marT="31075" marB="31075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9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Doxygen</a:t>
            </a:r>
            <a:r>
              <a:rPr lang="en-US" altLang="ko-KR" dirty="0" smtClean="0"/>
              <a:t> 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1001715"/>
          </a:xfrm>
        </p:spPr>
        <p:txBody>
          <a:bodyPr/>
          <a:lstStyle/>
          <a:p>
            <a:r>
              <a:rPr lang="en-US" altLang="ko-KR" dirty="0" err="1" smtClean="0"/>
              <a:t>Doxygen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코드상의</a:t>
            </a:r>
            <a:r>
              <a:rPr lang="ko-KR" altLang="en-US" dirty="0" smtClean="0"/>
              <a:t> 주석을 통해 문서를 만들어내는 프로그램</a:t>
            </a:r>
            <a:endParaRPr lang="en-US" altLang="ko-KR" dirty="0" smtClean="0"/>
          </a:p>
          <a:p>
            <a:r>
              <a:rPr lang="en-US" altLang="ko-KR" dirty="0" err="1"/>
              <a:t>Doxygen</a:t>
            </a:r>
            <a:r>
              <a:rPr lang="en-US" altLang="ko-KR" dirty="0"/>
              <a:t> </a:t>
            </a:r>
            <a:r>
              <a:rPr lang="en-US" altLang="ko-KR" dirty="0" smtClean="0"/>
              <a:t>Comment : </a:t>
            </a:r>
            <a:r>
              <a:rPr lang="ko-KR" altLang="en-US" dirty="0" smtClean="0"/>
              <a:t>코드 문서화를 위한 주석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95" y="2890249"/>
            <a:ext cx="4641593" cy="38405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035" y="2791326"/>
            <a:ext cx="1978866" cy="39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assist 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2020389"/>
          </a:xfrm>
        </p:spPr>
        <p:txBody>
          <a:bodyPr>
            <a:normAutofit/>
          </a:bodyPr>
          <a:lstStyle/>
          <a:p>
            <a:r>
              <a:rPr lang="en-US" altLang="ko-KR" dirty="0"/>
              <a:t>Visual Assist</a:t>
            </a:r>
            <a:r>
              <a:rPr lang="ko-KR" altLang="en-US" dirty="0"/>
              <a:t>는 </a:t>
            </a:r>
            <a:r>
              <a:rPr lang="en-US" altLang="ko-KR" dirty="0" err="1"/>
              <a:t>Visaul</a:t>
            </a:r>
            <a:r>
              <a:rPr lang="en-US" altLang="ko-KR" dirty="0"/>
              <a:t> Studio</a:t>
            </a:r>
            <a:r>
              <a:rPr lang="ko-KR" altLang="en-US" dirty="0"/>
              <a:t>용 </a:t>
            </a:r>
            <a:r>
              <a:rPr lang="en-US" altLang="ko-KR" dirty="0"/>
              <a:t>C/C++</a:t>
            </a:r>
            <a:r>
              <a:rPr lang="ko-KR" altLang="en-US" dirty="0"/>
              <a:t>과 </a:t>
            </a:r>
            <a:r>
              <a:rPr lang="en-US" altLang="ko-KR" dirty="0"/>
              <a:t>C#</a:t>
            </a:r>
            <a:r>
              <a:rPr lang="ko-KR" altLang="en-US" dirty="0"/>
              <a:t>을 위한 생산성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r>
              <a:rPr lang="ko-KR" altLang="en-US" dirty="0" smtClean="0"/>
              <a:t>개발자의 </a:t>
            </a:r>
            <a:r>
              <a:rPr lang="ko-KR" altLang="en-US" dirty="0"/>
              <a:t>생산성을 향상시키기 위해 강력하고 간결하고 빠른 프로그래밍 코드 분석 및 어시스트를 위한 풍부한 기능을 </a:t>
            </a:r>
            <a:r>
              <a:rPr lang="ko-KR" altLang="en-US" dirty="0" smtClean="0"/>
              <a:t>가</a:t>
            </a:r>
            <a:r>
              <a:rPr lang="ko-KR" altLang="en-US" dirty="0"/>
              <a:t>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21375" y="6399768"/>
            <a:ext cx="3614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https://www.wholetomato.com/</a:t>
            </a:r>
            <a:endParaRPr lang="ko-KR" altLang="en-US" dirty="0"/>
          </a:p>
        </p:txBody>
      </p:sp>
      <p:pic>
        <p:nvPicPr>
          <p:cNvPr id="5122" name="Picture 2" descr="visual assis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365500"/>
            <a:ext cx="34036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Modern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(C++98), 2003(C++03)</a:t>
            </a:r>
            <a:r>
              <a:rPr lang="ko-KR" altLang="en-US" dirty="0" smtClean="0"/>
              <a:t>년 이후 새로운 표준을 재정하지 않았음</a:t>
            </a: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2011</a:t>
            </a:r>
            <a:r>
              <a:rPr lang="ko-KR" altLang="en-US" dirty="0" smtClean="0"/>
              <a:t>년 이후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년마다 새로운 표준을 재정</a:t>
            </a:r>
            <a:endParaRPr lang="en-US" altLang="ko-KR" dirty="0" smtClean="0"/>
          </a:p>
          <a:p>
            <a:pPr lvl="1"/>
            <a:r>
              <a:rPr lang="en-US" dirty="0" smtClean="0"/>
              <a:t>2011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(C+11)</a:t>
            </a:r>
          </a:p>
          <a:p>
            <a:pPr lvl="1"/>
            <a:r>
              <a:rPr lang="en-US" altLang="ko-KR" dirty="0" smtClean="0"/>
              <a:t>2014</a:t>
            </a:r>
            <a:r>
              <a:rPr lang="ko-KR" altLang="en-US" dirty="0" smtClean="0"/>
              <a:t>년</a:t>
            </a:r>
            <a:r>
              <a:rPr lang="en-US" altLang="ko-KR" dirty="0"/>
              <a:t>(</a:t>
            </a:r>
            <a:r>
              <a:rPr lang="en-US" altLang="ko-KR" dirty="0" smtClean="0"/>
              <a:t>C+14)</a:t>
            </a:r>
            <a:endParaRPr lang="en-US" altLang="ko-KR" dirty="0"/>
          </a:p>
          <a:p>
            <a:pPr lvl="1"/>
            <a:r>
              <a:rPr lang="en-US" altLang="ko-KR" dirty="0" smtClean="0"/>
              <a:t>2017</a:t>
            </a:r>
            <a:r>
              <a:rPr lang="ko-KR" altLang="en-US" dirty="0" smtClean="0"/>
              <a:t>년</a:t>
            </a:r>
            <a:r>
              <a:rPr lang="en-US" altLang="ko-KR" dirty="0"/>
              <a:t>(</a:t>
            </a:r>
            <a:r>
              <a:rPr lang="en-US" altLang="ko-KR" dirty="0" smtClean="0"/>
              <a:t>C+17)</a:t>
            </a:r>
            <a:endParaRPr lang="en-US" altLang="ko-KR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assist X</a:t>
            </a:r>
            <a:r>
              <a:rPr lang="ko-KR" altLang="en-US" dirty="0" smtClean="0"/>
              <a:t>를 이용한 </a:t>
            </a:r>
            <a:r>
              <a:rPr lang="en-US" altLang="ko-KR" dirty="0" err="1" smtClean="0"/>
              <a:t>Doxygen</a:t>
            </a:r>
            <a:r>
              <a:rPr lang="en-US" altLang="ko-KR" dirty="0" smtClean="0"/>
              <a:t> Comment </a:t>
            </a:r>
            <a:r>
              <a:rPr lang="ko-KR" altLang="en-US" dirty="0" smtClean="0"/>
              <a:t>작성하기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8259"/>
            <a:ext cx="10515600" cy="43495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65850" y="5670550"/>
            <a:ext cx="2813050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1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assist X</a:t>
            </a:r>
            <a:r>
              <a:rPr lang="ko-KR" altLang="en-US" dirty="0"/>
              <a:t>를 이용한 </a:t>
            </a:r>
            <a:r>
              <a:rPr lang="en-US" altLang="ko-KR" dirty="0" err="1"/>
              <a:t>Doxygen</a:t>
            </a:r>
            <a:r>
              <a:rPr lang="en-US" altLang="ko-KR" dirty="0"/>
              <a:t> Comment </a:t>
            </a:r>
            <a:r>
              <a:rPr lang="ko-KR" altLang="en-US" dirty="0"/>
              <a:t>작성하기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094" y="1789113"/>
            <a:ext cx="7031811" cy="4387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17788" y="3419475"/>
            <a:ext cx="1106487" cy="115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6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assist X</a:t>
            </a:r>
            <a:r>
              <a:rPr lang="ko-KR" altLang="en-US" dirty="0"/>
              <a:t>를 이용한 </a:t>
            </a:r>
            <a:r>
              <a:rPr lang="en-US" altLang="ko-KR" dirty="0" err="1"/>
              <a:t>Doxygen</a:t>
            </a:r>
            <a:r>
              <a:rPr lang="en-US" altLang="ko-KR" dirty="0"/>
              <a:t> Comment </a:t>
            </a:r>
            <a:r>
              <a:rPr lang="ko-KR" altLang="en-US" dirty="0"/>
              <a:t>작성하기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896" y="1789113"/>
            <a:ext cx="7040207" cy="4387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22701" y="2286000"/>
            <a:ext cx="1106487" cy="115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22701" y="5295900"/>
            <a:ext cx="5140324" cy="115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39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assist X</a:t>
            </a:r>
            <a:r>
              <a:rPr lang="ko-KR" altLang="en-US" dirty="0"/>
              <a:t>를 이용한 </a:t>
            </a:r>
            <a:r>
              <a:rPr lang="en-US" altLang="ko-KR" dirty="0" err="1"/>
              <a:t>Doxygen</a:t>
            </a:r>
            <a:r>
              <a:rPr lang="en-US" altLang="ko-KR" dirty="0"/>
              <a:t> Comment </a:t>
            </a:r>
            <a:r>
              <a:rPr lang="ko-KR" altLang="en-US" dirty="0"/>
              <a:t>작성하기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449891" y="1797586"/>
            <a:ext cx="9567297" cy="4580354"/>
            <a:chOff x="230691" y="1797586"/>
            <a:chExt cx="9567297" cy="45803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91" y="1797586"/>
              <a:ext cx="9567297" cy="458035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0689" y="2998329"/>
              <a:ext cx="2381582" cy="2019582"/>
            </a:xfrm>
            <a:prstGeom prst="rect">
              <a:avLst/>
            </a:prstGeom>
          </p:spPr>
        </p:pic>
        <p:sp>
          <p:nvSpPr>
            <p:cNvPr id="9" name="오른쪽 화살표 8"/>
            <p:cNvSpPr/>
            <p:nvPr/>
          </p:nvSpPr>
          <p:spPr>
            <a:xfrm>
              <a:off x="5014339" y="3489960"/>
              <a:ext cx="1569341" cy="11734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16028" y="4663440"/>
              <a:ext cx="3299812" cy="1752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26228" y="4693920"/>
              <a:ext cx="2217772" cy="259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5288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assist X</a:t>
            </a:r>
            <a:r>
              <a:rPr lang="ko-KR" altLang="en-US" dirty="0"/>
              <a:t>를 이용한 </a:t>
            </a:r>
            <a:r>
              <a:rPr lang="en-US" altLang="ko-KR" dirty="0" err="1"/>
              <a:t>Doxygen</a:t>
            </a:r>
            <a:r>
              <a:rPr lang="en-US" altLang="ko-KR" dirty="0"/>
              <a:t> Comment </a:t>
            </a:r>
            <a:r>
              <a:rPr lang="ko-KR" altLang="en-US" dirty="0"/>
              <a:t>작성하기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52857"/>
            <a:ext cx="7620000" cy="498131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86000" y="4127627"/>
            <a:ext cx="1711569" cy="151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00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assist X</a:t>
            </a:r>
            <a:r>
              <a:rPr lang="ko-KR" altLang="en-US" dirty="0"/>
              <a:t>를 이용한 </a:t>
            </a:r>
            <a:r>
              <a:rPr lang="en-US" altLang="ko-KR" dirty="0" err="1"/>
              <a:t>Doxygen</a:t>
            </a:r>
            <a:r>
              <a:rPr lang="en-US" altLang="ko-KR" dirty="0"/>
              <a:t> Comment </a:t>
            </a:r>
            <a:r>
              <a:rPr lang="ko-KR" altLang="en-US" dirty="0"/>
              <a:t>작성하기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964003"/>
              </p:ext>
            </p:extLst>
          </p:nvPr>
        </p:nvGraphicFramePr>
        <p:xfrm>
          <a:off x="4193931" y="1789113"/>
          <a:ext cx="3804138" cy="4387850"/>
        </p:xfrm>
        <a:graphic>
          <a:graphicData uri="http://schemas.openxmlformats.org/drawingml/2006/table">
            <a:tbl>
              <a:tblPr/>
              <a:tblGrid>
                <a:gridCol w="153583">
                  <a:extLst>
                    <a:ext uri="{9D8B030D-6E8A-4147-A177-3AD203B41FA5}">
                      <a16:colId xmlns:a16="http://schemas.microsoft.com/office/drawing/2014/main" val="385964563"/>
                    </a:ext>
                  </a:extLst>
                </a:gridCol>
                <a:gridCol w="3650555">
                  <a:extLst>
                    <a:ext uri="{9D8B030D-6E8A-4147-A177-3AD203B41FA5}">
                      <a16:colId xmlns:a16="http://schemas.microsoft.com/office/drawing/2014/main" val="544309028"/>
                    </a:ext>
                  </a:extLst>
                </a:gridCol>
              </a:tblGrid>
              <a:tr h="4387850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859" marR="9859" marT="9859" marB="9859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//************************************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Method:    Foo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</a:t>
                      </a:r>
                      <a:r>
                        <a:rPr lang="en-US" sz="800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FullName</a:t>
                      </a: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:  Comment::Foo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brief: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author: mcb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date: 2019/06/20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Access:    public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Returns:   void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//************************************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Foo() {}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//************************************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Method:    Foo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</a:t>
                      </a:r>
                      <a:r>
                        <a:rPr lang="en-US" sz="800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FullName</a:t>
                      </a: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:  Comment::Foo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brief: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author: mcb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date: 2019/06/20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Access:    public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Returns:   void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 Parameter: </a:t>
                      </a:r>
                      <a:r>
                        <a:rPr lang="en-US" sz="800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a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//************************************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Foo(</a:t>
                      </a:r>
                      <a:r>
                        <a:rPr lang="en-US" sz="8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a) {}</a:t>
                      </a:r>
                    </a:p>
                    <a:p>
                      <a:pPr fontAlgn="b"/>
                      <a:r>
                        <a:rPr lang="en-US" sz="3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  <a:endParaRPr lang="en-US" sz="300" dirty="0">
                        <a:effectLst/>
                      </a:endParaRPr>
                    </a:p>
                  </a:txBody>
                  <a:tcPr marL="0" marR="0" marT="9859" marB="9859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34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763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assist X</a:t>
            </a:r>
            <a:r>
              <a:rPr lang="ko-KR" altLang="en-US" dirty="0"/>
              <a:t>를 이용한 </a:t>
            </a:r>
            <a:r>
              <a:rPr lang="en-US" altLang="ko-KR" dirty="0" err="1"/>
              <a:t>Doxygen</a:t>
            </a:r>
            <a:r>
              <a:rPr lang="en-US" altLang="ko-KR" dirty="0"/>
              <a:t> Comment </a:t>
            </a:r>
            <a:r>
              <a:rPr lang="ko-KR" altLang="en-US" dirty="0"/>
              <a:t>작성하기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756" y="1789113"/>
            <a:ext cx="5622488" cy="4387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33849" y="5492750"/>
            <a:ext cx="657225" cy="168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56150" y="53922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클릭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71950" y="3406775"/>
            <a:ext cx="1587500" cy="135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5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assist X</a:t>
            </a:r>
            <a:r>
              <a:rPr lang="ko-KR" altLang="en-US" dirty="0"/>
              <a:t>를 이용한 </a:t>
            </a:r>
            <a:r>
              <a:rPr lang="en-US" altLang="ko-KR" dirty="0" err="1"/>
              <a:t>Doxygen</a:t>
            </a:r>
            <a:r>
              <a:rPr lang="en-US" altLang="ko-KR" dirty="0"/>
              <a:t> Comment </a:t>
            </a:r>
            <a:r>
              <a:rPr lang="ko-KR" altLang="en-US" dirty="0"/>
              <a:t>작성하기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5349"/>
            <a:ext cx="2343477" cy="201958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8199" y="2015349"/>
            <a:ext cx="2343477" cy="247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571" y="2024876"/>
            <a:ext cx="1924319" cy="27912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197" y="2034403"/>
            <a:ext cx="2114845" cy="27816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81674" y="19545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  <p:sp>
        <p:nvSpPr>
          <p:cNvPr id="13" name="오른쪽 화살표 12"/>
          <p:cNvSpPr/>
          <p:nvPr/>
        </p:nvSpPr>
        <p:spPr>
          <a:xfrm>
            <a:off x="6680298" y="3238500"/>
            <a:ext cx="1363490" cy="7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87624" y="284047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사용자 수정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73549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assist X</a:t>
            </a:r>
            <a:r>
              <a:rPr lang="ko-KR" altLang="en-US" dirty="0"/>
              <a:t>를 이용한 </a:t>
            </a:r>
            <a:r>
              <a:rPr lang="en-US" altLang="ko-KR" dirty="0" err="1"/>
              <a:t>Doxygen</a:t>
            </a:r>
            <a:r>
              <a:rPr lang="en-US" altLang="ko-KR" dirty="0"/>
              <a:t> Comment </a:t>
            </a:r>
            <a:r>
              <a:rPr lang="ko-KR" altLang="en-US" dirty="0"/>
              <a:t>작성하기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69" y="1784614"/>
            <a:ext cx="4305901" cy="49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5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C++11 Core Language Features Table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1789112"/>
            <a:ext cx="4245118" cy="50688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783054"/>
            <a:ext cx="4245118" cy="507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C++11 Concurrency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200" y="1789113"/>
            <a:ext cx="4715600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C++11 </a:t>
            </a:r>
            <a:r>
              <a:rPr lang="en-US" altLang="ko-KR" dirty="0" smtClean="0"/>
              <a:t>C99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48" y="2701746"/>
            <a:ext cx="629690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C++ 14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177" y="1789113"/>
            <a:ext cx="4603645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C++ 17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178" y="1789113"/>
            <a:ext cx="4643644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283955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= 10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38200" y="3641318"/>
            <a:ext cx="1574800" cy="15748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2816" y="327198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64697" y="4050063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 10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64697" y="4466233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&amp;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 0x04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38200" y="5811421"/>
            <a:ext cx="1574800" cy="412929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28" idx="0"/>
          </p:cNvCxnSpPr>
          <p:nvPr/>
        </p:nvCxnSpPr>
        <p:spPr>
          <a:xfrm flipH="1" flipV="1">
            <a:off x="1625599" y="4595440"/>
            <a:ext cx="1" cy="1215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154615" y="3641318"/>
            <a:ext cx="1574800" cy="15748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09231" y="327198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154615" y="5811421"/>
            <a:ext cx="1574800" cy="412929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1" idx="0"/>
          </p:cNvCxnSpPr>
          <p:nvPr/>
        </p:nvCxnSpPr>
        <p:spPr>
          <a:xfrm flipH="1" flipV="1">
            <a:off x="6942014" y="4595440"/>
            <a:ext cx="1" cy="1215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70195" y="2501770"/>
            <a:ext cx="1782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= 10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pVal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val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563712" y="3250187"/>
            <a:ext cx="1574800" cy="412929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34" idx="1"/>
            <a:endCxn id="30" idx="3"/>
          </p:cNvCxnSpPr>
          <p:nvPr/>
        </p:nvCxnSpPr>
        <p:spPr>
          <a:xfrm flipH="1">
            <a:off x="7274798" y="3456652"/>
            <a:ext cx="12889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36523" y="4033796"/>
            <a:ext cx="314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pVal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 0x04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0234913" y="2088316"/>
            <a:ext cx="1574800" cy="15748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89529" y="171898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0x08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936523" y="4466233"/>
            <a:ext cx="331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&amp;</a:t>
            </a:r>
            <a:r>
              <a:rPr lang="en-US" altLang="ko-KR" dirty="0" err="1" smtClean="0"/>
              <a:t>pVal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=&gt; 0x08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8405450" y="1652954"/>
            <a:ext cx="3598985" cy="2139462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33" idx="3"/>
          </p:cNvCxnSpPr>
          <p:nvPr/>
        </p:nvCxnSpPr>
        <p:spPr>
          <a:xfrm flipV="1">
            <a:off x="8052542" y="2819400"/>
            <a:ext cx="405658" cy="5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1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421915" y="1623889"/>
            <a:ext cx="8392628" cy="4711830"/>
            <a:chOff x="1601300" y="1436319"/>
            <a:chExt cx="8392628" cy="4711830"/>
          </a:xfrm>
        </p:grpSpPr>
        <p:sp>
          <p:nvSpPr>
            <p:cNvPr id="29" name="직사각형 28"/>
            <p:cNvSpPr/>
            <p:nvPr/>
          </p:nvSpPr>
          <p:spPr>
            <a:xfrm>
              <a:off x="2092660" y="3565117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47276" y="31957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0x04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092660" y="5735220"/>
              <a:ext cx="1574800" cy="41292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val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stCxn id="31" idx="0"/>
            </p:cNvCxnSpPr>
            <p:nvPr/>
          </p:nvCxnSpPr>
          <p:spPr>
            <a:xfrm flipH="1" flipV="1">
              <a:off x="2880059" y="4519239"/>
              <a:ext cx="1" cy="12159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6553205" y="3173986"/>
              <a:ext cx="1574800" cy="41292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pVal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/>
            <p:cNvCxnSpPr>
              <a:stCxn id="34" idx="1"/>
              <a:endCxn id="30" idx="3"/>
            </p:cNvCxnSpPr>
            <p:nvPr/>
          </p:nvCxnSpPr>
          <p:spPr>
            <a:xfrm flipH="1">
              <a:off x="3212843" y="3380451"/>
              <a:ext cx="334036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8224406" y="2012115"/>
              <a:ext cx="1574800" cy="1574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0x04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679022" y="164278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0x08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94943" y="1576753"/>
              <a:ext cx="3598985" cy="2139462"/>
            </a:xfrm>
            <a:prstGeom prst="rect">
              <a:avLst/>
            </a:pr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01300" y="1436319"/>
              <a:ext cx="3174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cout</a:t>
              </a:r>
              <a:r>
                <a:rPr lang="en-US" altLang="ko-KR" b="1" dirty="0" smtClean="0"/>
                <a:t> &lt;&lt; *</a:t>
              </a:r>
              <a:r>
                <a:rPr lang="en-US" altLang="ko-KR" b="1" dirty="0" err="1" smtClean="0"/>
                <a:t>pVal</a:t>
              </a:r>
              <a:r>
                <a:rPr lang="en-US" altLang="ko-KR" b="1" dirty="0" smtClean="0"/>
                <a:t> &lt;&lt; </a:t>
              </a:r>
              <a:r>
                <a:rPr lang="en-US" altLang="ko-KR" b="1" dirty="0" err="1" smtClean="0"/>
                <a:t>endl</a:t>
              </a:r>
              <a:r>
                <a:rPr lang="en-US" altLang="ko-KR" b="1" dirty="0" smtClean="0"/>
                <a:t> =&gt; 10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43804" y="1836641"/>
              <a:ext cx="14419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 smtClean="0"/>
                <a:t>pVal</a:t>
              </a:r>
              <a:r>
                <a:rPr lang="en-US" altLang="ko-KR" b="1" dirty="0" smtClean="0"/>
                <a:t> = 0x04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46942" y="2266767"/>
              <a:ext cx="3384260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* =&gt; </a:t>
              </a:r>
              <a:r>
                <a:rPr lang="ko-KR" altLang="en-US" b="1" dirty="0" smtClean="0"/>
                <a:t>주소가 가리키는 값을 리턴</a:t>
              </a:r>
              <a:endParaRPr lang="ko-KR" altLang="en-US" dirty="0"/>
            </a:p>
          </p:txBody>
        </p:sp>
        <p:cxnSp>
          <p:nvCxnSpPr>
            <p:cNvPr id="8" name="꺾인 연결선 7"/>
            <p:cNvCxnSpPr>
              <a:stCxn id="6" idx="1"/>
              <a:endCxn id="30" idx="1"/>
            </p:cNvCxnSpPr>
            <p:nvPr/>
          </p:nvCxnSpPr>
          <p:spPr>
            <a:xfrm rot="10800000" flipH="1" flipV="1">
              <a:off x="2343804" y="2021307"/>
              <a:ext cx="203472" cy="1359144"/>
            </a:xfrm>
            <a:prstGeom prst="bentConnector3">
              <a:avLst>
                <a:gd name="adj1" fmla="val -463803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9" idx="0"/>
            </p:cNvCxnSpPr>
            <p:nvPr/>
          </p:nvCxnSpPr>
          <p:spPr>
            <a:xfrm flipH="1">
              <a:off x="2880059" y="3565117"/>
              <a:ext cx="1" cy="595303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2965289" y="3680699"/>
              <a:ext cx="284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*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292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1장.주석</Template>
  <TotalTime>5529</TotalTime>
  <Words>695</Words>
  <Application>Microsoft Office PowerPoint</Application>
  <PresentationFormat>와이드스크린</PresentationFormat>
  <Paragraphs>275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HY그래픽M</vt:lpstr>
      <vt:lpstr>맑은 고딕</vt:lpstr>
      <vt:lpstr>맑은 고딕</vt:lpstr>
      <vt:lpstr>Arial</vt:lpstr>
      <vt:lpstr>Consolas</vt:lpstr>
      <vt:lpstr>Trebuchet MS</vt:lpstr>
      <vt:lpstr>Office 테마</vt:lpstr>
      <vt:lpstr>1장 Modern C++/  C++ 기본 (포인터, 템플릿, 주석)</vt:lpstr>
      <vt:lpstr>Modern C++</vt:lpstr>
      <vt:lpstr>C++11 Core Language Features Table</vt:lpstr>
      <vt:lpstr>C++11 Concurrency</vt:lpstr>
      <vt:lpstr>C++11 C99</vt:lpstr>
      <vt:lpstr>C++ 14</vt:lpstr>
      <vt:lpstr>C++ 17</vt:lpstr>
      <vt:lpstr>Pointer</vt:lpstr>
      <vt:lpstr>Pointer</vt:lpstr>
      <vt:lpstr>Pointer</vt:lpstr>
      <vt:lpstr>Pointer</vt:lpstr>
      <vt:lpstr>Pointer</vt:lpstr>
      <vt:lpstr>Template</vt:lpstr>
      <vt:lpstr>Template</vt:lpstr>
      <vt:lpstr>Template – 주위 사항</vt:lpstr>
      <vt:lpstr>Template – 주위 사항</vt:lpstr>
      <vt:lpstr>Template Specialization</vt:lpstr>
      <vt:lpstr>Doxygen Comment</vt:lpstr>
      <vt:lpstr>Visual assist X</vt:lpstr>
      <vt:lpstr>Visual assist X를 이용한 Doxygen Comment 작성하기</vt:lpstr>
      <vt:lpstr>Visual assist X를 이용한 Doxygen Comment 작성하기</vt:lpstr>
      <vt:lpstr>Visual assist X를 이용한 Doxygen Comment 작성하기</vt:lpstr>
      <vt:lpstr>Visual assist X를 이용한 Doxygen Comment 작성하기</vt:lpstr>
      <vt:lpstr>Visual assist X를 이용한 Doxygen Comment 작성하기</vt:lpstr>
      <vt:lpstr>Visual assist X를 이용한 Doxygen Comment 작성하기</vt:lpstr>
      <vt:lpstr>Visual assist X를 이용한 Doxygen Comment 작성하기</vt:lpstr>
      <vt:lpstr>Visual assist X를 이용한 Doxygen Comment 작성하기</vt:lpstr>
      <vt:lpstr>Visual assist X를 이용한 Doxygen Comment 작성하기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주석</dc:title>
  <dc:creator>Dohyeon Kim</dc:creator>
  <cp:lastModifiedBy>Dohyeon Kim</cp:lastModifiedBy>
  <cp:revision>28</cp:revision>
  <dcterms:created xsi:type="dcterms:W3CDTF">2019-06-16T10:24:07Z</dcterms:created>
  <dcterms:modified xsi:type="dcterms:W3CDTF">2019-06-20T12:11:27Z</dcterms:modified>
</cp:coreProperties>
</file>