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E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8599" y="1122363"/>
            <a:ext cx="7792329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599" y="3602038"/>
            <a:ext cx="779232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9353159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935315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89611"/>
            <a:ext cx="10515600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D79ED-3FA7-4EF8-964B-EB8BCFAB02F8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7EC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2</a:t>
            </a:r>
            <a:r>
              <a:rPr lang="ko-KR" altLang="en-US" dirty="0" smtClean="0"/>
              <a:t>장</a:t>
            </a:r>
            <a:r>
              <a:rPr lang="en-US" altLang="ko-KR" dirty="0" smtClean="0"/>
              <a:t>-1</a:t>
            </a:r>
            <a:br>
              <a:rPr lang="en-US" altLang="ko-KR" dirty="0" smtClean="0"/>
            </a:br>
            <a:r>
              <a:rPr lang="en-US" altLang="ko-KR" dirty="0" smtClean="0"/>
              <a:t>Chapter1(</a:t>
            </a:r>
            <a:r>
              <a:rPr lang="en-US" altLang="ko-KR" dirty="0" err="1" smtClean="0"/>
              <a:t>c++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2019</a:t>
            </a:r>
            <a:r>
              <a:rPr lang="ko-KR" altLang="en-US" dirty="0" smtClean="0"/>
              <a:t>년 여름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세미나</a:t>
            </a:r>
            <a:endParaRPr lang="en-US" dirty="0" smtClean="0"/>
          </a:p>
          <a:p>
            <a:r>
              <a:rPr lang="en-US" dirty="0" err="1" smtClean="0"/>
              <a:t>IPCVLab</a:t>
            </a:r>
            <a:r>
              <a:rPr lang="en-US" dirty="0" smtClean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Smart Pointer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89611"/>
            <a:ext cx="10515600" cy="1690189"/>
          </a:xfrm>
        </p:spPr>
        <p:txBody>
          <a:bodyPr/>
          <a:lstStyle/>
          <a:p>
            <a:r>
              <a:rPr lang="en-US" altLang="ko-KR" dirty="0" err="1" smtClean="0"/>
              <a:t>shared_ptr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여러 파티에서 공통으로 사용하는 메모리를 관리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Count</a:t>
            </a:r>
            <a:r>
              <a:rPr lang="ko-KR" altLang="en-US" dirty="0" smtClean="0"/>
              <a:t>를 통해 메모리가 유효하지 고려</a:t>
            </a:r>
            <a:endParaRPr lang="ko-KR" altLang="en-US" dirty="0"/>
          </a:p>
        </p:txBody>
      </p:sp>
      <p:grpSp>
        <p:nvGrpSpPr>
          <p:cNvPr id="38" name="그룹 37"/>
          <p:cNvGrpSpPr/>
          <p:nvPr/>
        </p:nvGrpSpPr>
        <p:grpSpPr>
          <a:xfrm>
            <a:off x="1691052" y="3899932"/>
            <a:ext cx="4916731" cy="1569998"/>
            <a:chOff x="1179269" y="3745984"/>
            <a:chExt cx="4916731" cy="1569998"/>
          </a:xfrm>
        </p:grpSpPr>
        <p:sp>
          <p:nvSpPr>
            <p:cNvPr id="7" name="직사각형 6"/>
            <p:cNvSpPr/>
            <p:nvPr/>
          </p:nvSpPr>
          <p:spPr>
            <a:xfrm>
              <a:off x="1179269" y="3745984"/>
              <a:ext cx="491673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altLang="ko-KR" i="1" dirty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std</a:t>
              </a:r>
              <a:r>
                <a:rPr lang="fr-FR" altLang="ko-KR" dirty="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::</a:t>
              </a:r>
              <a:r>
                <a:rPr lang="fr-FR" altLang="ko-KR" i="1" dirty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shared</a:t>
              </a:r>
              <a:r>
                <a:rPr lang="fr-FR" altLang="ko-KR" i="1" dirty="0" smtClean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_ptr</a:t>
              </a:r>
              <a:r>
                <a:rPr lang="fr-FR" altLang="ko-KR" dirty="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fr-FR" altLang="ko-KR" dirty="0" smtClean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double</a:t>
              </a:r>
              <a:r>
                <a:rPr lang="fr-FR" altLang="ko-KR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 </a:t>
              </a:r>
              <a:r>
                <a:rPr lang="fr-FR" altLang="ko-KR" dirty="0">
                  <a:solidFill>
                    <a:srgbClr val="00008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dp</a:t>
              </a:r>
              <a:r>
                <a:rPr lang="fr-FR" altLang="ko-KR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{ </a:t>
              </a:r>
              <a:r>
                <a:rPr lang="fr-FR" altLang="ko-KR" dirty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new</a:t>
              </a:r>
              <a:r>
                <a:rPr lang="fr-FR" altLang="ko-KR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</a:t>
              </a:r>
              <a:r>
                <a:rPr lang="fr-FR" altLang="ko-KR" dirty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double</a:t>
              </a:r>
              <a:r>
                <a:rPr lang="fr-FR" altLang="ko-KR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</a:t>
              </a:r>
              <a:r>
                <a:rPr lang="fr-FR" altLang="ko-KR" dirty="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};</a:t>
              </a:r>
            </a:p>
            <a:p>
              <a:r>
                <a:rPr lang="fr-FR" altLang="ko-KR" dirty="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*dp</a:t>
              </a:r>
              <a:r>
                <a:rPr lang="fr-FR" altLang="ko-KR" dirty="0" smtClean="0">
                  <a:solidFill>
                    <a:srgbClr val="00008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= 0;</a:t>
              </a:r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179269" y="4508500"/>
              <a:ext cx="39934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i="1" dirty="0" err="1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std</a:t>
              </a:r>
              <a:r>
                <a:rPr lang="en-US" altLang="ko-KR" dirty="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::</a:t>
              </a:r>
              <a:r>
                <a:rPr lang="fr-FR" altLang="ko-KR" i="1" dirty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shared_ptr</a:t>
              </a:r>
              <a:r>
                <a:rPr lang="en-US" altLang="ko-KR" dirty="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dirty="0" smtClean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double</a:t>
              </a:r>
              <a:r>
                <a:rPr lang="en-US" altLang="ko-KR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 </a:t>
              </a:r>
              <a:r>
                <a:rPr lang="en-US" altLang="ko-KR" dirty="0">
                  <a:solidFill>
                    <a:srgbClr val="00008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dp2</a:t>
              </a:r>
              <a:r>
                <a:rPr lang="en-US" altLang="ko-KR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= </a:t>
              </a:r>
              <a:r>
                <a:rPr lang="en-US" altLang="ko-KR" dirty="0" err="1">
                  <a:solidFill>
                    <a:srgbClr val="00008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dp</a:t>
              </a:r>
              <a:r>
                <a:rPr lang="en-US" altLang="ko-KR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;</a:t>
              </a:r>
              <a:endParaRPr lang="ko-KR" altLang="en-US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179270" y="4508500"/>
              <a:ext cx="3914398" cy="450850"/>
            </a:xfrm>
            <a:prstGeom prst="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655407" y="4946650"/>
              <a:ext cx="962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Success</a:t>
              </a:r>
              <a:endParaRPr lang="ko-KR" altLang="en-US" dirty="0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6862476" y="3551894"/>
            <a:ext cx="3709666" cy="2248796"/>
            <a:chOff x="6862476" y="3551894"/>
            <a:chExt cx="3709666" cy="2248796"/>
          </a:xfrm>
        </p:grpSpPr>
        <p:sp>
          <p:nvSpPr>
            <p:cNvPr id="12" name="직사각형 11"/>
            <p:cNvSpPr/>
            <p:nvPr/>
          </p:nvSpPr>
          <p:spPr>
            <a:xfrm>
              <a:off x="8824974" y="3570428"/>
              <a:ext cx="1698171" cy="659008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167463" y="3551894"/>
              <a:ext cx="10791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manager</a:t>
              </a:r>
            </a:p>
            <a:p>
              <a:r>
                <a:rPr lang="en-US" altLang="ko-KR" dirty="0" smtClean="0"/>
                <a:t>counter</a:t>
              </a:r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862476" y="410314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dp</a:t>
              </a:r>
              <a:endParaRPr lang="ko-KR" altLang="en-US" dirty="0"/>
            </a:p>
          </p:txBody>
        </p:sp>
        <p:cxnSp>
          <p:nvCxnSpPr>
            <p:cNvPr id="18" name="직선 화살표 연결선 17"/>
            <p:cNvCxnSpPr>
              <a:stCxn id="17" idx="3"/>
              <a:endCxn id="12" idx="1"/>
            </p:cNvCxnSpPr>
            <p:nvPr/>
          </p:nvCxnSpPr>
          <p:spPr>
            <a:xfrm flipV="1">
              <a:off x="7303622" y="3899932"/>
              <a:ext cx="1521352" cy="38788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862476" y="4915932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dp2</a:t>
              </a:r>
              <a:endParaRPr lang="ko-KR" altLang="en-US" dirty="0"/>
            </a:p>
          </p:txBody>
        </p:sp>
        <p:cxnSp>
          <p:nvCxnSpPr>
            <p:cNvPr id="22" name="직선 화살표 연결선 21"/>
            <p:cNvCxnSpPr>
              <a:stCxn id="21" idx="3"/>
              <a:endCxn id="12" idx="1"/>
            </p:cNvCxnSpPr>
            <p:nvPr/>
          </p:nvCxnSpPr>
          <p:spPr>
            <a:xfrm flipV="1">
              <a:off x="7425451" y="3899932"/>
              <a:ext cx="1399523" cy="120066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직사각형 26"/>
            <p:cNvSpPr/>
            <p:nvPr/>
          </p:nvSpPr>
          <p:spPr>
            <a:xfrm>
              <a:off x="8873971" y="5232377"/>
              <a:ext cx="1698171" cy="568313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569809" y="533186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390272" y="4813300"/>
              <a:ext cx="665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0x04</a:t>
              </a:r>
              <a:endParaRPr lang="ko-KR" altLang="en-US" dirty="0"/>
            </a:p>
          </p:txBody>
        </p:sp>
        <p:cxnSp>
          <p:nvCxnSpPr>
            <p:cNvPr id="30" name="직선 화살표 연결선 29"/>
            <p:cNvCxnSpPr>
              <a:stCxn id="17" idx="3"/>
              <a:endCxn id="27" idx="1"/>
            </p:cNvCxnSpPr>
            <p:nvPr/>
          </p:nvCxnSpPr>
          <p:spPr>
            <a:xfrm>
              <a:off x="7303622" y="4287813"/>
              <a:ext cx="1570349" cy="122872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>
              <a:stCxn id="21" idx="3"/>
              <a:endCxn id="27" idx="1"/>
            </p:cNvCxnSpPr>
            <p:nvPr/>
          </p:nvCxnSpPr>
          <p:spPr>
            <a:xfrm>
              <a:off x="7425451" y="5100598"/>
              <a:ext cx="1448520" cy="41593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0546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2</a:t>
            </a:r>
            <a:r>
              <a:rPr lang="ko-KR" altLang="en-US" dirty="0" smtClean="0"/>
              <a:t>장</a:t>
            </a:r>
            <a:r>
              <a:rPr lang="en-US" altLang="ko-KR" dirty="0" smtClean="0"/>
              <a:t>-2</a:t>
            </a:r>
            <a:br>
              <a:rPr lang="en-US" altLang="ko-KR" dirty="0" smtClean="0"/>
            </a:br>
            <a:r>
              <a:rPr lang="en-US" altLang="ko-KR" dirty="0" smtClean="0"/>
              <a:t>Chapter2(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2019</a:t>
            </a:r>
            <a:r>
              <a:rPr lang="ko-KR" altLang="en-US" dirty="0" smtClean="0"/>
              <a:t>년 여름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세미나</a:t>
            </a:r>
            <a:endParaRPr lang="en-US" dirty="0" smtClean="0"/>
          </a:p>
          <a:p>
            <a:r>
              <a:rPr lang="en-US" dirty="0" err="1" smtClean="0"/>
              <a:t>IPCVLab</a:t>
            </a:r>
            <a:r>
              <a:rPr lang="en-US" dirty="0" smtClean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78407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멤버 초기화 리스트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생성자에서</a:t>
            </a:r>
            <a:r>
              <a:rPr lang="ko-KR" altLang="en-US" dirty="0" smtClean="0"/>
              <a:t> 멤버 변수 및 상수를 설정</a:t>
            </a:r>
            <a:endParaRPr lang="en-US" altLang="ko-KR" dirty="0" smtClean="0"/>
          </a:p>
          <a:p>
            <a:r>
              <a:rPr lang="ko-KR" altLang="en-US" dirty="0" smtClean="0"/>
              <a:t>초기화되는 멤버가 클래스라면 멤버 초기화 리스트를 통해서만 초기화 가</a:t>
            </a:r>
            <a:r>
              <a:rPr lang="ko-KR" altLang="en-US" dirty="0" smtClean="0"/>
              <a:t>능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084561"/>
              </p:ext>
            </p:extLst>
          </p:nvPr>
        </p:nvGraphicFramePr>
        <p:xfrm>
          <a:off x="3457889" y="3641726"/>
          <a:ext cx="4346261" cy="2535237"/>
        </p:xfrm>
        <a:graphic>
          <a:graphicData uri="http://schemas.openxmlformats.org/drawingml/2006/table">
            <a:tbl>
              <a:tblPr/>
              <a:tblGrid>
                <a:gridCol w="216706">
                  <a:extLst>
                    <a:ext uri="{9D8B030D-6E8A-4147-A177-3AD203B41FA5}">
                      <a16:colId xmlns:a16="http://schemas.microsoft.com/office/drawing/2014/main" val="1616631800"/>
                    </a:ext>
                  </a:extLst>
                </a:gridCol>
                <a:gridCol w="4129555">
                  <a:extLst>
                    <a:ext uri="{9D8B030D-6E8A-4147-A177-3AD203B41FA5}">
                      <a16:colId xmlns:a16="http://schemas.microsoft.com/office/drawing/2014/main" val="2634749132"/>
                    </a:ext>
                  </a:extLst>
                </a:gridCol>
              </a:tblGrid>
              <a:tr h="2535237"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dirty="0" smtClean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  <a:endParaRPr lang="en-US" altLang="ko-KR" sz="15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8070" marR="48070" marT="48070" marB="48070" anchor="ctr">
                    <a:lnL>
                      <a:noFill/>
                    </a:lnL>
                    <a:lnR w="190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15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foo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500" dirty="0" err="1">
                          <a:solidFill>
                            <a:srgbClr val="066DE2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5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a;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500" dirty="0" err="1">
                          <a:solidFill>
                            <a:srgbClr val="066DE2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5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b;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5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: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foo(</a:t>
                      </a:r>
                      <a:r>
                        <a:rPr lang="en-US" sz="1500" dirty="0" err="1">
                          <a:solidFill>
                            <a:srgbClr val="066DE2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5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a, </a:t>
                      </a:r>
                      <a:r>
                        <a:rPr lang="en-US" sz="1500" dirty="0" err="1">
                          <a:solidFill>
                            <a:srgbClr val="066DE2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5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b) : a(a), b(b) {}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};</a:t>
                      </a:r>
                      <a:endParaRPr lang="en-US" sz="1500" dirty="0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48070" marB="48070" anchor="ctr">
                    <a:lnL w="190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6733836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5886450" y="5842000"/>
            <a:ext cx="32385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471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멤버 초기화 리스트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89611"/>
            <a:ext cx="10515600" cy="978989"/>
          </a:xfrm>
        </p:spPr>
        <p:txBody>
          <a:bodyPr/>
          <a:lstStyle/>
          <a:p>
            <a:r>
              <a:rPr lang="ko-KR" altLang="en-US" dirty="0" smtClean="0"/>
              <a:t>디폴트 </a:t>
            </a:r>
            <a:r>
              <a:rPr lang="ko-KR" altLang="en-US" dirty="0" err="1" smtClean="0"/>
              <a:t>생성자인</a:t>
            </a:r>
            <a:r>
              <a:rPr lang="ko-KR" altLang="en-US" dirty="0" smtClean="0"/>
              <a:t> 경우 명시되지 않으면 자동으로 컴파일러가   생성함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503175"/>
              </p:ext>
            </p:extLst>
          </p:nvPr>
        </p:nvGraphicFramePr>
        <p:xfrm>
          <a:off x="2435539" y="3235327"/>
          <a:ext cx="1895161" cy="1908174"/>
        </p:xfrm>
        <a:graphic>
          <a:graphicData uri="http://schemas.openxmlformats.org/drawingml/2006/table">
            <a:tbl>
              <a:tblPr/>
              <a:tblGrid>
                <a:gridCol w="173175">
                  <a:extLst>
                    <a:ext uri="{9D8B030D-6E8A-4147-A177-3AD203B41FA5}">
                      <a16:colId xmlns:a16="http://schemas.microsoft.com/office/drawing/2014/main" val="1616631800"/>
                    </a:ext>
                  </a:extLst>
                </a:gridCol>
                <a:gridCol w="1721986">
                  <a:extLst>
                    <a:ext uri="{9D8B030D-6E8A-4147-A177-3AD203B41FA5}">
                      <a16:colId xmlns:a16="http://schemas.microsoft.com/office/drawing/2014/main" val="2634749132"/>
                    </a:ext>
                  </a:extLst>
                </a:gridCol>
              </a:tblGrid>
              <a:tr h="1908174"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dirty="0" smtClean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en-US" altLang="ko-KR" sz="15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8070" marR="48070" marT="48070" marB="48070" anchor="ctr">
                    <a:lnL>
                      <a:noFill/>
                    </a:lnL>
                    <a:lnR w="190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15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foo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500" dirty="0" err="1">
                          <a:solidFill>
                            <a:srgbClr val="066DE2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5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a;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500" dirty="0" err="1">
                          <a:solidFill>
                            <a:srgbClr val="066DE2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5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b</a:t>
                      </a:r>
                      <a:r>
                        <a:rPr lang="en-US" sz="15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};</a:t>
                      </a:r>
                      <a:endParaRPr lang="en-US" sz="1500" dirty="0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48070" marB="48070" anchor="ctr">
                    <a:lnL w="190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6733836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740523"/>
              </p:ext>
            </p:extLst>
          </p:nvPr>
        </p:nvGraphicFramePr>
        <p:xfrm>
          <a:off x="6004239" y="2974976"/>
          <a:ext cx="4346261" cy="2535237"/>
        </p:xfrm>
        <a:graphic>
          <a:graphicData uri="http://schemas.openxmlformats.org/drawingml/2006/table">
            <a:tbl>
              <a:tblPr/>
              <a:tblGrid>
                <a:gridCol w="216706">
                  <a:extLst>
                    <a:ext uri="{9D8B030D-6E8A-4147-A177-3AD203B41FA5}">
                      <a16:colId xmlns:a16="http://schemas.microsoft.com/office/drawing/2014/main" val="1616631800"/>
                    </a:ext>
                  </a:extLst>
                </a:gridCol>
                <a:gridCol w="4129555">
                  <a:extLst>
                    <a:ext uri="{9D8B030D-6E8A-4147-A177-3AD203B41FA5}">
                      <a16:colId xmlns:a16="http://schemas.microsoft.com/office/drawing/2014/main" val="2634749132"/>
                    </a:ext>
                  </a:extLst>
                </a:gridCol>
              </a:tblGrid>
              <a:tr h="2535237"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dirty="0" smtClean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  <a:endParaRPr lang="en-US" altLang="ko-KR" sz="15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8070" marR="48070" marT="48070" marB="48070" anchor="ctr">
                    <a:lnL>
                      <a:noFill/>
                    </a:lnL>
                    <a:lnR w="190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15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foo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500" dirty="0" err="1">
                          <a:solidFill>
                            <a:srgbClr val="066DE2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5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a;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500" dirty="0" err="1">
                          <a:solidFill>
                            <a:srgbClr val="066DE2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5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b;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5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: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5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foo()</a:t>
                      </a:r>
                      <a:r>
                        <a:rPr lang="en-US" sz="15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: a</a:t>
                      </a:r>
                      <a:r>
                        <a:rPr lang="en-US" sz="15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(),</a:t>
                      </a:r>
                      <a:r>
                        <a:rPr lang="en-US" sz="15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b</a:t>
                      </a:r>
                      <a:r>
                        <a:rPr lang="en-US" sz="15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US" sz="15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{}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};</a:t>
                      </a:r>
                      <a:endParaRPr lang="en-US" sz="1500" dirty="0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48070" marB="48070" anchor="ctr">
                    <a:lnL w="190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6733836"/>
                  </a:ext>
                </a:extLst>
              </a:tr>
            </a:tbl>
          </a:graphicData>
        </a:graphic>
      </p:graphicFrame>
      <p:sp>
        <p:nvSpPr>
          <p:cNvPr id="4" name="오른쪽 화살표 3"/>
          <p:cNvSpPr/>
          <p:nvPr/>
        </p:nvSpPr>
        <p:spPr>
          <a:xfrm>
            <a:off x="4470400" y="3930650"/>
            <a:ext cx="14478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340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생성자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복사 </a:t>
            </a:r>
            <a:r>
              <a:rPr lang="ko-KR" altLang="en-US" dirty="0" err="1" smtClean="0"/>
              <a:t>생성자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89611"/>
            <a:ext cx="10515600" cy="1785439"/>
          </a:xfrm>
        </p:spPr>
        <p:txBody>
          <a:bodyPr/>
          <a:lstStyle/>
          <a:p>
            <a:r>
              <a:rPr lang="ko-KR" altLang="en-US" dirty="0" err="1" smtClean="0"/>
              <a:t>생성자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가능하다면 디폴트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정의</a:t>
            </a:r>
            <a:endParaRPr lang="en-US" altLang="ko-KR" dirty="0" smtClean="0"/>
          </a:p>
          <a:p>
            <a:r>
              <a:rPr lang="ko-KR" altLang="en-US" dirty="0" smtClean="0"/>
              <a:t>복사 </a:t>
            </a:r>
            <a:r>
              <a:rPr lang="ko-KR" altLang="en-US" dirty="0" err="1" smtClean="0"/>
              <a:t>생성자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객체를 통해 객체를 생성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655807"/>
              </p:ext>
            </p:extLst>
          </p:nvPr>
        </p:nvGraphicFramePr>
        <p:xfrm>
          <a:off x="3302288" y="3940538"/>
          <a:ext cx="4774912" cy="2288812"/>
        </p:xfrm>
        <a:graphic>
          <a:graphicData uri="http://schemas.openxmlformats.org/drawingml/2006/table">
            <a:tbl>
              <a:tblPr/>
              <a:tblGrid>
                <a:gridCol w="448835">
                  <a:extLst>
                    <a:ext uri="{9D8B030D-6E8A-4147-A177-3AD203B41FA5}">
                      <a16:colId xmlns:a16="http://schemas.microsoft.com/office/drawing/2014/main" val="4154629762"/>
                    </a:ext>
                  </a:extLst>
                </a:gridCol>
                <a:gridCol w="4326077">
                  <a:extLst>
                    <a:ext uri="{9D8B030D-6E8A-4147-A177-3AD203B41FA5}">
                      <a16:colId xmlns:a16="http://schemas.microsoft.com/office/drawing/2014/main" val="3631699130"/>
                    </a:ext>
                  </a:extLst>
                </a:gridCol>
              </a:tblGrid>
              <a:tr h="2288812"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 marL="20910" marR="20910" marT="20910" marB="20910" anchor="ctr">
                    <a:lnL>
                      <a:noFill/>
                    </a:lnL>
                    <a:lnR w="190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7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foo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private</a:t>
                      </a:r>
                      <a:r>
                        <a:rPr lang="en-US" sz="7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700" dirty="0" err="1">
                          <a:solidFill>
                            <a:srgbClr val="066DE2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7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a;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700" dirty="0" err="1">
                          <a:solidFill>
                            <a:srgbClr val="066DE2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7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b;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7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foo(</a:t>
                      </a:r>
                      <a:r>
                        <a:rPr lang="en-US" sz="700" dirty="0" err="1">
                          <a:solidFill>
                            <a:srgbClr val="066DE2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7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a, </a:t>
                      </a:r>
                      <a:r>
                        <a:rPr lang="en-US" sz="700" dirty="0" err="1">
                          <a:solidFill>
                            <a:srgbClr val="066DE2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7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b) : a(a), b(b) {} </a:t>
                      </a:r>
                      <a:r>
                        <a:rPr lang="en-US" sz="70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// </a:t>
                      </a:r>
                      <a:r>
                        <a:rPr lang="ko-KR" altLang="en-US" sz="700" dirty="0" err="1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생성자</a:t>
                      </a:r>
                      <a:endParaRPr lang="ko-KR" altLang="en-US" sz="700" dirty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7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foo(</a:t>
                      </a:r>
                      <a:r>
                        <a:rPr lang="en-US" sz="700" dirty="0" err="1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7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foo </a:t>
                      </a:r>
                      <a:r>
                        <a:rPr lang="en-US" sz="7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&amp;</a:t>
                      </a:r>
                      <a:r>
                        <a:rPr lang="en-US" sz="7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f) : a(</a:t>
                      </a:r>
                      <a:r>
                        <a:rPr lang="en-US" sz="7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f.a</a:t>
                      </a:r>
                      <a:r>
                        <a:rPr lang="en-US" sz="7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), b(</a:t>
                      </a:r>
                      <a:r>
                        <a:rPr lang="en-US" sz="7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f.b</a:t>
                      </a:r>
                      <a:r>
                        <a:rPr lang="en-US" sz="7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 {} </a:t>
                      </a:r>
                      <a:r>
                        <a:rPr lang="en-US" sz="70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// </a:t>
                      </a:r>
                      <a:r>
                        <a:rPr lang="ko-KR" altLang="en-US" sz="700" dirty="0" err="1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복사생성자</a:t>
                      </a:r>
                      <a:endParaRPr lang="ko-KR" altLang="en-US" sz="700" dirty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};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7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main()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foo f1(</a:t>
                      </a:r>
                      <a:r>
                        <a:rPr lang="en-US" sz="7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  <a:r>
                        <a:rPr lang="en-US" sz="7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7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  <a:r>
                        <a:rPr lang="en-US" sz="7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foo f2 </a:t>
                      </a:r>
                      <a:r>
                        <a:rPr lang="en-US" sz="7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7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f1;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foo f3 </a:t>
                      </a:r>
                      <a:r>
                        <a:rPr lang="en-US" sz="7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7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foo(f1);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endParaRPr lang="en-US" sz="700" dirty="0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20910" marB="20910" anchor="ctr">
                    <a:lnL w="190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1088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7130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복사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주의점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89611"/>
            <a:ext cx="10515600" cy="1785439"/>
          </a:xfrm>
        </p:spPr>
        <p:txBody>
          <a:bodyPr/>
          <a:lstStyle/>
          <a:p>
            <a:r>
              <a:rPr lang="ko-KR" altLang="en-US" dirty="0"/>
              <a:t>얕</a:t>
            </a:r>
            <a:r>
              <a:rPr lang="ko-KR" altLang="en-US" dirty="0" smtClean="0"/>
              <a:t>은 복사를 반드시 피해라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322572"/>
              </p:ext>
            </p:extLst>
          </p:nvPr>
        </p:nvGraphicFramePr>
        <p:xfrm>
          <a:off x="838200" y="2542268"/>
          <a:ext cx="3924300" cy="3425714"/>
        </p:xfrm>
        <a:graphic>
          <a:graphicData uri="http://schemas.openxmlformats.org/drawingml/2006/table">
            <a:tbl>
              <a:tblPr/>
              <a:tblGrid>
                <a:gridCol w="457546">
                  <a:extLst>
                    <a:ext uri="{9D8B030D-6E8A-4147-A177-3AD203B41FA5}">
                      <a16:colId xmlns:a16="http://schemas.microsoft.com/office/drawing/2014/main" val="3650003750"/>
                    </a:ext>
                  </a:extLst>
                </a:gridCol>
                <a:gridCol w="3466754">
                  <a:extLst>
                    <a:ext uri="{9D8B030D-6E8A-4147-A177-3AD203B41FA5}">
                      <a16:colId xmlns:a16="http://schemas.microsoft.com/office/drawing/2014/main" val="192856016"/>
                    </a:ext>
                  </a:extLst>
                </a:gridCol>
              </a:tblGrid>
              <a:tr h="3140982"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aseline="-250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aseline="-250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aseline="-250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aseline="-250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aseline="-250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aseline="-250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aseline="-250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aseline="-250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aseline="-250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aseline="-250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aseline="-250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aseline="-250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aseline="-250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aseline="-250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aseline="-250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aseline="-250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 marL="22233" marR="22233" marT="22233" marB="22233" anchor="ctr">
                    <a:lnL>
                      <a:noFill/>
                    </a:lnL>
                    <a:lnR w="190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-25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1600" baseline="-25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foo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-25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-25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600" baseline="-25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-25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600" baseline="-25000" dirty="0" err="1">
                          <a:solidFill>
                            <a:srgbClr val="066DE2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baseline="-25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600" baseline="-25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n-US" sz="1600" baseline="-250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num</a:t>
                      </a:r>
                      <a:r>
                        <a:rPr lang="en-US" sz="1600" baseline="-25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    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-25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600" baseline="-25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-25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-25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foo() : </a:t>
                      </a:r>
                      <a:r>
                        <a:rPr lang="en-US" sz="1600" baseline="-250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num</a:t>
                      </a:r>
                      <a:r>
                        <a:rPr lang="en-US" sz="1600" baseline="-25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baseline="-25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600" baseline="-25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600" baseline="-25000" dirty="0" err="1">
                          <a:solidFill>
                            <a:srgbClr val="066DE2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baseline="-25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){</a:t>
                      </a:r>
                      <a:r>
                        <a:rPr lang="en-US" sz="1600" baseline="-25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n-US" sz="1600" baseline="-250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num</a:t>
                      </a:r>
                      <a:r>
                        <a:rPr lang="en-US" sz="1600" baseline="-25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600" baseline="-25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600" baseline="-25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600" baseline="-250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  <a:r>
                        <a:rPr lang="en-US" sz="1600" baseline="-25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 }    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-25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foo(</a:t>
                      </a:r>
                      <a:r>
                        <a:rPr lang="en-US" sz="1600" baseline="-25000" dirty="0" err="1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1600" baseline="-25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foo </a:t>
                      </a:r>
                      <a:r>
                        <a:rPr lang="en-US" sz="1600" baseline="-25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&amp;</a:t>
                      </a:r>
                      <a:r>
                        <a:rPr lang="en-US" sz="1600" baseline="-25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f) : </a:t>
                      </a:r>
                      <a:r>
                        <a:rPr lang="en-US" sz="1600" baseline="-250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num</a:t>
                      </a:r>
                      <a:r>
                        <a:rPr lang="en-US" sz="1600" baseline="-25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baseline="-250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f.num</a:t>
                      </a:r>
                      <a:r>
                        <a:rPr lang="en-US" sz="1600" baseline="-25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 {}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-25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~foo() { </a:t>
                      </a:r>
                      <a:r>
                        <a:rPr lang="en-US" sz="1600" baseline="-25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delete</a:t>
                      </a:r>
                      <a:r>
                        <a:rPr lang="en-US" sz="1600" baseline="-25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600" baseline="-250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num</a:t>
                      </a:r>
                      <a:r>
                        <a:rPr lang="en-US" sz="1600" baseline="-25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 }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-25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};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-25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-25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600" baseline="-25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main()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-25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-25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foo f1;    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-25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foo f2(f1);    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-250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endParaRPr lang="en-US" sz="1600" baseline="-25000" dirty="0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22233" marB="22233" anchor="ctr">
                    <a:lnL w="190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413807"/>
                  </a:ext>
                </a:extLst>
              </a:tr>
            </a:tbl>
          </a:graphicData>
        </a:graphic>
      </p:graphicFrame>
      <p:grpSp>
        <p:nvGrpSpPr>
          <p:cNvPr id="26" name="그룹 25"/>
          <p:cNvGrpSpPr/>
          <p:nvPr/>
        </p:nvGrpSpPr>
        <p:grpSpPr>
          <a:xfrm>
            <a:off x="5192774" y="3018880"/>
            <a:ext cx="1698171" cy="2374398"/>
            <a:chOff x="6761224" y="2682330"/>
            <a:chExt cx="1698171" cy="2374398"/>
          </a:xfrm>
        </p:grpSpPr>
        <p:grpSp>
          <p:nvGrpSpPr>
            <p:cNvPr id="21" name="그룹 20"/>
            <p:cNvGrpSpPr/>
            <p:nvPr/>
          </p:nvGrpSpPr>
          <p:grpSpPr>
            <a:xfrm>
              <a:off x="6761224" y="2682330"/>
              <a:ext cx="1698171" cy="2374398"/>
              <a:chOff x="5903974" y="3593584"/>
              <a:chExt cx="1698171" cy="2374398"/>
            </a:xfrm>
            <a:solidFill>
              <a:schemeClr val="bg1"/>
            </a:solidFill>
          </p:grpSpPr>
          <p:sp>
            <p:nvSpPr>
              <p:cNvPr id="7" name="직사각형 6"/>
              <p:cNvSpPr/>
              <p:nvPr/>
            </p:nvSpPr>
            <p:spPr>
              <a:xfrm>
                <a:off x="5903974" y="3593584"/>
                <a:ext cx="1698171" cy="597416"/>
              </a:xfrm>
              <a:prstGeom prst="rect">
                <a:avLst/>
              </a:prstGeom>
              <a:grpFill/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5903974" y="4191000"/>
                <a:ext cx="1698171" cy="597416"/>
              </a:xfrm>
              <a:prstGeom prst="rect">
                <a:avLst/>
              </a:prstGeom>
              <a:grpFill/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5903974" y="4788416"/>
                <a:ext cx="1698171" cy="597416"/>
              </a:xfrm>
              <a:prstGeom prst="rect">
                <a:avLst/>
              </a:prstGeom>
              <a:grpFill/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5903974" y="5370566"/>
                <a:ext cx="1698171" cy="597416"/>
              </a:xfrm>
              <a:prstGeom prst="rect">
                <a:avLst/>
              </a:prstGeom>
              <a:grpFill/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7289990" y="2792968"/>
              <a:ext cx="7681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num</a:t>
              </a:r>
              <a:r>
                <a:rPr lang="en-US" altLang="ko-KR" dirty="0" smtClean="0"/>
                <a:t>  </a:t>
              </a:r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289990" y="3397192"/>
              <a:ext cx="824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foo()  </a:t>
              </a:r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883323" y="4025623"/>
              <a:ext cx="1576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foo(</a:t>
              </a:r>
              <a:r>
                <a:rPr lang="en-US" altLang="ko-KR" sz="1400" dirty="0" err="1" smtClean="0"/>
                <a:t>const</a:t>
              </a:r>
              <a:r>
                <a:rPr lang="en-US" altLang="ko-KR" sz="1400" dirty="0" smtClean="0"/>
                <a:t> foo&amp;)  </a:t>
              </a:r>
              <a:endParaRPr lang="ko-KR" altLang="en-US" sz="1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289990" y="4568874"/>
              <a:ext cx="638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~foo</a:t>
              </a:r>
              <a:endParaRPr lang="ko-KR" altLang="en-US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5777764" y="2550625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foo</a:t>
            </a:r>
            <a:endParaRPr lang="ko-KR" altLang="en-US" dirty="0"/>
          </a:p>
        </p:txBody>
      </p:sp>
      <p:grpSp>
        <p:nvGrpSpPr>
          <p:cNvPr id="28" name="그룹 27"/>
          <p:cNvGrpSpPr/>
          <p:nvPr/>
        </p:nvGrpSpPr>
        <p:grpSpPr>
          <a:xfrm>
            <a:off x="7370824" y="3018880"/>
            <a:ext cx="1746728" cy="2374398"/>
            <a:chOff x="6761224" y="2682330"/>
            <a:chExt cx="1746728" cy="2374398"/>
          </a:xfrm>
        </p:grpSpPr>
        <p:grpSp>
          <p:nvGrpSpPr>
            <p:cNvPr id="29" name="그룹 28"/>
            <p:cNvGrpSpPr/>
            <p:nvPr/>
          </p:nvGrpSpPr>
          <p:grpSpPr>
            <a:xfrm>
              <a:off x="6761224" y="2682330"/>
              <a:ext cx="1698171" cy="2374398"/>
              <a:chOff x="5903974" y="3593584"/>
              <a:chExt cx="1698171" cy="2374398"/>
            </a:xfrm>
            <a:solidFill>
              <a:schemeClr val="bg1"/>
            </a:solidFill>
          </p:grpSpPr>
          <p:sp>
            <p:nvSpPr>
              <p:cNvPr id="34" name="직사각형 33"/>
              <p:cNvSpPr/>
              <p:nvPr/>
            </p:nvSpPr>
            <p:spPr>
              <a:xfrm>
                <a:off x="5903974" y="3593584"/>
                <a:ext cx="1698171" cy="597416"/>
              </a:xfrm>
              <a:prstGeom prst="rect">
                <a:avLst/>
              </a:prstGeom>
              <a:grpFill/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5903974" y="4191000"/>
                <a:ext cx="1698171" cy="597416"/>
              </a:xfrm>
              <a:prstGeom prst="rect">
                <a:avLst/>
              </a:prstGeom>
              <a:grpFill/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5903974" y="4788416"/>
                <a:ext cx="1698171" cy="597416"/>
              </a:xfrm>
              <a:prstGeom prst="rect">
                <a:avLst/>
              </a:prstGeom>
              <a:grpFill/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5903974" y="5370566"/>
                <a:ext cx="1698171" cy="597416"/>
              </a:xfrm>
              <a:prstGeom prst="rect">
                <a:avLst/>
              </a:prstGeom>
              <a:grpFill/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6992633" y="2792968"/>
              <a:ext cx="1495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err="1" smtClean="0">
                  <a:solidFill>
                    <a:srgbClr val="FF0000"/>
                  </a:solidFill>
                </a:rPr>
                <a:t>num</a:t>
              </a:r>
              <a:r>
                <a:rPr lang="en-US" altLang="ko-KR" b="1" dirty="0" smtClean="0">
                  <a:solidFill>
                    <a:srgbClr val="FF0000"/>
                  </a:solidFill>
                </a:rPr>
                <a:t>(0x04)</a:t>
              </a:r>
              <a:r>
                <a:rPr lang="en-US" altLang="ko-KR" dirty="0" smtClean="0"/>
                <a:t>  </a:t>
              </a:r>
              <a:endParaRPr lang="ko-KR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101798" y="3397192"/>
              <a:ext cx="14061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foo()(0x08) </a:t>
              </a:r>
              <a:endParaRPr lang="ko-KR" alt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884168" y="3911746"/>
              <a:ext cx="15472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foo(</a:t>
              </a:r>
              <a:r>
                <a:rPr lang="en-US" altLang="ko-KR" sz="1400" dirty="0" err="1" smtClean="0"/>
                <a:t>const</a:t>
              </a:r>
              <a:r>
                <a:rPr lang="en-US" altLang="ko-KR" sz="1400" dirty="0" smtClean="0"/>
                <a:t> foo&amp;)  </a:t>
              </a:r>
            </a:p>
            <a:p>
              <a:pPr algn="ctr"/>
              <a:r>
                <a:rPr lang="en-US" altLang="ko-KR" sz="1400" dirty="0" smtClean="0"/>
                <a:t>(0x12)</a:t>
              </a:r>
              <a:endParaRPr lang="ko-KR" altLang="en-US" sz="14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013209" y="4568874"/>
              <a:ext cx="1289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~foo(0x16)</a:t>
              </a:r>
              <a:endParaRPr lang="ko-KR" altLang="en-US" dirty="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8023021" y="2550625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f1</a:t>
            </a:r>
            <a:endParaRPr lang="ko-KR" altLang="en-US" dirty="0"/>
          </a:p>
        </p:txBody>
      </p:sp>
      <p:grpSp>
        <p:nvGrpSpPr>
          <p:cNvPr id="39" name="그룹 38"/>
          <p:cNvGrpSpPr/>
          <p:nvPr/>
        </p:nvGrpSpPr>
        <p:grpSpPr>
          <a:xfrm>
            <a:off x="9560045" y="3018880"/>
            <a:ext cx="1746728" cy="2374398"/>
            <a:chOff x="6761224" y="2682330"/>
            <a:chExt cx="1746728" cy="2374398"/>
          </a:xfrm>
        </p:grpSpPr>
        <p:grpSp>
          <p:nvGrpSpPr>
            <p:cNvPr id="40" name="그룹 39"/>
            <p:cNvGrpSpPr/>
            <p:nvPr/>
          </p:nvGrpSpPr>
          <p:grpSpPr>
            <a:xfrm>
              <a:off x="6761224" y="2682330"/>
              <a:ext cx="1698171" cy="2374398"/>
              <a:chOff x="5903974" y="3593584"/>
              <a:chExt cx="1698171" cy="2374398"/>
            </a:xfrm>
            <a:solidFill>
              <a:schemeClr val="bg1"/>
            </a:solidFill>
          </p:grpSpPr>
          <p:sp>
            <p:nvSpPr>
              <p:cNvPr id="45" name="직사각형 44"/>
              <p:cNvSpPr/>
              <p:nvPr/>
            </p:nvSpPr>
            <p:spPr>
              <a:xfrm>
                <a:off x="5903974" y="3593584"/>
                <a:ext cx="1698171" cy="597416"/>
              </a:xfrm>
              <a:prstGeom prst="rect">
                <a:avLst/>
              </a:prstGeom>
              <a:grpFill/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5903974" y="4191000"/>
                <a:ext cx="1698171" cy="597416"/>
              </a:xfrm>
              <a:prstGeom prst="rect">
                <a:avLst/>
              </a:prstGeom>
              <a:grpFill/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5903974" y="4788416"/>
                <a:ext cx="1698171" cy="597416"/>
              </a:xfrm>
              <a:prstGeom prst="rect">
                <a:avLst/>
              </a:prstGeom>
              <a:grpFill/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5903974" y="5370566"/>
                <a:ext cx="1698171" cy="597416"/>
              </a:xfrm>
              <a:prstGeom prst="rect">
                <a:avLst/>
              </a:prstGeom>
              <a:grpFill/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6992633" y="2792968"/>
              <a:ext cx="1495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err="1" smtClean="0">
                  <a:solidFill>
                    <a:srgbClr val="FF0000"/>
                  </a:solidFill>
                </a:rPr>
                <a:t>num</a:t>
              </a:r>
              <a:r>
                <a:rPr lang="en-US" altLang="ko-KR" b="1" dirty="0" smtClean="0">
                  <a:solidFill>
                    <a:srgbClr val="FF0000"/>
                  </a:solidFill>
                </a:rPr>
                <a:t>(0x04)  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101798" y="3397192"/>
              <a:ext cx="14061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foo()(0x20) </a:t>
              </a:r>
              <a:endParaRPr lang="ko-KR" alt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884168" y="3911746"/>
              <a:ext cx="15472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foo(</a:t>
              </a:r>
              <a:r>
                <a:rPr lang="en-US" altLang="ko-KR" sz="1400" dirty="0" err="1" smtClean="0"/>
                <a:t>const</a:t>
              </a:r>
              <a:r>
                <a:rPr lang="en-US" altLang="ko-KR" sz="1400" dirty="0" smtClean="0"/>
                <a:t> foo&amp;)  </a:t>
              </a:r>
            </a:p>
            <a:p>
              <a:pPr algn="ctr"/>
              <a:r>
                <a:rPr lang="en-US" altLang="ko-KR" sz="1400" dirty="0" smtClean="0"/>
                <a:t>(0x24)</a:t>
              </a:r>
              <a:endParaRPr lang="ko-KR" altLang="en-US" sz="14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013209" y="4568874"/>
              <a:ext cx="1289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~foo(0x28)</a:t>
              </a:r>
              <a:endParaRPr lang="ko-KR" altLang="en-US" dirty="0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0212242" y="2550625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f2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810359" y="5598650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Error ?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0481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복사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주의점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89611"/>
            <a:ext cx="10515600" cy="1785439"/>
          </a:xfrm>
        </p:spPr>
        <p:txBody>
          <a:bodyPr/>
          <a:lstStyle/>
          <a:p>
            <a:r>
              <a:rPr lang="ko-KR" altLang="en-US" dirty="0"/>
              <a:t>얕</a:t>
            </a:r>
            <a:r>
              <a:rPr lang="ko-KR" altLang="en-US" dirty="0" smtClean="0"/>
              <a:t>은 복사를 반드시 피해라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089752"/>
              </p:ext>
            </p:extLst>
          </p:nvPr>
        </p:nvGraphicFramePr>
        <p:xfrm>
          <a:off x="838200" y="2542268"/>
          <a:ext cx="3924300" cy="4059698"/>
        </p:xfrm>
        <a:graphic>
          <a:graphicData uri="http://schemas.openxmlformats.org/drawingml/2006/table">
            <a:tbl>
              <a:tblPr/>
              <a:tblGrid>
                <a:gridCol w="457546">
                  <a:extLst>
                    <a:ext uri="{9D8B030D-6E8A-4147-A177-3AD203B41FA5}">
                      <a16:colId xmlns:a16="http://schemas.microsoft.com/office/drawing/2014/main" val="3650003750"/>
                    </a:ext>
                  </a:extLst>
                </a:gridCol>
                <a:gridCol w="3466754">
                  <a:extLst>
                    <a:ext uri="{9D8B030D-6E8A-4147-A177-3AD203B41FA5}">
                      <a16:colId xmlns:a16="http://schemas.microsoft.com/office/drawing/2014/main" val="192856016"/>
                    </a:ext>
                  </a:extLst>
                </a:gridCol>
              </a:tblGrid>
              <a:tr h="3140982"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aseline="-250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aseline="-250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aseline="-250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aseline="-250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aseline="-250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aseline="-250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aseline="-250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aseline="-250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aseline="-250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aseline="-250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aseline="-250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aseline="-250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aseline="-250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aseline="-250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aseline="-250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aseline="-25000" dirty="0" smtClean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aseline="-25000" dirty="0" smtClean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aseline="-25000" dirty="0" smtClean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aseline="-25000" dirty="0" smtClean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  <a:endParaRPr lang="en-US" altLang="ko-KR" sz="1600" baseline="-250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22233" marR="22233" marT="22233" marB="22233" anchor="ctr">
                    <a:lnL>
                      <a:noFill/>
                    </a:lnL>
                    <a:lnR w="190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-25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1600" baseline="-25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foo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-25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-25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600" baseline="-25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-25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600" baseline="-25000" dirty="0" err="1">
                          <a:solidFill>
                            <a:srgbClr val="066DE2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baseline="-25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600" baseline="-25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n-US" sz="1600" baseline="-250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num</a:t>
                      </a:r>
                      <a:r>
                        <a:rPr lang="en-US" sz="1600" baseline="-25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    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-25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600" baseline="-25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-25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-25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foo() : </a:t>
                      </a:r>
                      <a:r>
                        <a:rPr lang="en-US" sz="1600" baseline="-250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num</a:t>
                      </a:r>
                      <a:r>
                        <a:rPr lang="en-US" sz="1600" baseline="-25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baseline="-25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600" baseline="-25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600" baseline="-25000" dirty="0" err="1">
                          <a:solidFill>
                            <a:srgbClr val="066DE2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baseline="-25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){</a:t>
                      </a:r>
                      <a:r>
                        <a:rPr lang="en-US" sz="1600" baseline="-25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n-US" sz="1600" baseline="-250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num</a:t>
                      </a:r>
                      <a:r>
                        <a:rPr lang="en-US" sz="1600" baseline="-25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600" baseline="-25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600" baseline="-25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600" baseline="-250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  <a:r>
                        <a:rPr lang="en-US" sz="1600" baseline="-25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 }    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-25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foo(</a:t>
                      </a:r>
                      <a:r>
                        <a:rPr lang="en-US" sz="1600" baseline="-25000" dirty="0" err="1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1600" baseline="-25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foo </a:t>
                      </a:r>
                      <a:r>
                        <a:rPr lang="en-US" sz="1600" baseline="-25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&amp;</a:t>
                      </a:r>
                      <a:r>
                        <a:rPr lang="en-US" sz="1600" baseline="-25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f) : </a:t>
                      </a:r>
                      <a:r>
                        <a:rPr lang="en-US" sz="1600" baseline="-25000" dirty="0" err="1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num</a:t>
                      </a:r>
                      <a:r>
                        <a:rPr lang="en-US" sz="1600" baseline="-250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600" baseline="-25000" dirty="0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altLang="ko-KR" sz="1600" baseline="-250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600" baseline="-25000" dirty="0" err="1" smtClean="0">
                          <a:solidFill>
                            <a:srgbClr val="066DE2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baseline="-250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US" sz="1600" baseline="-25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n-US" sz="1600" baseline="-25000" dirty="0" smtClean="0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-250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    {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-250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          *</a:t>
                      </a:r>
                      <a:r>
                        <a:rPr lang="en-US" sz="1600" baseline="-25000" dirty="0" err="1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num</a:t>
                      </a:r>
                      <a:r>
                        <a:rPr lang="en-US" sz="1600" baseline="-250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 = *</a:t>
                      </a:r>
                      <a:r>
                        <a:rPr lang="en-US" sz="1600" baseline="-25000" dirty="0" err="1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f.num</a:t>
                      </a:r>
                      <a:r>
                        <a:rPr lang="en-US" sz="1600" baseline="-250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-250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    }</a:t>
                      </a:r>
                      <a:endParaRPr lang="en-US" sz="1600" baseline="-25000" dirty="0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-25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~foo() { </a:t>
                      </a:r>
                      <a:r>
                        <a:rPr lang="en-US" sz="1600" baseline="-25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delete</a:t>
                      </a:r>
                      <a:r>
                        <a:rPr lang="en-US" sz="1600" baseline="-25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600" baseline="-250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num</a:t>
                      </a:r>
                      <a:r>
                        <a:rPr lang="en-US" sz="1600" baseline="-25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 }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-25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};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-25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-25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600" baseline="-25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main()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-25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-25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foo f1;    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-25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foo f2(f1);    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-250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endParaRPr lang="en-US" sz="1600" baseline="-25000" dirty="0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22233" marB="22233" anchor="ctr">
                    <a:lnL w="190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413807"/>
                  </a:ext>
                </a:extLst>
              </a:tr>
            </a:tbl>
          </a:graphicData>
        </a:graphic>
      </p:graphicFrame>
      <p:grpSp>
        <p:nvGrpSpPr>
          <p:cNvPr id="26" name="그룹 25"/>
          <p:cNvGrpSpPr/>
          <p:nvPr/>
        </p:nvGrpSpPr>
        <p:grpSpPr>
          <a:xfrm>
            <a:off x="5192774" y="3018880"/>
            <a:ext cx="1698171" cy="2374398"/>
            <a:chOff x="6761224" y="2682330"/>
            <a:chExt cx="1698171" cy="2374398"/>
          </a:xfrm>
        </p:grpSpPr>
        <p:grpSp>
          <p:nvGrpSpPr>
            <p:cNvPr id="21" name="그룹 20"/>
            <p:cNvGrpSpPr/>
            <p:nvPr/>
          </p:nvGrpSpPr>
          <p:grpSpPr>
            <a:xfrm>
              <a:off x="6761224" y="2682330"/>
              <a:ext cx="1698171" cy="2374398"/>
              <a:chOff x="5903974" y="3593584"/>
              <a:chExt cx="1698171" cy="2374398"/>
            </a:xfrm>
            <a:solidFill>
              <a:schemeClr val="bg1"/>
            </a:solidFill>
          </p:grpSpPr>
          <p:sp>
            <p:nvSpPr>
              <p:cNvPr id="7" name="직사각형 6"/>
              <p:cNvSpPr/>
              <p:nvPr/>
            </p:nvSpPr>
            <p:spPr>
              <a:xfrm>
                <a:off x="5903974" y="3593584"/>
                <a:ext cx="1698171" cy="597416"/>
              </a:xfrm>
              <a:prstGeom prst="rect">
                <a:avLst/>
              </a:prstGeom>
              <a:grpFill/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5903974" y="4191000"/>
                <a:ext cx="1698171" cy="597416"/>
              </a:xfrm>
              <a:prstGeom prst="rect">
                <a:avLst/>
              </a:prstGeom>
              <a:grpFill/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5903974" y="4788416"/>
                <a:ext cx="1698171" cy="597416"/>
              </a:xfrm>
              <a:prstGeom prst="rect">
                <a:avLst/>
              </a:prstGeom>
              <a:grpFill/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5903974" y="5370566"/>
                <a:ext cx="1698171" cy="597416"/>
              </a:xfrm>
              <a:prstGeom prst="rect">
                <a:avLst/>
              </a:prstGeom>
              <a:grpFill/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7289990" y="2792968"/>
              <a:ext cx="7681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num</a:t>
              </a:r>
              <a:r>
                <a:rPr lang="en-US" altLang="ko-KR" dirty="0" smtClean="0"/>
                <a:t>  </a:t>
              </a:r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289990" y="3397192"/>
              <a:ext cx="824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foo()  </a:t>
              </a:r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883323" y="4025623"/>
              <a:ext cx="1576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foo(</a:t>
              </a:r>
              <a:r>
                <a:rPr lang="en-US" altLang="ko-KR" sz="1400" dirty="0" err="1" smtClean="0"/>
                <a:t>const</a:t>
              </a:r>
              <a:r>
                <a:rPr lang="en-US" altLang="ko-KR" sz="1400" dirty="0" smtClean="0"/>
                <a:t> foo&amp;)  </a:t>
              </a:r>
              <a:endParaRPr lang="ko-KR" altLang="en-US" sz="1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289990" y="4568874"/>
              <a:ext cx="638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~foo</a:t>
              </a:r>
              <a:endParaRPr lang="ko-KR" altLang="en-US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5777764" y="2550625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foo</a:t>
            </a:r>
            <a:endParaRPr lang="ko-KR" altLang="en-US" dirty="0"/>
          </a:p>
        </p:txBody>
      </p:sp>
      <p:grpSp>
        <p:nvGrpSpPr>
          <p:cNvPr id="28" name="그룹 27"/>
          <p:cNvGrpSpPr/>
          <p:nvPr/>
        </p:nvGrpSpPr>
        <p:grpSpPr>
          <a:xfrm>
            <a:off x="7370824" y="3018880"/>
            <a:ext cx="1746728" cy="2374398"/>
            <a:chOff x="6761224" y="2682330"/>
            <a:chExt cx="1746728" cy="2374398"/>
          </a:xfrm>
        </p:grpSpPr>
        <p:grpSp>
          <p:nvGrpSpPr>
            <p:cNvPr id="29" name="그룹 28"/>
            <p:cNvGrpSpPr/>
            <p:nvPr/>
          </p:nvGrpSpPr>
          <p:grpSpPr>
            <a:xfrm>
              <a:off x="6761224" y="2682330"/>
              <a:ext cx="1698171" cy="2374398"/>
              <a:chOff x="5903974" y="3593584"/>
              <a:chExt cx="1698171" cy="2374398"/>
            </a:xfrm>
            <a:solidFill>
              <a:schemeClr val="bg1"/>
            </a:solidFill>
          </p:grpSpPr>
          <p:sp>
            <p:nvSpPr>
              <p:cNvPr id="34" name="직사각형 33"/>
              <p:cNvSpPr/>
              <p:nvPr/>
            </p:nvSpPr>
            <p:spPr>
              <a:xfrm>
                <a:off x="5903974" y="3593584"/>
                <a:ext cx="1698171" cy="597416"/>
              </a:xfrm>
              <a:prstGeom prst="rect">
                <a:avLst/>
              </a:prstGeom>
              <a:grpFill/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5903974" y="4191000"/>
                <a:ext cx="1698171" cy="597416"/>
              </a:xfrm>
              <a:prstGeom prst="rect">
                <a:avLst/>
              </a:prstGeom>
              <a:grpFill/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5903974" y="4788416"/>
                <a:ext cx="1698171" cy="597416"/>
              </a:xfrm>
              <a:prstGeom prst="rect">
                <a:avLst/>
              </a:prstGeom>
              <a:grpFill/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5903974" y="5370566"/>
                <a:ext cx="1698171" cy="597416"/>
              </a:xfrm>
              <a:prstGeom prst="rect">
                <a:avLst/>
              </a:prstGeom>
              <a:grpFill/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6992633" y="2792968"/>
              <a:ext cx="1495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err="1" smtClean="0">
                  <a:solidFill>
                    <a:srgbClr val="FF0000"/>
                  </a:solidFill>
                </a:rPr>
                <a:t>num</a:t>
              </a:r>
              <a:r>
                <a:rPr lang="en-US" altLang="ko-KR" b="1" dirty="0" smtClean="0">
                  <a:solidFill>
                    <a:srgbClr val="FF0000"/>
                  </a:solidFill>
                </a:rPr>
                <a:t>(0x04)</a:t>
              </a:r>
              <a:r>
                <a:rPr lang="en-US" altLang="ko-KR" dirty="0" smtClean="0"/>
                <a:t>  </a:t>
              </a:r>
              <a:endParaRPr lang="ko-KR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101798" y="3397192"/>
              <a:ext cx="14061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foo()(0x08) </a:t>
              </a:r>
              <a:endParaRPr lang="ko-KR" alt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884168" y="3911746"/>
              <a:ext cx="15472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foo(</a:t>
              </a:r>
              <a:r>
                <a:rPr lang="en-US" altLang="ko-KR" sz="1400" dirty="0" err="1" smtClean="0"/>
                <a:t>const</a:t>
              </a:r>
              <a:r>
                <a:rPr lang="en-US" altLang="ko-KR" sz="1400" dirty="0" smtClean="0"/>
                <a:t> foo&amp;)  </a:t>
              </a:r>
            </a:p>
            <a:p>
              <a:pPr algn="ctr"/>
              <a:r>
                <a:rPr lang="en-US" altLang="ko-KR" sz="1400" dirty="0" smtClean="0"/>
                <a:t>(0x12)</a:t>
              </a:r>
              <a:endParaRPr lang="ko-KR" altLang="en-US" sz="14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013209" y="4568874"/>
              <a:ext cx="1289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~foo(0x16)</a:t>
              </a:r>
              <a:endParaRPr lang="ko-KR" altLang="en-US" dirty="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8023021" y="2550625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f1</a:t>
            </a:r>
            <a:endParaRPr lang="ko-KR" altLang="en-US" dirty="0"/>
          </a:p>
        </p:txBody>
      </p:sp>
      <p:grpSp>
        <p:nvGrpSpPr>
          <p:cNvPr id="39" name="그룹 38"/>
          <p:cNvGrpSpPr/>
          <p:nvPr/>
        </p:nvGrpSpPr>
        <p:grpSpPr>
          <a:xfrm>
            <a:off x="9560045" y="3018880"/>
            <a:ext cx="1746728" cy="2374398"/>
            <a:chOff x="6761224" y="2682330"/>
            <a:chExt cx="1746728" cy="2374398"/>
          </a:xfrm>
        </p:grpSpPr>
        <p:grpSp>
          <p:nvGrpSpPr>
            <p:cNvPr id="40" name="그룹 39"/>
            <p:cNvGrpSpPr/>
            <p:nvPr/>
          </p:nvGrpSpPr>
          <p:grpSpPr>
            <a:xfrm>
              <a:off x="6761224" y="2682330"/>
              <a:ext cx="1698171" cy="2374398"/>
              <a:chOff x="5903974" y="3593584"/>
              <a:chExt cx="1698171" cy="2374398"/>
            </a:xfrm>
            <a:solidFill>
              <a:schemeClr val="bg1"/>
            </a:solidFill>
          </p:grpSpPr>
          <p:sp>
            <p:nvSpPr>
              <p:cNvPr id="45" name="직사각형 44"/>
              <p:cNvSpPr/>
              <p:nvPr/>
            </p:nvSpPr>
            <p:spPr>
              <a:xfrm>
                <a:off x="5903974" y="3593584"/>
                <a:ext cx="1698171" cy="597416"/>
              </a:xfrm>
              <a:prstGeom prst="rect">
                <a:avLst/>
              </a:prstGeom>
              <a:grpFill/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5903974" y="4191000"/>
                <a:ext cx="1698171" cy="597416"/>
              </a:xfrm>
              <a:prstGeom prst="rect">
                <a:avLst/>
              </a:prstGeom>
              <a:grpFill/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5903974" y="4788416"/>
                <a:ext cx="1698171" cy="597416"/>
              </a:xfrm>
              <a:prstGeom prst="rect">
                <a:avLst/>
              </a:prstGeom>
              <a:grpFill/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5903974" y="5370566"/>
                <a:ext cx="1698171" cy="597416"/>
              </a:xfrm>
              <a:prstGeom prst="rect">
                <a:avLst/>
              </a:prstGeom>
              <a:grpFill/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6992633" y="2792968"/>
              <a:ext cx="1495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err="1" smtClean="0">
                  <a:solidFill>
                    <a:srgbClr val="FF0000"/>
                  </a:solidFill>
                </a:rPr>
                <a:t>num</a:t>
              </a:r>
              <a:r>
                <a:rPr lang="en-US" altLang="ko-KR" b="1" dirty="0" smtClean="0">
                  <a:solidFill>
                    <a:srgbClr val="FF0000"/>
                  </a:solidFill>
                </a:rPr>
                <a:t>(0x20)  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101798" y="3397192"/>
              <a:ext cx="14061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foo()(0x24) </a:t>
              </a:r>
              <a:endParaRPr lang="ko-KR" alt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884168" y="3911746"/>
              <a:ext cx="15472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foo(</a:t>
              </a:r>
              <a:r>
                <a:rPr lang="en-US" altLang="ko-KR" sz="1400" dirty="0" err="1" smtClean="0"/>
                <a:t>const</a:t>
              </a:r>
              <a:r>
                <a:rPr lang="en-US" altLang="ko-KR" sz="1400" dirty="0" smtClean="0"/>
                <a:t> foo&amp;)  </a:t>
              </a:r>
            </a:p>
            <a:p>
              <a:pPr algn="ctr"/>
              <a:r>
                <a:rPr lang="en-US" altLang="ko-KR" sz="1400" dirty="0" smtClean="0"/>
                <a:t>(0x28)</a:t>
              </a:r>
              <a:endParaRPr lang="ko-KR" altLang="en-US" sz="14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013209" y="4568874"/>
              <a:ext cx="1289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~foo(0x32)</a:t>
              </a:r>
              <a:endParaRPr lang="ko-KR" altLang="en-US" dirty="0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0212242" y="2550625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686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암시적 변환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945407"/>
              </p:ext>
            </p:extLst>
          </p:nvPr>
        </p:nvGraphicFramePr>
        <p:xfrm>
          <a:off x="1262342" y="1690688"/>
          <a:ext cx="3736415" cy="4387850"/>
        </p:xfrm>
        <a:graphic>
          <a:graphicData uri="http://schemas.openxmlformats.org/drawingml/2006/table">
            <a:tbl>
              <a:tblPr/>
              <a:tblGrid>
                <a:gridCol w="445808">
                  <a:extLst>
                    <a:ext uri="{9D8B030D-6E8A-4147-A177-3AD203B41FA5}">
                      <a16:colId xmlns:a16="http://schemas.microsoft.com/office/drawing/2014/main" val="1129660226"/>
                    </a:ext>
                  </a:extLst>
                </a:gridCol>
                <a:gridCol w="3290607">
                  <a:extLst>
                    <a:ext uri="{9D8B030D-6E8A-4147-A177-3AD203B41FA5}">
                      <a16:colId xmlns:a16="http://schemas.microsoft.com/office/drawing/2014/main" val="3218009782"/>
                    </a:ext>
                  </a:extLst>
                </a:gridCol>
              </a:tblGrid>
              <a:tr h="4387850"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  <a:endParaRPr lang="en-US" altLang="ko-KR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20307" marR="20307" marT="20307" marB="20307" anchor="ctr">
                    <a:lnL>
                      <a:noFill/>
                    </a:lnL>
                    <a:lnR w="190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Foo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200" dirty="0" err="1">
                          <a:solidFill>
                            <a:srgbClr val="066DE2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m_foo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Foo(</a:t>
                      </a:r>
                      <a:r>
                        <a:rPr lang="en-US" sz="1200" dirty="0" err="1">
                          <a:solidFill>
                            <a:srgbClr val="066DE2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foo) :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m_foo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(foo) {}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};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Print_Foo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(Foo f) </a:t>
                      </a:r>
                      <a:endParaRPr lang="en-US" sz="1200" dirty="0" smtClean="0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  <a:endParaRPr lang="en-US" altLang="ko-KR" sz="1200" dirty="0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200" dirty="0" err="1">
                          <a:solidFill>
                            <a:srgbClr val="066DE2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f.m_foo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 err="1">
                          <a:solidFill>
                            <a:srgbClr val="066DE2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Run()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200" dirty="0" err="1">
                          <a:solidFill>
                            <a:srgbClr val="066DE2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num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43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Print_Foo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num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endParaRPr lang="en-US" sz="1200" dirty="0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20307" marB="20307" anchor="ctr">
                    <a:lnL w="190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49205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16400" y="3962400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Out : 43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969250" y="1905000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뭐가 문제일까</a:t>
            </a:r>
            <a:r>
              <a:rPr lang="en-US" altLang="ko-KR" b="1" dirty="0" smtClean="0"/>
              <a:t>?</a:t>
            </a:r>
            <a:endParaRPr lang="ko-KR" altLang="en-US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478" y="1804432"/>
            <a:ext cx="2607737" cy="349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02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암시적 변환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614726"/>
              </p:ext>
            </p:extLst>
          </p:nvPr>
        </p:nvGraphicFramePr>
        <p:xfrm>
          <a:off x="1262342" y="1690688"/>
          <a:ext cx="3736415" cy="4387850"/>
        </p:xfrm>
        <a:graphic>
          <a:graphicData uri="http://schemas.openxmlformats.org/drawingml/2006/table">
            <a:tbl>
              <a:tblPr/>
              <a:tblGrid>
                <a:gridCol w="445808">
                  <a:extLst>
                    <a:ext uri="{9D8B030D-6E8A-4147-A177-3AD203B41FA5}">
                      <a16:colId xmlns:a16="http://schemas.microsoft.com/office/drawing/2014/main" val="1129660226"/>
                    </a:ext>
                  </a:extLst>
                </a:gridCol>
                <a:gridCol w="3290607">
                  <a:extLst>
                    <a:ext uri="{9D8B030D-6E8A-4147-A177-3AD203B41FA5}">
                      <a16:colId xmlns:a16="http://schemas.microsoft.com/office/drawing/2014/main" val="3218009782"/>
                    </a:ext>
                  </a:extLst>
                </a:gridCol>
              </a:tblGrid>
              <a:tr h="4387850"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  <a:endParaRPr lang="en-US" altLang="ko-KR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20307" marR="20307" marT="20307" marB="20307" anchor="ctr">
                    <a:lnL>
                      <a:noFill/>
                    </a:lnL>
                    <a:lnR w="190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Foo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200" dirty="0" err="1">
                          <a:solidFill>
                            <a:srgbClr val="066DE2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m_foo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Foo(</a:t>
                      </a:r>
                      <a:r>
                        <a:rPr lang="en-US" sz="1200" dirty="0" err="1">
                          <a:solidFill>
                            <a:srgbClr val="066DE2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foo) :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m_foo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(foo) {}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};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Print_Foo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(Foo f) </a:t>
                      </a:r>
                      <a:endParaRPr lang="en-US" sz="1200" dirty="0" smtClean="0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  <a:endParaRPr lang="en-US" altLang="ko-KR" sz="1200" dirty="0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200" dirty="0" err="1">
                          <a:solidFill>
                            <a:srgbClr val="066DE2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f.m_foo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 err="1">
                          <a:solidFill>
                            <a:srgbClr val="066DE2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Run()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200" dirty="0" err="1">
                          <a:solidFill>
                            <a:srgbClr val="066DE2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num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43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Print_Foo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num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endParaRPr lang="en-US" sz="1200" dirty="0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20307" marB="20307" anchor="ctr">
                    <a:lnL w="190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4920501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955800" y="5194300"/>
            <a:ext cx="1466850" cy="5778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638550" y="5537200"/>
            <a:ext cx="5865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Int</a:t>
            </a:r>
            <a:r>
              <a:rPr lang="ko-KR" altLang="en-US" b="1" dirty="0" smtClean="0"/>
              <a:t>가 자동으로 </a:t>
            </a:r>
            <a:r>
              <a:rPr lang="en-US" altLang="ko-KR" b="1" dirty="0" smtClean="0"/>
              <a:t>Foo </a:t>
            </a:r>
            <a:r>
              <a:rPr lang="ko-KR" altLang="en-US" b="1" dirty="0" err="1" smtClean="0"/>
              <a:t>생성자를</a:t>
            </a:r>
            <a:r>
              <a:rPr lang="ko-KR" altLang="en-US" b="1" dirty="0" smtClean="0"/>
              <a:t> 이용하여 암시적으로 생성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7058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암시적 변환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377512"/>
              </p:ext>
            </p:extLst>
          </p:nvPr>
        </p:nvGraphicFramePr>
        <p:xfrm>
          <a:off x="3802342" y="2300288"/>
          <a:ext cx="3736415" cy="4387850"/>
        </p:xfrm>
        <a:graphic>
          <a:graphicData uri="http://schemas.openxmlformats.org/drawingml/2006/table">
            <a:tbl>
              <a:tblPr/>
              <a:tblGrid>
                <a:gridCol w="445808">
                  <a:extLst>
                    <a:ext uri="{9D8B030D-6E8A-4147-A177-3AD203B41FA5}">
                      <a16:colId xmlns:a16="http://schemas.microsoft.com/office/drawing/2014/main" val="1129660226"/>
                    </a:ext>
                  </a:extLst>
                </a:gridCol>
                <a:gridCol w="3290607">
                  <a:extLst>
                    <a:ext uri="{9D8B030D-6E8A-4147-A177-3AD203B41FA5}">
                      <a16:colId xmlns:a16="http://schemas.microsoft.com/office/drawing/2014/main" val="3218009782"/>
                    </a:ext>
                  </a:extLst>
                </a:gridCol>
              </a:tblGrid>
              <a:tr h="4387850"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  <a:endParaRPr lang="en-US" altLang="ko-KR" sz="12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20307" marR="20307" marT="20307" marB="20307" anchor="ctr">
                    <a:lnL>
                      <a:noFill/>
                    </a:lnL>
                    <a:lnR w="190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Foo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200" dirty="0" err="1">
                          <a:solidFill>
                            <a:srgbClr val="066DE2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m_foo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altLang="ko-KR" sz="1200" kern="1200" dirty="0" smtClean="0"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explicit</a:t>
                      </a:r>
                      <a:r>
                        <a:rPr lang="en-US" altLang="ko-KR" sz="1200" kern="12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Foo(</a:t>
                      </a:r>
                      <a:r>
                        <a:rPr lang="en-US" sz="1200" dirty="0" err="1" smtClean="0">
                          <a:solidFill>
                            <a:srgbClr val="066DE2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foo) :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m_foo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(foo) {}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};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Print_Foo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(Foo f) </a:t>
                      </a:r>
                      <a:endParaRPr lang="en-US" sz="1200" dirty="0" smtClean="0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  <a:endParaRPr lang="en-US" altLang="ko-KR" sz="1200" dirty="0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200" dirty="0" err="1">
                          <a:solidFill>
                            <a:srgbClr val="066DE2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f.m_foo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 err="1">
                          <a:solidFill>
                            <a:srgbClr val="066DE2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Run()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200" dirty="0" err="1">
                          <a:solidFill>
                            <a:srgbClr val="066DE2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num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43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Print_Foo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num</a:t>
                      </a:r>
                      <a:r>
                        <a:rPr lang="en-US" sz="12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endParaRPr lang="en-US" sz="1200" dirty="0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20307" marB="20307" anchor="ctr">
                    <a:lnL w="190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49205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873750" y="6089650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좋은 </a:t>
            </a:r>
            <a:r>
              <a:rPr lang="en-US" altLang="ko-KR" b="1" dirty="0" smtClean="0"/>
              <a:t>Error</a:t>
            </a:r>
            <a:endParaRPr lang="ko-KR" altLang="en-US" b="1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838200" y="1789611"/>
            <a:ext cx="10515600" cy="394789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Explicit </a:t>
            </a:r>
            <a:r>
              <a:rPr lang="ko-KR" altLang="en-US" dirty="0" err="1" smtClean="0"/>
              <a:t>리터널을</a:t>
            </a:r>
            <a:r>
              <a:rPr lang="ko-KR" altLang="en-US" dirty="0" smtClean="0"/>
              <a:t> 통하여 위와 같은 암시적인 생성을 금지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24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축소화지</a:t>
            </a:r>
            <a:r>
              <a:rPr lang="ko-KR" altLang="en-US" dirty="0" smtClean="0"/>
              <a:t> 않는 초기화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Overflow</a:t>
            </a:r>
          </a:p>
          <a:p>
            <a:pPr lvl="1"/>
            <a:r>
              <a:rPr lang="en-US" altLang="ko-KR" dirty="0" smtClean="0"/>
              <a:t>unsigned char </a:t>
            </a:r>
            <a:r>
              <a:rPr lang="en-US" altLang="ko-KR" dirty="0" err="1" smtClean="0"/>
              <a:t>uc</a:t>
            </a:r>
            <a:r>
              <a:rPr lang="en-US" altLang="ko-KR" dirty="0" smtClean="0"/>
              <a:t> = 256 =&gt; out : 0(1 0000 0000)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Underflow</a:t>
            </a:r>
          </a:p>
          <a:p>
            <a:pPr lvl="1"/>
            <a:r>
              <a:rPr lang="en-US" altLang="ko-KR" dirty="0"/>
              <a:t>unsigned char </a:t>
            </a:r>
            <a:r>
              <a:rPr lang="en-US" altLang="ko-KR" dirty="0" err="1"/>
              <a:t>uc</a:t>
            </a:r>
            <a:r>
              <a:rPr lang="en-US" altLang="ko-KR" dirty="0"/>
              <a:t> = </a:t>
            </a:r>
            <a:r>
              <a:rPr lang="en-US" altLang="ko-KR" dirty="0" smtClean="0"/>
              <a:t>-1 </a:t>
            </a:r>
            <a:r>
              <a:rPr lang="en-US" altLang="ko-KR" dirty="0"/>
              <a:t>=&gt; </a:t>
            </a:r>
            <a:r>
              <a:rPr lang="en-US" altLang="ko-KR" dirty="0" smtClean="0"/>
              <a:t>out : 255(1111 1111)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dirty="0" smtClean="0"/>
              <a:t>Miss value</a:t>
            </a:r>
          </a:p>
          <a:p>
            <a:pPr lvl="1"/>
            <a:r>
              <a:rPr lang="en-US" dirty="0" smtClean="0"/>
              <a:t>double d = 3.14</a:t>
            </a:r>
          </a:p>
          <a:p>
            <a:pPr lvl="1"/>
            <a:r>
              <a:rPr lang="en-US" dirty="0" smtClean="0"/>
              <a:t>float f = d </a:t>
            </a:r>
          </a:p>
          <a:p>
            <a:pPr marL="457200" lvl="1" indent="0">
              <a:buNone/>
            </a:pPr>
            <a:r>
              <a:rPr lang="en-US" dirty="0" smtClean="0"/>
              <a:t>   =&gt; 3.14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486" y="4897908"/>
            <a:ext cx="6763694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생성자</a:t>
            </a:r>
            <a:r>
              <a:rPr lang="ko-KR" altLang="en-US" dirty="0" smtClean="0"/>
              <a:t> 위임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89611"/>
            <a:ext cx="10515600" cy="1683839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대부분의 </a:t>
            </a:r>
            <a:r>
              <a:rPr lang="ko-KR" altLang="en-US" sz="2400" dirty="0" err="1" smtClean="0"/>
              <a:t>생성자는</a:t>
            </a:r>
            <a:r>
              <a:rPr lang="ko-KR" altLang="en-US" sz="2400" dirty="0" smtClean="0"/>
              <a:t> 비슷하고 </a:t>
            </a:r>
            <a:r>
              <a:rPr lang="ko-KR" altLang="en-US" sz="2400" dirty="0" err="1" smtClean="0"/>
              <a:t>파라미터만</a:t>
            </a:r>
            <a:r>
              <a:rPr lang="ko-KR" altLang="en-US" sz="2400" dirty="0" smtClean="0"/>
              <a:t> 다른 경우가 많음</a:t>
            </a:r>
            <a:endParaRPr lang="en-US" altLang="ko-KR" sz="2400" dirty="0" smtClean="0"/>
          </a:p>
          <a:p>
            <a:r>
              <a:rPr lang="en-US" altLang="ko-KR" sz="2400" b="1" dirty="0" smtClean="0"/>
              <a:t>C++03</a:t>
            </a:r>
            <a:r>
              <a:rPr lang="ko-KR" altLang="en-US" sz="2400" dirty="0" smtClean="0"/>
              <a:t>까지는 </a:t>
            </a:r>
            <a:r>
              <a:rPr lang="ko-KR" altLang="en-US" sz="2400" dirty="0" err="1" smtClean="0"/>
              <a:t>생성자에서</a:t>
            </a:r>
            <a:r>
              <a:rPr lang="ko-KR" altLang="en-US" sz="2400" dirty="0" smtClean="0"/>
              <a:t> 다른 </a:t>
            </a:r>
            <a:r>
              <a:rPr lang="ko-KR" altLang="en-US" sz="2400" dirty="0" err="1" smtClean="0"/>
              <a:t>생성자를</a:t>
            </a:r>
            <a:r>
              <a:rPr lang="ko-KR" altLang="en-US" sz="2400" dirty="0" smtClean="0"/>
              <a:t> 부를 수가 없음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그에 따라 공통적인 코드가 계속되어 반복됨</a:t>
            </a:r>
            <a:endParaRPr lang="en-US" altLang="ko-KR" sz="2000" dirty="0"/>
          </a:p>
          <a:p>
            <a:r>
              <a:rPr lang="en-US" altLang="ko-KR" sz="2400" b="1" dirty="0" smtClean="0"/>
              <a:t>C++11</a:t>
            </a:r>
            <a:r>
              <a:rPr lang="ko-KR" altLang="en-US" sz="2400" dirty="0" smtClean="0"/>
              <a:t>부터 </a:t>
            </a:r>
            <a:r>
              <a:rPr lang="ko-KR" altLang="en-US" sz="2400" dirty="0" err="1" smtClean="0"/>
              <a:t>생성자</a:t>
            </a:r>
            <a:r>
              <a:rPr lang="ko-KR" altLang="en-US" sz="2400" dirty="0" smtClean="0"/>
              <a:t> 위임을 통해 </a:t>
            </a:r>
            <a:r>
              <a:rPr lang="ko-KR" altLang="en-US" sz="2400" dirty="0" err="1" smtClean="0"/>
              <a:t>생성자에서</a:t>
            </a:r>
            <a:r>
              <a:rPr lang="ko-KR" altLang="en-US" sz="2400" dirty="0" smtClean="0"/>
              <a:t> 다른 </a:t>
            </a:r>
            <a:r>
              <a:rPr lang="ko-KR" altLang="en-US" sz="2400" dirty="0" err="1" smtClean="0"/>
              <a:t>생성자</a:t>
            </a:r>
            <a:r>
              <a:rPr lang="ko-KR" altLang="en-US" sz="2400" dirty="0" smtClean="0"/>
              <a:t> 호출이 가능</a:t>
            </a:r>
            <a:endParaRPr lang="ko-KR" altLang="en-US" sz="2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217112"/>
              </p:ext>
            </p:extLst>
          </p:nvPr>
        </p:nvGraphicFramePr>
        <p:xfrm>
          <a:off x="1560661" y="3724633"/>
          <a:ext cx="3608239" cy="2390417"/>
        </p:xfrm>
        <a:graphic>
          <a:graphicData uri="http://schemas.openxmlformats.org/drawingml/2006/table">
            <a:tbl>
              <a:tblPr/>
              <a:tblGrid>
                <a:gridCol w="197258">
                  <a:extLst>
                    <a:ext uri="{9D8B030D-6E8A-4147-A177-3AD203B41FA5}">
                      <a16:colId xmlns:a16="http://schemas.microsoft.com/office/drawing/2014/main" val="2272651059"/>
                    </a:ext>
                  </a:extLst>
                </a:gridCol>
                <a:gridCol w="3410981">
                  <a:extLst>
                    <a:ext uri="{9D8B030D-6E8A-4147-A177-3AD203B41FA5}">
                      <a16:colId xmlns:a16="http://schemas.microsoft.com/office/drawing/2014/main" val="75041756"/>
                    </a:ext>
                  </a:extLst>
                </a:gridCol>
              </a:tblGrid>
              <a:tr h="2390417"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marL="31075" marR="31075" marT="31075" marB="31075" anchor="ctr">
                    <a:lnL>
                      <a:noFill/>
                    </a:lnL>
                    <a:lnR w="190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Complex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private</a:t>
                      </a: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000" dirty="0">
                          <a:solidFill>
                            <a:srgbClr val="066DE2"/>
                          </a:solidFill>
                          <a:effectLst/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r, </a:t>
                      </a:r>
                      <a:r>
                        <a:rPr lang="en-US" sz="10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Complex(</a:t>
                      </a:r>
                      <a:r>
                        <a:rPr lang="en-US" sz="1000" dirty="0">
                          <a:solidFill>
                            <a:srgbClr val="066DE2"/>
                          </a:solidFill>
                          <a:effectLst/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r, </a:t>
                      </a:r>
                      <a:r>
                        <a:rPr lang="en-US" sz="1000" dirty="0">
                          <a:solidFill>
                            <a:srgbClr val="066DE2"/>
                          </a:solidFill>
                          <a:effectLst/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 : r(r), </a:t>
                      </a:r>
                      <a:r>
                        <a:rPr lang="en-US" sz="10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0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 {}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Complex(</a:t>
                      </a:r>
                      <a:r>
                        <a:rPr lang="en-US" sz="1000" dirty="0">
                          <a:solidFill>
                            <a:srgbClr val="066DE2"/>
                          </a:solidFill>
                          <a:effectLst/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r) : r(r), </a:t>
                      </a:r>
                      <a:r>
                        <a:rPr lang="en-US" sz="10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0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 {}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Complex() : r(</a:t>
                      </a:r>
                      <a:r>
                        <a:rPr lang="en-US" sz="10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), </a:t>
                      </a:r>
                      <a:r>
                        <a:rPr lang="en-US" sz="10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0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 {}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};</a:t>
                      </a:r>
                      <a:endParaRPr lang="en-US" sz="1000" dirty="0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31075" marB="31075" anchor="ctr">
                    <a:lnL w="190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096945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04983"/>
              </p:ext>
            </p:extLst>
          </p:nvPr>
        </p:nvGraphicFramePr>
        <p:xfrm>
          <a:off x="5446861" y="3724633"/>
          <a:ext cx="4268639" cy="2365542"/>
        </p:xfrm>
        <a:graphic>
          <a:graphicData uri="http://schemas.openxmlformats.org/drawingml/2006/table">
            <a:tbl>
              <a:tblPr/>
              <a:tblGrid>
                <a:gridCol w="220928">
                  <a:extLst>
                    <a:ext uri="{9D8B030D-6E8A-4147-A177-3AD203B41FA5}">
                      <a16:colId xmlns:a16="http://schemas.microsoft.com/office/drawing/2014/main" val="2402293098"/>
                    </a:ext>
                  </a:extLst>
                </a:gridCol>
                <a:gridCol w="3142242">
                  <a:extLst>
                    <a:ext uri="{9D8B030D-6E8A-4147-A177-3AD203B41FA5}">
                      <a16:colId xmlns:a16="http://schemas.microsoft.com/office/drawing/2014/main" val="4185007003"/>
                    </a:ext>
                  </a:extLst>
                </a:gridCol>
                <a:gridCol w="905469">
                  <a:extLst>
                    <a:ext uri="{9D8B030D-6E8A-4147-A177-3AD203B41FA5}">
                      <a16:colId xmlns:a16="http://schemas.microsoft.com/office/drawing/2014/main" val="2563954729"/>
                    </a:ext>
                  </a:extLst>
                </a:gridCol>
              </a:tblGrid>
              <a:tr h="2365542"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marL="28552" marR="28552" marT="28552" marB="28552" anchor="ctr">
                    <a:lnL>
                      <a:noFill/>
                    </a:lnL>
                    <a:lnR w="190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9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Complex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private</a:t>
                      </a:r>
                      <a:r>
                        <a:rPr lang="en-US" sz="9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900" dirty="0">
                          <a:solidFill>
                            <a:srgbClr val="066DE2"/>
                          </a:solidFill>
                          <a:effectLst/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en-US" sz="9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r, </a:t>
                      </a:r>
                      <a:r>
                        <a:rPr lang="en-US" sz="9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9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9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Complex(</a:t>
                      </a:r>
                      <a:r>
                        <a:rPr lang="en-US" sz="900" dirty="0">
                          <a:solidFill>
                            <a:srgbClr val="066DE2"/>
                          </a:solidFill>
                          <a:effectLst/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en-US" sz="9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r, </a:t>
                      </a:r>
                      <a:r>
                        <a:rPr lang="en-US" sz="900" dirty="0">
                          <a:solidFill>
                            <a:srgbClr val="066DE2"/>
                          </a:solidFill>
                          <a:effectLst/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en-US" sz="9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9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9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 : r(r), </a:t>
                      </a:r>
                      <a:r>
                        <a:rPr lang="en-US" sz="9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9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9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9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 {}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Complex(</a:t>
                      </a:r>
                      <a:r>
                        <a:rPr lang="en-US" sz="900" dirty="0">
                          <a:solidFill>
                            <a:srgbClr val="066DE2"/>
                          </a:solidFill>
                          <a:effectLst/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en-US" sz="9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r) : Complex{ r, </a:t>
                      </a:r>
                      <a:r>
                        <a:rPr lang="en-US" sz="9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0.0</a:t>
                      </a:r>
                      <a:r>
                        <a:rPr lang="en-US" sz="9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} {}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Complex() : Complex{ </a:t>
                      </a:r>
                      <a:r>
                        <a:rPr lang="en-US" sz="9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0.0</a:t>
                      </a:r>
                      <a:r>
                        <a:rPr lang="en-US" sz="9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} {}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};</a:t>
                      </a:r>
                      <a:endParaRPr lang="en-US" sz="900" dirty="0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28552" marB="28552" anchor="ctr">
                    <a:lnL w="190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900" u="none" strike="noStrike" dirty="0" smtClean="0">
                          <a:solidFill>
                            <a:srgbClr val="FFFFFF"/>
                          </a:solidFill>
                          <a:effectLst/>
                        </a:rPr>
                        <a:t>c</a:t>
                      </a:r>
                      <a:endParaRPr lang="en-US" sz="900" dirty="0">
                        <a:effectLst/>
                      </a:endParaRPr>
                    </a:p>
                  </a:txBody>
                  <a:tcPr marL="0" marR="9517" marT="0" marB="1903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7480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932610" y="6090175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C++03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149010" y="6090175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C</a:t>
            </a:r>
            <a:r>
              <a:rPr lang="en-US" altLang="ko-KR" b="1" dirty="0" smtClean="0"/>
              <a:t>++11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502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멤버의 기본값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89611"/>
            <a:ext cx="10515600" cy="1683839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C++11</a:t>
            </a:r>
            <a:r>
              <a:rPr lang="ko-KR" altLang="en-US" sz="2400" dirty="0" smtClean="0"/>
              <a:t>부터 멤버 변수의 기본값을 설정할 수 있</a:t>
            </a:r>
            <a:r>
              <a:rPr lang="ko-KR" altLang="en-US" sz="2400" dirty="0"/>
              <a:t>음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655492"/>
              </p:ext>
            </p:extLst>
          </p:nvPr>
        </p:nvGraphicFramePr>
        <p:xfrm>
          <a:off x="2665561" y="2575282"/>
          <a:ext cx="6675289" cy="4003317"/>
        </p:xfrm>
        <a:graphic>
          <a:graphicData uri="http://schemas.openxmlformats.org/drawingml/2006/table">
            <a:tbl>
              <a:tblPr/>
              <a:tblGrid>
                <a:gridCol w="345487">
                  <a:extLst>
                    <a:ext uri="{9D8B030D-6E8A-4147-A177-3AD203B41FA5}">
                      <a16:colId xmlns:a16="http://schemas.microsoft.com/office/drawing/2014/main" val="2402293098"/>
                    </a:ext>
                  </a:extLst>
                </a:gridCol>
                <a:gridCol w="6329802">
                  <a:extLst>
                    <a:ext uri="{9D8B030D-6E8A-4147-A177-3AD203B41FA5}">
                      <a16:colId xmlns:a16="http://schemas.microsoft.com/office/drawing/2014/main" val="4185007003"/>
                    </a:ext>
                  </a:extLst>
                </a:gridCol>
              </a:tblGrid>
              <a:tr h="4003317"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marL="28552" marR="28552" marT="28552" marB="28552" anchor="ctr">
                    <a:lnL>
                      <a:noFill/>
                    </a:lnL>
                    <a:lnR w="190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1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Complex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private</a:t>
                      </a:r>
                      <a:r>
                        <a:rPr lang="en-US" sz="1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800" dirty="0">
                          <a:solidFill>
                            <a:srgbClr val="066DE2"/>
                          </a:solidFill>
                          <a:effectLst/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en-US" sz="1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8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r = 0.0,</a:t>
                      </a:r>
                      <a:r>
                        <a:rPr lang="en-US" sz="1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800" dirty="0" err="1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 = 0.0;</a:t>
                      </a:r>
                      <a:endParaRPr lang="en-US" sz="1800" dirty="0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Complex(</a:t>
                      </a:r>
                      <a:r>
                        <a:rPr lang="en-US" sz="1800" dirty="0">
                          <a:solidFill>
                            <a:srgbClr val="066DE2"/>
                          </a:solidFill>
                          <a:effectLst/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en-US" sz="1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r, </a:t>
                      </a:r>
                      <a:r>
                        <a:rPr lang="en-US" sz="1800" dirty="0">
                          <a:solidFill>
                            <a:srgbClr val="066DE2"/>
                          </a:solidFill>
                          <a:effectLst/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en-US" sz="1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8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 : r(r), </a:t>
                      </a:r>
                      <a:r>
                        <a:rPr lang="en-US" sz="18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 {}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Complex(</a:t>
                      </a:r>
                      <a:r>
                        <a:rPr lang="en-US" sz="1800" dirty="0">
                          <a:solidFill>
                            <a:srgbClr val="066DE2"/>
                          </a:solidFill>
                          <a:effectLst/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en-US" sz="1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r) : </a:t>
                      </a:r>
                      <a:r>
                        <a:rPr lang="en-US" sz="18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r{r}</a:t>
                      </a:r>
                      <a:r>
                        <a:rPr lang="en-US" sz="1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{}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Complex</a:t>
                      </a:r>
                      <a:r>
                        <a:rPr lang="en-US" sz="18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(){}</a:t>
                      </a:r>
                      <a:endParaRPr lang="en-US" sz="1800" dirty="0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};</a:t>
                      </a:r>
                      <a:endParaRPr lang="en-US" sz="1800" dirty="0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28552" marB="28552" anchor="ctr">
                    <a:lnL w="190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7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6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27477427" cy="1325563"/>
          </a:xfrm>
        </p:spPr>
        <p:txBody>
          <a:bodyPr/>
          <a:lstStyle/>
          <a:p>
            <a:r>
              <a:rPr lang="ko-KR" altLang="en-US" dirty="0" smtClean="0"/>
              <a:t>할당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789611"/>
            <a:ext cx="27477427" cy="642439"/>
          </a:xfrm>
        </p:spPr>
        <p:txBody>
          <a:bodyPr/>
          <a:lstStyle/>
          <a:p>
            <a:r>
              <a:rPr lang="ko-KR" altLang="en-US" dirty="0" smtClean="0"/>
              <a:t>기존 객체를 다른 객체로 복사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702826"/>
              </p:ext>
            </p:extLst>
          </p:nvPr>
        </p:nvGraphicFramePr>
        <p:xfrm>
          <a:off x="1185206" y="2259013"/>
          <a:ext cx="5539444" cy="4465637"/>
        </p:xfrm>
        <a:graphic>
          <a:graphicData uri="http://schemas.openxmlformats.org/drawingml/2006/table">
            <a:tbl>
              <a:tblPr/>
              <a:tblGrid>
                <a:gridCol w="694302">
                  <a:extLst>
                    <a:ext uri="{9D8B030D-6E8A-4147-A177-3AD203B41FA5}">
                      <a16:colId xmlns:a16="http://schemas.microsoft.com/office/drawing/2014/main" val="2677880904"/>
                    </a:ext>
                  </a:extLst>
                </a:gridCol>
                <a:gridCol w="4845142">
                  <a:extLst>
                    <a:ext uri="{9D8B030D-6E8A-4147-A177-3AD203B41FA5}">
                      <a16:colId xmlns:a16="http://schemas.microsoft.com/office/drawing/2014/main" val="4151013998"/>
                    </a:ext>
                  </a:extLst>
                </a:gridCol>
              </a:tblGrid>
              <a:tr h="4465637"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25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 smtClean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26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 smtClean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27</a:t>
                      </a:r>
                    </a:p>
                  </a:txBody>
                  <a:tcPr marL="7203" marR="7203" marT="7203" marB="7203" anchor="ctr">
                    <a:lnL>
                      <a:noFill/>
                    </a:lnL>
                    <a:lnR w="190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foo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800" dirty="0" err="1">
                          <a:solidFill>
                            <a:srgbClr val="066DE2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8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n-US" sz="8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num</a:t>
                      </a:r>
                      <a:r>
                        <a:rPr lang="en-US" sz="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8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8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nullptr</a:t>
                      </a:r>
                      <a:r>
                        <a:rPr lang="en-US" sz="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foo() : </a:t>
                      </a:r>
                      <a:r>
                        <a:rPr lang="en-US" sz="8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num</a:t>
                      </a:r>
                      <a:r>
                        <a:rPr lang="en-US" sz="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8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800" dirty="0" err="1">
                          <a:solidFill>
                            <a:srgbClr val="066DE2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 { </a:t>
                      </a:r>
                      <a:r>
                        <a:rPr lang="en-US" sz="8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n-US" sz="8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num</a:t>
                      </a:r>
                      <a:r>
                        <a:rPr lang="en-US" sz="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8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8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  <a:r>
                        <a:rPr lang="en-US" sz="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 }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foo(</a:t>
                      </a:r>
                      <a:r>
                        <a:rPr lang="en-US" sz="800" dirty="0" err="1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foo </a:t>
                      </a:r>
                      <a:r>
                        <a:rPr lang="en-US" sz="8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&amp;</a:t>
                      </a:r>
                      <a:r>
                        <a:rPr lang="en-US" sz="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f) : </a:t>
                      </a:r>
                      <a:r>
                        <a:rPr lang="en-US" sz="8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num</a:t>
                      </a:r>
                      <a:r>
                        <a:rPr lang="en-US" sz="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8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800" dirty="0" err="1">
                          <a:solidFill>
                            <a:srgbClr val="066DE2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{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800" dirty="0" err="1">
                          <a:solidFill>
                            <a:srgbClr val="066DE2"/>
                          </a:solidFill>
                          <a:effectLst/>
                          <a:latin typeface="Consolas" panose="020B0609020204030204" pitchFamily="49" charset="0"/>
                        </a:rPr>
                        <a:t>std</a:t>
                      </a:r>
                      <a:r>
                        <a:rPr lang="en-US" sz="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en-US" sz="800" dirty="0" err="1">
                          <a:solidFill>
                            <a:srgbClr val="066DE2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8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800" dirty="0">
                          <a:solidFill>
                            <a:srgbClr val="63A35C"/>
                          </a:solidFill>
                          <a:effectLst/>
                          <a:latin typeface="Consolas" panose="020B0609020204030204" pitchFamily="49" charset="0"/>
                        </a:rPr>
                        <a:t>"foo(</a:t>
                      </a:r>
                      <a:r>
                        <a:rPr lang="en-US" sz="800" dirty="0" err="1">
                          <a:solidFill>
                            <a:srgbClr val="63A35C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800" dirty="0">
                          <a:solidFill>
                            <a:srgbClr val="63A35C"/>
                          </a:solidFill>
                          <a:effectLst/>
                          <a:latin typeface="Consolas" panose="020B0609020204030204" pitchFamily="49" charset="0"/>
                        </a:rPr>
                        <a:t> foo &amp;f)"</a:t>
                      </a:r>
                      <a:r>
                        <a:rPr lang="en-US" sz="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8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800" dirty="0" err="1">
                          <a:solidFill>
                            <a:srgbClr val="066DE2"/>
                          </a:solidFill>
                          <a:effectLst/>
                          <a:latin typeface="Consolas" panose="020B0609020204030204" pitchFamily="49" charset="0"/>
                        </a:rPr>
                        <a:t>std</a:t>
                      </a:r>
                      <a:r>
                        <a:rPr lang="en-US" sz="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en-US" sz="800" dirty="0" err="1">
                          <a:solidFill>
                            <a:srgbClr val="066DE2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</a:t>
                      </a:r>
                      <a:r>
                        <a:rPr lang="en-US" sz="8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n-US" sz="8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num</a:t>
                      </a:r>
                      <a:r>
                        <a:rPr lang="en-US" sz="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8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8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n-US" sz="8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f.num</a:t>
                      </a:r>
                      <a:r>
                        <a:rPr lang="en-US" sz="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foo</a:t>
                      </a:r>
                      <a:r>
                        <a:rPr lang="en-US" sz="8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&amp;</a:t>
                      </a:r>
                      <a:r>
                        <a:rPr lang="en-US" sz="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8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operator=</a:t>
                      </a:r>
                      <a:r>
                        <a:rPr lang="en-US" sz="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800" dirty="0" err="1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8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foo</a:t>
                      </a:r>
                      <a:r>
                        <a:rPr lang="en-US" sz="800" dirty="0" err="1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&amp;</a:t>
                      </a:r>
                      <a:r>
                        <a:rPr lang="en-US" sz="8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src</a:t>
                      </a:r>
                      <a:r>
                        <a:rPr lang="en-US" sz="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{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800" dirty="0" err="1">
                          <a:solidFill>
                            <a:srgbClr val="066DE2"/>
                          </a:solidFill>
                          <a:effectLst/>
                          <a:latin typeface="Consolas" panose="020B0609020204030204" pitchFamily="49" charset="0"/>
                        </a:rPr>
                        <a:t>std</a:t>
                      </a:r>
                      <a:r>
                        <a:rPr lang="en-US" sz="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en-US" sz="800" dirty="0" err="1">
                          <a:solidFill>
                            <a:srgbClr val="066DE2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8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800" dirty="0">
                          <a:solidFill>
                            <a:srgbClr val="63A35C"/>
                          </a:solidFill>
                          <a:effectLst/>
                          <a:latin typeface="Consolas" panose="020B0609020204030204" pitchFamily="49" charset="0"/>
                        </a:rPr>
                        <a:t>"foo&amp; operator="</a:t>
                      </a:r>
                      <a:r>
                        <a:rPr lang="en-US" sz="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8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800" dirty="0" err="1">
                          <a:solidFill>
                            <a:srgbClr val="066DE2"/>
                          </a:solidFill>
                          <a:effectLst/>
                          <a:latin typeface="Consolas" panose="020B0609020204030204" pitchFamily="49" charset="0"/>
                        </a:rPr>
                        <a:t>std</a:t>
                      </a:r>
                      <a:r>
                        <a:rPr lang="en-US" sz="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en-US" sz="800" dirty="0" err="1">
                          <a:solidFill>
                            <a:srgbClr val="066DE2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8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8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this</a:t>
                      </a:r>
                      <a:r>
                        <a:rPr lang="en-US" sz="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8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==</a:t>
                      </a:r>
                      <a:r>
                        <a:rPr lang="en-US" sz="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8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&amp;</a:t>
                      </a:r>
                      <a:r>
                        <a:rPr lang="en-US" sz="8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src</a:t>
                      </a:r>
                      <a:r>
                        <a:rPr lang="en-US" sz="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sz="8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8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*this</a:t>
                      </a:r>
                      <a:r>
                        <a:rPr lang="en-US" sz="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8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8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this-&gt;</a:t>
                      </a:r>
                      <a:r>
                        <a:rPr lang="en-US" sz="8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num</a:t>
                      </a:r>
                      <a:r>
                        <a:rPr lang="en-US" sz="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8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!=</a:t>
                      </a:r>
                      <a:r>
                        <a:rPr lang="en-US" sz="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8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nullptr</a:t>
                      </a:r>
                      <a:r>
                        <a:rPr lang="en-US" sz="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sz="8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delete</a:t>
                      </a:r>
                      <a:r>
                        <a:rPr lang="en-US" sz="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8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this-&gt;</a:t>
                      </a:r>
                      <a:r>
                        <a:rPr lang="en-US" sz="8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num</a:t>
                      </a:r>
                      <a:r>
                        <a:rPr lang="en-US" sz="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8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this-&gt;</a:t>
                      </a:r>
                      <a:r>
                        <a:rPr lang="en-US" sz="8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num</a:t>
                      </a:r>
                      <a:r>
                        <a:rPr lang="en-US" sz="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8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8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800" dirty="0" err="1">
                          <a:solidFill>
                            <a:srgbClr val="066DE2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8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n-US" sz="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8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this-&gt;</a:t>
                      </a:r>
                      <a:r>
                        <a:rPr lang="en-US" sz="8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num</a:t>
                      </a:r>
                      <a:r>
                        <a:rPr lang="en-US" sz="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 </a:t>
                      </a:r>
                      <a:r>
                        <a:rPr lang="en-US" sz="8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8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n-US" sz="8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src.num</a:t>
                      </a:r>
                      <a:r>
                        <a:rPr lang="en-US" sz="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8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8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*this</a:t>
                      </a:r>
                      <a:r>
                        <a:rPr lang="en-US" sz="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~foo() { </a:t>
                      </a:r>
                      <a:r>
                        <a:rPr lang="en-US" sz="8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delete</a:t>
                      </a:r>
                      <a:r>
                        <a:rPr lang="en-US" sz="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8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num</a:t>
                      </a:r>
                      <a:r>
                        <a:rPr lang="en-US" sz="8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 }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};</a:t>
                      </a:r>
                      <a:endParaRPr lang="en-US" sz="800" dirty="0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7203" marB="7203" anchor="ctr">
                    <a:lnL w="190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951524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141616"/>
              </p:ext>
            </p:extLst>
          </p:nvPr>
        </p:nvGraphicFramePr>
        <p:xfrm>
          <a:off x="5360046" y="2811463"/>
          <a:ext cx="4412604" cy="3252787"/>
        </p:xfrm>
        <a:graphic>
          <a:graphicData uri="http://schemas.openxmlformats.org/drawingml/2006/table">
            <a:tbl>
              <a:tblPr/>
              <a:tblGrid>
                <a:gridCol w="608702">
                  <a:extLst>
                    <a:ext uri="{9D8B030D-6E8A-4147-A177-3AD203B41FA5}">
                      <a16:colId xmlns:a16="http://schemas.microsoft.com/office/drawing/2014/main" val="1278930486"/>
                    </a:ext>
                  </a:extLst>
                </a:gridCol>
                <a:gridCol w="3803902">
                  <a:extLst>
                    <a:ext uri="{9D8B030D-6E8A-4147-A177-3AD203B41FA5}">
                      <a16:colId xmlns:a16="http://schemas.microsoft.com/office/drawing/2014/main" val="1272569705"/>
                    </a:ext>
                  </a:extLst>
                </a:gridCol>
              </a:tblGrid>
              <a:tr h="3252787"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marL="28913" marR="28913" marT="28913" marB="28913" anchor="ctr">
                    <a:lnL>
                      <a:noFill/>
                    </a:lnL>
                    <a:lnR w="190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9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main()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foo f1;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foo f2 </a:t>
                      </a:r>
                      <a:r>
                        <a:rPr lang="en-US" sz="9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9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f1;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900" dirty="0" err="1">
                          <a:solidFill>
                            <a:srgbClr val="066DE2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9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9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9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9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&amp;</a:t>
                      </a:r>
                      <a:r>
                        <a:rPr lang="en-US" sz="9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f1.num </a:t>
                      </a:r>
                      <a:r>
                        <a:rPr lang="en-US" sz="9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9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900" dirty="0" err="1">
                          <a:solidFill>
                            <a:srgbClr val="066DE2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9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900" dirty="0" err="1">
                          <a:solidFill>
                            <a:srgbClr val="066DE2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9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9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9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9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&amp;</a:t>
                      </a:r>
                      <a:r>
                        <a:rPr lang="en-US" sz="9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f2.num </a:t>
                      </a:r>
                      <a:r>
                        <a:rPr lang="en-US" sz="9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9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900" dirty="0" err="1">
                          <a:solidFill>
                            <a:srgbClr val="066DE2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9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f1 </a:t>
                      </a:r>
                      <a:r>
                        <a:rPr lang="en-US" sz="9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9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f2;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900" dirty="0" err="1">
                          <a:solidFill>
                            <a:srgbClr val="066DE2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9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9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9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9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&amp;</a:t>
                      </a:r>
                      <a:r>
                        <a:rPr lang="en-US" sz="9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f1.num </a:t>
                      </a:r>
                      <a:r>
                        <a:rPr lang="en-US" sz="9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9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900" dirty="0" err="1">
                          <a:solidFill>
                            <a:srgbClr val="066DE2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9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900" dirty="0" err="1">
                          <a:solidFill>
                            <a:srgbClr val="066DE2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9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9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9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9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&amp;</a:t>
                      </a:r>
                      <a:r>
                        <a:rPr lang="en-US" sz="9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f2.num </a:t>
                      </a:r>
                      <a:r>
                        <a:rPr lang="en-US" sz="9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9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900" dirty="0" err="1">
                          <a:solidFill>
                            <a:srgbClr val="066DE2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9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0" marR="0" marT="28913" marB="28913" anchor="ctr">
                    <a:lnL w="190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758709"/>
                  </a:ext>
                </a:extLst>
              </a:tr>
            </a:tbl>
          </a:graphicData>
        </a:graphic>
      </p:graphicFrame>
      <p:cxnSp>
        <p:nvCxnSpPr>
          <p:cNvPr id="7" name="직선 화살표 연결선 6"/>
          <p:cNvCxnSpPr/>
          <p:nvPr/>
        </p:nvCxnSpPr>
        <p:spPr>
          <a:xfrm>
            <a:off x="7086600" y="3994150"/>
            <a:ext cx="9144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180219" y="3809484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무슨 코드일까요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7086600" y="4742895"/>
            <a:ext cx="9144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180219" y="4558229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무슨 코드일까요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6095" y="1439714"/>
            <a:ext cx="2753109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03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초기화 리스트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89611"/>
            <a:ext cx="10880558" cy="4387352"/>
          </a:xfrm>
        </p:spPr>
        <p:txBody>
          <a:bodyPr/>
          <a:lstStyle/>
          <a:p>
            <a:r>
              <a:rPr lang="en-US" altLang="ko-KR" dirty="0" smtClean="0"/>
              <a:t>C</a:t>
            </a:r>
            <a:r>
              <a:rPr lang="ko-KR" altLang="en-US" dirty="0" smtClean="0"/>
              <a:t>에서 배열은 정의와 동시에 초기화 가능</a:t>
            </a:r>
            <a:endParaRPr lang="en-US" altLang="ko-KR" dirty="0" smtClean="0"/>
          </a:p>
          <a:p>
            <a:r>
              <a:rPr lang="ko-KR" altLang="en-US" dirty="0" smtClean="0"/>
              <a:t>이 개념을 확장하여 모든 클래스가 </a:t>
            </a:r>
            <a:r>
              <a:rPr lang="en-US" altLang="ko-KR" dirty="0" smtClean="0"/>
              <a:t>(</a:t>
            </a:r>
            <a:r>
              <a:rPr lang="ko-KR" altLang="en-US" dirty="0" smtClean="0"/>
              <a:t>같은 타입의</a:t>
            </a:r>
            <a:r>
              <a:rPr lang="en-US" altLang="ko-KR" dirty="0" smtClean="0"/>
              <a:t>) </a:t>
            </a:r>
            <a:r>
              <a:rPr lang="ko-KR" altLang="en-US" dirty="0" smtClean="0"/>
              <a:t>값 목록으로 초기</a:t>
            </a:r>
            <a:r>
              <a:rPr lang="ko-KR" altLang="en-US" dirty="0" smtClean="0"/>
              <a:t>화</a:t>
            </a:r>
            <a:endParaRPr lang="en-US" altLang="ko-KR" dirty="0" smtClean="0"/>
          </a:p>
          <a:p>
            <a:r>
              <a:rPr lang="en-US" altLang="ko-KR" dirty="0" err="1" smtClean="0"/>
              <a:t>Initializer_list</a:t>
            </a:r>
            <a:r>
              <a:rPr lang="ko-KR" altLang="en-US" dirty="0" smtClean="0"/>
              <a:t>는 동일 타입의 요소를 여러 개 보관하는 타입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Initializer_list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오브젝트의 복사는 깊은 복사가 아닌 얕은 복사로 이루어짐</a:t>
            </a:r>
            <a:endParaRPr lang="ko-KR" alt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752600" y="51320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53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유니폼 초기화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모든 변수가 </a:t>
            </a:r>
            <a:r>
              <a:rPr lang="en-US" altLang="ko-KR" dirty="0" smtClean="0"/>
              <a:t>public</a:t>
            </a:r>
            <a:r>
              <a:rPr lang="ko-KR" altLang="en-US" dirty="0" smtClean="0"/>
              <a:t>이고 클래스에 사용자 정의 생성자가 없는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배열과 클래스에서만 사용 가능</a:t>
            </a:r>
            <a:endParaRPr lang="ko-KR" alt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752600" y="51320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1068191" y="3289437"/>
          <a:ext cx="9150350" cy="247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5175">
                  <a:extLst>
                    <a:ext uri="{9D8B030D-6E8A-4147-A177-3AD203B41FA5}">
                      <a16:colId xmlns:a16="http://schemas.microsoft.com/office/drawing/2014/main" val="2406721623"/>
                    </a:ext>
                  </a:extLst>
                </a:gridCol>
                <a:gridCol w="4575175">
                  <a:extLst>
                    <a:ext uri="{9D8B030D-6E8A-4147-A177-3AD203B41FA5}">
                      <a16:colId xmlns:a16="http://schemas.microsoft.com/office/drawing/2014/main" val="20828184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일반적인 방법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초기화 리스트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145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rgbClr val="066DE2"/>
                          </a:solidFill>
                          <a:latin typeface="Consolas" panose="020B0609020204030204" pitchFamily="49" charset="0"/>
                        </a:rPr>
                        <a:t>float</a:t>
                      </a:r>
                      <a:r>
                        <a:rPr lang="en-US" altLang="ko-KR" dirty="0" smtClean="0">
                          <a:solidFill>
                            <a:srgbClr val="010101"/>
                          </a:solidFill>
                          <a:latin typeface="Consolas" panose="020B0609020204030204" pitchFamily="49" charset="0"/>
                        </a:rPr>
                        <a:t> v[] </a:t>
                      </a:r>
                      <a:r>
                        <a:rPr lang="en-US" altLang="ko-KR" dirty="0" smtClean="0">
                          <a:solidFill>
                            <a:srgbClr val="A71D5D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altLang="ko-KR" dirty="0" smtClean="0">
                          <a:solidFill>
                            <a:srgbClr val="010101"/>
                          </a:solidFill>
                          <a:latin typeface="Consolas" panose="020B0609020204030204" pitchFamily="49" charset="0"/>
                        </a:rPr>
                        <a:t> {</a:t>
                      </a:r>
                      <a:r>
                        <a:rPr lang="en-US" altLang="ko-KR" dirty="0" smtClean="0">
                          <a:solidFill>
                            <a:srgbClr val="0099CC"/>
                          </a:solidFill>
                          <a:latin typeface="Consolas" panose="020B0609020204030204" pitchFamily="49" charset="0"/>
                        </a:rPr>
                        <a:t>1.0</a:t>
                      </a:r>
                      <a:r>
                        <a:rPr lang="en-US" altLang="ko-KR" dirty="0" smtClean="0">
                          <a:solidFill>
                            <a:srgbClr val="01010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dirty="0" smtClean="0">
                          <a:solidFill>
                            <a:srgbClr val="0099CC"/>
                          </a:solidFill>
                          <a:latin typeface="Consolas" panose="020B0609020204030204" pitchFamily="49" charset="0"/>
                        </a:rPr>
                        <a:t>2.0</a:t>
                      </a:r>
                      <a:r>
                        <a:rPr lang="en-US" altLang="ko-KR" dirty="0" smtClean="0">
                          <a:solidFill>
                            <a:srgbClr val="01010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dirty="0" smtClean="0">
                          <a:solidFill>
                            <a:srgbClr val="0099CC"/>
                          </a:solidFill>
                          <a:latin typeface="Consolas" panose="020B0609020204030204" pitchFamily="49" charset="0"/>
                        </a:rPr>
                        <a:t>3.0</a:t>
                      </a:r>
                      <a:r>
                        <a:rPr lang="en-US" altLang="ko-KR" dirty="0" smtClean="0">
                          <a:solidFill>
                            <a:srgbClr val="010101"/>
                          </a:solidFill>
                          <a:latin typeface="Consolas" panose="020B0609020204030204" pitchFamily="49" charset="0"/>
                        </a:rPr>
                        <a:t>};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rgbClr val="066DE2"/>
                          </a:solidFill>
                          <a:latin typeface="Consolas" panose="020B0609020204030204" pitchFamily="49" charset="0"/>
                        </a:rPr>
                        <a:t>float</a:t>
                      </a:r>
                      <a:r>
                        <a:rPr lang="en-US" altLang="ko-KR" dirty="0" smtClean="0">
                          <a:solidFill>
                            <a:srgbClr val="010101"/>
                          </a:solidFill>
                          <a:latin typeface="Consolas" panose="020B0609020204030204" pitchFamily="49" charset="0"/>
                        </a:rPr>
                        <a:t> v[]{</a:t>
                      </a:r>
                      <a:r>
                        <a:rPr lang="en-US" altLang="ko-KR" dirty="0" smtClean="0">
                          <a:solidFill>
                            <a:srgbClr val="0099CC"/>
                          </a:solidFill>
                          <a:latin typeface="Consolas" panose="020B0609020204030204" pitchFamily="49" charset="0"/>
                        </a:rPr>
                        <a:t>1.0</a:t>
                      </a:r>
                      <a:r>
                        <a:rPr lang="en-US" altLang="ko-KR" dirty="0" smtClean="0">
                          <a:solidFill>
                            <a:srgbClr val="01010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dirty="0" smtClean="0">
                          <a:solidFill>
                            <a:srgbClr val="0099CC"/>
                          </a:solidFill>
                          <a:latin typeface="Consolas" panose="020B0609020204030204" pitchFamily="49" charset="0"/>
                        </a:rPr>
                        <a:t>2.0</a:t>
                      </a:r>
                      <a:r>
                        <a:rPr lang="en-US" altLang="ko-KR" dirty="0" smtClean="0">
                          <a:solidFill>
                            <a:srgbClr val="01010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dirty="0" smtClean="0">
                          <a:solidFill>
                            <a:srgbClr val="0099CC"/>
                          </a:solidFill>
                          <a:latin typeface="Consolas" panose="020B0609020204030204" pitchFamily="49" charset="0"/>
                        </a:rPr>
                        <a:t>3.0</a:t>
                      </a:r>
                      <a:r>
                        <a:rPr lang="en-US" altLang="ko-KR" dirty="0" smtClean="0">
                          <a:solidFill>
                            <a:srgbClr val="010101"/>
                          </a:solidFill>
                          <a:latin typeface="Consolas" panose="020B0609020204030204" pitchFamily="49" charset="0"/>
                        </a:rPr>
                        <a:t>};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75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ko-KR" dirty="0" err="1" smtClean="0">
                          <a:solidFill>
                            <a:srgbClr val="066DE2"/>
                          </a:solidFill>
                          <a:latin typeface="Consolas" panose="020B0609020204030204" pitchFamily="49" charset="0"/>
                        </a:rPr>
                        <a:t>vector</a:t>
                      </a:r>
                      <a:r>
                        <a:rPr lang="ko-KR" altLang="ko-KR" dirty="0" smtClean="0">
                          <a:solidFill>
                            <a:srgbClr val="A71D5D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ko-KR" altLang="ko-KR" dirty="0" err="1" smtClean="0">
                          <a:solidFill>
                            <a:srgbClr val="066DE2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ko-KR" altLang="ko-KR" dirty="0" smtClean="0">
                          <a:solidFill>
                            <a:srgbClr val="A71D5D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ko-KR" altLang="ko-KR" dirty="0" smtClean="0">
                          <a:solidFill>
                            <a:srgbClr val="010101"/>
                          </a:solidFill>
                          <a:latin typeface="Consolas" panose="020B0609020204030204" pitchFamily="49" charset="0"/>
                        </a:rPr>
                        <a:t> v1;</a:t>
                      </a:r>
                    </a:p>
                    <a:p>
                      <a:pPr lv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ko-KR" dirty="0" smtClean="0">
                          <a:solidFill>
                            <a:srgbClr val="010101"/>
                          </a:solidFill>
                          <a:latin typeface="Consolas" panose="020B0609020204030204" pitchFamily="49" charset="0"/>
                        </a:rPr>
                        <a:t>v1.</a:t>
                      </a:r>
                      <a:r>
                        <a:rPr lang="ko-KR" altLang="ko-KR" dirty="0" smtClean="0">
                          <a:solidFill>
                            <a:srgbClr val="066DE2"/>
                          </a:solidFill>
                          <a:latin typeface="Consolas" panose="020B0609020204030204" pitchFamily="49" charset="0"/>
                        </a:rPr>
                        <a:t>push_back</a:t>
                      </a:r>
                      <a:r>
                        <a:rPr lang="ko-KR" altLang="ko-KR" dirty="0" smtClean="0">
                          <a:solidFill>
                            <a:srgbClr val="010101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ko-KR" altLang="ko-KR" dirty="0" smtClean="0">
                          <a:solidFill>
                            <a:srgbClr val="0099CC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r>
                        <a:rPr lang="ko-KR" altLang="ko-KR" dirty="0" smtClean="0">
                          <a:solidFill>
                            <a:srgbClr val="010101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lv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ko-KR" dirty="0" smtClean="0">
                          <a:solidFill>
                            <a:srgbClr val="010101"/>
                          </a:solidFill>
                          <a:latin typeface="Consolas" panose="020B0609020204030204" pitchFamily="49" charset="0"/>
                        </a:rPr>
                        <a:t>v1.</a:t>
                      </a:r>
                      <a:r>
                        <a:rPr lang="ko-KR" altLang="ko-KR" dirty="0" smtClean="0">
                          <a:solidFill>
                            <a:srgbClr val="066DE2"/>
                          </a:solidFill>
                          <a:latin typeface="Consolas" panose="020B0609020204030204" pitchFamily="49" charset="0"/>
                        </a:rPr>
                        <a:t>push_back</a:t>
                      </a:r>
                      <a:r>
                        <a:rPr lang="ko-KR" altLang="ko-KR" dirty="0" smtClean="0">
                          <a:solidFill>
                            <a:srgbClr val="010101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ko-KR" altLang="ko-KR" dirty="0" smtClean="0">
                          <a:solidFill>
                            <a:srgbClr val="0099CC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  <a:r>
                        <a:rPr lang="ko-KR" altLang="ko-KR" dirty="0" smtClean="0">
                          <a:solidFill>
                            <a:srgbClr val="010101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lv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ko-KR" dirty="0" smtClean="0">
                          <a:solidFill>
                            <a:srgbClr val="010101"/>
                          </a:solidFill>
                          <a:latin typeface="Consolas" panose="020B0609020204030204" pitchFamily="49" charset="0"/>
                        </a:rPr>
                        <a:t>v1.</a:t>
                      </a:r>
                      <a:r>
                        <a:rPr lang="ko-KR" altLang="ko-KR" dirty="0" smtClean="0">
                          <a:solidFill>
                            <a:srgbClr val="066DE2"/>
                          </a:solidFill>
                          <a:latin typeface="Consolas" panose="020B0609020204030204" pitchFamily="49" charset="0"/>
                        </a:rPr>
                        <a:t>push_back</a:t>
                      </a:r>
                      <a:r>
                        <a:rPr lang="ko-KR" altLang="ko-KR" dirty="0" smtClean="0">
                          <a:solidFill>
                            <a:srgbClr val="010101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ko-KR" altLang="ko-KR" dirty="0" smtClean="0">
                          <a:solidFill>
                            <a:srgbClr val="0099CC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  <a:r>
                        <a:rPr lang="ko-KR" altLang="ko-KR" dirty="0" smtClean="0">
                          <a:solidFill>
                            <a:srgbClr val="010101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lv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ko-KR" dirty="0" smtClean="0">
                          <a:solidFill>
                            <a:srgbClr val="010101"/>
                          </a:solidFill>
                          <a:latin typeface="Consolas" panose="020B0609020204030204" pitchFamily="49" charset="0"/>
                        </a:rPr>
                        <a:t>v1.</a:t>
                      </a:r>
                      <a:r>
                        <a:rPr lang="ko-KR" altLang="ko-KR" dirty="0" smtClean="0">
                          <a:solidFill>
                            <a:srgbClr val="066DE2"/>
                          </a:solidFill>
                          <a:latin typeface="Consolas" panose="020B0609020204030204" pitchFamily="49" charset="0"/>
                        </a:rPr>
                        <a:t>push_back</a:t>
                      </a:r>
                      <a:r>
                        <a:rPr lang="ko-KR" altLang="ko-KR" dirty="0" smtClean="0">
                          <a:solidFill>
                            <a:srgbClr val="010101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ko-KR" altLang="ko-KR" dirty="0" smtClean="0">
                          <a:solidFill>
                            <a:srgbClr val="0099CC"/>
                          </a:solidFill>
                          <a:latin typeface="Consolas" panose="020B0609020204030204" pitchFamily="49" charset="0"/>
                        </a:rPr>
                        <a:t>40</a:t>
                      </a:r>
                      <a:r>
                        <a:rPr lang="ko-KR" altLang="ko-KR" dirty="0" smtClean="0">
                          <a:solidFill>
                            <a:srgbClr val="010101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lv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ko-KR" dirty="0" smtClean="0">
                          <a:solidFill>
                            <a:srgbClr val="010101"/>
                          </a:solidFill>
                          <a:latin typeface="Consolas" panose="020B0609020204030204" pitchFamily="49" charset="0"/>
                        </a:rPr>
                        <a:t>v1.</a:t>
                      </a:r>
                      <a:r>
                        <a:rPr lang="ko-KR" altLang="ko-KR" dirty="0" smtClean="0">
                          <a:solidFill>
                            <a:srgbClr val="066DE2"/>
                          </a:solidFill>
                          <a:latin typeface="Consolas" panose="020B0609020204030204" pitchFamily="49" charset="0"/>
                        </a:rPr>
                        <a:t>push_back</a:t>
                      </a:r>
                      <a:r>
                        <a:rPr lang="ko-KR" altLang="ko-KR" dirty="0" smtClean="0">
                          <a:solidFill>
                            <a:srgbClr val="010101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ko-KR" altLang="ko-KR" dirty="0" smtClean="0">
                          <a:solidFill>
                            <a:srgbClr val="0099CC"/>
                          </a:solidFill>
                          <a:latin typeface="Consolas" panose="020B0609020204030204" pitchFamily="49" charset="0"/>
                        </a:rPr>
                        <a:t>50</a:t>
                      </a:r>
                      <a:r>
                        <a:rPr lang="ko-KR" altLang="ko-KR" dirty="0" smtClean="0">
                          <a:solidFill>
                            <a:srgbClr val="010101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  <a:endParaRPr lang="ko-KR" altLang="ko-KR" sz="4400" dirty="0" smtClean="0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 smtClean="0">
                        <a:solidFill>
                          <a:srgbClr val="066DE2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 smtClean="0">
                        <a:solidFill>
                          <a:srgbClr val="066DE2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 smtClean="0">
                        <a:solidFill>
                          <a:srgbClr val="066DE2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rgbClr val="066DE2"/>
                          </a:solidFill>
                          <a:latin typeface="Consolas" panose="020B0609020204030204" pitchFamily="49" charset="0"/>
                        </a:rPr>
                        <a:t>vector</a:t>
                      </a:r>
                      <a:r>
                        <a:rPr lang="en-US" altLang="ko-KR" dirty="0" smtClean="0">
                          <a:solidFill>
                            <a:srgbClr val="A71D5D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altLang="ko-KR" dirty="0" err="1" smtClean="0">
                          <a:solidFill>
                            <a:srgbClr val="066DE2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ko-KR" dirty="0" smtClean="0">
                          <a:solidFill>
                            <a:srgbClr val="A71D5D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altLang="ko-KR" dirty="0" smtClean="0">
                          <a:solidFill>
                            <a:srgbClr val="010101"/>
                          </a:solidFill>
                          <a:latin typeface="Consolas" panose="020B0609020204030204" pitchFamily="49" charset="0"/>
                        </a:rPr>
                        <a:t> v1{</a:t>
                      </a:r>
                      <a:r>
                        <a:rPr lang="en-US" altLang="ko-KR" dirty="0" smtClean="0">
                          <a:solidFill>
                            <a:srgbClr val="0099CC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r>
                        <a:rPr lang="en-US" altLang="ko-KR" dirty="0" smtClean="0">
                          <a:solidFill>
                            <a:srgbClr val="01010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dirty="0" smtClean="0">
                          <a:solidFill>
                            <a:srgbClr val="0099CC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  <a:r>
                        <a:rPr lang="en-US" altLang="ko-KR" dirty="0" smtClean="0">
                          <a:solidFill>
                            <a:srgbClr val="01010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dirty="0" smtClean="0">
                          <a:solidFill>
                            <a:srgbClr val="0099CC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  <a:r>
                        <a:rPr lang="en-US" altLang="ko-KR" dirty="0" smtClean="0">
                          <a:solidFill>
                            <a:srgbClr val="01010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dirty="0" smtClean="0">
                          <a:solidFill>
                            <a:srgbClr val="0099CC"/>
                          </a:solidFill>
                          <a:latin typeface="Consolas" panose="020B0609020204030204" pitchFamily="49" charset="0"/>
                        </a:rPr>
                        <a:t>40</a:t>
                      </a:r>
                      <a:r>
                        <a:rPr lang="en-US" altLang="ko-KR" dirty="0" smtClean="0">
                          <a:solidFill>
                            <a:srgbClr val="01010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dirty="0" smtClean="0">
                          <a:solidFill>
                            <a:srgbClr val="0099CC"/>
                          </a:solidFill>
                          <a:latin typeface="Consolas" panose="020B0609020204030204" pitchFamily="49" charset="0"/>
                        </a:rPr>
                        <a:t>50</a:t>
                      </a:r>
                      <a:r>
                        <a:rPr lang="en-US" altLang="ko-KR" dirty="0" smtClean="0">
                          <a:solidFill>
                            <a:srgbClr val="010101"/>
                          </a:solidFill>
                          <a:latin typeface="Consolas" panose="020B0609020204030204" pitchFamily="49" charset="0"/>
                        </a:rPr>
                        <a:t>};</a:t>
                      </a:r>
                      <a:endParaRPr lang="ko-KR" altLang="en-US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314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064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이동 문법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많은 양의 데이터를 복사하는 행위는 비용이 높음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주소만 복사하는 얕은 복사를 이용하여 어느정도 해결 할 수 있지만 문제는 두 번 해제가 되는 것을 방지해야 함</a:t>
            </a:r>
            <a:endParaRPr lang="en-US" altLang="ko-KR" sz="2000" dirty="0" smtClean="0"/>
          </a:p>
          <a:p>
            <a:r>
              <a:rPr lang="ko-KR" altLang="en-US" sz="2400" dirty="0" smtClean="0"/>
              <a:t>이동</a:t>
            </a:r>
            <a:r>
              <a:rPr lang="en-US" altLang="ko-KR" sz="2400" dirty="0" smtClean="0"/>
              <a:t>(move) : </a:t>
            </a:r>
            <a:r>
              <a:rPr lang="ko-KR" altLang="en-US" sz="2400" dirty="0" smtClean="0"/>
              <a:t>변수는 깊은 복사를 하고 임시 값이 데이터를 전송하는 것을 목표로 함</a:t>
            </a:r>
            <a:endParaRPr lang="en-US" altLang="ko-KR" sz="2400" dirty="0" smtClean="0"/>
          </a:p>
          <a:p>
            <a:r>
              <a:rPr lang="en-US" altLang="ko-KR" sz="2400" dirty="0" err="1" smtClean="0"/>
              <a:t>Rvalue</a:t>
            </a:r>
            <a:r>
              <a:rPr lang="ko-KR" altLang="en-US" sz="2400" dirty="0" smtClean="0"/>
              <a:t>로 함수에 전달한 개체는 함수로 반환한 뒤 만료되었다고 간주됨</a:t>
            </a:r>
            <a:endParaRPr lang="ko-KR" altLang="en-US" sz="2400" dirty="0"/>
          </a:p>
        </p:txBody>
      </p:sp>
      <p:grpSp>
        <p:nvGrpSpPr>
          <p:cNvPr id="19" name="그룹 18"/>
          <p:cNvGrpSpPr/>
          <p:nvPr/>
        </p:nvGrpSpPr>
        <p:grpSpPr>
          <a:xfrm>
            <a:off x="2597156" y="4485773"/>
            <a:ext cx="3114875" cy="2087219"/>
            <a:chOff x="2597156" y="4485773"/>
            <a:chExt cx="3276600" cy="2491780"/>
          </a:xfrm>
        </p:grpSpPr>
        <p:sp>
          <p:nvSpPr>
            <p:cNvPr id="4" name="직사각형 3"/>
            <p:cNvSpPr/>
            <p:nvPr/>
          </p:nvSpPr>
          <p:spPr>
            <a:xfrm>
              <a:off x="3891402" y="5025523"/>
              <a:ext cx="1698171" cy="568313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587240" y="512501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407703" y="4606446"/>
              <a:ext cx="665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0x04</a:t>
              </a:r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89744" y="5115986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dp</a:t>
              </a:r>
              <a:endParaRPr lang="ko-KR" altLang="en-US" dirty="0"/>
            </a:p>
          </p:txBody>
        </p:sp>
        <p:cxnSp>
          <p:nvCxnSpPr>
            <p:cNvPr id="8" name="직선 화살표 연결선 7"/>
            <p:cNvCxnSpPr>
              <a:stCxn id="7" idx="3"/>
              <a:endCxn id="4" idx="1"/>
            </p:cNvCxnSpPr>
            <p:nvPr/>
          </p:nvCxnSpPr>
          <p:spPr>
            <a:xfrm>
              <a:off x="3130890" y="5300652"/>
              <a:ext cx="760512" cy="9028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689744" y="6608221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dp2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597156" y="4485773"/>
              <a:ext cx="3276600" cy="1339850"/>
            </a:xfrm>
            <a:prstGeom prst="rect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화살표 연결선 10"/>
            <p:cNvCxnSpPr>
              <a:stCxn id="10" idx="2"/>
            </p:cNvCxnSpPr>
            <p:nvPr/>
          </p:nvCxnSpPr>
          <p:spPr>
            <a:xfrm flipH="1">
              <a:off x="2986295" y="5825623"/>
              <a:ext cx="1249161" cy="843808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769891" y="6100752"/>
              <a:ext cx="7409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move</a:t>
              </a:r>
              <a:endParaRPr lang="ko-KR" altLang="en-US" dirty="0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8977746" y="4707090"/>
            <a:ext cx="1698171" cy="56831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673584" y="48065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494047" y="4288013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0x04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776088" y="4797553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dp2</a:t>
            </a:r>
            <a:endParaRPr lang="ko-KR" altLang="en-US" dirty="0"/>
          </a:p>
        </p:txBody>
      </p:sp>
      <p:cxnSp>
        <p:nvCxnSpPr>
          <p:cNvPr id="17" name="직선 화살표 연결선 16"/>
          <p:cNvCxnSpPr>
            <a:stCxn id="16" idx="3"/>
            <a:endCxn id="13" idx="1"/>
          </p:cNvCxnSpPr>
          <p:nvPr/>
        </p:nvCxnSpPr>
        <p:spPr>
          <a:xfrm>
            <a:off x="8339063" y="4982219"/>
            <a:ext cx="638683" cy="90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221675" y="4806580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dp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nullptr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870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소멸자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소멸자</a:t>
            </a:r>
            <a:r>
              <a:rPr lang="ko-KR" altLang="en-US" dirty="0" smtClean="0"/>
              <a:t> 구현 규칙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소멸자에서</a:t>
            </a:r>
            <a:r>
              <a:rPr lang="ko-KR" altLang="en-US" dirty="0" smtClean="0"/>
              <a:t> 예외를 처리하면 안됨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예외를 찾기가 </a:t>
            </a:r>
            <a:r>
              <a:rPr lang="ko-KR" altLang="en-US" dirty="0" err="1" smtClean="0"/>
              <a:t>힘듬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클레스에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virtual </a:t>
            </a:r>
            <a:r>
              <a:rPr lang="ko-KR" altLang="en-US" dirty="0" smtClean="0"/>
              <a:t>함수가 포함되어 있으면 </a:t>
            </a:r>
            <a:r>
              <a:rPr lang="ko-KR" altLang="en-US" dirty="0" err="1" smtClean="0"/>
              <a:t>소멸자도</a:t>
            </a:r>
            <a:r>
              <a:rPr lang="ko-KR" altLang="en-US" dirty="0" smtClean="0"/>
              <a:t> </a:t>
            </a:r>
            <a:r>
              <a:rPr lang="en-US" altLang="ko-KR" dirty="0" smtClean="0"/>
              <a:t>virtual</a:t>
            </a:r>
            <a:r>
              <a:rPr lang="ko-KR" altLang="en-US" dirty="0" smtClean="0"/>
              <a:t>이어야 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RAII </a:t>
            </a:r>
            <a:r>
              <a:rPr lang="ko-KR" altLang="en-US" dirty="0" smtClean="0"/>
              <a:t>규칙을 기억하여 리소스를 소유하는 개체에서 자동으로 </a:t>
            </a:r>
            <a:r>
              <a:rPr lang="ko-KR" altLang="en-US" dirty="0" err="1" smtClean="0"/>
              <a:t>리소를</a:t>
            </a:r>
            <a:r>
              <a:rPr lang="ko-KR" altLang="en-US" dirty="0" smtClean="0"/>
              <a:t> 해제해야 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우리는 </a:t>
            </a:r>
            <a:r>
              <a:rPr lang="ko-KR" altLang="en-US" dirty="0" smtClean="0">
                <a:solidFill>
                  <a:srgbClr val="FF0000"/>
                </a:solidFill>
              </a:rPr>
              <a:t>스마트 포인터</a:t>
            </a:r>
            <a:r>
              <a:rPr lang="ko-KR" altLang="en-US" dirty="0" smtClean="0"/>
              <a:t>를 배웠다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</a:t>
            </a:r>
            <a:r>
              <a:rPr lang="ko-KR" altLang="en-US" dirty="0" smtClean="0">
                <a:solidFill>
                  <a:srgbClr val="FF0000"/>
                </a:solidFill>
              </a:rPr>
              <a:t>스마트 포인터</a:t>
            </a:r>
            <a:r>
              <a:rPr lang="ko-KR" altLang="en-US" dirty="0" smtClean="0"/>
              <a:t>를 이용하자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우리가 관리할 필요가 없음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423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축소화지</a:t>
            </a:r>
            <a:r>
              <a:rPr lang="ko-KR" altLang="en-US" dirty="0" smtClean="0"/>
              <a:t> 않는 초기화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Overflow</a:t>
            </a:r>
          </a:p>
          <a:p>
            <a:pPr lvl="1"/>
            <a:r>
              <a:rPr lang="en-US" altLang="ko-KR" dirty="0" smtClean="0"/>
              <a:t>unsigned char </a:t>
            </a:r>
            <a:r>
              <a:rPr lang="en-US" altLang="ko-KR" dirty="0" err="1" smtClean="0"/>
              <a:t>uc</a:t>
            </a:r>
            <a:r>
              <a:rPr lang="en-US" altLang="ko-KR" dirty="0" smtClean="0"/>
              <a:t> = {256} =&gt; </a:t>
            </a:r>
            <a:r>
              <a:rPr lang="en-US" altLang="ko-KR" dirty="0"/>
              <a:t>'</a:t>
            </a:r>
            <a:r>
              <a:rPr lang="en-US" altLang="ko-KR" dirty="0" err="1"/>
              <a:t>int</a:t>
            </a:r>
            <a:r>
              <a:rPr lang="en-US" altLang="ko-KR" dirty="0"/>
              <a:t>'</a:t>
            </a:r>
            <a:r>
              <a:rPr lang="ko-KR" altLang="en-US" dirty="0"/>
              <a:t>에서 </a:t>
            </a:r>
            <a:r>
              <a:rPr lang="en-US" altLang="ko-KR" dirty="0"/>
              <a:t>'unsigned char'(</a:t>
            </a:r>
            <a:r>
              <a:rPr lang="ko-KR" altLang="en-US" dirty="0"/>
              <a:t>으</a:t>
            </a:r>
            <a:r>
              <a:rPr lang="en-US" altLang="ko-KR" dirty="0"/>
              <a:t>)</a:t>
            </a:r>
            <a:r>
              <a:rPr lang="ko-KR" altLang="en-US" dirty="0"/>
              <a:t>로의 변환에는 축소 변환이 필요합니다</a:t>
            </a:r>
            <a:r>
              <a:rPr lang="en-US" altLang="ko-KR" dirty="0"/>
              <a:t>.</a:t>
            </a:r>
            <a:endParaRPr lang="en-US" altLang="ko-KR" dirty="0"/>
          </a:p>
          <a:p>
            <a:r>
              <a:rPr lang="en-US" altLang="ko-KR" dirty="0" smtClean="0"/>
              <a:t>Underflow</a:t>
            </a:r>
          </a:p>
          <a:p>
            <a:pPr lvl="1"/>
            <a:r>
              <a:rPr lang="en-US" altLang="ko-KR" dirty="0"/>
              <a:t>unsigned char </a:t>
            </a:r>
            <a:r>
              <a:rPr lang="en-US" altLang="ko-KR" dirty="0" err="1"/>
              <a:t>uc</a:t>
            </a:r>
            <a:r>
              <a:rPr lang="en-US" altLang="ko-KR" dirty="0"/>
              <a:t> = </a:t>
            </a:r>
            <a:r>
              <a:rPr lang="en-US" altLang="ko-KR" dirty="0" smtClean="0"/>
              <a:t>{-1} </a:t>
            </a:r>
            <a:r>
              <a:rPr lang="en-US" altLang="ko-KR" dirty="0"/>
              <a:t>=&gt; </a:t>
            </a:r>
            <a:r>
              <a:rPr lang="en-US" altLang="ko-KR" dirty="0"/>
              <a:t>'</a:t>
            </a:r>
            <a:r>
              <a:rPr lang="en-US" altLang="ko-KR" dirty="0" err="1"/>
              <a:t>int</a:t>
            </a:r>
            <a:r>
              <a:rPr lang="en-US" altLang="ko-KR" dirty="0"/>
              <a:t>'</a:t>
            </a:r>
            <a:r>
              <a:rPr lang="ko-KR" altLang="en-US" dirty="0"/>
              <a:t>에서 </a:t>
            </a:r>
            <a:r>
              <a:rPr lang="en-US" altLang="ko-KR" dirty="0"/>
              <a:t>'unsigned char'(</a:t>
            </a:r>
            <a:r>
              <a:rPr lang="ko-KR" altLang="en-US" dirty="0"/>
              <a:t>으</a:t>
            </a:r>
            <a:r>
              <a:rPr lang="en-US" altLang="ko-KR" dirty="0"/>
              <a:t>)</a:t>
            </a:r>
            <a:r>
              <a:rPr lang="ko-KR" altLang="en-US" dirty="0"/>
              <a:t>로의 변환에는 축소 변환이 필요합니다</a:t>
            </a:r>
            <a:r>
              <a:rPr lang="en-US" altLang="ko-KR" dirty="0"/>
              <a:t>.</a:t>
            </a:r>
            <a:endParaRPr lang="en-US" altLang="ko-KR" dirty="0"/>
          </a:p>
          <a:p>
            <a:r>
              <a:rPr lang="en-US" dirty="0" smtClean="0"/>
              <a:t>Miss value</a:t>
            </a:r>
          </a:p>
          <a:p>
            <a:pPr lvl="1"/>
            <a:r>
              <a:rPr lang="en-US" dirty="0" smtClean="0"/>
              <a:t>double d = 3.14</a:t>
            </a:r>
          </a:p>
          <a:p>
            <a:pPr lvl="1"/>
            <a:r>
              <a:rPr lang="en-US" dirty="0" smtClean="0"/>
              <a:t>float f = d =&gt; </a:t>
            </a:r>
            <a:r>
              <a:rPr lang="en-US" altLang="ko-KR" dirty="0"/>
              <a:t>'double'</a:t>
            </a:r>
            <a:r>
              <a:rPr lang="ko-KR" altLang="en-US" dirty="0"/>
              <a:t>에서 </a:t>
            </a:r>
            <a:r>
              <a:rPr lang="en-US" altLang="ko-KR" dirty="0"/>
              <a:t>'float'(</a:t>
            </a:r>
            <a:r>
              <a:rPr lang="ko-KR" altLang="en-US" dirty="0"/>
              <a:t>으</a:t>
            </a:r>
            <a:r>
              <a:rPr lang="en-US" altLang="ko-KR" dirty="0"/>
              <a:t>)</a:t>
            </a:r>
            <a:r>
              <a:rPr lang="ko-KR" altLang="en-US" dirty="0"/>
              <a:t>로의 변환에는 축소 변환이 필요합니다</a:t>
            </a:r>
            <a:r>
              <a:rPr lang="en-US" altLang="ko-KR" dirty="0"/>
              <a:t>.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24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Inline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인라인 함수는 </a:t>
            </a:r>
            <a:r>
              <a:rPr lang="ko-KR" altLang="en-US" sz="2400" dirty="0" err="1"/>
              <a:t>컴파일된</a:t>
            </a:r>
            <a:r>
              <a:rPr lang="ko-KR" altLang="en-US" sz="2400" dirty="0"/>
              <a:t> 함수 코드가 프로그램의 코드 안에 직접 </a:t>
            </a:r>
            <a:r>
              <a:rPr lang="ko-KR" altLang="en-US" sz="2400" dirty="0" smtClean="0"/>
              <a:t>삽입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컴파일러에서 결정함</a:t>
            </a:r>
            <a:endParaRPr lang="en-US" altLang="ko-KR" sz="2000" dirty="0" smtClean="0"/>
          </a:p>
          <a:p>
            <a:pPr lvl="2"/>
            <a:r>
              <a:rPr lang="ko-KR" altLang="en-US" sz="1600" dirty="0" smtClean="0"/>
              <a:t>명시가 되어도 컴파일러가 최적화에서 불필요하다하면 일반 함수처럼 사용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만약 최적화 과정에서  필요하다면 명시되지 않아도 자동으로 </a:t>
            </a:r>
            <a:r>
              <a:rPr lang="ko-KR" altLang="en-US" sz="1600" dirty="0" err="1" smtClean="0"/>
              <a:t>인라인함</a:t>
            </a:r>
            <a:endParaRPr lang="ko-KR" altLang="en-US" sz="16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818278"/>
              </p:ext>
            </p:extLst>
          </p:nvPr>
        </p:nvGraphicFramePr>
        <p:xfrm>
          <a:off x="784265" y="3317111"/>
          <a:ext cx="2623954" cy="2859852"/>
        </p:xfrm>
        <a:graphic>
          <a:graphicData uri="http://schemas.openxmlformats.org/drawingml/2006/table">
            <a:tbl>
              <a:tblPr/>
              <a:tblGrid>
                <a:gridCol w="385455">
                  <a:extLst>
                    <a:ext uri="{9D8B030D-6E8A-4147-A177-3AD203B41FA5}">
                      <a16:colId xmlns:a16="http://schemas.microsoft.com/office/drawing/2014/main" val="117438141"/>
                    </a:ext>
                  </a:extLst>
                </a:gridCol>
                <a:gridCol w="2238499">
                  <a:extLst>
                    <a:ext uri="{9D8B030D-6E8A-4147-A177-3AD203B41FA5}">
                      <a16:colId xmlns:a16="http://schemas.microsoft.com/office/drawing/2014/main" val="828765835"/>
                    </a:ext>
                  </a:extLst>
                </a:gridCol>
              </a:tblGrid>
              <a:tr h="2102847"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  <a:endParaRPr lang="en-US" altLang="ko-KR" sz="14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3086" marR="43086" marT="43086" marB="43086" anchor="ctr">
                    <a:lnL>
                      <a:noFill/>
                    </a:lnL>
                    <a:lnR w="190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solidFill>
                            <a:srgbClr val="066DE2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add(</a:t>
                      </a:r>
                      <a:r>
                        <a:rPr lang="en-US" sz="1400" dirty="0" err="1" smtClean="0">
                          <a:solidFill>
                            <a:srgbClr val="066DE2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a, </a:t>
                      </a:r>
                      <a:r>
                        <a:rPr lang="en-US" sz="1400" dirty="0" err="1" smtClean="0">
                          <a:solidFill>
                            <a:srgbClr val="066DE2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b)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dirty="0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4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a </a:t>
                      </a:r>
                      <a:r>
                        <a:rPr lang="en-US" sz="1400" dirty="0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4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b;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4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main()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400" dirty="0" err="1" smtClean="0">
                          <a:solidFill>
                            <a:srgbClr val="066DE2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ko-KR" sz="14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a = 0;</a:t>
                      </a:r>
                      <a:r>
                        <a:rPr lang="en-US" sz="14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add(</a:t>
                      </a:r>
                      <a:r>
                        <a:rPr lang="en-US" sz="1400" dirty="0" smtClean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  <a:r>
                        <a:rPr lang="en-US" sz="14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400" dirty="0" smtClean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  <a:r>
                        <a:rPr lang="en-US" sz="14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0" marR="0" marT="43086" marB="43086" anchor="ctr">
                    <a:lnL w="190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84730"/>
                  </a:ext>
                </a:extLst>
              </a:tr>
            </a:tbl>
          </a:graphicData>
        </a:graphic>
      </p:graphicFrame>
      <p:cxnSp>
        <p:nvCxnSpPr>
          <p:cNvPr id="6" name="직선 화살표 연결선 5"/>
          <p:cNvCxnSpPr/>
          <p:nvPr/>
        </p:nvCxnSpPr>
        <p:spPr>
          <a:xfrm flipH="1">
            <a:off x="2422567" y="5476227"/>
            <a:ext cx="49282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04458" y="529156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(1)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2959926" y="4080877"/>
            <a:ext cx="49282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41817" y="389621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(2)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2558186" y="5793316"/>
            <a:ext cx="49282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40077" y="560865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405746" y="5608650"/>
            <a:ext cx="1698171" cy="56831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405746" y="5040337"/>
            <a:ext cx="1698171" cy="56831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934198" y="569565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737267" y="5127338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a = 0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041599" y="617696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6562231" y="5608650"/>
            <a:ext cx="1698171" cy="56831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562231" y="5040337"/>
            <a:ext cx="1698171" cy="56831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090683" y="569565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893752" y="5127338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a = 0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198084" y="617696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6562231" y="4447045"/>
            <a:ext cx="1698171" cy="56831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7129828" y="4535377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add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6562231" y="3866242"/>
            <a:ext cx="1698171" cy="56831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129828" y="3954574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a+b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8636567" y="5608650"/>
            <a:ext cx="1698171" cy="56831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36567" y="5040337"/>
            <a:ext cx="1698171" cy="56831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9165019" y="569565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968088" y="5127338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a = 0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272420" y="617696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103917" y="4486339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Jump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513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Inline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552343"/>
              </p:ext>
            </p:extLst>
          </p:nvPr>
        </p:nvGraphicFramePr>
        <p:xfrm>
          <a:off x="238164" y="2534474"/>
          <a:ext cx="4149685" cy="2859852"/>
        </p:xfrm>
        <a:graphic>
          <a:graphicData uri="http://schemas.openxmlformats.org/drawingml/2006/table">
            <a:tbl>
              <a:tblPr/>
              <a:tblGrid>
                <a:gridCol w="609583">
                  <a:extLst>
                    <a:ext uri="{9D8B030D-6E8A-4147-A177-3AD203B41FA5}">
                      <a16:colId xmlns:a16="http://schemas.microsoft.com/office/drawing/2014/main" val="117438141"/>
                    </a:ext>
                  </a:extLst>
                </a:gridCol>
                <a:gridCol w="3540102">
                  <a:extLst>
                    <a:ext uri="{9D8B030D-6E8A-4147-A177-3AD203B41FA5}">
                      <a16:colId xmlns:a16="http://schemas.microsoft.com/office/drawing/2014/main" val="828765835"/>
                    </a:ext>
                  </a:extLst>
                </a:gridCol>
              </a:tblGrid>
              <a:tr h="2102847"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  <a:endParaRPr lang="en-US" altLang="ko-KR" sz="14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3086" marR="43086" marT="43086" marB="43086" anchor="ctr">
                    <a:lnL>
                      <a:noFill/>
                    </a:lnL>
                    <a:lnR w="190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66DE2"/>
                          </a:solidFill>
                          <a:effectLst/>
                          <a:latin typeface="Consolas" panose="020B0609020204030204" pitchFamily="49" charset="0"/>
                        </a:rPr>
                        <a:t>inline </a:t>
                      </a:r>
                      <a:r>
                        <a:rPr lang="en-US" sz="1400" dirty="0" err="1" smtClean="0">
                          <a:solidFill>
                            <a:srgbClr val="066DE2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add(</a:t>
                      </a:r>
                      <a:r>
                        <a:rPr lang="en-US" sz="1400" dirty="0" err="1" smtClean="0">
                          <a:solidFill>
                            <a:srgbClr val="066DE2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a, </a:t>
                      </a:r>
                      <a:r>
                        <a:rPr lang="en-US" sz="1400" dirty="0" err="1" smtClean="0">
                          <a:solidFill>
                            <a:srgbClr val="066DE2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b)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dirty="0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4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a </a:t>
                      </a:r>
                      <a:r>
                        <a:rPr lang="en-US" sz="1400" dirty="0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4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b;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4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main()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400" dirty="0" err="1" smtClean="0">
                          <a:solidFill>
                            <a:srgbClr val="066DE2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ko-KR" sz="14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a = 0;</a:t>
                      </a:r>
                      <a:r>
                        <a:rPr lang="en-US" sz="14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add(</a:t>
                      </a:r>
                      <a:r>
                        <a:rPr lang="en-US" sz="1400" dirty="0" smtClean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  <a:r>
                        <a:rPr lang="en-US" sz="14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400" dirty="0" smtClean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  <a:r>
                        <a:rPr lang="en-US" sz="14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0" marR="0" marT="43086" marB="43086" anchor="ctr">
                    <a:lnL w="190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84730"/>
                  </a:ext>
                </a:extLst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374615"/>
              </p:ext>
            </p:extLst>
          </p:nvPr>
        </p:nvGraphicFramePr>
        <p:xfrm>
          <a:off x="7829550" y="2130233"/>
          <a:ext cx="4149685" cy="3691956"/>
        </p:xfrm>
        <a:graphic>
          <a:graphicData uri="http://schemas.openxmlformats.org/drawingml/2006/table">
            <a:tbl>
              <a:tblPr/>
              <a:tblGrid>
                <a:gridCol w="609583">
                  <a:extLst>
                    <a:ext uri="{9D8B030D-6E8A-4147-A177-3AD203B41FA5}">
                      <a16:colId xmlns:a16="http://schemas.microsoft.com/office/drawing/2014/main" val="117438141"/>
                    </a:ext>
                  </a:extLst>
                </a:gridCol>
                <a:gridCol w="3540102">
                  <a:extLst>
                    <a:ext uri="{9D8B030D-6E8A-4147-A177-3AD203B41FA5}">
                      <a16:colId xmlns:a16="http://schemas.microsoft.com/office/drawing/2014/main" val="828765835"/>
                    </a:ext>
                  </a:extLst>
                </a:gridCol>
              </a:tblGrid>
              <a:tr h="2102847"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  <a:endParaRPr lang="en-US" altLang="ko-KR" sz="1400" dirty="0">
                        <a:solidFill>
                          <a:srgbClr val="66666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3086" marR="43086" marT="43086" marB="43086" anchor="ctr">
                    <a:lnL>
                      <a:noFill/>
                    </a:lnL>
                    <a:lnR w="190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66DE2"/>
                          </a:solidFill>
                          <a:effectLst/>
                          <a:latin typeface="Consolas" panose="020B0609020204030204" pitchFamily="49" charset="0"/>
                        </a:rPr>
                        <a:t>inline </a:t>
                      </a:r>
                      <a:r>
                        <a:rPr lang="en-US" sz="1400" dirty="0" err="1" smtClean="0">
                          <a:solidFill>
                            <a:srgbClr val="066DE2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add(</a:t>
                      </a:r>
                      <a:r>
                        <a:rPr lang="en-US" sz="1400" dirty="0" err="1" smtClean="0">
                          <a:solidFill>
                            <a:srgbClr val="066DE2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a, </a:t>
                      </a:r>
                      <a:r>
                        <a:rPr lang="en-US" sz="1400" dirty="0" err="1" smtClean="0">
                          <a:solidFill>
                            <a:srgbClr val="066DE2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b)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dirty="0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4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a </a:t>
                      </a:r>
                      <a:r>
                        <a:rPr lang="en-US" sz="1400" dirty="0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4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b;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4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main()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400" dirty="0" err="1" smtClean="0">
                          <a:solidFill>
                            <a:srgbClr val="066DE2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ko-KR" sz="14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a = 0;</a:t>
                      </a:r>
                      <a:r>
                        <a:rPr lang="en-US" sz="14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400" dirty="0" smtClean="0">
                          <a:solidFill>
                            <a:srgbClr val="066DE2"/>
                          </a:solidFill>
                          <a:effectLst/>
                          <a:latin typeface="Consolas" panose="020B0609020204030204" pitchFamily="49" charset="0"/>
                        </a:rPr>
                        <a:t>inline</a:t>
                      </a:r>
                      <a:r>
                        <a:rPr lang="en-US" sz="14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 add(</a:t>
                      </a:r>
                      <a:r>
                        <a:rPr lang="en-US" sz="1400" dirty="0" smtClean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  <a:r>
                        <a:rPr lang="en-US" sz="14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400" dirty="0" smtClean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  <a:r>
                        <a:rPr lang="en-US" sz="14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 {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altLang="ko-KR" sz="1400" dirty="0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altLang="ko-KR" sz="14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10 </a:t>
                      </a:r>
                      <a:r>
                        <a:rPr lang="en-US" altLang="ko-KR" sz="1400" dirty="0" smtClean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altLang="ko-KR" sz="14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20;</a:t>
                      </a:r>
                      <a:r>
                        <a:rPr lang="en-US" sz="14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 }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0" marR="0" marT="43086" marB="43086" anchor="ctr">
                    <a:lnL w="190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84730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920" y="3182875"/>
            <a:ext cx="1878204" cy="1293875"/>
          </a:xfrm>
          <a:prstGeom prst="rect">
            <a:avLst/>
          </a:prstGeom>
        </p:spPr>
      </p:pic>
      <p:sp>
        <p:nvSpPr>
          <p:cNvPr id="15" name="오른쪽 화살표 14"/>
          <p:cNvSpPr/>
          <p:nvPr/>
        </p:nvSpPr>
        <p:spPr>
          <a:xfrm>
            <a:off x="3733800" y="3524250"/>
            <a:ext cx="1130120" cy="654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오른쪽 화살표 34"/>
          <p:cNvSpPr/>
          <p:nvPr/>
        </p:nvSpPr>
        <p:spPr>
          <a:xfrm>
            <a:off x="6681620" y="3524250"/>
            <a:ext cx="1073150" cy="654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5195418" y="4476750"/>
            <a:ext cx="2090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Compiling</a:t>
            </a:r>
            <a:endParaRPr lang="ko-KR" altLang="en-US" b="1" dirty="0"/>
          </a:p>
        </p:txBody>
      </p:sp>
      <p:sp>
        <p:nvSpPr>
          <p:cNvPr id="36" name="직사각형 35"/>
          <p:cNvSpPr/>
          <p:nvPr/>
        </p:nvSpPr>
        <p:spPr>
          <a:xfrm>
            <a:off x="7689850" y="1949450"/>
            <a:ext cx="4445000" cy="40132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9203719" y="1506022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More Faster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4684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초기화하지 않은 포인터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89611"/>
            <a:ext cx="10515600" cy="1379039"/>
          </a:xfrm>
        </p:spPr>
        <p:txBody>
          <a:bodyPr/>
          <a:lstStyle/>
          <a:p>
            <a:r>
              <a:rPr lang="en-US" altLang="ko-KR" dirty="0" err="1" smtClean="0"/>
              <a:t>nullptr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포인터 </a:t>
            </a:r>
            <a:r>
              <a:rPr lang="ko-KR" altLang="en-US" dirty="0" err="1" smtClean="0"/>
              <a:t>리터럴의</a:t>
            </a:r>
            <a:r>
              <a:rPr lang="ko-KR" altLang="en-US" dirty="0" smtClean="0"/>
              <a:t> 키워드</a:t>
            </a:r>
            <a:endParaRPr lang="en-US" altLang="ko-KR" dirty="0" smtClean="0"/>
          </a:p>
          <a:p>
            <a:r>
              <a:rPr lang="en-US" altLang="ko-KR" dirty="0" smtClean="0"/>
              <a:t>NULL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은 의도가 명확하지 않기 때문에 오버로딩에서 모호함을 유발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77961"/>
              </p:ext>
            </p:extLst>
          </p:nvPr>
        </p:nvGraphicFramePr>
        <p:xfrm>
          <a:off x="1854200" y="3663506"/>
          <a:ext cx="3225800" cy="827532"/>
        </p:xfrm>
        <a:graphic>
          <a:graphicData uri="http://schemas.openxmlformats.org/drawingml/2006/table">
            <a:tbl>
              <a:tblPr/>
              <a:tblGrid>
                <a:gridCol w="241545">
                  <a:extLst>
                    <a:ext uri="{9D8B030D-6E8A-4147-A177-3AD203B41FA5}">
                      <a16:colId xmlns:a16="http://schemas.microsoft.com/office/drawing/2014/main" val="3487294700"/>
                    </a:ext>
                  </a:extLst>
                </a:gridCol>
                <a:gridCol w="2984255">
                  <a:extLst>
                    <a:ext uri="{9D8B030D-6E8A-4147-A177-3AD203B41FA5}">
                      <a16:colId xmlns:a16="http://schemas.microsoft.com/office/drawing/2014/main" val="37300903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 w="190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err="1">
                          <a:solidFill>
                            <a:srgbClr val="066DE2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n-US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p1 </a:t>
                      </a:r>
                      <a:r>
                        <a:rPr lang="en-US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err="1">
                          <a:solidFill>
                            <a:srgbClr val="066DE2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n-US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p2 </a:t>
                      </a:r>
                      <a:r>
                        <a:rPr lang="en-US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n-US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n-US" dirty="0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57150" marB="57150" anchor="ctr">
                    <a:lnL w="190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925023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252097"/>
              </p:ext>
            </p:extLst>
          </p:nvPr>
        </p:nvGraphicFramePr>
        <p:xfrm>
          <a:off x="7118350" y="3454400"/>
          <a:ext cx="3416300" cy="1143181"/>
        </p:xfrm>
        <a:graphic>
          <a:graphicData uri="http://schemas.openxmlformats.org/drawingml/2006/table">
            <a:tbl>
              <a:tblPr/>
              <a:tblGrid>
                <a:gridCol w="195460">
                  <a:extLst>
                    <a:ext uri="{9D8B030D-6E8A-4147-A177-3AD203B41FA5}">
                      <a16:colId xmlns:a16="http://schemas.microsoft.com/office/drawing/2014/main" val="4168095621"/>
                    </a:ext>
                  </a:extLst>
                </a:gridCol>
                <a:gridCol w="3220840">
                  <a:extLst>
                    <a:ext uri="{9D8B030D-6E8A-4147-A177-3AD203B41FA5}">
                      <a16:colId xmlns:a16="http://schemas.microsoft.com/office/drawing/2014/main" val="1402048719"/>
                    </a:ext>
                  </a:extLst>
                </a:gridCol>
              </a:tblGrid>
              <a:tr h="1143181"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 w="190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err="1">
                          <a:solidFill>
                            <a:srgbClr val="066DE2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n-US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p1 </a:t>
                      </a:r>
                      <a:r>
                        <a:rPr lang="en-US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nullptr</a:t>
                      </a:r>
                      <a:r>
                        <a:rPr lang="en-US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err="1">
                          <a:solidFill>
                            <a:srgbClr val="066DE2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n-US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p2</a:t>
                      </a:r>
                      <a:r>
                        <a:rPr lang="en-US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{};</a:t>
                      </a:r>
                      <a:endParaRPr lang="en-US" dirty="0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57150" marB="57150" anchor="ctr">
                    <a:lnL w="190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256284"/>
                  </a:ext>
                </a:extLst>
              </a:tr>
            </a:tbl>
          </a:graphicData>
        </a:graphic>
      </p:graphicFrame>
      <p:sp>
        <p:nvSpPr>
          <p:cNvPr id="6" name="오른쪽 화살표 5"/>
          <p:cNvSpPr/>
          <p:nvPr/>
        </p:nvSpPr>
        <p:spPr>
          <a:xfrm>
            <a:off x="5534115" y="3698965"/>
            <a:ext cx="1130120" cy="654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241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RAII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89611"/>
            <a:ext cx="10515600" cy="1328239"/>
          </a:xfrm>
        </p:spPr>
        <p:txBody>
          <a:bodyPr/>
          <a:lstStyle/>
          <a:p>
            <a:r>
              <a:rPr lang="en-US" altLang="ko-KR" dirty="0" smtClean="0"/>
              <a:t>RAII(Resource Acquisition Is Initialization)</a:t>
            </a:r>
          </a:p>
          <a:p>
            <a:pPr lvl="1"/>
            <a:r>
              <a:rPr lang="ko-KR" altLang="en-US" dirty="0" smtClean="0"/>
              <a:t>자원을 획득하는 동시에 초기화가 진행되어야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자원을 획득한 객체는 파괴와 동시에 해제되어야 함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076881"/>
              </p:ext>
            </p:extLst>
          </p:nvPr>
        </p:nvGraphicFramePr>
        <p:xfrm>
          <a:off x="1017009" y="3356473"/>
          <a:ext cx="2799341" cy="3037762"/>
        </p:xfrm>
        <a:graphic>
          <a:graphicData uri="http://schemas.openxmlformats.org/drawingml/2006/table">
            <a:tbl>
              <a:tblPr/>
              <a:tblGrid>
                <a:gridCol w="263159">
                  <a:extLst>
                    <a:ext uri="{9D8B030D-6E8A-4147-A177-3AD203B41FA5}">
                      <a16:colId xmlns:a16="http://schemas.microsoft.com/office/drawing/2014/main" val="3283364365"/>
                    </a:ext>
                  </a:extLst>
                </a:gridCol>
                <a:gridCol w="2536182">
                  <a:extLst>
                    <a:ext uri="{9D8B030D-6E8A-4147-A177-3AD203B41FA5}">
                      <a16:colId xmlns:a16="http://schemas.microsoft.com/office/drawing/2014/main" val="4132823981"/>
                    </a:ext>
                  </a:extLst>
                </a:gridCol>
              </a:tblGrid>
              <a:tr h="2535237"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32981" marR="32981" marT="32981" marB="32981" anchor="ctr">
                    <a:lnL>
                      <a:noFill/>
                    </a:lnL>
                    <a:lnR w="190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foo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000" dirty="0" err="1">
                          <a:solidFill>
                            <a:srgbClr val="066DE2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n-US" sz="10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num</a:t>
                      </a: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nullptr</a:t>
                      </a: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foo(</a:t>
                      </a:r>
                      <a:r>
                        <a:rPr lang="en-US" sz="1000" dirty="0" err="1">
                          <a:solidFill>
                            <a:srgbClr val="066DE2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a)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{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0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num</a:t>
                      </a: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&amp;</a:t>
                      </a: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a;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};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main()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foo f(</a:t>
                      </a:r>
                      <a:r>
                        <a:rPr lang="en-US" sz="10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endParaRPr lang="en-US" sz="1000" dirty="0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32981" marB="32981" anchor="ctr">
                    <a:lnL w="190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6158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464632"/>
              </p:ext>
            </p:extLst>
          </p:nvPr>
        </p:nvGraphicFramePr>
        <p:xfrm>
          <a:off x="4484109" y="3376318"/>
          <a:ext cx="2799341" cy="3034808"/>
        </p:xfrm>
        <a:graphic>
          <a:graphicData uri="http://schemas.openxmlformats.org/drawingml/2006/table">
            <a:tbl>
              <a:tblPr/>
              <a:tblGrid>
                <a:gridCol w="240291">
                  <a:extLst>
                    <a:ext uri="{9D8B030D-6E8A-4147-A177-3AD203B41FA5}">
                      <a16:colId xmlns:a16="http://schemas.microsoft.com/office/drawing/2014/main" val="252757817"/>
                    </a:ext>
                  </a:extLst>
                </a:gridCol>
                <a:gridCol w="2559050">
                  <a:extLst>
                    <a:ext uri="{9D8B030D-6E8A-4147-A177-3AD203B41FA5}">
                      <a16:colId xmlns:a16="http://schemas.microsoft.com/office/drawing/2014/main" val="1186627251"/>
                    </a:ext>
                  </a:extLst>
                </a:gridCol>
              </a:tblGrid>
              <a:tr h="2514600"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31504" marR="31504" marT="31504" marB="31504" anchor="ctr">
                    <a:lnL>
                      <a:noFill/>
                    </a:lnL>
                    <a:lnR w="190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foo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000" dirty="0" err="1">
                          <a:solidFill>
                            <a:srgbClr val="066DE2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n-US" sz="10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num</a:t>
                      </a: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nullptr</a:t>
                      </a: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foo(</a:t>
                      </a:r>
                      <a:r>
                        <a:rPr lang="en-US" sz="1000" dirty="0" err="1">
                          <a:solidFill>
                            <a:srgbClr val="066DE2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a)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{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0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num</a:t>
                      </a: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&amp;</a:t>
                      </a: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a;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};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main()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foo f(</a:t>
                      </a:r>
                      <a:r>
                        <a:rPr lang="en-US" sz="10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0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delete</a:t>
                      </a: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f.num</a:t>
                      </a: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0" marR="0" marT="31504" marB="31504" anchor="ctr">
                    <a:lnL w="190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8195924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75153"/>
              </p:ext>
            </p:extLst>
          </p:nvPr>
        </p:nvGraphicFramePr>
        <p:xfrm>
          <a:off x="8078083" y="3525401"/>
          <a:ext cx="2774067" cy="2734926"/>
        </p:xfrm>
        <a:graphic>
          <a:graphicData uri="http://schemas.openxmlformats.org/drawingml/2006/table">
            <a:tbl>
              <a:tblPr/>
              <a:tblGrid>
                <a:gridCol w="227717">
                  <a:extLst>
                    <a:ext uri="{9D8B030D-6E8A-4147-A177-3AD203B41FA5}">
                      <a16:colId xmlns:a16="http://schemas.microsoft.com/office/drawing/2014/main" val="661744060"/>
                    </a:ext>
                  </a:extLst>
                </a:gridCol>
                <a:gridCol w="2546350">
                  <a:extLst>
                    <a:ext uri="{9D8B030D-6E8A-4147-A177-3AD203B41FA5}">
                      <a16:colId xmlns:a16="http://schemas.microsoft.com/office/drawing/2014/main" val="2652485598"/>
                    </a:ext>
                  </a:extLst>
                </a:gridCol>
              </a:tblGrid>
              <a:tr h="2209800"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30153" marR="30153" marT="30153" marB="30153" anchor="ctr">
                    <a:lnL>
                      <a:noFill/>
                    </a:lnL>
                    <a:lnR w="190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9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foo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9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900" dirty="0" err="1">
                          <a:solidFill>
                            <a:srgbClr val="066DE2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9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9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n-US" sz="9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num</a:t>
                      </a:r>
                      <a:r>
                        <a:rPr lang="en-US" sz="9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9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9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9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nullptr</a:t>
                      </a:r>
                      <a:r>
                        <a:rPr lang="en-US" sz="9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foo(</a:t>
                      </a:r>
                      <a:r>
                        <a:rPr lang="en-US" sz="900" dirty="0" err="1">
                          <a:solidFill>
                            <a:srgbClr val="066DE2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9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a)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{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9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num</a:t>
                      </a:r>
                      <a:r>
                        <a:rPr lang="en-US" sz="9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9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9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9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&amp;</a:t>
                      </a:r>
                      <a:r>
                        <a:rPr lang="en-US" sz="9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a;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~foo(){</a:t>
                      </a:r>
                      <a:r>
                        <a:rPr lang="en-US" sz="9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delete</a:t>
                      </a:r>
                      <a:r>
                        <a:rPr lang="en-US" sz="9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9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f.num</a:t>
                      </a:r>
                      <a:r>
                        <a:rPr lang="en-US" sz="9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;}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};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9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main()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   foo f(</a:t>
                      </a:r>
                      <a:r>
                        <a:rPr lang="en-US" sz="9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  <a:r>
                        <a:rPr lang="en-US" sz="9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0" marR="0" marT="30153" marB="30153" anchor="ctr">
                    <a:lnL w="190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6301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4747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Smart Pointer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89611"/>
            <a:ext cx="10515600" cy="1690189"/>
          </a:xfrm>
        </p:spPr>
        <p:txBody>
          <a:bodyPr/>
          <a:lstStyle/>
          <a:p>
            <a:r>
              <a:rPr lang="en-US" altLang="ko-KR" dirty="0" err="1" smtClean="0"/>
              <a:t>unique_ptr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힙</a:t>
            </a:r>
            <a:r>
              <a:rPr lang="ko-KR" altLang="en-US" dirty="0" smtClean="0"/>
              <a:t> 영역에 할당된 인스턴스에 소유권을 얻고 </a:t>
            </a:r>
            <a:r>
              <a:rPr lang="en-US" altLang="ko-KR" dirty="0" err="1" smtClean="0"/>
              <a:t>unique_ptr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객체가 사라지면 해당 인스턴스를 해제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소유권은 하나만 있기 때문에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복사</a:t>
            </a:r>
            <a:r>
              <a:rPr lang="ko-KR" altLang="en-US" dirty="0" smtClean="0"/>
              <a:t>가 불가능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179269" y="3745984"/>
            <a:ext cx="4916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ko-KR" i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fr-F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fr-FR" altLang="ko-KR" i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unique_ptr</a:t>
            </a:r>
            <a:r>
              <a:rPr lang="fr-F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fr-FR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fr-F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fr-FR" altLang="ko-KR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dp</a:t>
            </a:r>
            <a:r>
              <a:rPr lang="fr-F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 </a:t>
            </a:r>
            <a:r>
              <a:rPr lang="fr-FR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fr-F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fr-FR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fr-F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fr-FR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</a:p>
          <a:p>
            <a:r>
              <a:rPr lang="fr-FR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*dp</a:t>
            </a:r>
            <a:r>
              <a:rPr lang="fr-FR" altLang="ko-KR" dirty="0" smtClean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179269" y="4508500"/>
            <a:ext cx="3993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unique_ptr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dp2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dp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179269" y="4508500"/>
            <a:ext cx="3993401" cy="45085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825552" y="5130800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Error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993496" y="3974584"/>
            <a:ext cx="1698171" cy="56831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689334" y="407407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509797" y="3555507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0x04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791838" y="40650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dp</a:t>
            </a:r>
            <a:endParaRPr lang="ko-KR" altLang="en-US" dirty="0"/>
          </a:p>
        </p:txBody>
      </p:sp>
      <p:cxnSp>
        <p:nvCxnSpPr>
          <p:cNvPr id="18" name="직선 화살표 연결선 17"/>
          <p:cNvCxnSpPr>
            <a:stCxn id="17" idx="3"/>
            <a:endCxn id="12" idx="1"/>
          </p:cNvCxnSpPr>
          <p:nvPr/>
        </p:nvCxnSpPr>
        <p:spPr>
          <a:xfrm>
            <a:off x="7232984" y="4249713"/>
            <a:ext cx="760512" cy="90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791838" y="4877832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dp2</a:t>
            </a:r>
            <a:endParaRPr lang="ko-KR" altLang="en-US" dirty="0"/>
          </a:p>
        </p:txBody>
      </p:sp>
      <p:cxnSp>
        <p:nvCxnSpPr>
          <p:cNvPr id="22" name="직선 화살표 연결선 21"/>
          <p:cNvCxnSpPr>
            <a:stCxn id="21" idx="3"/>
            <a:endCxn id="12" idx="1"/>
          </p:cNvCxnSpPr>
          <p:nvPr/>
        </p:nvCxnSpPr>
        <p:spPr>
          <a:xfrm flipV="1">
            <a:off x="7354813" y="4258741"/>
            <a:ext cx="638683" cy="80375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6756400" y="4865132"/>
            <a:ext cx="623813" cy="45085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717889" y="5342414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Error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1869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Smart Pointer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89611"/>
            <a:ext cx="10515600" cy="1690189"/>
          </a:xfrm>
        </p:spPr>
        <p:txBody>
          <a:bodyPr/>
          <a:lstStyle/>
          <a:p>
            <a:r>
              <a:rPr lang="en-US" altLang="ko-KR" dirty="0" err="1" smtClean="0"/>
              <a:t>unique_ptr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소유권은 하나만 있기 때문에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복사</a:t>
            </a:r>
            <a:r>
              <a:rPr lang="ko-KR" altLang="en-US" dirty="0" smtClean="0"/>
              <a:t>가 불가능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소유권 이전만 가능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179269" y="3745984"/>
            <a:ext cx="4916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ko-KR" i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fr-F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fr-FR" altLang="ko-KR" i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unique_ptr</a:t>
            </a:r>
            <a:r>
              <a:rPr lang="fr-F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fr-FR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fr-F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fr-FR" altLang="ko-KR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dp</a:t>
            </a:r>
            <a:r>
              <a:rPr lang="fr-F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 </a:t>
            </a:r>
            <a:r>
              <a:rPr lang="fr-FR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fr-F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fr-FR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fr-F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fr-FR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</a:p>
          <a:p>
            <a:r>
              <a:rPr lang="fr-FR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*dp</a:t>
            </a:r>
            <a:r>
              <a:rPr lang="fr-FR" altLang="ko-KR" dirty="0" smtClean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179269" y="4508500"/>
            <a:ext cx="5262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unique_ptr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dp2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::move(</a:t>
            </a:r>
            <a:r>
              <a:rPr lang="en-US" altLang="ko-KR" dirty="0" err="1" smtClean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dp</a:t>
            </a:r>
            <a:r>
              <a:rPr lang="en-US" altLang="ko-KR" dirty="0" smtClean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179269" y="4508500"/>
            <a:ext cx="5189781" cy="45085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329696" y="5062498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Success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8977746" y="3479800"/>
            <a:ext cx="1698171" cy="56831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673584" y="357929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494047" y="3060723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0x04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776088" y="357026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dp</a:t>
            </a:r>
            <a:endParaRPr lang="ko-KR" altLang="en-US" dirty="0"/>
          </a:p>
        </p:txBody>
      </p:sp>
      <p:cxnSp>
        <p:nvCxnSpPr>
          <p:cNvPr id="18" name="직선 화살표 연결선 17"/>
          <p:cNvCxnSpPr>
            <a:stCxn id="17" idx="3"/>
            <a:endCxn id="12" idx="1"/>
          </p:cNvCxnSpPr>
          <p:nvPr/>
        </p:nvCxnSpPr>
        <p:spPr>
          <a:xfrm>
            <a:off x="8217234" y="3754929"/>
            <a:ext cx="760512" cy="90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776088" y="5062498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dp2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683500" y="2940050"/>
            <a:ext cx="3276600" cy="1339850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>
            <a:stCxn id="4" idx="2"/>
          </p:cNvCxnSpPr>
          <p:nvPr/>
        </p:nvCxnSpPr>
        <p:spPr>
          <a:xfrm flipH="1">
            <a:off x="8072639" y="4279900"/>
            <a:ext cx="1249161" cy="84380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856235" y="4555029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move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8977746" y="6057900"/>
            <a:ext cx="1698171" cy="56831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9673584" y="615739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494047" y="5638823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0x04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776088" y="6148363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dp2</a:t>
            </a:r>
            <a:endParaRPr lang="ko-KR" altLang="en-US" dirty="0"/>
          </a:p>
        </p:txBody>
      </p:sp>
      <p:cxnSp>
        <p:nvCxnSpPr>
          <p:cNvPr id="31" name="직선 화살표 연결선 30"/>
          <p:cNvCxnSpPr>
            <a:stCxn id="30" idx="3"/>
            <a:endCxn id="27" idx="1"/>
          </p:cNvCxnSpPr>
          <p:nvPr/>
        </p:nvCxnSpPr>
        <p:spPr>
          <a:xfrm>
            <a:off x="8339063" y="6333029"/>
            <a:ext cx="638683" cy="90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221675" y="6157390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dp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nullptr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625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0" id="{9DEA7639-E502-F246-A408-0FA8FC37561C}" vid="{31B1E737-AF52-064F-94F3-E604BC87F7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1장.주석</Template>
  <TotalTime>6949</TotalTime>
  <Words>1144</Words>
  <Application>Microsoft Office PowerPoint</Application>
  <PresentationFormat>와이드스크린</PresentationFormat>
  <Paragraphs>759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3" baseType="lpstr">
      <vt:lpstr>HY그래픽M</vt:lpstr>
      <vt:lpstr>돋움체</vt:lpstr>
      <vt:lpstr>맑은 고딕</vt:lpstr>
      <vt:lpstr>Arial</vt:lpstr>
      <vt:lpstr>Consolas</vt:lpstr>
      <vt:lpstr>Trebuchet MS</vt:lpstr>
      <vt:lpstr>Office 테마</vt:lpstr>
      <vt:lpstr>2장-1 Chapter1(c++ 기초)</vt:lpstr>
      <vt:lpstr>축소화지 않는 초기화</vt:lpstr>
      <vt:lpstr>축소화지 않는 초기화</vt:lpstr>
      <vt:lpstr>Inline 함수</vt:lpstr>
      <vt:lpstr>Inline 함수</vt:lpstr>
      <vt:lpstr>초기화하지 않은 포인터</vt:lpstr>
      <vt:lpstr>RAII</vt:lpstr>
      <vt:lpstr>Smart Pointer</vt:lpstr>
      <vt:lpstr>Smart Pointer</vt:lpstr>
      <vt:lpstr>Smart Pointer</vt:lpstr>
      <vt:lpstr>2장-2 Chapter2(클래스)</vt:lpstr>
      <vt:lpstr>멤버 초기화 리스트</vt:lpstr>
      <vt:lpstr>멤버 초기화 리스트</vt:lpstr>
      <vt:lpstr>생성자 / 복사 생성자</vt:lpstr>
      <vt:lpstr>복사 생성자 주의점</vt:lpstr>
      <vt:lpstr>복사 생성자 주의점</vt:lpstr>
      <vt:lpstr>암시적 변환</vt:lpstr>
      <vt:lpstr>암시적 변환</vt:lpstr>
      <vt:lpstr>암시적 변환</vt:lpstr>
      <vt:lpstr>생성자 위임</vt:lpstr>
      <vt:lpstr>멤버의 기본값</vt:lpstr>
      <vt:lpstr>할당</vt:lpstr>
      <vt:lpstr>초기화 리스트</vt:lpstr>
      <vt:lpstr>유니폼 초기화</vt:lpstr>
      <vt:lpstr>이동 문법</vt:lpstr>
      <vt:lpstr>소멸자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 주석</dc:title>
  <dc:creator>Dohyeon Kim</dc:creator>
  <cp:lastModifiedBy>Dohyeon Kim</cp:lastModifiedBy>
  <cp:revision>58</cp:revision>
  <dcterms:created xsi:type="dcterms:W3CDTF">2019-06-16T10:24:07Z</dcterms:created>
  <dcterms:modified xsi:type="dcterms:W3CDTF">2019-07-02T04:18:17Z</dcterms:modified>
</cp:coreProperties>
</file>