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68" r:id="rId6"/>
    <p:sldId id="271" r:id="rId7"/>
    <p:sldId id="273" r:id="rId8"/>
    <p:sldId id="274" r:id="rId9"/>
    <p:sldId id="275" r:id="rId10"/>
    <p:sldId id="277" r:id="rId11"/>
    <p:sldId id="278" r:id="rId12"/>
    <p:sldId id="279" r:id="rId13"/>
    <p:sldId id="280" r:id="rId14"/>
    <p:sldId id="264"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194C"/>
    <a:srgbClr val="F2F2F2"/>
    <a:srgbClr val="3F3F3F"/>
    <a:srgbClr val="014067"/>
    <a:srgbClr val="014E7D"/>
    <a:srgbClr val="013657"/>
    <a:srgbClr val="01456F"/>
    <a:srgbClr val="014B79"/>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74" autoAdjust="0"/>
  </p:normalViewPr>
  <p:slideViewPr>
    <p:cSldViewPr snapToGrid="0" showGuides="1">
      <p:cViewPr varScale="1">
        <p:scale>
          <a:sx n="72" d="100"/>
          <a:sy n="72" d="100"/>
        </p:scale>
        <p:origin x="570"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6/1/2023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6/1/2023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946526" y="333005"/>
            <a:ext cx="5149474" cy="5973393"/>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1322404" y="1530265"/>
            <a:ext cx="4405063" cy="3797470"/>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Handwritten Digit </a:t>
            </a:r>
            <a:r>
              <a:rPr lang="en-US" b="0" dirty="0"/>
              <a:t>Recognition</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AI Project</a:t>
            </a:r>
          </a:p>
        </p:txBody>
      </p:sp>
      <p:graphicFrame>
        <p:nvGraphicFramePr>
          <p:cNvPr id="4" name="Table 3">
            <a:extLst>
              <a:ext uri="{FF2B5EF4-FFF2-40B4-BE49-F238E27FC236}">
                <a16:creationId xmlns:a16="http://schemas.microsoft.com/office/drawing/2014/main" id="{D17C12CE-6C11-478D-B3D0-9D6E8624FB68}"/>
              </a:ext>
            </a:extLst>
          </p:cNvPr>
          <p:cNvGraphicFramePr>
            <a:graphicFrameLocks noGrp="1"/>
          </p:cNvGraphicFramePr>
          <p:nvPr>
            <p:extLst>
              <p:ext uri="{D42A27DB-BD31-4B8C-83A1-F6EECF244321}">
                <p14:modId xmlns:p14="http://schemas.microsoft.com/office/powerpoint/2010/main" val="2063089936"/>
              </p:ext>
            </p:extLst>
          </p:nvPr>
        </p:nvGraphicFramePr>
        <p:xfrm>
          <a:off x="1796570" y="2372358"/>
          <a:ext cx="3449385" cy="2113283"/>
        </p:xfrm>
        <a:graphic>
          <a:graphicData uri="http://schemas.openxmlformats.org/drawingml/2006/table">
            <a:tbl>
              <a:tblPr firstRow="1" bandRow="1">
                <a:tableStyleId>{5C22544A-7EE6-4342-B048-85BDC9FD1C3A}</a:tableStyleId>
              </a:tblPr>
              <a:tblGrid>
                <a:gridCol w="1622491">
                  <a:extLst>
                    <a:ext uri="{9D8B030D-6E8A-4147-A177-3AD203B41FA5}">
                      <a16:colId xmlns:a16="http://schemas.microsoft.com/office/drawing/2014/main" val="791752557"/>
                    </a:ext>
                  </a:extLst>
                </a:gridCol>
                <a:gridCol w="251791">
                  <a:extLst>
                    <a:ext uri="{9D8B030D-6E8A-4147-A177-3AD203B41FA5}">
                      <a16:colId xmlns:a16="http://schemas.microsoft.com/office/drawing/2014/main" val="3308272967"/>
                    </a:ext>
                  </a:extLst>
                </a:gridCol>
                <a:gridCol w="1575103">
                  <a:extLst>
                    <a:ext uri="{9D8B030D-6E8A-4147-A177-3AD203B41FA5}">
                      <a16:colId xmlns:a16="http://schemas.microsoft.com/office/drawing/2014/main" val="2135788055"/>
                    </a:ext>
                  </a:extLst>
                </a:gridCol>
              </a:tblGrid>
              <a:tr h="196907">
                <a:tc>
                  <a:txBody>
                    <a:bodyPr/>
                    <a:lstStyle/>
                    <a:p>
                      <a:pPr algn="l"/>
                      <a:r>
                        <a:rPr lang="en-US" dirty="0"/>
                        <a:t>Name</a:t>
                      </a:r>
                      <a:endParaRPr lang="en-PK" dirty="0"/>
                    </a:p>
                  </a:txBody>
                  <a:tcPr anchor="b">
                    <a:lnL w="12700" cmpd="sng">
                      <a:noFill/>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PK" dirty="0"/>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dirty="0"/>
                        <a:t>Roll No.</a:t>
                      </a:r>
                      <a:endParaRPr lang="en-PK" dirty="0"/>
                    </a:p>
                  </a:txBody>
                  <a:tcPr anchor="b">
                    <a:lnL w="12700" cmpd="sng">
                      <a:noFill/>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454729"/>
                  </a:ext>
                </a:extLst>
              </a:tr>
              <a:tr h="785303">
                <a:tc>
                  <a:txBody>
                    <a:bodyPr/>
                    <a:lstStyle/>
                    <a:p>
                      <a:pPr algn="l"/>
                      <a:r>
                        <a:rPr lang="en-US" dirty="0">
                          <a:solidFill>
                            <a:schemeClr val="bg1"/>
                          </a:solidFill>
                        </a:rPr>
                        <a:t>Awab Ahmed</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endParaRPr lang="en-PK" dirty="0">
                        <a:solidFill>
                          <a:schemeClr val="bg1"/>
                        </a:solidFill>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dirty="0">
                          <a:solidFill>
                            <a:schemeClr val="bg1"/>
                          </a:solidFill>
                        </a:rPr>
                        <a:t>20-CS-02</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980693"/>
                  </a:ext>
                </a:extLst>
              </a:tr>
              <a:tr h="481110">
                <a:tc>
                  <a:txBody>
                    <a:bodyPr/>
                    <a:lstStyle/>
                    <a:p>
                      <a:pPr algn="l"/>
                      <a:r>
                        <a:rPr lang="en-US" dirty="0">
                          <a:solidFill>
                            <a:schemeClr val="bg1"/>
                          </a:solidFill>
                        </a:rPr>
                        <a:t>Rizwan Sajid</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PK" dirty="0">
                        <a:solidFill>
                          <a:schemeClr val="bg1"/>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dirty="0">
                          <a:solidFill>
                            <a:schemeClr val="bg1"/>
                          </a:solidFill>
                        </a:rPr>
                        <a:t>20-CS-17</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484753"/>
                  </a:ext>
                </a:extLst>
              </a:tr>
              <a:tr h="481110">
                <a:tc>
                  <a:txBody>
                    <a:bodyPr/>
                    <a:lstStyle/>
                    <a:p>
                      <a:pPr algn="l"/>
                      <a:r>
                        <a:rPr lang="en-US" dirty="0">
                          <a:solidFill>
                            <a:schemeClr val="bg1"/>
                          </a:solidFill>
                        </a:rPr>
                        <a:t>M. Zeeshan Ali</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PK" dirty="0">
                        <a:solidFill>
                          <a:schemeClr val="bg1"/>
                        </a:solidFill>
                      </a:endParaRPr>
                    </a:p>
                  </a:txBody>
                  <a:tcPr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bg1"/>
                          </a:solidFill>
                        </a:rPr>
                        <a:t>20-CS-79</a:t>
                      </a:r>
                      <a:endParaRPr lang="en-PK" dirty="0">
                        <a:solidFill>
                          <a:schemeClr val="bg1"/>
                        </a:solidFill>
                      </a:endParaRPr>
                    </a:p>
                  </a:txBody>
                  <a:tcPr anchor="b">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2276439"/>
                  </a:ext>
                </a:extLst>
              </a:tr>
            </a:tbl>
          </a:graphicData>
        </a:graphic>
      </p:graphicFrame>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Hyperparameter </a:t>
            </a:r>
            <a:r>
              <a:rPr lang="en-US" b="0" dirty="0"/>
              <a:t>Tuning</a:t>
            </a:r>
            <a:endParaRPr lang="en-PK" dirty="0"/>
          </a:p>
        </p:txBody>
      </p:sp>
      <p:sp>
        <p:nvSpPr>
          <p:cNvPr id="2" name="TextBox 1">
            <a:extLst>
              <a:ext uri="{FF2B5EF4-FFF2-40B4-BE49-F238E27FC236}">
                <a16:creationId xmlns:a16="http://schemas.microsoft.com/office/drawing/2014/main" id="{1979BFDC-CD57-4100-9296-74DE3E206B00}"/>
              </a:ext>
            </a:extLst>
          </p:cNvPr>
          <p:cNvSpPr txBox="1"/>
          <p:nvPr/>
        </p:nvSpPr>
        <p:spPr>
          <a:xfrm>
            <a:off x="518678" y="1542528"/>
            <a:ext cx="3529621" cy="646331"/>
          </a:xfrm>
          <a:prstGeom prst="rect">
            <a:avLst/>
          </a:prstGeom>
          <a:noFill/>
          <a:ln>
            <a:solidFill>
              <a:schemeClr val="bg1"/>
            </a:solidFill>
          </a:ln>
        </p:spPr>
        <p:txBody>
          <a:bodyPr wrap="none" rtlCol="0">
            <a:spAutoFit/>
          </a:bodyPr>
          <a:lstStyle/>
          <a:p>
            <a:r>
              <a:rPr lang="en-US" sz="3600" b="1" dirty="0">
                <a:solidFill>
                  <a:schemeClr val="bg1"/>
                </a:solidFill>
              </a:rPr>
              <a:t>Hyperparameters</a:t>
            </a:r>
            <a:endParaRPr lang="en-PK" sz="3600" b="1" dirty="0">
              <a:solidFill>
                <a:schemeClr val="bg1"/>
              </a:solidFill>
            </a:endParaRPr>
          </a:p>
        </p:txBody>
      </p:sp>
      <p:sp>
        <p:nvSpPr>
          <p:cNvPr id="6" name="TextBox 5">
            <a:extLst>
              <a:ext uri="{FF2B5EF4-FFF2-40B4-BE49-F238E27FC236}">
                <a16:creationId xmlns:a16="http://schemas.microsoft.com/office/drawing/2014/main" id="{1E7E8BF9-95D0-47B0-BC73-C567B966D370}"/>
              </a:ext>
            </a:extLst>
          </p:cNvPr>
          <p:cNvSpPr txBox="1"/>
          <p:nvPr/>
        </p:nvSpPr>
        <p:spPr>
          <a:xfrm>
            <a:off x="518678" y="2505670"/>
            <a:ext cx="10628293" cy="923330"/>
          </a:xfrm>
          <a:prstGeom prst="rect">
            <a:avLst/>
          </a:prstGeom>
          <a:noFill/>
        </p:spPr>
        <p:txBody>
          <a:bodyPr wrap="square" rtlCol="0">
            <a:spAutoFit/>
          </a:bodyPr>
          <a:lstStyle/>
          <a:p>
            <a:r>
              <a:rPr lang="en-US" dirty="0">
                <a:solidFill>
                  <a:schemeClr val="bg1"/>
                </a:solidFill>
              </a:rPr>
              <a:t>Hyperparameter are the type of parameters that cannot be directly learned through the training process. For this reason, these parameters have to be trained manually. These parameters include number of layers, activation functions etc.</a:t>
            </a:r>
          </a:p>
        </p:txBody>
      </p:sp>
      <p:sp>
        <p:nvSpPr>
          <p:cNvPr id="9" name="TextBox 8">
            <a:extLst>
              <a:ext uri="{FF2B5EF4-FFF2-40B4-BE49-F238E27FC236}">
                <a16:creationId xmlns:a16="http://schemas.microsoft.com/office/drawing/2014/main" id="{03251C64-6CC3-4F5C-8CF9-47B9645A5583}"/>
              </a:ext>
            </a:extLst>
          </p:cNvPr>
          <p:cNvSpPr txBox="1"/>
          <p:nvPr/>
        </p:nvSpPr>
        <p:spPr>
          <a:xfrm>
            <a:off x="518678" y="3745811"/>
            <a:ext cx="6757106" cy="646331"/>
          </a:xfrm>
          <a:prstGeom prst="rect">
            <a:avLst/>
          </a:prstGeom>
          <a:noFill/>
          <a:ln>
            <a:solidFill>
              <a:schemeClr val="bg1"/>
            </a:solidFill>
          </a:ln>
        </p:spPr>
        <p:txBody>
          <a:bodyPr wrap="none" rtlCol="0">
            <a:spAutoFit/>
          </a:bodyPr>
          <a:lstStyle/>
          <a:p>
            <a:r>
              <a:rPr lang="en-US" sz="3600" b="1" dirty="0">
                <a:solidFill>
                  <a:schemeClr val="bg1"/>
                </a:solidFill>
              </a:rPr>
              <a:t>Merits for Hyperparameter Tuning</a:t>
            </a:r>
            <a:endParaRPr lang="en-PK" sz="3600" b="1" dirty="0">
              <a:solidFill>
                <a:schemeClr val="bg1"/>
              </a:solidFill>
            </a:endParaRPr>
          </a:p>
        </p:txBody>
      </p:sp>
      <p:sp>
        <p:nvSpPr>
          <p:cNvPr id="10" name="TextBox 9">
            <a:extLst>
              <a:ext uri="{FF2B5EF4-FFF2-40B4-BE49-F238E27FC236}">
                <a16:creationId xmlns:a16="http://schemas.microsoft.com/office/drawing/2014/main" id="{5334954E-38CC-47D6-ABE5-92948D05DF8D}"/>
              </a:ext>
            </a:extLst>
          </p:cNvPr>
          <p:cNvSpPr txBox="1"/>
          <p:nvPr/>
        </p:nvSpPr>
        <p:spPr>
          <a:xfrm>
            <a:off x="518678" y="4708009"/>
            <a:ext cx="10628293" cy="646331"/>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solidFill>
                  <a:schemeClr val="bg1"/>
                </a:solidFill>
              </a:rPr>
              <a:t>Model Optimization.</a:t>
            </a:r>
          </a:p>
          <a:p>
            <a:pPr marL="285750" indent="-285750">
              <a:buClr>
                <a:schemeClr val="accent5"/>
              </a:buClr>
              <a:buFont typeface="Arial" panose="020B0604020202020204" pitchFamily="34" charset="0"/>
              <a:buChar char="•"/>
            </a:pPr>
            <a:r>
              <a:rPr lang="en-US" dirty="0">
                <a:solidFill>
                  <a:schemeClr val="bg1"/>
                </a:solidFill>
              </a:rPr>
              <a:t>Avoiding Overfitting and Underfitting.</a:t>
            </a:r>
            <a:endParaRPr lang="en-PK" dirty="0">
              <a:solidFill>
                <a:schemeClr val="bg1"/>
              </a:solidFill>
            </a:endParaRPr>
          </a:p>
        </p:txBody>
      </p:sp>
    </p:spTree>
    <p:extLst>
      <p:ext uri="{BB962C8B-B14F-4D97-AF65-F5344CB8AC3E}">
        <p14:creationId xmlns:p14="http://schemas.microsoft.com/office/powerpoint/2010/main" val="214903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123835-907A-4A41-84E9-8B8AC9782CF1}"/>
              </a:ext>
            </a:extLst>
          </p:cNvPr>
          <p:cNvSpPr/>
          <p:nvPr/>
        </p:nvSpPr>
        <p:spPr>
          <a:xfrm>
            <a:off x="6375720" y="3330767"/>
            <a:ext cx="634679" cy="209266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0" y="2584626"/>
            <a:ext cx="5097143" cy="2092669"/>
          </a:xfrm>
        </p:spPr>
        <p:txBody>
          <a:bodyPr>
            <a:normAutofit fontScale="90000"/>
          </a:bodyPr>
          <a:lstStyle/>
          <a:p>
            <a:r>
              <a:rPr lang="en-US" sz="8000" dirty="0"/>
              <a:t>Code </a:t>
            </a:r>
            <a:r>
              <a:rPr lang="en-US" sz="8000" b="0" dirty="0"/>
              <a:t>Walkthrough</a:t>
            </a:r>
            <a:endParaRPr lang="en-US" sz="8000" dirty="0"/>
          </a:p>
        </p:txBody>
      </p:sp>
    </p:spTree>
    <p:extLst>
      <p:ext uri="{BB962C8B-B14F-4D97-AF65-F5344CB8AC3E}">
        <p14:creationId xmlns:p14="http://schemas.microsoft.com/office/powerpoint/2010/main" val="226095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123835-907A-4A41-84E9-8B8AC9782CF1}"/>
              </a:ext>
            </a:extLst>
          </p:cNvPr>
          <p:cNvSpPr/>
          <p:nvPr/>
        </p:nvSpPr>
        <p:spPr>
          <a:xfrm>
            <a:off x="6375720" y="3330767"/>
            <a:ext cx="634679" cy="209266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0" y="2870722"/>
            <a:ext cx="4853573" cy="1116554"/>
          </a:xfrm>
        </p:spPr>
        <p:txBody>
          <a:bodyPr>
            <a:normAutofit fontScale="90000"/>
          </a:bodyPr>
          <a:lstStyle/>
          <a:p>
            <a:r>
              <a:rPr lang="en-US" sz="8000" dirty="0"/>
              <a:t>Thank </a:t>
            </a:r>
            <a:r>
              <a:rPr lang="en-US" sz="8000" b="0" dirty="0"/>
              <a:t>You.</a:t>
            </a:r>
          </a:p>
        </p:txBody>
      </p:sp>
    </p:spTree>
    <p:extLst>
      <p:ext uri="{BB962C8B-B14F-4D97-AF65-F5344CB8AC3E}">
        <p14:creationId xmlns:p14="http://schemas.microsoft.com/office/powerpoint/2010/main" val="1917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327385" y="2962761"/>
            <a:ext cx="4911633" cy="932475"/>
          </a:xfrm>
        </p:spPr>
        <p:txBody>
          <a:bodyPr/>
          <a:lstStyle/>
          <a:p>
            <a:r>
              <a:rPr lang="en-US" sz="6000" dirty="0"/>
              <a:t>Intro</a:t>
            </a:r>
            <a:r>
              <a:rPr lang="en-US" sz="6000" b="0" dirty="0"/>
              <a:t>duction</a:t>
            </a:r>
            <a:endParaRPr lang="en-US" b="0" dirty="0"/>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3</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Intro</a:t>
            </a:r>
            <a:r>
              <a:rPr lang="en-US" b="0" dirty="0"/>
              <a:t>duction</a:t>
            </a:r>
            <a:endParaRPr lang="en-PK" b="0" dirty="0"/>
          </a:p>
        </p:txBody>
      </p:sp>
      <p:sp>
        <p:nvSpPr>
          <p:cNvPr id="5" name="Content Placeholder 4">
            <a:extLst>
              <a:ext uri="{FF2B5EF4-FFF2-40B4-BE49-F238E27FC236}">
                <a16:creationId xmlns:a16="http://schemas.microsoft.com/office/drawing/2014/main" id="{7C330D31-4678-478E-8D67-5EAC7FB6D289}"/>
              </a:ext>
            </a:extLst>
          </p:cNvPr>
          <p:cNvSpPr>
            <a:spLocks noGrp="1"/>
          </p:cNvSpPr>
          <p:nvPr>
            <p:ph idx="1"/>
          </p:nvPr>
        </p:nvSpPr>
        <p:spPr/>
        <p:txBody>
          <a:bodyPr/>
          <a:lstStyle/>
          <a:p>
            <a:r>
              <a:rPr lang="en-US" dirty="0"/>
              <a:t>Handwritten digit recognition is a computer vision task involving Machine Learning.</a:t>
            </a:r>
          </a:p>
          <a:p>
            <a:r>
              <a:rPr lang="en-US" dirty="0"/>
              <a:t>It is a classification problem.</a:t>
            </a:r>
          </a:p>
          <a:p>
            <a:r>
              <a:rPr lang="en-US" dirty="0"/>
              <a:t>The goal is to associate the image of a handwritten digit with its correct numerical label as shown in figure.</a:t>
            </a:r>
          </a:p>
        </p:txBody>
      </p:sp>
      <p:pic>
        <p:nvPicPr>
          <p:cNvPr id="7" name="Picture 6">
            <a:extLst>
              <a:ext uri="{FF2B5EF4-FFF2-40B4-BE49-F238E27FC236}">
                <a16:creationId xmlns:a16="http://schemas.microsoft.com/office/drawing/2014/main" id="{C5922525-D4F7-491E-929B-DD0382E2A00B}"/>
              </a:ext>
            </a:extLst>
          </p:cNvPr>
          <p:cNvPicPr>
            <a:picLocks noChangeAspect="1"/>
          </p:cNvPicPr>
          <p:nvPr/>
        </p:nvPicPr>
        <p:blipFill rotWithShape="1">
          <a:blip r:embed="rId2"/>
          <a:srcRect l="25586" t="26912" r="21340" b="26028"/>
          <a:stretch/>
        </p:blipFill>
        <p:spPr>
          <a:xfrm>
            <a:off x="2656114" y="3924443"/>
            <a:ext cx="2177143" cy="1930401"/>
          </a:xfrm>
          <a:prstGeom prst="rect">
            <a:avLst/>
          </a:prstGeom>
        </p:spPr>
      </p:pic>
      <p:cxnSp>
        <p:nvCxnSpPr>
          <p:cNvPr id="16" name="Straight Arrow Connector 15">
            <a:extLst>
              <a:ext uri="{FF2B5EF4-FFF2-40B4-BE49-F238E27FC236}">
                <a16:creationId xmlns:a16="http://schemas.microsoft.com/office/drawing/2014/main" id="{0C433DE4-7D9F-4BD1-B320-1DE6263E70F0}"/>
              </a:ext>
            </a:extLst>
          </p:cNvPr>
          <p:cNvCxnSpPr>
            <a:cxnSpLocks/>
          </p:cNvCxnSpPr>
          <p:nvPr/>
        </p:nvCxnSpPr>
        <p:spPr>
          <a:xfrm>
            <a:off x="5246743" y="4829916"/>
            <a:ext cx="2592000" cy="0"/>
          </a:xfrm>
          <a:prstGeom prst="straightConnector1">
            <a:avLst/>
          </a:prstGeom>
          <a:ln w="57150" cap="flat">
            <a:miter lim="8000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587FC74A-5740-487C-8758-7BBBF6D3BEDA}"/>
              </a:ext>
            </a:extLst>
          </p:cNvPr>
          <p:cNvSpPr txBox="1"/>
          <p:nvPr/>
        </p:nvSpPr>
        <p:spPr>
          <a:xfrm>
            <a:off x="7838743" y="3721921"/>
            <a:ext cx="1163986" cy="2215990"/>
          </a:xfrm>
          <a:prstGeom prst="rect">
            <a:avLst/>
          </a:prstGeom>
          <a:noFill/>
        </p:spPr>
        <p:txBody>
          <a:bodyPr wrap="square" rtlCol="0">
            <a:spAutoFit/>
          </a:bodyPr>
          <a:lstStyle/>
          <a:p>
            <a:pPr algn="ctr"/>
            <a:r>
              <a:rPr lang="en-US" sz="13800" dirty="0">
                <a:solidFill>
                  <a:schemeClr val="bg1"/>
                </a:solidFill>
              </a:rPr>
              <a:t>5</a:t>
            </a:r>
            <a:endParaRPr lang="en-PK" sz="13800" dirty="0">
              <a:solidFill>
                <a:schemeClr val="bg1"/>
              </a:solidFill>
            </a:endParaRPr>
          </a:p>
        </p:txBody>
      </p:sp>
    </p:spTree>
    <p:extLst>
      <p:ext uri="{BB962C8B-B14F-4D97-AF65-F5344CB8AC3E}">
        <p14:creationId xmlns:p14="http://schemas.microsoft.com/office/powerpoint/2010/main" val="75145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327385" y="2962761"/>
            <a:ext cx="5269529" cy="932475"/>
          </a:xfrm>
        </p:spPr>
        <p:txBody>
          <a:bodyPr>
            <a:normAutofit fontScale="90000"/>
          </a:bodyPr>
          <a:lstStyle/>
          <a:p>
            <a:r>
              <a:rPr lang="en-US" sz="6700" dirty="0"/>
              <a:t>Imple</a:t>
            </a:r>
            <a:r>
              <a:rPr lang="en-US" sz="6700" b="0" dirty="0"/>
              <a:t>mentation</a:t>
            </a:r>
            <a:endParaRPr lang="en-US" sz="6000" dirty="0"/>
          </a:p>
        </p:txBody>
      </p:sp>
    </p:spTree>
    <p:extLst>
      <p:ext uri="{BB962C8B-B14F-4D97-AF65-F5344CB8AC3E}">
        <p14:creationId xmlns:p14="http://schemas.microsoft.com/office/powerpoint/2010/main" val="107788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Imple</a:t>
            </a:r>
            <a:r>
              <a:rPr lang="en-US" b="0" dirty="0"/>
              <a:t>mentation</a:t>
            </a:r>
            <a:endParaRPr lang="en-PK" dirty="0"/>
          </a:p>
        </p:txBody>
      </p:sp>
      <p:sp>
        <p:nvSpPr>
          <p:cNvPr id="5" name="Content Placeholder 4">
            <a:extLst>
              <a:ext uri="{FF2B5EF4-FFF2-40B4-BE49-F238E27FC236}">
                <a16:creationId xmlns:a16="http://schemas.microsoft.com/office/drawing/2014/main" id="{7C330D31-4678-478E-8D67-5EAC7FB6D289}"/>
              </a:ext>
            </a:extLst>
          </p:cNvPr>
          <p:cNvSpPr>
            <a:spLocks noGrp="1"/>
          </p:cNvSpPr>
          <p:nvPr>
            <p:ph idx="1"/>
          </p:nvPr>
        </p:nvSpPr>
        <p:spPr/>
        <p:txBody>
          <a:bodyPr/>
          <a:lstStyle/>
          <a:p>
            <a:pPr marL="0" indent="0">
              <a:buNone/>
            </a:pPr>
            <a:r>
              <a:rPr lang="en-US" dirty="0"/>
              <a:t>The implementation of a digit classifier involves the following different steps:</a:t>
            </a:r>
          </a:p>
          <a:p>
            <a:pPr marL="0" indent="0">
              <a:buNone/>
            </a:pPr>
            <a:endParaRPr lang="en-US" dirty="0"/>
          </a:p>
        </p:txBody>
      </p:sp>
      <p:pic>
        <p:nvPicPr>
          <p:cNvPr id="6" name="Picture 5">
            <a:extLst>
              <a:ext uri="{FF2B5EF4-FFF2-40B4-BE49-F238E27FC236}">
                <a16:creationId xmlns:a16="http://schemas.microsoft.com/office/drawing/2014/main" id="{19B9E80A-E2B4-4EB7-B3A2-1BCE276D9EB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Lst>
          </a:blip>
          <a:srcRect l="5714" t="19787" r="7301" b="17672"/>
          <a:stretch/>
        </p:blipFill>
        <p:spPr>
          <a:xfrm>
            <a:off x="2119085" y="2249851"/>
            <a:ext cx="7953829" cy="4289061"/>
          </a:xfrm>
          <a:prstGeom prst="rect">
            <a:avLst/>
          </a:prstGeom>
        </p:spPr>
      </p:pic>
    </p:spTree>
    <p:extLst>
      <p:ext uri="{BB962C8B-B14F-4D97-AF65-F5344CB8AC3E}">
        <p14:creationId xmlns:p14="http://schemas.microsoft.com/office/powerpoint/2010/main" val="257193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Gathering </a:t>
            </a:r>
            <a:r>
              <a:rPr lang="en-US" b="0" dirty="0"/>
              <a:t>Data</a:t>
            </a:r>
            <a:endParaRPr lang="en-PK" dirty="0"/>
          </a:p>
        </p:txBody>
      </p:sp>
      <p:sp>
        <p:nvSpPr>
          <p:cNvPr id="5" name="Content Placeholder 4">
            <a:extLst>
              <a:ext uri="{FF2B5EF4-FFF2-40B4-BE49-F238E27FC236}">
                <a16:creationId xmlns:a16="http://schemas.microsoft.com/office/drawing/2014/main" id="{7C330D31-4678-478E-8D67-5EAC7FB6D289}"/>
              </a:ext>
            </a:extLst>
          </p:cNvPr>
          <p:cNvSpPr>
            <a:spLocks noGrp="1"/>
          </p:cNvSpPr>
          <p:nvPr>
            <p:ph idx="1"/>
          </p:nvPr>
        </p:nvSpPr>
        <p:spPr/>
        <p:txBody>
          <a:bodyPr/>
          <a:lstStyle/>
          <a:p>
            <a:r>
              <a:rPr lang="en-US" dirty="0"/>
              <a:t>The MNIST dataset was used for this project.</a:t>
            </a:r>
          </a:p>
          <a:p>
            <a:r>
              <a:rPr lang="en-US" dirty="0"/>
              <a:t>It was compiled by NIST.</a:t>
            </a:r>
          </a:p>
          <a:p>
            <a:r>
              <a:rPr lang="en-US" dirty="0"/>
              <a:t>It consists of 70,000 images of handwritten digits.</a:t>
            </a:r>
          </a:p>
          <a:p>
            <a:r>
              <a:rPr lang="en-US" dirty="0"/>
              <a:t>The images are 28x28 pixels in size.</a:t>
            </a:r>
          </a:p>
          <a:p>
            <a:r>
              <a:rPr lang="en-US" dirty="0"/>
              <a:t>Following are some sample images from this dataset:</a:t>
            </a:r>
          </a:p>
        </p:txBody>
      </p:sp>
      <p:pic>
        <p:nvPicPr>
          <p:cNvPr id="7" name="Picture 6">
            <a:extLst>
              <a:ext uri="{FF2B5EF4-FFF2-40B4-BE49-F238E27FC236}">
                <a16:creationId xmlns:a16="http://schemas.microsoft.com/office/drawing/2014/main" id="{5106E895-467B-4F9A-9DBD-8306FE1BCD14}"/>
              </a:ext>
            </a:extLst>
          </p:cNvPr>
          <p:cNvPicPr>
            <a:picLocks noChangeAspect="1"/>
          </p:cNvPicPr>
          <p:nvPr/>
        </p:nvPicPr>
        <p:blipFill>
          <a:blip r:embed="rId2">
            <a:clrChange>
              <a:clrFrom>
                <a:srgbClr val="000000"/>
              </a:clrFrom>
              <a:clrTo>
                <a:srgbClr val="000000">
                  <a:alpha val="0"/>
                </a:srgbClr>
              </a:clrTo>
            </a:clrChange>
            <a:duotone>
              <a:schemeClr val="accent1">
                <a:shade val="45000"/>
                <a:satMod val="135000"/>
              </a:schemeClr>
              <a:prstClr val="white"/>
            </a:duotone>
          </a:blip>
          <a:stretch>
            <a:fillRect/>
          </a:stretch>
        </p:blipFill>
        <p:spPr>
          <a:xfrm>
            <a:off x="3253189" y="4148282"/>
            <a:ext cx="4903840" cy="2028681"/>
          </a:xfrm>
          <a:prstGeom prst="rect">
            <a:avLst/>
          </a:prstGeom>
        </p:spPr>
      </p:pic>
    </p:spTree>
    <p:extLst>
      <p:ext uri="{BB962C8B-B14F-4D97-AF65-F5344CB8AC3E}">
        <p14:creationId xmlns:p14="http://schemas.microsoft.com/office/powerpoint/2010/main" val="150266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Preparing </a:t>
            </a:r>
            <a:r>
              <a:rPr lang="en-US" b="0" dirty="0"/>
              <a:t>Dataset</a:t>
            </a:r>
            <a:endParaRPr lang="en-PK" dirty="0"/>
          </a:p>
        </p:txBody>
      </p:sp>
      <p:sp>
        <p:nvSpPr>
          <p:cNvPr id="5" name="Content Placeholder 4">
            <a:extLst>
              <a:ext uri="{FF2B5EF4-FFF2-40B4-BE49-F238E27FC236}">
                <a16:creationId xmlns:a16="http://schemas.microsoft.com/office/drawing/2014/main" id="{7C330D31-4678-478E-8D67-5EAC7FB6D289}"/>
              </a:ext>
            </a:extLst>
          </p:cNvPr>
          <p:cNvSpPr>
            <a:spLocks noGrp="1"/>
          </p:cNvSpPr>
          <p:nvPr>
            <p:ph idx="1"/>
          </p:nvPr>
        </p:nvSpPr>
        <p:spPr/>
        <p:txBody>
          <a:bodyPr/>
          <a:lstStyle/>
          <a:p>
            <a:r>
              <a:rPr lang="en-US" dirty="0"/>
              <a:t>Preparing the dataset entails the following things.</a:t>
            </a:r>
          </a:p>
          <a:p>
            <a:pPr lvl="1"/>
            <a:r>
              <a:rPr lang="en-US" dirty="0"/>
              <a:t>Loading the dataset.</a:t>
            </a:r>
          </a:p>
          <a:p>
            <a:pPr lvl="1"/>
            <a:r>
              <a:rPr lang="en-US" dirty="0"/>
              <a:t>Scaling the dataset in order to make it usable to the model.</a:t>
            </a:r>
          </a:p>
          <a:p>
            <a:r>
              <a:rPr lang="en-US" dirty="0"/>
              <a:t>The pandas library can help us prepare the dataset.</a:t>
            </a:r>
          </a:p>
          <a:p>
            <a:r>
              <a:rPr lang="en-US" dirty="0"/>
              <a:t>The main data structure of the pandas library is called data frame. It is a table like data structure with rows and columns.</a:t>
            </a:r>
          </a:p>
          <a:p>
            <a:r>
              <a:rPr lang="en-US" dirty="0"/>
              <a:t>Data frames are used to load datasets into programs.</a:t>
            </a:r>
          </a:p>
          <a:p>
            <a:r>
              <a:rPr lang="en-US" dirty="0"/>
              <a:t>Data frames also provide the functionality to scale the dataset.</a:t>
            </a:r>
          </a:p>
        </p:txBody>
      </p:sp>
    </p:spTree>
    <p:extLst>
      <p:ext uri="{BB962C8B-B14F-4D97-AF65-F5344CB8AC3E}">
        <p14:creationId xmlns:p14="http://schemas.microsoft.com/office/powerpoint/2010/main" val="201344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lstStyle/>
          <a:p>
            <a:r>
              <a:rPr lang="en-US" dirty="0"/>
              <a:t>Choosing </a:t>
            </a:r>
            <a:r>
              <a:rPr lang="en-US" b="0" dirty="0"/>
              <a:t>Model</a:t>
            </a:r>
            <a:endParaRPr lang="en-PK" dirty="0"/>
          </a:p>
        </p:txBody>
      </p:sp>
      <p:sp>
        <p:nvSpPr>
          <p:cNvPr id="5" name="Content Placeholder 4">
            <a:extLst>
              <a:ext uri="{FF2B5EF4-FFF2-40B4-BE49-F238E27FC236}">
                <a16:creationId xmlns:a16="http://schemas.microsoft.com/office/drawing/2014/main" id="{7C330D31-4678-478E-8D67-5EAC7FB6D289}"/>
              </a:ext>
            </a:extLst>
          </p:cNvPr>
          <p:cNvSpPr>
            <a:spLocks noGrp="1"/>
          </p:cNvSpPr>
          <p:nvPr>
            <p:ph idx="1"/>
          </p:nvPr>
        </p:nvSpPr>
        <p:spPr/>
        <p:txBody>
          <a:bodyPr/>
          <a:lstStyle/>
          <a:p>
            <a:r>
              <a:rPr lang="en-US" dirty="0"/>
              <a:t>Following are the characteristics of the problem:</a:t>
            </a:r>
          </a:p>
          <a:p>
            <a:pPr lvl="1"/>
            <a:r>
              <a:rPr lang="en-US" dirty="0"/>
              <a:t>Classification Problem.</a:t>
            </a:r>
          </a:p>
          <a:p>
            <a:pPr lvl="1"/>
            <a:r>
              <a:rPr lang="en-US" dirty="0"/>
              <a:t>Image as input.</a:t>
            </a:r>
          </a:p>
          <a:p>
            <a:r>
              <a:rPr lang="en-US" dirty="0"/>
              <a:t>Neural networks work well as classification devices.</a:t>
            </a:r>
          </a:p>
          <a:p>
            <a:r>
              <a:rPr lang="en-US" dirty="0"/>
              <a:t>Furthermore, Convolutional Neural Networks provide an excellent method for processing image inputs in machine learning problems.</a:t>
            </a:r>
          </a:p>
        </p:txBody>
      </p:sp>
    </p:spTree>
    <p:extLst>
      <p:ext uri="{BB962C8B-B14F-4D97-AF65-F5344CB8AC3E}">
        <p14:creationId xmlns:p14="http://schemas.microsoft.com/office/powerpoint/2010/main" val="238402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A8A461-7227-4F60-A8E2-1EF8E23F1208}"/>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4" name="Title 3">
            <a:extLst>
              <a:ext uri="{FF2B5EF4-FFF2-40B4-BE49-F238E27FC236}">
                <a16:creationId xmlns:a16="http://schemas.microsoft.com/office/drawing/2014/main" id="{2138F7D9-CE31-4FCC-A249-65B9ADCD56E2}"/>
              </a:ext>
            </a:extLst>
          </p:cNvPr>
          <p:cNvSpPr>
            <a:spLocks noGrp="1"/>
          </p:cNvSpPr>
          <p:nvPr>
            <p:ph type="title"/>
          </p:nvPr>
        </p:nvSpPr>
        <p:spPr/>
        <p:txBody>
          <a:bodyPr>
            <a:normAutofit/>
          </a:bodyPr>
          <a:lstStyle/>
          <a:p>
            <a:r>
              <a:rPr lang="en-US" dirty="0"/>
              <a:t>Training </a:t>
            </a:r>
            <a:r>
              <a:rPr lang="en-US" b="0" dirty="0"/>
              <a:t>&amp; Evaluation</a:t>
            </a:r>
            <a:endParaRPr lang="en-PK" dirty="0"/>
          </a:p>
        </p:txBody>
      </p:sp>
      <p:sp>
        <p:nvSpPr>
          <p:cNvPr id="7" name="TextBox 6">
            <a:extLst>
              <a:ext uri="{FF2B5EF4-FFF2-40B4-BE49-F238E27FC236}">
                <a16:creationId xmlns:a16="http://schemas.microsoft.com/office/drawing/2014/main" id="{2A7C50B1-AD8B-4759-923C-647C2B791595}"/>
              </a:ext>
            </a:extLst>
          </p:cNvPr>
          <p:cNvSpPr txBox="1"/>
          <p:nvPr/>
        </p:nvSpPr>
        <p:spPr>
          <a:xfrm>
            <a:off x="518678" y="2575874"/>
            <a:ext cx="10496720" cy="1200329"/>
          </a:xfrm>
          <a:prstGeom prst="rect">
            <a:avLst/>
          </a:prstGeom>
          <a:noFill/>
        </p:spPr>
        <p:txBody>
          <a:bodyPr wrap="none" rtlCol="0">
            <a:spAutoFit/>
          </a:bodyPr>
          <a:lstStyle/>
          <a:p>
            <a:pPr marL="342900" indent="-342900">
              <a:buClr>
                <a:schemeClr val="accent5"/>
              </a:buClr>
              <a:buFont typeface="Arial" panose="020B0604020202020204" pitchFamily="34" charset="0"/>
              <a:buChar char="•"/>
            </a:pPr>
            <a:r>
              <a:rPr lang="en-US" dirty="0">
                <a:solidFill>
                  <a:schemeClr val="bg1"/>
                </a:solidFill>
              </a:rPr>
              <a:t>In this step, the model tries to classify a subset of the training dataset.</a:t>
            </a:r>
          </a:p>
          <a:p>
            <a:pPr marL="342900" indent="-342900">
              <a:buClr>
                <a:schemeClr val="accent5"/>
              </a:buClr>
              <a:buFont typeface="Arial" panose="020B0604020202020204" pitchFamily="34" charset="0"/>
              <a:buChar char="•"/>
            </a:pPr>
            <a:r>
              <a:rPr lang="en-US" dirty="0">
                <a:solidFill>
                  <a:schemeClr val="bg1"/>
                </a:solidFill>
              </a:rPr>
              <a:t>Different metrics (loss, accuracy) are calculated for those predictions to asses how well the model is doing.</a:t>
            </a:r>
          </a:p>
          <a:p>
            <a:pPr marL="342900" indent="-342900">
              <a:buClr>
                <a:schemeClr val="accent5"/>
              </a:buClr>
              <a:buFont typeface="Arial" panose="020B0604020202020204" pitchFamily="34" charset="0"/>
              <a:buChar char="•"/>
            </a:pPr>
            <a:r>
              <a:rPr lang="en-US" dirty="0">
                <a:solidFill>
                  <a:schemeClr val="bg1"/>
                </a:solidFill>
              </a:rPr>
              <a:t>Based on those metrics, the model updates its understanding of the dataset.</a:t>
            </a:r>
          </a:p>
          <a:p>
            <a:pPr marL="342900" indent="-342900">
              <a:buClr>
                <a:schemeClr val="accent5"/>
              </a:buClr>
              <a:buFont typeface="Arial" panose="020B0604020202020204" pitchFamily="34" charset="0"/>
              <a:buChar char="•"/>
            </a:pPr>
            <a:r>
              <a:rPr lang="en-US" dirty="0">
                <a:solidFill>
                  <a:schemeClr val="bg1"/>
                </a:solidFill>
              </a:rPr>
              <a:t>These steps are repeated for the whole training dataset.</a:t>
            </a:r>
          </a:p>
        </p:txBody>
      </p:sp>
      <p:sp>
        <p:nvSpPr>
          <p:cNvPr id="9" name="TextBox 8">
            <a:extLst>
              <a:ext uri="{FF2B5EF4-FFF2-40B4-BE49-F238E27FC236}">
                <a16:creationId xmlns:a16="http://schemas.microsoft.com/office/drawing/2014/main" id="{DFD85CB9-C1C7-4A59-A581-4D4C3A508AE9}"/>
              </a:ext>
            </a:extLst>
          </p:cNvPr>
          <p:cNvSpPr txBox="1"/>
          <p:nvPr/>
        </p:nvSpPr>
        <p:spPr>
          <a:xfrm>
            <a:off x="518678" y="4062476"/>
            <a:ext cx="2192716" cy="646331"/>
          </a:xfrm>
          <a:prstGeom prst="rect">
            <a:avLst/>
          </a:prstGeom>
          <a:noFill/>
          <a:ln>
            <a:solidFill>
              <a:schemeClr val="bg1"/>
            </a:solidFill>
          </a:ln>
        </p:spPr>
        <p:txBody>
          <a:bodyPr wrap="none" rtlCol="0">
            <a:spAutoFit/>
          </a:bodyPr>
          <a:lstStyle/>
          <a:p>
            <a:r>
              <a:rPr lang="en-US" sz="3600" b="1" dirty="0">
                <a:solidFill>
                  <a:schemeClr val="bg1"/>
                </a:solidFill>
              </a:rPr>
              <a:t>Evaluation</a:t>
            </a:r>
            <a:endParaRPr lang="en-PK" sz="3600" b="1" dirty="0">
              <a:solidFill>
                <a:schemeClr val="bg1"/>
              </a:solidFill>
            </a:endParaRPr>
          </a:p>
        </p:txBody>
      </p:sp>
      <p:sp>
        <p:nvSpPr>
          <p:cNvPr id="10" name="TextBox 9">
            <a:extLst>
              <a:ext uri="{FF2B5EF4-FFF2-40B4-BE49-F238E27FC236}">
                <a16:creationId xmlns:a16="http://schemas.microsoft.com/office/drawing/2014/main" id="{96E93A02-2939-4CD9-B3AC-AB227539528C}"/>
              </a:ext>
            </a:extLst>
          </p:cNvPr>
          <p:cNvSpPr txBox="1"/>
          <p:nvPr/>
        </p:nvSpPr>
        <p:spPr>
          <a:xfrm>
            <a:off x="518678" y="1643270"/>
            <a:ext cx="1715406" cy="646331"/>
          </a:xfrm>
          <a:prstGeom prst="rect">
            <a:avLst/>
          </a:prstGeom>
          <a:noFill/>
          <a:ln>
            <a:solidFill>
              <a:schemeClr val="bg1"/>
            </a:solidFill>
          </a:ln>
        </p:spPr>
        <p:txBody>
          <a:bodyPr wrap="none" rtlCol="0">
            <a:spAutoFit/>
          </a:bodyPr>
          <a:lstStyle/>
          <a:p>
            <a:r>
              <a:rPr lang="en-US" sz="3600" b="1" dirty="0">
                <a:solidFill>
                  <a:schemeClr val="bg1"/>
                </a:solidFill>
              </a:rPr>
              <a:t>Training</a:t>
            </a:r>
            <a:endParaRPr lang="en-PK" sz="3600" b="1" dirty="0">
              <a:solidFill>
                <a:schemeClr val="bg1"/>
              </a:solidFill>
            </a:endParaRPr>
          </a:p>
        </p:txBody>
      </p:sp>
      <p:sp>
        <p:nvSpPr>
          <p:cNvPr id="11" name="TextBox 10">
            <a:extLst>
              <a:ext uri="{FF2B5EF4-FFF2-40B4-BE49-F238E27FC236}">
                <a16:creationId xmlns:a16="http://schemas.microsoft.com/office/drawing/2014/main" id="{7F387C81-598D-4C46-AEBE-877434E6B603}"/>
              </a:ext>
            </a:extLst>
          </p:cNvPr>
          <p:cNvSpPr txBox="1"/>
          <p:nvPr/>
        </p:nvSpPr>
        <p:spPr>
          <a:xfrm>
            <a:off x="518678" y="4967785"/>
            <a:ext cx="10628294" cy="923330"/>
          </a:xfrm>
          <a:prstGeom prst="rect">
            <a:avLst/>
          </a:prstGeom>
          <a:noFill/>
        </p:spPr>
        <p:txBody>
          <a:bodyPr wrap="square" rtlCol="0">
            <a:spAutoFit/>
          </a:bodyPr>
          <a:lstStyle/>
          <a:p>
            <a:r>
              <a:rPr lang="en-US" dirty="0">
                <a:solidFill>
                  <a:schemeClr val="bg1"/>
                </a:solidFill>
              </a:rPr>
              <a:t>In this step, the model tries to classify the testing dataset. The model does not update its understanding of the data based on the metrics of its predictions. Evaluation is mostly just done to gauge how much more the model needs to be trained.</a:t>
            </a:r>
          </a:p>
        </p:txBody>
      </p:sp>
    </p:spTree>
    <p:extLst>
      <p:ext uri="{BB962C8B-B14F-4D97-AF65-F5344CB8AC3E}">
        <p14:creationId xmlns:p14="http://schemas.microsoft.com/office/powerpoint/2010/main" val="104174135"/>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425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Calibri Light</vt:lpstr>
      <vt:lpstr>CiscoSans ExtraLight</vt:lpstr>
      <vt:lpstr>Gill Sans SemiBold</vt:lpstr>
      <vt:lpstr>Times New Roman</vt:lpstr>
      <vt:lpstr>Office Theme</vt:lpstr>
      <vt:lpstr>Handwritten Digit Recognition</vt:lpstr>
      <vt:lpstr>Introduction</vt:lpstr>
      <vt:lpstr>Introduction</vt:lpstr>
      <vt:lpstr>Implementation</vt:lpstr>
      <vt:lpstr>Implementation</vt:lpstr>
      <vt:lpstr>Gathering Data</vt:lpstr>
      <vt:lpstr>Preparing Dataset</vt:lpstr>
      <vt:lpstr>Choosing Model</vt:lpstr>
      <vt:lpstr>Training &amp; Evaluation</vt:lpstr>
      <vt:lpstr>Hyperparameter Tuning</vt:lpstr>
      <vt:lpstr>Code Walkthrough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2023-05-29T15:19:26Z</dcterms:created>
  <dcterms:modified xsi:type="dcterms:W3CDTF">2023-06-01T07:01:45Z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