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6"/>
  </p:notesMasterIdLst>
  <p:sldIdLst>
    <p:sldId id="264" r:id="rId2"/>
    <p:sldId id="269" r:id="rId3"/>
    <p:sldId id="270" r:id="rId4"/>
    <p:sldId id="271" r:id="rId5"/>
    <p:sldId id="276" r:id="rId6"/>
    <p:sldId id="267" r:id="rId7"/>
    <p:sldId id="265" r:id="rId8"/>
    <p:sldId id="272" r:id="rId9"/>
    <p:sldId id="283" r:id="rId10"/>
    <p:sldId id="268" r:id="rId11"/>
    <p:sldId id="256" r:id="rId12"/>
    <p:sldId id="257" r:id="rId13"/>
    <p:sldId id="258" r:id="rId14"/>
    <p:sldId id="275" r:id="rId15"/>
    <p:sldId id="260" r:id="rId16"/>
    <p:sldId id="274" r:id="rId17"/>
    <p:sldId id="262" r:id="rId18"/>
    <p:sldId id="263" r:id="rId19"/>
    <p:sldId id="273" r:id="rId20"/>
    <p:sldId id="279" r:id="rId21"/>
    <p:sldId id="280" r:id="rId22"/>
    <p:sldId id="282" r:id="rId23"/>
    <p:sldId id="281" r:id="rId24"/>
    <p:sldId id="266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koto" initials="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TW"/>
  <c:style val="7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7.8581871345029239E-2"/>
          <c:y val="9.3366227997495332E-2"/>
          <c:w val="0.84283625730994149"/>
          <c:h val="0.8132675440050093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銷售</c:v>
                </c:pt>
              </c:strCache>
            </c:strRef>
          </c:tx>
          <c:explosion val="11"/>
          <c:dPt>
            <c:idx val="0"/>
            <c:explosion val="7"/>
            <c:spPr>
              <a:solidFill>
                <a:srgbClr val="92D050"/>
              </a:solidFill>
            </c:spPr>
          </c:dPt>
          <c:dPt>
            <c:idx val="1"/>
            <c:spPr>
              <a:solidFill>
                <a:srgbClr val="0070C0"/>
              </a:solidFill>
              <a:ln>
                <a:solidFill>
                  <a:schemeClr val="accent1"/>
                </a:solidFill>
              </a:ln>
            </c:spPr>
          </c:dPt>
          <c:dPt>
            <c:idx val="2"/>
            <c:spPr>
              <a:solidFill>
                <a:schemeClr val="bg2">
                  <a:lumMod val="75000"/>
                </a:schemeClr>
              </a:solidFill>
            </c:spPr>
          </c:dPt>
          <c:dPt>
            <c:idx val="3"/>
            <c:spPr>
              <a:solidFill>
                <a:srgbClr val="C00000"/>
              </a:solidFill>
            </c:spPr>
          </c:dPt>
          <c:dLbls>
            <c:dLbl>
              <c:idx val="2"/>
              <c:layout>
                <c:manualLayout>
                  <c:x val="-3.5738131417783303E-3"/>
                  <c:y val="-3.9078100965054499E-2"/>
                </c:manualLayout>
              </c:layout>
              <c:showCatName val="1"/>
              <c:showPercent val="1"/>
            </c:dLbl>
            <c:dLbl>
              <c:idx val="3"/>
              <c:layout>
                <c:manualLayout>
                  <c:x val="8.1199175760924627E-2"/>
                  <c:y val="7.0150832022009902E-4"/>
                </c:manualLayout>
              </c:layout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Sheet1!$A$2:$A$5</c:f>
              <c:strCache>
                <c:ptCount val="4"/>
                <c:pt idx="0">
                  <c:v>廣告</c:v>
                </c:pt>
                <c:pt idx="1">
                  <c:v>抽獎</c:v>
                </c:pt>
                <c:pt idx="2">
                  <c:v>廠商合作</c:v>
                </c:pt>
                <c:pt idx="3">
                  <c:v>活動及其他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0.4</c:v>
                </c:pt>
                <c:pt idx="2">
                  <c:v>0.15</c:v>
                </c:pt>
                <c:pt idx="3">
                  <c:v>0.05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  <c:dispBlanksAs val="zero"/>
  </c:chart>
  <c:txPr>
    <a:bodyPr/>
    <a:lstStyle/>
    <a:p>
      <a:pPr>
        <a:defRPr sz="1800"/>
      </a:pPr>
      <a:endParaRPr lang="zh-TW"/>
    </a:p>
  </c:txPr>
  <c:externalData r:id="rId1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5-18T12:30:54.156" idx="1">
    <p:pos x="5323" y="78"/>
    <p:text>登入登出  及登入後顯示帳號
註冊可移至登入頁面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5-18T12:32:20.869" idx="2">
    <p:pos x="1095" y="1374"/>
    <p:text>進自己頁面會有額外編輯功能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62182-A66F-469C-AC9C-A1DBF0E6FBD3}" type="datetimeFigureOut">
              <a:rPr lang="zh-TW" altLang="en-US" smtClean="0"/>
              <a:pPr/>
              <a:t>2017/6/9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C866-B3EE-445E-8CE7-76D968461E4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7098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5C866-B3EE-445E-8CE7-76D968461E41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55349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pPr/>
              <a:t>2017/6/9</a:t>
            </a:fld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58B35DE-0D4D-48B1-87CD-0EF13363B4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pPr/>
              <a:t>2017/6/9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pPr/>
              <a:t>2017/6/9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pPr/>
              <a:t>2017/6/9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58B35DE-0D4D-48B1-87CD-0EF13363B4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pPr/>
              <a:t>2017/6/9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pPr/>
              <a:t>2017/6/9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pPr/>
              <a:t>2017/6/9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58B35DE-0D4D-48B1-87CD-0EF13363B49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pPr/>
              <a:t>2017/6/9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pPr/>
              <a:t>2017/6/9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pPr/>
              <a:t>2017/6/9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8FEA8-692B-4AE6-8143-FB2DEF6CFDEF}" type="datetimeFigureOut">
              <a:rPr lang="zh-TW" altLang="en-US" smtClean="0"/>
              <a:pPr/>
              <a:t>2017/6/9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B35DE-0D4D-48B1-87CD-0EF13363B49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8F8FEA8-692B-4AE6-8143-FB2DEF6CFDEF}" type="datetimeFigureOut">
              <a:rPr lang="zh-TW" altLang="en-US" smtClean="0"/>
              <a:pPr/>
              <a:t>2017/6/9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58B35DE-0D4D-48B1-87CD-0EF13363B49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comments" Target="../comments/comment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asonyo.pixnet.net/blog/post/229665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orldcosplay.net/" TargetMode="External"/><Relationship Id="rId2" Type="http://schemas.openxmlformats.org/officeDocument/2006/relationships/hyperlink" Target="http://dream.ezla.com.t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card.tw/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1600" y="1700808"/>
            <a:ext cx="727280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夢 之 舞 會  </a:t>
            </a:r>
            <a:endParaRPr lang="en-US" altLang="zh-TW" sz="54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altLang="zh-TW" sz="5400" dirty="0" err="1">
                <a:solidFill>
                  <a:schemeClr val="accent1"/>
                </a:solidFill>
                <a:latin typeface="Brush Script MT" panose="03060802040406070304" pitchFamily="66" charset="0"/>
              </a:rPr>
              <a:t>promdream</a:t>
            </a:r>
            <a:endParaRPr lang="en-US" altLang="zh-TW" sz="5400" b="1" cap="all" dirty="0">
              <a:ln w="0"/>
              <a:solidFill>
                <a:schemeClr val="accent1"/>
              </a:solidFill>
              <a:effectLst>
                <a:reflection blurRad="12700" stA="50000" endPos="50000" dist="5000" dir="5400000" sy="-100000" rotWithShape="0"/>
              </a:effectLst>
              <a:latin typeface="Brush Script MT" panose="03060802040406070304" pitchFamily="66" charset="0"/>
            </a:endParaRPr>
          </a:p>
          <a:p>
            <a:pPr algn="ctr"/>
            <a:r>
              <a:rPr lang="en-US" altLang="zh-TW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altLang="zh-TW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altLang="zh-TW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</a:t>
            </a:r>
            <a:r>
              <a:rPr lang="en-US" altLang="zh-TW" sz="5400" b="1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abriola" pitchFamily="82" charset="0"/>
              </a:rPr>
              <a:t>C</a:t>
            </a:r>
            <a:r>
              <a:rPr lang="zh-TW" altLang="en-US" sz="5400" b="1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abriola" pitchFamily="82" charset="0"/>
              </a:rPr>
              <a:t> </a:t>
            </a:r>
            <a:r>
              <a:rPr lang="en-US" altLang="zh-TW" sz="5400" b="1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abriola" pitchFamily="82" charset="0"/>
              </a:rPr>
              <a:t>o</a:t>
            </a:r>
            <a:r>
              <a:rPr lang="zh-TW" altLang="en-US" sz="5400" b="1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abriola" pitchFamily="82" charset="0"/>
              </a:rPr>
              <a:t> </a:t>
            </a:r>
            <a:r>
              <a:rPr lang="en-US" altLang="zh-TW" sz="5400" b="1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abriola" pitchFamily="82" charset="0"/>
              </a:rPr>
              <a:t>s</a:t>
            </a:r>
            <a:r>
              <a:rPr lang="zh-TW" altLang="en-US" sz="5400" b="1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abriola" pitchFamily="82" charset="0"/>
              </a:rPr>
              <a:t> </a:t>
            </a:r>
            <a:r>
              <a:rPr lang="en-US" altLang="zh-TW" sz="5400" b="1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abriola" pitchFamily="82" charset="0"/>
              </a:rPr>
              <a:t>e</a:t>
            </a:r>
            <a:r>
              <a:rPr lang="zh-TW" altLang="en-US" sz="5400" b="1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abriola" pitchFamily="82" charset="0"/>
              </a:rPr>
              <a:t> </a:t>
            </a:r>
            <a:r>
              <a:rPr lang="en-US" altLang="zh-TW" sz="5400" b="1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abriola" pitchFamily="82" charset="0"/>
              </a:rPr>
              <a:t>r</a:t>
            </a:r>
            <a:r>
              <a:rPr lang="zh-TW" altLang="en-US" sz="5400" b="1" i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Gabriola" pitchFamily="82" charset="0"/>
              </a:rPr>
              <a:t>  </a:t>
            </a:r>
            <a:r>
              <a:rPr lang="zh-TW" altLang="en-US" sz="3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交流</a:t>
            </a:r>
            <a:r>
              <a:rPr lang="zh-TW" altLang="en-US" sz="3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天地</a:t>
            </a:r>
          </a:p>
        </p:txBody>
      </p:sp>
    </p:spTree>
    <p:extLst>
      <p:ext uri="{BB962C8B-B14F-4D97-AF65-F5344CB8AC3E}">
        <p14:creationId xmlns:p14="http://schemas.microsoft.com/office/powerpoint/2010/main" xmlns="" val="225802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547664" y="2780928"/>
            <a:ext cx="7543800" cy="914400"/>
          </a:xfrm>
        </p:spPr>
        <p:txBody>
          <a:bodyPr/>
          <a:lstStyle/>
          <a:p>
            <a:r>
              <a:rPr lang="zh-TW" altLang="en-US" dirty="0" smtClean="0"/>
              <a:t>初階排版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功能設計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51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06763" y="100160"/>
            <a:ext cx="7632848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網站封面圖</a:t>
            </a:r>
            <a:r>
              <a:rPr lang="en-US" altLang="zh-TW" dirty="0" smtClean="0"/>
              <a:t>+</a:t>
            </a:r>
            <a:r>
              <a:rPr lang="zh-TW" altLang="en-US" dirty="0" smtClean="0"/>
              <a:t>網站名稱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圓角化對角線角落矩形 9"/>
          <p:cNvSpPr/>
          <p:nvPr/>
        </p:nvSpPr>
        <p:spPr>
          <a:xfrm>
            <a:off x="323528" y="188639"/>
            <a:ext cx="1584176" cy="650185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5536" y="32906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LOGO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985855" y="329065"/>
            <a:ext cx="64860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hlinkClick r:id="rId2" action="ppaction://hlinksldjump"/>
              </a:rPr>
              <a:t>註冊</a:t>
            </a:r>
            <a:endParaRPr lang="zh-TW" altLang="en-US" dirty="0"/>
          </a:p>
        </p:txBody>
      </p:sp>
      <p:sp>
        <p:nvSpPr>
          <p:cNvPr id="6" name="文字方塊 5">
            <a:hlinkClick r:id="rId3" action="ppaction://hlinksldjump"/>
          </p:cNvPr>
          <p:cNvSpPr txBox="1"/>
          <p:nvPr/>
        </p:nvSpPr>
        <p:spPr>
          <a:xfrm>
            <a:off x="7988127" y="903040"/>
            <a:ext cx="64633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登入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6879114"/>
              </p:ext>
            </p:extLst>
          </p:nvPr>
        </p:nvGraphicFramePr>
        <p:xfrm>
          <a:off x="179512" y="1628800"/>
          <a:ext cx="2016224" cy="363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44880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功能欄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個人版面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訪客無法使用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沒登入無法點擊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討論版</a:t>
                      </a:r>
                      <a:endParaRPr lang="zh-TW" altLang="en-US" dirty="0"/>
                    </a:p>
                  </a:txBody>
                  <a:tcPr/>
                </a:tc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場次、茶會資訊</a:t>
                      </a:r>
                      <a:endParaRPr lang="zh-TW" altLang="en-US" dirty="0"/>
                    </a:p>
                  </a:txBody>
                  <a:tcPr/>
                </a:tc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工作室資訊</a:t>
                      </a:r>
                      <a:endParaRPr lang="zh-TW" altLang="en-US" dirty="0"/>
                    </a:p>
                  </a:txBody>
                  <a:tcPr/>
                </a:tc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外拍景點資訊</a:t>
                      </a:r>
                      <a:endParaRPr lang="zh-TW" altLang="en-US" dirty="0"/>
                    </a:p>
                  </a:txBody>
                  <a:tcPr/>
                </a:tc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作品欣賞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2337372" y="1855325"/>
            <a:ext cx="5499859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熱門作品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99792" y="2463051"/>
            <a:ext cx="1181437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6430" y="2463051"/>
            <a:ext cx="12065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437824"/>
            <a:ext cx="12065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7260" y="3789040"/>
            <a:ext cx="12065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4053" y="3789040"/>
            <a:ext cx="12065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8507" y="3789039"/>
            <a:ext cx="12065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7953251" y="1809159"/>
            <a:ext cx="1043608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3600" dirty="0" smtClean="0"/>
              <a:t>廣</a:t>
            </a:r>
            <a:endParaRPr lang="en-US" altLang="zh-TW" sz="3600" dirty="0" smtClean="0"/>
          </a:p>
          <a:p>
            <a:endParaRPr lang="en-US" altLang="zh-TW" sz="3600" dirty="0"/>
          </a:p>
          <a:p>
            <a:endParaRPr lang="en-US" altLang="zh-TW" sz="3600" dirty="0" smtClean="0"/>
          </a:p>
          <a:p>
            <a:r>
              <a:rPr lang="zh-TW" altLang="en-US" sz="3600" dirty="0" smtClean="0"/>
              <a:t>告</a:t>
            </a:r>
            <a:endParaRPr lang="en-US" altLang="zh-TW" sz="3600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53846" y="4252782"/>
            <a:ext cx="1243013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180949" y="5553283"/>
            <a:ext cx="1726755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網站更新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通知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6406" y="913182"/>
            <a:ext cx="1023937" cy="280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557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4714884"/>
            <a:ext cx="4104456" cy="21431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67544" y="948690"/>
            <a:ext cx="4104456" cy="36947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47680" y="188639"/>
            <a:ext cx="153939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Facebook</a:t>
            </a:r>
            <a:r>
              <a:rPr lang="zh-TW" altLang="en-US" dirty="0" smtClean="0"/>
              <a:t>註冊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347864" y="188640"/>
            <a:ext cx="138518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註冊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40840" y="948690"/>
            <a:ext cx="335540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姓名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性別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密碼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密碼確認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電子郵件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手機號碼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住址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CN(</a:t>
            </a:r>
            <a:r>
              <a:rPr lang="en-US" altLang="zh-TW" dirty="0" err="1" smtClean="0"/>
              <a:t>CoserName</a:t>
            </a:r>
            <a:r>
              <a:rPr lang="en-US" altLang="zh-TW" dirty="0" smtClean="0"/>
              <a:t>):</a:t>
            </a:r>
          </a:p>
          <a:p>
            <a:endParaRPr lang="en-US" altLang="zh-TW" dirty="0"/>
          </a:p>
          <a:p>
            <a:r>
              <a:rPr lang="zh-TW" altLang="en-US" dirty="0" smtClean="0"/>
              <a:t>個人</a:t>
            </a:r>
            <a:r>
              <a:rPr lang="en-US" altLang="zh-TW" dirty="0" err="1" smtClean="0"/>
              <a:t>cos</a:t>
            </a:r>
            <a:r>
              <a:rPr lang="zh-TW" altLang="en-US" dirty="0" smtClean="0"/>
              <a:t>照</a:t>
            </a:r>
            <a:r>
              <a:rPr lang="en-US" altLang="zh-TW" dirty="0" smtClean="0"/>
              <a:t>: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上傳圖片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個人</a:t>
            </a:r>
            <a:r>
              <a:rPr lang="en-US" altLang="zh-TW" dirty="0" err="1" smtClean="0"/>
              <a:t>cos</a:t>
            </a:r>
            <a:r>
              <a:rPr lang="zh-TW" altLang="en-US" dirty="0" smtClean="0"/>
              <a:t>照</a:t>
            </a:r>
            <a:r>
              <a:rPr lang="en-US" altLang="zh-TW" dirty="0" err="1" smtClean="0"/>
              <a:t>cos</a:t>
            </a:r>
            <a:r>
              <a:rPr lang="zh-TW" altLang="en-US" dirty="0" smtClean="0"/>
              <a:t>角色圖</a:t>
            </a:r>
            <a:r>
              <a:rPr lang="en-US" altLang="zh-TW" dirty="0" smtClean="0"/>
              <a:t>: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上</a:t>
            </a:r>
            <a:r>
              <a:rPr lang="zh-TW" altLang="en-US" dirty="0" smtClean="0">
                <a:sym typeface="Wingdings" panose="05000000000000000000" pitchFamily="2" charset="2"/>
              </a:rPr>
              <a:t>傳圖片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驗證碼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5143504" y="1571612"/>
            <a:ext cx="3456384" cy="3312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72066" y="10715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攝影註冊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2643174" y="1285860"/>
            <a:ext cx="1822233" cy="1063020"/>
          </a:xfrm>
          <a:prstGeom prst="wedgeRound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此區塊相同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都需填寫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500694" y="1928802"/>
            <a:ext cx="2494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Coser</a:t>
            </a:r>
            <a:r>
              <a:rPr lang="en-US" altLang="zh-TW" dirty="0" smtClean="0"/>
              <a:t> 1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上傳</a:t>
            </a:r>
            <a:r>
              <a:rPr lang="zh-TW" altLang="en-US" dirty="0" smtClean="0"/>
              <a:t>照片</a:t>
            </a:r>
            <a:r>
              <a:rPr lang="en-US" altLang="zh-TW" dirty="0" smtClean="0"/>
              <a:t>+Tag)</a:t>
            </a:r>
          </a:p>
          <a:p>
            <a:r>
              <a:rPr lang="en-US" altLang="zh-TW" dirty="0" err="1"/>
              <a:t>Coser</a:t>
            </a:r>
            <a:r>
              <a:rPr lang="en-US" altLang="zh-TW" dirty="0"/>
              <a:t> </a:t>
            </a:r>
            <a:r>
              <a:rPr lang="en-US" altLang="zh-TW" dirty="0" smtClean="0"/>
              <a:t>2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上傳</a:t>
            </a:r>
            <a:r>
              <a:rPr lang="zh-TW" altLang="en-US" dirty="0" smtClean="0"/>
              <a:t>照片</a:t>
            </a:r>
            <a:r>
              <a:rPr lang="en-US" altLang="zh-TW" dirty="0"/>
              <a:t>+Tag)</a:t>
            </a:r>
          </a:p>
          <a:p>
            <a:r>
              <a:rPr lang="en-US" altLang="zh-TW" dirty="0" err="1"/>
              <a:t>Coser</a:t>
            </a:r>
            <a:r>
              <a:rPr lang="en-US" altLang="zh-TW" dirty="0"/>
              <a:t> </a:t>
            </a:r>
            <a:r>
              <a:rPr lang="en-US" altLang="zh-TW" dirty="0" smtClean="0"/>
              <a:t>3</a:t>
            </a:r>
            <a:r>
              <a:rPr lang="en-US" altLang="zh-TW" dirty="0" smtClean="0">
                <a:sym typeface="Wingdings" panose="05000000000000000000" pitchFamily="2" charset="2"/>
              </a:rPr>
              <a:t>: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上傳</a:t>
            </a:r>
            <a:r>
              <a:rPr lang="zh-TW" altLang="en-US" dirty="0" smtClean="0"/>
              <a:t>照片</a:t>
            </a:r>
            <a:r>
              <a:rPr lang="en-US" altLang="zh-TW" dirty="0"/>
              <a:t>+Tag)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429256" y="3571876"/>
            <a:ext cx="292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經現有會員確認</a:t>
            </a:r>
            <a:r>
              <a:rPr lang="en-US" altLang="zh-TW" dirty="0" smtClean="0"/>
              <a:t>tag</a:t>
            </a:r>
            <a:r>
              <a:rPr lang="zh-TW" altLang="en-US" dirty="0" smtClean="0"/>
              <a:t>後通過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8802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147680" y="585790"/>
            <a:ext cx="1539396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Facebook</a:t>
            </a:r>
            <a:r>
              <a:rPr lang="zh-TW" altLang="en-US" dirty="0">
                <a:solidFill>
                  <a:prstClr val="black"/>
                </a:solidFill>
              </a:rPr>
              <a:t>登入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47864" y="585790"/>
            <a:ext cx="138518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</a:rPr>
              <a:t>Google</a:t>
            </a:r>
            <a:r>
              <a:rPr lang="zh-TW" altLang="en-US" dirty="0">
                <a:solidFill>
                  <a:prstClr val="black"/>
                </a:solidFill>
              </a:rPr>
              <a:t>登入</a:t>
            </a:r>
            <a:endParaRPr lang="en-US" altLang="zh-TW" dirty="0">
              <a:solidFill>
                <a:prstClr val="black"/>
              </a:solidFill>
            </a:endParaRPr>
          </a:p>
          <a:p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75656" y="2276872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電子郵件：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937321" y="3429000"/>
            <a:ext cx="8771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密碼</a:t>
            </a:r>
            <a:r>
              <a:rPr lang="zh-TW" altLang="en-US" dirty="0"/>
              <a:t>：</a:t>
            </a:r>
            <a:endParaRPr lang="en-US" altLang="zh-TW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3203848" y="2852936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     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319868" y="2276872"/>
            <a:ext cx="2980324" cy="391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319868" y="3429000"/>
            <a:ext cx="298032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319868" y="4208504"/>
            <a:ext cx="1313180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登入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5004048" y="4208504"/>
            <a:ext cx="1296144" cy="4320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忘記密碼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853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0100" y="271462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6000" dirty="0" smtClean="0"/>
              <a:t>個人檔案</a:t>
            </a:r>
            <a:r>
              <a:rPr lang="en-US" altLang="zh-TW" sz="6000" dirty="0" smtClean="0"/>
              <a:t>(</a:t>
            </a:r>
            <a:r>
              <a:rPr lang="zh-TW" altLang="en-US" sz="6000" dirty="0" smtClean="0"/>
              <a:t>本人視角</a:t>
            </a:r>
            <a:r>
              <a:rPr lang="en-US" altLang="zh-TW" sz="6000" dirty="0" smtClean="0"/>
              <a:t>)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06763" y="100160"/>
            <a:ext cx="7632848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網站封面圖</a:t>
            </a:r>
            <a:r>
              <a:rPr lang="en-US" altLang="zh-TW" dirty="0" smtClean="0"/>
              <a:t>+</a:t>
            </a:r>
            <a:r>
              <a:rPr lang="zh-TW" altLang="en-US" dirty="0" smtClean="0"/>
              <a:t>網站名稱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圓角化對角線角落矩形 9"/>
          <p:cNvSpPr/>
          <p:nvPr/>
        </p:nvSpPr>
        <p:spPr>
          <a:xfrm>
            <a:off x="323528" y="188639"/>
            <a:ext cx="1584176" cy="650185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5536" y="32906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LOGO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1421857"/>
              </p:ext>
            </p:extLst>
          </p:nvPr>
        </p:nvGraphicFramePr>
        <p:xfrm>
          <a:off x="206763" y="3212976"/>
          <a:ext cx="2016224" cy="2684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4320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功能欄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首頁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討論版</a:t>
                      </a:r>
                      <a:endParaRPr lang="zh-TW" altLang="en-US" dirty="0"/>
                    </a:p>
                  </a:txBody>
                  <a:tcPr/>
                </a:tc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場次、茶會資訊</a:t>
                      </a:r>
                      <a:endParaRPr lang="zh-TW" altLang="en-US" dirty="0"/>
                    </a:p>
                  </a:txBody>
                  <a:tcPr/>
                </a:tc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工作室資訊</a:t>
                      </a:r>
                      <a:endParaRPr lang="zh-TW" altLang="en-US" dirty="0"/>
                    </a:p>
                  </a:txBody>
                  <a:tcPr/>
                </a:tc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外拍景點資訊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7953251" y="1809159"/>
            <a:ext cx="1043608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3600" dirty="0" smtClean="0"/>
              <a:t>廣</a:t>
            </a:r>
            <a:endParaRPr lang="en-US" altLang="zh-TW" sz="3600" dirty="0" smtClean="0"/>
          </a:p>
          <a:p>
            <a:endParaRPr lang="en-US" altLang="zh-TW" sz="3600" dirty="0"/>
          </a:p>
          <a:p>
            <a:endParaRPr lang="en-US" altLang="zh-TW" sz="3600" dirty="0" smtClean="0"/>
          </a:p>
          <a:p>
            <a:r>
              <a:rPr lang="zh-TW" altLang="en-US" sz="3600" dirty="0" smtClean="0"/>
              <a:t>告</a:t>
            </a:r>
            <a:endParaRPr lang="en-US" altLang="zh-TW" sz="3600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53846" y="4252782"/>
            <a:ext cx="1243013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06763" y="1802318"/>
            <a:ext cx="1196886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個人</a:t>
            </a:r>
            <a:endParaRPr lang="en-US" altLang="zh-TW" dirty="0" smtClean="0"/>
          </a:p>
          <a:p>
            <a:r>
              <a:rPr lang="zh-TW" altLang="en-US" dirty="0"/>
              <a:t>頭</a:t>
            </a:r>
            <a:r>
              <a:rPr lang="zh-TW" altLang="en-US" dirty="0" smtClean="0"/>
              <a:t>像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4000496" y="1857364"/>
            <a:ext cx="11521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上傳作品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286380" y="1857364"/>
            <a:ext cx="11521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我的</a:t>
            </a:r>
            <a:r>
              <a:rPr lang="zh-TW" altLang="en-US" dirty="0" smtClean="0"/>
              <a:t>作品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28860" y="2786058"/>
            <a:ext cx="2440108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個人檔案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000628" y="2643182"/>
            <a:ext cx="2835563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個人首頁照片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24" name="文字方塊 23"/>
          <p:cNvSpPr txBox="1"/>
          <p:nvPr/>
        </p:nvSpPr>
        <p:spPr>
          <a:xfrm>
            <a:off x="2643174" y="1857364"/>
            <a:ext cx="11521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我的首頁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88224" y="1756151"/>
            <a:ext cx="10801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人氣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粉絲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128086" y="188638"/>
            <a:ext cx="620377" cy="650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通知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792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0100" y="271462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6000" dirty="0" smtClean="0"/>
              <a:t>個人檔案</a:t>
            </a:r>
            <a:r>
              <a:rPr lang="en-US" altLang="zh-TW" sz="6000" dirty="0" smtClean="0"/>
              <a:t>(</a:t>
            </a:r>
            <a:r>
              <a:rPr lang="zh-TW" altLang="en-US" sz="6000" dirty="0" smtClean="0"/>
              <a:t>非本人視角</a:t>
            </a:r>
            <a:r>
              <a:rPr lang="en-US" altLang="zh-TW" sz="6000" dirty="0" smtClean="0"/>
              <a:t>)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206763" y="100160"/>
            <a:ext cx="7632848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網站封面圖</a:t>
            </a:r>
            <a:r>
              <a:rPr lang="en-US" altLang="zh-TW" dirty="0" smtClean="0"/>
              <a:t>+</a:t>
            </a:r>
            <a:r>
              <a:rPr lang="zh-TW" altLang="en-US" dirty="0" smtClean="0"/>
              <a:t>網站名稱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圓角化對角線角落矩形 9"/>
          <p:cNvSpPr/>
          <p:nvPr/>
        </p:nvSpPr>
        <p:spPr>
          <a:xfrm>
            <a:off x="323528" y="188639"/>
            <a:ext cx="1584176" cy="650185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5536" y="32906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LOGO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7888998"/>
              </p:ext>
            </p:extLst>
          </p:nvPr>
        </p:nvGraphicFramePr>
        <p:xfrm>
          <a:off x="206763" y="3212976"/>
          <a:ext cx="2016224" cy="2684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4320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功能欄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首頁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討論版</a:t>
                      </a:r>
                      <a:endParaRPr lang="zh-TW" altLang="en-US" dirty="0"/>
                    </a:p>
                  </a:txBody>
                  <a:tcPr/>
                </a:tc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場次、茶會資訊</a:t>
                      </a:r>
                      <a:endParaRPr lang="zh-TW" altLang="en-US" dirty="0"/>
                    </a:p>
                  </a:txBody>
                  <a:tcPr/>
                </a:tc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工作室資訊</a:t>
                      </a:r>
                      <a:endParaRPr lang="zh-TW" altLang="en-US" dirty="0"/>
                    </a:p>
                  </a:txBody>
                  <a:tcPr/>
                </a:tc>
              </a:tr>
              <a:tr h="4550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外拍景點資訊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7953251" y="1809159"/>
            <a:ext cx="1043608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3600" dirty="0" smtClean="0"/>
              <a:t>廣</a:t>
            </a:r>
            <a:endParaRPr lang="en-US" altLang="zh-TW" sz="3600" dirty="0" smtClean="0"/>
          </a:p>
          <a:p>
            <a:endParaRPr lang="en-US" altLang="zh-TW" sz="3600" dirty="0"/>
          </a:p>
          <a:p>
            <a:endParaRPr lang="en-US" altLang="zh-TW" sz="3600" dirty="0" smtClean="0"/>
          </a:p>
          <a:p>
            <a:r>
              <a:rPr lang="zh-TW" altLang="en-US" sz="3600" dirty="0" smtClean="0"/>
              <a:t>告</a:t>
            </a:r>
            <a:endParaRPr lang="en-US" altLang="zh-TW" sz="3600" dirty="0" smtClean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53846" y="4252782"/>
            <a:ext cx="1243013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06763" y="1802318"/>
            <a:ext cx="1196886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個人</a:t>
            </a:r>
            <a:endParaRPr lang="en-US" altLang="zh-TW" dirty="0" smtClean="0"/>
          </a:p>
          <a:p>
            <a:r>
              <a:rPr lang="zh-TW" altLang="en-US" dirty="0"/>
              <a:t>頭</a:t>
            </a:r>
            <a:r>
              <a:rPr lang="zh-TW" altLang="en-US" dirty="0" smtClean="0"/>
              <a:t>像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文字方塊 2"/>
          <p:cNvSpPr txBox="1"/>
          <p:nvPr/>
        </p:nvSpPr>
        <p:spPr>
          <a:xfrm>
            <a:off x="3657647" y="1986074"/>
            <a:ext cx="11521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照片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004048" y="1986074"/>
            <a:ext cx="11521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粉絲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442146" y="3002647"/>
            <a:ext cx="2440108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個人檔案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004048" y="2560344"/>
            <a:ext cx="2835563" cy="3970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個人首頁照片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24" name="文字方塊 23"/>
          <p:cNvSpPr txBox="1"/>
          <p:nvPr/>
        </p:nvSpPr>
        <p:spPr>
          <a:xfrm>
            <a:off x="2267744" y="1986074"/>
            <a:ext cx="11521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個人資料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588224" y="1756151"/>
            <a:ext cx="10801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人氣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粉絲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85984" y="2500306"/>
            <a:ext cx="11079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加為好友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37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06763" y="100160"/>
            <a:ext cx="7632848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網站封面圖</a:t>
            </a:r>
            <a:r>
              <a:rPr lang="en-US" altLang="zh-TW" dirty="0" smtClean="0"/>
              <a:t>+</a:t>
            </a:r>
            <a:r>
              <a:rPr lang="zh-TW" altLang="en-US" dirty="0" smtClean="0"/>
              <a:t>網站名稱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圓角化對角線角落矩形 7"/>
          <p:cNvSpPr/>
          <p:nvPr/>
        </p:nvSpPr>
        <p:spPr>
          <a:xfrm>
            <a:off x="323528" y="188639"/>
            <a:ext cx="1584176" cy="650185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95536" y="32906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LOGO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14884833"/>
              </p:ext>
            </p:extLst>
          </p:nvPr>
        </p:nvGraphicFramePr>
        <p:xfrm>
          <a:off x="206763" y="2132856"/>
          <a:ext cx="1196885" cy="3564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885">
                  <a:extLst>
                    <a:ext uri="{9D8B030D-6E8A-4147-A177-3AD203B41FA5}">
                      <a16:colId xmlns="" xmlns:a16="http://schemas.microsoft.com/office/drawing/2014/main" val="870738489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官方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489748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活動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2841216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服裝道具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7703548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化妝彩妝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194914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場地景點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4585328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廢文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63749001"/>
                  </a:ext>
                </a:extLst>
              </a:tr>
            </a:tbl>
          </a:graphicData>
        </a:graphic>
      </p:graphicFrame>
      <p:sp>
        <p:nvSpPr>
          <p:cNvPr id="11" name="圓角矩形 10"/>
          <p:cNvSpPr/>
          <p:nvPr/>
        </p:nvSpPr>
        <p:spPr>
          <a:xfrm>
            <a:off x="2627784" y="1806394"/>
            <a:ext cx="5832648" cy="464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/>
              <a:t>文章列表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40076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初階程式構想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網頁主體：使用</a:t>
            </a:r>
            <a:r>
              <a:rPr lang="en-US" altLang="zh-TW" dirty="0" smtClean="0"/>
              <a:t>bootstrap</a:t>
            </a:r>
            <a:r>
              <a:rPr lang="zh-TW" altLang="en-US" dirty="0" smtClean="0"/>
              <a:t>撰寫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資料庫</a:t>
            </a:r>
            <a:r>
              <a:rPr lang="en-US" altLang="zh-TW" dirty="0" smtClean="0"/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使用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PDO (PHP Data Object)</a:t>
            </a:r>
            <a:r>
              <a:rPr lang="zh-TW" altLang="en-US" dirty="0" smtClean="0">
                <a:solidFill>
                  <a:schemeClr val="tx1"/>
                </a:solidFill>
              </a:rPr>
              <a:t>語法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PHP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Javascipt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HTML5</a:t>
            </a:r>
            <a:r>
              <a:rPr lang="zh-TW" altLang="en-US" dirty="0" smtClean="0"/>
              <a:t>三</a:t>
            </a:r>
            <a:r>
              <a:rPr lang="zh-TW" altLang="en-US" dirty="0" smtClean="0"/>
              <a:t>種程式語言撰寫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其他類似平台收益方式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u"/>
            </a:pPr>
            <a:r>
              <a:rPr lang="zh-TW" altLang="en-US" dirty="0" smtClean="0"/>
              <a:t>創夢</a:t>
            </a:r>
            <a:r>
              <a:rPr lang="en-US" altLang="zh-TW" dirty="0"/>
              <a:t>(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://dream.ezla.com.tw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):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zh-TW" altLang="en-US" sz="2000" dirty="0" smtClean="0"/>
              <a:t>   出版雜誌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徵集作品，專訪，活動資訊</a:t>
            </a:r>
            <a:r>
              <a:rPr lang="en-US" altLang="zh-TW" sz="2000" dirty="0" smtClean="0"/>
              <a:t>)</a:t>
            </a:r>
            <a:endParaRPr lang="en-US" altLang="zh-TW" sz="2000" dirty="0" smtClean="0"/>
          </a:p>
          <a:p>
            <a:pPr>
              <a:buFont typeface="Wingdings" pitchFamily="2" charset="2"/>
              <a:buChar char="p"/>
            </a:pPr>
            <a:r>
              <a:rPr lang="zh-TW" altLang="en-US" sz="2000" dirty="0" smtClean="0"/>
              <a:t> </a:t>
            </a:r>
            <a:r>
              <a:rPr lang="zh-TW" altLang="en-US" sz="2000" dirty="0" smtClean="0"/>
              <a:t>  廣告</a:t>
            </a:r>
            <a:endParaRPr lang="en-US" altLang="zh-TW" sz="2000" dirty="0" smtClean="0"/>
          </a:p>
          <a:p>
            <a:pPr>
              <a:buFont typeface="Wingdings" pitchFamily="2" charset="2"/>
              <a:buChar char="p"/>
            </a:pPr>
            <a:r>
              <a:rPr lang="zh-TW" altLang="en-US" sz="2000" dirty="0" smtClean="0"/>
              <a:t> </a:t>
            </a:r>
            <a:r>
              <a:rPr lang="zh-TW" altLang="en-US" sz="2000" dirty="0" smtClean="0"/>
              <a:t>  販售</a:t>
            </a:r>
            <a:r>
              <a:rPr lang="zh-TW" altLang="en-US" sz="2000" dirty="0" smtClean="0"/>
              <a:t>相關</a:t>
            </a:r>
            <a:r>
              <a:rPr lang="zh-TW" altLang="en-US" sz="2000" dirty="0" smtClean="0"/>
              <a:t>產品</a:t>
            </a:r>
            <a:endParaRPr lang="en-US" altLang="zh-TW" sz="2000" dirty="0" smtClean="0"/>
          </a:p>
          <a:p>
            <a:endParaRPr lang="en-US" altLang="zh-TW" dirty="0" smtClean="0"/>
          </a:p>
          <a:p>
            <a:pPr>
              <a:buFont typeface="Wingdings" pitchFamily="2" charset="2"/>
              <a:buChar char="u"/>
            </a:pPr>
            <a:r>
              <a:rPr lang="zh-TW" altLang="en-US" dirty="0" smtClean="0"/>
              <a:t>Ｗ</a:t>
            </a:r>
            <a:r>
              <a:rPr lang="en-US" altLang="zh-TW" dirty="0" err="1" smtClean="0"/>
              <a:t>orldcosplay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://worldcosplay.net</a:t>
            </a:r>
            <a:r>
              <a:rPr lang="en-US" altLang="zh-TW" dirty="0" smtClean="0">
                <a:hlinkClick r:id="rId3"/>
              </a:rPr>
              <a:t>/</a:t>
            </a:r>
            <a:r>
              <a:rPr lang="en-US" altLang="zh-TW" dirty="0" smtClean="0"/>
              <a:t>):</a:t>
            </a:r>
          </a:p>
          <a:p>
            <a:pPr>
              <a:buFont typeface="Wingdings" pitchFamily="2" charset="2"/>
              <a:buChar char="p"/>
            </a:pPr>
            <a:r>
              <a:rPr lang="zh-TW" altLang="en-US" sz="2000" dirty="0" smtClean="0"/>
              <a:t>   廣告</a:t>
            </a:r>
            <a:endParaRPr lang="en-US" altLang="zh-TW" sz="2000" dirty="0" smtClean="0"/>
          </a:p>
          <a:p>
            <a:endParaRPr lang="en-US" altLang="zh-TW" dirty="0"/>
          </a:p>
          <a:p>
            <a:pPr>
              <a:buFont typeface="Wingdings" pitchFamily="2" charset="2"/>
              <a:buChar char="u"/>
            </a:pPr>
            <a:r>
              <a:rPr lang="en-US" altLang="zh-TW" dirty="0" err="1" smtClean="0"/>
              <a:t>Dcard</a:t>
            </a:r>
            <a:r>
              <a:rPr lang="en-US" altLang="zh-TW" dirty="0" smtClean="0"/>
              <a:t>(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www.dcard.tw/f</a:t>
            </a:r>
            <a:r>
              <a:rPr lang="en-US" altLang="zh-TW" dirty="0" smtClean="0"/>
              <a:t>):</a:t>
            </a:r>
          </a:p>
          <a:p>
            <a:pPr>
              <a:buFont typeface="Wingdings" pitchFamily="2" charset="2"/>
              <a:buChar char="p"/>
            </a:pPr>
            <a:r>
              <a:rPr lang="zh-TW" altLang="en-US" sz="2000" dirty="0" smtClean="0"/>
              <a:t>   廣告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405204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發展目標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1412776"/>
            <a:ext cx="8686800" cy="466734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800" dirty="0" smtClean="0"/>
              <a:t>短期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半年內</a:t>
            </a:r>
            <a:r>
              <a:rPr lang="en-US" altLang="zh-TW" sz="2800" dirty="0" smtClean="0"/>
              <a:t>):</a:t>
            </a:r>
            <a:endParaRPr lang="en-US" altLang="zh-TW" sz="2000" dirty="0" smtClean="0"/>
          </a:p>
          <a:p>
            <a:pPr lvl="2">
              <a:buFont typeface="Wingdings" panose="05000000000000000000" pitchFamily="2" charset="2"/>
              <a:buChar char="p"/>
            </a:pPr>
            <a:r>
              <a:rPr lang="zh-TW" altLang="en-US" sz="2000" dirty="0" smtClean="0"/>
              <a:t>宣傳</a:t>
            </a:r>
            <a:endParaRPr lang="en-US" altLang="zh-TW" sz="2000" dirty="0" smtClean="0"/>
          </a:p>
          <a:p>
            <a:pPr marL="1371600" lvl="3" indent="0">
              <a:buNone/>
            </a:pPr>
            <a:r>
              <a:rPr lang="en-US" altLang="zh-TW" sz="1700" dirty="0" smtClean="0"/>
              <a:t>1.</a:t>
            </a:r>
            <a:r>
              <a:rPr lang="zh-TW" altLang="en-US" sz="1700" dirty="0" smtClean="0"/>
              <a:t>在</a:t>
            </a:r>
            <a:r>
              <a:rPr lang="zh-TW" altLang="en-US" sz="1700" dirty="0"/>
              <a:t>相同性質的社團內進行宣傳</a:t>
            </a:r>
            <a:endParaRPr lang="en-US" altLang="zh-TW" sz="1700" dirty="0"/>
          </a:p>
          <a:p>
            <a:pPr marL="1371600" lvl="3" indent="0">
              <a:buNone/>
            </a:pPr>
            <a:r>
              <a:rPr lang="zh-TW" altLang="en-US" sz="1700" dirty="0"/>
              <a:t>　</a:t>
            </a:r>
            <a:r>
              <a:rPr lang="en-US" altLang="zh-TW" sz="1700" dirty="0"/>
              <a:t>(</a:t>
            </a:r>
            <a:r>
              <a:rPr lang="zh-TW" altLang="en-US" sz="1700" dirty="0">
                <a:solidFill>
                  <a:srgbClr val="FF0000"/>
                </a:solidFill>
              </a:rPr>
              <a:t>因為密集度高，能夠以最低的成本到最好的效益</a:t>
            </a:r>
            <a:r>
              <a:rPr lang="en-US" altLang="zh-TW" sz="1700" dirty="0"/>
              <a:t>)</a:t>
            </a:r>
          </a:p>
          <a:p>
            <a:pPr marL="1371600" lvl="3" indent="0">
              <a:buNone/>
            </a:pPr>
            <a:endParaRPr lang="en-US" altLang="zh-TW" sz="1700" dirty="0"/>
          </a:p>
          <a:p>
            <a:pPr marL="1371600" lvl="3" indent="0">
              <a:buNone/>
            </a:pPr>
            <a:r>
              <a:rPr lang="en-US" altLang="zh-TW" sz="1700" dirty="0"/>
              <a:t>2.</a:t>
            </a:r>
            <a:r>
              <a:rPr lang="zh-TW" altLang="en-US" sz="1700" dirty="0"/>
              <a:t>與名氣中等之</a:t>
            </a:r>
            <a:r>
              <a:rPr lang="en-US" altLang="zh-TW" sz="1700" dirty="0" err="1"/>
              <a:t>coser</a:t>
            </a:r>
            <a:r>
              <a:rPr lang="en-US" altLang="zh-TW" sz="1700" dirty="0"/>
              <a:t>(</a:t>
            </a:r>
            <a:r>
              <a:rPr lang="zh-TW" altLang="en-US" sz="1700" dirty="0"/>
              <a:t>尚未建立個人品牌及網站者佳</a:t>
            </a:r>
            <a:r>
              <a:rPr lang="en-US" altLang="zh-TW" sz="1700" dirty="0"/>
              <a:t>※</a:t>
            </a:r>
            <a:r>
              <a:rPr lang="zh-TW" altLang="en-US" sz="1700" dirty="0"/>
              <a:t>費用較低</a:t>
            </a:r>
            <a:r>
              <a:rPr lang="en-US" altLang="zh-TW" sz="1700" dirty="0"/>
              <a:t>)</a:t>
            </a:r>
            <a:r>
              <a:rPr lang="zh-TW" altLang="en-US" sz="1700" dirty="0"/>
              <a:t>合作互惠</a:t>
            </a:r>
            <a:endParaRPr lang="en-US" altLang="zh-TW" sz="1700" dirty="0"/>
          </a:p>
          <a:p>
            <a:pPr marL="1371600" lvl="3" indent="0">
              <a:buNone/>
            </a:pPr>
            <a:r>
              <a:rPr lang="zh-TW" altLang="en-US" sz="1700" dirty="0"/>
              <a:t>    </a:t>
            </a:r>
            <a:r>
              <a:rPr lang="zh-TW" altLang="en-US" sz="1700" dirty="0">
                <a:solidFill>
                  <a:srgbClr val="FF0000"/>
                </a:solidFill>
              </a:rPr>
              <a:t>模式</a:t>
            </a:r>
            <a:r>
              <a:rPr lang="en-US" altLang="zh-TW" sz="1700" dirty="0">
                <a:solidFill>
                  <a:srgbClr val="FF0000"/>
                </a:solidFill>
              </a:rPr>
              <a:t>:</a:t>
            </a:r>
            <a:r>
              <a:rPr lang="zh-TW" altLang="en-US" sz="1700" dirty="0"/>
              <a:t>定期於本網站發表文章，使用功能，並公開於個人</a:t>
            </a:r>
            <a:r>
              <a:rPr lang="en-US" altLang="zh-TW" sz="1700" dirty="0"/>
              <a:t>FB</a:t>
            </a:r>
            <a:r>
              <a:rPr lang="zh-TW" altLang="en-US" sz="1700" dirty="0"/>
              <a:t>專頁</a:t>
            </a:r>
            <a:endParaRPr lang="en-US" altLang="zh-TW" sz="1700" dirty="0"/>
          </a:p>
          <a:p>
            <a:pPr marL="1371600" lvl="3" indent="0">
              <a:buNone/>
            </a:pPr>
            <a:endParaRPr lang="en-US" altLang="zh-TW" sz="1700" dirty="0"/>
          </a:p>
          <a:p>
            <a:pPr marL="1371600" lvl="3" indent="0">
              <a:buNone/>
            </a:pPr>
            <a:r>
              <a:rPr lang="en-US" altLang="zh-TW" sz="1700" dirty="0"/>
              <a:t>3.</a:t>
            </a:r>
            <a:r>
              <a:rPr lang="zh-TW" altLang="en-US" sz="1700" dirty="0"/>
              <a:t>以貼文分享案讚的方式舉辦抽獎，送一些對</a:t>
            </a:r>
            <a:r>
              <a:rPr lang="en-US" altLang="zh-TW" sz="1700" dirty="0" err="1"/>
              <a:t>Coser</a:t>
            </a:r>
            <a:r>
              <a:rPr lang="zh-TW" altLang="en-US" sz="1700" dirty="0"/>
              <a:t>來說有吸引力的東西</a:t>
            </a:r>
            <a:endParaRPr lang="en-US" altLang="zh-TW" sz="1700" dirty="0"/>
          </a:p>
          <a:p>
            <a:pPr lvl="3">
              <a:buFont typeface="Wingdings" panose="05000000000000000000" pitchFamily="2" charset="2"/>
              <a:buChar char="p"/>
            </a:pP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p"/>
            </a:pPr>
            <a:r>
              <a:rPr lang="zh-TW" altLang="en-US" sz="2000" dirty="0" smtClean="0"/>
              <a:t>收益模式</a:t>
            </a:r>
            <a:endParaRPr lang="en-US" altLang="zh-TW" sz="2000" dirty="0" smtClean="0"/>
          </a:p>
          <a:p>
            <a:pPr marL="1371600" lvl="3" indent="0">
              <a:buNone/>
            </a:pPr>
            <a:r>
              <a:rPr lang="en-US" altLang="zh-TW" sz="1700" dirty="0"/>
              <a:t>1.</a:t>
            </a:r>
            <a:r>
              <a:rPr lang="zh-TW" altLang="en-US" sz="1700" dirty="0"/>
              <a:t>廣告</a:t>
            </a:r>
            <a:r>
              <a:rPr lang="en-US" altLang="zh-TW" sz="1700" dirty="0"/>
              <a:t>(</a:t>
            </a:r>
            <a:r>
              <a:rPr lang="zh-TW" altLang="en-US" sz="1700" dirty="0"/>
              <a:t>相關商品的小廣告，抽取部分費用</a:t>
            </a:r>
            <a:r>
              <a:rPr lang="en-US" altLang="zh-TW" sz="1700" dirty="0"/>
              <a:t>)</a:t>
            </a:r>
          </a:p>
          <a:p>
            <a:pPr lvl="3">
              <a:buFont typeface="Wingdings" panose="05000000000000000000" pitchFamily="2" charset="2"/>
              <a:buChar char="p"/>
            </a:pP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p"/>
            </a:pPr>
            <a:r>
              <a:rPr lang="zh-TW" altLang="en-US" sz="2000" dirty="0" smtClean="0"/>
              <a:t>目標</a:t>
            </a:r>
            <a:endParaRPr lang="en-US" altLang="zh-TW" sz="2000" dirty="0" smtClean="0"/>
          </a:p>
          <a:p>
            <a:pPr marL="914400" lvl="2" indent="0">
              <a:buNone/>
            </a:pPr>
            <a:r>
              <a:rPr lang="zh-TW" altLang="en-US" sz="2000" dirty="0" smtClean="0"/>
              <a:t>　　</a:t>
            </a:r>
            <a:r>
              <a:rPr lang="en-US" altLang="zh-TW" sz="1700" dirty="0" smtClean="0"/>
              <a:t>1.</a:t>
            </a:r>
            <a:r>
              <a:rPr lang="zh-TW" altLang="en-US" sz="1700" dirty="0" smtClean="0"/>
              <a:t>會員人數</a:t>
            </a:r>
            <a:r>
              <a:rPr lang="zh-TW" altLang="en-US" sz="1700" dirty="0" smtClean="0"/>
              <a:t>達到</a:t>
            </a:r>
            <a:r>
              <a:rPr lang="en-US" altLang="zh-TW" sz="1700" dirty="0" smtClean="0"/>
              <a:t>1000</a:t>
            </a:r>
            <a:r>
              <a:rPr lang="zh-TW" altLang="en-US" sz="1700" dirty="0" smtClean="0"/>
              <a:t>人</a:t>
            </a:r>
            <a:endParaRPr lang="en-US" altLang="zh-TW" sz="1600" dirty="0"/>
          </a:p>
          <a:p>
            <a:pPr marL="1371600" lvl="3" indent="0">
              <a:buNone/>
            </a:pPr>
            <a:r>
              <a:rPr lang="zh-TW" altLang="en-US" sz="1600" dirty="0"/>
              <a:t/>
            </a:r>
            <a:br>
              <a:rPr lang="zh-TW" altLang="en-US" sz="1600" dirty="0"/>
            </a:br>
            <a:endParaRPr lang="en-US" altLang="zh-TW" sz="1600" dirty="0"/>
          </a:p>
          <a:p>
            <a:pPr lvl="3"/>
            <a:endParaRPr lang="en-US" altLang="zh-TW" sz="1600" dirty="0" smtClean="0"/>
          </a:p>
          <a:p>
            <a:pPr lvl="2"/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32560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發展目標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1412776"/>
            <a:ext cx="8686800" cy="466734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800" dirty="0" smtClean="0"/>
              <a:t>中期</a:t>
            </a:r>
            <a:r>
              <a:rPr lang="en-US" altLang="zh-TW" sz="2800" dirty="0" smtClean="0"/>
              <a:t>:</a:t>
            </a:r>
            <a:endParaRPr lang="en-US" altLang="zh-TW" sz="2000" dirty="0" smtClean="0"/>
          </a:p>
          <a:p>
            <a:pPr lvl="2">
              <a:buFont typeface="Wingdings" panose="05000000000000000000" pitchFamily="2" charset="2"/>
              <a:buChar char="p"/>
            </a:pPr>
            <a:r>
              <a:rPr lang="zh-TW" altLang="en-US" sz="2000" dirty="0" smtClean="0"/>
              <a:t>宣傳</a:t>
            </a:r>
            <a:endParaRPr lang="en-US" altLang="zh-TW" sz="2000" dirty="0"/>
          </a:p>
          <a:p>
            <a:pPr marL="914400" lvl="2" indent="0">
              <a:buNone/>
            </a:pPr>
            <a:r>
              <a:rPr lang="zh-TW" altLang="en-US" sz="2000" dirty="0" smtClean="0"/>
              <a:t>       </a:t>
            </a:r>
            <a:r>
              <a:rPr lang="en-US" altLang="zh-TW" sz="1700" dirty="0" smtClean="0"/>
              <a:t>1.</a:t>
            </a:r>
            <a:r>
              <a:rPr lang="zh-TW" altLang="en-US" sz="1700" dirty="0"/>
              <a:t>舉行小型聚會，增進社團活絡度和</a:t>
            </a:r>
            <a:r>
              <a:rPr lang="en-US" altLang="zh-TW" sz="1700" dirty="0" err="1"/>
              <a:t>coser</a:t>
            </a:r>
            <a:r>
              <a:rPr lang="zh-TW" altLang="en-US" sz="1700" dirty="0" smtClean="0"/>
              <a:t>凝聚力</a:t>
            </a:r>
            <a:r>
              <a:rPr lang="zh-TW" altLang="en-US" dirty="0"/>
              <a:t/>
            </a:r>
            <a:br>
              <a:rPr lang="zh-TW" altLang="en-US" dirty="0"/>
            </a:br>
            <a:endParaRPr lang="en-US" altLang="zh-TW" sz="1700" dirty="0"/>
          </a:p>
          <a:p>
            <a:pPr marL="1371600" lvl="3" indent="0">
              <a:buNone/>
            </a:pPr>
            <a:r>
              <a:rPr lang="en-US" altLang="zh-TW" sz="1700" dirty="0"/>
              <a:t>2</a:t>
            </a:r>
            <a:r>
              <a:rPr lang="en-US" altLang="zh-TW" sz="1700" dirty="0" smtClean="0"/>
              <a:t>.</a:t>
            </a:r>
            <a:r>
              <a:rPr lang="zh-TW" altLang="en-US" sz="1700" dirty="0" smtClean="0"/>
              <a:t>持續與</a:t>
            </a:r>
            <a:r>
              <a:rPr lang="zh-TW" altLang="en-US" sz="1700" dirty="0"/>
              <a:t>名氣中等之</a:t>
            </a:r>
            <a:r>
              <a:rPr lang="en-US" altLang="zh-TW" sz="1700" dirty="0" err="1" smtClean="0"/>
              <a:t>coser</a:t>
            </a:r>
            <a:r>
              <a:rPr lang="zh-TW" altLang="en-US" sz="1700" dirty="0" smtClean="0"/>
              <a:t>合作</a:t>
            </a:r>
            <a:r>
              <a:rPr lang="zh-TW" altLang="en-US" sz="1700" dirty="0"/>
              <a:t>互惠</a:t>
            </a:r>
            <a:endParaRPr lang="en-US" altLang="zh-TW" sz="1700" dirty="0"/>
          </a:p>
          <a:p>
            <a:pPr marL="1371600" lvl="3" indent="0">
              <a:buNone/>
            </a:pPr>
            <a:r>
              <a:rPr lang="zh-TW" altLang="en-US" sz="1700" dirty="0"/>
              <a:t>    </a:t>
            </a:r>
            <a:endParaRPr lang="en-US" altLang="zh-TW" sz="1700" dirty="0"/>
          </a:p>
          <a:p>
            <a:pPr marL="1371600" lvl="3" indent="0">
              <a:buNone/>
            </a:pPr>
            <a:r>
              <a:rPr lang="en-US" altLang="zh-TW" sz="1700" dirty="0"/>
              <a:t>3</a:t>
            </a:r>
            <a:r>
              <a:rPr lang="en-US" altLang="zh-TW" sz="1700" dirty="0" smtClean="0"/>
              <a:t>.</a:t>
            </a:r>
            <a:r>
              <a:rPr lang="zh-TW" altLang="en-US" sz="1800" dirty="0"/>
              <a:t>開始透過手機簡訊收取小額付款，辦大型</a:t>
            </a:r>
            <a:r>
              <a:rPr lang="zh-TW" altLang="en-US" sz="1800" dirty="0" smtClean="0"/>
              <a:t>抽獎</a:t>
            </a:r>
            <a:endParaRPr lang="en-US" altLang="zh-TW" sz="1800" dirty="0" smtClean="0"/>
          </a:p>
          <a:p>
            <a:pPr marL="1371600" lvl="3" indent="0">
              <a:buNone/>
            </a:pP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p"/>
            </a:pPr>
            <a:r>
              <a:rPr lang="zh-TW" altLang="en-US" sz="2000" dirty="0" smtClean="0"/>
              <a:t>收益模式</a:t>
            </a:r>
            <a:endParaRPr lang="en-US" altLang="zh-TW" sz="2000" dirty="0" smtClean="0"/>
          </a:p>
          <a:p>
            <a:pPr marL="1371600" lvl="3" indent="0">
              <a:buNone/>
            </a:pPr>
            <a:r>
              <a:rPr lang="en-US" altLang="zh-TW" sz="1700" dirty="0"/>
              <a:t>1.</a:t>
            </a:r>
            <a:r>
              <a:rPr lang="zh-TW" altLang="en-US" sz="1700" dirty="0"/>
              <a:t>廣告</a:t>
            </a:r>
            <a:r>
              <a:rPr lang="en-US" altLang="zh-TW" sz="1700" dirty="0" smtClean="0"/>
              <a:t>(</a:t>
            </a:r>
            <a:r>
              <a:rPr lang="zh-TW" altLang="en-US" sz="1700" dirty="0"/>
              <a:t>合作型廣告</a:t>
            </a:r>
            <a:r>
              <a:rPr lang="zh-TW" altLang="en-US" sz="1700" dirty="0" smtClean="0"/>
              <a:t>，</a:t>
            </a:r>
            <a:r>
              <a:rPr lang="en-US" altLang="zh-TW" sz="1700" dirty="0" smtClean="0"/>
              <a:t>Google</a:t>
            </a:r>
            <a:r>
              <a:rPr lang="zh-TW" altLang="en-US" sz="1700" dirty="0" smtClean="0"/>
              <a:t>廣告或是與相關廠商合作</a:t>
            </a:r>
            <a:r>
              <a:rPr lang="en-US" altLang="zh-TW" sz="1700" dirty="0" smtClean="0"/>
              <a:t>)</a:t>
            </a:r>
            <a:endParaRPr lang="en-US" altLang="zh-TW" sz="1700" dirty="0"/>
          </a:p>
          <a:p>
            <a:pPr lvl="3">
              <a:buFont typeface="Wingdings" panose="05000000000000000000" pitchFamily="2" charset="2"/>
              <a:buChar char="p"/>
            </a:pP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p"/>
            </a:pPr>
            <a:r>
              <a:rPr lang="zh-TW" altLang="en-US" sz="2000" dirty="0" smtClean="0"/>
              <a:t>目標</a:t>
            </a:r>
            <a:endParaRPr lang="en-US" altLang="zh-TW" sz="2000" dirty="0" smtClean="0"/>
          </a:p>
          <a:p>
            <a:pPr marL="914400" lvl="2" indent="0">
              <a:buNone/>
            </a:pPr>
            <a:r>
              <a:rPr lang="zh-TW" altLang="en-US" sz="2000" dirty="0" smtClean="0"/>
              <a:t>　　</a:t>
            </a:r>
            <a:r>
              <a:rPr lang="en-US" altLang="zh-TW" sz="1700" dirty="0" smtClean="0"/>
              <a:t>1.</a:t>
            </a:r>
            <a:r>
              <a:rPr lang="zh-TW" altLang="en-US" sz="1700" dirty="0" smtClean="0"/>
              <a:t>會員人數達到</a:t>
            </a:r>
            <a:r>
              <a:rPr lang="en-US" altLang="zh-TW" sz="1700" dirty="0" smtClean="0"/>
              <a:t>5000</a:t>
            </a:r>
            <a:r>
              <a:rPr lang="zh-TW" altLang="en-US" sz="1700" dirty="0" smtClean="0"/>
              <a:t>人</a:t>
            </a:r>
            <a:endParaRPr lang="en-US" altLang="zh-TW" sz="1700" dirty="0" smtClean="0"/>
          </a:p>
          <a:p>
            <a:pPr marL="914400" lvl="2" indent="0">
              <a:buNone/>
            </a:pPr>
            <a:r>
              <a:rPr lang="zh-TW" altLang="en-US" sz="1700" dirty="0" smtClean="0"/>
              <a:t> </a:t>
            </a:r>
            <a:r>
              <a:rPr lang="zh-TW" altLang="en-US" sz="1700" dirty="0" smtClean="0"/>
              <a:t>         </a:t>
            </a:r>
            <a:r>
              <a:rPr lang="en-US" altLang="zh-TW" sz="1700" dirty="0" smtClean="0"/>
              <a:t>2.</a:t>
            </a:r>
            <a:r>
              <a:rPr lang="zh-TW" altLang="en-US" sz="1700" dirty="0" smtClean="0"/>
              <a:t>抽獎收益達到</a:t>
            </a:r>
            <a:r>
              <a:rPr lang="en-US" altLang="zh-TW" sz="1700" dirty="0" smtClean="0"/>
              <a:t>15000</a:t>
            </a:r>
            <a:r>
              <a:rPr lang="zh-TW" altLang="en-US" sz="1700" dirty="0" smtClean="0"/>
              <a:t>元</a:t>
            </a:r>
            <a:endParaRPr lang="en-US" altLang="zh-TW" sz="1700" dirty="0" smtClean="0"/>
          </a:p>
          <a:p>
            <a:pPr marL="1371600" lvl="3" indent="0">
              <a:buNone/>
            </a:pPr>
            <a:endParaRPr lang="en-US" altLang="zh-TW" sz="1600" dirty="0"/>
          </a:p>
          <a:p>
            <a:pPr marL="1371600" lvl="3" indent="0">
              <a:buNone/>
            </a:pPr>
            <a:r>
              <a:rPr lang="zh-TW" altLang="en-US" sz="1600" dirty="0"/>
              <a:t/>
            </a:r>
            <a:br>
              <a:rPr lang="zh-TW" altLang="en-US" sz="1600" dirty="0"/>
            </a:br>
            <a:endParaRPr lang="en-US" altLang="zh-TW" sz="1600" dirty="0"/>
          </a:p>
          <a:p>
            <a:pPr lvl="3"/>
            <a:endParaRPr lang="en-US" altLang="zh-TW" sz="1600" dirty="0" smtClean="0"/>
          </a:p>
          <a:p>
            <a:pPr lvl="2"/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183565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發展目標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1412776"/>
            <a:ext cx="8686800" cy="466734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2800" dirty="0" smtClean="0"/>
              <a:t>長</a:t>
            </a:r>
            <a:r>
              <a:rPr lang="zh-TW" altLang="en-US" sz="2800" dirty="0" smtClean="0"/>
              <a:t>期</a:t>
            </a:r>
            <a:r>
              <a:rPr lang="en-US" altLang="zh-TW" sz="2800" dirty="0" smtClean="0"/>
              <a:t>:</a:t>
            </a:r>
            <a:endParaRPr lang="en-US" altLang="zh-TW" sz="2000" dirty="0" smtClean="0"/>
          </a:p>
          <a:p>
            <a:pPr lvl="2">
              <a:buFont typeface="Wingdings" panose="05000000000000000000" pitchFamily="2" charset="2"/>
              <a:buChar char="p"/>
            </a:pPr>
            <a:r>
              <a:rPr lang="zh-TW" altLang="en-US" sz="2000" dirty="0" smtClean="0"/>
              <a:t>宣傳</a:t>
            </a:r>
            <a:endParaRPr lang="en-US" altLang="zh-TW" sz="2000" dirty="0"/>
          </a:p>
          <a:p>
            <a:pPr marL="914400" lvl="2" indent="0">
              <a:buNone/>
            </a:pPr>
            <a:r>
              <a:rPr lang="zh-TW" altLang="en-US" sz="2000" dirty="0" smtClean="0"/>
              <a:t>       </a:t>
            </a:r>
            <a:r>
              <a:rPr lang="zh-TW" altLang="en-US" sz="2000" dirty="0" smtClean="0"/>
              <a:t>  </a:t>
            </a:r>
            <a:r>
              <a:rPr lang="en-US" altLang="zh-TW" sz="1700" dirty="0" smtClean="0"/>
              <a:t>1</a:t>
            </a:r>
            <a:r>
              <a:rPr lang="en-US" altLang="zh-TW" sz="1700" dirty="0" smtClean="0"/>
              <a:t>.</a:t>
            </a:r>
            <a:r>
              <a:rPr lang="zh-TW" altLang="en-US" sz="1700" dirty="0" smtClean="0"/>
              <a:t>舉行大型</a:t>
            </a:r>
            <a:r>
              <a:rPr lang="zh-TW" altLang="en-US" sz="1700" dirty="0"/>
              <a:t>聚會，增進社團活絡度和</a:t>
            </a:r>
            <a:r>
              <a:rPr lang="en-US" altLang="zh-TW" sz="1700" dirty="0" err="1"/>
              <a:t>coser</a:t>
            </a:r>
            <a:r>
              <a:rPr lang="zh-TW" altLang="en-US" sz="1700" dirty="0" smtClean="0"/>
              <a:t>凝聚力</a:t>
            </a:r>
            <a:r>
              <a:rPr lang="zh-TW" altLang="en-US" dirty="0"/>
              <a:t/>
            </a:r>
            <a:br>
              <a:rPr lang="zh-TW" altLang="en-US" dirty="0"/>
            </a:br>
            <a:endParaRPr lang="en-US" altLang="zh-TW" sz="1700" dirty="0" smtClean="0"/>
          </a:p>
          <a:p>
            <a:pPr marL="1371600" lvl="3" indent="0">
              <a:buNone/>
            </a:pPr>
            <a:r>
              <a:rPr lang="en-US" altLang="zh-TW" sz="1700" dirty="0" smtClean="0"/>
              <a:t>2.</a:t>
            </a:r>
            <a:r>
              <a:rPr lang="zh-TW" altLang="en-US" sz="1700" dirty="0" smtClean="0"/>
              <a:t>透過扶植出的</a:t>
            </a:r>
            <a:r>
              <a:rPr lang="en-US" altLang="zh-TW" sz="1700" dirty="0" err="1" smtClean="0"/>
              <a:t>Coser</a:t>
            </a:r>
            <a:r>
              <a:rPr lang="zh-TW" altLang="en-US" sz="1700" dirty="0" smtClean="0"/>
              <a:t>進行宣傳</a:t>
            </a:r>
            <a:endParaRPr lang="en-US" altLang="zh-TW" sz="1700" dirty="0" smtClean="0"/>
          </a:p>
          <a:p>
            <a:pPr marL="1371600" lvl="3" indent="0">
              <a:buNone/>
            </a:pPr>
            <a:r>
              <a:rPr lang="zh-TW" altLang="en-US" sz="1700" dirty="0" smtClean="0"/>
              <a:t>    </a:t>
            </a:r>
            <a:endParaRPr lang="en-US" altLang="zh-TW" sz="1700" dirty="0"/>
          </a:p>
          <a:p>
            <a:pPr marL="1371600" lvl="3" indent="0">
              <a:buNone/>
            </a:pPr>
            <a:r>
              <a:rPr lang="en-US" altLang="zh-TW" sz="1700" dirty="0"/>
              <a:t>3</a:t>
            </a:r>
            <a:r>
              <a:rPr lang="en-US" altLang="zh-TW" sz="1700" dirty="0" smtClean="0"/>
              <a:t>.</a:t>
            </a:r>
            <a:r>
              <a:rPr lang="zh-TW" altLang="en-US" sz="1700" dirty="0" smtClean="0"/>
              <a:t>擴大抽獎規模與獎品價值</a:t>
            </a:r>
            <a:endParaRPr lang="en-US" altLang="zh-TW" sz="1800" dirty="0" smtClean="0"/>
          </a:p>
          <a:p>
            <a:pPr marL="1371600" lvl="3" indent="0">
              <a:buNone/>
            </a:pP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p"/>
            </a:pPr>
            <a:r>
              <a:rPr lang="zh-TW" altLang="en-US" sz="2000" dirty="0" smtClean="0"/>
              <a:t>收益模式</a:t>
            </a:r>
            <a:endParaRPr lang="en-US" altLang="zh-TW" sz="2000" dirty="0" smtClean="0"/>
          </a:p>
          <a:p>
            <a:pPr marL="1371600" lvl="3" indent="0">
              <a:buNone/>
            </a:pPr>
            <a:r>
              <a:rPr lang="en-US" altLang="zh-TW" sz="1700" dirty="0" smtClean="0"/>
              <a:t>1</a:t>
            </a:r>
            <a:r>
              <a:rPr lang="en-US" altLang="zh-TW" sz="1700" dirty="0" smtClean="0"/>
              <a:t>.</a:t>
            </a:r>
            <a:r>
              <a:rPr lang="zh-TW" altLang="en-US" sz="1700" dirty="0" smtClean="0"/>
              <a:t>達到近似第</a:t>
            </a:r>
            <a:r>
              <a:rPr lang="en-US" altLang="zh-TW" sz="1700" dirty="0" smtClean="0"/>
              <a:t>4</a:t>
            </a:r>
            <a:r>
              <a:rPr lang="zh-TW" altLang="en-US" sz="1700" dirty="0" smtClean="0"/>
              <a:t>頁投影片圓餅圖的收益比例</a:t>
            </a:r>
            <a:endParaRPr lang="en-US" altLang="zh-TW" sz="1700" dirty="0" smtClean="0"/>
          </a:p>
          <a:p>
            <a:pPr marL="1371600" lvl="3" indent="0">
              <a:buNone/>
            </a:pPr>
            <a:r>
              <a:rPr lang="en-US" altLang="zh-TW" sz="1700" dirty="0" smtClean="0"/>
              <a:t>2.</a:t>
            </a:r>
            <a:r>
              <a:rPr lang="zh-TW" altLang="en-US" sz="1700" dirty="0" smtClean="0"/>
              <a:t>找尋其他增加收益的管道</a:t>
            </a:r>
            <a:endParaRPr lang="en-US" altLang="zh-TW" sz="1700" dirty="0"/>
          </a:p>
          <a:p>
            <a:pPr lvl="3">
              <a:buFont typeface="Wingdings" panose="05000000000000000000" pitchFamily="2" charset="2"/>
              <a:buChar char="p"/>
            </a:pPr>
            <a:endParaRPr lang="en-US" altLang="zh-TW" sz="1600" dirty="0" smtClean="0"/>
          </a:p>
          <a:p>
            <a:pPr lvl="2">
              <a:buFont typeface="Wingdings" panose="05000000000000000000" pitchFamily="2" charset="2"/>
              <a:buChar char="p"/>
            </a:pPr>
            <a:r>
              <a:rPr lang="zh-TW" altLang="en-US" sz="2000" dirty="0" smtClean="0"/>
              <a:t>目標</a:t>
            </a:r>
            <a:endParaRPr lang="en-US" altLang="zh-TW" sz="2000" dirty="0" smtClean="0"/>
          </a:p>
          <a:p>
            <a:pPr marL="914400" lvl="2" indent="0">
              <a:buNone/>
            </a:pPr>
            <a:r>
              <a:rPr lang="zh-TW" altLang="en-US" sz="2000" dirty="0" smtClean="0"/>
              <a:t>　　</a:t>
            </a:r>
            <a:r>
              <a:rPr lang="en-US" altLang="zh-TW" sz="1700" dirty="0" smtClean="0"/>
              <a:t>1.</a:t>
            </a:r>
            <a:r>
              <a:rPr lang="zh-TW" altLang="en-US" sz="1700" dirty="0" smtClean="0"/>
              <a:t>擔任旗下扶植</a:t>
            </a:r>
            <a:r>
              <a:rPr lang="en-US" altLang="zh-TW" sz="1700" dirty="0" err="1" smtClean="0"/>
              <a:t>Coser</a:t>
            </a:r>
            <a:r>
              <a:rPr lang="zh-TW" altLang="en-US" sz="1700" dirty="0" smtClean="0"/>
              <a:t>的經紀人並賺取收益</a:t>
            </a:r>
            <a:endParaRPr lang="en-US" altLang="zh-TW" sz="1700" dirty="0" smtClean="0"/>
          </a:p>
          <a:p>
            <a:pPr marL="914400" lvl="2" indent="0">
              <a:buNone/>
            </a:pPr>
            <a:r>
              <a:rPr lang="zh-TW" altLang="en-US" sz="1700" dirty="0" smtClean="0"/>
              <a:t> </a:t>
            </a:r>
            <a:r>
              <a:rPr lang="zh-TW" altLang="en-US" sz="1700" dirty="0" smtClean="0"/>
              <a:t>         </a:t>
            </a:r>
            <a:r>
              <a:rPr lang="en-US" altLang="zh-TW" sz="1700" dirty="0" smtClean="0"/>
              <a:t>2.</a:t>
            </a:r>
            <a:r>
              <a:rPr lang="zh-TW" altLang="en-US" sz="1700" dirty="0" smtClean="0"/>
              <a:t>擴大舉辦活動類型和品質</a:t>
            </a:r>
            <a:endParaRPr lang="en-US" altLang="zh-TW" sz="1700" dirty="0" smtClean="0"/>
          </a:p>
          <a:p>
            <a:pPr marL="914400" lvl="2" indent="0">
              <a:buNone/>
            </a:pPr>
            <a:r>
              <a:rPr lang="zh-TW" altLang="en-US" sz="1700" dirty="0" smtClean="0"/>
              <a:t> </a:t>
            </a:r>
            <a:r>
              <a:rPr lang="zh-TW" altLang="en-US" sz="1700" dirty="0" smtClean="0"/>
              <a:t>         </a:t>
            </a:r>
            <a:r>
              <a:rPr lang="en-US" altLang="zh-TW" sz="1700" dirty="0" smtClean="0"/>
              <a:t>3.</a:t>
            </a:r>
            <a:r>
              <a:rPr lang="zh-TW" altLang="en-US" sz="1700" dirty="0" smtClean="0"/>
              <a:t>與其他公司合作</a:t>
            </a:r>
            <a:endParaRPr lang="en-US" altLang="zh-TW" sz="1700" dirty="0" smtClean="0"/>
          </a:p>
          <a:p>
            <a:pPr marL="914400" lvl="2" indent="0">
              <a:buNone/>
            </a:pPr>
            <a:r>
              <a:rPr lang="zh-TW" altLang="en-US" sz="1700" dirty="0" smtClean="0"/>
              <a:t> </a:t>
            </a:r>
            <a:r>
              <a:rPr lang="zh-TW" altLang="en-US" sz="1700" dirty="0" smtClean="0"/>
              <a:t>     </a:t>
            </a:r>
            <a:endParaRPr lang="en-US" altLang="zh-TW" sz="1700" dirty="0" smtClean="0"/>
          </a:p>
          <a:p>
            <a:pPr marL="1371600" lvl="3" indent="0">
              <a:buNone/>
            </a:pPr>
            <a:endParaRPr lang="en-US" altLang="zh-TW" sz="1600" dirty="0"/>
          </a:p>
          <a:p>
            <a:pPr marL="1371600" lvl="3" indent="0">
              <a:buNone/>
            </a:pPr>
            <a:r>
              <a:rPr lang="zh-TW" altLang="en-US" sz="1600" dirty="0"/>
              <a:t/>
            </a:r>
            <a:br>
              <a:rPr lang="zh-TW" altLang="en-US" sz="1600" dirty="0"/>
            </a:br>
            <a:endParaRPr lang="en-US" altLang="zh-TW" sz="1600" dirty="0"/>
          </a:p>
          <a:p>
            <a:pPr lvl="3"/>
            <a:endParaRPr lang="en-US" altLang="zh-TW" sz="1600" dirty="0" smtClean="0"/>
          </a:p>
          <a:p>
            <a:pPr lvl="2"/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183565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團隊成員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CEO:</a:t>
            </a:r>
            <a:r>
              <a:rPr lang="zh-TW" altLang="en-US" dirty="0" smtClean="0"/>
              <a:t>林夆</a:t>
            </a:r>
            <a:r>
              <a:rPr lang="en-US" altLang="zh-TW" dirty="0" smtClean="0"/>
              <a:t>			</a:t>
            </a:r>
            <a:r>
              <a:rPr lang="zh-TW" altLang="en-US" dirty="0" smtClean="0"/>
              <a:t>技術長</a:t>
            </a:r>
            <a:r>
              <a:rPr lang="en-US" altLang="zh-TW" dirty="0" smtClean="0"/>
              <a:t>:</a:t>
            </a:r>
            <a:r>
              <a:rPr lang="zh-TW" altLang="en-US" dirty="0" smtClean="0"/>
              <a:t>張晉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策略長</a:t>
            </a:r>
            <a:r>
              <a:rPr lang="en-US" altLang="zh-TW" dirty="0" smtClean="0"/>
              <a:t>:</a:t>
            </a:r>
            <a:r>
              <a:rPr lang="zh-TW" altLang="en-US" dirty="0" smtClean="0"/>
              <a:t>文義</a:t>
            </a:r>
            <a:r>
              <a:rPr lang="en-US" altLang="zh-TW" dirty="0" smtClean="0"/>
              <a:t>		</a:t>
            </a:r>
            <a:r>
              <a:rPr lang="zh-TW" altLang="en-US" dirty="0" smtClean="0"/>
              <a:t>人事經理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祐綸</a:t>
            </a:r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行銷</a:t>
            </a:r>
            <a:r>
              <a:rPr lang="en-US" altLang="zh-TW" dirty="0" smtClean="0"/>
              <a:t>:</a:t>
            </a:r>
            <a:r>
              <a:rPr lang="zh-TW" altLang="en-US" dirty="0" smtClean="0"/>
              <a:t>佑頴          </a:t>
            </a:r>
            <a:r>
              <a:rPr lang="en-US" altLang="zh-TW" dirty="0" smtClean="0"/>
              <a:t>	</a:t>
            </a:r>
            <a:r>
              <a:rPr lang="zh-TW" altLang="en-US" dirty="0" smtClean="0"/>
              <a:t> 財務長</a:t>
            </a:r>
            <a:r>
              <a:rPr lang="en-US" altLang="zh-TW" dirty="0" smtClean="0"/>
              <a:t>:</a:t>
            </a:r>
            <a:r>
              <a:rPr lang="zh-TW" altLang="en-US" dirty="0" smtClean="0"/>
              <a:t>育瑋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市場調查</a:t>
            </a:r>
            <a:r>
              <a:rPr lang="en-US" altLang="zh-TW" dirty="0" smtClean="0"/>
              <a:t>:</a:t>
            </a:r>
            <a:r>
              <a:rPr lang="zh-TW" altLang="en-US" dirty="0" smtClean="0"/>
              <a:t>欣榮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28926" y="2928934"/>
            <a:ext cx="301547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8000" b="1" u="sng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 </a:t>
            </a:r>
            <a:r>
              <a:rPr lang="en-US" altLang="zh-TW" sz="8000" b="1" u="sng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n d</a:t>
            </a:r>
            <a:endParaRPr lang="zh-TW" altLang="en-US" sz="8000" b="1" u="sng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230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686800" cy="838200"/>
          </a:xfrm>
        </p:spPr>
        <p:txBody>
          <a:bodyPr/>
          <a:lstStyle/>
          <a:p>
            <a:r>
              <a:rPr lang="zh-TW" altLang="en-US" dirty="0" smtClean="0"/>
              <a:t>本平台欲採用的收益方式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2910" y="1643050"/>
            <a:ext cx="7924800" cy="48531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sz="1800" dirty="0" smtClean="0"/>
              <a:t>跟相關周邊廠商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小說、漫畫、模型、遊戲、工作室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合作 </a:t>
            </a:r>
            <a:r>
              <a:rPr lang="en-US" altLang="zh-TW" sz="1800" dirty="0" smtClean="0"/>
              <a:t>1.</a:t>
            </a:r>
            <a:r>
              <a:rPr lang="zh-TW" altLang="en-US" sz="1800" dirty="0" smtClean="0"/>
              <a:t>每月捐錢一筆小金額可參加贈品抽獎</a:t>
            </a:r>
            <a:r>
              <a:rPr lang="en-US" altLang="zh-TW" sz="1800" dirty="0" smtClean="0"/>
              <a:t>(cos</a:t>
            </a:r>
            <a:r>
              <a:rPr lang="zh-TW" altLang="en-US" sz="1800" dirty="0" smtClean="0"/>
              <a:t>服裝，小說漫畫</a:t>
            </a:r>
            <a:r>
              <a:rPr lang="en-US" altLang="zh-TW" sz="1800" dirty="0" smtClean="0"/>
              <a:t>or</a:t>
            </a:r>
            <a:r>
              <a:rPr lang="zh-TW" altLang="en-US" sz="1800" dirty="0" smtClean="0"/>
              <a:t>周邊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2.</a:t>
            </a:r>
            <a:r>
              <a:rPr lang="zh-TW" altLang="en-US" sz="1800" dirty="0" smtClean="0"/>
              <a:t>與其簽約幫忙銷售產品</a:t>
            </a:r>
            <a:endParaRPr lang="en-US" altLang="zh-TW" sz="1800" dirty="0" smtClean="0"/>
          </a:p>
          <a:p>
            <a:r>
              <a:rPr lang="zh-TW" altLang="en-US" sz="1800" dirty="0"/>
              <a:t>與工作室</a:t>
            </a:r>
            <a:r>
              <a:rPr lang="zh-TW" altLang="en-US" sz="1800" dirty="0" smtClean="0"/>
              <a:t>合作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道具</a:t>
            </a:r>
            <a:r>
              <a:rPr lang="en-US" altLang="zh-TW" sz="1800" dirty="0" smtClean="0"/>
              <a:t>or</a:t>
            </a:r>
            <a:r>
              <a:rPr lang="zh-TW" altLang="en-US" sz="1800" dirty="0" smtClean="0"/>
              <a:t>衣服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提供優惠</a:t>
            </a:r>
            <a:endParaRPr lang="en-US" altLang="zh-TW" sz="1800" dirty="0" smtClean="0"/>
          </a:p>
          <a:p>
            <a:r>
              <a:rPr lang="zh-TW" altLang="en-US" sz="1800" dirty="0"/>
              <a:t>與遊戲公司</a:t>
            </a:r>
            <a:r>
              <a:rPr lang="zh-TW" altLang="en-US" sz="1800" dirty="0" smtClean="0"/>
              <a:t>合作幫忙推銷</a:t>
            </a:r>
            <a:endParaRPr lang="en-US" altLang="zh-TW" sz="1800" dirty="0" smtClean="0"/>
          </a:p>
          <a:p>
            <a:r>
              <a:rPr lang="zh-TW" altLang="en-US" sz="1800" dirty="0"/>
              <a:t>與高人氣會員</a:t>
            </a:r>
            <a:r>
              <a:rPr lang="zh-TW" altLang="en-US" sz="1800" dirty="0" smtClean="0"/>
              <a:t>合作舉行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參加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活動</a:t>
            </a:r>
            <a:r>
              <a:rPr lang="en-US" altLang="zh-TW" sz="1800" dirty="0" smtClean="0"/>
              <a:t>or</a:t>
            </a:r>
            <a:r>
              <a:rPr lang="zh-TW" altLang="en-US" sz="1800" dirty="0" smtClean="0"/>
              <a:t>出版商品</a:t>
            </a:r>
            <a:endParaRPr lang="en-US" altLang="zh-TW" sz="1800" dirty="0" smtClean="0"/>
          </a:p>
          <a:p>
            <a:r>
              <a:rPr lang="en-US" altLang="zh-TW" sz="1800" dirty="0"/>
              <a:t>Google </a:t>
            </a:r>
            <a:r>
              <a:rPr lang="en-US" altLang="zh-TW" sz="1800" dirty="0" smtClean="0"/>
              <a:t>AdSense</a:t>
            </a:r>
            <a:r>
              <a:rPr lang="zh-TW" altLang="en-US" sz="1800" dirty="0" smtClean="0"/>
              <a:t>廣告</a:t>
            </a:r>
            <a:r>
              <a:rPr lang="en-US" altLang="zh-TW" sz="1800" dirty="0" smtClean="0"/>
              <a:t>(</a:t>
            </a:r>
            <a:r>
              <a:rPr lang="zh-TW" altLang="en-US" sz="1800" dirty="0" smtClean="0"/>
              <a:t>選擇相關產品的廣告張貼在網站上 </a:t>
            </a:r>
            <a:r>
              <a:rPr lang="en-US" altLang="zh-TW" sz="1800" dirty="0" smtClean="0"/>
              <a:t>ex:</a:t>
            </a:r>
            <a:r>
              <a:rPr lang="zh-TW" altLang="en-US" sz="1800" dirty="0" smtClean="0"/>
              <a:t>化妝品</a:t>
            </a:r>
            <a:r>
              <a:rPr lang="en-US" altLang="zh-TW" sz="1800" dirty="0" smtClean="0"/>
              <a:t>)</a:t>
            </a:r>
          </a:p>
          <a:p>
            <a:r>
              <a:rPr lang="zh-TW" altLang="en-US" sz="1800" dirty="0" smtClean="0"/>
              <a:t>與特色</a:t>
            </a:r>
            <a:r>
              <a:rPr lang="zh-TW" altLang="en-US" sz="1800" dirty="0"/>
              <a:t>景</a:t>
            </a:r>
            <a:r>
              <a:rPr lang="zh-TW" altLang="en-US" sz="1800" dirty="0" smtClean="0"/>
              <a:t>點合作</a:t>
            </a:r>
            <a:r>
              <a:rPr lang="en-US" altLang="zh-TW" sz="1800" dirty="0" smtClean="0"/>
              <a:t> ex:</a:t>
            </a:r>
            <a:r>
              <a:rPr lang="zh-TW" altLang="en-US" sz="1800" dirty="0" smtClean="0"/>
              <a:t>埔里民宿</a:t>
            </a:r>
            <a:endParaRPr lang="en-US" altLang="zh-TW" sz="1800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4581127"/>
            <a:ext cx="3024336" cy="201437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3240" y="4572008"/>
            <a:ext cx="2955451" cy="201437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0794" y="4581128"/>
            <a:ext cx="2921739" cy="194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233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14282" y="1785926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714348" y="35716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各項收益比例</a:t>
            </a:r>
            <a:endParaRPr lang="zh-TW" alt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成本估計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人員薪資</a:t>
            </a:r>
            <a:r>
              <a:rPr lang="en-US" altLang="zh-TW" dirty="0" smtClean="0"/>
              <a:t>:7(</a:t>
            </a:r>
            <a:r>
              <a:rPr lang="zh-TW" altLang="en-US" dirty="0" smtClean="0"/>
              <a:t>人</a:t>
            </a:r>
            <a:r>
              <a:rPr lang="en-US" altLang="zh-TW" dirty="0" smtClean="0"/>
              <a:t>)</a:t>
            </a:r>
            <a:r>
              <a:rPr lang="en-US" altLang="zh-TW" dirty="0" smtClean="0"/>
              <a:t>x30(k)x6</a:t>
            </a:r>
            <a:r>
              <a:rPr lang="en-US" altLang="zh-TW" dirty="0" smtClean="0"/>
              <a:t>(</a:t>
            </a:r>
            <a:r>
              <a:rPr lang="zh-TW" altLang="en-US" dirty="0" smtClean="0"/>
              <a:t>月</a:t>
            </a:r>
            <a:r>
              <a:rPr lang="en-US" altLang="zh-TW" dirty="0" smtClean="0"/>
              <a:t>)=</a:t>
            </a:r>
            <a:r>
              <a:rPr lang="en-US" altLang="zh-TW" dirty="0" smtClean="0"/>
              <a:t>1260000</a:t>
            </a:r>
            <a:r>
              <a:rPr lang="en-US" altLang="zh-TW" dirty="0" smtClean="0"/>
              <a:t>(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Logo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: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～</a:t>
            </a:r>
            <a:r>
              <a:rPr lang="en-US" altLang="zh-TW" dirty="0" smtClean="0"/>
              <a:t>1500(</a:t>
            </a:r>
            <a:r>
              <a:rPr lang="zh-TW" altLang="en-US" dirty="0" smtClean="0"/>
              <a:t>元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伺服器架設</a:t>
            </a:r>
            <a:r>
              <a:rPr lang="en-US" altLang="zh-TW" dirty="0" smtClean="0">
                <a:sym typeface="Wingdings" pitchFamily="2" charset="2"/>
              </a:rPr>
              <a:t>:</a:t>
            </a:r>
            <a:r>
              <a:rPr lang="zh-TW" altLang="en-US" dirty="0" smtClean="0">
                <a:sym typeface="Wingdings" pitchFamily="2" charset="2"/>
              </a:rPr>
              <a:t> </a:t>
            </a:r>
            <a:r>
              <a:rPr lang="en-US" altLang="zh-TW" dirty="0" smtClean="0">
                <a:sym typeface="Wingdings" pitchFamily="2" charset="2"/>
              </a:rPr>
              <a:t>3000</a:t>
            </a:r>
            <a:r>
              <a:rPr lang="zh-TW" altLang="en-US" dirty="0" smtClean="0">
                <a:sym typeface="Wingdings" pitchFamily="2" charset="2"/>
              </a:rPr>
              <a:t>元</a:t>
            </a:r>
            <a:r>
              <a:rPr lang="en-US" altLang="zh-TW" dirty="0" smtClean="0">
                <a:sym typeface="Wingdings" pitchFamily="2" charset="2"/>
              </a:rPr>
              <a:t>/</a:t>
            </a:r>
            <a:r>
              <a:rPr lang="zh-TW" altLang="en-US" dirty="0" smtClean="0">
                <a:sym typeface="Wingdings" pitchFamily="2" charset="2"/>
              </a:rPr>
              <a:t>年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1670" y="1285860"/>
            <a:ext cx="4903979" cy="3657600"/>
          </a:xfrm>
        </p:spPr>
      </p:pic>
      <p:sp>
        <p:nvSpPr>
          <p:cNvPr id="7" name="文字方塊 6"/>
          <p:cNvSpPr txBox="1"/>
          <p:nvPr/>
        </p:nvSpPr>
        <p:spPr>
          <a:xfrm>
            <a:off x="428596" y="285728"/>
            <a:ext cx="2369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Logo</a:t>
            </a:r>
            <a:r>
              <a:rPr lang="zh-TW" altLang="en-US" sz="4000" dirty="0" smtClean="0"/>
              <a:t>構思</a:t>
            </a:r>
            <a:endParaRPr lang="zh-TW" altLang="en-US" sz="4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14414" y="5357826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此為初階構思，已找好設計系的幫忙設計。</a:t>
            </a:r>
            <a:endParaRPr lang="en-US" altLang="zh-TW" sz="2400" dirty="0" smtClean="0"/>
          </a:p>
          <a:p>
            <a:r>
              <a:rPr lang="zh-TW" altLang="en-US" sz="2400" dirty="0" smtClean="0"/>
              <a:t>成本約＄</a:t>
            </a:r>
            <a:r>
              <a:rPr lang="en-US" altLang="zh-TW" sz="2400" dirty="0" smtClean="0"/>
              <a:t>1000~$1500</a:t>
            </a:r>
            <a:r>
              <a:rPr lang="zh-TW" altLang="en-US" sz="2400" dirty="0" smtClean="0"/>
              <a:t>元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87371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87624" y="2132856"/>
            <a:ext cx="716734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特點一：</a:t>
            </a:r>
            <a:r>
              <a:rPr lang="zh-TW" altLang="en-US" dirty="0" smtClean="0">
                <a:solidFill>
                  <a:srgbClr val="FF0000"/>
                </a:solidFill>
              </a:rPr>
              <a:t>特殊</a:t>
            </a:r>
            <a:r>
              <a:rPr lang="zh-TW" altLang="en-US" dirty="0" smtClean="0">
                <a:solidFill>
                  <a:srgbClr val="FF0000"/>
                </a:solidFill>
              </a:rPr>
              <a:t>會員制度</a:t>
            </a:r>
            <a:r>
              <a:rPr lang="zh-TW" altLang="en-US" dirty="0" smtClean="0"/>
              <a:t>，專為</a:t>
            </a:r>
            <a:r>
              <a:rPr lang="en-US" altLang="zh-TW" dirty="0" err="1" smtClean="0"/>
              <a:t>Coser</a:t>
            </a:r>
            <a:r>
              <a:rPr lang="zh-TW" altLang="en-US" dirty="0" smtClean="0"/>
              <a:t>和攝影打造的交流</a:t>
            </a:r>
            <a:r>
              <a:rPr lang="zh-TW" altLang="en-US" dirty="0" smtClean="0"/>
              <a:t>平台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特點二</a:t>
            </a:r>
            <a:r>
              <a:rPr lang="zh-TW" altLang="en-US" dirty="0" smtClean="0"/>
              <a:t>：</a:t>
            </a:r>
            <a:r>
              <a:rPr lang="zh-TW" altLang="en-US" dirty="0" smtClean="0">
                <a:solidFill>
                  <a:srgbClr val="FF0000"/>
                </a:solidFill>
              </a:rPr>
              <a:t>會員間的交流區塊</a:t>
            </a:r>
            <a:r>
              <a:rPr lang="zh-TW" altLang="en-US" dirty="0" smtClean="0"/>
              <a:t>和</a:t>
            </a:r>
            <a:r>
              <a:rPr lang="zh-TW" altLang="en-US" dirty="0" smtClean="0">
                <a:solidFill>
                  <a:srgbClr val="FF0000"/>
                </a:solidFill>
              </a:rPr>
              <a:t>作品</a:t>
            </a:r>
            <a:r>
              <a:rPr lang="zh-TW" altLang="en-US" dirty="0" smtClean="0">
                <a:solidFill>
                  <a:srgbClr val="FF0000"/>
                </a:solidFill>
              </a:rPr>
              <a:t>區</a:t>
            </a:r>
            <a:r>
              <a:rPr lang="zh-TW" altLang="en-US" dirty="0" smtClean="0">
                <a:solidFill>
                  <a:srgbClr val="FF0000"/>
                </a:solidFill>
              </a:rPr>
              <a:t>塊</a:t>
            </a:r>
            <a:r>
              <a:rPr lang="zh-TW" altLang="en-US" dirty="0" smtClean="0"/>
              <a:t>獨立，讓您能依照需求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特點三：整合</a:t>
            </a:r>
            <a:r>
              <a:rPr lang="zh-TW" altLang="en-US" dirty="0" smtClean="0">
                <a:solidFill>
                  <a:srgbClr val="FF0000"/>
                </a:solidFill>
              </a:rPr>
              <a:t>多項相關資訊</a:t>
            </a:r>
            <a:r>
              <a:rPr lang="zh-TW" altLang="en-US" dirty="0" smtClean="0"/>
              <a:t>，一次取得您所需要的</a:t>
            </a:r>
            <a:r>
              <a:rPr lang="zh-TW" altLang="en-US" dirty="0" smtClean="0"/>
              <a:t>消息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特點四</a:t>
            </a:r>
            <a:r>
              <a:rPr lang="zh-TW" altLang="en-US" dirty="0" smtClean="0"/>
              <a:t>：同時可以進行</a:t>
            </a:r>
            <a:r>
              <a:rPr lang="zh-TW" altLang="en-US" dirty="0" smtClean="0">
                <a:solidFill>
                  <a:srgbClr val="FF0000"/>
                </a:solidFill>
              </a:rPr>
              <a:t>文章交流</a:t>
            </a:r>
            <a:r>
              <a:rPr lang="zh-TW" altLang="en-US" dirty="0" smtClean="0"/>
              <a:t>和</a:t>
            </a:r>
            <a:r>
              <a:rPr lang="zh-TW" altLang="en-US" dirty="0" smtClean="0">
                <a:solidFill>
                  <a:srgbClr val="FF0000"/>
                </a:solidFill>
              </a:rPr>
              <a:t>作品交流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cos</a:t>
            </a:r>
            <a:r>
              <a:rPr lang="zh-TW" altLang="en-US" dirty="0" smtClean="0"/>
              <a:t>平台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特點五：</a:t>
            </a:r>
            <a:r>
              <a:rPr lang="zh-TW" altLang="en-US" dirty="0" smtClean="0">
                <a:solidFill>
                  <a:srgbClr val="FF0000"/>
                </a:solidFill>
              </a:rPr>
              <a:t>經驗值系統</a:t>
            </a:r>
            <a:r>
              <a:rPr lang="zh-TW" altLang="en-US" dirty="0" smtClean="0"/>
              <a:t>，確保交流品質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5575" y="69269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 smtClean="0"/>
              <a:t>五大特點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271695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經驗值系統簡介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每天發表前三篇文章可獲得經驗值，若超過五篇降低經驗值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參加活動並出席可獲得經驗值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活動主辦可限制參加會員的等級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zh-TW" altLang="en-US" dirty="0" smtClean="0"/>
              <a:t>依等級可能提供更優質的服務品質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贈送小贈品</a:t>
            </a:r>
            <a:r>
              <a:rPr lang="zh-TW" altLang="en-US" dirty="0" smtClean="0"/>
              <a:t>，抽獎機率提高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圖片及文章管理系統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TW" altLang="en-US" dirty="0" smtClean="0"/>
              <a:t>圖片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sz="2000" dirty="0" smtClean="0"/>
              <a:t>上傳者使用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hashtag</a:t>
            </a:r>
            <a:r>
              <a:rPr lang="zh-TW" altLang="en-US" sz="2000" dirty="0" smtClean="0"/>
              <a:t>標註</a:t>
            </a:r>
            <a:r>
              <a:rPr lang="zh-TW" altLang="en-US" sz="2000" dirty="0" smtClean="0">
                <a:solidFill>
                  <a:srgbClr val="FF0000"/>
                </a:solidFill>
              </a:rPr>
              <a:t>作品跟角色名稱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l"/>
            </a:pPr>
            <a:r>
              <a:rPr lang="zh-TW" altLang="en-US" sz="2000" dirty="0" smtClean="0"/>
              <a:t>提供多種排序方式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觀看次數，按讚次數</a:t>
            </a:r>
            <a:r>
              <a:rPr lang="en-US" altLang="zh-TW" sz="2000" dirty="0" smtClean="0"/>
              <a:t>)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sz="2000" dirty="0" smtClean="0"/>
              <a:t>使用者可在搜尋欄透過作品</a:t>
            </a:r>
            <a:r>
              <a:rPr lang="en-US" altLang="zh-TW" sz="2000" dirty="0" smtClean="0"/>
              <a:t>or</a:t>
            </a:r>
            <a:r>
              <a:rPr lang="zh-TW" altLang="en-US" sz="2000" dirty="0" smtClean="0"/>
              <a:t>角色名稱尋找想要的圖片</a:t>
            </a:r>
            <a:endParaRPr lang="en-US" altLang="zh-TW" sz="2000" dirty="0" smtClean="0"/>
          </a:p>
          <a:p>
            <a:pPr lvl="2">
              <a:buNone/>
            </a:pPr>
            <a:endParaRPr lang="en-US" altLang="zh-TW" dirty="0" smtClean="0"/>
          </a:p>
          <a:p>
            <a:pPr>
              <a:buFont typeface="Wingdings" pitchFamily="2" charset="2"/>
              <a:buChar char="l"/>
            </a:pPr>
            <a:r>
              <a:rPr lang="zh-TW" altLang="en-US" dirty="0" smtClean="0"/>
              <a:t>文章</a:t>
            </a: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sz="2000" dirty="0" smtClean="0"/>
              <a:t>上傳者使用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hashtag</a:t>
            </a:r>
            <a:r>
              <a:rPr lang="zh-TW" altLang="en-US" sz="2000" dirty="0" smtClean="0"/>
              <a:t>標註</a:t>
            </a:r>
            <a:r>
              <a:rPr lang="zh-TW" altLang="en-US" sz="2000" dirty="0" smtClean="0">
                <a:solidFill>
                  <a:srgbClr val="FF0000"/>
                </a:solidFill>
              </a:rPr>
              <a:t>文章關鍵字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l"/>
            </a:pPr>
            <a:r>
              <a:rPr lang="zh-TW" altLang="en-US" sz="2000" dirty="0" smtClean="0"/>
              <a:t>管理者定期將精華文章獨立出來方便使用者閱讀</a:t>
            </a:r>
            <a:endParaRPr lang="en-US" altLang="zh-TW" sz="2000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sz="2000" dirty="0" smtClean="0"/>
              <a:t>使用者</a:t>
            </a:r>
            <a:r>
              <a:rPr lang="zh-TW" altLang="en-US" sz="2000" dirty="0" smtClean="0"/>
              <a:t>可在搜尋欄</a:t>
            </a:r>
            <a:r>
              <a:rPr lang="zh-TW" altLang="en-US" sz="2000" dirty="0" smtClean="0"/>
              <a:t>透過關鍵字尋找想要的文章</a:t>
            </a:r>
            <a:endParaRPr lang="en-US" altLang="zh-TW" sz="20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551</TotalTime>
  <Words>772</Words>
  <Application>Microsoft Office PowerPoint</Application>
  <PresentationFormat>如螢幕大小 (4:3)</PresentationFormat>
  <Paragraphs>301</Paragraphs>
  <Slides>24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旅程</vt:lpstr>
      <vt:lpstr>投影片 1</vt:lpstr>
      <vt:lpstr>其他類似平台收益方式</vt:lpstr>
      <vt:lpstr>本平台欲採用的收益方式</vt:lpstr>
      <vt:lpstr>投影片 4</vt:lpstr>
      <vt:lpstr>成本估計</vt:lpstr>
      <vt:lpstr>投影片 6</vt:lpstr>
      <vt:lpstr>投影片 7</vt:lpstr>
      <vt:lpstr>經驗值系統簡介</vt:lpstr>
      <vt:lpstr>圖片及文章管理系統</vt:lpstr>
      <vt:lpstr>初階排版&amp;功能設計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初階程式構想</vt:lpstr>
      <vt:lpstr>發展目標</vt:lpstr>
      <vt:lpstr>發展目標</vt:lpstr>
      <vt:lpstr>發展目標</vt:lpstr>
      <vt:lpstr>團隊成員</vt:lpstr>
      <vt:lpstr>投影片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user</cp:lastModifiedBy>
  <cp:revision>59</cp:revision>
  <dcterms:created xsi:type="dcterms:W3CDTF">2017-05-01T06:55:25Z</dcterms:created>
  <dcterms:modified xsi:type="dcterms:W3CDTF">2017-06-09T16:02:34Z</dcterms:modified>
</cp:coreProperties>
</file>