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E01-B841-4537-8910-4D534E5AB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C50EE-1AC7-40C9-8633-9EF444D6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412A-9429-4D83-9BDD-D36C427D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1B17-8410-44E6-A9AD-3ACD8B6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E49D-8D32-4261-9445-B78E78D0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9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7165-343B-484E-9451-694FADB2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1F628-A16D-4D5D-988F-17BDD65E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BA6A-ED1C-40EC-8764-52543D84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88C5-0101-48C5-90DE-C9771DB5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5077-C2B9-4C20-B445-2B3E4BDB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1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2728D-AC57-44EF-B88C-E32305AA9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19F1-4595-4C73-9A4A-A48C56B8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59D5-EA50-46B3-8587-50B17918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2EA8-C47F-44E3-BAA4-B1CF08CA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6D2AD-874F-4E90-B1A4-24D05661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8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4ABE-B92E-4C27-A0BE-B2946261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B4BA-2885-4574-9BF7-3EEF3AC1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D729-9717-42EA-BC7E-C32EED7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9073-6C18-4CE2-A627-F0E1763C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FBBD-AB9B-4AA9-A538-02270451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2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9F15-D65B-4CB4-916E-01D66E59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25BF-6696-4DA6-9F8C-04A62DC9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B30C-9774-46BE-AD93-AB2AB588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DC6C-08F8-41F1-8D95-167C6B5D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8A51-979F-470A-97C7-ECC042C6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02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D5FE-7860-428E-9F52-817A698B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79AC-BE85-4F71-B887-AED812E70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EBC20-87CE-40BB-A2D6-DD3D6DF9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4B994-C78D-4F4D-9F13-F08857E9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CD3C8-5393-4AF4-A697-86D8066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F120-4EA1-4ABA-B950-46454E7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D0A5-1852-4327-AA0D-391A7BEF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0CC0D-CA29-436D-A558-852A166E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BD526-0794-49DF-8D05-28DD6D24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C8ECF-216C-4386-9D7A-211F2ACB3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10E5A-2222-4CE6-8D95-D8E0A4F85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94E4B-D845-4000-95D4-AEFF0A7A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045FA-88AB-4AEF-B39D-081E50ED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969B6-C579-4538-9E1A-565AF180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0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2E32-7371-41B8-BA9B-AD174357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9CBBD-4E49-49AA-B6CA-1C6C4F7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35EE4-4DFE-4821-B701-E338F43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B59E8-E095-47FB-832F-571E2638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3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C4602-36A0-4265-B0A1-713082D3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8C73F-9054-498A-872B-A8189B40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1134F-A39F-4E15-A24B-3A28BCDC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D7E-55E5-4F93-89F8-399BEB50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BFFF-23F4-4AA8-8BAC-9C7A989E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845FB-D62D-4E5E-A9D5-B0363630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C806-125B-4FAC-BFF3-3B07F7B1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5E3CE-9F37-4FF6-ADD1-2B0036D5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77954-9772-447A-8FCD-4185AAA1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4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15F3-69DE-45E4-AC2D-570AB9C3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1D78F-DFC5-4828-91A0-E3E76B599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4BC4-06FD-4894-B66C-5CBE7B50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3C8C-E3E2-4CAE-A301-CCFA2777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4ADC-BB13-43E2-9AF6-240A5153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B0EDB-1D69-4876-B8E0-E7495838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25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DD0F-FFB0-4B95-958C-2320DF47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8BAE-3BD9-4462-8158-356189BA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0559-5FE7-4CEB-9AC6-BF5A8BA6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AC3E-6715-4125-851E-304A474139C4}" type="datetimeFigureOut">
              <a:rPr lang="en-GB" smtClean="0"/>
              <a:t>20/02/2021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EE37-DECF-4E47-8111-4305BAC82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3F31-C92C-4DB3-88C9-28146306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B8CA-8D9B-4725-A28F-5F9D72DFD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5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C82BF93-2DDB-4999-8494-9A88D176BC1B}"/>
              </a:ext>
            </a:extLst>
          </p:cNvPr>
          <p:cNvSpPr/>
          <p:nvPr/>
        </p:nvSpPr>
        <p:spPr>
          <a:xfrm>
            <a:off x="1776000" y="549000"/>
            <a:ext cx="86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27CE881A-CBE2-45BA-8315-21F809DD22F5}"/>
              </a:ext>
            </a:extLst>
          </p:cNvPr>
          <p:cNvSpPr/>
          <p:nvPr/>
        </p:nvSpPr>
        <p:spPr>
          <a:xfrm rot="10800000">
            <a:off x="4276702" y="2895284"/>
            <a:ext cx="334726" cy="2695240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5E83BB6-4390-470E-AF92-32EA998BB45F}"/>
              </a:ext>
            </a:extLst>
          </p:cNvPr>
          <p:cNvSpPr/>
          <p:nvPr/>
        </p:nvSpPr>
        <p:spPr>
          <a:xfrm rot="10800000">
            <a:off x="2514283" y="1656901"/>
            <a:ext cx="1762420" cy="12412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C5A9B3-CEF3-4D9B-8488-87E754FD6266}"/>
              </a:ext>
            </a:extLst>
          </p:cNvPr>
          <p:cNvSpPr/>
          <p:nvPr/>
        </p:nvSpPr>
        <p:spPr>
          <a:xfrm>
            <a:off x="2231079" y="2430320"/>
            <a:ext cx="2104006" cy="21040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74" name="Partial Circle 73">
            <a:extLst>
              <a:ext uri="{FF2B5EF4-FFF2-40B4-BE49-F238E27FC236}">
                <a16:creationId xmlns:a16="http://schemas.microsoft.com/office/drawing/2014/main" id="{C03DE945-676B-4ADA-BD45-DA7F622C44EF}"/>
              </a:ext>
            </a:extLst>
          </p:cNvPr>
          <p:cNvSpPr/>
          <p:nvPr/>
        </p:nvSpPr>
        <p:spPr>
          <a:xfrm>
            <a:off x="4184369" y="2804707"/>
            <a:ext cx="184667" cy="184667"/>
          </a:xfrm>
          <a:prstGeom prst="pie">
            <a:avLst>
              <a:gd name="adj1" fmla="val 5078575"/>
              <a:gd name="adj2" fmla="val 129113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8189C4DB-4CA5-40DE-A8AB-3C51608E4826}"/>
              </a:ext>
            </a:extLst>
          </p:cNvPr>
          <p:cNvSpPr/>
          <p:nvPr/>
        </p:nvSpPr>
        <p:spPr>
          <a:xfrm>
            <a:off x="3149673" y="3348111"/>
            <a:ext cx="266817" cy="266817"/>
          </a:xfrm>
          <a:prstGeom prst="pie">
            <a:avLst>
              <a:gd name="adj1" fmla="val 18394423"/>
              <a:gd name="adj2" fmla="val 212097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99C0E3F3-19B2-4E48-BDEB-52B82530A61D}"/>
              </a:ext>
            </a:extLst>
          </p:cNvPr>
          <p:cNvSpPr/>
          <p:nvPr/>
        </p:nvSpPr>
        <p:spPr>
          <a:xfrm>
            <a:off x="2232685" y="2430320"/>
            <a:ext cx="2102400" cy="2102400"/>
          </a:xfrm>
          <a:prstGeom prst="pie">
            <a:avLst>
              <a:gd name="adj1" fmla="val 18310350"/>
              <a:gd name="adj2" fmla="val 211898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9253F9-2F5F-4ADC-984E-6DC00C11BA3C}"/>
                  </a:ext>
                </a:extLst>
              </p:cNvPr>
              <p:cNvSpPr txBox="1"/>
              <p:nvPr/>
            </p:nvSpPr>
            <p:spPr>
              <a:xfrm>
                <a:off x="3339689" y="3395538"/>
                <a:ext cx="62518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69253F9-2F5F-4ADC-984E-6DC00C11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89" y="3395538"/>
                <a:ext cx="62518" cy="92333"/>
              </a:xfrm>
              <a:prstGeom prst="rect">
                <a:avLst/>
              </a:prstGeom>
              <a:blipFill>
                <a:blip r:embed="rId2"/>
                <a:stretch>
                  <a:fillRect l="-40000" t="-26667" r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EF45F2-9F22-41A8-8CCE-6D88592EAFE9}"/>
                  </a:ext>
                </a:extLst>
              </p:cNvPr>
              <p:cNvSpPr txBox="1"/>
              <p:nvPr/>
            </p:nvSpPr>
            <p:spPr>
              <a:xfrm>
                <a:off x="2402512" y="1373874"/>
                <a:ext cx="581890" cy="203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5EF45F2-9F22-41A8-8CCE-6D88592E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12" y="1373874"/>
                <a:ext cx="581890" cy="203517"/>
              </a:xfrm>
              <a:prstGeom prst="rect">
                <a:avLst/>
              </a:prstGeom>
              <a:blipFill>
                <a:blip r:embed="rId3"/>
                <a:stretch>
                  <a:fillRect l="-8333" t="-14706" r="-9375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2F888A-6FA3-43E1-91AA-7A89DFAE851F}"/>
                  </a:ext>
                </a:extLst>
              </p:cNvPr>
              <p:cNvSpPr txBox="1"/>
              <p:nvPr/>
            </p:nvSpPr>
            <p:spPr>
              <a:xfrm>
                <a:off x="3754762" y="3696167"/>
                <a:ext cx="591508" cy="191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HK" sz="1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HK" sz="1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2F888A-6FA3-43E1-91AA-7A89DFAE8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62" y="3696167"/>
                <a:ext cx="591508" cy="191014"/>
              </a:xfrm>
              <a:prstGeom prst="rect">
                <a:avLst/>
              </a:prstGeom>
              <a:blipFill>
                <a:blip r:embed="rId5"/>
                <a:stretch>
                  <a:fillRect l="-5155" t="-25000" r="-4124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77D8ED-621A-4324-86A2-476FF9BF1B52}"/>
                  </a:ext>
                </a:extLst>
              </p:cNvPr>
              <p:cNvSpPr txBox="1"/>
              <p:nvPr/>
            </p:nvSpPr>
            <p:spPr>
              <a:xfrm>
                <a:off x="4463554" y="5652986"/>
                <a:ext cx="5818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4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4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77D8ED-621A-4324-86A2-476FF9BF1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54" y="5652986"/>
                <a:ext cx="581890" cy="184666"/>
              </a:xfrm>
              <a:prstGeom prst="rect">
                <a:avLst/>
              </a:prstGeom>
              <a:blipFill>
                <a:blip r:embed="rId6"/>
                <a:stretch>
                  <a:fillRect l="-4167" t="-25806" r="-5208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Partial Circle 71">
            <a:extLst>
              <a:ext uri="{FF2B5EF4-FFF2-40B4-BE49-F238E27FC236}">
                <a16:creationId xmlns:a16="http://schemas.microsoft.com/office/drawing/2014/main" id="{1484F690-8312-4A57-BBBE-0D190E926A1C}"/>
              </a:ext>
            </a:extLst>
          </p:cNvPr>
          <p:cNvSpPr/>
          <p:nvPr/>
        </p:nvSpPr>
        <p:spPr>
          <a:xfrm>
            <a:off x="4129429" y="2748749"/>
            <a:ext cx="293131" cy="293131"/>
          </a:xfrm>
          <a:prstGeom prst="pie">
            <a:avLst>
              <a:gd name="adj1" fmla="val 12914448"/>
              <a:gd name="adj2" fmla="val 162191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10D1F4DA-7326-49C6-9A8D-0E188DD5DBBF}"/>
              </a:ext>
            </a:extLst>
          </p:cNvPr>
          <p:cNvSpPr/>
          <p:nvPr/>
        </p:nvSpPr>
        <p:spPr>
          <a:xfrm>
            <a:off x="4135793" y="2755836"/>
            <a:ext cx="280178" cy="280178"/>
          </a:xfrm>
          <a:prstGeom prst="pie">
            <a:avLst>
              <a:gd name="adj1" fmla="val 21591191"/>
              <a:gd name="adj2" fmla="val 50431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6F78D-58AA-482B-A876-8C45E77527E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 flipV="1">
            <a:off x="4276703" y="2898123"/>
            <a:ext cx="334726" cy="2692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C770FE-A15A-4DC9-B2AA-7673CEB2F371}"/>
              </a:ext>
            </a:extLst>
          </p:cNvPr>
          <p:cNvCxnSpPr>
            <a:cxnSpLocks/>
            <a:stCxn id="69" idx="4"/>
          </p:cNvCxnSpPr>
          <p:nvPr/>
        </p:nvCxnSpPr>
        <p:spPr>
          <a:xfrm flipH="1" flipV="1">
            <a:off x="2498334" y="1643804"/>
            <a:ext cx="1778368" cy="1251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ross 57">
            <a:extLst>
              <a:ext uri="{FF2B5EF4-FFF2-40B4-BE49-F238E27FC236}">
                <a16:creationId xmlns:a16="http://schemas.microsoft.com/office/drawing/2014/main" id="{929C46FF-4BF1-46E6-93CE-714892013909}"/>
              </a:ext>
            </a:extLst>
          </p:cNvPr>
          <p:cNvSpPr/>
          <p:nvPr/>
        </p:nvSpPr>
        <p:spPr>
          <a:xfrm rot="2701932">
            <a:off x="2435249" y="1574295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B285AF23-FC9E-49F9-9626-51013C069536}"/>
              </a:ext>
            </a:extLst>
          </p:cNvPr>
          <p:cNvSpPr/>
          <p:nvPr/>
        </p:nvSpPr>
        <p:spPr>
          <a:xfrm rot="2701932">
            <a:off x="3449227" y="2292530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6C1331CF-0B60-412F-85FC-14B7C4F4BF39}"/>
              </a:ext>
            </a:extLst>
          </p:cNvPr>
          <p:cNvSpPr/>
          <p:nvPr/>
        </p:nvSpPr>
        <p:spPr>
          <a:xfrm rot="2701932">
            <a:off x="4309440" y="3717062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3" name="Cross 62">
            <a:extLst>
              <a:ext uri="{FF2B5EF4-FFF2-40B4-BE49-F238E27FC236}">
                <a16:creationId xmlns:a16="http://schemas.microsoft.com/office/drawing/2014/main" id="{04B6559A-1BAC-4C45-B919-E76B489C0477}"/>
              </a:ext>
            </a:extLst>
          </p:cNvPr>
          <p:cNvSpPr/>
          <p:nvPr/>
        </p:nvSpPr>
        <p:spPr>
          <a:xfrm rot="2701932">
            <a:off x="4532981" y="5501964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943B32-0D2C-45D1-B5CA-03A44C8EC281}"/>
                  </a:ext>
                </a:extLst>
              </p:cNvPr>
              <p:cNvSpPr txBox="1"/>
              <p:nvPr/>
            </p:nvSpPr>
            <p:spPr>
              <a:xfrm>
                <a:off x="4188949" y="2883850"/>
                <a:ext cx="8976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7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943B32-0D2C-45D1-B5CA-03A44C8E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49" y="2883850"/>
                <a:ext cx="89768" cy="107722"/>
              </a:xfrm>
              <a:prstGeom prst="rect">
                <a:avLst/>
              </a:prstGeom>
              <a:blipFill>
                <a:blip r:embed="rId7"/>
                <a:stretch>
                  <a:fillRect l="-26667" t="-5556" r="-20000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E3C4012-3744-4669-B6C8-342AEF566350}"/>
                  </a:ext>
                </a:extLst>
              </p:cNvPr>
              <p:cNvSpPr txBox="1"/>
              <p:nvPr/>
            </p:nvSpPr>
            <p:spPr>
              <a:xfrm>
                <a:off x="4184189" y="2757640"/>
                <a:ext cx="107915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l-GR" sz="6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sz="600" b="0" i="1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E3C4012-3744-4669-B6C8-342AEF566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89" y="2757640"/>
                <a:ext cx="107915" cy="92333"/>
              </a:xfrm>
              <a:prstGeom prst="rect">
                <a:avLst/>
              </a:prstGeom>
              <a:blipFill>
                <a:blip r:embed="rId8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DDCA4D3-BC18-441C-925E-76919CFA7555}"/>
                  </a:ext>
                </a:extLst>
              </p:cNvPr>
              <p:cNvSpPr txBox="1"/>
              <p:nvPr/>
            </p:nvSpPr>
            <p:spPr>
              <a:xfrm>
                <a:off x="4287485" y="2895925"/>
                <a:ext cx="107915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l-GR" sz="6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sz="600" b="0" i="1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DDCA4D3-BC18-441C-925E-76919CFA7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85" y="2895925"/>
                <a:ext cx="107915" cy="92333"/>
              </a:xfrm>
              <a:prstGeom prst="rect">
                <a:avLst/>
              </a:prstGeom>
              <a:blipFill>
                <a:blip r:embed="rId9"/>
                <a:stretch>
                  <a:fillRect l="-22222" r="-16667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34AE28-C80E-4A95-8051-C6EE13814123}"/>
                  </a:ext>
                </a:extLst>
              </p:cNvPr>
              <p:cNvSpPr txBox="1"/>
              <p:nvPr/>
            </p:nvSpPr>
            <p:spPr>
              <a:xfrm>
                <a:off x="5397317" y="1315223"/>
                <a:ext cx="2109808" cy="389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34AE28-C80E-4A95-8051-C6EE13814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17" y="1315223"/>
                <a:ext cx="2109808" cy="389915"/>
              </a:xfrm>
              <a:prstGeom prst="rect">
                <a:avLst/>
              </a:prstGeom>
              <a:blipFill>
                <a:blip r:embed="rId10"/>
                <a:stretch>
                  <a:fillRect r="-2601" b="-45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D66714A-E66B-477E-B295-8A4848BDE7BB}"/>
                  </a:ext>
                </a:extLst>
              </p:cNvPr>
              <p:cNvSpPr txBox="1"/>
              <p:nvPr/>
            </p:nvSpPr>
            <p:spPr>
              <a:xfrm>
                <a:off x="5363685" y="1941203"/>
                <a:ext cx="2276008" cy="532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D66714A-E66B-477E-B295-8A4848BDE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85" y="1941203"/>
                <a:ext cx="2276008" cy="5321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825C6DC-0329-44E5-B18E-EF33A4E33394}"/>
              </a:ext>
            </a:extLst>
          </p:cNvPr>
          <p:cNvSpPr txBox="1"/>
          <p:nvPr/>
        </p:nvSpPr>
        <p:spPr>
          <a:xfrm>
            <a:off x="5177991" y="860496"/>
            <a:ext cx="19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latin typeface="LM Roman 10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By definition,</a:t>
            </a:r>
            <a:endParaRPr lang="en-GB" sz="1400" b="1" dirty="0">
              <a:latin typeface="LM Roman 10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37133D-2751-43B8-9224-C8D5B1B9174B}"/>
                  </a:ext>
                </a:extLst>
              </p:cNvPr>
              <p:cNvSpPr txBox="1"/>
              <p:nvPr/>
            </p:nvSpPr>
            <p:spPr>
              <a:xfrm>
                <a:off x="5177991" y="2555552"/>
                <a:ext cx="4832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Since internal angles sum up to </a:t>
                </a:r>
                <a14:m>
                  <m:oMath xmlns:m="http://schemas.openxmlformats.org/officeDocument/2006/math">
                    <m:r>
                      <a:rPr lang="en-HK" sz="14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2</m:t>
                    </m:r>
                    <m:r>
                      <a:rPr lang="en-H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</a:rPr>
                      <m:t>𝜋</m:t>
                    </m:r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about a point,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37133D-2751-43B8-9224-C8D5B1B91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91" y="2555552"/>
                <a:ext cx="4832391" cy="307777"/>
              </a:xfrm>
              <a:prstGeom prst="rect">
                <a:avLst/>
              </a:prstGeom>
              <a:blipFill>
                <a:blip r:embed="rId12"/>
                <a:stretch>
                  <a:fillRect l="-378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3D74739-B5A3-45F1-B4CE-5DD910B43D1F}"/>
                  </a:ext>
                </a:extLst>
              </p:cNvPr>
              <p:cNvSpPr txBox="1"/>
              <p:nvPr/>
            </p:nvSpPr>
            <p:spPr>
              <a:xfrm>
                <a:off x="5397317" y="2981126"/>
                <a:ext cx="2159822" cy="334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𝜋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−</m:t>
                          </m:r>
                          <m:r>
                            <a:rPr lang="en-GB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3D74739-B5A3-45F1-B4CE-5DD910B4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17" y="2981126"/>
                <a:ext cx="2159822" cy="334579"/>
              </a:xfrm>
              <a:prstGeom prst="rect">
                <a:avLst/>
              </a:prstGeom>
              <a:blipFill>
                <a:blip r:embed="rId13"/>
                <a:stretch>
                  <a:fillRect b="-3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22B72CD-A708-442C-B2E4-13A36BEC2173}"/>
                  </a:ext>
                </a:extLst>
              </p:cNvPr>
              <p:cNvSpPr txBox="1"/>
              <p:nvPr/>
            </p:nvSpPr>
            <p:spPr>
              <a:xfrm>
                <a:off x="5133367" y="3636259"/>
                <a:ext cx="5282633" cy="80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Because the sum of internal angles in a quadrilateral is </a:t>
                </a:r>
                <a14:m>
                  <m:oMath xmlns:m="http://schemas.openxmlformats.org/officeDocument/2006/math">
                    <m:r>
                      <a:rPr lang="en-HK" sz="1400" b="1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Sans Serif" panose="02000603000000000000" pitchFamily="2" charset="0"/>
                      </a:rPr>
                      <m:t>𝟐</m:t>
                    </m:r>
                    <m:r>
                      <a:rPr lang="en-HK" sz="1400" b="1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Sans Serif" panose="02000603000000000000" pitchFamily="2" charset="0"/>
                      </a:rPr>
                      <m:t>𝝅</m:t>
                    </m:r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and that the angle of a tangent line towards the centre of a circle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  <m:t>𝝅</m:t>
                        </m:r>
                      </m:num>
                      <m:den>
                        <m:r>
                          <a:rPr lang="en-HK" sz="14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therefore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22B72CD-A708-442C-B2E4-13A36BEC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67" y="3636259"/>
                <a:ext cx="5282633" cy="803233"/>
              </a:xfrm>
              <a:prstGeom prst="rect">
                <a:avLst/>
              </a:prstGeom>
              <a:blipFill>
                <a:blip r:embed="rId14"/>
                <a:stretch>
                  <a:fillRect l="-346" t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A0ACE0-278A-4C43-A59A-88F1F68DCB9D}"/>
                  </a:ext>
                </a:extLst>
              </p:cNvPr>
              <p:cNvSpPr txBox="1"/>
              <p:nvPr/>
            </p:nvSpPr>
            <p:spPr>
              <a:xfrm>
                <a:off x="5367579" y="4563330"/>
                <a:ext cx="2010615" cy="334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𝜋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r>
                        <a:rPr lang="en-HK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HK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A0ACE0-278A-4C43-A59A-88F1F68DC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79" y="4563330"/>
                <a:ext cx="2010615" cy="334579"/>
              </a:xfrm>
              <a:prstGeom prst="rect">
                <a:avLst/>
              </a:prstGeom>
              <a:blipFill>
                <a:blip r:embed="rId15"/>
                <a:stretch>
                  <a:fillRect l="-1824" t="-7407" r="-1824" b="-2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6FB118-1EF4-4CD1-B9BC-779C9202949C}"/>
                  </a:ext>
                </a:extLst>
              </p:cNvPr>
              <p:cNvSpPr txBox="1"/>
              <p:nvPr/>
            </p:nvSpPr>
            <p:spPr>
              <a:xfrm>
                <a:off x="5313666" y="5180549"/>
                <a:ext cx="4512454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+</m:t>
                      </m:r>
                      <m:func>
                        <m:funcPr>
                          <m:ctrlPr>
                            <a:rPr lang="en-HK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HK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6FB118-1EF4-4CD1-B9BC-779C92029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66" y="5180549"/>
                <a:ext cx="4512454" cy="564770"/>
              </a:xfrm>
              <a:prstGeom prst="rect">
                <a:avLst/>
              </a:prstGeom>
              <a:blipFill>
                <a:blip r:embed="rId16"/>
                <a:stretch>
                  <a:fillRect t="-2174"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Cross 119">
            <a:extLst>
              <a:ext uri="{FF2B5EF4-FFF2-40B4-BE49-F238E27FC236}">
                <a16:creationId xmlns:a16="http://schemas.microsoft.com/office/drawing/2014/main" id="{DAF16AB1-7E87-4A3E-8ED6-BB7A5264AFB5}"/>
              </a:ext>
            </a:extLst>
          </p:cNvPr>
          <p:cNvSpPr/>
          <p:nvPr/>
        </p:nvSpPr>
        <p:spPr>
          <a:xfrm rot="2701932">
            <a:off x="1696966" y="469966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121" name="Cross 120">
            <a:extLst>
              <a:ext uri="{FF2B5EF4-FFF2-40B4-BE49-F238E27FC236}">
                <a16:creationId xmlns:a16="http://schemas.microsoft.com/office/drawing/2014/main" id="{80464DF7-EF1E-4469-B5A3-E627EA69304A}"/>
              </a:ext>
            </a:extLst>
          </p:cNvPr>
          <p:cNvSpPr/>
          <p:nvPr/>
        </p:nvSpPr>
        <p:spPr>
          <a:xfrm rot="2701932">
            <a:off x="10336966" y="6229966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CCFAEF-612A-4A00-92DE-3FE4FC618C6C}"/>
                  </a:ext>
                </a:extLst>
              </p:cNvPr>
              <p:cNvSpPr txBox="1"/>
              <p:nvPr/>
            </p:nvSpPr>
            <p:spPr>
              <a:xfrm>
                <a:off x="1805535" y="592451"/>
                <a:ext cx="3815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(0,0)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CCFAEF-612A-4A00-92DE-3FE4FC618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35" y="592451"/>
                <a:ext cx="381515" cy="184666"/>
              </a:xfrm>
              <a:prstGeom prst="rect">
                <a:avLst/>
              </a:prstGeom>
              <a:blipFill>
                <a:blip r:embed="rId17"/>
                <a:stretch>
                  <a:fillRect l="-11111" t="-23333" r="-1428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A40B4B5-DA40-45DC-98C0-2E192E99B9FD}"/>
                  </a:ext>
                </a:extLst>
              </p:cNvPr>
              <p:cNvSpPr txBox="1"/>
              <p:nvPr/>
            </p:nvSpPr>
            <p:spPr>
              <a:xfrm>
                <a:off x="9502711" y="6104896"/>
                <a:ext cx="8287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(6000,4000)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A40B4B5-DA40-45DC-98C0-2E192E99B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711" y="6104896"/>
                <a:ext cx="828753" cy="184666"/>
              </a:xfrm>
              <a:prstGeom prst="rect">
                <a:avLst/>
              </a:prstGeom>
              <a:blipFill>
                <a:blip r:embed="rId18"/>
                <a:stretch>
                  <a:fillRect l="-6618" t="-22581" r="-6618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CEFE32B5-979E-44A6-97E5-2B07CAE20376}"/>
              </a:ext>
            </a:extLst>
          </p:cNvPr>
          <p:cNvSpPr txBox="1"/>
          <p:nvPr/>
        </p:nvSpPr>
        <p:spPr>
          <a:xfrm>
            <a:off x="1805535" y="284674"/>
            <a:ext cx="408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latin typeface="LM Roman 10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A photograph of a side view of the setup</a:t>
            </a:r>
            <a:endParaRPr lang="en-GB" sz="1400" b="1" dirty="0">
              <a:latin typeface="LM Roman 10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842195-7B0D-4E93-A4AB-1AC968FA1AFD}"/>
                  </a:ext>
                </a:extLst>
              </p:cNvPr>
              <p:cNvSpPr txBox="1"/>
              <p:nvPr/>
            </p:nvSpPr>
            <p:spPr>
              <a:xfrm>
                <a:off x="3096573" y="1882706"/>
                <a:ext cx="5466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HK" sz="12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HK" sz="12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842195-7B0D-4E93-A4AB-1AC968FA1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3" y="1882706"/>
                <a:ext cx="546623" cy="184666"/>
              </a:xfrm>
              <a:prstGeom prst="rect">
                <a:avLst/>
              </a:prstGeom>
              <a:blipFill>
                <a:blip r:embed="rId19"/>
                <a:stretch>
                  <a:fillRect t="-333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96EF7375-9245-4AD3-A386-7CC61973CB5F}"/>
              </a:ext>
            </a:extLst>
          </p:cNvPr>
          <p:cNvSpPr/>
          <p:nvPr/>
        </p:nvSpPr>
        <p:spPr>
          <a:xfrm>
            <a:off x="1776000" y="549000"/>
            <a:ext cx="864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186" name="Isosceles Triangle 185">
            <a:extLst>
              <a:ext uri="{FF2B5EF4-FFF2-40B4-BE49-F238E27FC236}">
                <a16:creationId xmlns:a16="http://schemas.microsoft.com/office/drawing/2014/main" id="{92BD933A-9353-44D0-BCB4-5447CBA2CFDE}"/>
              </a:ext>
            </a:extLst>
          </p:cNvPr>
          <p:cNvSpPr/>
          <p:nvPr/>
        </p:nvSpPr>
        <p:spPr>
          <a:xfrm rot="10800000">
            <a:off x="4276702" y="2895284"/>
            <a:ext cx="334726" cy="2695240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D7F33E5B-47D4-4280-83EE-69484AD02D7A}"/>
              </a:ext>
            </a:extLst>
          </p:cNvPr>
          <p:cNvSpPr/>
          <p:nvPr/>
        </p:nvSpPr>
        <p:spPr>
          <a:xfrm rot="10800000">
            <a:off x="2514283" y="1656901"/>
            <a:ext cx="1762420" cy="1241222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13B649B-3C84-47A7-97C7-21BD8727F315}"/>
              </a:ext>
            </a:extLst>
          </p:cNvPr>
          <p:cNvSpPr/>
          <p:nvPr/>
        </p:nvSpPr>
        <p:spPr>
          <a:xfrm>
            <a:off x="2231079" y="2430320"/>
            <a:ext cx="2104006" cy="21040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189" name="Partial Circle 188">
            <a:extLst>
              <a:ext uri="{FF2B5EF4-FFF2-40B4-BE49-F238E27FC236}">
                <a16:creationId xmlns:a16="http://schemas.microsoft.com/office/drawing/2014/main" id="{EEBC303C-5A9D-407A-94F9-64337AECAB92}"/>
              </a:ext>
            </a:extLst>
          </p:cNvPr>
          <p:cNvSpPr/>
          <p:nvPr/>
        </p:nvSpPr>
        <p:spPr>
          <a:xfrm>
            <a:off x="4184369" y="2804707"/>
            <a:ext cx="184667" cy="184667"/>
          </a:xfrm>
          <a:prstGeom prst="pie">
            <a:avLst>
              <a:gd name="adj1" fmla="val 5078575"/>
              <a:gd name="adj2" fmla="val 1291138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90" name="Partial Circle 189">
            <a:extLst>
              <a:ext uri="{FF2B5EF4-FFF2-40B4-BE49-F238E27FC236}">
                <a16:creationId xmlns:a16="http://schemas.microsoft.com/office/drawing/2014/main" id="{E5F81991-6204-4939-9BC0-7B26F84E4CDE}"/>
              </a:ext>
            </a:extLst>
          </p:cNvPr>
          <p:cNvSpPr/>
          <p:nvPr/>
        </p:nvSpPr>
        <p:spPr>
          <a:xfrm>
            <a:off x="3149673" y="3348111"/>
            <a:ext cx="266817" cy="266817"/>
          </a:xfrm>
          <a:prstGeom prst="pie">
            <a:avLst>
              <a:gd name="adj1" fmla="val 18394423"/>
              <a:gd name="adj2" fmla="val 212097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91" name="Partial Circle 190">
            <a:extLst>
              <a:ext uri="{FF2B5EF4-FFF2-40B4-BE49-F238E27FC236}">
                <a16:creationId xmlns:a16="http://schemas.microsoft.com/office/drawing/2014/main" id="{2A78B844-EF66-4587-97B1-A4EF283B627F}"/>
              </a:ext>
            </a:extLst>
          </p:cNvPr>
          <p:cNvSpPr/>
          <p:nvPr/>
        </p:nvSpPr>
        <p:spPr>
          <a:xfrm>
            <a:off x="2232685" y="2430320"/>
            <a:ext cx="2102400" cy="2102400"/>
          </a:xfrm>
          <a:prstGeom prst="pie">
            <a:avLst>
              <a:gd name="adj1" fmla="val 18310350"/>
              <a:gd name="adj2" fmla="val 211898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40C2550-881A-4835-8586-C4DE082AAAD3}"/>
                  </a:ext>
                </a:extLst>
              </p:cNvPr>
              <p:cNvSpPr txBox="1"/>
              <p:nvPr/>
            </p:nvSpPr>
            <p:spPr>
              <a:xfrm>
                <a:off x="3339689" y="3395538"/>
                <a:ext cx="62518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40C2550-881A-4835-8586-C4DE082A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689" y="3395538"/>
                <a:ext cx="62518" cy="92333"/>
              </a:xfrm>
              <a:prstGeom prst="rect">
                <a:avLst/>
              </a:prstGeom>
              <a:blipFill>
                <a:blip r:embed="rId3"/>
                <a:stretch>
                  <a:fillRect l="-40000" t="-26667" r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EE4748E-05CF-4C36-AB3C-C9A4AEDCAD31}"/>
                  </a:ext>
                </a:extLst>
              </p:cNvPr>
              <p:cNvSpPr txBox="1"/>
              <p:nvPr/>
            </p:nvSpPr>
            <p:spPr>
              <a:xfrm>
                <a:off x="2402512" y="1373874"/>
                <a:ext cx="581890" cy="203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EE4748E-05CF-4C36-AB3C-C9A4AEDC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12" y="1373874"/>
                <a:ext cx="581890" cy="203517"/>
              </a:xfrm>
              <a:prstGeom prst="rect">
                <a:avLst/>
              </a:prstGeom>
              <a:blipFill>
                <a:blip r:embed="rId4"/>
                <a:stretch>
                  <a:fillRect l="-4167" t="-23529" r="-5208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5D367BA-6991-4AD0-8426-53CCD9D8F608}"/>
                  </a:ext>
                </a:extLst>
              </p:cNvPr>
              <p:cNvSpPr txBox="1"/>
              <p:nvPr/>
            </p:nvSpPr>
            <p:spPr>
              <a:xfrm>
                <a:off x="3754762" y="3696167"/>
                <a:ext cx="591508" cy="191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HK" sz="1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3</m:t>
                          </m:r>
                        </m:sub>
                      </m:sSub>
                      <m:r>
                        <a:rPr lang="en-HK" sz="1200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5D367BA-6991-4AD0-8426-53CCD9D8F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762" y="3696167"/>
                <a:ext cx="591508" cy="191014"/>
              </a:xfrm>
              <a:prstGeom prst="rect">
                <a:avLst/>
              </a:prstGeom>
              <a:blipFill>
                <a:blip r:embed="rId5"/>
                <a:stretch>
                  <a:fillRect l="-5155" t="-25000" r="-4124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D338AF-0462-42C1-97CD-2776B80B05FE}"/>
                  </a:ext>
                </a:extLst>
              </p:cNvPr>
              <p:cNvSpPr txBox="1"/>
              <p:nvPr/>
            </p:nvSpPr>
            <p:spPr>
              <a:xfrm>
                <a:off x="4463554" y="5652986"/>
                <a:ext cx="5818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𝑥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4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,</m:t>
                      </m:r>
                      <m:sSub>
                        <m:sSubPr>
                          <m:ctrlPr>
                            <a:rPr lang="en-HK" sz="1200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𝑦</m:t>
                          </m:r>
                        </m:e>
                        <m: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4</m:t>
                          </m:r>
                        </m:sub>
                      </m:sSub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B8D338AF-0462-42C1-97CD-2776B80B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554" y="5652986"/>
                <a:ext cx="581890" cy="184666"/>
              </a:xfrm>
              <a:prstGeom prst="rect">
                <a:avLst/>
              </a:prstGeom>
              <a:blipFill>
                <a:blip r:embed="rId6"/>
                <a:stretch>
                  <a:fillRect l="-4167" t="-25806" r="-5208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Partial Circle 195">
            <a:extLst>
              <a:ext uri="{FF2B5EF4-FFF2-40B4-BE49-F238E27FC236}">
                <a16:creationId xmlns:a16="http://schemas.microsoft.com/office/drawing/2014/main" id="{80669344-3579-48A6-B842-F7624E6B53D4}"/>
              </a:ext>
            </a:extLst>
          </p:cNvPr>
          <p:cNvSpPr/>
          <p:nvPr/>
        </p:nvSpPr>
        <p:spPr>
          <a:xfrm>
            <a:off x="4129429" y="2748749"/>
            <a:ext cx="293131" cy="293131"/>
          </a:xfrm>
          <a:prstGeom prst="pie">
            <a:avLst>
              <a:gd name="adj1" fmla="val 12914448"/>
              <a:gd name="adj2" fmla="val 1621918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sp>
        <p:nvSpPr>
          <p:cNvPr id="197" name="Partial Circle 196">
            <a:extLst>
              <a:ext uri="{FF2B5EF4-FFF2-40B4-BE49-F238E27FC236}">
                <a16:creationId xmlns:a16="http://schemas.microsoft.com/office/drawing/2014/main" id="{A40C2AF8-02D8-4647-A04C-70C384379B0A}"/>
              </a:ext>
            </a:extLst>
          </p:cNvPr>
          <p:cNvSpPr/>
          <p:nvPr/>
        </p:nvSpPr>
        <p:spPr>
          <a:xfrm>
            <a:off x="4135793" y="2755836"/>
            <a:ext cx="280178" cy="280178"/>
          </a:xfrm>
          <a:prstGeom prst="pie">
            <a:avLst>
              <a:gd name="adj1" fmla="val 21591191"/>
              <a:gd name="adj2" fmla="val 504317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F3549B-D8C4-4E46-84CD-0759974650EF}"/>
              </a:ext>
            </a:extLst>
          </p:cNvPr>
          <p:cNvCxnSpPr>
            <a:cxnSpLocks/>
            <a:endCxn id="187" idx="0"/>
          </p:cNvCxnSpPr>
          <p:nvPr/>
        </p:nvCxnSpPr>
        <p:spPr>
          <a:xfrm flipH="1" flipV="1">
            <a:off x="4276703" y="2898123"/>
            <a:ext cx="334726" cy="26924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0333A60-D9DF-4726-A0C8-FEFC7BCEA616}"/>
              </a:ext>
            </a:extLst>
          </p:cNvPr>
          <p:cNvCxnSpPr>
            <a:cxnSpLocks/>
            <a:stCxn id="186" idx="4"/>
          </p:cNvCxnSpPr>
          <p:nvPr/>
        </p:nvCxnSpPr>
        <p:spPr>
          <a:xfrm flipH="1" flipV="1">
            <a:off x="2498334" y="1643804"/>
            <a:ext cx="1778368" cy="1251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Cross 199">
            <a:extLst>
              <a:ext uri="{FF2B5EF4-FFF2-40B4-BE49-F238E27FC236}">
                <a16:creationId xmlns:a16="http://schemas.microsoft.com/office/drawing/2014/main" id="{1534D1E1-1374-4F2A-AED5-D56A7F12AD31}"/>
              </a:ext>
            </a:extLst>
          </p:cNvPr>
          <p:cNvSpPr/>
          <p:nvPr/>
        </p:nvSpPr>
        <p:spPr>
          <a:xfrm rot="2701932">
            <a:off x="2435249" y="1574295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01" name="Cross 200">
            <a:extLst>
              <a:ext uri="{FF2B5EF4-FFF2-40B4-BE49-F238E27FC236}">
                <a16:creationId xmlns:a16="http://schemas.microsoft.com/office/drawing/2014/main" id="{F272A835-0CC7-43F4-B2F9-35E6DF0C92DA}"/>
              </a:ext>
            </a:extLst>
          </p:cNvPr>
          <p:cNvSpPr/>
          <p:nvPr/>
        </p:nvSpPr>
        <p:spPr>
          <a:xfrm rot="2701932">
            <a:off x="3449227" y="2292530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02" name="Cross 201">
            <a:extLst>
              <a:ext uri="{FF2B5EF4-FFF2-40B4-BE49-F238E27FC236}">
                <a16:creationId xmlns:a16="http://schemas.microsoft.com/office/drawing/2014/main" id="{D0D542DB-EF10-43C2-AF12-B6998240CA7A}"/>
              </a:ext>
            </a:extLst>
          </p:cNvPr>
          <p:cNvSpPr/>
          <p:nvPr/>
        </p:nvSpPr>
        <p:spPr>
          <a:xfrm rot="2701932">
            <a:off x="4309440" y="3717062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03" name="Cross 202">
            <a:extLst>
              <a:ext uri="{FF2B5EF4-FFF2-40B4-BE49-F238E27FC236}">
                <a16:creationId xmlns:a16="http://schemas.microsoft.com/office/drawing/2014/main" id="{A0DBE634-C4BA-47C9-AF68-04965A755233}"/>
              </a:ext>
            </a:extLst>
          </p:cNvPr>
          <p:cNvSpPr/>
          <p:nvPr/>
        </p:nvSpPr>
        <p:spPr>
          <a:xfrm rot="2701932">
            <a:off x="4532981" y="5501964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54157A6-36E8-4F89-8BB8-AEF7DB18AF20}"/>
                  </a:ext>
                </a:extLst>
              </p:cNvPr>
              <p:cNvSpPr txBox="1"/>
              <p:nvPr/>
            </p:nvSpPr>
            <p:spPr>
              <a:xfrm>
                <a:off x="4188949" y="2883850"/>
                <a:ext cx="8976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i="1" dirty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GB" sz="700" i="1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54157A6-36E8-4F89-8BB8-AEF7DB18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949" y="2883850"/>
                <a:ext cx="89768" cy="107722"/>
              </a:xfrm>
              <a:prstGeom prst="rect">
                <a:avLst/>
              </a:prstGeom>
              <a:blipFill>
                <a:blip r:embed="rId7"/>
                <a:stretch>
                  <a:fillRect l="-26667" t="-5556" r="-20000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E0ABB95-B9EC-47FD-B8CC-705C1A95A2AC}"/>
                  </a:ext>
                </a:extLst>
              </p:cNvPr>
              <p:cNvSpPr txBox="1"/>
              <p:nvPr/>
            </p:nvSpPr>
            <p:spPr>
              <a:xfrm>
                <a:off x="4184189" y="2757640"/>
                <a:ext cx="107915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l-GR" sz="6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sz="600" b="0" i="1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E0ABB95-B9EC-47FD-B8CC-705C1A95A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89" y="2757640"/>
                <a:ext cx="107915" cy="92333"/>
              </a:xfrm>
              <a:prstGeom prst="rect">
                <a:avLst/>
              </a:prstGeom>
              <a:blipFill>
                <a:blip r:embed="rId8"/>
                <a:stretch>
                  <a:fillRect l="-22222" r="-27778" b="-3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5B317C4-87FB-45C3-A9F7-BC233FC40D47}"/>
                  </a:ext>
                </a:extLst>
              </p:cNvPr>
              <p:cNvSpPr txBox="1"/>
              <p:nvPr/>
            </p:nvSpPr>
            <p:spPr>
              <a:xfrm>
                <a:off x="4287485" y="2895925"/>
                <a:ext cx="107915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600" i="1" dirty="0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l-GR" sz="600" i="1" dirty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sz="600" b="0" i="1" dirty="0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6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5B317C4-87FB-45C3-A9F7-BC233FC40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85" y="2895925"/>
                <a:ext cx="107915" cy="92333"/>
              </a:xfrm>
              <a:prstGeom prst="rect">
                <a:avLst/>
              </a:prstGeom>
              <a:blipFill>
                <a:blip r:embed="rId9"/>
                <a:stretch>
                  <a:fillRect l="-22222" r="-16667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540DF98-133F-4243-8F24-6C8218340C72}"/>
                  </a:ext>
                </a:extLst>
              </p:cNvPr>
              <p:cNvSpPr txBox="1"/>
              <p:nvPr/>
            </p:nvSpPr>
            <p:spPr>
              <a:xfrm>
                <a:off x="5397317" y="1315223"/>
                <a:ext cx="2109808" cy="389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5540DF98-133F-4243-8F24-6C821834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17" y="1315223"/>
                <a:ext cx="2109808" cy="389915"/>
              </a:xfrm>
              <a:prstGeom prst="rect">
                <a:avLst/>
              </a:prstGeom>
              <a:blipFill>
                <a:blip r:embed="rId10"/>
                <a:stretch>
                  <a:fillRect r="-2601" b="-45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D6629C5-3FDA-42FE-9440-AF57E665DB61}"/>
                  </a:ext>
                </a:extLst>
              </p:cNvPr>
              <p:cNvSpPr txBox="1"/>
              <p:nvPr/>
            </p:nvSpPr>
            <p:spPr>
              <a:xfrm>
                <a:off x="5363685" y="1941203"/>
                <a:ext cx="2276008" cy="532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 b="0" i="0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D6629C5-3FDA-42FE-9440-AF57E665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85" y="1941203"/>
                <a:ext cx="2276008" cy="532133"/>
              </a:xfrm>
              <a:prstGeom prst="rect">
                <a:avLst/>
              </a:prstGeom>
              <a:blipFill>
                <a:blip r:embed="rId11"/>
                <a:stretch>
                  <a:fillRect l="-268" t="-2273" r="-2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5A003957-0204-4FF4-B6A2-CD4ED95823EA}"/>
              </a:ext>
            </a:extLst>
          </p:cNvPr>
          <p:cNvSpPr txBox="1"/>
          <p:nvPr/>
        </p:nvSpPr>
        <p:spPr>
          <a:xfrm>
            <a:off x="5177991" y="860496"/>
            <a:ext cx="19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latin typeface="LM Roman 10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By definition,</a:t>
            </a:r>
            <a:endParaRPr lang="en-GB" sz="1400" b="1" dirty="0">
              <a:latin typeface="LM Roman 10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510793C-9651-473C-9B8F-0AAAC8A27CEC}"/>
                  </a:ext>
                </a:extLst>
              </p:cNvPr>
              <p:cNvSpPr txBox="1"/>
              <p:nvPr/>
            </p:nvSpPr>
            <p:spPr>
              <a:xfrm>
                <a:off x="5177991" y="2555552"/>
                <a:ext cx="48323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Since internal angles sum up to </a:t>
                </a:r>
                <a14:m>
                  <m:oMath xmlns:m="http://schemas.openxmlformats.org/officeDocument/2006/math">
                    <m:r>
                      <a:rPr lang="en-HK" sz="14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2</m:t>
                    </m:r>
                    <m:r>
                      <a:rPr lang="en-HK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" panose="02000603000000000000" pitchFamily="2" charset="0"/>
                      </a:rPr>
                      <m:t>𝜋</m:t>
                    </m:r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about a point,</a:t>
                </a:r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510793C-9651-473C-9B8F-0AAAC8A27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91" y="2555552"/>
                <a:ext cx="4832391" cy="307777"/>
              </a:xfrm>
              <a:prstGeom prst="rect">
                <a:avLst/>
              </a:prstGeom>
              <a:blipFill>
                <a:blip r:embed="rId12"/>
                <a:stretch>
                  <a:fillRect l="-378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03AE0B4-5147-43E2-9C16-190D9D9A69D4}"/>
                  </a:ext>
                </a:extLst>
              </p:cNvPr>
              <p:cNvSpPr txBox="1"/>
              <p:nvPr/>
            </p:nvSpPr>
            <p:spPr>
              <a:xfrm>
                <a:off x="5397317" y="2981126"/>
                <a:ext cx="2159822" cy="334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𝜋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−</m:t>
                          </m:r>
                          <m:r>
                            <a:rPr lang="en-GB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𝜑</m:t>
                          </m:r>
                        </m:e>
                        <m:sub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F03AE0B4-5147-43E2-9C16-190D9D9A6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17" y="2981126"/>
                <a:ext cx="2159822" cy="334579"/>
              </a:xfrm>
              <a:prstGeom prst="rect">
                <a:avLst/>
              </a:prstGeom>
              <a:blipFill>
                <a:blip r:embed="rId13"/>
                <a:stretch>
                  <a:fillRect l="-1408" t="-3636" r="-282" b="-2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168A301-C9B8-40F4-AD9F-5C1F41CE9C0A}"/>
                  </a:ext>
                </a:extLst>
              </p:cNvPr>
              <p:cNvSpPr txBox="1"/>
              <p:nvPr/>
            </p:nvSpPr>
            <p:spPr>
              <a:xfrm>
                <a:off x="5133367" y="3636259"/>
                <a:ext cx="5282633" cy="80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Because the sum of internal angles in a quadrilateral is </a:t>
                </a:r>
                <a14:m>
                  <m:oMath xmlns:m="http://schemas.openxmlformats.org/officeDocument/2006/math">
                    <m:r>
                      <a:rPr lang="en-HK" sz="1400" b="1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Sans Serif" panose="02000603000000000000" pitchFamily="2" charset="0"/>
                      </a:rPr>
                      <m:t>𝟐</m:t>
                    </m:r>
                    <m:r>
                      <a:rPr lang="en-HK" sz="1400" b="1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Sans Serif" panose="02000603000000000000" pitchFamily="2" charset="0"/>
                      </a:rPr>
                      <m:t>𝝅</m:t>
                    </m:r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and that the angle of a tangent line towards the centre of a circle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  <m:t>𝝅</m:t>
                        </m:r>
                      </m:num>
                      <m:den>
                        <m:r>
                          <a:rPr lang="en-HK" sz="1400" b="1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MU Sans Serif" panose="02000603000000000000" pitchFamily="2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400" b="1" dirty="0">
                    <a:latin typeface="LM Roman 10" panose="00000500000000000000" pitchFamily="50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, therefore</a:t>
                </a: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5168A301-C9B8-40F4-AD9F-5C1F41CE9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367" y="3636259"/>
                <a:ext cx="5282633" cy="803233"/>
              </a:xfrm>
              <a:prstGeom prst="rect">
                <a:avLst/>
              </a:prstGeom>
              <a:blipFill>
                <a:blip r:embed="rId14"/>
                <a:stretch>
                  <a:fillRect l="-346" t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AC36ED1-6BC5-47E8-A0F1-3323905D920C}"/>
                  </a:ext>
                </a:extLst>
              </p:cNvPr>
              <p:cNvSpPr txBox="1"/>
              <p:nvPr/>
            </p:nvSpPr>
            <p:spPr>
              <a:xfrm>
                <a:off x="5367579" y="4563330"/>
                <a:ext cx="2010615" cy="334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𝜋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r>
                        <a:rPr lang="en-HK" i="1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𝜑</m:t>
                      </m:r>
                    </m:oMath>
                  </m:oMathPara>
                </a14:m>
                <a:endParaRPr lang="en-HK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AC36ED1-6BC5-47E8-A0F1-3323905D9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79" y="4563330"/>
                <a:ext cx="2010615" cy="334579"/>
              </a:xfrm>
              <a:prstGeom prst="rect">
                <a:avLst/>
              </a:prstGeom>
              <a:blipFill>
                <a:blip r:embed="rId15"/>
                <a:stretch>
                  <a:fillRect l="-1824" t="-7407" r="-1824" b="-2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41C8083-23BC-4809-82DF-121217EE5280}"/>
                  </a:ext>
                </a:extLst>
              </p:cNvPr>
              <p:cNvSpPr txBox="1"/>
              <p:nvPr/>
            </p:nvSpPr>
            <p:spPr>
              <a:xfrm>
                <a:off x="5313666" y="5180549"/>
                <a:ext cx="4512454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𝜃</m:t>
                      </m:r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func>
                        <m:funcPr>
                          <m:ctrlPr>
                            <a:rPr lang="en-HK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+</m:t>
                      </m:r>
                      <m:func>
                        <m:funcPr>
                          <m:ctrlPr>
                            <a:rPr lang="en-HK" i="1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HK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HK" i="1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HK" i="1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  <a:ea typeface="Latin Modern Math" panose="02000503000000000000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Latin Modern Math" panose="02000503000000000000" pitchFamily="50" charset="0"/>
                                      <a:ea typeface="Latin Modern Math" panose="02000503000000000000" pitchFamily="50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HK" i="1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)</m:t>
                          </m:r>
                        </m:e>
                      </m:func>
                      <m:r>
                        <a:rPr lang="en-HK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−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  <a:ea typeface="Latin Modern Math" panose="02000503000000000000" pitchFamily="50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𝜋</m:t>
                          </m:r>
                        </m:num>
                        <m:den>
                          <m:r>
                            <a:rPr lang="en-HK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HK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241C8083-23BC-4809-82DF-121217EE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666" y="5180549"/>
                <a:ext cx="4512454" cy="564770"/>
              </a:xfrm>
              <a:prstGeom prst="rect">
                <a:avLst/>
              </a:prstGeom>
              <a:blipFill>
                <a:blip r:embed="rId16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Cross 214">
            <a:extLst>
              <a:ext uri="{FF2B5EF4-FFF2-40B4-BE49-F238E27FC236}">
                <a16:creationId xmlns:a16="http://schemas.microsoft.com/office/drawing/2014/main" id="{D8DCD9F8-D0BC-486D-8787-0D0ED673612C}"/>
              </a:ext>
            </a:extLst>
          </p:cNvPr>
          <p:cNvSpPr/>
          <p:nvPr/>
        </p:nvSpPr>
        <p:spPr>
          <a:xfrm rot="2701932">
            <a:off x="1696966" y="469966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16" name="Cross 215">
            <a:extLst>
              <a:ext uri="{FF2B5EF4-FFF2-40B4-BE49-F238E27FC236}">
                <a16:creationId xmlns:a16="http://schemas.microsoft.com/office/drawing/2014/main" id="{DEC2A011-4EE8-4CED-8411-8EB442F4F788}"/>
              </a:ext>
            </a:extLst>
          </p:cNvPr>
          <p:cNvSpPr/>
          <p:nvPr/>
        </p:nvSpPr>
        <p:spPr>
          <a:xfrm rot="2701932">
            <a:off x="10336966" y="6229966"/>
            <a:ext cx="158068" cy="158068"/>
          </a:xfrm>
          <a:prstGeom prst="plus">
            <a:avLst>
              <a:gd name="adj" fmla="val 4578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EB361C4-79AB-47EE-8A40-DF14FDE209C3}"/>
                  </a:ext>
                </a:extLst>
              </p:cNvPr>
              <p:cNvSpPr txBox="1"/>
              <p:nvPr/>
            </p:nvSpPr>
            <p:spPr>
              <a:xfrm>
                <a:off x="1805535" y="592451"/>
                <a:ext cx="3815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(0,0)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3EB361C4-79AB-47EE-8A40-DF14FDE2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35" y="592451"/>
                <a:ext cx="381515" cy="184666"/>
              </a:xfrm>
              <a:prstGeom prst="rect">
                <a:avLst/>
              </a:prstGeom>
              <a:blipFill>
                <a:blip r:embed="rId17"/>
                <a:stretch>
                  <a:fillRect l="-11111" t="-23333" r="-1428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3F8F181-455C-4DF0-8AB3-5BA3239FBCAF}"/>
                  </a:ext>
                </a:extLst>
              </p:cNvPr>
              <p:cNvSpPr txBox="1"/>
              <p:nvPr/>
            </p:nvSpPr>
            <p:spPr>
              <a:xfrm>
                <a:off x="9502711" y="6104896"/>
                <a:ext cx="8287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2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(6000,4000)</m:t>
                      </m:r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83F8F181-455C-4DF0-8AB3-5BA3239F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711" y="6104896"/>
                <a:ext cx="828753" cy="184666"/>
              </a:xfrm>
              <a:prstGeom prst="rect">
                <a:avLst/>
              </a:prstGeom>
              <a:blipFill>
                <a:blip r:embed="rId18"/>
                <a:stretch>
                  <a:fillRect l="-6618" t="-22581" r="-6618" b="-290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extBox 218">
            <a:extLst>
              <a:ext uri="{FF2B5EF4-FFF2-40B4-BE49-F238E27FC236}">
                <a16:creationId xmlns:a16="http://schemas.microsoft.com/office/drawing/2014/main" id="{1CDB371F-0CD4-4FB5-8D85-ED4AEE0DA3D2}"/>
              </a:ext>
            </a:extLst>
          </p:cNvPr>
          <p:cNvSpPr txBox="1"/>
          <p:nvPr/>
        </p:nvSpPr>
        <p:spPr>
          <a:xfrm>
            <a:off x="1805535" y="284674"/>
            <a:ext cx="408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latin typeface="LM Roman 10" panose="00000500000000000000" pitchFamily="50" charset="0"/>
                <a:ea typeface="CMU Sans Serif" panose="02000603000000000000" pitchFamily="2" charset="0"/>
                <a:cs typeface="CMU Sans Serif" panose="02000603000000000000" pitchFamily="2" charset="0"/>
              </a:rPr>
              <a:t>A photograph of a side view of the setup</a:t>
            </a:r>
            <a:endParaRPr lang="en-GB" sz="1400" b="1" dirty="0">
              <a:latin typeface="LM Roman 10" panose="00000500000000000000" pitchFamily="50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7E45D8-1A47-4889-9C56-32800DC681DA}"/>
                  </a:ext>
                </a:extLst>
              </p:cNvPr>
              <p:cNvSpPr txBox="1"/>
              <p:nvPr/>
            </p:nvSpPr>
            <p:spPr>
              <a:xfrm>
                <a:off x="3096573" y="1882706"/>
                <a:ext cx="54662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HK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HK" sz="12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HK" sz="1200" b="0" i="1" smtClean="0">
                              <a:latin typeface="Latin Modern Math" panose="02000503000000000000" pitchFamily="50" charset="0"/>
                              <a:ea typeface="Latin Modern Math" panose="02000503000000000000" pitchFamily="50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HK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</m:ctrlPr>
                            </m:sSubPr>
                            <m:e>
                              <m:r>
                                <a:rPr lang="en-HK" sz="1200" b="0" i="1" smtClean="0">
                                  <a:latin typeface="Latin Modern Math" panose="02000503000000000000" pitchFamily="50" charset="0"/>
                                  <a:ea typeface="Latin Modern Math" panose="02000503000000000000" pitchFamily="50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Latin Modern Math" panose="02000503000000000000" pitchFamily="50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7E45D8-1A47-4889-9C56-32800DC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73" y="1882706"/>
                <a:ext cx="546623" cy="184666"/>
              </a:xfrm>
              <a:prstGeom prst="rect">
                <a:avLst/>
              </a:prstGeom>
              <a:blipFill>
                <a:blip r:embed="rId19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3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224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Latin Modern Math</vt:lpstr>
      <vt:lpstr>LM Roman 10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21</cp:revision>
  <dcterms:created xsi:type="dcterms:W3CDTF">2021-02-03T03:07:09Z</dcterms:created>
  <dcterms:modified xsi:type="dcterms:W3CDTF">2021-02-20T04:37:08Z</dcterms:modified>
</cp:coreProperties>
</file>