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1"/>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custDataLst>
              <p:tags r:id="rId4"/>
            </p:custDataLst>
          </p:nvPr>
        </p:nvCxnSpPr>
        <p:spPr>
          <a:xfrm flipH="1">
            <a:off x="0"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flipH="1" flipV="1">
            <a:off x="9605963" y="2298700"/>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矩形: 圆角 6"/>
          <p:cNvSpPr/>
          <p:nvPr>
            <p:custDataLst>
              <p:tags r:id="rId6"/>
            </p:custDataLst>
          </p:nvPr>
        </p:nvSpPr>
        <p:spPr>
          <a:xfrm>
            <a:off x="4900613" y="752475"/>
            <a:ext cx="2390775" cy="75565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 name="标题 1"/>
          <p:cNvSpPr>
            <a:spLocks noGrp="1"/>
          </p:cNvSpPr>
          <p:nvPr>
            <p:ph type="ctrTitle" hasCustomPrompt="1"/>
            <p:custDataLst>
              <p:tags r:id="rId7"/>
            </p:custDataLst>
          </p:nvPr>
        </p:nvSpPr>
        <p:spPr>
          <a:xfrm>
            <a:off x="2495600" y="1826578"/>
            <a:ext cx="7200800" cy="949878"/>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8"/>
            </p:custDataLst>
          </p:nvPr>
        </p:nvSpPr>
        <p:spPr>
          <a:xfrm>
            <a:off x="2495600" y="2826092"/>
            <a:ext cx="7200800" cy="465746"/>
          </a:xfrm>
        </p:spPr>
        <p:txBody>
          <a:bodyPr anchor="t">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8" name="日期占位符 3"/>
          <p:cNvSpPr>
            <a:spLocks noGrp="1"/>
          </p:cNvSpPr>
          <p:nvPr>
            <p:ph type="dt" sz="half" idx="10"/>
            <p:custDataLst>
              <p:tags r:id="rId9"/>
            </p:custDataLst>
          </p:nvPr>
        </p:nvSpPr>
        <p:spPr/>
        <p:txBody>
          <a:bodyPr/>
          <a:lstStyle>
            <a:lvl1pPr>
              <a:defRPr/>
            </a:lvl1pPr>
          </a:lstStyle>
          <a:p>
            <a:fld id="{760FBDFE-C587-4B4C-A407-44438C67B59E}" type="datetimeFigureOut">
              <a:rPr lang="zh-CN" altLang="en-US" smtClean="0"/>
            </a:fld>
            <a:endParaRPr lang="zh-CN" altLang="en-US"/>
          </a:p>
        </p:txBody>
      </p:sp>
      <p:sp>
        <p:nvSpPr>
          <p:cNvPr id="9" name="页脚占位符 4"/>
          <p:cNvSpPr>
            <a:spLocks noGrp="1"/>
          </p:cNvSpPr>
          <p:nvPr>
            <p:ph type="ftr" sz="quarter" idx="11"/>
            <p:custDataLst>
              <p:tags r:id="rId10"/>
            </p:custDataLst>
          </p:nvPr>
        </p:nvSpPr>
        <p:spPr/>
        <p:txBody>
          <a:bodyPr/>
          <a:lstStyle>
            <a:lvl1pPr>
              <a:defRPr/>
            </a:lvl1pPr>
          </a:lstStyle>
          <a:p>
            <a:endParaRPr lang="zh-CN" altLang="en-US" dirty="0"/>
          </a:p>
        </p:txBody>
      </p:sp>
      <p:sp>
        <p:nvSpPr>
          <p:cNvPr id="10" name="灯片编号占位符 5"/>
          <p:cNvSpPr>
            <a:spLocks noGrp="1"/>
          </p:cNvSpPr>
          <p:nvPr>
            <p:ph type="sldNum" sz="quarter" idx="12"/>
            <p:custDataLst>
              <p:tags r:id="rId11"/>
            </p:custDataLst>
          </p:nvPr>
        </p:nvSpPr>
        <p:spPr/>
        <p:txBody>
          <a:bodyPr/>
          <a:lstStyle>
            <a:lvl1pPr>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9"/>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3938588"/>
            <a:ext cx="1219200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custDataLst>
              <p:tags r:id="rId4"/>
            </p:custDataLst>
          </p:nvPr>
        </p:nvCxnSpPr>
        <p:spPr>
          <a:xfrm flipH="1">
            <a:off x="0"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flipH="1" flipV="1">
            <a:off x="9605963" y="2995613"/>
            <a:ext cx="258762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6"/>
            </p:custDataLst>
          </p:nvPr>
        </p:nvSpPr>
        <p:spPr>
          <a:xfrm>
            <a:off x="2726808" y="2313806"/>
            <a:ext cx="6738385" cy="1448117"/>
          </a:xfrm>
        </p:spPr>
        <p:txBody>
          <a:bodyPr rIns="25400" rtlCol="0" anchor="ctr">
            <a:no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tx2"/>
                </a:solidFill>
                <a:uFillTx/>
                <a:latin typeface="微软雅黑" panose="020B0503020204020204" pitchFamily="34" charset="-122"/>
                <a:ea typeface="微软雅黑" panose="020B0503020204020204" pitchFamily="34" charset="-122"/>
                <a:cs typeface="+mj-cs"/>
                <a:sym typeface="+mn-ea"/>
              </a:defRPr>
            </a:lvl1pPr>
          </a:lstStyle>
          <a:p>
            <a:pPr lvl="0"/>
            <a:r>
              <a:rPr noProof="1">
                <a:sym typeface="+mn-ea"/>
              </a:rPr>
              <a:t>编辑标题</a:t>
            </a:r>
            <a:endParaRPr noProof="1">
              <a:sym typeface="+mn-ea"/>
            </a:endParaRPr>
          </a:p>
        </p:txBody>
      </p:sp>
      <p:sp>
        <p:nvSpPr>
          <p:cNvPr id="6" name="日期占位符 2"/>
          <p:cNvSpPr>
            <a:spLocks noGrp="1"/>
          </p:cNvSpPr>
          <p:nvPr>
            <p:ph type="dt" sz="half" idx="10"/>
            <p:custDataLst>
              <p:tags r:id="rId7"/>
            </p:custDataLst>
          </p:nvPr>
        </p:nvSpPr>
        <p:spPr/>
        <p:txBody>
          <a:bodyPr/>
          <a:lstStyle>
            <a:lvl1pPr>
              <a:defRPr/>
            </a:lvl1pPr>
          </a:lstStyle>
          <a:p>
            <a:pPr>
              <a:defRPr/>
            </a:pPr>
            <a:endParaRPr lang="zh-CN" altLang="en-US"/>
          </a:p>
        </p:txBody>
      </p:sp>
      <p:sp>
        <p:nvSpPr>
          <p:cNvPr id="7" name="页脚占位符 3"/>
          <p:cNvSpPr>
            <a:spLocks noGrp="1"/>
          </p:cNvSpPr>
          <p:nvPr>
            <p:ph type="ftr" sz="quarter" idx="11"/>
            <p:custDataLst>
              <p:tags r:id="rId8"/>
            </p:custDataLst>
          </p:nvPr>
        </p:nvSpPr>
        <p:spPr/>
        <p:txBody>
          <a:bodyPr/>
          <a:lstStyle>
            <a:lvl1pPr>
              <a:defRPr/>
            </a:lvl1pPr>
          </a:lstStyle>
          <a:p>
            <a:pPr>
              <a:defRPr/>
            </a:pPr>
            <a:endParaRPr lang="zh-CN" altLang="en-US"/>
          </a:p>
        </p:txBody>
      </p:sp>
      <p:sp>
        <p:nvSpPr>
          <p:cNvPr id="8" name="灯片编号占位符 4"/>
          <p:cNvSpPr>
            <a:spLocks noGrp="1"/>
          </p:cNvSpPr>
          <p:nvPr>
            <p:ph type="sldNum" sz="quarter" idx="12"/>
            <p:custDataLst>
              <p:tags r:id="rId9"/>
            </p:custDataLst>
          </p:nvPr>
        </p:nvSpPr>
        <p:spPr/>
        <p:txBody>
          <a:bodyPr/>
          <a:lstStyle>
            <a:lvl1pPr>
              <a:defRPr/>
            </a:lvl1pPr>
          </a:lstStyle>
          <a:p>
            <a:pPr>
              <a:defRPr/>
            </a:pPr>
            <a:fld id="{3D74DE4A-AF88-4CC7-8A46-288F8CD57ECB}"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custDataLst>
              <p:tags r:id="rId2"/>
            </p:custDataLst>
          </p:nvPr>
        </p:nvSpPr>
        <p:spPr>
          <a:xfrm>
            <a:off x="3038475" y="2284413"/>
            <a:ext cx="6115050" cy="766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5" name="Picture 3" descr="D:\Desktop\素材\素描城市.png"/>
          <p:cNvPicPr>
            <a:picLocks noChangeAspect="1" noChangeArrowheads="1"/>
          </p:cNvPicPr>
          <p:nvPr>
            <p:custDataLst>
              <p:tags r:id="rId3"/>
            </p:custDataLst>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0" y="0"/>
            <a:ext cx="12192000"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5"/>
            </p:custDataLst>
          </p:nvPr>
        </p:nvSpPr>
        <p:spPr>
          <a:xfrm>
            <a:off x="831850" y="3373606"/>
            <a:ext cx="10515600" cy="1061467"/>
          </a:xfrm>
        </p:spPr>
        <p:txBody>
          <a:bodyPr>
            <a:normAutofit/>
          </a:bodyPr>
          <a:lstStyle>
            <a:lvl1pPr algn="ctr">
              <a:defRPr sz="4800" b="0">
                <a:solidFill>
                  <a:schemeClr val="tx2"/>
                </a:solidFill>
                <a:effectLst/>
              </a:defRPr>
            </a:lvl1pPr>
          </a:lstStyle>
          <a:p>
            <a:r>
              <a:rPr lang="zh-CN" altLang="en-US" noProof="1"/>
              <a:t>单击此处编辑标题</a:t>
            </a:r>
            <a:endParaRPr lang="zh-CN" altLang="en-US" noProof="1"/>
          </a:p>
        </p:txBody>
      </p:sp>
      <p:sp>
        <p:nvSpPr>
          <p:cNvPr id="3" name="文本占位符 2"/>
          <p:cNvSpPr>
            <a:spLocks noGrp="1"/>
          </p:cNvSpPr>
          <p:nvPr>
            <p:ph type="body" idx="1" hasCustomPrompt="1"/>
            <p:custDataLst>
              <p:tags r:id="rId6"/>
            </p:custDataLst>
          </p:nvPr>
        </p:nvSpPr>
        <p:spPr>
          <a:xfrm>
            <a:off x="2207568" y="4527773"/>
            <a:ext cx="7776864" cy="1061467"/>
          </a:xfrm>
        </p:spPr>
        <p:txBody>
          <a:bodyP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单击此处编辑文本</a:t>
            </a:r>
            <a:endParaRPr lang="zh-CN" altLang="en-US" noProof="1"/>
          </a:p>
        </p:txBody>
      </p:sp>
      <p:sp>
        <p:nvSpPr>
          <p:cNvPr id="6"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7"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8"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单击此处编辑文本</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noProof="1">
                <a:sym typeface="+mn-ea"/>
              </a:rPr>
              <a:t>单击此处编辑文本</a:t>
            </a:r>
            <a:endParaRPr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BD269E1A-4DF9-4A6A-B519-38EBE42E3344}" type="slidenum">
              <a:rPr lang="zh-CN" altLang="en-US"/>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9EFD9D74-47D9-4702-A33C-335B63B48DBF}" type="datetimeFigureOut">
              <a:rPr lang="zh-CN" altLang="en-US" smtClean="0"/>
            </a:fld>
            <a:endParaRPr lang="zh-CN" altLang="en-US" dirty="0"/>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a:defRPr sz="1200" noProof="1" smtClean="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a:defRPr sz="1200" noProof="1" smtClean="0">
                <a:solidFill>
                  <a:schemeClr val="tx1">
                    <a:tint val="75000"/>
                  </a:schemeClr>
                </a:solidFill>
              </a:defRPr>
            </a:lvl1pPr>
          </a:lstStyle>
          <a:p>
            <a:fld id="{49AE70B2-8BF9-45C0-BB95-33D1B9D3A854}" type="slidenum">
              <a:rPr lang="zh-CN" altLang="en-US" smtClean="0"/>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623695" y="1980565"/>
            <a:ext cx="8599805" cy="949960"/>
          </a:xfrm>
        </p:spPr>
        <p:txBody>
          <a:bodyPr>
            <a:normAutofit fontScale="90000"/>
          </a:bodyPr>
          <a:p>
            <a:r>
              <a:rPr lang="zh-CN" altLang="zh-CN"/>
              <a:t>Capstone Project </a:t>
            </a:r>
            <a:br>
              <a:rPr lang="zh-CN" altLang="zh-CN"/>
            </a:br>
            <a:r>
              <a:rPr lang="zh-CN" altLang="zh-CN"/>
              <a:t>The Battle of Neighborhoods </a:t>
            </a:r>
            <a:endParaRPr lang="zh-CN" altLang="zh-CN"/>
          </a:p>
        </p:txBody>
      </p:sp>
      <p:sp>
        <p:nvSpPr>
          <p:cNvPr id="4" name="文本框 3"/>
          <p:cNvSpPr txBox="1"/>
          <p:nvPr/>
        </p:nvSpPr>
        <p:spPr>
          <a:xfrm>
            <a:off x="5543550" y="963930"/>
            <a:ext cx="1105535" cy="368300"/>
          </a:xfrm>
          <a:prstGeom prst="rect">
            <a:avLst/>
          </a:prstGeom>
          <a:noFill/>
        </p:spPr>
        <p:txBody>
          <a:bodyPr wrap="none" rtlCol="0" anchor="t">
            <a:spAutoFit/>
          </a:bodyPr>
          <a:p>
            <a:r>
              <a:rPr lang="zh-CN" altLang="zh-CN">
                <a:sym typeface="+mn-ea"/>
              </a:rPr>
              <a:t>(Week 2)</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lang="zh-CN" altLang="en-US"/>
              <a:t>Introduction </a:t>
            </a:r>
            <a:r>
              <a:rPr lang="en-US" altLang="zh-CN"/>
              <a:t>(I)</a:t>
            </a:r>
            <a:endParaRPr lang="en-US" altLang="zh-CN"/>
          </a:p>
        </p:txBody>
      </p:sp>
      <p:sp>
        <p:nvSpPr>
          <p:cNvPr id="23" name="内容占位符 22"/>
          <p:cNvSpPr>
            <a:spLocks noGrp="1"/>
          </p:cNvSpPr>
          <p:nvPr>
            <p:ph idx="1"/>
          </p:nvPr>
        </p:nvSpPr>
        <p:spPr>
          <a:xfrm>
            <a:off x="669925" y="1306195"/>
            <a:ext cx="10852150" cy="5034915"/>
          </a:xfrm>
        </p:spPr>
        <p:txBody>
          <a:bodyPr/>
          <a:p>
            <a:pPr algn="just"/>
            <a:r>
              <a:rPr lang="zh-CN" altLang="en-US">
                <a:latin typeface="Times New Roman" panose="02020603050405020304" charset="0"/>
                <a:cs typeface="Times New Roman" panose="02020603050405020304" charset="0"/>
              </a:rPr>
              <a:t>New York is located on the Atlantic coast in the southeast of New York state. It is the largest city and the largest port in the United States. The New York metropolitan area is one of the largest metropolitan areas in the world. It is rich in unique artistic and cultural characteristics, unmatched economic capacity and a free melting pot of all kinds of leisure and entertainment attractions. It is a dream practice place for many people.</a:t>
            </a:r>
            <a:endParaRPr lang="zh-CN" altLang="en-US">
              <a:latin typeface="Times New Roman" panose="02020603050405020304" charset="0"/>
              <a:cs typeface="Times New Roman" panose="02020603050405020304" charset="0"/>
            </a:endParaRPr>
          </a:p>
          <a:p>
            <a:pPr algn="just"/>
            <a:r>
              <a:rPr lang="zh-CN" altLang="en-US">
                <a:latin typeface="Times New Roman" panose="02020603050405020304" charset="0"/>
                <a:cs typeface="Times New Roman" panose="02020603050405020304" charset="0"/>
              </a:rPr>
              <a:t>The market competition here is fierce. Any new business venture or expansion needs careful analysis. The cost of doing business is very high. The insights from the analysis will contribute to a better understanding of the business environment and thus to strategic targeting of the market. This will help reduce the risk. And the return on investment will be reasonable.</a:t>
            </a:r>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a:sym typeface="+mn-ea"/>
              </a:rPr>
              <a:t>Introduction </a:t>
            </a:r>
            <a:r>
              <a:rPr lang="en-US" altLang="zh-CN">
                <a:sym typeface="+mn-ea"/>
              </a:rPr>
              <a:t>(II)</a:t>
            </a:r>
            <a:br>
              <a:rPr lang="en-US" altLang="zh-CN"/>
            </a:br>
            <a:endParaRPr lang="zh-CN" altLang="en-US"/>
          </a:p>
        </p:txBody>
      </p:sp>
      <p:sp>
        <p:nvSpPr>
          <p:cNvPr id="23" name="内容占位符 22"/>
          <p:cNvSpPr>
            <a:spLocks noGrp="1"/>
          </p:cNvSpPr>
          <p:nvPr>
            <p:ph idx="1"/>
          </p:nvPr>
        </p:nvSpPr>
        <p:spPr/>
        <p:txBody>
          <a:bodyPr/>
          <a:p>
            <a:r>
              <a:rPr lang="zh-CN" altLang="en-US">
                <a:latin typeface="Times New Roman" panose="02020603050405020304" charset="0"/>
                <a:cs typeface="Times New Roman" panose="02020603050405020304" charset="0"/>
              </a:rPr>
              <a:t>New York's most attractive food is of course, New York's food can make you addicted to eat, eat once you will deeply love that taste, although we know a lot of New York's food:</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graphicFrame>
        <p:nvGraphicFramePr>
          <p:cNvPr id="24" name="表格 23"/>
          <p:cNvGraphicFramePr/>
          <p:nvPr>
            <p:custDataLst>
              <p:tags r:id="rId1"/>
            </p:custDataLst>
          </p:nvPr>
        </p:nvGraphicFramePr>
        <p:xfrm>
          <a:off x="487045" y="1827530"/>
          <a:ext cx="11445875" cy="4839970"/>
        </p:xfrm>
        <a:graphic>
          <a:graphicData uri="http://schemas.openxmlformats.org/drawingml/2006/table">
            <a:tbl>
              <a:tblPr firstRow="1" bandRow="1">
                <a:tableStyleId>{5C22544A-7EE6-4342-B048-85BDC9FD1C3A}</a:tableStyleId>
              </a:tblPr>
              <a:tblGrid>
                <a:gridCol w="3816985"/>
                <a:gridCol w="3853180"/>
                <a:gridCol w="3775710"/>
              </a:tblGrid>
              <a:tr h="720725">
                <a:tc>
                  <a:txBody>
                    <a:bodyPr/>
                    <a:p>
                      <a:pPr>
                        <a:buNone/>
                      </a:pPr>
                      <a:r>
                        <a:rPr lang="zh-CN" altLang="en-US" sz="1800">
                          <a:latin typeface="Times New Roman" panose="02020603050405020304" charset="0"/>
                          <a:cs typeface="Times New Roman" panose="02020603050405020304" charset="0"/>
                          <a:sym typeface="+mn-ea"/>
                        </a:rPr>
                        <a:t>1.Hamburg @ shakeshack</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2.Hot dog @ Gray's papaya</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3.Guantangbao @ lumingchun</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r>
              <a:tr h="1029970">
                <a:tc>
                  <a:txBody>
                    <a:bodyPr/>
                    <a:p>
                      <a:pPr>
                        <a:buNone/>
                      </a:pPr>
                      <a:r>
                        <a:rPr lang="zh-CN" altLang="en-US" sz="1800">
                          <a:latin typeface="Times New Roman" panose="02020603050405020304" charset="0"/>
                          <a:cs typeface="Times New Roman" panose="02020603050405020304" charset="0"/>
                          <a:sym typeface="+mn-ea"/>
                        </a:rPr>
                        <a:t>4.Halal Food @ halal guys</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5.Rougamo @ famous food in Xi'an</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6.Chocolate biscuit @ levain bakery</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r>
              <a:tr h="1029970">
                <a:tc>
                  <a:txBody>
                    <a:bodyPr/>
                    <a:p>
                      <a:pPr>
                        <a:buNone/>
                      </a:pPr>
                      <a:r>
                        <a:rPr lang="zh-CN" altLang="en-US" sz="1800">
                          <a:latin typeface="Times New Roman" panose="02020603050405020304" charset="0"/>
                          <a:cs typeface="Times New Roman" panose="02020603050405020304" charset="0"/>
                          <a:sym typeface="+mn-ea"/>
                        </a:rPr>
                        <a:t>7.Banana pudding @ Magnolia bakery</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8.Jiebao @ Momofuku noodle bar</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9.PASTRAMI @ KATZ'S DELICATESSEN</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r>
              <a:tr h="1029335">
                <a:tc>
                  <a:txBody>
                    <a:bodyPr/>
                    <a:p>
                      <a:pPr>
                        <a:buNone/>
                      </a:pPr>
                      <a:r>
                        <a:rPr lang="zh-CN" altLang="en-US" sz="1800">
                          <a:latin typeface="Times New Roman" panose="02020603050405020304" charset="0"/>
                          <a:cs typeface="Times New Roman" panose="02020603050405020304" charset="0"/>
                          <a:sym typeface="+mn-ea"/>
                        </a:rPr>
                        <a:t>10.BAGEL @ RUSS &amp; DAUGHTERS</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11.Steak @ Peter Luger</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12.EGGS BENEDICT @ DELMONICO'S</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r>
              <a:tr h="1029970">
                <a:tc>
                  <a:txBody>
                    <a:bodyPr/>
                    <a:p>
                      <a:pPr>
                        <a:buNone/>
                      </a:pPr>
                      <a:r>
                        <a:rPr lang="zh-CN" altLang="en-US" sz="1800">
                          <a:latin typeface="Times New Roman" panose="02020603050405020304" charset="0"/>
                          <a:cs typeface="Times New Roman" panose="02020603050405020304" charset="0"/>
                          <a:sym typeface="+mn-ea"/>
                        </a:rPr>
                        <a:t>13.PANCAKES @ CLINTON ST. BAKING CO.</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14.Green tea Melaleuca @ lady M</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c>
                  <a:txBody>
                    <a:bodyPr/>
                    <a:p>
                      <a:pPr>
                        <a:buNone/>
                      </a:pPr>
                      <a:r>
                        <a:rPr lang="zh-CN" altLang="en-US" sz="1800">
                          <a:latin typeface="Times New Roman" panose="02020603050405020304" charset="0"/>
                          <a:cs typeface="Times New Roman" panose="02020603050405020304" charset="0"/>
                          <a:sym typeface="+mn-ea"/>
                        </a:rPr>
                        <a:t>15.Lobster roll @ Luke's lobster</a:t>
                      </a:r>
                      <a:endParaRPr lang="zh-CN" altLang="en-US" sz="1800">
                        <a:latin typeface="Times New Roman" panose="02020603050405020304" charset="0"/>
                        <a:cs typeface="Times New Roman" panose="02020603050405020304" charset="0"/>
                      </a:endParaRPr>
                    </a:p>
                    <a:p>
                      <a:pPr>
                        <a:buNone/>
                      </a:pPr>
                      <a:endParaRPr lang="zh-CN" altLang="en-US" sz="1800">
                        <a:latin typeface="Times New Roman" panose="02020603050405020304" charset="0"/>
                        <a:cs typeface="Times New Roman" panose="02020603050405020304" charset="0"/>
                      </a:endParaRPr>
                    </a:p>
                  </a:txBody>
                  <a:tcPr/>
                </a:tc>
              </a:tr>
            </a:tbl>
          </a:graphicData>
        </a:graphic>
      </p:graphicFrame>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lang="zh-CN" altLang="en-US"/>
              <a:t>Business problem</a:t>
            </a:r>
            <a:endParaRPr lang="zh-CN" altLang="en-US"/>
          </a:p>
        </p:txBody>
      </p:sp>
      <p:sp>
        <p:nvSpPr>
          <p:cNvPr id="23" name="内容占位符 22"/>
          <p:cNvSpPr>
            <a:spLocks noGrp="1"/>
          </p:cNvSpPr>
          <p:nvPr>
            <p:ph idx="1"/>
          </p:nvPr>
        </p:nvSpPr>
        <p:spPr/>
        <p:txBody>
          <a:bodyPr/>
          <a:p>
            <a:r>
              <a:rPr lang="zh-CN" altLang="en-US">
                <a:latin typeface="Times New Roman" panose="02020603050405020304" charset="0"/>
                <a:cs typeface="Times New Roman" panose="02020603050405020304" charset="0"/>
              </a:rPr>
              <a:t>It is very important to strategically plan in order to survive in such a competitive market. Various factors need to be studied in order to decide on the Location such as:</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1.New York Population </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2.New York City Demographics </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3.Are there any Farmers Markets, Wholesale markets etc nearby so that the ingredients can be purchased fresh to maintain quality and cost? </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4.Are there any venues like Gyms, Entertainmnet zones, Parks etc nearby where floating population is high etc </a:t>
            </a:r>
            <a:r>
              <a:rPr lang="en-US" altLang="zh-CN">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5.Who are the competitors in that location?</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6.Cuisine served / Menu of the competitors </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7.Segmentation of the Borough </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8.Untapped markets </a:t>
            </a:r>
            <a:endParaRPr lang="zh-CN" altLang="en-US">
              <a:latin typeface="Times New Roman" panose="02020603050405020304" charset="0"/>
              <a:cs typeface="Times New Roman" panose="02020603050405020304" charset="0"/>
            </a:endParaRPr>
          </a:p>
          <a:p>
            <a:pPr marL="0" indent="0">
              <a:buNone/>
            </a:pPr>
            <a:r>
              <a:rPr lang="zh-CN" altLang="en-US">
                <a:latin typeface="Times New Roman" panose="02020603050405020304" charset="0"/>
                <a:cs typeface="Times New Roman" panose="02020603050405020304" charset="0"/>
              </a:rPr>
              <a:t>9.Saturated market</a:t>
            </a:r>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lang="zh-CN" altLang="en-US"/>
              <a:t>Target audience </a:t>
            </a:r>
            <a:endParaRPr lang="zh-CN" altLang="en-US"/>
          </a:p>
        </p:txBody>
      </p:sp>
      <p:sp>
        <p:nvSpPr>
          <p:cNvPr id="23" name="内容占位符 22"/>
          <p:cNvSpPr>
            <a:spLocks noGrp="1"/>
          </p:cNvSpPr>
          <p:nvPr>
            <p:ph idx="1"/>
          </p:nvPr>
        </p:nvSpPr>
        <p:spPr/>
        <p:txBody>
          <a:bodyPr/>
          <a:p>
            <a:pPr algn="just">
              <a:buClrTx/>
              <a:buSzTx/>
            </a:pPr>
            <a:r>
              <a:rPr lang="zh-CN" altLang="en-US">
                <a:latin typeface="Times New Roman" panose="02020603050405020304" charset="0"/>
                <a:cs typeface="Times New Roman" panose="02020603050405020304" charset="0"/>
              </a:rPr>
              <a:t>This project would play a major role for owners who are willing to start a new restaurant and for tourists who are in trouble finding a good restaurant.</a:t>
            </a:r>
            <a:endParaRPr lang="zh-CN" altLang="en-US">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lang="zh-CN" altLang="en-US"/>
              <a:t>Data</a:t>
            </a:r>
            <a:endParaRPr lang="zh-CN" altLang="en-US"/>
          </a:p>
        </p:txBody>
      </p:sp>
      <p:sp>
        <p:nvSpPr>
          <p:cNvPr id="23" name="内容占位符 22"/>
          <p:cNvSpPr>
            <a:spLocks noGrp="1"/>
          </p:cNvSpPr>
          <p:nvPr>
            <p:ph idx="1"/>
          </p:nvPr>
        </p:nvSpPr>
        <p:spPr/>
        <p:txBody>
          <a:bodyPr/>
          <a:p>
            <a:r>
              <a:rPr lang="zh-CN" altLang="en-US">
                <a:latin typeface="Times New Roman" panose="02020603050405020304" charset="0"/>
                <a:cs typeface="Times New Roman" panose="02020603050405020304" charset="0"/>
              </a:rPr>
              <a:t>To solve the problem, we will need the following data: </a:t>
            </a:r>
            <a:endParaRPr lang="zh-CN" altLang="en-US">
              <a:latin typeface="Times New Roman" panose="02020603050405020304" charset="0"/>
              <a:cs typeface="Times New Roman" panose="02020603050405020304" charset="0"/>
            </a:endParaRPr>
          </a:p>
          <a:p>
            <a:r>
              <a:rPr lang="zh-CN" altLang="en-US"/>
              <a:t>List of neighborhoods in New York. This defines the scope of this project which is confined to the city of New York, the capital city of the country of America in Northern America. </a:t>
            </a:r>
            <a:endParaRPr lang="zh-CN" altLang="en-US"/>
          </a:p>
          <a:p>
            <a:r>
              <a:rPr lang="zh-CN" altLang="en-US"/>
              <a:t>Latitude and longitude coordinates of those neighborhoods. This is required in order to plot the map and also to get the venue data.</a:t>
            </a:r>
            <a:endParaRPr lang="zh-CN" altLang="en-US"/>
          </a:p>
          <a:p>
            <a:r>
              <a:rPr lang="zh-CN" altLang="en-US"/>
              <a:t> Venue data, particularly data related to shopping malls. We will use this data to perform clustering on the neighborhoods.</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lang="zh-CN" altLang="en-US"/>
              <a:t>Methodology  </a:t>
            </a:r>
            <a:endParaRPr lang="zh-CN" altLang="en-US"/>
          </a:p>
        </p:txBody>
      </p:sp>
      <p:sp>
        <p:nvSpPr>
          <p:cNvPr id="23" name="内容占位符 22"/>
          <p:cNvSpPr>
            <a:spLocks noGrp="1"/>
          </p:cNvSpPr>
          <p:nvPr>
            <p:ph idx="1"/>
          </p:nvPr>
        </p:nvSpPr>
        <p:spPr/>
        <p:txBody>
          <a:bodyPr/>
          <a:p>
            <a:pPr algn="just"/>
            <a:r>
              <a:rPr lang="zh-CN" altLang="en-US"/>
              <a:t>Firstly, we need to get the list of neighborhoods in the city of New York. We will do web scraping using Python requests and beautifulsoup packages to extract the list of neighbourhoods data.We need to get the geographical coordinates in the form of latitude and longitude in order to be able to use Foursquare API. To do so, we will use the Geocoder.</a:t>
            </a:r>
            <a:endParaRPr lang="zh-CN" altLang="en-US"/>
          </a:p>
          <a:p>
            <a:pPr algn="just"/>
            <a:r>
              <a:rPr lang="zh-CN" altLang="en-US"/>
              <a:t>After gathering the data, we will populate the data into a pandas DataFrame and then visualize the neighbourhoods in a map using the Folium package. Next, we will use Foursquare API. Foursquare will return the venue data in JSON format. Then, we will analyse each neighbourhood by grouping the rows by neighbourhood and taking the mean of the frequency of occurrence of each venue category.we will perform clustering on the data by using k-means clustering. K-means clustering algorithm identifies k number of centroids, and then allocates every data point to the nearest cluster, while keeping the centroids as small as possible.The results will allow us to identify which neighbourhoods have higher concentration of restaurants.</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lang="zh-CN" altLang="en-US"/>
              <a:t>Results </a:t>
            </a:r>
            <a:endParaRPr lang="zh-CN" altLang="en-US"/>
          </a:p>
        </p:txBody>
      </p:sp>
      <p:sp>
        <p:nvSpPr>
          <p:cNvPr id="23" name="内容占位符 22"/>
          <p:cNvSpPr>
            <a:spLocks noGrp="1"/>
          </p:cNvSpPr>
          <p:nvPr>
            <p:ph idx="1"/>
          </p:nvPr>
        </p:nvSpPr>
        <p:spPr/>
        <p:txBody>
          <a:bodyPr/>
          <a:p>
            <a:r>
              <a:rPr lang="zh-CN" altLang="en-US"/>
              <a:t>The following image of the map shows the observed results. </a:t>
            </a:r>
            <a:endParaRPr lang="zh-CN" altLang="en-US"/>
          </a:p>
          <a:p>
            <a:endParaRPr lang="zh-CN" altLang="en-US"/>
          </a:p>
        </p:txBody>
      </p:sp>
      <p:pic>
        <p:nvPicPr>
          <p:cNvPr id="2" name="图片 1"/>
          <p:cNvPicPr>
            <a:picLocks noChangeAspect="1"/>
          </p:cNvPicPr>
          <p:nvPr/>
        </p:nvPicPr>
        <p:blipFill>
          <a:blip r:embed="rId1"/>
          <a:stretch>
            <a:fillRect/>
          </a:stretch>
        </p:blipFill>
        <p:spPr>
          <a:xfrm>
            <a:off x="961390" y="1887855"/>
            <a:ext cx="8774430" cy="3856990"/>
          </a:xfrm>
          <a:prstGeom prst="rect">
            <a:avLst/>
          </a:prstGeom>
          <a:noFill/>
          <a:ln>
            <a:no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标题 21"/>
          <p:cNvSpPr>
            <a:spLocks noGrp="1"/>
          </p:cNvSpPr>
          <p:nvPr>
            <p:ph type="title"/>
          </p:nvPr>
        </p:nvSpPr>
        <p:spPr/>
        <p:txBody>
          <a:bodyPr/>
          <a:p>
            <a:r>
              <a:rPr lang="zh-CN" altLang="en-US"/>
              <a:t>Conclusion</a:t>
            </a:r>
            <a:endParaRPr lang="zh-CN" altLang="en-US"/>
          </a:p>
        </p:txBody>
      </p:sp>
      <p:sp>
        <p:nvSpPr>
          <p:cNvPr id="23" name="内容占位符 22"/>
          <p:cNvSpPr>
            <a:spLocks noGrp="1"/>
          </p:cNvSpPr>
          <p:nvPr>
            <p:ph idx="1"/>
          </p:nvPr>
        </p:nvSpPr>
        <p:spPr/>
        <p:txBody>
          <a:bodyPr/>
          <a:p>
            <a:r>
              <a:rPr lang="zh-CN" altLang="en-US"/>
              <a:t>So From the results we can infer that cluster 0 with color red has more number of places and it would be more suitable to open in any one of the p</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COMBINE_RELATE_SLIDE_ID" val="custom925310_1"/>
  <p:tag name="KSO_WM_TEMPLATE_CATEGORY" val="custom"/>
  <p:tag name="KSO_WM_TEMPLATE_INDEX" val="20196579"/>
  <p:tag name="KSO_WM_TEMPLATE_SUBCATEGORY" val="0"/>
  <p:tag name="KSO_WM_TEMPLATE_THUMBS_INDEX" val="1"/>
</p:tagLst>
</file>

<file path=ppt/tags/tag7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TABLE_BEAUTIFY" val="smartTable{57930ab7-4177-4942-9b31-bfe9a4cc331b}"/>
  <p:tag name="TABLE_ENDDRAG_ORIGIN_RECT" val="901*381"/>
  <p:tag name="TABLE_ENDDRAG_RECT" val="38*143*901*381"/>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4">
      <a:dk1>
        <a:srgbClr val="000000"/>
      </a:dk1>
      <a:lt1>
        <a:srgbClr val="FFFFFF"/>
      </a:lt1>
      <a:dk2>
        <a:srgbClr val="364048"/>
      </a:dk2>
      <a:lt2>
        <a:srgbClr val="8F7046"/>
      </a:lt2>
      <a:accent1>
        <a:srgbClr val="8F7046"/>
      </a:accent1>
      <a:accent2>
        <a:srgbClr val="C8AF92"/>
      </a:accent2>
      <a:accent3>
        <a:srgbClr val="C6BCB2"/>
      </a:accent3>
      <a:accent4>
        <a:srgbClr val="D7C9BC"/>
      </a:accent4>
      <a:accent5>
        <a:srgbClr val="364148"/>
      </a:accent5>
      <a:accent6>
        <a:srgbClr val="907046"/>
      </a:accent6>
      <a:hlink>
        <a:srgbClr val="D7C9BC"/>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4138</Words>
  <Application>WPS 演示</Application>
  <PresentationFormat>宽屏</PresentationFormat>
  <Paragraphs>97</Paragraphs>
  <Slides>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微软雅黑</vt:lpstr>
      <vt:lpstr>Wingdings</vt:lpstr>
      <vt:lpstr>Arial Unicode MS</vt:lpstr>
      <vt:lpstr>Calibri</vt:lpstr>
      <vt:lpstr>黑体</vt:lpstr>
      <vt:lpstr>Times New Roman</vt:lpstr>
      <vt:lpstr>1_Office 主题​​</vt:lpstr>
      <vt:lpstr>空白演示</vt:lpstr>
      <vt:lpstr>PowerPoint 演示文稿</vt:lpstr>
      <vt:lpstr>PowerPoint 演示文稿</vt:lpstr>
      <vt:lpstr>PowerPoint 演示文稿</vt:lpstr>
      <vt:lpstr>PowerPoint 演示文稿</vt:lpstr>
      <vt:lpstr>Target audience </vt:lpstr>
      <vt:lpstr>Target audience </vt:lpstr>
      <vt:lpstr>Target audience </vt:lpstr>
      <vt:lpstr>Results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ChiChi</cp:lastModifiedBy>
  <cp:revision>172</cp:revision>
  <dcterms:created xsi:type="dcterms:W3CDTF">2019-06-19T02:08:00Z</dcterms:created>
  <dcterms:modified xsi:type="dcterms:W3CDTF">2021-04-17T03:28:41Z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