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07430-9E17-4962-85EC-EFB09C564E26}" v="77" dt="2021-04-19T03:54:23.5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6" d="100"/>
          <a:sy n="116" d="100"/>
        </p:scale>
        <p:origin x="111"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Jae Hoon" userId="245b6bc6-c4f7-4c94-862f-b2d3d6f60c2b" providerId="ADAL" clId="{67B07430-9E17-4962-85EC-EFB09C564E26}"/>
    <pc:docChg chg="undo custSel modSld">
      <pc:chgData name="Lee, Jae Hoon" userId="245b6bc6-c4f7-4c94-862f-b2d3d6f60c2b" providerId="ADAL" clId="{67B07430-9E17-4962-85EC-EFB09C564E26}" dt="2021-04-19T03:56:35.426" v="2193" actId="33524"/>
      <pc:docMkLst>
        <pc:docMk/>
      </pc:docMkLst>
      <pc:sldChg chg="addSp delSp modSp mod">
        <pc:chgData name="Lee, Jae Hoon" userId="245b6bc6-c4f7-4c94-862f-b2d3d6f60c2b" providerId="ADAL" clId="{67B07430-9E17-4962-85EC-EFB09C564E26}" dt="2021-04-19T03:56:35.426" v="2193" actId="33524"/>
        <pc:sldMkLst>
          <pc:docMk/>
          <pc:sldMk cId="2953991642" sldId="257"/>
        </pc:sldMkLst>
        <pc:spChg chg="mod">
          <ac:chgData name="Lee, Jae Hoon" userId="245b6bc6-c4f7-4c94-862f-b2d3d6f60c2b" providerId="ADAL" clId="{67B07430-9E17-4962-85EC-EFB09C564E26}" dt="2021-04-18T06:07:20.923" v="927" actId="255"/>
          <ac:spMkLst>
            <pc:docMk/>
            <pc:sldMk cId="2953991642" sldId="257"/>
            <ac:spMk id="19" creationId="{00000000-0000-0000-0000-000000000000}"/>
          </ac:spMkLst>
        </pc:spChg>
        <pc:graphicFrameChg chg="mod modGraphic">
          <ac:chgData name="Lee, Jae Hoon" userId="245b6bc6-c4f7-4c94-862f-b2d3d6f60c2b" providerId="ADAL" clId="{67B07430-9E17-4962-85EC-EFB09C564E26}" dt="2021-04-19T03:02:50.276" v="2050" actId="14100"/>
          <ac:graphicFrameMkLst>
            <pc:docMk/>
            <pc:sldMk cId="2953991642" sldId="257"/>
            <ac:graphicFrameMk id="3" creationId="{00000000-0000-0000-0000-000000000000}"/>
          </ac:graphicFrameMkLst>
        </pc:graphicFrameChg>
        <pc:graphicFrameChg chg="add mod modGraphic">
          <ac:chgData name="Lee, Jae Hoon" userId="245b6bc6-c4f7-4c94-862f-b2d3d6f60c2b" providerId="ADAL" clId="{67B07430-9E17-4962-85EC-EFB09C564E26}" dt="2021-04-19T03:56:35.426" v="2193" actId="33524"/>
          <ac:graphicFrameMkLst>
            <pc:docMk/>
            <pc:sldMk cId="2953991642" sldId="257"/>
            <ac:graphicFrameMk id="9" creationId="{A0D49581-387E-49E2-80B8-AFE2F84A9A93}"/>
          </ac:graphicFrameMkLst>
        </pc:graphicFrameChg>
        <pc:graphicFrameChg chg="del modGraphic">
          <ac:chgData name="Lee, Jae Hoon" userId="245b6bc6-c4f7-4c94-862f-b2d3d6f60c2b" providerId="ADAL" clId="{67B07430-9E17-4962-85EC-EFB09C564E26}" dt="2021-04-18T05:31:57.116" v="539" actId="478"/>
          <ac:graphicFrameMkLst>
            <pc:docMk/>
            <pc:sldMk cId="2953991642" sldId="257"/>
            <ac:graphicFrameMk id="30" creationId="{00000000-0000-0000-0000-000000000000}"/>
          </ac:graphicFrameMkLst>
        </pc:graphicFrameChg>
        <pc:graphicFrameChg chg="mod modGraphic">
          <ac:chgData name="Lee, Jae Hoon" userId="245b6bc6-c4f7-4c94-862f-b2d3d6f60c2b" providerId="ADAL" clId="{67B07430-9E17-4962-85EC-EFB09C564E26}" dt="2021-04-19T03:54:38.363" v="2169" actId="14100"/>
          <ac:graphicFrameMkLst>
            <pc:docMk/>
            <pc:sldMk cId="2953991642" sldId="257"/>
            <ac:graphicFrameMk id="3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5709E-5A7A-4574-BC6E-0A4329AE520C}" type="datetimeFigureOut">
              <a:rPr lang="en-US" smtClean="0"/>
              <a:t>4/18/2021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16DA3-28AB-48E8-A87B-3CF6E1C60D9E}" type="slidenum">
              <a:rPr lang="en-US" smtClean="0"/>
              <a:t>‹#›</a:t>
            </a:fld>
            <a:endParaRPr lang="en-US"/>
          </a:p>
        </p:txBody>
      </p:sp>
    </p:spTree>
    <p:extLst>
      <p:ext uri="{BB962C8B-B14F-4D97-AF65-F5344CB8AC3E}">
        <p14:creationId xmlns:p14="http://schemas.microsoft.com/office/powerpoint/2010/main" val="2229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82B435-ECC4-468B-8EEE-A91CB5343781}" type="slidenum">
              <a:rPr lang="en-US" smtClean="0"/>
              <a:t>1</a:t>
            </a:fld>
            <a:endParaRPr lang="en-US"/>
          </a:p>
        </p:txBody>
      </p:sp>
    </p:spTree>
    <p:extLst>
      <p:ext uri="{BB962C8B-B14F-4D97-AF65-F5344CB8AC3E}">
        <p14:creationId xmlns:p14="http://schemas.microsoft.com/office/powerpoint/2010/main" val="1656893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99FDCB-29F8-4F48-9FAE-05C60CE278E9}"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3514176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99FDCB-29F8-4F48-9FAE-05C60CE278E9}"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147724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99FDCB-29F8-4F48-9FAE-05C60CE278E9}"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3283180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2&quot; x 36&quot; Po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15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99FDCB-29F8-4F48-9FAE-05C60CE278E9}"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25482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99FDCB-29F8-4F48-9FAE-05C60CE278E9}"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292971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99FDCB-29F8-4F48-9FAE-05C60CE278E9}"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399110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99FDCB-29F8-4F48-9FAE-05C60CE278E9}"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397926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99FDCB-29F8-4F48-9FAE-05C60CE278E9}"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315658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9FDCB-29F8-4F48-9FAE-05C60CE278E9}"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295111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99FDCB-29F8-4F48-9FAE-05C60CE278E9}"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289933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99FDCB-29F8-4F48-9FAE-05C60CE278E9}"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0B704-12AA-4B43-BC97-9A244CE29027}" type="slidenum">
              <a:rPr lang="en-US" smtClean="0"/>
              <a:t>‹#›</a:t>
            </a:fld>
            <a:endParaRPr lang="en-US"/>
          </a:p>
        </p:txBody>
      </p:sp>
    </p:spTree>
    <p:extLst>
      <p:ext uri="{BB962C8B-B14F-4D97-AF65-F5344CB8AC3E}">
        <p14:creationId xmlns:p14="http://schemas.microsoft.com/office/powerpoint/2010/main" val="91890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9FDCB-29F8-4F48-9FAE-05C60CE278E9}" type="datetimeFigureOut">
              <a:rPr lang="en-US" smtClean="0"/>
              <a:t>4/18/2021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0B704-12AA-4B43-BC97-9A244CE29027}" type="slidenum">
              <a:rPr lang="en-US" smtClean="0"/>
              <a:t>‹#›</a:t>
            </a:fld>
            <a:endParaRPr lang="en-US"/>
          </a:p>
        </p:txBody>
      </p:sp>
    </p:spTree>
    <p:extLst>
      <p:ext uri="{BB962C8B-B14F-4D97-AF65-F5344CB8AC3E}">
        <p14:creationId xmlns:p14="http://schemas.microsoft.com/office/powerpoint/2010/main" val="1445789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18722512"/>
              </p:ext>
            </p:extLst>
          </p:nvPr>
        </p:nvGraphicFramePr>
        <p:xfrm>
          <a:off x="244071" y="1244936"/>
          <a:ext cx="3740727" cy="5555573"/>
        </p:xfrm>
        <a:graphic>
          <a:graphicData uri="http://schemas.openxmlformats.org/drawingml/2006/table">
            <a:tbl>
              <a:tblPr>
                <a:tableStyleId>{5C22544A-7EE6-4342-B048-85BDC9FD1C3A}</a:tableStyleId>
              </a:tblPr>
              <a:tblGrid>
                <a:gridCol w="3740727">
                  <a:extLst>
                    <a:ext uri="{9D8B030D-6E8A-4147-A177-3AD203B41FA5}">
                      <a16:colId xmlns:a16="http://schemas.microsoft.com/office/drawing/2014/main" val="20000"/>
                    </a:ext>
                  </a:extLst>
                </a:gridCol>
              </a:tblGrid>
              <a:tr h="367040">
                <a:tc>
                  <a:txBody>
                    <a:bodyPr/>
                    <a:lstStyle/>
                    <a:p>
                      <a:pPr algn="ctr"/>
                      <a:r>
                        <a:rPr kumimoji="0" lang="en-US" sz="1800" b="1" i="1" u="none" strike="noStrike" kern="1200" cap="none" spc="0" normalizeH="0" baseline="0" noProof="0" dirty="0">
                          <a:ln>
                            <a:noFill/>
                          </a:ln>
                          <a:solidFill>
                            <a:sysClr val="windowText" lastClr="000000"/>
                          </a:solidFill>
                          <a:effectLst/>
                          <a:uLnTx/>
                          <a:uFillTx/>
                          <a:latin typeface="+mn-lt"/>
                          <a:ea typeface="+mn-ea"/>
                          <a:cs typeface="Helvetica"/>
                        </a:rPr>
                        <a:t>Abstract</a:t>
                      </a:r>
                      <a:endParaRPr lang="en-US" sz="1800" dirty="0">
                        <a:latin typeface="+mn-lt"/>
                      </a:endParaRPr>
                    </a:p>
                  </a:txBody>
                  <a:tcPr marL="38100" marR="381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400"/>
                    </a:solidFill>
                  </a:tcPr>
                </a:tc>
                <a:extLst>
                  <a:ext uri="{0D108BD9-81ED-4DB2-BD59-A6C34878D82A}">
                    <a16:rowId xmlns:a16="http://schemas.microsoft.com/office/drawing/2014/main" val="10000"/>
                  </a:ext>
                </a:extLst>
              </a:tr>
              <a:tr h="2062460">
                <a:tc>
                  <a:txBody>
                    <a:bodyPr/>
                    <a:lstStyle/>
                    <a:p>
                      <a:pPr marL="0" indent="0">
                        <a:buFontTx/>
                        <a:buNone/>
                      </a:pPr>
                      <a:r>
                        <a:rPr lang="en-US" sz="1100" kern="1200" dirty="0">
                          <a:solidFill>
                            <a:schemeClr val="dk1"/>
                          </a:solidFill>
                          <a:effectLst/>
                          <a:latin typeface="+mn-lt"/>
                          <a:ea typeface="+mn-ea"/>
                          <a:cs typeface="+mn-cs"/>
                        </a:rPr>
                        <a:t>In order to manage data, more people are turning to cloud storage solutions such as OneDrive, Google Drive and AWS. However, despite the convenience these services offer, they come with security risks and increased costs. Personal cloud storage is an alternative to these systems. However, they come with a significant potential security disadvantage in that they require open ports to communicate across the internet, which leaves the system vulnerable to cyberattacks. Using a VPN, however, minimize these risks and makes personal cloud storage an efficient and economical solution that allows individuals to economically manage and protect their data.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7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kern="1200" dirty="0">
                          <a:solidFill>
                            <a:schemeClr val="dk1"/>
                          </a:solidFill>
                          <a:effectLst/>
                          <a:latin typeface="+mn-lt"/>
                          <a:ea typeface="+mn-ea"/>
                          <a:cs typeface="+mn-cs"/>
                        </a:rPr>
                        <a:t>Recommendations</a:t>
                      </a:r>
                    </a:p>
                  </a:txBody>
                  <a:tcPr marL="38100" marR="381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400"/>
                    </a:solidFill>
                  </a:tcPr>
                </a:tc>
                <a:extLst>
                  <a:ext uri="{0D108BD9-81ED-4DB2-BD59-A6C34878D82A}">
                    <a16:rowId xmlns:a16="http://schemas.microsoft.com/office/drawing/2014/main" val="10002"/>
                  </a:ext>
                </a:extLst>
              </a:tr>
              <a:tr h="2759033">
                <a:tc>
                  <a:txBody>
                    <a:bodyPr/>
                    <a:lstStyle/>
                    <a:p>
                      <a:pPr marL="171450" marR="0" lvl="0" indent="-171450" algn="l" defTabSz="203774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err="1">
                          <a:ln>
                            <a:noFill/>
                          </a:ln>
                          <a:solidFill>
                            <a:prstClr val="black"/>
                          </a:solidFill>
                          <a:effectLst/>
                          <a:uLnTx/>
                          <a:uFillTx/>
                          <a:latin typeface="+mn-lt"/>
                          <a:ea typeface="+mn-ea"/>
                          <a:cs typeface="Helvetica"/>
                        </a:rPr>
                        <a:t>Nextcloud</a:t>
                      </a:r>
                      <a:r>
                        <a:rPr kumimoji="0" lang="en-US" sz="1100" b="0" i="0" u="none" strike="noStrike" kern="1200" cap="none" spc="0" normalizeH="0" baseline="0" noProof="0" dirty="0">
                          <a:ln>
                            <a:noFill/>
                          </a:ln>
                          <a:solidFill>
                            <a:prstClr val="black"/>
                          </a:solidFill>
                          <a:effectLst/>
                          <a:uLnTx/>
                          <a:uFillTx/>
                          <a:latin typeface="+mn-lt"/>
                          <a:ea typeface="+mn-ea"/>
                          <a:cs typeface="Helvetica"/>
                        </a:rPr>
                        <a:t> storage with Raspberry Pi is not recommended for larger businesses. Due to its limited computing power and network security issues, it is only recommended for personal usage.</a:t>
                      </a:r>
                    </a:p>
                    <a:p>
                      <a:pPr marL="171450" marR="0" lvl="0" indent="-171450" algn="l" defTabSz="203774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mn-lt"/>
                          <a:ea typeface="+mn-ea"/>
                          <a:cs typeface="Helvetica"/>
                        </a:rPr>
                        <a:t>For smaller companies, creating a private cloud storage system with Synology NAS is better solution as it centralizes data storage and backup, streamlines file collaboration, optimizes video management, and secures network deployment to facilitate data management.</a:t>
                      </a:r>
                    </a:p>
                    <a:p>
                      <a:pPr marL="171450" marR="0" lvl="0" indent="-171450" algn="l" defTabSz="203774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mn-lt"/>
                          <a:ea typeface="+mn-ea"/>
                          <a:cs typeface="Helvetica"/>
                        </a:rPr>
                        <a:t>For medium and large size companies, a dual cloud storage system is recommended. With general data being stored on AWS, OneDrive or Google Drive, and private data server for more sensitive data. For example, banks can store private customer’s information into the own data server and while they store their general data to an AWS.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9" name="Title 18"/>
          <p:cNvSpPr>
            <a:spLocks noGrp="1"/>
          </p:cNvSpPr>
          <p:nvPr>
            <p:ph type="title" idx="4294967295"/>
          </p:nvPr>
        </p:nvSpPr>
        <p:spPr>
          <a:xfrm>
            <a:off x="1196571" y="127000"/>
            <a:ext cx="10723879" cy="952500"/>
          </a:xfrm>
          <a:prstGeom prst="rect">
            <a:avLst/>
          </a:prstGeom>
          <a:solidFill>
            <a:srgbClr val="FFD400"/>
          </a:solidFill>
          <a:ln>
            <a:solidFill>
              <a:srgbClr val="FFD400"/>
            </a:solidFill>
          </a:ln>
        </p:spPr>
        <p:txBody>
          <a:bodyPr anchor="ctr">
            <a:normAutofit fontScale="90000"/>
          </a:bodyPr>
          <a:lstStyle/>
          <a:p>
            <a:pPr algn="ctr"/>
            <a:r>
              <a:rPr lang="en-US" sz="3600" b="1" dirty="0">
                <a:latin typeface="Helvetica"/>
                <a:cs typeface="Helvetica"/>
              </a:rPr>
              <a:t>Personal Cloud Storage</a:t>
            </a:r>
            <a:br>
              <a:rPr lang="en-US" sz="1833" b="1" dirty="0">
                <a:latin typeface="Helvetica"/>
                <a:cs typeface="Helvetica"/>
              </a:rPr>
            </a:br>
            <a:r>
              <a:rPr lang="en-US" sz="1833" b="1" dirty="0">
                <a:latin typeface="Helvetica"/>
                <a:cs typeface="Helvetica"/>
              </a:rPr>
              <a:t>Jae Hoon Lee</a:t>
            </a:r>
            <a:br>
              <a:rPr lang="en-US" sz="1833" b="1" dirty="0">
                <a:latin typeface="Helvetica"/>
                <a:cs typeface="Helvetica"/>
              </a:rPr>
            </a:br>
            <a:r>
              <a:rPr lang="en-US" sz="1833" b="1" dirty="0">
                <a:latin typeface="Helvetica"/>
                <a:cs typeface="Helvetica"/>
              </a:rPr>
              <a:t>CIS 4100 - Project</a:t>
            </a:r>
          </a:p>
        </p:txBody>
      </p:sp>
      <p:cxnSp>
        <p:nvCxnSpPr>
          <p:cNvPr id="15" name="Straight Connector 14"/>
          <p:cNvCxnSpPr/>
          <p:nvPr/>
        </p:nvCxnSpPr>
        <p:spPr>
          <a:xfrm>
            <a:off x="1196571" y="1079500"/>
            <a:ext cx="107238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extLst>
              <p:ext uri="{D42A27DB-BD31-4B8C-83A1-F6EECF244321}">
                <p14:modId xmlns:p14="http://schemas.microsoft.com/office/powerpoint/2010/main" val="693873472"/>
              </p:ext>
            </p:extLst>
          </p:nvPr>
        </p:nvGraphicFramePr>
        <p:xfrm>
          <a:off x="8894617" y="1244937"/>
          <a:ext cx="3025834" cy="5546672"/>
        </p:xfrm>
        <a:graphic>
          <a:graphicData uri="http://schemas.openxmlformats.org/drawingml/2006/table">
            <a:tbl>
              <a:tblPr>
                <a:tableStyleId>{5C22544A-7EE6-4342-B048-85BDC9FD1C3A}</a:tableStyleId>
              </a:tblPr>
              <a:tblGrid>
                <a:gridCol w="1512917">
                  <a:extLst>
                    <a:ext uri="{9D8B030D-6E8A-4147-A177-3AD203B41FA5}">
                      <a16:colId xmlns:a16="http://schemas.microsoft.com/office/drawing/2014/main" val="20000"/>
                    </a:ext>
                  </a:extLst>
                </a:gridCol>
                <a:gridCol w="1512917">
                  <a:extLst>
                    <a:ext uri="{9D8B030D-6E8A-4147-A177-3AD203B41FA5}">
                      <a16:colId xmlns:a16="http://schemas.microsoft.com/office/drawing/2014/main" val="3319447744"/>
                    </a:ext>
                  </a:extLst>
                </a:gridCol>
              </a:tblGrid>
              <a:tr h="295446">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b="1" i="1" dirty="0"/>
                        <a:t>References</a:t>
                      </a:r>
                    </a:p>
                  </a:txBody>
                  <a:tcPr marL="38100" marR="381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40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700" b="1" i="1" dirty="0"/>
                    </a:p>
                  </a:txBody>
                  <a:tcPr marL="38100" marR="381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400"/>
                    </a:solidFill>
                  </a:tcPr>
                </a:tc>
                <a:extLst>
                  <a:ext uri="{0D108BD9-81ED-4DB2-BD59-A6C34878D82A}">
                    <a16:rowId xmlns:a16="http://schemas.microsoft.com/office/drawing/2014/main" val="10000"/>
                  </a:ext>
                </a:extLst>
              </a:tr>
              <a:tr h="3833228">
                <a:tc gridSpan="2">
                  <a:txBody>
                    <a:bodyPr/>
                    <a:lstStyle/>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effectLst/>
                          <a:latin typeface="+mn-lt"/>
                          <a:ea typeface="+mn-ea"/>
                          <a:cs typeface="+mn-cs"/>
                        </a:rPr>
                        <a:t>Bischoff, P. (2019, October 25). What is Port forwarding and why use it with your VPN? Retrieved from https://www.comparitech.com/blog/vpn-privacy/port-forwarding-vpn/</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effectLst/>
                          <a:latin typeface="+mn-lt"/>
                          <a:ea typeface="+mn-ea"/>
                          <a:cs typeface="+mn-cs"/>
                        </a:rPr>
                        <a:t>Li, H., Liang, P., &amp; Chen, S. (2010). Analysis on cloud-based security vulnerability assessment. Retrieved from https://ieeexplore.ieee.org/abstract/document/5704304?casa_token=MDiGobzvRnUAAAAA:k0QRHkrF3d8ytE6TeyCQ8x7aCUge7GPwwEiJ7g4Gs3uLjdWjH7wDwzyp688i86J6PmJeuVmm</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err="1">
                          <a:solidFill>
                            <a:schemeClr val="dk1"/>
                          </a:solidFill>
                          <a:effectLst/>
                          <a:latin typeface="+mn-lt"/>
                          <a:ea typeface="+mn-ea"/>
                          <a:cs typeface="+mn-cs"/>
                        </a:rPr>
                        <a:t>Princy</a:t>
                      </a:r>
                      <a:r>
                        <a:rPr lang="en-US" sz="900" kern="1200" dirty="0">
                          <a:solidFill>
                            <a:schemeClr val="dk1"/>
                          </a:solidFill>
                          <a:effectLst/>
                          <a:latin typeface="+mn-lt"/>
                          <a:ea typeface="+mn-ea"/>
                          <a:cs typeface="+mn-cs"/>
                        </a:rPr>
                        <a:t>, S. E., &amp; Nigel, K. G. J. (2015). Implementation of cloud server for real time data storage using raspberry Pi. Retrieved from https://ieeexplore.ieee.org/abstract/document/7453790?casa_token=3xiZQbyU86kAAAAA:jmhDwo6uIKpKEol4vEQ4aZSCBX07FvQi9aqvUsfDZhWJzft-qG8VRLtcjYO9YzT_1EnPgO0G</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err="1">
                          <a:ln>
                            <a:noFill/>
                          </a:ln>
                          <a:solidFill>
                            <a:prstClr val="black"/>
                          </a:solidFill>
                          <a:effectLst/>
                          <a:uLnTx/>
                          <a:uFillTx/>
                          <a:latin typeface="+mn-lt"/>
                          <a:ea typeface="+mn-ea"/>
                          <a:cs typeface="Helvetica"/>
                        </a:rPr>
                        <a:t>Peyanski</a:t>
                      </a:r>
                      <a:r>
                        <a:rPr kumimoji="0" lang="en-US" sz="900" b="0" i="0" u="none" strike="noStrike" kern="1200" cap="none" spc="0" normalizeH="0" baseline="0" noProof="0" dirty="0">
                          <a:ln>
                            <a:noFill/>
                          </a:ln>
                          <a:solidFill>
                            <a:prstClr val="black"/>
                          </a:solidFill>
                          <a:effectLst/>
                          <a:uLnTx/>
                          <a:uFillTx/>
                          <a:latin typeface="+mn-lt"/>
                          <a:ea typeface="+mn-ea"/>
                          <a:cs typeface="Helvetica"/>
                        </a:rPr>
                        <a:t>, K. (2020, October 21). Personal cloud from home with </a:t>
                      </a:r>
                      <a:r>
                        <a:rPr kumimoji="0" lang="en-US" sz="900" b="0" i="0" u="none" strike="noStrike" kern="1200" cap="none" spc="0" normalizeH="0" baseline="0" noProof="0" dirty="0" err="1">
                          <a:ln>
                            <a:noFill/>
                          </a:ln>
                          <a:solidFill>
                            <a:prstClr val="black"/>
                          </a:solidFill>
                          <a:effectLst/>
                          <a:uLnTx/>
                          <a:uFillTx/>
                          <a:latin typeface="+mn-lt"/>
                          <a:ea typeface="+mn-ea"/>
                          <a:cs typeface="Helvetica"/>
                        </a:rPr>
                        <a:t>Nextcloud</a:t>
                      </a:r>
                      <a:r>
                        <a:rPr kumimoji="0" lang="en-US" sz="900" b="0" i="0" u="none" strike="noStrike" kern="1200" cap="none" spc="0" normalizeH="0" baseline="0" noProof="0" dirty="0">
                          <a:ln>
                            <a:noFill/>
                          </a:ln>
                          <a:solidFill>
                            <a:prstClr val="black"/>
                          </a:solidFill>
                          <a:effectLst/>
                          <a:uLnTx/>
                          <a:uFillTx/>
                          <a:latin typeface="+mn-lt"/>
                          <a:ea typeface="+mn-ea"/>
                          <a:cs typeface="Helvetica"/>
                        </a:rPr>
                        <a:t> on raspberry Pi. Retrieved from https://peyanski.com/personal-cloud-from-home-nextcloud-on-raspberry-pi/#Nextcloud_SSL_certificate</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Helvetica"/>
                        </a:rPr>
                        <a:t>Richardson, M., &amp; Wallace, S. (2012). Getting started with raspberry Pi. O'Reilly Media.</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Helvetica"/>
                        </a:rPr>
                        <a:t>Upton, E., &amp; </a:t>
                      </a:r>
                      <a:r>
                        <a:rPr kumimoji="0" lang="en-US" sz="900" b="0" i="0" u="none" strike="noStrike" kern="1200" cap="none" spc="0" normalizeH="0" baseline="0" noProof="0" dirty="0" err="1">
                          <a:ln>
                            <a:noFill/>
                          </a:ln>
                          <a:solidFill>
                            <a:prstClr val="black"/>
                          </a:solidFill>
                          <a:effectLst/>
                          <a:uLnTx/>
                          <a:uFillTx/>
                          <a:latin typeface="+mn-lt"/>
                          <a:ea typeface="+mn-ea"/>
                          <a:cs typeface="Helvetica"/>
                        </a:rPr>
                        <a:t>Halfacree</a:t>
                      </a:r>
                      <a:r>
                        <a:rPr kumimoji="0" lang="en-US" sz="900" b="0" i="0" u="none" strike="noStrike" kern="1200" cap="none" spc="0" normalizeH="0" baseline="0" noProof="0" dirty="0">
                          <a:ln>
                            <a:noFill/>
                          </a:ln>
                          <a:solidFill>
                            <a:prstClr val="black"/>
                          </a:solidFill>
                          <a:effectLst/>
                          <a:uLnTx/>
                          <a:uFillTx/>
                          <a:latin typeface="+mn-lt"/>
                          <a:ea typeface="+mn-ea"/>
                          <a:cs typeface="Helvetica"/>
                        </a:rPr>
                        <a:t>, G. (2014). Raspberry Pi user guide (2nd ed.). Retrieved from https://ebookcentral.proquest.com/lib/csla/detail.action?docID=1574363&amp;pq-origsite=primo#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black"/>
                        </a:solidFill>
                        <a:effectLst/>
                        <a:uLnTx/>
                        <a:uFillTx/>
                        <a:latin typeface="+mn-lt"/>
                        <a:ea typeface="+mn-ea"/>
                        <a:cs typeface="Helvetica"/>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781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i="1" kern="1200" dirty="0">
                          <a:solidFill>
                            <a:schemeClr val="dk1"/>
                          </a:solidFill>
                          <a:effectLst/>
                          <a:latin typeface="+mn-lt"/>
                          <a:ea typeface="+mn-ea"/>
                          <a:cs typeface="+mn-cs"/>
                        </a:rPr>
                        <a:t>Academic and Career</a:t>
                      </a:r>
                    </a:p>
                  </a:txBody>
                  <a:tcPr marL="38100" marR="381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40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b="1" i="1" kern="1200" dirty="0">
                        <a:solidFill>
                          <a:schemeClr val="dk1"/>
                        </a:solidFill>
                        <a:effectLst/>
                        <a:latin typeface="+mn-lt"/>
                        <a:ea typeface="+mn-ea"/>
                        <a:cs typeface="+mn-cs"/>
                      </a:endParaRPr>
                    </a:p>
                  </a:txBody>
                  <a:tcPr marL="38100" marR="3810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400"/>
                    </a:solidFill>
                  </a:tcPr>
                </a:tc>
                <a:extLst>
                  <a:ext uri="{0D108BD9-81ED-4DB2-BD59-A6C34878D82A}">
                    <a16:rowId xmlns:a16="http://schemas.microsoft.com/office/drawing/2014/main" val="10002"/>
                  </a:ext>
                </a:extLst>
              </a:tr>
              <a:tr h="1165953">
                <a:tc>
                  <a:txBody>
                    <a:bodyPr/>
                    <a:lstStyle/>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SQL</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NoSQL</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Linux</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Python</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Tableau</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Excel</a:t>
                      </a:r>
                    </a:p>
                  </a:txBody>
                  <a:tcPr marL="76200" marR="76200" marT="76200" marB="762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RapidMiner</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R</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CompTIA Network+</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Java</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PHP</a:t>
                      </a:r>
                    </a:p>
                    <a:p>
                      <a:pPr marL="171450" marR="0" lvl="0" indent="-171450" algn="l" defTabSz="203774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Hadoop</a:t>
                      </a:r>
                    </a:p>
                  </a:txBody>
                  <a:tcPr marL="76200" marR="76200" marT="76200" marB="762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pic>
        <p:nvPicPr>
          <p:cNvPr id="14" name="Picture 13" hidden="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2252" y="235984"/>
            <a:ext cx="1055688" cy="81557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071" y="127000"/>
            <a:ext cx="952500" cy="952500"/>
          </a:xfrm>
          <a:prstGeom prst="rect">
            <a:avLst/>
          </a:prstGeom>
        </p:spPr>
      </p:pic>
      <p:graphicFrame>
        <p:nvGraphicFramePr>
          <p:cNvPr id="9" name="Table 8">
            <a:extLst>
              <a:ext uri="{FF2B5EF4-FFF2-40B4-BE49-F238E27FC236}">
                <a16:creationId xmlns:a16="http://schemas.microsoft.com/office/drawing/2014/main" id="{A0D49581-387E-49E2-80B8-AFE2F84A9A93}"/>
              </a:ext>
            </a:extLst>
          </p:cNvPr>
          <p:cNvGraphicFramePr>
            <a:graphicFrameLocks noGrp="1"/>
          </p:cNvGraphicFramePr>
          <p:nvPr>
            <p:extLst>
              <p:ext uri="{D42A27DB-BD31-4B8C-83A1-F6EECF244321}">
                <p14:modId xmlns:p14="http://schemas.microsoft.com/office/powerpoint/2010/main" val="148200609"/>
              </p:ext>
            </p:extLst>
          </p:nvPr>
        </p:nvGraphicFramePr>
        <p:xfrm>
          <a:off x="4087022" y="1245964"/>
          <a:ext cx="4694513" cy="5558035"/>
        </p:xfrm>
        <a:graphic>
          <a:graphicData uri="http://schemas.openxmlformats.org/drawingml/2006/table">
            <a:tbl>
              <a:tblPr>
                <a:tableStyleId>{5C22544A-7EE6-4342-B048-85BDC9FD1C3A}</a:tableStyleId>
              </a:tblPr>
              <a:tblGrid>
                <a:gridCol w="4694513">
                  <a:extLst>
                    <a:ext uri="{9D8B030D-6E8A-4147-A177-3AD203B41FA5}">
                      <a16:colId xmlns:a16="http://schemas.microsoft.com/office/drawing/2014/main" val="20000"/>
                    </a:ext>
                  </a:extLst>
                </a:gridCol>
              </a:tblGrid>
              <a:tr h="365635">
                <a:tc>
                  <a:txBody>
                    <a:bodyPr/>
                    <a:lstStyle/>
                    <a:p>
                      <a:pPr algn="ctr"/>
                      <a:r>
                        <a:rPr kumimoji="0" lang="en-US" sz="1800" b="1" i="1" u="none" strike="noStrike" kern="1200" cap="none" spc="0" normalizeH="0" baseline="0" dirty="0">
                          <a:ln>
                            <a:noFill/>
                          </a:ln>
                          <a:solidFill>
                            <a:sysClr val="windowText" lastClr="000000"/>
                          </a:solidFill>
                          <a:effectLst/>
                          <a:uLnTx/>
                          <a:uFillTx/>
                          <a:latin typeface="Helvetica"/>
                          <a:ea typeface="+mn-ea"/>
                          <a:cs typeface="Helvetica"/>
                        </a:rPr>
                        <a:t>Personal Concept</a:t>
                      </a:r>
                    </a:p>
                  </a:txBody>
                  <a:tcPr marL="47814" marR="47814" marT="23907" marB="23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400"/>
                    </a:solidFill>
                  </a:tcPr>
                </a:tc>
                <a:extLst>
                  <a:ext uri="{0D108BD9-81ED-4DB2-BD59-A6C34878D82A}">
                    <a16:rowId xmlns:a16="http://schemas.microsoft.com/office/drawing/2014/main" val="10000"/>
                  </a:ext>
                </a:extLst>
              </a:tr>
              <a:tr h="303530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Using Raspberry Pi and external storage such as SSD, HDD, or flash drive, individuals can build a personal cloud storage system. Though different operating systems can be run on the Raspberry PI, utilizing the Raspberry PI OS, which is part of the Raspberry Pi package, is the most convenient and has the advantage of being optimized for the Raspberry Pi. Other software including, </a:t>
                      </a:r>
                      <a:r>
                        <a:rPr kumimoji="0" lang="en-US" sz="1000" b="0" i="0" u="none" strike="noStrike" kern="1200" cap="none" spc="0" normalizeH="0" baseline="0" noProof="0" dirty="0" err="1">
                          <a:ln>
                            <a:noFill/>
                          </a:ln>
                          <a:solidFill>
                            <a:prstClr val="black"/>
                          </a:solidFill>
                          <a:effectLst/>
                          <a:uLnTx/>
                          <a:uFillTx/>
                          <a:latin typeface="+mn-lt"/>
                          <a:ea typeface="+mn-ea"/>
                          <a:cs typeface="Helvetica"/>
                        </a:rPr>
                        <a:t>Nextcloud</a:t>
                      </a:r>
                      <a:r>
                        <a:rPr kumimoji="0" lang="en-US" sz="1000" b="0" i="0" u="none" strike="noStrike" kern="1200" cap="none" spc="0" normalizeH="0" baseline="0" noProof="0" dirty="0">
                          <a:ln>
                            <a:noFill/>
                          </a:ln>
                          <a:solidFill>
                            <a:prstClr val="black"/>
                          </a:solidFill>
                          <a:effectLst/>
                          <a:uLnTx/>
                          <a:uFillTx/>
                          <a:latin typeface="+mn-lt"/>
                          <a:ea typeface="+mn-ea"/>
                          <a:cs typeface="Helvetica"/>
                        </a:rPr>
                        <a:t>, PHP, Maria DB and Nginx engine.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mn-lt"/>
                          <a:ea typeface="+mn-ea"/>
                          <a:cs typeface="Helvetica"/>
                        </a:rPr>
                        <a:t>Nextcloud</a:t>
                      </a:r>
                      <a:r>
                        <a:rPr kumimoji="0" lang="en-US" sz="1000" b="0" i="0" u="none" strike="noStrike" kern="1200" cap="none" spc="0" normalizeH="0" baseline="0" noProof="0" dirty="0">
                          <a:ln>
                            <a:noFill/>
                          </a:ln>
                          <a:solidFill>
                            <a:prstClr val="black"/>
                          </a:solidFill>
                          <a:effectLst/>
                          <a:uLnTx/>
                          <a:uFillTx/>
                          <a:latin typeface="+mn-lt"/>
                          <a:ea typeface="+mn-ea"/>
                          <a:cs typeface="Helvetica"/>
                        </a:rPr>
                        <a:t> runs on that server, protecting your data and giving you access from your desktop or mobile devices. Through </a:t>
                      </a:r>
                      <a:r>
                        <a:rPr kumimoji="0" lang="en-US" sz="1000" b="0" i="0" u="none" strike="noStrike" kern="1200" cap="none" spc="0" normalizeH="0" baseline="0" noProof="0" dirty="0" err="1">
                          <a:ln>
                            <a:noFill/>
                          </a:ln>
                          <a:solidFill>
                            <a:prstClr val="black"/>
                          </a:solidFill>
                          <a:effectLst/>
                          <a:uLnTx/>
                          <a:uFillTx/>
                          <a:latin typeface="+mn-lt"/>
                          <a:ea typeface="+mn-ea"/>
                          <a:cs typeface="Helvetica"/>
                        </a:rPr>
                        <a:t>Nextcloud</a:t>
                      </a:r>
                      <a:r>
                        <a:rPr kumimoji="0" lang="en-US" sz="1000" b="0" i="0" u="none" strike="noStrike" kern="1200" cap="none" spc="0" normalizeH="0" baseline="0" noProof="0" dirty="0">
                          <a:ln>
                            <a:noFill/>
                          </a:ln>
                          <a:solidFill>
                            <a:prstClr val="black"/>
                          </a:solidFill>
                          <a:effectLst/>
                          <a:uLnTx/>
                          <a:uFillTx/>
                          <a:latin typeface="+mn-lt"/>
                          <a:ea typeface="+mn-ea"/>
                          <a:cs typeface="Helvetica"/>
                        </a:rPr>
                        <a:t> you also access, sync and share your existing data on that FTP drive at school, a Dropbox or a NAS you have at home.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MariaDB is developed as open source software and as a relational database it provides an SQL interface for accessing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NGINX is open source software for web serving, reverse proxying, caching, load balancing, media streaming, and more. It started out as a web server designed for maximum performance and stability.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Helvetica"/>
                        </a:rPr>
                        <a:t>PHP is a recursive acronym for "PHP: Hypertext Preprocessor". PHP is a server side scripting language that is embedded in HTML. It is used to manage dynamic content, databases, session tracking, even build entire e-commerce sites.</a:t>
                      </a:r>
                      <a:endParaRPr lang="en-US" sz="1000" kern="1200" dirty="0">
                        <a:solidFill>
                          <a:schemeClr val="dk1"/>
                        </a:solidFill>
                        <a:effectLst/>
                        <a:latin typeface="+mn-lt"/>
                        <a:ea typeface="+mn-ea"/>
                        <a:cs typeface="+mn-cs"/>
                      </a:endParaRPr>
                    </a:p>
                  </a:txBody>
                  <a:tcPr marL="95629" marR="95629" marT="95629" marB="95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635">
                <a:tc>
                  <a:txBody>
                    <a:bodyPr/>
                    <a:lstStyle/>
                    <a:p>
                      <a:pPr algn="ctr"/>
                      <a:r>
                        <a:rPr lang="en-US" sz="1800" b="1" i="1" kern="1200" dirty="0">
                          <a:solidFill>
                            <a:schemeClr val="dk1"/>
                          </a:solidFill>
                          <a:effectLst/>
                          <a:latin typeface="+mn-lt"/>
                          <a:ea typeface="+mn-ea"/>
                          <a:cs typeface="+mn-cs"/>
                        </a:rPr>
                        <a:t>Literature review</a:t>
                      </a:r>
                      <a:endParaRPr kumimoji="0" lang="en-US" sz="1800" b="1" i="1" u="none" strike="noStrike" kern="1200" cap="none" spc="0" normalizeH="0" baseline="0" dirty="0">
                        <a:ln>
                          <a:noFill/>
                        </a:ln>
                        <a:solidFill>
                          <a:sysClr val="windowText" lastClr="000000"/>
                        </a:solidFill>
                        <a:effectLst/>
                        <a:uLnTx/>
                        <a:uFillTx/>
                        <a:latin typeface="Helvetica"/>
                        <a:ea typeface="+mn-ea"/>
                        <a:cs typeface="Helvetica"/>
                      </a:endParaRPr>
                    </a:p>
                  </a:txBody>
                  <a:tcPr marL="47814" marR="47814" marT="23907" marB="23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400"/>
                    </a:solidFill>
                  </a:tcPr>
                </a:tc>
                <a:extLst>
                  <a:ext uri="{0D108BD9-81ED-4DB2-BD59-A6C34878D82A}">
                    <a16:rowId xmlns:a16="http://schemas.microsoft.com/office/drawing/2014/main" val="10002"/>
                  </a:ext>
                </a:extLst>
              </a:tr>
              <a:tr h="1779069">
                <a:tc>
                  <a:txBody>
                    <a:bodyPr/>
                    <a:lstStyle/>
                    <a:p>
                      <a:pPr marL="0" marR="0" lvl="0" indent="0" algn="l" defTabSz="203774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sz="1050" kern="1200" dirty="0">
                          <a:solidFill>
                            <a:schemeClr val="dk1"/>
                          </a:solidFill>
                          <a:effectLst/>
                          <a:latin typeface="+mn-lt"/>
                          <a:ea typeface="+mn-ea"/>
                          <a:cs typeface="+mn-cs"/>
                        </a:rPr>
                        <a:t>There is now a general need for an on-net storage device which will let individuals access data with just an internet connection (</a:t>
                      </a:r>
                      <a:r>
                        <a:rPr lang="en-US" sz="1050" kern="1200" dirty="0" err="1">
                          <a:solidFill>
                            <a:schemeClr val="dk1"/>
                          </a:solidFill>
                          <a:effectLst/>
                          <a:latin typeface="+mn-lt"/>
                          <a:ea typeface="+mn-ea"/>
                          <a:cs typeface="+mn-cs"/>
                        </a:rPr>
                        <a:t>Princy</a:t>
                      </a:r>
                      <a:r>
                        <a:rPr lang="en-US" sz="1050" kern="1200" dirty="0">
                          <a:solidFill>
                            <a:schemeClr val="dk1"/>
                          </a:solidFill>
                          <a:effectLst/>
                          <a:latin typeface="+mn-lt"/>
                          <a:ea typeface="+mn-ea"/>
                          <a:cs typeface="+mn-cs"/>
                        </a:rPr>
                        <a:t>). Raspberry Pi are a powerful credit card-sized computer that can be used to set up a private cloud server (Richardson). With a SD card, USB keyboard, mouse, HDMI display, power supply and cables, the Raspberry Pi can work like a </a:t>
                      </a:r>
                      <a:r>
                        <a:rPr lang="en-US" sz="1050" kern="1200">
                          <a:solidFill>
                            <a:schemeClr val="dk1"/>
                          </a:solidFill>
                          <a:effectLst/>
                          <a:latin typeface="+mn-lt"/>
                          <a:ea typeface="+mn-ea"/>
                          <a:cs typeface="+mn-cs"/>
                        </a:rPr>
                        <a:t>normal general-purpose </a:t>
                      </a:r>
                      <a:r>
                        <a:rPr lang="en-US" sz="1050" kern="1200" dirty="0">
                          <a:solidFill>
                            <a:schemeClr val="dk1"/>
                          </a:solidFill>
                          <a:effectLst/>
                          <a:latin typeface="+mn-lt"/>
                          <a:ea typeface="+mn-ea"/>
                          <a:cs typeface="+mn-cs"/>
                        </a:rPr>
                        <a:t>computer (</a:t>
                      </a:r>
                      <a:r>
                        <a:rPr lang="en-US" sz="1050" kern="1200" dirty="0" err="1">
                          <a:solidFill>
                            <a:schemeClr val="dk1"/>
                          </a:solidFill>
                          <a:effectLst/>
                          <a:latin typeface="+mn-lt"/>
                          <a:ea typeface="+mn-ea"/>
                          <a:cs typeface="+mn-cs"/>
                        </a:rPr>
                        <a:t>Princy</a:t>
                      </a:r>
                      <a:r>
                        <a:rPr lang="en-US" sz="1050" kern="1200" dirty="0">
                          <a:solidFill>
                            <a:schemeClr val="dk1"/>
                          </a:solidFill>
                          <a:effectLst/>
                          <a:latin typeface="+mn-lt"/>
                          <a:ea typeface="+mn-ea"/>
                          <a:cs typeface="+mn-cs"/>
                        </a:rPr>
                        <a:t>). Raspberry Pi comes with a Linux OS system (</a:t>
                      </a:r>
                      <a:r>
                        <a:rPr lang="en-US" sz="1050" kern="1200" dirty="0" err="1">
                          <a:solidFill>
                            <a:schemeClr val="dk1"/>
                          </a:solidFill>
                          <a:effectLst/>
                          <a:latin typeface="+mn-lt"/>
                          <a:ea typeface="+mn-ea"/>
                          <a:cs typeface="+mn-cs"/>
                        </a:rPr>
                        <a:t>Peyanski</a:t>
                      </a:r>
                      <a:r>
                        <a:rPr lang="en-US" sz="1050" kern="1200" dirty="0">
                          <a:solidFill>
                            <a:schemeClr val="dk1"/>
                          </a:solidFill>
                          <a:effectLst/>
                          <a:latin typeface="+mn-lt"/>
                          <a:ea typeface="+mn-ea"/>
                          <a:cs typeface="+mn-cs"/>
                        </a:rPr>
                        <a:t>). Port forwarding allows incoming connections from the internet to access the private cloud system. This comes with security risks. In order to minimize these security risks it is important for providers to use a VPN that set up different incoming and outgoing IP addresses on its servers. </a:t>
                      </a:r>
                    </a:p>
                  </a:txBody>
                  <a:tcPr marL="95629" marR="95629" marT="95629" marB="95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53991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895</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Personal Cloud Storage Jae Hoon Lee CIS 4100 - Project</vt:lpstr>
    </vt:vector>
  </TitlesOfParts>
  <Company>Cal State 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 Author CIS 361 - Project</dc:title>
  <dc:creator>Thomas, Phillip D. (Faculty)</dc:creator>
  <cp:lastModifiedBy>Lee, Jae Hoon</cp:lastModifiedBy>
  <cp:revision>6</cp:revision>
  <dcterms:created xsi:type="dcterms:W3CDTF">2017-11-27T20:45:59Z</dcterms:created>
  <dcterms:modified xsi:type="dcterms:W3CDTF">2021-04-19T03:56:44Z</dcterms:modified>
</cp:coreProperties>
</file>