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8" r:id="rId12"/>
    <p:sldId id="273" r:id="rId13"/>
    <p:sldId id="279" r:id="rId14"/>
    <p:sldId id="266" r:id="rId15"/>
    <p:sldId id="272" r:id="rId16"/>
    <p:sldId id="285" r:id="rId17"/>
    <p:sldId id="267" r:id="rId18"/>
    <p:sldId id="268" r:id="rId19"/>
    <p:sldId id="269" r:id="rId20"/>
    <p:sldId id="271" r:id="rId21"/>
    <p:sldId id="270" r:id="rId22"/>
    <p:sldId id="274" r:id="rId23"/>
    <p:sldId id="275" r:id="rId24"/>
    <p:sldId id="276" r:id="rId25"/>
    <p:sldId id="284" r:id="rId26"/>
    <p:sldId id="280" r:id="rId27"/>
    <p:sldId id="281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2021-06-22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2021-06-22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2021-06-22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51334"/>
            <a:ext cx="6253317" cy="306108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000" dirty="0" err="1">
                <a:latin typeface="Batang" panose="02030600000101010101" pitchFamily="18" charset="-127"/>
                <a:ea typeface="Batang" panose="02030600000101010101" pitchFamily="18" charset="-127"/>
              </a:rPr>
              <a:t>딥러닝을</a:t>
            </a:r>
            <a:r>
              <a:rPr lang="ko-KR" altLang="en-US" sz="6000" dirty="0">
                <a:latin typeface="Batang" panose="02030600000101010101" pitchFamily="18" charset="-127"/>
                <a:ea typeface="Batang" panose="02030600000101010101" pitchFamily="18" charset="-127"/>
              </a:rPr>
              <a:t> 이용한 날씨기반의 의상추천 알고리즘</a:t>
            </a:r>
            <a:endParaRPr lang="ko" sz="6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724" y="4688642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신혜림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김승연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anchor="b">
            <a:normAutofit fontScale="90000"/>
          </a:bodyPr>
          <a:lstStyle/>
          <a:p>
            <a:pPr lvl="0" rtl="0">
              <a:defRPr/>
            </a:pPr>
            <a:r>
              <a:rPr lang="ko-KR" altLang="en-US" sz="2700" dirty="0"/>
              <a:t>시스템 개요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 웹페이지 구성과 </a:t>
            </a:r>
            <a:r>
              <a:rPr lang="en-US" altLang="ko-KR" sz="1800" dirty="0"/>
              <a:t>ERD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928AFF6-6AB7-414D-9F63-AFAC896DC2A1}" type="datetime1">
              <a:rPr lang="ko-KR" altLang="en-US"/>
              <a:pPr>
                <a:spcAft>
                  <a:spcPts val="600"/>
                </a:spcAft>
                <a:defRPr/>
              </a:pPr>
              <a:t>2021-06-22</a:t>
            </a:fld>
            <a:endParaRPr lang="en-US"/>
          </a:p>
        </p:txBody>
      </p:sp>
      <p:grpSp>
        <p:nvGrpSpPr>
          <p:cNvPr id="55" name="그룹 26"/>
          <p:cNvGrpSpPr/>
          <p:nvPr/>
        </p:nvGrpSpPr>
        <p:grpSpPr>
          <a:xfrm>
            <a:off x="1225489" y="-528248"/>
            <a:ext cx="10743318" cy="5898494"/>
            <a:chOff x="642840" y="-117643"/>
            <a:chExt cx="8772878" cy="5219236"/>
          </a:xfrm>
        </p:grpSpPr>
        <p:grpSp>
          <p:nvGrpSpPr>
            <p:cNvPr id="56" name="그룹 3"/>
            <p:cNvGrpSpPr/>
            <p:nvPr/>
          </p:nvGrpSpPr>
          <p:grpSpPr>
            <a:xfrm>
              <a:off x="642840" y="2202269"/>
              <a:ext cx="4755465" cy="2899322"/>
              <a:chOff x="-1521229" y="2329491"/>
              <a:chExt cx="4755465" cy="2899322"/>
            </a:xfrm>
          </p:grpSpPr>
          <p:sp>
            <p:nvSpPr>
              <p:cNvPr id="57" name="직사각형 2"/>
              <p:cNvSpPr/>
              <p:nvPr/>
            </p:nvSpPr>
            <p:spPr>
              <a:xfrm>
                <a:off x="1330380" y="235677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mysite</a:t>
                </a:r>
              </a:p>
            </p:txBody>
          </p:sp>
          <p:sp>
            <p:nvSpPr>
              <p:cNvPr id="58" name="직사각형 5"/>
              <p:cNvSpPr/>
              <p:nvPr/>
            </p:nvSpPr>
            <p:spPr>
              <a:xfrm>
                <a:off x="-1491583" y="2329491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weather</a:t>
                </a:r>
              </a:p>
            </p:txBody>
          </p:sp>
          <p:sp>
            <p:nvSpPr>
              <p:cNvPr id="59" name="직사각형 7"/>
              <p:cNvSpPr/>
              <p:nvPr/>
            </p:nvSpPr>
            <p:spPr>
              <a:xfrm>
                <a:off x="-1521229" y="366193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project</a:t>
                </a:r>
              </a:p>
            </p:txBody>
          </p:sp>
          <p:sp>
            <p:nvSpPr>
              <p:cNvPr id="60" name="직사각형 10"/>
              <p:cNvSpPr/>
              <p:nvPr/>
            </p:nvSpPr>
            <p:spPr>
              <a:xfrm>
                <a:off x="1332992" y="3918828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login</a:t>
                </a:r>
              </a:p>
            </p:txBody>
          </p:sp>
          <p:sp>
            <p:nvSpPr>
              <p:cNvPr id="61" name="직사각형 11"/>
              <p:cNvSpPr/>
              <p:nvPr/>
            </p:nvSpPr>
            <p:spPr>
              <a:xfrm>
                <a:off x="1329521" y="3125441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search</a:t>
                </a:r>
              </a:p>
            </p:txBody>
          </p:sp>
          <p:sp>
            <p:nvSpPr>
              <p:cNvPr id="62" name="직사각형 13"/>
              <p:cNvSpPr/>
              <p:nvPr/>
            </p:nvSpPr>
            <p:spPr>
              <a:xfrm>
                <a:off x="1341824" y="4688126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cart</a:t>
                </a:r>
              </a:p>
            </p:txBody>
          </p:sp>
        </p:grpSp>
        <p:cxnSp>
          <p:nvCxnSpPr>
            <p:cNvPr id="63" name="직선 화살표 연결선 14"/>
            <p:cNvCxnSpPr/>
            <p:nvPr/>
          </p:nvCxnSpPr>
          <p:spPr>
            <a:xfrm>
              <a:off x="9415718" y="-117643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24"/>
            <p:cNvCxnSpPr/>
            <p:nvPr/>
          </p:nvCxnSpPr>
          <p:spPr>
            <a:xfrm>
              <a:off x="5587492" y="-93664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14"/>
          <p:cNvCxnSpPr/>
          <p:nvPr/>
        </p:nvCxnSpPr>
        <p:spPr>
          <a:xfrm rot="16200000" flipH="1">
            <a:off x="2198404" y="3086103"/>
            <a:ext cx="457431" cy="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4"/>
          <p:cNvCxnSpPr/>
          <p:nvPr/>
        </p:nvCxnSpPr>
        <p:spPr>
          <a:xfrm rot="5400000" flipH="1" flipV="1">
            <a:off x="3428194" y="2932522"/>
            <a:ext cx="1351037" cy="766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4"/>
          <p:cNvCxnSpPr/>
          <p:nvPr/>
        </p:nvCxnSpPr>
        <p:spPr>
          <a:xfrm>
            <a:off x="7131615" y="2449056"/>
            <a:ext cx="579123" cy="2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7"/>
          <p:cNvSpPr txBox="1"/>
          <p:nvPr/>
        </p:nvSpPr>
        <p:spPr>
          <a:xfrm>
            <a:off x="7799411" y="2148230"/>
            <a:ext cx="3765172" cy="338389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b="0" i="0" strike="noStrike">
                <a:solidFill>
                  <a:srgbClr val="1D1C1D">
                    <a:alpha val="100000"/>
                  </a:srgbClr>
                </a:solidFill>
                <a:latin typeface="Arial"/>
                <a:ea typeface="NotoSansKR"/>
              </a:rPr>
              <a:t>상품추전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Arial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1.날씨에 따른 랜덤추천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2.선택한 상품의 카테고리 랜덤추천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app mysite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-네이버 날씨 크롤링해서 오늘,미래 날짜의 일기예보 정보를 가져옴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-모델링으로 추출한 정보를 업데이트, 랜덤으로 상품 추천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-템플릿 include,extendsapp search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anchor="b">
            <a:normAutofit fontScale="90000"/>
          </a:bodyPr>
          <a:lstStyle/>
          <a:p>
            <a:pPr lvl="0" rtl="0">
              <a:defRPr/>
            </a:pPr>
            <a:r>
              <a:rPr lang="ko-KR" altLang="en-US" sz="2700" dirty="0"/>
              <a:t>시스템 개요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 웹페이지 구성과 </a:t>
            </a:r>
            <a:r>
              <a:rPr lang="en-US" altLang="ko-KR" sz="1800" dirty="0"/>
              <a:t>ERD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928AFF6-6AB7-414D-9F63-AFAC896DC2A1}" type="datetime1">
              <a:rPr lang="ko-KR" altLang="en-US"/>
              <a:pPr>
                <a:spcAft>
                  <a:spcPts val="600"/>
                </a:spcAft>
                <a:defRPr/>
              </a:pPr>
              <a:t>2021-06-22</a:t>
            </a:fld>
            <a:endParaRPr lang="en-US"/>
          </a:p>
        </p:txBody>
      </p:sp>
      <p:grpSp>
        <p:nvGrpSpPr>
          <p:cNvPr id="55" name="그룹 26"/>
          <p:cNvGrpSpPr/>
          <p:nvPr/>
        </p:nvGrpSpPr>
        <p:grpSpPr>
          <a:xfrm>
            <a:off x="1225489" y="-528248"/>
            <a:ext cx="10743318" cy="5898494"/>
            <a:chOff x="642840" y="-117643"/>
            <a:chExt cx="8772878" cy="5219236"/>
          </a:xfrm>
        </p:grpSpPr>
        <p:grpSp>
          <p:nvGrpSpPr>
            <p:cNvPr id="56" name="그룹 3"/>
            <p:cNvGrpSpPr/>
            <p:nvPr/>
          </p:nvGrpSpPr>
          <p:grpSpPr>
            <a:xfrm>
              <a:off x="642840" y="2202269"/>
              <a:ext cx="4755465" cy="2899322"/>
              <a:chOff x="-1521229" y="2329491"/>
              <a:chExt cx="4755465" cy="2899322"/>
            </a:xfrm>
          </p:grpSpPr>
          <p:sp>
            <p:nvSpPr>
              <p:cNvPr id="57" name="직사각형 2"/>
              <p:cNvSpPr/>
              <p:nvPr/>
            </p:nvSpPr>
            <p:spPr>
              <a:xfrm>
                <a:off x="1330380" y="2356770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mysite</a:t>
                </a:r>
              </a:p>
            </p:txBody>
          </p:sp>
          <p:sp>
            <p:nvSpPr>
              <p:cNvPr id="58" name="직사각형 5"/>
              <p:cNvSpPr/>
              <p:nvPr/>
            </p:nvSpPr>
            <p:spPr>
              <a:xfrm>
                <a:off x="-1491583" y="2329491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weather</a:t>
                </a:r>
              </a:p>
            </p:txBody>
          </p:sp>
          <p:sp>
            <p:nvSpPr>
              <p:cNvPr id="59" name="직사각형 7"/>
              <p:cNvSpPr/>
              <p:nvPr/>
            </p:nvSpPr>
            <p:spPr>
              <a:xfrm>
                <a:off x="-1521229" y="366193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project</a:t>
                </a:r>
              </a:p>
            </p:txBody>
          </p:sp>
          <p:sp>
            <p:nvSpPr>
              <p:cNvPr id="60" name="직사각형 10"/>
              <p:cNvSpPr/>
              <p:nvPr/>
            </p:nvSpPr>
            <p:spPr>
              <a:xfrm>
                <a:off x="1332992" y="3918828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login</a:t>
                </a:r>
              </a:p>
            </p:txBody>
          </p:sp>
          <p:sp>
            <p:nvSpPr>
              <p:cNvPr id="61" name="직사각형 11"/>
              <p:cNvSpPr/>
              <p:nvPr/>
            </p:nvSpPr>
            <p:spPr>
              <a:xfrm>
                <a:off x="1329521" y="3125441"/>
                <a:ext cx="1892410" cy="5406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search</a:t>
                </a:r>
              </a:p>
            </p:txBody>
          </p:sp>
          <p:sp>
            <p:nvSpPr>
              <p:cNvPr id="62" name="직사각형 13"/>
              <p:cNvSpPr/>
              <p:nvPr/>
            </p:nvSpPr>
            <p:spPr>
              <a:xfrm>
                <a:off x="1341824" y="4688126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cart</a:t>
                </a:r>
              </a:p>
            </p:txBody>
          </p:sp>
        </p:grpSp>
        <p:cxnSp>
          <p:nvCxnSpPr>
            <p:cNvPr id="63" name="직선 화살표 연결선 14"/>
            <p:cNvCxnSpPr/>
            <p:nvPr/>
          </p:nvCxnSpPr>
          <p:spPr>
            <a:xfrm>
              <a:off x="9415718" y="-117643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24"/>
            <p:cNvCxnSpPr/>
            <p:nvPr/>
          </p:nvCxnSpPr>
          <p:spPr>
            <a:xfrm>
              <a:off x="5587492" y="-93664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14"/>
          <p:cNvCxnSpPr/>
          <p:nvPr/>
        </p:nvCxnSpPr>
        <p:spPr>
          <a:xfrm rot="16200000" flipH="1">
            <a:off x="2198404" y="3086103"/>
            <a:ext cx="457431" cy="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4"/>
          <p:cNvCxnSpPr/>
          <p:nvPr/>
        </p:nvCxnSpPr>
        <p:spPr>
          <a:xfrm flipV="1">
            <a:off x="3720641" y="3263948"/>
            <a:ext cx="857589" cy="727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4"/>
          <p:cNvCxnSpPr/>
          <p:nvPr/>
        </p:nvCxnSpPr>
        <p:spPr>
          <a:xfrm>
            <a:off x="7131615" y="3281240"/>
            <a:ext cx="579123" cy="2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7"/>
          <p:cNvSpPr txBox="1"/>
          <p:nvPr/>
        </p:nvSpPr>
        <p:spPr>
          <a:xfrm>
            <a:off x="7799411" y="2148230"/>
            <a:ext cx="3765172" cy="25552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Arial"/>
                <a:ea typeface="NotoSansKR"/>
              </a:rPr>
              <a:t>상품추천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Arial"/>
              <a:ea typeface="NotoSansKR"/>
            </a:endParaRPr>
          </a:p>
          <a:p>
            <a:pPr algn="l">
              <a:defRPr/>
            </a:pPr>
            <a:r>
              <a:rPr lang="en-US" altLang="ko-KR"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3</a:t>
            </a: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.키워드 검색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app search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-q객체를 사용한 검색기능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-Paginator를 사용한 페이징 기능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-페이지 이동시 alter 실행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anchor="b">
            <a:normAutofit fontScale="90000"/>
          </a:bodyPr>
          <a:lstStyle/>
          <a:p>
            <a:pPr lvl="0" rtl="0">
              <a:defRPr/>
            </a:pPr>
            <a:r>
              <a:rPr lang="ko-KR" altLang="en-US" sz="2700" dirty="0"/>
              <a:t>시스템 개요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 웹페이지 구성과 </a:t>
            </a:r>
            <a:r>
              <a:rPr lang="en-US" altLang="ko-KR" sz="1800" dirty="0"/>
              <a:t>ERD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928AFF6-6AB7-414D-9F63-AFAC896DC2A1}" type="datetime1">
              <a:rPr lang="ko-KR" altLang="en-US"/>
              <a:pPr>
                <a:spcAft>
                  <a:spcPts val="600"/>
                </a:spcAft>
                <a:defRPr/>
              </a:pPr>
              <a:t>2021-06-22</a:t>
            </a:fld>
            <a:endParaRPr lang="en-US"/>
          </a:p>
        </p:txBody>
      </p:sp>
      <p:grpSp>
        <p:nvGrpSpPr>
          <p:cNvPr id="55" name="그룹 26"/>
          <p:cNvGrpSpPr/>
          <p:nvPr/>
        </p:nvGrpSpPr>
        <p:grpSpPr>
          <a:xfrm>
            <a:off x="1225489" y="-528248"/>
            <a:ext cx="10743318" cy="5898494"/>
            <a:chOff x="642840" y="-117643"/>
            <a:chExt cx="8772878" cy="5219236"/>
          </a:xfrm>
        </p:grpSpPr>
        <p:grpSp>
          <p:nvGrpSpPr>
            <p:cNvPr id="56" name="그룹 3"/>
            <p:cNvGrpSpPr/>
            <p:nvPr/>
          </p:nvGrpSpPr>
          <p:grpSpPr>
            <a:xfrm>
              <a:off x="642840" y="2202269"/>
              <a:ext cx="4755465" cy="2899322"/>
              <a:chOff x="-1521229" y="2329491"/>
              <a:chExt cx="4755465" cy="2899322"/>
            </a:xfrm>
          </p:grpSpPr>
          <p:sp>
            <p:nvSpPr>
              <p:cNvPr id="57" name="직사각형 2"/>
              <p:cNvSpPr/>
              <p:nvPr/>
            </p:nvSpPr>
            <p:spPr>
              <a:xfrm>
                <a:off x="1330380" y="2356770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mysite</a:t>
                </a:r>
              </a:p>
            </p:txBody>
          </p:sp>
          <p:sp>
            <p:nvSpPr>
              <p:cNvPr id="58" name="직사각형 5"/>
              <p:cNvSpPr/>
              <p:nvPr/>
            </p:nvSpPr>
            <p:spPr>
              <a:xfrm>
                <a:off x="-1491583" y="2329491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weather</a:t>
                </a:r>
              </a:p>
            </p:txBody>
          </p:sp>
          <p:sp>
            <p:nvSpPr>
              <p:cNvPr id="59" name="직사각형 7"/>
              <p:cNvSpPr/>
              <p:nvPr/>
            </p:nvSpPr>
            <p:spPr>
              <a:xfrm>
                <a:off x="-1521229" y="366193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project</a:t>
                </a:r>
              </a:p>
            </p:txBody>
          </p:sp>
          <p:sp>
            <p:nvSpPr>
              <p:cNvPr id="60" name="직사각형 10"/>
              <p:cNvSpPr/>
              <p:nvPr/>
            </p:nvSpPr>
            <p:spPr>
              <a:xfrm>
                <a:off x="1332992" y="3918828"/>
                <a:ext cx="1892410" cy="5406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login</a:t>
                </a:r>
              </a:p>
            </p:txBody>
          </p:sp>
          <p:sp>
            <p:nvSpPr>
              <p:cNvPr id="61" name="직사각형 11"/>
              <p:cNvSpPr/>
              <p:nvPr/>
            </p:nvSpPr>
            <p:spPr>
              <a:xfrm>
                <a:off x="1329521" y="3125441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search</a:t>
                </a:r>
              </a:p>
            </p:txBody>
          </p:sp>
          <p:sp>
            <p:nvSpPr>
              <p:cNvPr id="62" name="직사각형 13"/>
              <p:cNvSpPr/>
              <p:nvPr/>
            </p:nvSpPr>
            <p:spPr>
              <a:xfrm>
                <a:off x="1341824" y="4688126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cart</a:t>
                </a:r>
              </a:p>
            </p:txBody>
          </p:sp>
        </p:grpSp>
        <p:cxnSp>
          <p:nvCxnSpPr>
            <p:cNvPr id="63" name="직선 화살표 연결선 14"/>
            <p:cNvCxnSpPr/>
            <p:nvPr/>
          </p:nvCxnSpPr>
          <p:spPr>
            <a:xfrm>
              <a:off x="9415718" y="-117643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24"/>
            <p:cNvCxnSpPr/>
            <p:nvPr/>
          </p:nvCxnSpPr>
          <p:spPr>
            <a:xfrm>
              <a:off x="5587492" y="-93664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14"/>
          <p:cNvCxnSpPr/>
          <p:nvPr/>
        </p:nvCxnSpPr>
        <p:spPr>
          <a:xfrm rot="16200000" flipH="1">
            <a:off x="2198404" y="3086103"/>
            <a:ext cx="457431" cy="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4"/>
          <p:cNvCxnSpPr/>
          <p:nvPr/>
        </p:nvCxnSpPr>
        <p:spPr>
          <a:xfrm>
            <a:off x="3720650" y="3991103"/>
            <a:ext cx="830875" cy="189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4"/>
          <p:cNvCxnSpPr/>
          <p:nvPr/>
        </p:nvCxnSpPr>
        <p:spPr>
          <a:xfrm>
            <a:off x="7151668" y="4203661"/>
            <a:ext cx="579123" cy="2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7"/>
          <p:cNvSpPr txBox="1"/>
          <p:nvPr/>
        </p:nvSpPr>
        <p:spPr>
          <a:xfrm>
            <a:off x="7799411" y="2148230"/>
            <a:ext cx="3765172" cy="39268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회원관리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1.회원가입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2.로그인,  로그아웃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3.관리자 페이지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app login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-UserCreationForm 상속하여 회원가입 관리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-django.contrib.auth 앱 사용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-authenticate(), login() 사용자 인증과 로그인 관리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-오류 발생template(입력값이 누락, 틀린형식,입력값과 상관없는 오류)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anchor="b">
            <a:normAutofit fontScale="90000"/>
          </a:bodyPr>
          <a:lstStyle/>
          <a:p>
            <a:pPr lvl="0" rtl="0">
              <a:defRPr/>
            </a:pPr>
            <a:r>
              <a:rPr lang="ko-KR" altLang="en-US" sz="2700" dirty="0"/>
              <a:t>시스템 개요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 웹페이지 구성과 </a:t>
            </a:r>
            <a:r>
              <a:rPr lang="en-US" altLang="ko-KR" sz="1800" dirty="0"/>
              <a:t>ERD</a:t>
            </a:r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928AFF6-6AB7-414D-9F63-AFAC896DC2A1}" type="datetime1">
              <a:rPr lang="ko-KR" altLang="en-US"/>
              <a:pPr>
                <a:spcAft>
                  <a:spcPts val="600"/>
                </a:spcAft>
                <a:defRPr/>
              </a:pPr>
              <a:t>2021-06-22</a:t>
            </a:fld>
            <a:endParaRPr lang="en-US"/>
          </a:p>
        </p:txBody>
      </p:sp>
      <p:grpSp>
        <p:nvGrpSpPr>
          <p:cNvPr id="55" name="그룹 26"/>
          <p:cNvGrpSpPr/>
          <p:nvPr/>
        </p:nvGrpSpPr>
        <p:grpSpPr>
          <a:xfrm>
            <a:off x="1225489" y="-528248"/>
            <a:ext cx="10743318" cy="5898494"/>
            <a:chOff x="642840" y="-117643"/>
            <a:chExt cx="8772878" cy="5219236"/>
          </a:xfrm>
        </p:grpSpPr>
        <p:grpSp>
          <p:nvGrpSpPr>
            <p:cNvPr id="56" name="그룹 3"/>
            <p:cNvGrpSpPr/>
            <p:nvPr/>
          </p:nvGrpSpPr>
          <p:grpSpPr>
            <a:xfrm>
              <a:off x="642840" y="2202269"/>
              <a:ext cx="4755465" cy="2899322"/>
              <a:chOff x="-1521229" y="2329491"/>
              <a:chExt cx="4755465" cy="2899322"/>
            </a:xfrm>
          </p:grpSpPr>
          <p:sp>
            <p:nvSpPr>
              <p:cNvPr id="57" name="직사각형 2"/>
              <p:cNvSpPr/>
              <p:nvPr/>
            </p:nvSpPr>
            <p:spPr>
              <a:xfrm>
                <a:off x="1330380" y="2356770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mysite</a:t>
                </a:r>
              </a:p>
            </p:txBody>
          </p:sp>
          <p:sp>
            <p:nvSpPr>
              <p:cNvPr id="58" name="직사각형 5"/>
              <p:cNvSpPr/>
              <p:nvPr/>
            </p:nvSpPr>
            <p:spPr>
              <a:xfrm>
                <a:off x="-1491583" y="2329491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weather</a:t>
                </a:r>
              </a:p>
            </p:txBody>
          </p:sp>
          <p:sp>
            <p:nvSpPr>
              <p:cNvPr id="59" name="직사각형 7"/>
              <p:cNvSpPr/>
              <p:nvPr/>
            </p:nvSpPr>
            <p:spPr>
              <a:xfrm>
                <a:off x="-1521229" y="366193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project</a:t>
                </a:r>
              </a:p>
            </p:txBody>
          </p:sp>
          <p:sp>
            <p:nvSpPr>
              <p:cNvPr id="60" name="직사각형 10"/>
              <p:cNvSpPr/>
              <p:nvPr/>
            </p:nvSpPr>
            <p:spPr>
              <a:xfrm>
                <a:off x="1332992" y="3918828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login</a:t>
                </a:r>
              </a:p>
            </p:txBody>
          </p:sp>
          <p:sp>
            <p:nvSpPr>
              <p:cNvPr id="61" name="직사각형 11"/>
              <p:cNvSpPr/>
              <p:nvPr/>
            </p:nvSpPr>
            <p:spPr>
              <a:xfrm>
                <a:off x="1329521" y="3125441"/>
                <a:ext cx="1892410" cy="540688"/>
              </a:xfrm>
              <a:prstGeom prst="rect">
                <a:avLst/>
              </a:prstGeom>
              <a:solidFill>
                <a:schemeClr val="accent1">
                  <a:alpha val="6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search</a:t>
                </a:r>
              </a:p>
            </p:txBody>
          </p:sp>
          <p:sp>
            <p:nvSpPr>
              <p:cNvPr id="62" name="직사각형 13"/>
              <p:cNvSpPr/>
              <p:nvPr/>
            </p:nvSpPr>
            <p:spPr>
              <a:xfrm>
                <a:off x="1341824" y="4688126"/>
                <a:ext cx="1892410" cy="540688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cart</a:t>
                </a:r>
              </a:p>
            </p:txBody>
          </p:sp>
        </p:grpSp>
        <p:cxnSp>
          <p:nvCxnSpPr>
            <p:cNvPr id="63" name="직선 화살표 연결선 14"/>
            <p:cNvCxnSpPr/>
            <p:nvPr/>
          </p:nvCxnSpPr>
          <p:spPr>
            <a:xfrm>
              <a:off x="9415718" y="-117643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24"/>
            <p:cNvCxnSpPr/>
            <p:nvPr/>
          </p:nvCxnSpPr>
          <p:spPr>
            <a:xfrm>
              <a:off x="5587492" y="-93664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직선 화살표 연결선 14"/>
          <p:cNvCxnSpPr/>
          <p:nvPr/>
        </p:nvCxnSpPr>
        <p:spPr>
          <a:xfrm rot="16200000" flipH="1">
            <a:off x="2198404" y="3086103"/>
            <a:ext cx="457431" cy="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4"/>
          <p:cNvCxnSpPr/>
          <p:nvPr/>
        </p:nvCxnSpPr>
        <p:spPr>
          <a:xfrm rot="16200000" flipH="1">
            <a:off x="3605027" y="4106725"/>
            <a:ext cx="1088827" cy="857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14"/>
          <p:cNvCxnSpPr/>
          <p:nvPr/>
        </p:nvCxnSpPr>
        <p:spPr>
          <a:xfrm>
            <a:off x="7141641" y="5015794"/>
            <a:ext cx="579123" cy="2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7"/>
          <p:cNvSpPr txBox="1"/>
          <p:nvPr/>
        </p:nvSpPr>
        <p:spPr>
          <a:xfrm>
            <a:off x="7799411" y="2148230"/>
            <a:ext cx="3765172" cy="3107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찜바구니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1.회원 정보에 따른 목록 조회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2.상품 저장, 삭제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3.상품 url경로 팝업창</a:t>
            </a:r>
          </a:p>
          <a:p>
            <a:pPr algn="l">
              <a:defRPr/>
            </a:pPr>
            <a:endParaRPr b="0" i="0" strike="noStrike">
              <a:solidFill>
                <a:srgbClr val="1D1C1D">
                  <a:alpha val="100000"/>
                </a:srgbClr>
              </a:solidFill>
              <a:latin typeface="NotoSansKR"/>
              <a:ea typeface="NotoSansKR"/>
            </a:endParaRP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app cart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-q객체를 사용한 검색기능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-Paginator를 사용한 페이징 기능</a:t>
            </a:r>
          </a:p>
          <a:p>
            <a:pPr algn="l">
              <a:defRPr/>
            </a:pPr>
            <a:r>
              <a:rPr b="0" i="0" strike="noStrike">
                <a:solidFill>
                  <a:srgbClr val="1D1C1D">
                    <a:alpha val="100000"/>
                  </a:srgbClr>
                </a:solidFill>
                <a:latin typeface="NotoSansKR"/>
                <a:ea typeface="NotoSansKR"/>
              </a:rPr>
              <a:t>-선택한 상품 저장, 조회, 삭제, url이동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776" y="545338"/>
            <a:ext cx="10058400" cy="747713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시스템 개요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 의상 카테고리별 구분 알고리즘 </a:t>
            </a:r>
            <a:endParaRPr lang="ko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3DB8D-395A-45AC-837E-7148979B714F}"/>
              </a:ext>
            </a:extLst>
          </p:cNvPr>
          <p:cNvSpPr txBox="1"/>
          <p:nvPr/>
        </p:nvSpPr>
        <p:spPr>
          <a:xfrm>
            <a:off x="5162546" y="800860"/>
            <a:ext cx="13559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날씨 </a:t>
            </a:r>
            <a:r>
              <a:rPr lang="en-US" altLang="ko-KR" sz="1100" dirty="0" err="1"/>
              <a:t>api</a:t>
            </a:r>
            <a:r>
              <a:rPr lang="en-US" altLang="ko-KR" sz="1100" dirty="0"/>
              <a:t> </a:t>
            </a:r>
            <a:r>
              <a:rPr lang="ko-KR" altLang="en-US" sz="1100" dirty="0"/>
              <a:t>정보입력</a:t>
            </a:r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A86D1D2-56C4-414F-A278-C03D6D0DF34F}"/>
              </a:ext>
            </a:extLst>
          </p:cNvPr>
          <p:cNvSpPr/>
          <p:nvPr/>
        </p:nvSpPr>
        <p:spPr>
          <a:xfrm>
            <a:off x="5304861" y="123162"/>
            <a:ext cx="961465" cy="3609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F67D5-8CDA-40AE-BD19-9E1B4AD52C0E}"/>
              </a:ext>
            </a:extLst>
          </p:cNvPr>
          <p:cNvSpPr txBox="1"/>
          <p:nvPr/>
        </p:nvSpPr>
        <p:spPr>
          <a:xfrm>
            <a:off x="5553632" y="189600"/>
            <a:ext cx="578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6078156-2C9F-455A-B2A5-6DB9941D2EC7}"/>
              </a:ext>
            </a:extLst>
          </p:cNvPr>
          <p:cNvSpPr/>
          <p:nvPr/>
        </p:nvSpPr>
        <p:spPr>
          <a:xfrm>
            <a:off x="4202204" y="717417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C5AF0C45-0311-429F-8D60-3428BBB25CE5}"/>
              </a:ext>
            </a:extLst>
          </p:cNvPr>
          <p:cNvSpPr/>
          <p:nvPr/>
        </p:nvSpPr>
        <p:spPr>
          <a:xfrm>
            <a:off x="4195480" y="1378261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8E7E27E6-97EB-46BB-A173-1912BEA0E9AD}"/>
              </a:ext>
            </a:extLst>
          </p:cNvPr>
          <p:cNvSpPr/>
          <p:nvPr/>
        </p:nvSpPr>
        <p:spPr>
          <a:xfrm>
            <a:off x="4202204" y="1983611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DCA60-D298-42C7-A786-A4BCC5E3EBB4}"/>
              </a:ext>
            </a:extLst>
          </p:cNvPr>
          <p:cNvSpPr txBox="1"/>
          <p:nvPr/>
        </p:nvSpPr>
        <p:spPr>
          <a:xfrm>
            <a:off x="4316504" y="2033274"/>
            <a:ext cx="294490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의류이미지</a:t>
            </a:r>
            <a:r>
              <a:rPr lang="ko-KR" altLang="en-US" sz="1100" dirty="0"/>
              <a:t> 구분 모델링을 통해 데이터 분류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1DBB-846C-4947-B2D7-B400B43A8A5A}"/>
              </a:ext>
            </a:extLst>
          </p:cNvPr>
          <p:cNvSpPr txBox="1"/>
          <p:nvPr/>
        </p:nvSpPr>
        <p:spPr>
          <a:xfrm>
            <a:off x="4466662" y="1427924"/>
            <a:ext cx="254149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이커머스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우신사</a:t>
            </a:r>
            <a:r>
              <a:rPr lang="en-US" altLang="ko-KR" sz="1100" dirty="0"/>
              <a:t>) </a:t>
            </a:r>
            <a:r>
              <a:rPr lang="ko-KR" altLang="en-US" sz="1100" dirty="0"/>
              <a:t>이미지데이터 추출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EF6EC741-F21C-47C2-9FC3-DD3894AA951B}"/>
              </a:ext>
            </a:extLst>
          </p:cNvPr>
          <p:cNvSpPr/>
          <p:nvPr/>
        </p:nvSpPr>
        <p:spPr>
          <a:xfrm>
            <a:off x="4209564" y="2659554"/>
            <a:ext cx="3173506" cy="48055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8694D-7673-44C9-BB72-8A8B2633304B}"/>
              </a:ext>
            </a:extLst>
          </p:cNvPr>
          <p:cNvSpPr txBox="1"/>
          <p:nvPr/>
        </p:nvSpPr>
        <p:spPr>
          <a:xfrm>
            <a:off x="4349031" y="2709217"/>
            <a:ext cx="279250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온도 범위에 따른 카테고리 설정 및 랜덤 이미지 추출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FD175B2-AF35-47F8-98C8-C2FCC885FBBC}"/>
              </a:ext>
            </a:extLst>
          </p:cNvPr>
          <p:cNvSpPr/>
          <p:nvPr/>
        </p:nvSpPr>
        <p:spPr>
          <a:xfrm>
            <a:off x="4858871" y="3488824"/>
            <a:ext cx="1976718" cy="6926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A5D22-3C24-4F62-ADDF-D59EC42CAAD9}"/>
              </a:ext>
            </a:extLst>
          </p:cNvPr>
          <p:cNvSpPr txBox="1"/>
          <p:nvPr/>
        </p:nvSpPr>
        <p:spPr>
          <a:xfrm>
            <a:off x="5291415" y="3643524"/>
            <a:ext cx="1438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추천된 스타일이 마음에 드는가</a:t>
            </a:r>
            <a:r>
              <a:rPr lang="en-US" altLang="ko-KR" sz="1100" dirty="0"/>
              <a:t>?</a:t>
            </a:r>
            <a:r>
              <a:rPr lang="ko-KR" altLang="en-US" sz="1100" dirty="0"/>
              <a:t> 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8342942E-E2CB-409F-87E8-87161AA2F6F4}"/>
              </a:ext>
            </a:extLst>
          </p:cNvPr>
          <p:cNvSpPr/>
          <p:nvPr/>
        </p:nvSpPr>
        <p:spPr>
          <a:xfrm>
            <a:off x="7727577" y="3469157"/>
            <a:ext cx="1976718" cy="64427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494540-9797-4872-AC5F-256774C102D6}"/>
              </a:ext>
            </a:extLst>
          </p:cNvPr>
          <p:cNvSpPr txBox="1"/>
          <p:nvPr/>
        </p:nvSpPr>
        <p:spPr>
          <a:xfrm>
            <a:off x="8254250" y="3575475"/>
            <a:ext cx="1185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보유하고 있는 옷인가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CE45612F-C041-4B04-A1D9-42F9FBBD3DC4}"/>
              </a:ext>
            </a:extLst>
          </p:cNvPr>
          <p:cNvSpPr/>
          <p:nvPr/>
        </p:nvSpPr>
        <p:spPr>
          <a:xfrm>
            <a:off x="4230887" y="4464134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0F483-4F6B-4FB6-968D-708ED7ADEEC0}"/>
              </a:ext>
            </a:extLst>
          </p:cNvPr>
          <p:cNvSpPr txBox="1"/>
          <p:nvPr/>
        </p:nvSpPr>
        <p:spPr>
          <a:xfrm>
            <a:off x="4403910" y="4513797"/>
            <a:ext cx="294490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다른의상</a:t>
            </a:r>
            <a:r>
              <a:rPr lang="ko-KR" altLang="en-US" sz="1100" dirty="0"/>
              <a:t> 추천 또는 </a:t>
            </a:r>
            <a:r>
              <a:rPr lang="ko-KR" altLang="en-US" sz="1100" dirty="0" err="1"/>
              <a:t>추천의상카테고리</a:t>
            </a:r>
            <a:r>
              <a:rPr lang="ko-KR" altLang="en-US" sz="1100" dirty="0"/>
              <a:t> 방문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551AFB74-AFD4-4676-A3B1-964C7D0AA07B}"/>
              </a:ext>
            </a:extLst>
          </p:cNvPr>
          <p:cNvSpPr/>
          <p:nvPr/>
        </p:nvSpPr>
        <p:spPr>
          <a:xfrm>
            <a:off x="4251695" y="5131254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F12A1C-2D2B-4ED8-82B1-86A54104C757}"/>
              </a:ext>
            </a:extLst>
          </p:cNvPr>
          <p:cNvSpPr txBox="1"/>
          <p:nvPr/>
        </p:nvSpPr>
        <p:spPr>
          <a:xfrm>
            <a:off x="4517120" y="5180917"/>
            <a:ext cx="294490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의상이미지</a:t>
            </a:r>
            <a:r>
              <a:rPr lang="ko-KR" altLang="en-US" sz="1100" dirty="0"/>
              <a:t> 링크된 </a:t>
            </a:r>
            <a:r>
              <a:rPr lang="ko-KR" altLang="en-US" sz="1100" dirty="0" err="1"/>
              <a:t>이커머스로</a:t>
            </a:r>
            <a:r>
              <a:rPr lang="ko-KR" altLang="en-US" sz="1100" dirty="0"/>
              <a:t> 이동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C2C6DBA4-FA7A-4C13-A23B-048225DA4232}"/>
              </a:ext>
            </a:extLst>
          </p:cNvPr>
          <p:cNvSpPr/>
          <p:nvPr/>
        </p:nvSpPr>
        <p:spPr>
          <a:xfrm>
            <a:off x="4281345" y="5821411"/>
            <a:ext cx="3173506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192FD1-EA6F-4684-A577-1479B2FC10A6}"/>
              </a:ext>
            </a:extLst>
          </p:cNvPr>
          <p:cNvSpPr txBox="1"/>
          <p:nvPr/>
        </p:nvSpPr>
        <p:spPr>
          <a:xfrm>
            <a:off x="5679716" y="5914535"/>
            <a:ext cx="16607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구매</a:t>
            </a:r>
            <a:endParaRPr lang="ko-KR" altLang="en-US" sz="1100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5222AA62-657E-4873-A473-310C1BC9BF02}"/>
              </a:ext>
            </a:extLst>
          </p:cNvPr>
          <p:cNvSpPr/>
          <p:nvPr/>
        </p:nvSpPr>
        <p:spPr>
          <a:xfrm>
            <a:off x="10288517" y="3609220"/>
            <a:ext cx="1106427" cy="3609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42A7E4-B802-4932-B556-AE3A0B33EB27}"/>
              </a:ext>
            </a:extLst>
          </p:cNvPr>
          <p:cNvSpPr txBox="1"/>
          <p:nvPr/>
        </p:nvSpPr>
        <p:spPr>
          <a:xfrm>
            <a:off x="10458101" y="3652971"/>
            <a:ext cx="84271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의상착용</a:t>
            </a:r>
            <a:endParaRPr lang="ko-KR" altLang="en-US" sz="11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71802F-F475-4D31-AEC3-BD94BC7C2CA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85594" y="484099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4223C5-52BE-4F82-B7BB-110CFBE8E746}"/>
              </a:ext>
            </a:extLst>
          </p:cNvPr>
          <p:cNvCxnSpPr>
            <a:cxnSpLocks/>
          </p:cNvCxnSpPr>
          <p:nvPr/>
        </p:nvCxnSpPr>
        <p:spPr>
          <a:xfrm>
            <a:off x="5790077" y="1093697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2A5FCA-BDAF-403D-84DD-4EF562DD87DE}"/>
              </a:ext>
            </a:extLst>
          </p:cNvPr>
          <p:cNvCxnSpPr>
            <a:cxnSpLocks/>
          </p:cNvCxnSpPr>
          <p:nvPr/>
        </p:nvCxnSpPr>
        <p:spPr>
          <a:xfrm>
            <a:off x="5808007" y="1730189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9D0F9F-D8ED-43FA-A609-171C90738E5C}"/>
              </a:ext>
            </a:extLst>
          </p:cNvPr>
          <p:cNvCxnSpPr>
            <a:cxnSpLocks/>
          </p:cNvCxnSpPr>
          <p:nvPr/>
        </p:nvCxnSpPr>
        <p:spPr>
          <a:xfrm>
            <a:off x="5799043" y="2393575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0622477-8F7B-4189-9B18-3B28A9DEF9C5}"/>
              </a:ext>
            </a:extLst>
          </p:cNvPr>
          <p:cNvCxnSpPr>
            <a:cxnSpLocks/>
          </p:cNvCxnSpPr>
          <p:nvPr/>
        </p:nvCxnSpPr>
        <p:spPr>
          <a:xfrm>
            <a:off x="5830420" y="3177984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679C8BE-1B1E-4914-83F2-A24E0C006DB0}"/>
              </a:ext>
            </a:extLst>
          </p:cNvPr>
          <p:cNvCxnSpPr>
            <a:cxnSpLocks/>
          </p:cNvCxnSpPr>
          <p:nvPr/>
        </p:nvCxnSpPr>
        <p:spPr>
          <a:xfrm>
            <a:off x="5848350" y="4177545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4856A13-B8CE-4314-BA4D-0A005E8421EF}"/>
              </a:ext>
            </a:extLst>
          </p:cNvPr>
          <p:cNvCxnSpPr>
            <a:cxnSpLocks/>
          </p:cNvCxnSpPr>
          <p:nvPr/>
        </p:nvCxnSpPr>
        <p:spPr>
          <a:xfrm>
            <a:off x="5879727" y="4840931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03182C9-7A40-48F6-AAED-8CFC45B53771}"/>
              </a:ext>
            </a:extLst>
          </p:cNvPr>
          <p:cNvCxnSpPr>
            <a:cxnSpLocks/>
          </p:cNvCxnSpPr>
          <p:nvPr/>
        </p:nvCxnSpPr>
        <p:spPr>
          <a:xfrm>
            <a:off x="5897657" y="5558105"/>
            <a:ext cx="3363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4092762-9AC2-4D89-9702-FBF66469C666}"/>
              </a:ext>
            </a:extLst>
          </p:cNvPr>
          <p:cNvCxnSpPr>
            <a:cxnSpLocks/>
          </p:cNvCxnSpPr>
          <p:nvPr/>
        </p:nvCxnSpPr>
        <p:spPr>
          <a:xfrm flipH="1">
            <a:off x="3630704" y="4932647"/>
            <a:ext cx="2245659" cy="1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ED5D0BE-7591-47CB-A290-0307FEFD0669}"/>
              </a:ext>
            </a:extLst>
          </p:cNvPr>
          <p:cNvCxnSpPr/>
          <p:nvPr/>
        </p:nvCxnSpPr>
        <p:spPr>
          <a:xfrm flipV="1">
            <a:off x="3644151" y="3888500"/>
            <a:ext cx="0" cy="105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5B8A3BA-FC46-4B46-8804-69E3BDA6A037}"/>
              </a:ext>
            </a:extLst>
          </p:cNvPr>
          <p:cNvCxnSpPr/>
          <p:nvPr/>
        </p:nvCxnSpPr>
        <p:spPr>
          <a:xfrm>
            <a:off x="3630704" y="3872414"/>
            <a:ext cx="1122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F683C26-E932-43C9-850E-51E0280A7F04}"/>
              </a:ext>
            </a:extLst>
          </p:cNvPr>
          <p:cNvCxnSpPr/>
          <p:nvPr/>
        </p:nvCxnSpPr>
        <p:spPr>
          <a:xfrm>
            <a:off x="7039534" y="3835154"/>
            <a:ext cx="48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7CAC119-C1E4-4CDF-881A-DFBD5D1190C8}"/>
              </a:ext>
            </a:extLst>
          </p:cNvPr>
          <p:cNvCxnSpPr/>
          <p:nvPr/>
        </p:nvCxnSpPr>
        <p:spPr>
          <a:xfrm>
            <a:off x="9760318" y="3799296"/>
            <a:ext cx="486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1CFEC1-A902-4D44-8192-095B93EC3CB7}"/>
              </a:ext>
            </a:extLst>
          </p:cNvPr>
          <p:cNvCxnSpPr>
            <a:cxnSpLocks/>
          </p:cNvCxnSpPr>
          <p:nvPr/>
        </p:nvCxnSpPr>
        <p:spPr>
          <a:xfrm>
            <a:off x="8729383" y="4213522"/>
            <a:ext cx="0" cy="111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85E897-2C8C-4B2E-A6D7-E0E6B7739881}"/>
              </a:ext>
            </a:extLst>
          </p:cNvPr>
          <p:cNvCxnSpPr/>
          <p:nvPr/>
        </p:nvCxnSpPr>
        <p:spPr>
          <a:xfrm flipH="1">
            <a:off x="7566210" y="5328834"/>
            <a:ext cx="1190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74DF1F-7A76-487F-8997-92B164056DCD}"/>
              </a:ext>
            </a:extLst>
          </p:cNvPr>
          <p:cNvSpPr txBox="1"/>
          <p:nvPr/>
        </p:nvSpPr>
        <p:spPr>
          <a:xfrm>
            <a:off x="5941358" y="4157951"/>
            <a:ext cx="57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아니오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A88097-2D27-4D6B-8CCD-824EAE1A4500}"/>
              </a:ext>
            </a:extLst>
          </p:cNvPr>
          <p:cNvSpPr txBox="1"/>
          <p:nvPr/>
        </p:nvSpPr>
        <p:spPr>
          <a:xfrm>
            <a:off x="7102283" y="3580990"/>
            <a:ext cx="30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525325-2B8E-45A8-B0A5-986D493DE0BD}"/>
              </a:ext>
            </a:extLst>
          </p:cNvPr>
          <p:cNvSpPr txBox="1"/>
          <p:nvPr/>
        </p:nvSpPr>
        <p:spPr>
          <a:xfrm>
            <a:off x="9811865" y="3552188"/>
            <a:ext cx="309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50CD56-8393-4781-B30F-7A0D7A4AB11B}"/>
              </a:ext>
            </a:extLst>
          </p:cNvPr>
          <p:cNvSpPr txBox="1"/>
          <p:nvPr/>
        </p:nvSpPr>
        <p:spPr>
          <a:xfrm>
            <a:off x="8764877" y="4581192"/>
            <a:ext cx="577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아니오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843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2000" b="1" dirty="0"/>
              <a:t>Deep Learning Framework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C3633F-16FC-4D3E-B82C-BD4D63CA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06" y="2621862"/>
            <a:ext cx="2176512" cy="731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E9B477-8074-4802-859B-356B76AB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2439380"/>
            <a:ext cx="1449343" cy="8628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37E9F2-D53D-4263-895F-4C08BCCFB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76" y="4215923"/>
            <a:ext cx="1018116" cy="10165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963E36-C63D-43B3-9894-36D85FB26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34" y="4573914"/>
            <a:ext cx="1556651" cy="451429"/>
          </a:xfrm>
          <a:prstGeom prst="rect">
            <a:avLst/>
          </a:prstGeom>
        </p:spPr>
      </p:pic>
      <p:pic>
        <p:nvPicPr>
          <p:cNvPr id="4098" name="Picture 2" descr="numpy(넘파이) 기초 정리">
            <a:extLst>
              <a:ext uri="{FF2B5EF4-FFF2-40B4-BE49-F238E27FC236}">
                <a16:creationId xmlns:a16="http://schemas.microsoft.com/office/drawing/2014/main" id="{18625160-1528-49BA-B135-EA07F306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1" y="4212841"/>
            <a:ext cx="1704975" cy="9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2000" b="1" dirty="0"/>
              <a:t>Webpage Framework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C3633F-16FC-4D3E-B82C-BD4D63CA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08" y="2621862"/>
            <a:ext cx="2176512" cy="731128"/>
          </a:xfrm>
          <a:prstGeom prst="rect">
            <a:avLst/>
          </a:prstGeom>
        </p:spPr>
      </p:pic>
      <p:pic>
        <p:nvPicPr>
          <p:cNvPr id="2050" name="Picture 2" descr="Django] 파이썬 웹 프로그래밍 - Django 웹 프레임워크 #1">
            <a:extLst>
              <a:ext uri="{FF2B5EF4-FFF2-40B4-BE49-F238E27FC236}">
                <a16:creationId xmlns:a16="http://schemas.microsoft.com/office/drawing/2014/main" id="{656FEA11-ECD9-4E4E-9F8E-CCBB4373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25" y="2264086"/>
            <a:ext cx="2004496" cy="11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- Wikipedia">
            <a:extLst>
              <a:ext uri="{FF2B5EF4-FFF2-40B4-BE49-F238E27FC236}">
                <a16:creationId xmlns:a16="http://schemas.microsoft.com/office/drawing/2014/main" id="{CA562A86-9FE1-43E8-937E-4A0AD6DC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79" y="4256290"/>
            <a:ext cx="888370" cy="8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ite 응용">
            <a:extLst>
              <a:ext uri="{FF2B5EF4-FFF2-40B4-BE49-F238E27FC236}">
                <a16:creationId xmlns:a16="http://schemas.microsoft.com/office/drawing/2014/main" id="{63CC33F6-E84A-48A6-8B35-E241D57E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43" y="4180903"/>
            <a:ext cx="2004495" cy="104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다운로드 PyCharm: JetBrains가 만든 전문 개발자용 Python IDE">
            <a:extLst>
              <a:ext uri="{FF2B5EF4-FFF2-40B4-BE49-F238E27FC236}">
                <a16:creationId xmlns:a16="http://schemas.microsoft.com/office/drawing/2014/main" id="{CBF487D1-77C4-43B5-BEA7-809CBDCC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30" y="4256290"/>
            <a:ext cx="888370" cy="88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시스템 개요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 날씨 필터링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E830A-24FF-4700-B075-662B0B463864}"/>
              </a:ext>
            </a:extLst>
          </p:cNvPr>
          <p:cNvSpPr txBox="1"/>
          <p:nvPr/>
        </p:nvSpPr>
        <p:spPr>
          <a:xfrm>
            <a:off x="2001370" y="2487706"/>
            <a:ext cx="8189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 </a:t>
            </a:r>
            <a:r>
              <a:rPr lang="ko-KR" altLang="en-US" dirty="0"/>
              <a:t>구간별 카테고리 미리 설정해서 필터링 후 랜덤 이미지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 ~       : </a:t>
            </a:r>
            <a:r>
              <a:rPr lang="ko-KR" altLang="en-US" dirty="0"/>
              <a:t>민소매</a:t>
            </a:r>
            <a:r>
              <a:rPr lang="en-US" altLang="ko-KR" dirty="0"/>
              <a:t>, </a:t>
            </a:r>
            <a:r>
              <a:rPr lang="ko-KR" altLang="en-US" dirty="0"/>
              <a:t>반바지</a:t>
            </a:r>
            <a:r>
              <a:rPr lang="en-US" altLang="ko-KR" dirty="0"/>
              <a:t>, </a:t>
            </a:r>
            <a:r>
              <a:rPr lang="ko-KR" altLang="en-US" dirty="0" err="1"/>
              <a:t>탑등</a:t>
            </a:r>
            <a:endParaRPr lang="en-US" altLang="ko-KR" dirty="0"/>
          </a:p>
          <a:p>
            <a:r>
              <a:rPr lang="en-US" altLang="ko-KR" dirty="0"/>
              <a:t>28 ~ 30 : </a:t>
            </a:r>
            <a:r>
              <a:rPr lang="ko-KR" altLang="en-US" dirty="0"/>
              <a:t>반팔티셔츠</a:t>
            </a:r>
            <a:r>
              <a:rPr lang="en-US" altLang="ko-KR" dirty="0"/>
              <a:t>, </a:t>
            </a:r>
            <a:r>
              <a:rPr lang="ko-KR" altLang="en-US" dirty="0"/>
              <a:t>반바지</a:t>
            </a:r>
            <a:r>
              <a:rPr lang="en-US" altLang="ko-KR" dirty="0"/>
              <a:t>, </a:t>
            </a:r>
            <a:r>
              <a:rPr lang="ko-KR" altLang="en-US" dirty="0" err="1"/>
              <a:t>반팔블라우스</a:t>
            </a:r>
            <a:r>
              <a:rPr lang="en-US" altLang="ko-KR" dirty="0"/>
              <a:t>, </a:t>
            </a:r>
            <a:r>
              <a:rPr lang="ko-KR" altLang="en-US" dirty="0"/>
              <a:t> 치마 등</a:t>
            </a:r>
            <a:endParaRPr lang="en-US" altLang="ko-KR" dirty="0"/>
          </a:p>
          <a:p>
            <a:r>
              <a:rPr lang="en-US" altLang="ko-KR" dirty="0"/>
              <a:t>25 ~ 28 : </a:t>
            </a:r>
            <a:r>
              <a:rPr lang="ko-KR" altLang="en-US" dirty="0"/>
              <a:t>반팔티셔츠</a:t>
            </a:r>
            <a:r>
              <a:rPr lang="en-US" altLang="ko-KR" dirty="0"/>
              <a:t>, </a:t>
            </a:r>
            <a:r>
              <a:rPr lang="ko-KR" altLang="en-US" dirty="0"/>
              <a:t>반바지</a:t>
            </a:r>
            <a:r>
              <a:rPr lang="en-US" altLang="ko-KR" dirty="0"/>
              <a:t>, </a:t>
            </a:r>
            <a:r>
              <a:rPr lang="ko-KR" altLang="en-US" dirty="0"/>
              <a:t>면바지</a:t>
            </a:r>
            <a:r>
              <a:rPr lang="en-US" altLang="ko-KR" dirty="0"/>
              <a:t>, </a:t>
            </a:r>
            <a:r>
              <a:rPr lang="ko-KR" altLang="en-US" dirty="0"/>
              <a:t>데님 등</a:t>
            </a:r>
            <a:endParaRPr lang="en-US" altLang="ko-KR" dirty="0"/>
          </a:p>
          <a:p>
            <a:r>
              <a:rPr lang="en-US" altLang="ko-KR" dirty="0"/>
              <a:t>20 ~ 25 : </a:t>
            </a:r>
            <a:r>
              <a:rPr lang="ko-KR" altLang="en-US" dirty="0"/>
              <a:t>반팔티셔츠</a:t>
            </a:r>
            <a:r>
              <a:rPr lang="en-US" altLang="ko-KR" dirty="0"/>
              <a:t>, </a:t>
            </a:r>
            <a:r>
              <a:rPr lang="ko-KR" altLang="en-US" dirty="0"/>
              <a:t>카디건</a:t>
            </a:r>
            <a:r>
              <a:rPr lang="en-US" altLang="ko-KR" dirty="0"/>
              <a:t>, </a:t>
            </a:r>
            <a:r>
              <a:rPr lang="ko-KR" altLang="en-US" dirty="0"/>
              <a:t>면바지</a:t>
            </a:r>
            <a:r>
              <a:rPr lang="en-US" altLang="ko-KR" dirty="0"/>
              <a:t>, </a:t>
            </a:r>
            <a:r>
              <a:rPr lang="ko-KR" altLang="en-US" dirty="0"/>
              <a:t>청바지</a:t>
            </a:r>
            <a:r>
              <a:rPr lang="en-US" altLang="ko-KR" dirty="0"/>
              <a:t>, </a:t>
            </a:r>
            <a:r>
              <a:rPr lang="ko-KR" altLang="en-US" dirty="0"/>
              <a:t>블라우스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15 ~ 20 : </a:t>
            </a:r>
            <a:r>
              <a:rPr lang="ko-KR" altLang="en-US" dirty="0" err="1"/>
              <a:t>긴팔티셔츠</a:t>
            </a:r>
            <a:r>
              <a:rPr lang="en-US" altLang="ko-KR" dirty="0"/>
              <a:t>,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블라우스</a:t>
            </a:r>
            <a:r>
              <a:rPr lang="en-US" altLang="ko-KR" dirty="0"/>
              <a:t>, </a:t>
            </a:r>
            <a:r>
              <a:rPr lang="ko-KR" altLang="en-US" dirty="0"/>
              <a:t>베스트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10 ~ 15 : </a:t>
            </a:r>
            <a:r>
              <a:rPr lang="ko-KR" altLang="en-US" dirty="0"/>
              <a:t>후드티셔츠</a:t>
            </a:r>
            <a:r>
              <a:rPr lang="en-US" altLang="ko-KR" dirty="0"/>
              <a:t>, 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카라티셔츠</a:t>
            </a:r>
            <a:r>
              <a:rPr lang="en-US" altLang="ko-KR" dirty="0"/>
              <a:t>, </a:t>
            </a:r>
            <a:r>
              <a:rPr lang="ko-KR" altLang="en-US" dirty="0"/>
              <a:t>재킷</a:t>
            </a:r>
            <a:r>
              <a:rPr lang="en-US" altLang="ko-KR" dirty="0"/>
              <a:t>, </a:t>
            </a:r>
            <a:r>
              <a:rPr lang="ko-KR" altLang="en-US" dirty="0" err="1"/>
              <a:t>데님팬츠등</a:t>
            </a:r>
            <a:endParaRPr lang="en-US" altLang="ko-KR" dirty="0"/>
          </a:p>
          <a:p>
            <a:r>
              <a:rPr lang="en-US" altLang="ko-KR" dirty="0"/>
              <a:t>5 ~ 10 : </a:t>
            </a:r>
            <a:r>
              <a:rPr lang="ko-KR" altLang="en-US" dirty="0"/>
              <a:t>환절기코트</a:t>
            </a:r>
            <a:r>
              <a:rPr lang="en-US" altLang="ko-KR" dirty="0"/>
              <a:t>, </a:t>
            </a:r>
            <a:r>
              <a:rPr lang="ko-KR" altLang="en-US" dirty="0"/>
              <a:t>베스트</a:t>
            </a:r>
            <a:r>
              <a:rPr lang="en-US" altLang="ko-KR" dirty="0"/>
              <a:t>, </a:t>
            </a:r>
            <a:r>
              <a:rPr lang="ko-KR" altLang="en-US" dirty="0"/>
              <a:t>스웨터</a:t>
            </a:r>
            <a:r>
              <a:rPr lang="en-US" altLang="ko-KR" dirty="0"/>
              <a:t>, </a:t>
            </a:r>
            <a:r>
              <a:rPr lang="ko-KR" altLang="en-US" dirty="0"/>
              <a:t>니트</a:t>
            </a:r>
            <a:r>
              <a:rPr lang="en-US" altLang="ko-KR" dirty="0"/>
              <a:t>, </a:t>
            </a:r>
            <a:r>
              <a:rPr lang="ko-KR" altLang="en-US" dirty="0" err="1"/>
              <a:t>데님팬츠</a:t>
            </a:r>
            <a:r>
              <a:rPr lang="en-US" altLang="ko-KR" dirty="0"/>
              <a:t>, </a:t>
            </a:r>
            <a:r>
              <a:rPr lang="ko-KR" altLang="en-US" dirty="0" err="1"/>
              <a:t>숏패딩</a:t>
            </a:r>
            <a:r>
              <a:rPr lang="en-US" altLang="ko-KR" dirty="0"/>
              <a:t>, </a:t>
            </a:r>
            <a:r>
              <a:rPr lang="ko-KR" altLang="en-US" dirty="0" err="1"/>
              <a:t>패딩베스트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0 ~ 5 : </a:t>
            </a:r>
            <a:r>
              <a:rPr lang="ko-KR" altLang="en-US" dirty="0"/>
              <a:t>스웨터</a:t>
            </a:r>
            <a:r>
              <a:rPr lang="en-US" altLang="ko-KR" dirty="0"/>
              <a:t>, </a:t>
            </a:r>
            <a:r>
              <a:rPr lang="ko-KR" altLang="en-US" dirty="0"/>
              <a:t>후드티셔츠</a:t>
            </a:r>
            <a:r>
              <a:rPr lang="en-US" altLang="ko-KR" dirty="0"/>
              <a:t>, </a:t>
            </a:r>
            <a:r>
              <a:rPr lang="ko-KR" altLang="en-US" dirty="0" err="1"/>
              <a:t>뽀글이</a:t>
            </a:r>
            <a:r>
              <a:rPr lang="en-US" altLang="ko-KR" dirty="0"/>
              <a:t>, </a:t>
            </a:r>
            <a:r>
              <a:rPr lang="ko-KR" altLang="en-US" dirty="0" err="1"/>
              <a:t>롱패딩</a:t>
            </a:r>
            <a:r>
              <a:rPr lang="en-US" altLang="ko-KR" dirty="0"/>
              <a:t>, </a:t>
            </a:r>
            <a:r>
              <a:rPr lang="ko-KR" altLang="en-US" dirty="0"/>
              <a:t>베스트  등</a:t>
            </a:r>
            <a:endParaRPr lang="en-US" altLang="ko-KR" dirty="0"/>
          </a:p>
          <a:p>
            <a:r>
              <a:rPr lang="en-US" altLang="ko-KR" dirty="0"/>
              <a:t> ~ 0 : </a:t>
            </a:r>
            <a:r>
              <a:rPr lang="ko-KR" altLang="en-US" dirty="0"/>
              <a:t>롱 </a:t>
            </a:r>
            <a:r>
              <a:rPr lang="ko-KR" altLang="en-US" dirty="0" err="1"/>
              <a:t>헤비</a:t>
            </a:r>
            <a:r>
              <a:rPr lang="ko-KR" altLang="en-US" dirty="0"/>
              <a:t> </a:t>
            </a:r>
            <a:r>
              <a:rPr lang="ko-KR" altLang="en-US" dirty="0" err="1"/>
              <a:t>아우터</a:t>
            </a:r>
            <a:r>
              <a:rPr lang="en-US" altLang="ko-KR" dirty="0"/>
              <a:t>, </a:t>
            </a:r>
            <a:r>
              <a:rPr lang="ko-KR" altLang="en-US" dirty="0" err="1"/>
              <a:t>패딩베스트</a:t>
            </a:r>
            <a:r>
              <a:rPr lang="en-US" altLang="ko-KR" dirty="0"/>
              <a:t>, </a:t>
            </a:r>
            <a:r>
              <a:rPr lang="ko-KR" altLang="en-US" dirty="0" err="1"/>
              <a:t>플리스</a:t>
            </a:r>
            <a:r>
              <a:rPr lang="en-US" altLang="ko-KR" dirty="0"/>
              <a:t>, </a:t>
            </a:r>
            <a:r>
              <a:rPr lang="ko-KR" altLang="en-US" dirty="0" err="1"/>
              <a:t>뽀글이</a:t>
            </a:r>
            <a:r>
              <a:rPr lang="en-US" altLang="ko-KR" dirty="0"/>
              <a:t>, </a:t>
            </a:r>
            <a:r>
              <a:rPr lang="ko-KR" altLang="en-US" dirty="0" err="1"/>
              <a:t>카디건등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01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EBE80-A225-4EFD-BD4E-D44A746E3F39}"/>
              </a:ext>
            </a:extLst>
          </p:cNvPr>
          <p:cNvSpPr txBox="1"/>
          <p:nvPr/>
        </p:nvSpPr>
        <p:spPr>
          <a:xfrm>
            <a:off x="1342465" y="2353235"/>
            <a:ext cx="6045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  </a:t>
            </a:r>
            <a:r>
              <a:rPr lang="ko-KR" altLang="en-US" b="1" dirty="0"/>
              <a:t>수집 경로</a:t>
            </a:r>
            <a:endParaRPr lang="en-US" altLang="ko-KR" b="1" dirty="0"/>
          </a:p>
          <a:p>
            <a:r>
              <a:rPr lang="en-US" altLang="ko-KR" dirty="0"/>
              <a:t>      </a:t>
            </a:r>
            <a:r>
              <a:rPr lang="en-US" altLang="ko-KR" u="sng" dirty="0"/>
              <a:t>Deep Fashion Dataset </a:t>
            </a:r>
            <a:r>
              <a:rPr lang="en-US" altLang="ko-KR" dirty="0"/>
              <a:t>from the Multimedia laboratory,</a:t>
            </a:r>
          </a:p>
          <a:p>
            <a:r>
              <a:rPr lang="en-US" altLang="ko-KR" dirty="0"/>
              <a:t>    Chinese  University of </a:t>
            </a:r>
            <a:r>
              <a:rPr lang="en-US" altLang="ko-KR" dirty="0" err="1"/>
              <a:t>HongKong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 소개</a:t>
            </a:r>
            <a:endParaRPr lang="en-US" altLang="ko-KR" b="1" dirty="0"/>
          </a:p>
          <a:p>
            <a:r>
              <a:rPr lang="en-US" altLang="ko-KR" dirty="0"/>
              <a:t>      </a:t>
            </a:r>
            <a:r>
              <a:rPr lang="ko-KR" altLang="en-US" dirty="0"/>
              <a:t>약 </a:t>
            </a:r>
            <a:r>
              <a:rPr lang="en-US" altLang="ko-KR" dirty="0"/>
              <a:t>29</a:t>
            </a:r>
            <a:r>
              <a:rPr lang="ko-KR" altLang="en-US" dirty="0"/>
              <a:t>만장의 컬러 의상 이미지 데이터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대분류 카테고리 </a:t>
            </a:r>
            <a:r>
              <a:rPr lang="en-US" altLang="ko-KR" dirty="0"/>
              <a:t>(46</a:t>
            </a:r>
            <a:r>
              <a:rPr lang="ko-KR" altLang="en-US" dirty="0"/>
              <a:t>종</a:t>
            </a:r>
            <a:r>
              <a:rPr lang="en-US" altLang="ko-KR" dirty="0"/>
              <a:t>) </a:t>
            </a:r>
            <a:r>
              <a:rPr lang="ko-KR" altLang="en-US" dirty="0"/>
              <a:t> 하위 소 카테고리 폴더별로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분류되어 구성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CEE187-876C-4857-AA36-E4FE42C3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13" y="2353235"/>
            <a:ext cx="3567855" cy="293868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2107C235-6C72-40BC-8663-63613781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en-US" altLang="ko-KR" sz="2000" b="1" dirty="0"/>
              <a:t>Bigdata processing – </a:t>
            </a:r>
            <a:r>
              <a:rPr lang="ko-KR" altLang="en-US" sz="2000" b="1" dirty="0"/>
              <a:t>데이터 수집</a:t>
            </a:r>
            <a:endParaRPr lang="ko" sz="1800" b="1" dirty="0"/>
          </a:p>
        </p:txBody>
      </p:sp>
    </p:spTree>
    <p:extLst>
      <p:ext uri="{BB962C8B-B14F-4D97-AF65-F5344CB8AC3E}">
        <p14:creationId xmlns:p14="http://schemas.microsoft.com/office/powerpoint/2010/main" val="260181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en-US" altLang="ko-KR" sz="2000" b="1" dirty="0"/>
              <a:t>Bigdata processing – </a:t>
            </a:r>
            <a:r>
              <a:rPr lang="ko-KR" altLang="en-US" sz="2000" b="1" dirty="0"/>
              <a:t>데이터 분류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64551-5A8F-4EE8-8938-3F2F98E1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85" y="2175696"/>
            <a:ext cx="4778950" cy="282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71A4E-513F-42F9-B648-ACDC7255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60" y="3100482"/>
            <a:ext cx="3994734" cy="311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8D1F6-BDB8-4249-AE87-4CAFE31D447C}"/>
              </a:ext>
            </a:extLst>
          </p:cNvPr>
          <p:cNvSpPr txBox="1"/>
          <p:nvPr/>
        </p:nvSpPr>
        <p:spPr>
          <a:xfrm>
            <a:off x="6499260" y="2175696"/>
            <a:ext cx="399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train, </a:t>
            </a:r>
            <a:r>
              <a:rPr lang="en-US" altLang="ko-KR" dirty="0" err="1"/>
              <a:t>val</a:t>
            </a:r>
            <a:r>
              <a:rPr lang="en-US" altLang="ko-KR" dirty="0"/>
              <a:t>, test </a:t>
            </a:r>
            <a:r>
              <a:rPr lang="ko-KR" altLang="en-US" dirty="0"/>
              <a:t>폴더</a:t>
            </a:r>
            <a:r>
              <a:rPr lang="en-US" altLang="ko-KR" dirty="0"/>
              <a:t>&gt; </a:t>
            </a:r>
            <a:r>
              <a:rPr lang="ko-KR" altLang="en-US" dirty="0" err="1"/>
              <a:t>대카테고리폴더</a:t>
            </a:r>
            <a:r>
              <a:rPr lang="en-US" altLang="ko-KR" dirty="0"/>
              <a:t>&gt; </a:t>
            </a:r>
            <a:r>
              <a:rPr lang="ko-KR" altLang="en-US" dirty="0" err="1"/>
              <a:t>소카테고리</a:t>
            </a:r>
            <a:r>
              <a:rPr lang="ko-KR" altLang="en-US" dirty="0"/>
              <a:t> 폴더</a:t>
            </a:r>
            <a:r>
              <a:rPr lang="en-US" altLang="ko-KR" dirty="0"/>
              <a:t> </a:t>
            </a:r>
            <a:r>
              <a:rPr lang="ko-KR" altLang="en-US" dirty="0"/>
              <a:t>생성 후  이미지파일 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45C43-71C5-4623-8CD3-F361B2F5BE74}"/>
              </a:ext>
            </a:extLst>
          </p:cNvPr>
          <p:cNvSpPr txBox="1"/>
          <p:nvPr/>
        </p:nvSpPr>
        <p:spPr>
          <a:xfrm>
            <a:off x="2828619" y="5463099"/>
            <a:ext cx="26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분류를 위한 코드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973AEC9-9753-45EB-9ABD-7518E0773523}"/>
              </a:ext>
            </a:extLst>
          </p:cNvPr>
          <p:cNvSpPr/>
          <p:nvPr/>
        </p:nvSpPr>
        <p:spPr>
          <a:xfrm>
            <a:off x="5647765" y="5516887"/>
            <a:ext cx="335770" cy="25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en-US" altLang="ko" sz="2700" dirty="0"/>
              <a:t>1. </a:t>
            </a:r>
            <a:r>
              <a:rPr lang="ko-KR" altLang="en-US" sz="2700" dirty="0"/>
              <a:t>목적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날씨와 사용자 선호도 기반으로 코디 추천 </a:t>
            </a:r>
            <a:endParaRPr lang="ko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1FEECA-1F56-4FE6-B9E4-59D14937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60" y="2108201"/>
            <a:ext cx="6278640" cy="3760891"/>
          </a:xfrm>
          <a:prstGeom prst="rect">
            <a:avLst/>
          </a:prstGeom>
          <a:noFill/>
        </p:spPr>
      </p:pic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en-US" altLang="ko-KR" sz="2000" b="1" dirty="0"/>
              <a:t>Bigdata processing – </a:t>
            </a:r>
            <a:r>
              <a:rPr lang="ko-KR" altLang="en-US" sz="2000" b="1" dirty="0"/>
              <a:t>데이터 분류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45C43-71C5-4623-8CD3-F361B2F5BE74}"/>
              </a:ext>
            </a:extLst>
          </p:cNvPr>
          <p:cNvSpPr txBox="1"/>
          <p:nvPr/>
        </p:nvSpPr>
        <p:spPr>
          <a:xfrm>
            <a:off x="1270054" y="3871418"/>
            <a:ext cx="287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train,val</a:t>
            </a:r>
            <a:r>
              <a:rPr lang="en-US" altLang="ko-KR" dirty="0"/>
              <a:t> labeling </a:t>
            </a:r>
            <a:r>
              <a:rPr lang="ko-KR" altLang="en-US" dirty="0"/>
              <a:t>위한 분리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973AEC9-9753-45EB-9ABD-7518E0773523}"/>
              </a:ext>
            </a:extLst>
          </p:cNvPr>
          <p:cNvSpPr/>
          <p:nvPr/>
        </p:nvSpPr>
        <p:spPr>
          <a:xfrm>
            <a:off x="4329083" y="3930135"/>
            <a:ext cx="335770" cy="25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651EF0-2482-41C8-804F-87FDF4F8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25" y="3429000"/>
            <a:ext cx="5917575" cy="11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en-US" altLang="ko-KR" sz="2000" b="1" dirty="0"/>
              <a:t>Bigdata processing – </a:t>
            </a:r>
            <a:r>
              <a:rPr lang="ko-KR" altLang="en-US" sz="2000" b="1" dirty="0"/>
              <a:t>데이터 분류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64373-9E13-4FA9-A138-F0C5DA12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05" y="2069045"/>
            <a:ext cx="6045887" cy="4112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1270054" y="3871418"/>
            <a:ext cx="287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train,val</a:t>
            </a:r>
            <a:r>
              <a:rPr lang="en-US" altLang="ko-KR" dirty="0"/>
              <a:t> labeling </a:t>
            </a:r>
            <a:r>
              <a:rPr lang="ko-KR" altLang="en-US" dirty="0"/>
              <a:t>위한 </a:t>
            </a:r>
            <a:r>
              <a:rPr lang="ko-KR" altLang="en-US" dirty="0" err="1"/>
              <a:t>좌표값</a:t>
            </a:r>
            <a:r>
              <a:rPr lang="ko-KR" altLang="en-US" dirty="0"/>
              <a:t> 분리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8285FAA-66E8-44AF-9EFC-2BA3251BC285}"/>
              </a:ext>
            </a:extLst>
          </p:cNvPr>
          <p:cNvSpPr/>
          <p:nvPr/>
        </p:nvSpPr>
        <p:spPr>
          <a:xfrm>
            <a:off x="4329083" y="3930135"/>
            <a:ext cx="335770" cy="25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9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사용 모델 </a:t>
            </a:r>
            <a:r>
              <a:rPr lang="en-US" altLang="ko-KR" sz="2000" b="1" dirty="0"/>
              <a:t>– CNN ResNet50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1597488" y="2830070"/>
            <a:ext cx="4309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Convolutional Neural Network (CNN)</a:t>
            </a:r>
          </a:p>
          <a:p>
            <a:r>
              <a:rPr lang="ko-KR" altLang="en-US" dirty="0"/>
              <a:t>하나 이상의 </a:t>
            </a:r>
            <a:r>
              <a:rPr lang="en-US" altLang="ko-KR" dirty="0"/>
              <a:t>Convolution Layer</a:t>
            </a:r>
            <a:r>
              <a:rPr lang="ko-KR" altLang="en-US" dirty="0"/>
              <a:t>와       일반적인 인공신경망 </a:t>
            </a:r>
            <a:r>
              <a:rPr lang="en-US" altLang="ko-KR" dirty="0"/>
              <a:t>Layer</a:t>
            </a:r>
            <a:r>
              <a:rPr lang="ko-KR" altLang="en-US" dirty="0"/>
              <a:t>들로 이루어지는 인공 신경망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ResNet50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ko-KR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모델이 깊어질 수록 최적화에 멀어진다는 점에 주목</a:t>
            </a:r>
            <a:r>
              <a:rPr lang="en-US" altLang="ko-KR" dirty="0">
                <a:solidFill>
                  <a:srgbClr val="333333"/>
                </a:solidFill>
                <a:latin typeface="Source Sans Pro" panose="020B0604020202020204" pitchFamily="34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레이어를 어떻게 쌓으면  좋을지에 대한 고안한 구조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C0545-A0F0-4A0D-A819-46453440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39" y="2830070"/>
            <a:ext cx="4173737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3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구현 과정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러닝 환경 </a:t>
            </a:r>
            <a:r>
              <a:rPr lang="en-US" altLang="ko-KR" sz="2000" b="1" dirty="0"/>
              <a:t>(Local / </a:t>
            </a:r>
            <a:r>
              <a:rPr lang="en-US" altLang="ko-KR" sz="2000" b="1" dirty="0" err="1"/>
              <a:t>Jupyter</a:t>
            </a:r>
            <a:r>
              <a:rPr lang="en-US" altLang="ko-KR" sz="2000" b="1" dirty="0"/>
              <a:t> notebook)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1597488" y="2830070"/>
            <a:ext cx="430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Colab</a:t>
            </a:r>
            <a:r>
              <a:rPr lang="ko-KR" altLang="en-US" dirty="0"/>
              <a:t>에서 </a:t>
            </a:r>
            <a:r>
              <a:rPr lang="en-US" altLang="ko-KR" dirty="0"/>
              <a:t>GPU </a:t>
            </a:r>
            <a:r>
              <a:rPr lang="ko-KR" altLang="en-US" dirty="0"/>
              <a:t>할당 시간과 </a:t>
            </a:r>
            <a:r>
              <a:rPr lang="en-US" altLang="ko-KR" dirty="0"/>
              <a:t>Drive </a:t>
            </a:r>
            <a:r>
              <a:rPr lang="ko-KR" altLang="en-US" dirty="0"/>
              <a:t>공간</a:t>
            </a:r>
            <a:endParaRPr lang="en-US" altLang="ko-KR" dirty="0"/>
          </a:p>
          <a:p>
            <a:r>
              <a:rPr lang="ko-KR" altLang="en-US" dirty="0"/>
              <a:t> 제약으로 </a:t>
            </a:r>
            <a:r>
              <a:rPr lang="en-US" altLang="ko-KR" dirty="0"/>
              <a:t>local</a:t>
            </a:r>
            <a:r>
              <a:rPr lang="ko-KR" altLang="en-US" dirty="0"/>
              <a:t>에서 실행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96C18-8AE0-49B3-9A81-876D8ECF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59" y="2563927"/>
            <a:ext cx="4455317" cy="31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2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구현 과정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구현 과정 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1219199" y="2310089"/>
            <a:ext cx="262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model.</a:t>
            </a:r>
            <a:r>
              <a:rPr lang="ko-KR" altLang="en-US" dirty="0"/>
              <a:t> </a:t>
            </a:r>
            <a:r>
              <a:rPr lang="en-US" altLang="ko-KR" dirty="0"/>
              <a:t>Summary()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6D9CC-CF33-4690-AA49-4DCFC607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27" y="2278873"/>
            <a:ext cx="697327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구현 과정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구현 결과 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5381885" y="3239699"/>
            <a:ext cx="1428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757575"/>
                </a:solidFill>
                <a:effectLst/>
                <a:latin typeface="sohne"/>
              </a:rPr>
              <a:t>Head epochs of training</a:t>
            </a:r>
            <a:endParaRPr lang="ko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57A3F8-4571-471B-90BC-9C27F93C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4" y="2150045"/>
            <a:ext cx="9550400" cy="110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109BA-81D7-442B-834F-32787CA8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4" y="3692826"/>
            <a:ext cx="9550400" cy="6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BFBD4A-DF05-4323-A280-5BA9794C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3" y="4744632"/>
            <a:ext cx="9550401" cy="11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6CBEC-7194-4998-B22C-12363412E070}"/>
              </a:ext>
            </a:extLst>
          </p:cNvPr>
          <p:cNvSpPr txBox="1"/>
          <p:nvPr/>
        </p:nvSpPr>
        <p:spPr>
          <a:xfrm>
            <a:off x="5738940" y="4308283"/>
            <a:ext cx="71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757575"/>
                </a:solidFill>
                <a:effectLst/>
                <a:latin typeface="sohne"/>
              </a:rPr>
              <a:t>20. epoch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FC213-F39A-4802-99EA-4363FD2AEDCF}"/>
              </a:ext>
            </a:extLst>
          </p:cNvPr>
          <p:cNvSpPr txBox="1"/>
          <p:nvPr/>
        </p:nvSpPr>
        <p:spPr>
          <a:xfrm>
            <a:off x="5319840" y="5916931"/>
            <a:ext cx="1552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757575"/>
                </a:solidFill>
                <a:effectLst/>
                <a:latin typeface="sohne"/>
              </a:rPr>
              <a:t>Just before early stopping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8783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구현 과정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구현 결과 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298F7-A0A5-4AFB-AC8F-7B014DAC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2914578"/>
            <a:ext cx="3134162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5E2EE-5643-4892-8F54-F238ECBA0C45}"/>
              </a:ext>
            </a:extLst>
          </p:cNvPr>
          <p:cNvSpPr txBox="1"/>
          <p:nvPr/>
        </p:nvSpPr>
        <p:spPr>
          <a:xfrm>
            <a:off x="5738943" y="3943422"/>
            <a:ext cx="714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757575"/>
                </a:solidFill>
                <a:effectLst/>
                <a:latin typeface="sohne"/>
              </a:rPr>
              <a:t>Results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180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8338"/>
            <a:ext cx="10058400" cy="1104181"/>
          </a:xfrm>
        </p:spPr>
        <p:txBody>
          <a:bodyPr rtlCol="0" anchor="b">
            <a:normAutofit/>
          </a:bodyPr>
          <a:lstStyle/>
          <a:p>
            <a:pPr lvl="0" rtl="0"/>
            <a:br>
              <a:rPr lang="en-US" altLang="ko-KR" sz="1800" i="1" dirty="0"/>
            </a:br>
            <a:br>
              <a:rPr lang="en-US" altLang="ko-KR" sz="1800" i="1" dirty="0"/>
            </a:br>
            <a:r>
              <a:rPr lang="ko-KR" altLang="en-US" sz="2000" b="1" dirty="0"/>
              <a:t>결론</a:t>
            </a:r>
            <a:endParaRPr lang="ko" sz="1800" b="1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D8745-DAAA-4A61-99D0-E4140C28A108}"/>
              </a:ext>
            </a:extLst>
          </p:cNvPr>
          <p:cNvSpPr txBox="1"/>
          <p:nvPr/>
        </p:nvSpPr>
        <p:spPr>
          <a:xfrm>
            <a:off x="1591542" y="2305881"/>
            <a:ext cx="9211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의의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날씨 기반 의상 추천 알고리즘 구축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이용해 이미지를 비교적 명확한 카테고리로 분류하고</a:t>
            </a:r>
            <a:r>
              <a:rPr lang="en-US" altLang="ko-KR" dirty="0"/>
              <a:t>, </a:t>
            </a:r>
            <a:r>
              <a:rPr lang="ko-KR" altLang="en-US" dirty="0"/>
              <a:t>임의의 의상을 </a:t>
            </a:r>
            <a:r>
              <a:rPr lang="ko-KR" altLang="en-US" dirty="0" err="1"/>
              <a:t>라벨링할</a:t>
            </a:r>
            <a:r>
              <a:rPr lang="ko-KR" altLang="en-US" dirty="0"/>
              <a:t> 수 있는 성과</a:t>
            </a:r>
            <a:endParaRPr lang="en-US" altLang="ko-KR" dirty="0"/>
          </a:p>
          <a:p>
            <a:pPr lvl="1"/>
            <a:r>
              <a:rPr lang="en-US" altLang="ko-KR" dirty="0"/>
              <a:t>3. Django</a:t>
            </a:r>
            <a:r>
              <a:rPr lang="ko-KR" altLang="en-US" dirty="0"/>
              <a:t> 프레임 </a:t>
            </a:r>
            <a:r>
              <a:rPr lang="ko-KR" altLang="en-US" dirty="0" err="1"/>
              <a:t>웍을</a:t>
            </a:r>
            <a:r>
              <a:rPr lang="ko-KR" altLang="en-US" dirty="0"/>
              <a:t> 이용 </a:t>
            </a:r>
            <a:r>
              <a:rPr lang="en-US" altLang="ko-KR" dirty="0"/>
              <a:t>CRUD </a:t>
            </a:r>
            <a:r>
              <a:rPr lang="ko-KR" altLang="en-US" dirty="0"/>
              <a:t>기능의 웹 페이지 구현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날씨 정보와 모델을 반영하여 보여질 수 있는 결과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F5EAE-EA15-4772-8E8D-A76E1EA8B900}"/>
              </a:ext>
            </a:extLst>
          </p:cNvPr>
          <p:cNvSpPr txBox="1"/>
          <p:nvPr/>
        </p:nvSpPr>
        <p:spPr>
          <a:xfrm>
            <a:off x="1591542" y="4196406"/>
            <a:ext cx="9211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 가능성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dirty="0"/>
              <a:t>1. </a:t>
            </a:r>
            <a:r>
              <a:rPr lang="ko-KR" altLang="en-US" dirty="0"/>
              <a:t>의류데이터를 확장하고 </a:t>
            </a:r>
            <a:r>
              <a:rPr lang="ko-KR" altLang="en-US" dirty="0" err="1"/>
              <a:t>하이퍼</a:t>
            </a:r>
            <a:r>
              <a:rPr lang="ko-KR" altLang="en-US" dirty="0"/>
              <a:t> 파라메터 최적화로 결과 개선 가능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구매패턴이나 의상 </a:t>
            </a:r>
            <a:r>
              <a:rPr lang="ko-KR" altLang="en-US" dirty="0" err="1"/>
              <a:t>구매내역등의</a:t>
            </a:r>
            <a:r>
              <a:rPr lang="ko-KR" altLang="en-US" dirty="0"/>
              <a:t> 데이터가 생기면 </a:t>
            </a:r>
            <a:r>
              <a:rPr lang="ko-KR" altLang="en-US" dirty="0" err="1"/>
              <a:t>협업필터링</a:t>
            </a:r>
            <a:r>
              <a:rPr lang="ko-KR" altLang="en-US" dirty="0"/>
              <a:t> 확장 가능</a:t>
            </a:r>
            <a:endParaRPr lang="en-US" altLang="ko-KR" dirty="0"/>
          </a:p>
          <a:p>
            <a:pPr lvl="1"/>
            <a:r>
              <a:rPr lang="en-US" altLang="ko-KR" dirty="0"/>
              <a:t>     -&gt; </a:t>
            </a:r>
            <a:r>
              <a:rPr lang="ko-KR" altLang="en-US" dirty="0"/>
              <a:t>좀더 세밀한 개인 성향 기반의 추천 가능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현재 관리자모드</a:t>
            </a:r>
            <a:r>
              <a:rPr lang="en-US" altLang="ko-KR" dirty="0"/>
              <a:t>CRUD </a:t>
            </a:r>
            <a:r>
              <a:rPr lang="ko-KR" altLang="en-US" dirty="0"/>
              <a:t>기능이나 회원 모드 기능 추가가능</a:t>
            </a:r>
            <a:endParaRPr lang="en-US" altLang="ko-KR" dirty="0"/>
          </a:p>
          <a:p>
            <a:pPr lvl="1"/>
            <a:r>
              <a:rPr lang="en-US" altLang="ko-KR" dirty="0"/>
              <a:t>4. VUE</a:t>
            </a:r>
            <a:r>
              <a:rPr lang="ko-KR" altLang="en-US" dirty="0"/>
              <a:t>로 다양한 디자인의 웹페이지 구현 가능</a:t>
            </a:r>
          </a:p>
        </p:txBody>
      </p:sp>
    </p:spTree>
    <p:extLst>
      <p:ext uri="{BB962C8B-B14F-4D97-AF65-F5344CB8AC3E}">
        <p14:creationId xmlns:p14="http://schemas.microsoft.com/office/powerpoint/2010/main" val="24273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en-US" altLang="ko" sz="2700" dirty="0"/>
              <a:t>1. </a:t>
            </a:r>
            <a:r>
              <a:rPr lang="ko-KR" altLang="en-US" sz="2700" dirty="0"/>
              <a:t>목적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2) </a:t>
            </a:r>
            <a:r>
              <a:rPr lang="ko-KR" altLang="en-US" sz="1800" dirty="0"/>
              <a:t>주간날씨로 일주일간 코디  미리 확인과 필요한 의상은 구매 할 수 있도록 링크로 쇼핑몰 유도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9E9A5-0496-4650-B0D1-31630130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41" y="2592560"/>
            <a:ext cx="7134761" cy="33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95" y="471340"/>
            <a:ext cx="10058400" cy="5216228"/>
          </a:xfrm>
        </p:spPr>
        <p:txBody>
          <a:bodyPr rtlCol="0" anchor="b">
            <a:normAutofit/>
          </a:bodyPr>
          <a:lstStyle/>
          <a:p>
            <a:pPr lvl="0" rtl="0"/>
            <a:r>
              <a:rPr lang="en-US" altLang="ko" sz="2400" dirty="0"/>
              <a:t>2. </a:t>
            </a:r>
            <a:r>
              <a:rPr lang="ko-KR" altLang="en-US" sz="2400" dirty="0"/>
              <a:t>기대되는 효과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400" dirty="0"/>
              <a:t>1) </a:t>
            </a:r>
            <a:r>
              <a:rPr lang="ko-KR" altLang="en-US" sz="1400" dirty="0"/>
              <a:t>코디에 부담을 갖고 있거나 </a:t>
            </a:r>
            <a:r>
              <a:rPr lang="ko-KR" altLang="en-US" sz="1400" dirty="0" err="1"/>
              <a:t>관심없는</a:t>
            </a:r>
            <a:r>
              <a:rPr lang="ko-KR" altLang="en-US" sz="1400" dirty="0"/>
              <a:t> 사람들에게  날씨와 상황에 맞는 의상이나 또래 사람들에게 인기있는 스타일을 추천해줌으로써 </a:t>
            </a:r>
            <a:br>
              <a:rPr lang="en-US" altLang="ko-KR" sz="1400" dirty="0"/>
            </a:br>
            <a:r>
              <a:rPr lang="ko-KR" altLang="en-US" sz="1400" dirty="0"/>
              <a:t>바쁜 현대인들이 아침마다 의상에 할애하는 시간을 줄여준다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2.) </a:t>
            </a:r>
            <a:r>
              <a:rPr lang="ko-KR" altLang="en-US" sz="1400" dirty="0"/>
              <a:t>주간 날씨와 의상을 미리 볼 수 있어서 중요한 날에 미리 맞춰 의상을 확인 할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3) </a:t>
            </a:r>
            <a:r>
              <a:rPr lang="ko-KR" altLang="en-US" sz="1400" dirty="0"/>
              <a:t>마음에 드는 코디의 옷 중 소장하고 있지 않는 제품이거나 새로 구매하고 싶은 의상은 링크를 통해 쇼핑몰로 바로 갈 수 있으며 구매할 수 있기 때문에 의사결정과 </a:t>
            </a:r>
            <a:r>
              <a:rPr lang="ko-KR" altLang="en-US" sz="1400" dirty="0" err="1"/>
              <a:t>구매시</a:t>
            </a:r>
            <a:r>
              <a:rPr lang="ko-KR" altLang="en-US" sz="1400" dirty="0"/>
              <a:t> 소요되는 시간을 줄여준다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4)  </a:t>
            </a:r>
            <a:r>
              <a:rPr lang="ko-KR" altLang="en-US" sz="1400" dirty="0"/>
              <a:t>이전에 선호하던 스타일 이외에도 </a:t>
            </a:r>
            <a:r>
              <a:rPr lang="ko-KR" altLang="en-US" sz="1400" dirty="0" err="1"/>
              <a:t>추천받은</a:t>
            </a:r>
            <a:r>
              <a:rPr lang="ko-KR" altLang="en-US" sz="1400" dirty="0"/>
              <a:t> 또래에게 유행하거나  새로운 스타일을 시도해볼 수 있는 도전정신을 불러일으킬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" sz="14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구현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블록 다이어그램 개요도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2D732D-D9EC-4A6E-A212-CDAB8DDC07BF}"/>
              </a:ext>
            </a:extLst>
          </p:cNvPr>
          <p:cNvGrpSpPr/>
          <p:nvPr/>
        </p:nvGrpSpPr>
        <p:grpSpPr>
          <a:xfrm>
            <a:off x="1531839" y="2218415"/>
            <a:ext cx="4905953" cy="3631093"/>
            <a:chOff x="3643023" y="2218415"/>
            <a:chExt cx="4905953" cy="3631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FE3EFC-F05E-434E-A702-98620FECA7A6}"/>
                </a:ext>
              </a:extLst>
            </p:cNvPr>
            <p:cNvGrpSpPr/>
            <p:nvPr/>
          </p:nvGrpSpPr>
          <p:grpSpPr>
            <a:xfrm>
              <a:off x="3643023" y="2218415"/>
              <a:ext cx="4905953" cy="3631093"/>
              <a:chOff x="1478943" y="2345635"/>
              <a:chExt cx="4905953" cy="363109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6FB123E-1FE3-4256-9566-35D3B0C460AB}"/>
                  </a:ext>
                </a:extLst>
              </p:cNvPr>
              <p:cNvSpPr/>
              <p:nvPr/>
            </p:nvSpPr>
            <p:spPr>
              <a:xfrm>
                <a:off x="1478943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Big Data Processing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64EBE-E0EF-4F95-B3C5-1F01BD3F1F62}"/>
                  </a:ext>
                </a:extLst>
              </p:cNvPr>
              <p:cNvSpPr/>
              <p:nvPr/>
            </p:nvSpPr>
            <p:spPr>
              <a:xfrm>
                <a:off x="1478943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Algorithm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59E316-68E7-4B26-80F3-2FB6C2DF8C6F}"/>
                  </a:ext>
                </a:extLst>
              </p:cNvPr>
              <p:cNvSpPr/>
              <p:nvPr/>
            </p:nvSpPr>
            <p:spPr>
              <a:xfrm>
                <a:off x="4492486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Musinsa’s</a:t>
                </a:r>
                <a:r>
                  <a:rPr lang="en-US" altLang="ko-KR" dirty="0"/>
                  <a:t> Data</a:t>
                </a:r>
              </a:p>
              <a:p>
                <a:pPr algn="ctr"/>
                <a:r>
                  <a:rPr lang="en-US" altLang="ko-KR" sz="1050" dirty="0"/>
                  <a:t>(</a:t>
                </a:r>
                <a:r>
                  <a:rPr lang="ko-KR" altLang="en-US" sz="1050" dirty="0" err="1"/>
                  <a:t>여성옷으로만제한</a:t>
                </a:r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A4E627-5B57-43DB-B577-BDB0B6197380}"/>
                  </a:ext>
                </a:extLst>
              </p:cNvPr>
              <p:cNvSpPr/>
              <p:nvPr/>
            </p:nvSpPr>
            <p:spPr>
              <a:xfrm>
                <a:off x="4492486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Weather Filtering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05140F-CB1A-4F1D-A267-D52521EFACE1}"/>
                  </a:ext>
                </a:extLst>
              </p:cNvPr>
              <p:cNvSpPr/>
              <p:nvPr/>
            </p:nvSpPr>
            <p:spPr>
              <a:xfrm>
                <a:off x="2866443" y="449248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Django Web Develop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B042F-74C3-4728-ACDC-9B157840981E}"/>
                  </a:ext>
                </a:extLst>
              </p:cNvPr>
              <p:cNvSpPr/>
              <p:nvPr/>
            </p:nvSpPr>
            <p:spPr>
              <a:xfrm>
                <a:off x="2866443" y="543604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Web Application</a:t>
                </a:r>
                <a:endParaRPr lang="ko-KR" altLang="en-US" dirty="0"/>
              </a:p>
            </p:txBody>
          </p: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B2457-68F9-4415-AFD6-4DD728818F4E}"/>
                </a:ext>
              </a:extLst>
            </p:cNvPr>
            <p:cNvCxnSpPr/>
            <p:nvPr/>
          </p:nvCxnSpPr>
          <p:spPr>
            <a:xfrm>
              <a:off x="4706471" y="2829261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8842499-FB55-4D06-A3A2-AD8FD7BDF702}"/>
                </a:ext>
              </a:extLst>
            </p:cNvPr>
            <p:cNvCxnSpPr/>
            <p:nvPr/>
          </p:nvCxnSpPr>
          <p:spPr>
            <a:xfrm flipH="1">
              <a:off x="5688106" y="2587214"/>
              <a:ext cx="860612" cy="564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6819B9-27CC-4296-9D89-95A32EFF1A85}"/>
                </a:ext>
              </a:extLst>
            </p:cNvPr>
            <p:cNvCxnSpPr/>
            <p:nvPr/>
          </p:nvCxnSpPr>
          <p:spPr>
            <a:xfrm>
              <a:off x="5809129" y="3421714"/>
              <a:ext cx="6051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144CA5F-D59C-4D44-8FC0-C7D6C2DCC555}"/>
                </a:ext>
              </a:extLst>
            </p:cNvPr>
            <p:cNvCxnSpPr/>
            <p:nvPr/>
          </p:nvCxnSpPr>
          <p:spPr>
            <a:xfrm>
              <a:off x="5030523" y="3810896"/>
              <a:ext cx="657583" cy="37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5EEADB6-894E-47DF-BABF-4999BB91C4B6}"/>
                </a:ext>
              </a:extLst>
            </p:cNvPr>
            <p:cNvCxnSpPr/>
            <p:nvPr/>
          </p:nvCxnSpPr>
          <p:spPr>
            <a:xfrm flipH="1">
              <a:off x="6414247" y="3817716"/>
              <a:ext cx="508686" cy="36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03805-F0CB-45E8-A62F-8947662E8E32}"/>
                </a:ext>
              </a:extLst>
            </p:cNvPr>
            <p:cNvCxnSpPr/>
            <p:nvPr/>
          </p:nvCxnSpPr>
          <p:spPr>
            <a:xfrm>
              <a:off x="6019801" y="4986711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BB2E0B-3898-49EC-B86F-53EF8714217B}"/>
              </a:ext>
            </a:extLst>
          </p:cNvPr>
          <p:cNvSpPr txBox="1"/>
          <p:nvPr/>
        </p:nvSpPr>
        <p:spPr>
          <a:xfrm>
            <a:off x="7247965" y="2218415"/>
            <a:ext cx="3765171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r>
              <a:rPr lang="ko-KR" altLang="en-US" dirty="0"/>
              <a:t> 학습</a:t>
            </a:r>
            <a:r>
              <a:rPr lang="en-US" altLang="ko-KR" dirty="0"/>
              <a:t>, </a:t>
            </a:r>
            <a:r>
              <a:rPr lang="ko-KR" altLang="en-US" dirty="0"/>
              <a:t>검증 테스트 데이터 셋을 나누고 </a:t>
            </a:r>
            <a:r>
              <a:rPr lang="en-US" altLang="ko-KR" dirty="0"/>
              <a:t>CNN </a:t>
            </a:r>
            <a:r>
              <a:rPr lang="ko-KR" altLang="en-US" dirty="0"/>
              <a:t>에 적용하여 이미지 분류기 추출</a:t>
            </a:r>
          </a:p>
        </p:txBody>
      </p:sp>
    </p:spTree>
    <p:extLst>
      <p:ext uri="{BB962C8B-B14F-4D97-AF65-F5344CB8AC3E}">
        <p14:creationId xmlns:p14="http://schemas.microsoft.com/office/powerpoint/2010/main" val="34544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구현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블록 다이어그램 개요도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2D732D-D9EC-4A6E-A212-CDAB8DDC07BF}"/>
              </a:ext>
            </a:extLst>
          </p:cNvPr>
          <p:cNvGrpSpPr/>
          <p:nvPr/>
        </p:nvGrpSpPr>
        <p:grpSpPr>
          <a:xfrm>
            <a:off x="1531839" y="2218415"/>
            <a:ext cx="4905953" cy="3631093"/>
            <a:chOff x="3643023" y="2218415"/>
            <a:chExt cx="4905953" cy="3631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FE3EFC-F05E-434E-A702-98620FECA7A6}"/>
                </a:ext>
              </a:extLst>
            </p:cNvPr>
            <p:cNvGrpSpPr/>
            <p:nvPr/>
          </p:nvGrpSpPr>
          <p:grpSpPr>
            <a:xfrm>
              <a:off x="3643023" y="2218415"/>
              <a:ext cx="4905953" cy="3631093"/>
              <a:chOff x="1478943" y="2345635"/>
              <a:chExt cx="4905953" cy="363109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6FB123E-1FE3-4256-9566-35D3B0C460AB}"/>
                  </a:ext>
                </a:extLst>
              </p:cNvPr>
              <p:cNvSpPr/>
              <p:nvPr/>
            </p:nvSpPr>
            <p:spPr>
              <a:xfrm>
                <a:off x="1478943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Big Data Processing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64EBE-E0EF-4F95-B3C5-1F01BD3F1F62}"/>
                  </a:ext>
                </a:extLst>
              </p:cNvPr>
              <p:cNvSpPr/>
              <p:nvPr/>
            </p:nvSpPr>
            <p:spPr>
              <a:xfrm>
                <a:off x="1478943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Algorithm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59E316-68E7-4B26-80F3-2FB6C2DF8C6F}"/>
                  </a:ext>
                </a:extLst>
              </p:cNvPr>
              <p:cNvSpPr/>
              <p:nvPr/>
            </p:nvSpPr>
            <p:spPr>
              <a:xfrm>
                <a:off x="4492486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Musinsa’s</a:t>
                </a:r>
                <a:r>
                  <a:rPr lang="en-US" altLang="ko-KR" dirty="0"/>
                  <a:t> Data</a:t>
                </a:r>
              </a:p>
              <a:p>
                <a:pPr algn="ctr"/>
                <a:r>
                  <a:rPr lang="en-US" altLang="ko-KR" sz="1050" dirty="0"/>
                  <a:t>(</a:t>
                </a:r>
                <a:r>
                  <a:rPr lang="ko-KR" altLang="en-US" sz="1050" dirty="0" err="1"/>
                  <a:t>여성옷으로만제한</a:t>
                </a:r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A4E627-5B57-43DB-B577-BDB0B6197380}"/>
                  </a:ext>
                </a:extLst>
              </p:cNvPr>
              <p:cNvSpPr/>
              <p:nvPr/>
            </p:nvSpPr>
            <p:spPr>
              <a:xfrm>
                <a:off x="4492486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Weather Filtering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05140F-CB1A-4F1D-A267-D52521EFACE1}"/>
                  </a:ext>
                </a:extLst>
              </p:cNvPr>
              <p:cNvSpPr/>
              <p:nvPr/>
            </p:nvSpPr>
            <p:spPr>
              <a:xfrm>
                <a:off x="2866443" y="449248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Django Web Develop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B042F-74C3-4728-ACDC-9B157840981E}"/>
                  </a:ext>
                </a:extLst>
              </p:cNvPr>
              <p:cNvSpPr/>
              <p:nvPr/>
            </p:nvSpPr>
            <p:spPr>
              <a:xfrm>
                <a:off x="2866443" y="543604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Web Application</a:t>
                </a:r>
                <a:endParaRPr lang="ko-KR" altLang="en-US" dirty="0"/>
              </a:p>
            </p:txBody>
          </p: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B2457-68F9-4415-AFD6-4DD728818F4E}"/>
                </a:ext>
              </a:extLst>
            </p:cNvPr>
            <p:cNvCxnSpPr/>
            <p:nvPr/>
          </p:nvCxnSpPr>
          <p:spPr>
            <a:xfrm>
              <a:off x="4706471" y="2829261"/>
              <a:ext cx="0" cy="281768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8842499-FB55-4D06-A3A2-AD8FD7BDF702}"/>
                </a:ext>
              </a:extLst>
            </p:cNvPr>
            <p:cNvCxnSpPr/>
            <p:nvPr/>
          </p:nvCxnSpPr>
          <p:spPr>
            <a:xfrm flipH="1">
              <a:off x="5688106" y="2587214"/>
              <a:ext cx="860612" cy="564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6819B9-27CC-4296-9D89-95A32EFF1A85}"/>
                </a:ext>
              </a:extLst>
            </p:cNvPr>
            <p:cNvCxnSpPr/>
            <p:nvPr/>
          </p:nvCxnSpPr>
          <p:spPr>
            <a:xfrm>
              <a:off x="5809129" y="3421714"/>
              <a:ext cx="6051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144CA5F-D59C-4D44-8FC0-C7D6C2DCC555}"/>
                </a:ext>
              </a:extLst>
            </p:cNvPr>
            <p:cNvCxnSpPr/>
            <p:nvPr/>
          </p:nvCxnSpPr>
          <p:spPr>
            <a:xfrm>
              <a:off x="5030523" y="3810896"/>
              <a:ext cx="657583" cy="37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5EEADB6-894E-47DF-BABF-4999BB91C4B6}"/>
                </a:ext>
              </a:extLst>
            </p:cNvPr>
            <p:cNvCxnSpPr/>
            <p:nvPr/>
          </p:nvCxnSpPr>
          <p:spPr>
            <a:xfrm flipH="1">
              <a:off x="6414247" y="3817716"/>
              <a:ext cx="508686" cy="36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03805-F0CB-45E8-A62F-8947662E8E32}"/>
                </a:ext>
              </a:extLst>
            </p:cNvPr>
            <p:cNvCxnSpPr/>
            <p:nvPr/>
          </p:nvCxnSpPr>
          <p:spPr>
            <a:xfrm>
              <a:off x="6019801" y="4986711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BB2E0B-3898-49EC-B86F-53EF8714217B}"/>
              </a:ext>
            </a:extLst>
          </p:cNvPr>
          <p:cNvSpPr txBox="1"/>
          <p:nvPr/>
        </p:nvSpPr>
        <p:spPr>
          <a:xfrm>
            <a:off x="7247965" y="2218415"/>
            <a:ext cx="37651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이커머스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무신사</a:t>
            </a:r>
            <a:r>
              <a:rPr lang="en-US" altLang="ko-KR" dirty="0"/>
              <a:t>)</a:t>
            </a:r>
            <a:r>
              <a:rPr lang="ko-KR" altLang="en-US" dirty="0"/>
              <a:t> 홈페이지의 이미지와 카테고리 추출 및 분류</a:t>
            </a:r>
            <a:r>
              <a:rPr lang="en-US" altLang="ko-KR" dirty="0"/>
              <a:t>, </a:t>
            </a:r>
            <a:r>
              <a:rPr lang="ko-KR" altLang="en-US" dirty="0"/>
              <a:t>최적화된 모델에 적용 후 날씨 필터링해서 랜덤 이미지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9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구현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블록 다이어그램 개요도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2D732D-D9EC-4A6E-A212-CDAB8DDC07BF}"/>
              </a:ext>
            </a:extLst>
          </p:cNvPr>
          <p:cNvGrpSpPr/>
          <p:nvPr/>
        </p:nvGrpSpPr>
        <p:grpSpPr>
          <a:xfrm>
            <a:off x="1531839" y="2218415"/>
            <a:ext cx="4905953" cy="3631093"/>
            <a:chOff x="3643023" y="2218415"/>
            <a:chExt cx="4905953" cy="3631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FE3EFC-F05E-434E-A702-98620FECA7A6}"/>
                </a:ext>
              </a:extLst>
            </p:cNvPr>
            <p:cNvGrpSpPr/>
            <p:nvPr/>
          </p:nvGrpSpPr>
          <p:grpSpPr>
            <a:xfrm>
              <a:off x="3643023" y="2218415"/>
              <a:ext cx="4905953" cy="3631093"/>
              <a:chOff x="1478943" y="2345635"/>
              <a:chExt cx="4905953" cy="363109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6FB123E-1FE3-4256-9566-35D3B0C460AB}"/>
                  </a:ext>
                </a:extLst>
              </p:cNvPr>
              <p:cNvSpPr/>
              <p:nvPr/>
            </p:nvSpPr>
            <p:spPr>
              <a:xfrm>
                <a:off x="1478943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Big Data Processing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64EBE-E0EF-4F95-B3C5-1F01BD3F1F62}"/>
                  </a:ext>
                </a:extLst>
              </p:cNvPr>
              <p:cNvSpPr/>
              <p:nvPr/>
            </p:nvSpPr>
            <p:spPr>
              <a:xfrm>
                <a:off x="1478943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Algorithm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59E316-68E7-4B26-80F3-2FB6C2DF8C6F}"/>
                  </a:ext>
                </a:extLst>
              </p:cNvPr>
              <p:cNvSpPr/>
              <p:nvPr/>
            </p:nvSpPr>
            <p:spPr>
              <a:xfrm>
                <a:off x="4492486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Musinsa’s</a:t>
                </a:r>
                <a:r>
                  <a:rPr lang="en-US" altLang="ko-KR" dirty="0"/>
                  <a:t> Data</a:t>
                </a:r>
              </a:p>
              <a:p>
                <a:pPr algn="ctr"/>
                <a:r>
                  <a:rPr lang="en-US" altLang="ko-KR" sz="1050" dirty="0"/>
                  <a:t>(</a:t>
                </a:r>
                <a:r>
                  <a:rPr lang="ko-KR" altLang="en-US" sz="1050" dirty="0" err="1"/>
                  <a:t>여성옷으로만제한</a:t>
                </a:r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A4E627-5B57-43DB-B577-BDB0B6197380}"/>
                  </a:ext>
                </a:extLst>
              </p:cNvPr>
              <p:cNvSpPr/>
              <p:nvPr/>
            </p:nvSpPr>
            <p:spPr>
              <a:xfrm>
                <a:off x="4492486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Weather Filtering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05140F-CB1A-4F1D-A267-D52521EFACE1}"/>
                  </a:ext>
                </a:extLst>
              </p:cNvPr>
              <p:cNvSpPr/>
              <p:nvPr/>
            </p:nvSpPr>
            <p:spPr>
              <a:xfrm>
                <a:off x="2866443" y="449248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Django Web Develop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B042F-74C3-4728-ACDC-9B157840981E}"/>
                  </a:ext>
                </a:extLst>
              </p:cNvPr>
              <p:cNvSpPr/>
              <p:nvPr/>
            </p:nvSpPr>
            <p:spPr>
              <a:xfrm>
                <a:off x="2866443" y="543604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Web Application</a:t>
                </a:r>
                <a:endParaRPr lang="ko-KR" altLang="en-US" dirty="0"/>
              </a:p>
            </p:txBody>
          </p: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B2457-68F9-4415-AFD6-4DD728818F4E}"/>
                </a:ext>
              </a:extLst>
            </p:cNvPr>
            <p:cNvCxnSpPr/>
            <p:nvPr/>
          </p:nvCxnSpPr>
          <p:spPr>
            <a:xfrm>
              <a:off x="4706471" y="2829261"/>
              <a:ext cx="0" cy="281768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8842499-FB55-4D06-A3A2-AD8FD7BDF702}"/>
                </a:ext>
              </a:extLst>
            </p:cNvPr>
            <p:cNvCxnSpPr/>
            <p:nvPr/>
          </p:nvCxnSpPr>
          <p:spPr>
            <a:xfrm flipH="1">
              <a:off x="5688106" y="2587214"/>
              <a:ext cx="860612" cy="564156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6819B9-27CC-4296-9D89-95A32EFF1A85}"/>
                </a:ext>
              </a:extLst>
            </p:cNvPr>
            <p:cNvCxnSpPr/>
            <p:nvPr/>
          </p:nvCxnSpPr>
          <p:spPr>
            <a:xfrm>
              <a:off x="5809129" y="3421714"/>
              <a:ext cx="60511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144CA5F-D59C-4D44-8FC0-C7D6C2DCC555}"/>
                </a:ext>
              </a:extLst>
            </p:cNvPr>
            <p:cNvCxnSpPr/>
            <p:nvPr/>
          </p:nvCxnSpPr>
          <p:spPr>
            <a:xfrm>
              <a:off x="5030523" y="3810896"/>
              <a:ext cx="657583" cy="37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5EEADB6-894E-47DF-BABF-4999BB91C4B6}"/>
                </a:ext>
              </a:extLst>
            </p:cNvPr>
            <p:cNvCxnSpPr/>
            <p:nvPr/>
          </p:nvCxnSpPr>
          <p:spPr>
            <a:xfrm flipH="1">
              <a:off x="6414247" y="3817716"/>
              <a:ext cx="508686" cy="36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03805-F0CB-45E8-A62F-8947662E8E32}"/>
                </a:ext>
              </a:extLst>
            </p:cNvPr>
            <p:cNvCxnSpPr/>
            <p:nvPr/>
          </p:nvCxnSpPr>
          <p:spPr>
            <a:xfrm>
              <a:off x="6019801" y="4986711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BB2E0B-3898-49EC-B86F-53EF8714217B}"/>
              </a:ext>
            </a:extLst>
          </p:cNvPr>
          <p:cNvSpPr txBox="1"/>
          <p:nvPr/>
        </p:nvSpPr>
        <p:spPr>
          <a:xfrm>
            <a:off x="7247965" y="2218415"/>
            <a:ext cx="37651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구간 날씨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) </a:t>
            </a:r>
            <a:r>
              <a:rPr lang="ko-KR" altLang="en-US" dirty="0"/>
              <a:t>구간별 카테고리 미리 설정해서 필터링 후 랜덤 이미지 추출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87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구현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블록 다이어그램 개요도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2D732D-D9EC-4A6E-A212-CDAB8DDC07BF}"/>
              </a:ext>
            </a:extLst>
          </p:cNvPr>
          <p:cNvGrpSpPr/>
          <p:nvPr/>
        </p:nvGrpSpPr>
        <p:grpSpPr>
          <a:xfrm>
            <a:off x="1531839" y="2218415"/>
            <a:ext cx="4905953" cy="3631093"/>
            <a:chOff x="3643023" y="2218415"/>
            <a:chExt cx="4905953" cy="3631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FE3EFC-F05E-434E-A702-98620FECA7A6}"/>
                </a:ext>
              </a:extLst>
            </p:cNvPr>
            <p:cNvGrpSpPr/>
            <p:nvPr/>
          </p:nvGrpSpPr>
          <p:grpSpPr>
            <a:xfrm>
              <a:off x="3643023" y="2218415"/>
              <a:ext cx="4905953" cy="3631093"/>
              <a:chOff x="1478943" y="2345635"/>
              <a:chExt cx="4905953" cy="363109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6FB123E-1FE3-4256-9566-35D3B0C460AB}"/>
                  </a:ext>
                </a:extLst>
              </p:cNvPr>
              <p:cNvSpPr/>
              <p:nvPr/>
            </p:nvSpPr>
            <p:spPr>
              <a:xfrm>
                <a:off x="1478943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Big Data Processing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64EBE-E0EF-4F95-B3C5-1F01BD3F1F62}"/>
                  </a:ext>
                </a:extLst>
              </p:cNvPr>
              <p:cNvSpPr/>
              <p:nvPr/>
            </p:nvSpPr>
            <p:spPr>
              <a:xfrm>
                <a:off x="1478943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Algorithm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59E316-68E7-4B26-80F3-2FB6C2DF8C6F}"/>
                  </a:ext>
                </a:extLst>
              </p:cNvPr>
              <p:cNvSpPr/>
              <p:nvPr/>
            </p:nvSpPr>
            <p:spPr>
              <a:xfrm>
                <a:off x="4492486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Musinsa’s</a:t>
                </a:r>
                <a:r>
                  <a:rPr lang="en-US" altLang="ko-KR" dirty="0"/>
                  <a:t> Data</a:t>
                </a:r>
              </a:p>
              <a:p>
                <a:pPr algn="ctr"/>
                <a:r>
                  <a:rPr lang="en-US" altLang="ko-KR" sz="1050" dirty="0"/>
                  <a:t>(</a:t>
                </a:r>
                <a:r>
                  <a:rPr lang="ko-KR" altLang="en-US" sz="1050" dirty="0" err="1"/>
                  <a:t>여성옷으로만제한</a:t>
                </a:r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A4E627-5B57-43DB-B577-BDB0B6197380}"/>
                  </a:ext>
                </a:extLst>
              </p:cNvPr>
              <p:cNvSpPr/>
              <p:nvPr/>
            </p:nvSpPr>
            <p:spPr>
              <a:xfrm>
                <a:off x="4492486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Weather Filtering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05140F-CB1A-4F1D-A267-D52521EFACE1}"/>
                  </a:ext>
                </a:extLst>
              </p:cNvPr>
              <p:cNvSpPr/>
              <p:nvPr/>
            </p:nvSpPr>
            <p:spPr>
              <a:xfrm>
                <a:off x="2866443" y="449248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Django Web Develop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B042F-74C3-4728-ACDC-9B157840981E}"/>
                  </a:ext>
                </a:extLst>
              </p:cNvPr>
              <p:cNvSpPr/>
              <p:nvPr/>
            </p:nvSpPr>
            <p:spPr>
              <a:xfrm>
                <a:off x="2866443" y="543604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Web Application</a:t>
                </a:r>
                <a:endParaRPr lang="ko-KR" altLang="en-US" dirty="0"/>
              </a:p>
            </p:txBody>
          </p: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B2457-68F9-4415-AFD6-4DD728818F4E}"/>
                </a:ext>
              </a:extLst>
            </p:cNvPr>
            <p:cNvCxnSpPr/>
            <p:nvPr/>
          </p:nvCxnSpPr>
          <p:spPr>
            <a:xfrm>
              <a:off x="4706471" y="2829261"/>
              <a:ext cx="0" cy="281768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8842499-FB55-4D06-A3A2-AD8FD7BDF702}"/>
                </a:ext>
              </a:extLst>
            </p:cNvPr>
            <p:cNvCxnSpPr/>
            <p:nvPr/>
          </p:nvCxnSpPr>
          <p:spPr>
            <a:xfrm flipH="1">
              <a:off x="5688106" y="2587214"/>
              <a:ext cx="860612" cy="564156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6819B9-27CC-4296-9D89-95A32EFF1A85}"/>
                </a:ext>
              </a:extLst>
            </p:cNvPr>
            <p:cNvCxnSpPr/>
            <p:nvPr/>
          </p:nvCxnSpPr>
          <p:spPr>
            <a:xfrm>
              <a:off x="5809129" y="3421714"/>
              <a:ext cx="605118" cy="0"/>
            </a:xfrm>
            <a:prstGeom prst="straightConnector1">
              <a:avLst/>
            </a:prstGeom>
            <a:ln>
              <a:solidFill>
                <a:srgbClr val="9BA8B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144CA5F-D59C-4D44-8FC0-C7D6C2DCC555}"/>
                </a:ext>
              </a:extLst>
            </p:cNvPr>
            <p:cNvCxnSpPr/>
            <p:nvPr/>
          </p:nvCxnSpPr>
          <p:spPr>
            <a:xfrm>
              <a:off x="5030523" y="3810896"/>
              <a:ext cx="657583" cy="376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5EEADB6-894E-47DF-BABF-4999BB91C4B6}"/>
                </a:ext>
              </a:extLst>
            </p:cNvPr>
            <p:cNvCxnSpPr/>
            <p:nvPr/>
          </p:nvCxnSpPr>
          <p:spPr>
            <a:xfrm flipH="1">
              <a:off x="6414247" y="3817716"/>
              <a:ext cx="508686" cy="3687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03805-F0CB-45E8-A62F-8947662E8E32}"/>
                </a:ext>
              </a:extLst>
            </p:cNvPr>
            <p:cNvCxnSpPr/>
            <p:nvPr/>
          </p:nvCxnSpPr>
          <p:spPr>
            <a:xfrm>
              <a:off x="6019801" y="4986711"/>
              <a:ext cx="0" cy="28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BB2E0B-3898-49EC-B86F-53EF8714217B}"/>
              </a:ext>
            </a:extLst>
          </p:cNvPr>
          <p:cNvSpPr txBox="1"/>
          <p:nvPr/>
        </p:nvSpPr>
        <p:spPr>
          <a:xfrm>
            <a:off x="7247965" y="2218415"/>
            <a:ext cx="376517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알고리즘을 통해 나온 의상과 날씨 필터링을 통해 웹페이지에 적용</a:t>
            </a:r>
          </a:p>
        </p:txBody>
      </p:sp>
    </p:spTree>
    <p:extLst>
      <p:ext uri="{BB962C8B-B14F-4D97-AF65-F5344CB8AC3E}">
        <p14:creationId xmlns:p14="http://schemas.microsoft.com/office/powerpoint/2010/main" val="404240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995"/>
            <a:ext cx="10058400" cy="748452"/>
          </a:xfrm>
        </p:spPr>
        <p:txBody>
          <a:bodyPr rtlCol="0" anchor="b">
            <a:normAutofit fontScale="90000"/>
          </a:bodyPr>
          <a:lstStyle/>
          <a:p>
            <a:pPr lvl="0" rtl="0"/>
            <a:r>
              <a:rPr lang="ko-KR" altLang="en-US" sz="2700" dirty="0"/>
              <a:t>구현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800" dirty="0"/>
              <a:t>1) </a:t>
            </a:r>
            <a:r>
              <a:rPr lang="ko-KR" altLang="en-US" sz="1800" dirty="0"/>
              <a:t>블록 다이어그램 개요도</a:t>
            </a:r>
            <a:endParaRPr lang="ko" sz="1800" dirty="0"/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EA779309-D0B2-4657-9B1F-71719FA2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928AFF6-6AB7-414D-9F63-AFAC896DC2A1}" type="datetime1">
              <a:rPr lang="ko-KR" altLang="en-US" smtClean="0"/>
              <a:pPr>
                <a:spcAft>
                  <a:spcPts val="600"/>
                </a:spcAft>
              </a:pPr>
              <a:t>2021-06-22</a:t>
            </a:fld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2D732D-D9EC-4A6E-A212-CDAB8DDC07BF}"/>
              </a:ext>
            </a:extLst>
          </p:cNvPr>
          <p:cNvGrpSpPr/>
          <p:nvPr/>
        </p:nvGrpSpPr>
        <p:grpSpPr>
          <a:xfrm>
            <a:off x="1531839" y="2218415"/>
            <a:ext cx="4905953" cy="3631093"/>
            <a:chOff x="3643023" y="2218415"/>
            <a:chExt cx="4905953" cy="36310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FE3EFC-F05E-434E-A702-98620FECA7A6}"/>
                </a:ext>
              </a:extLst>
            </p:cNvPr>
            <p:cNvGrpSpPr/>
            <p:nvPr/>
          </p:nvGrpSpPr>
          <p:grpSpPr>
            <a:xfrm>
              <a:off x="3643023" y="2218415"/>
              <a:ext cx="4905953" cy="3631093"/>
              <a:chOff x="1478943" y="2345635"/>
              <a:chExt cx="4905953" cy="363109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6FB123E-1FE3-4256-9566-35D3B0C460AB}"/>
                  </a:ext>
                </a:extLst>
              </p:cNvPr>
              <p:cNvSpPr/>
              <p:nvPr/>
            </p:nvSpPr>
            <p:spPr>
              <a:xfrm>
                <a:off x="1478943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Big Data Processing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C64EBE-E0EF-4F95-B3C5-1F01BD3F1F62}"/>
                  </a:ext>
                </a:extLst>
              </p:cNvPr>
              <p:cNvSpPr/>
              <p:nvPr/>
            </p:nvSpPr>
            <p:spPr>
              <a:xfrm>
                <a:off x="1478943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Algorithm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59E316-68E7-4B26-80F3-2FB6C2DF8C6F}"/>
                  </a:ext>
                </a:extLst>
              </p:cNvPr>
              <p:cNvSpPr/>
              <p:nvPr/>
            </p:nvSpPr>
            <p:spPr>
              <a:xfrm>
                <a:off x="4492486" y="2345635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Musinsa’s</a:t>
                </a:r>
                <a:r>
                  <a:rPr lang="en-US" altLang="ko-KR" dirty="0"/>
                  <a:t> Data</a:t>
                </a:r>
              </a:p>
              <a:p>
                <a:pPr algn="ctr"/>
                <a:r>
                  <a:rPr lang="en-US" altLang="ko-KR" sz="1050" dirty="0"/>
                  <a:t>(</a:t>
                </a:r>
                <a:r>
                  <a:rPr lang="ko-KR" altLang="en-US" sz="1050" dirty="0" err="1"/>
                  <a:t>여성옷으로만제한</a:t>
                </a:r>
                <a:r>
                  <a:rPr lang="en-US" altLang="ko-KR" sz="1050" dirty="0"/>
                  <a:t>)</a:t>
                </a:r>
                <a:endParaRPr lang="ko-KR" altLang="en-US" sz="105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FA4E627-5B57-43DB-B577-BDB0B6197380}"/>
                  </a:ext>
                </a:extLst>
              </p:cNvPr>
              <p:cNvSpPr/>
              <p:nvPr/>
            </p:nvSpPr>
            <p:spPr>
              <a:xfrm>
                <a:off x="4492486" y="327859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Weather Filtering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05140F-CB1A-4F1D-A267-D52521EFACE1}"/>
                  </a:ext>
                </a:extLst>
              </p:cNvPr>
              <p:cNvSpPr/>
              <p:nvPr/>
            </p:nvSpPr>
            <p:spPr>
              <a:xfrm>
                <a:off x="2866443" y="4492487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Django Web Develop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1B042F-74C3-4728-ACDC-9B157840981E}"/>
                  </a:ext>
                </a:extLst>
              </p:cNvPr>
              <p:cNvSpPr/>
              <p:nvPr/>
            </p:nvSpPr>
            <p:spPr>
              <a:xfrm>
                <a:off x="2866443" y="5436040"/>
                <a:ext cx="1892410" cy="540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Web Application</a:t>
                </a:r>
                <a:endParaRPr lang="ko-KR" altLang="en-US" dirty="0"/>
              </a:p>
            </p:txBody>
          </p: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CB2457-68F9-4415-AFD6-4DD728818F4E}"/>
                </a:ext>
              </a:extLst>
            </p:cNvPr>
            <p:cNvCxnSpPr/>
            <p:nvPr/>
          </p:nvCxnSpPr>
          <p:spPr>
            <a:xfrm>
              <a:off x="4706471" y="2829261"/>
              <a:ext cx="0" cy="281768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8842499-FB55-4D06-A3A2-AD8FD7BDF702}"/>
                </a:ext>
              </a:extLst>
            </p:cNvPr>
            <p:cNvCxnSpPr/>
            <p:nvPr/>
          </p:nvCxnSpPr>
          <p:spPr>
            <a:xfrm flipH="1">
              <a:off x="5688106" y="2587214"/>
              <a:ext cx="860612" cy="564156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F6819B9-27CC-4296-9D89-95A32EFF1A85}"/>
                </a:ext>
              </a:extLst>
            </p:cNvPr>
            <p:cNvCxnSpPr/>
            <p:nvPr/>
          </p:nvCxnSpPr>
          <p:spPr>
            <a:xfrm>
              <a:off x="5809129" y="3421714"/>
              <a:ext cx="605118" cy="0"/>
            </a:xfrm>
            <a:prstGeom prst="straightConnector1">
              <a:avLst/>
            </a:prstGeom>
            <a:ln>
              <a:solidFill>
                <a:srgbClr val="9BA8B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144CA5F-D59C-4D44-8FC0-C7D6C2DCC555}"/>
                </a:ext>
              </a:extLst>
            </p:cNvPr>
            <p:cNvCxnSpPr/>
            <p:nvPr/>
          </p:nvCxnSpPr>
          <p:spPr>
            <a:xfrm>
              <a:off x="5030523" y="3810896"/>
              <a:ext cx="657583" cy="376518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5EEADB6-894E-47DF-BABF-4999BB91C4B6}"/>
                </a:ext>
              </a:extLst>
            </p:cNvPr>
            <p:cNvCxnSpPr/>
            <p:nvPr/>
          </p:nvCxnSpPr>
          <p:spPr>
            <a:xfrm flipH="1">
              <a:off x="6414247" y="3817716"/>
              <a:ext cx="508686" cy="368799"/>
            </a:xfrm>
            <a:prstGeom prst="straightConnector1">
              <a:avLst/>
            </a:prstGeom>
            <a:ln>
              <a:solidFill>
                <a:srgbClr val="9BA8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B003805-F0CB-45E8-A62F-8947662E8E32}"/>
                </a:ext>
              </a:extLst>
            </p:cNvPr>
            <p:cNvCxnSpPr/>
            <p:nvPr/>
          </p:nvCxnSpPr>
          <p:spPr>
            <a:xfrm>
              <a:off x="6019801" y="4986711"/>
              <a:ext cx="0" cy="281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BB2E0B-3898-49EC-B86F-53EF8714217B}"/>
              </a:ext>
            </a:extLst>
          </p:cNvPr>
          <p:cNvSpPr txBox="1"/>
          <p:nvPr/>
        </p:nvSpPr>
        <p:spPr>
          <a:xfrm>
            <a:off x="7247965" y="2218415"/>
            <a:ext cx="3765171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추천의상이 마음에 들지 </a:t>
            </a:r>
            <a:r>
              <a:rPr lang="ko-KR" altLang="en-US" dirty="0" err="1"/>
              <a:t>않을경우</a:t>
            </a:r>
            <a:r>
              <a:rPr lang="ko-KR" altLang="en-US" dirty="0"/>
              <a:t> </a:t>
            </a:r>
            <a:r>
              <a:rPr lang="ko-KR" altLang="en-US" dirty="0" err="1"/>
              <a:t>새로고침을</a:t>
            </a:r>
            <a:r>
              <a:rPr lang="ko-KR" altLang="en-US" dirty="0"/>
              <a:t> 통해 다른 코디를 </a:t>
            </a:r>
            <a:r>
              <a:rPr lang="ko-KR" altLang="en-US" dirty="0" err="1"/>
              <a:t>추천받을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4993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{3EB3C6F1-5128-437E-A898-71D5FD116F31}tf56160789_win32</Template>
  <TotalTime>16901</TotalTime>
  <Words>1132</Words>
  <Application>Microsoft Office PowerPoint</Application>
  <PresentationFormat>와이드스크린</PresentationFormat>
  <Paragraphs>218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NotoSansKR</vt:lpstr>
      <vt:lpstr>sohne</vt:lpstr>
      <vt:lpstr>Malgun Gothic</vt:lpstr>
      <vt:lpstr>Malgun Gothic</vt:lpstr>
      <vt:lpstr>Batang</vt:lpstr>
      <vt:lpstr>Arial</vt:lpstr>
      <vt:lpstr>Calibri</vt:lpstr>
      <vt:lpstr>Franklin Gothic Book</vt:lpstr>
      <vt:lpstr>Source Sans Pro</vt:lpstr>
      <vt:lpstr>1_RetrospectVTI</vt:lpstr>
      <vt:lpstr>딥러닝을 이용한 날씨기반의 의상추천 알고리즘</vt:lpstr>
      <vt:lpstr>1. 목적  1) 날씨와 사용자 선호도 기반으로 코디 추천 </vt:lpstr>
      <vt:lpstr>1. 목적  2) 주간날씨로 일주일간 코디  미리 확인과 필요한 의상은 구매 할 수 있도록 링크로 쇼핑몰 유도</vt:lpstr>
      <vt:lpstr>2. 기대되는 효과          1) 코디에 부담을 갖고 있거나 관심없는 사람들에게  날씨와 상황에 맞는 의상이나 또래 사람들에게 인기있는 스타일을 추천해줌으로써  바쁜 현대인들이 아침마다 의상에 할애하는 시간을 줄여준다.  2.) 주간 날씨와 의상을 미리 볼 수 있어서 중요한 날에 미리 맞춰 의상을 확인 할 수 있다.  3) 마음에 드는 코디의 옷 중 소장하고 있지 않는 제품이거나 새로 구매하고 싶은 의상은 링크를 통해 쇼핑몰로 바로 갈 수 있으며 구매할 수 있기 때문에 의사결정과 구매시 소요되는 시간을 줄여준다.  4)  이전에 선호하던 스타일 이외에도 추천받은 또래에게 유행하거나  새로운 스타일을 시도해볼 수 있는 도전정신을 불러일으킬 수 있다.    </vt:lpstr>
      <vt:lpstr>구현 과정  1) 블록 다이어그램 개요도</vt:lpstr>
      <vt:lpstr>구현 과정  1) 블록 다이어그램 개요도</vt:lpstr>
      <vt:lpstr>구현 과정  1) 블록 다이어그램 개요도</vt:lpstr>
      <vt:lpstr>구현 과정  1) 블록 다이어그램 개요도</vt:lpstr>
      <vt:lpstr>구현 과정  1) 블록 다이어그램 개요도</vt:lpstr>
      <vt:lpstr>시스템 개요  2)  웹페이지 구성과 ERD</vt:lpstr>
      <vt:lpstr>시스템 개요  2)  웹페이지 구성과 ERD</vt:lpstr>
      <vt:lpstr>시스템 개요  2)  웹페이지 구성과 ERD</vt:lpstr>
      <vt:lpstr>시스템 개요  2)  웹페이지 구성과 ERD</vt:lpstr>
      <vt:lpstr>시스템 개요   1)  의상 카테고리별 구분 알고리즘 </vt:lpstr>
      <vt:lpstr>  Deep Learning Framework</vt:lpstr>
      <vt:lpstr>  Webpage Framework</vt:lpstr>
      <vt:lpstr>시스템 개요  2)  날씨 필터링</vt:lpstr>
      <vt:lpstr>  Bigdata processing – 데이터 수집</vt:lpstr>
      <vt:lpstr>  Bigdata processing – 데이터 분류</vt:lpstr>
      <vt:lpstr>  Bigdata processing – 데이터 분류</vt:lpstr>
      <vt:lpstr>  Bigdata processing – 데이터 분류</vt:lpstr>
      <vt:lpstr>  사용 모델 – CNN ResNet50</vt:lpstr>
      <vt:lpstr>  구현 과정 – 러닝 환경 (Local / Jupyter notebook)</vt:lpstr>
      <vt:lpstr>  구현 과정 – 구현 과정 </vt:lpstr>
      <vt:lpstr>  구현 과정 – 구현 결과 </vt:lpstr>
      <vt:lpstr>  구현 과정 – 구현 결과 </vt:lpstr>
      <vt:lpstr> 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이용한 날씨기반의 의상추천 알고리즘</dc:title>
  <dc:creator>김 승연</dc:creator>
  <cp:lastModifiedBy>김 승연</cp:lastModifiedBy>
  <cp:revision>39</cp:revision>
  <dcterms:created xsi:type="dcterms:W3CDTF">2021-06-04T03:15:42Z</dcterms:created>
  <dcterms:modified xsi:type="dcterms:W3CDTF">2021-06-22T02:10:31Z</dcterms:modified>
</cp:coreProperties>
</file>