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8" r:id="rId3"/>
    <p:sldId id="313" r:id="rId4"/>
    <p:sldId id="298" r:id="rId5"/>
    <p:sldId id="314" r:id="rId6"/>
    <p:sldId id="315" r:id="rId7"/>
    <p:sldId id="317" r:id="rId8"/>
    <p:sldId id="316" r:id="rId9"/>
    <p:sldId id="319" r:id="rId10"/>
    <p:sldId id="318" r:id="rId11"/>
    <p:sldId id="320" r:id="rId12"/>
    <p:sldId id="321" r:id="rId13"/>
    <p:sldId id="325" r:id="rId14"/>
    <p:sldId id="326" r:id="rId15"/>
    <p:sldId id="322" r:id="rId16"/>
    <p:sldId id="323" r:id="rId17"/>
    <p:sldId id="324" r:id="rId18"/>
    <p:sldId id="337" r:id="rId19"/>
    <p:sldId id="328" r:id="rId20"/>
    <p:sldId id="327" r:id="rId21"/>
    <p:sldId id="329" r:id="rId22"/>
    <p:sldId id="330" r:id="rId23"/>
    <p:sldId id="334" r:id="rId24"/>
    <p:sldId id="333" r:id="rId25"/>
    <p:sldId id="331" r:id="rId26"/>
    <p:sldId id="339" r:id="rId27"/>
    <p:sldId id="332" r:id="rId28"/>
    <p:sldId id="338" r:id="rId29"/>
    <p:sldId id="336" r:id="rId30"/>
    <p:sldId id="335" r:id="rId31"/>
  </p:sldIdLst>
  <p:sldSz cx="10691813" cy="7559675"/>
  <p:notesSz cx="6858000" cy="9144000"/>
  <p:embeddedFontLst>
    <p:embeddedFont>
      <p:font typeface="NeuropoliticalW00-Book" panose="020B0505020201080104" pitchFamily="34" charset="0"/>
      <p:regular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1042847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424" algn="l" defTabSz="1042847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847" algn="l" defTabSz="1042847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271" algn="l" defTabSz="1042847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695" algn="l" defTabSz="1042847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118" algn="l" defTabSz="1042847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542" algn="l" defTabSz="1042847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49966" algn="l" defTabSz="1042847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390" algn="l" defTabSz="1042847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1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100"/>
    <a:srgbClr val="07586B"/>
    <a:srgbClr val="CCDAE6"/>
    <a:srgbClr val="A6A6A6"/>
    <a:srgbClr val="F2BE7C"/>
    <a:srgbClr val="646464"/>
    <a:srgbClr val="000000"/>
    <a:srgbClr val="FFFFFF"/>
    <a:srgbClr val="E99325"/>
    <a:srgbClr val="009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2" autoAdjust="0"/>
    <p:restoredTop sz="86384" autoAdjust="0"/>
  </p:normalViewPr>
  <p:slideViewPr>
    <p:cSldViewPr>
      <p:cViewPr varScale="1">
        <p:scale>
          <a:sx n="105" d="100"/>
          <a:sy n="105" d="100"/>
        </p:scale>
        <p:origin x="-1440" y="-96"/>
      </p:cViewPr>
      <p:guideLst>
        <p:guide orient="horz" pos="2381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1" d="100"/>
          <a:sy n="91" d="100"/>
        </p:scale>
        <p:origin x="277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C6E-8320-47BF-A9DC-047070D63D0C}" type="datetimeFigureOut">
              <a:rPr lang="ko-KR" altLang="en-US" smtClean="0"/>
              <a:pPr/>
              <a:t>2019-08-06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78D68-262F-4EEE-92C3-A1E800AC5F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80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C7838-1921-4FBB-BD39-0D157D0E0C7F}" type="datetimeFigureOut">
              <a:rPr lang="ko-KR" altLang="en-US" smtClean="0"/>
              <a:pPr/>
              <a:t>2019-08-06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6072E-5F50-489B-A2A3-615447009C4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021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9" algn="l" defTabSz="91421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17" algn="l" defTabSz="91421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43" algn="l" defTabSz="91421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51" algn="l" defTabSz="91421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68" algn="l" defTabSz="91421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7"/>
            <a:ext cx="10692000" cy="7558768"/>
          </a:xfrm>
          <a:prstGeom prst="rect">
            <a:avLst/>
          </a:prstGeom>
        </p:spPr>
      </p:pic>
      <p:sp>
        <p:nvSpPr>
          <p:cNvPr id="8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940736" y="2712360"/>
            <a:ext cx="6565090" cy="923718"/>
          </a:xfrm>
        </p:spPr>
        <p:txBody>
          <a:bodyPr>
            <a:noAutofit/>
          </a:bodyPr>
          <a:lstStyle>
            <a:lvl1pPr>
              <a:buNone/>
              <a:defRPr kumimoji="1" lang="ko-KR" altLang="en-US" sz="5199" b="1" i="0" u="none" strike="noStrike" kern="1200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10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940736" y="2340207"/>
            <a:ext cx="6565090" cy="431957"/>
          </a:xfrm>
        </p:spPr>
        <p:txBody>
          <a:bodyPr>
            <a:noAutofit/>
          </a:bodyPr>
          <a:lstStyle>
            <a:lvl1pPr>
              <a:buNone/>
              <a:defRPr lang="ko-KR" altLang="en-US" sz="2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391068" lvl="0" indent="-391068" algn="l" defTabSz="1042847" rtl="0" eaLnBrk="1" latinLnBrk="1" hangingPunct="1">
              <a:spcBef>
                <a:spcPct val="20000"/>
              </a:spcBef>
              <a:buNone/>
            </a:pPr>
            <a:r>
              <a:rPr lang="ko-KR" altLang="en-US" dirty="0"/>
              <a:t>소제목을 입력하세요</a:t>
            </a:r>
          </a:p>
        </p:txBody>
      </p:sp>
      <p:sp>
        <p:nvSpPr>
          <p:cNvPr id="11" name="텍스트 개체 틀 14"/>
          <p:cNvSpPr>
            <a:spLocks noGrp="1"/>
          </p:cNvSpPr>
          <p:nvPr>
            <p:ph type="body" sz="quarter" idx="12" hasCustomPrompt="1"/>
          </p:nvPr>
        </p:nvSpPr>
        <p:spPr>
          <a:xfrm>
            <a:off x="940736" y="3636574"/>
            <a:ext cx="6565090" cy="863419"/>
          </a:xfrm>
        </p:spPr>
        <p:txBody>
          <a:bodyPr>
            <a:noAutofit/>
          </a:bodyPr>
          <a:lstStyle>
            <a:lvl1pPr>
              <a:buNone/>
              <a:defRPr kumimoji="1" lang="ko-KR" altLang="en-US" sz="1300" b="0" i="0" u="none" strike="noStrike" kern="1200" cap="none" normalizeH="0" baseline="0" dirty="0">
                <a:ln>
                  <a:noFill/>
                </a:ln>
                <a:solidFill>
                  <a:srgbClr val="7F8182"/>
                </a:solidFill>
                <a:effectLst/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marL="0" lvl="0" indent="0" algn="l" defTabSz="1042847" rtl="0" eaLnBrk="1" latinLnBrk="1" hangingPunct="1">
              <a:spcBef>
                <a:spcPct val="20000"/>
              </a:spcBef>
              <a:buNone/>
            </a:pPr>
            <a:r>
              <a:rPr lang="ko-KR" altLang="en-US" dirty="0"/>
              <a:t>소제목을 입력하세요</a:t>
            </a:r>
          </a:p>
        </p:txBody>
      </p:sp>
      <p:sp>
        <p:nvSpPr>
          <p:cNvPr id="12" name="텍스트 개체 틀 17"/>
          <p:cNvSpPr>
            <a:spLocks noGrp="1"/>
          </p:cNvSpPr>
          <p:nvPr>
            <p:ph type="body" sz="quarter" idx="13" hasCustomPrompt="1"/>
          </p:nvPr>
        </p:nvSpPr>
        <p:spPr>
          <a:xfrm>
            <a:off x="940737" y="4508485"/>
            <a:ext cx="1728531" cy="351472"/>
          </a:xfrm>
        </p:spPr>
        <p:txBody>
          <a:bodyPr anchor="t">
            <a:spAutoFit/>
          </a:bodyPr>
          <a:lstStyle>
            <a:lvl1pPr>
              <a:buNone/>
              <a:defRPr kumimoji="1" lang="ko-KR" altLang="en-US" sz="1600" kern="1200" dirty="0" smtClean="0">
                <a:solidFill>
                  <a:srgbClr val="7F8182"/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lvl="0"/>
            <a:r>
              <a:rPr lang="en-US" altLang="ko-KR" dirty="0"/>
              <a:t>Logo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" y="1111"/>
            <a:ext cx="10690137" cy="75574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9364-4BC3-4A5D-8089-D6F0374EE93B}" type="datetime1">
              <a:rPr lang="ko-KR" altLang="en-US" smtClean="0"/>
              <a:pPr/>
              <a:t>2019-08-06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071045" y="7061220"/>
            <a:ext cx="424065" cy="347962"/>
          </a:xfrm>
        </p:spPr>
        <p:txBody>
          <a:bodyPr anchor="ctr"/>
          <a:lstStyle>
            <a:lvl1pPr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9DB1A714-22B6-415B-B621-748EF96EC691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7614790" y="179498"/>
            <a:ext cx="2880320" cy="512444"/>
          </a:xfrm>
        </p:spPr>
        <p:txBody>
          <a:bodyPr anchor="ctr">
            <a:noAutofit/>
          </a:bodyPr>
          <a:lstStyle>
            <a:lvl1pPr algn="r"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7" name="텍스트 개체 틀 12"/>
          <p:cNvSpPr>
            <a:spLocks noGrp="1"/>
          </p:cNvSpPr>
          <p:nvPr>
            <p:ph type="body" sz="quarter" idx="14" hasCustomPrompt="1"/>
          </p:nvPr>
        </p:nvSpPr>
        <p:spPr>
          <a:xfrm>
            <a:off x="161330" y="179498"/>
            <a:ext cx="1080928" cy="575943"/>
          </a:xfrm>
        </p:spPr>
        <p:txBody>
          <a:bodyPr anchor="ctr">
            <a:noAutofit/>
          </a:bodyPr>
          <a:lstStyle>
            <a:lvl1pPr>
              <a:buNone/>
              <a:defRPr lang="ko-KR" altLang="en-US" sz="2800" b="1" kern="1200" dirty="0" smtClean="0">
                <a:solidFill>
                  <a:srgbClr val="EE81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1-1</a:t>
            </a:r>
            <a:endParaRPr lang="ko-KR" altLang="en-US" dirty="0"/>
          </a:p>
        </p:txBody>
      </p:sp>
      <p:sp>
        <p:nvSpPr>
          <p:cNvPr id="9" name="텍스트 개체 틀 14"/>
          <p:cNvSpPr>
            <a:spLocks noGrp="1"/>
          </p:cNvSpPr>
          <p:nvPr>
            <p:ph type="body" sz="quarter" idx="15" hasCustomPrompt="1"/>
          </p:nvPr>
        </p:nvSpPr>
        <p:spPr>
          <a:xfrm>
            <a:off x="809402" y="187546"/>
            <a:ext cx="6624001" cy="504396"/>
          </a:xfrm>
        </p:spPr>
        <p:txBody>
          <a:bodyPr anchor="ctr">
            <a:normAutofit/>
          </a:bodyPr>
          <a:lstStyle>
            <a:lvl1pPr>
              <a:buNone/>
              <a:defRPr lang="ko-KR" altLang="en-US" sz="2200" b="1" kern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" y="2223"/>
            <a:ext cx="10690137" cy="7557452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591" y="302738"/>
            <a:ext cx="9622632" cy="1259946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591" y="1763924"/>
            <a:ext cx="9622632" cy="4989036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591" y="7006700"/>
            <a:ext cx="2494757" cy="402482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99921-674B-457A-862A-8DD0AA391FF8}" type="datetime1">
              <a:rPr lang="ko-KR" altLang="en-US" smtClean="0"/>
              <a:pPr/>
              <a:t>2019-08-06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037" y="7006700"/>
            <a:ext cx="3385740" cy="402482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2466" y="7006700"/>
            <a:ext cx="2494757" cy="402482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lang="ko-KR" altLang="en-US" sz="1200" b="1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DB1A714-22B6-415B-B621-748EF96EC691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p:hf hdr="0" ftr="0" dt="0"/>
  <p:txStyles>
    <p:titleStyle>
      <a:lvl1pPr algn="ctr" defTabSz="1042847" rtl="0" eaLnBrk="1" latinLnBrk="1" hangingPunct="1">
        <a:spcBef>
          <a:spcPct val="0"/>
        </a:spcBef>
        <a:buNone/>
        <a:defRPr sz="49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068" indent="-391068" algn="l" defTabSz="1042847" rtl="0" eaLnBrk="1" latinLnBrk="1" hangingPunct="1">
        <a:spcBef>
          <a:spcPct val="20000"/>
        </a:spcBef>
        <a:buFont typeface="Arial" pitchFamily="34" charset="0"/>
        <a:buChar char="•"/>
        <a:defRPr sz="3699" kern="1200">
          <a:solidFill>
            <a:schemeClr val="tx1"/>
          </a:solidFill>
          <a:latin typeface="+mn-lt"/>
          <a:ea typeface="+mn-ea"/>
          <a:cs typeface="+mn-cs"/>
        </a:defRPr>
      </a:lvl1pPr>
      <a:lvl2pPr marL="847314" indent="-325890" algn="l" defTabSz="1042847" rtl="0" eaLnBrk="1" latinLnBrk="1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n-lt"/>
          <a:ea typeface="+mn-ea"/>
          <a:cs typeface="+mn-cs"/>
        </a:defRPr>
      </a:lvl2pPr>
      <a:lvl3pPr marL="1303559" indent="-260712" algn="l" defTabSz="1042847" rtl="0" eaLnBrk="1" latinLnBrk="1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3pPr>
      <a:lvl4pPr marL="1824983" indent="-260712" algn="l" defTabSz="1042847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407" indent="-260712" algn="l" defTabSz="1042847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7830" indent="-260712" algn="l" defTabSz="1042847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254" indent="-260712" algn="l" defTabSz="1042847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678" indent="-260712" algn="l" defTabSz="1042847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101" indent="-260712" algn="l" defTabSz="1042847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2847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24" algn="l" defTabSz="1042847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47" algn="l" defTabSz="1042847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271" algn="l" defTabSz="1042847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695" algn="l" defTabSz="1042847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18" algn="l" defTabSz="1042847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542" algn="l" defTabSz="1042847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9966" algn="l" defTabSz="1042847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390" algn="l" defTabSz="1042847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7"/>
          <p:cNvSpPr>
            <a:spLocks noGrp="1"/>
          </p:cNvSpPr>
          <p:nvPr>
            <p:ph type="body" sz="quarter" idx="10"/>
          </p:nvPr>
        </p:nvSpPr>
        <p:spPr>
          <a:xfrm>
            <a:off x="953418" y="2666953"/>
            <a:ext cx="8509626" cy="1760956"/>
          </a:xfrm>
        </p:spPr>
        <p:txBody>
          <a:bodyPr/>
          <a:lstStyle/>
          <a:p>
            <a:pPr lvl="0"/>
            <a:r>
              <a:rPr lang="ko-KR" altLang="en-US" dirty="0" smtClean="0">
                <a:solidFill>
                  <a:srgbClr val="EE8100"/>
                </a:solidFill>
                <a:latin typeface="경기천년제목OTF Bold" pitchFamily="18" charset="-127"/>
                <a:ea typeface="경기천년제목OTF Bold" pitchFamily="18" charset="-127"/>
              </a:rPr>
              <a:t>월별 고객 군집분석 및 </a:t>
            </a:r>
            <a:endParaRPr lang="en-US" altLang="ko-KR" dirty="0" smtClean="0">
              <a:solidFill>
                <a:srgbClr val="EE8100"/>
              </a:solidFill>
              <a:latin typeface="경기천년제목OTF Bold" pitchFamily="18" charset="-127"/>
              <a:ea typeface="경기천년제목OTF Bold" pitchFamily="18" charset="-127"/>
            </a:endParaRPr>
          </a:p>
          <a:p>
            <a:pPr lvl="0"/>
            <a:r>
              <a:rPr lang="ko-KR" altLang="en-US" dirty="0" smtClean="0">
                <a:solidFill>
                  <a:srgbClr val="EE8100"/>
                </a:solidFill>
                <a:latin typeface="경기천년제목OTF Bold" pitchFamily="18" charset="-127"/>
                <a:ea typeface="경기천년제목OTF Bold" pitchFamily="18" charset="-127"/>
              </a:rPr>
              <a:t>이탈자 특성 파악 </a:t>
            </a:r>
            <a:endParaRPr lang="ko-KR" altLang="en-US" dirty="0">
              <a:solidFill>
                <a:srgbClr val="EE8100"/>
              </a:solidFill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23" name="텍스트 개체 틀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2019 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데이터 </a:t>
            </a:r>
            <a:r>
              <a:rPr lang="ko-KR" altLang="en-US" dirty="0" err="1" smtClean="0">
                <a:latin typeface="경기천년제목OTF Light" pitchFamily="18" charset="-127"/>
                <a:ea typeface="경기천년제목OTF Light" pitchFamily="18" charset="-127"/>
              </a:rPr>
              <a:t>애널리틱스랩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 인턴과정 최종 발표</a:t>
            </a:r>
            <a:endParaRPr lang="ko-KR" altLang="en-US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8010202" y="4355901"/>
            <a:ext cx="1080120" cy="443879"/>
          </a:xfrm>
        </p:spPr>
        <p:txBody>
          <a:bodyPr/>
          <a:lstStyle/>
          <a:p>
            <a:r>
              <a:rPr lang="ko-KR" altLang="en-US" sz="2200" b="1" dirty="0" smtClean="0">
                <a:solidFill>
                  <a:schemeClr val="tx1"/>
                </a:solidFill>
                <a:latin typeface="경기천년제목OTF Light" pitchFamily="18" charset="-127"/>
                <a:ea typeface="경기천년제목OTF Light" pitchFamily="18" charset="-127"/>
              </a:rPr>
              <a:t>이동성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endParaRPr lang="ko-KR" altLang="en-US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98034" y="7033162"/>
            <a:ext cx="41980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solidFill>
                  <a:schemeClr val="bg1"/>
                </a:solidFill>
                <a:latin typeface="NeuropoliticalW00-Book" panose="020B0505020201080104" pitchFamily="34" charset="0"/>
              </a:rPr>
              <a:t>Data Analytics Lab</a:t>
            </a:r>
            <a:endParaRPr lang="ko-KR" altLang="en-US" sz="2600" dirty="0">
              <a:solidFill>
                <a:schemeClr val="bg1"/>
              </a:solidFill>
              <a:latin typeface="NeuropoliticalW00-Book" panose="020B05050202010801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10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2-2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관측치 제거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37394" y="2051645"/>
            <a:ext cx="78488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OTF Light" pitchFamily="18" charset="-127"/>
                <a:ea typeface="경기천년제목OTF Light" pitchFamily="18" charset="-127"/>
              </a:rPr>
              <a:t>기타 분류 코드 </a:t>
            </a:r>
            <a:r>
              <a:rPr lang="ko-KR" altLang="en-US" dirty="0" err="1">
                <a:latin typeface="경기천년제목OTF Light" pitchFamily="18" charset="-127"/>
                <a:ea typeface="경기천년제목OTF Light" pitchFamily="18" charset="-127"/>
              </a:rPr>
              <a:t>재분류</a:t>
            </a:r>
            <a:r>
              <a:rPr lang="ko-KR" altLang="en-US" dirty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endParaRPr lang="en-US" altLang="ko-KR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807174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ko-KR" altLang="en-US" sz="1800" dirty="0">
                <a:latin typeface="경기천년제목OTF Light" pitchFamily="18" charset="-127"/>
                <a:ea typeface="경기천년제목OTF Light" pitchFamily="18" charset="-127"/>
              </a:rPr>
              <a:t>점심</a:t>
            </a:r>
            <a:r>
              <a:rPr lang="en-US" altLang="ko-KR" sz="1800" dirty="0">
                <a:latin typeface="경기천년제목OTF Light" pitchFamily="18" charset="-127"/>
                <a:ea typeface="경기천년제목OTF Light" pitchFamily="18" charset="-127"/>
              </a:rPr>
              <a:t>,</a:t>
            </a:r>
            <a:r>
              <a:rPr lang="ko-KR" altLang="en-US" sz="1800" dirty="0">
                <a:latin typeface="경기천년제목OTF Light" pitchFamily="18" charset="-127"/>
                <a:ea typeface="경기천년제목OTF Light" pitchFamily="18" charset="-127"/>
              </a:rPr>
              <a:t>저녁</a:t>
            </a:r>
            <a:r>
              <a:rPr lang="en-US" altLang="ko-KR" sz="1800" dirty="0">
                <a:latin typeface="경기천년제목OTF Light" pitchFamily="18" charset="-127"/>
                <a:ea typeface="경기천년제목OTF Light" pitchFamily="18" charset="-127"/>
              </a:rPr>
              <a:t>,</a:t>
            </a:r>
            <a:r>
              <a:rPr lang="ko-KR" altLang="en-US" sz="1800" dirty="0">
                <a:latin typeface="경기천년제목OTF Light" pitchFamily="18" charset="-127"/>
                <a:ea typeface="경기천년제목OTF Light" pitchFamily="18" charset="-127"/>
              </a:rPr>
              <a:t>밥</a:t>
            </a:r>
            <a:r>
              <a:rPr lang="en-US" altLang="ko-KR" sz="1800" dirty="0">
                <a:latin typeface="경기천년제목OTF Light" pitchFamily="18" charset="-127"/>
                <a:ea typeface="경기천년제목OTF Light" pitchFamily="18" charset="-127"/>
              </a:rPr>
              <a:t>,</a:t>
            </a:r>
            <a:r>
              <a:rPr lang="ko-KR" altLang="en-US" sz="1800" dirty="0">
                <a:latin typeface="경기천년제목OTF Light" pitchFamily="18" charset="-127"/>
                <a:ea typeface="경기천년제목OTF Light" pitchFamily="18" charset="-127"/>
              </a:rPr>
              <a:t>간식</a:t>
            </a:r>
            <a:r>
              <a:rPr lang="en-US" altLang="ko-KR" sz="1800" dirty="0">
                <a:latin typeface="경기천년제목OTF Light" pitchFamily="18" charset="-127"/>
                <a:ea typeface="경기천년제목OTF Light" pitchFamily="18" charset="-127"/>
              </a:rPr>
              <a:t>,</a:t>
            </a:r>
            <a:r>
              <a:rPr lang="ko-KR" altLang="en-US" sz="1800" dirty="0">
                <a:latin typeface="경기천년제목OTF Light" pitchFamily="18" charset="-127"/>
                <a:ea typeface="경기천년제목OTF Light" pitchFamily="18" charset="-127"/>
              </a:rPr>
              <a:t>외식</a:t>
            </a:r>
            <a:r>
              <a:rPr lang="en-US" altLang="ko-KR" sz="1800" dirty="0">
                <a:latin typeface="경기천년제목OTF Light" pitchFamily="18" charset="-127"/>
                <a:ea typeface="경기천년제목OTF Light" pitchFamily="18" charset="-127"/>
              </a:rPr>
              <a:t>,</a:t>
            </a:r>
            <a:r>
              <a:rPr lang="ko-KR" altLang="en-US" sz="1800" dirty="0">
                <a:latin typeface="경기천년제목OTF Light" pitchFamily="18" charset="-127"/>
                <a:ea typeface="경기천년제목OTF Light" pitchFamily="18" charset="-127"/>
              </a:rPr>
              <a:t>식비 단어가 들어가 있으면 기타</a:t>
            </a:r>
            <a:r>
              <a:rPr lang="en-US" altLang="ko-KR" sz="1800" dirty="0">
                <a:latin typeface="경기천년제목OTF Light" pitchFamily="18" charset="-127"/>
                <a:ea typeface="경기천년제목OTF Light" pitchFamily="18" charset="-127"/>
              </a:rPr>
              <a:t>-&gt;</a:t>
            </a:r>
            <a:r>
              <a:rPr lang="ko-KR" altLang="en-US" sz="1800" dirty="0">
                <a:latin typeface="경기천년제목OTF Light" pitchFamily="18" charset="-127"/>
                <a:ea typeface="경기천년제목OTF Light" pitchFamily="18" charset="-127"/>
              </a:rPr>
              <a:t>식비</a:t>
            </a:r>
            <a:r>
              <a:rPr lang="en-US" altLang="ko-KR" sz="1800" dirty="0">
                <a:latin typeface="경기천년제목OTF Light" pitchFamily="18" charset="-127"/>
                <a:ea typeface="경기천년제목OTF Light" pitchFamily="18" charset="-127"/>
              </a:rPr>
              <a:t>/</a:t>
            </a:r>
            <a:r>
              <a:rPr lang="ko-KR" altLang="en-US" sz="1800" dirty="0">
                <a:latin typeface="경기천년제목OTF Light" pitchFamily="18" charset="-127"/>
                <a:ea typeface="경기천년제목OTF Light" pitchFamily="18" charset="-127"/>
              </a:rPr>
              <a:t>외식</a:t>
            </a:r>
            <a:r>
              <a:rPr lang="en-US" altLang="ko-KR" sz="1800" dirty="0">
                <a:latin typeface="경기천년제목OTF Light" pitchFamily="18" charset="-127"/>
                <a:ea typeface="경기천년제목OTF Light" pitchFamily="18" charset="-127"/>
              </a:rPr>
              <a:t>)	</a:t>
            </a:r>
          </a:p>
          <a:p>
            <a:pPr marL="807174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ko-KR" altLang="en-US" sz="1800" dirty="0">
                <a:latin typeface="경기천년제목OTF Light" pitchFamily="18" charset="-127"/>
                <a:ea typeface="경기천년제목OTF Light" pitchFamily="18" charset="-127"/>
              </a:rPr>
              <a:t>저축</a:t>
            </a:r>
            <a:r>
              <a:rPr lang="en-US" altLang="ko-KR" sz="1800" dirty="0">
                <a:latin typeface="경기천년제목OTF Light" pitchFamily="18" charset="-127"/>
                <a:ea typeface="경기천년제목OTF Light" pitchFamily="18" charset="-127"/>
              </a:rPr>
              <a:t>,</a:t>
            </a:r>
            <a:r>
              <a:rPr lang="ko-KR" altLang="en-US" sz="1800" dirty="0">
                <a:latin typeface="경기천년제목OTF Light" pitchFamily="18" charset="-127"/>
                <a:ea typeface="경기천년제목OTF Light" pitchFamily="18" charset="-127"/>
              </a:rPr>
              <a:t>적금</a:t>
            </a:r>
            <a:r>
              <a:rPr lang="en-US" altLang="ko-KR" sz="1800" dirty="0">
                <a:latin typeface="경기천년제목OTF Light" pitchFamily="18" charset="-127"/>
                <a:ea typeface="경기천년제목OTF Light" pitchFamily="18" charset="-127"/>
              </a:rPr>
              <a:t>,</a:t>
            </a:r>
            <a:r>
              <a:rPr lang="ko-KR" altLang="en-US" sz="1800" dirty="0">
                <a:latin typeface="경기천년제목OTF Light" pitchFamily="18" charset="-127"/>
                <a:ea typeface="경기천년제목OTF Light" pitchFamily="18" charset="-127"/>
              </a:rPr>
              <a:t>대출</a:t>
            </a:r>
            <a:r>
              <a:rPr lang="en-US" altLang="ko-KR" sz="1800" dirty="0">
                <a:latin typeface="경기천년제목OTF Light" pitchFamily="18" charset="-127"/>
                <a:ea typeface="경기천년제목OTF Light" pitchFamily="18" charset="-127"/>
              </a:rPr>
              <a:t>,</a:t>
            </a:r>
            <a:r>
              <a:rPr lang="ko-KR" altLang="en-US" sz="1800" dirty="0">
                <a:latin typeface="경기천년제목OTF Light" pitchFamily="18" charset="-127"/>
                <a:ea typeface="경기천년제목OTF Light" pitchFamily="18" charset="-127"/>
              </a:rPr>
              <a:t>은행 단어가 들어가 있으면 기타</a:t>
            </a:r>
            <a:r>
              <a:rPr lang="en-US" altLang="ko-KR" sz="1800" dirty="0">
                <a:latin typeface="경기천년제목OTF Light" pitchFamily="18" charset="-127"/>
                <a:ea typeface="경기천년제목OTF Light" pitchFamily="18" charset="-127"/>
              </a:rPr>
              <a:t>-&gt;</a:t>
            </a:r>
            <a:r>
              <a:rPr lang="ko-KR" altLang="en-US" sz="1800" dirty="0">
                <a:latin typeface="경기천년제목OTF Light" pitchFamily="18" charset="-127"/>
                <a:ea typeface="경기천년제목OTF Light" pitchFamily="18" charset="-127"/>
              </a:rPr>
              <a:t>금융</a:t>
            </a:r>
            <a:r>
              <a:rPr lang="en-US" altLang="ko-KR" sz="1800" dirty="0">
                <a:latin typeface="경기천년제목OTF Light" pitchFamily="18" charset="-127"/>
                <a:ea typeface="경기천년제목OTF Light" pitchFamily="18" charset="-127"/>
              </a:rPr>
              <a:t>) </a:t>
            </a:r>
          </a:p>
          <a:p>
            <a:pPr marL="807174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ko-KR" altLang="en-US" sz="1800" dirty="0">
                <a:latin typeface="경기천년제목OTF Light" pitchFamily="18" charset="-127"/>
                <a:ea typeface="경기천년제목OTF Light" pitchFamily="18" charset="-127"/>
              </a:rPr>
              <a:t>입금</a:t>
            </a:r>
            <a:r>
              <a:rPr lang="en-US" altLang="ko-KR" sz="1800" dirty="0">
                <a:latin typeface="경기천년제목OTF Light" pitchFamily="18" charset="-127"/>
                <a:ea typeface="경기천년제목OTF Light" pitchFamily="18" charset="-127"/>
              </a:rPr>
              <a:t>(CARD_APPROVAL_TYPE=“ -- D”)</a:t>
            </a:r>
            <a:r>
              <a:rPr lang="ko-KR" altLang="en-US" sz="1800" dirty="0">
                <a:latin typeface="경기천년제목OTF Light" pitchFamily="18" charset="-127"/>
                <a:ea typeface="경기천년제목OTF Light" pitchFamily="18" charset="-127"/>
              </a:rPr>
              <a:t>된 경우면 기타</a:t>
            </a:r>
            <a:r>
              <a:rPr lang="en-US" altLang="ko-KR" sz="1800" dirty="0">
                <a:latin typeface="경기천년제목OTF Light" pitchFamily="18" charset="-127"/>
                <a:ea typeface="경기천년제목OTF Light" pitchFamily="18" charset="-127"/>
              </a:rPr>
              <a:t>-&gt;</a:t>
            </a:r>
            <a:r>
              <a:rPr lang="ko-KR" altLang="en-US" sz="1800" dirty="0">
                <a:latin typeface="경기천년제목OTF Light" pitchFamily="18" charset="-127"/>
                <a:ea typeface="경기천년제목OTF Light" pitchFamily="18" charset="-127"/>
              </a:rPr>
              <a:t>입금</a:t>
            </a:r>
            <a:r>
              <a:rPr lang="en-US" altLang="ko-KR" sz="1800" dirty="0">
                <a:latin typeface="경기천년제목OTF Light" pitchFamily="18" charset="-127"/>
                <a:ea typeface="경기천년제목OTF Light" pitchFamily="18" charset="-127"/>
              </a:rPr>
              <a:t>)</a:t>
            </a:r>
          </a:p>
          <a:p>
            <a:pPr marL="807174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ko-KR" altLang="en-US" sz="1800" dirty="0">
                <a:latin typeface="경기천년제목OTF Light" pitchFamily="18" charset="-127"/>
                <a:ea typeface="경기천년제목OTF Light" pitchFamily="18" charset="-127"/>
              </a:rPr>
              <a:t>월세 단어가 들어가 있으면 </a:t>
            </a:r>
            <a:r>
              <a:rPr lang="en-US" altLang="ko-KR" sz="1800" dirty="0">
                <a:latin typeface="경기천년제목OTF Light" pitchFamily="18" charset="-127"/>
                <a:ea typeface="경기천년제목OTF Light" pitchFamily="18" charset="-127"/>
              </a:rPr>
              <a:t>-&gt; </a:t>
            </a:r>
            <a:r>
              <a:rPr lang="ko-KR" altLang="en-US" sz="1800" dirty="0">
                <a:latin typeface="경기천년제목OTF Light" pitchFamily="18" charset="-127"/>
                <a:ea typeface="경기천년제목OTF Light" pitchFamily="18" charset="-127"/>
              </a:rPr>
              <a:t>주거생활</a:t>
            </a:r>
            <a:r>
              <a:rPr lang="en-US" altLang="ko-KR" sz="1800" dirty="0">
                <a:latin typeface="경기천년제목OTF Light" pitchFamily="18" charset="-127"/>
                <a:ea typeface="경기천년제목OTF Light" pitchFamily="18" charset="-127"/>
              </a:rPr>
              <a:t>) </a:t>
            </a: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8044" y="4787949"/>
            <a:ext cx="920864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OTF Light" pitchFamily="18" charset="-127"/>
                <a:ea typeface="경기천년제목OTF Light" pitchFamily="18" charset="-127"/>
              </a:rPr>
              <a:t>불필요한 관측치 제거 </a:t>
            </a:r>
            <a:endParaRPr lang="en-US" altLang="ko-KR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807174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경기천년제목OTF Light" pitchFamily="18" charset="-127"/>
                <a:ea typeface="경기천년제목OTF Light" pitchFamily="18" charset="-127"/>
              </a:rPr>
              <a:t>카드 승인이 취소된 경우</a:t>
            </a:r>
            <a:r>
              <a:rPr lang="en-US" altLang="ko-KR" sz="1800" dirty="0">
                <a:latin typeface="경기천년제목OTF Light" pitchFamily="18" charset="-127"/>
                <a:ea typeface="경기천년제목OTF Light" pitchFamily="18" charset="-127"/>
              </a:rPr>
              <a:t>(CARD_APPROVAL_TYPE</a:t>
            </a:r>
            <a:r>
              <a:rPr lang="ko-KR" altLang="en-US" sz="1800" dirty="0">
                <a:latin typeface="경기천년제목OTF Light" pitchFamily="18" charset="-127"/>
                <a:ea typeface="경기천년제목OTF Light" pitchFamily="18" charset="-127"/>
              </a:rPr>
              <a:t>이 </a:t>
            </a:r>
            <a:r>
              <a:rPr lang="en-US" altLang="ko-KR" sz="1800" dirty="0">
                <a:latin typeface="경기천년제목OTF Light" pitchFamily="18" charset="-127"/>
                <a:ea typeface="경기천년제목OTF Light" pitchFamily="18" charset="-127"/>
              </a:rPr>
              <a:t> “LC”, “FC” </a:t>
            </a:r>
            <a:r>
              <a:rPr lang="ko-KR" altLang="en-US" sz="1800" dirty="0">
                <a:latin typeface="경기천년제목OTF Light" pitchFamily="18" charset="-127"/>
                <a:ea typeface="경기천년제목OTF Light" pitchFamily="18" charset="-127"/>
              </a:rPr>
              <a:t>인 경우</a:t>
            </a:r>
            <a:r>
              <a:rPr lang="en-US" altLang="ko-KR" sz="1800" dirty="0">
                <a:latin typeface="경기천년제목OTF Light" pitchFamily="18" charset="-127"/>
                <a:ea typeface="경기천년제목OTF Light" pitchFamily="18" charset="-127"/>
              </a:rPr>
              <a:t>)</a:t>
            </a:r>
          </a:p>
          <a:p>
            <a:pPr marL="807174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경기천년제목OTF Light" pitchFamily="18" charset="-127"/>
                <a:ea typeface="경기천년제목OTF Light" pitchFamily="18" charset="-127"/>
              </a:rPr>
              <a:t>법인 카드의 경우 소비와 상관 없음</a:t>
            </a:r>
            <a:r>
              <a:rPr lang="en-US" altLang="ko-KR" sz="1800" dirty="0">
                <a:latin typeface="경기천년제목OTF Light" pitchFamily="18" charset="-127"/>
                <a:ea typeface="경기천년제목OTF Light" pitchFamily="18" charset="-127"/>
              </a:rPr>
              <a:t>( CARD_TYPE= “CCT”, “CCK” </a:t>
            </a:r>
            <a:r>
              <a:rPr lang="ko-KR" altLang="en-US" sz="1800" dirty="0">
                <a:latin typeface="경기천년제목OTF Light" pitchFamily="18" charset="-127"/>
                <a:ea typeface="경기천년제목OTF Light" pitchFamily="18" charset="-127"/>
              </a:rPr>
              <a:t>인 경우</a:t>
            </a:r>
            <a:r>
              <a:rPr lang="en-US" altLang="ko-KR" sz="1800" dirty="0">
                <a:latin typeface="경기천년제목OTF Light" pitchFamily="18" charset="-127"/>
                <a:ea typeface="경기천년제목OTF Light" pitchFamily="18" charset="-127"/>
              </a:rPr>
              <a:t>)</a:t>
            </a:r>
          </a:p>
          <a:p>
            <a:pPr marL="807174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경기천년제목OTF Light" pitchFamily="18" charset="-127"/>
                <a:ea typeface="경기천년제목OTF Light" pitchFamily="18" charset="-127"/>
              </a:rPr>
              <a:t>분류 코드가 기타</a:t>
            </a:r>
            <a:r>
              <a:rPr lang="en-US" altLang="ko-KR" sz="1800" dirty="0">
                <a:latin typeface="경기천년제목OTF Light" pitchFamily="18" charset="-127"/>
                <a:ea typeface="경기천년제목OTF Light" pitchFamily="18" charset="-127"/>
              </a:rPr>
              <a:t>, </a:t>
            </a:r>
            <a:r>
              <a:rPr lang="ko-KR" altLang="en-US" sz="1800" dirty="0">
                <a:latin typeface="경기천년제목OTF Light" pitchFamily="18" charset="-127"/>
                <a:ea typeface="경기천년제목OTF Light" pitchFamily="18" charset="-127"/>
              </a:rPr>
              <a:t>금융</a:t>
            </a:r>
            <a:r>
              <a:rPr lang="en-US" altLang="ko-KR" sz="1800" dirty="0">
                <a:latin typeface="경기천년제목OTF Light" pitchFamily="18" charset="-127"/>
                <a:ea typeface="경기천년제목OTF Light" pitchFamily="18" charset="-127"/>
              </a:rPr>
              <a:t>, </a:t>
            </a:r>
            <a:r>
              <a:rPr lang="ko-KR" altLang="en-US" sz="1800" dirty="0">
                <a:latin typeface="경기천년제목OTF Light" pitchFamily="18" charset="-127"/>
                <a:ea typeface="경기천년제목OTF Light" pitchFamily="18" charset="-127"/>
              </a:rPr>
              <a:t>입금인 경우 </a:t>
            </a:r>
            <a:r>
              <a:rPr lang="en-US" altLang="ko-KR" sz="1800" dirty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ko-KR" altLang="en-US" sz="1800" dirty="0">
                <a:latin typeface="경기천년제목OTF Light" pitchFamily="18" charset="-127"/>
                <a:ea typeface="경기천년제목OTF Light" pitchFamily="18" charset="-127"/>
              </a:rPr>
              <a:t>소비 성향을 알 수 없음</a:t>
            </a:r>
            <a:r>
              <a:rPr lang="en-US" altLang="ko-KR" sz="1800" dirty="0">
                <a:latin typeface="경기천년제목OTF Light" pitchFamily="18" charset="-127"/>
                <a:ea typeface="경기천년제목OTF Light" pitchFamily="18" charset="-127"/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  <a:latin typeface="경기천년제목OTF Light" pitchFamily="18" charset="-127"/>
                <a:ea typeface="경기천년제목OTF Light" pitchFamily="18" charset="-127"/>
              </a:rPr>
              <a:t>약 </a:t>
            </a:r>
            <a:r>
              <a:rPr lang="en-US" altLang="ko-KR" sz="1800" u="sng" dirty="0">
                <a:solidFill>
                  <a:srgbClr val="FF0000"/>
                </a:solidFill>
                <a:latin typeface="경기천년제목OTF Light" pitchFamily="18" charset="-127"/>
                <a:ea typeface="경기천년제목OTF Light" pitchFamily="18" charset="-127"/>
              </a:rPr>
              <a:t>270</a:t>
            </a:r>
            <a:r>
              <a:rPr lang="ko-KR" altLang="en-US" sz="1800" u="sng" dirty="0">
                <a:solidFill>
                  <a:srgbClr val="FF0000"/>
                </a:solidFill>
                <a:latin typeface="경기천년제목OTF Light" pitchFamily="18" charset="-127"/>
                <a:ea typeface="경기천년제목OTF Light" pitchFamily="18" charset="-127"/>
              </a:rPr>
              <a:t>만개 관측치가 제거됨</a:t>
            </a:r>
            <a:r>
              <a:rPr lang="en-US" altLang="ko-KR" sz="1800" dirty="0">
                <a:latin typeface="경기천년제목OTF Light" pitchFamily="18" charset="-127"/>
                <a:ea typeface="경기천년제목OTF Light" pitchFamily="18" charset="-127"/>
              </a:rPr>
              <a:t>) </a:t>
            </a:r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8044" y="1403573"/>
            <a:ext cx="7200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고객의 소비생활과 </a:t>
            </a:r>
            <a:r>
              <a:rPr lang="ko-KR" altLang="en-US" dirty="0" err="1" smtClean="0"/>
              <a:t>관련없는</a:t>
            </a:r>
            <a:r>
              <a:rPr lang="ko-KR" altLang="en-US" dirty="0" smtClean="0"/>
              <a:t> 관측치는 분석 대상에서 제거</a:t>
            </a:r>
            <a:endParaRPr lang="ko-KR" altLang="en-US" dirty="0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244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11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2-2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관측치 제거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64914" y="1403573"/>
            <a:ext cx="9849544" cy="5472608"/>
          </a:xfrm>
          <a:prstGeom prst="rect">
            <a:avLst/>
          </a:prstGeom>
        </p:spPr>
        <p:txBody>
          <a:bodyPr/>
          <a:lstStyle>
            <a:lvl1pPr marL="391068" indent="-391068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>
                <a:latin typeface="경기천년제목OTF Light" pitchFamily="18" charset="-127"/>
                <a:ea typeface="경기천년제목OTF Light" pitchFamily="18" charset="-127"/>
              </a:rPr>
              <a:t>중복된 관측치 제거 </a:t>
            </a:r>
            <a:endParaRPr lang="en-US" altLang="ko-KR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109728" indent="0">
              <a:buFont typeface="Arial" pitchFamily="34" charset="0"/>
              <a:buNone/>
            </a:pPr>
            <a:r>
              <a:rPr lang="en-US" altLang="ko-KR" sz="2000" smtClean="0">
                <a:latin typeface="경기천년제목OTF Light" pitchFamily="18" charset="-127"/>
                <a:ea typeface="경기천년제목OTF Light" pitchFamily="18" charset="-127"/>
              </a:rPr>
              <a:t>   (</a:t>
            </a:r>
            <a:r>
              <a:rPr lang="ko-KR" altLang="en-US" sz="2000" smtClean="0">
                <a:latin typeface="경기천년제목OTF Light" pitchFamily="18" charset="-127"/>
                <a:ea typeface="경기천년제목OTF Light" pitchFamily="18" charset="-127"/>
              </a:rPr>
              <a:t>문자와 앱</a:t>
            </a:r>
            <a:r>
              <a:rPr lang="en-US" altLang="ko-KR" sz="2000" smtClean="0">
                <a:latin typeface="경기천년제목OTF Light" pitchFamily="18" charset="-127"/>
                <a:ea typeface="경기천년제목OTF Light" pitchFamily="18" charset="-127"/>
              </a:rPr>
              <a:t>PUSH</a:t>
            </a:r>
            <a:r>
              <a:rPr lang="ko-KR" altLang="en-US" sz="2000" smtClean="0">
                <a:latin typeface="경기천년제목OTF Light" pitchFamily="18" charset="-127"/>
                <a:ea typeface="경기천년제목OTF Light" pitchFamily="18" charset="-127"/>
              </a:rPr>
              <a:t>를 동시에 받는 경우 중복된 정보가 생김</a:t>
            </a:r>
            <a:r>
              <a:rPr lang="en-US" altLang="ko-KR" sz="2000" smtClean="0">
                <a:latin typeface="경기천년제목OTF Light" pitchFamily="18" charset="-127"/>
                <a:ea typeface="경기천년제목OTF Light" pitchFamily="18" charset="-127"/>
              </a:rPr>
              <a:t>)</a:t>
            </a:r>
          </a:p>
          <a:p>
            <a:endParaRPr lang="en-US" altLang="ko-KR" sz="200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r>
              <a:rPr lang="ko-KR" altLang="en-US" sz="2000" smtClean="0">
                <a:latin typeface="경기천년제목OTF Light" pitchFamily="18" charset="-127"/>
                <a:ea typeface="경기천년제목OTF Light" pitchFamily="18" charset="-127"/>
              </a:rPr>
              <a:t>문자 발신 날짜와 시간</a:t>
            </a:r>
            <a:r>
              <a:rPr lang="en-US" altLang="ko-KR" sz="2000" smtClean="0">
                <a:latin typeface="경기천년제목OTF Light" pitchFamily="18" charset="-127"/>
                <a:ea typeface="경기천년제목OTF Light" pitchFamily="18" charset="-127"/>
              </a:rPr>
              <a:t>, </a:t>
            </a:r>
            <a:r>
              <a:rPr lang="ko-KR" altLang="en-US" sz="2000" smtClean="0">
                <a:latin typeface="경기천년제목OTF Light" pitchFamily="18" charset="-127"/>
                <a:ea typeface="경기천년제목OTF Light" pitchFamily="18" charset="-127"/>
              </a:rPr>
              <a:t>승인가격이 같은 관측치들 중 문자 발신번호</a:t>
            </a:r>
            <a:r>
              <a:rPr lang="en-US" altLang="ko-KR" sz="2000" smtClean="0">
                <a:latin typeface="경기천년제목OTF Light" pitchFamily="18" charset="-127"/>
                <a:ea typeface="경기천년제목OTF Light" pitchFamily="18" charset="-127"/>
              </a:rPr>
              <a:t>(ORGINATING_ADDRESS)</a:t>
            </a:r>
            <a:r>
              <a:rPr lang="ko-KR" altLang="en-US" sz="2000" smtClean="0">
                <a:latin typeface="경기천년제목OTF Light" pitchFamily="18" charset="-127"/>
                <a:ea typeface="경기천년제목OTF Light" pitchFamily="18" charset="-127"/>
              </a:rPr>
              <a:t>가 다른 경우 그 중 하나를 제거 </a:t>
            </a:r>
            <a:endParaRPr lang="en-US" altLang="ko-KR" sz="200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026683" y="4108970"/>
            <a:ext cx="8726005" cy="1505592"/>
            <a:chOff x="321661" y="4980460"/>
            <a:chExt cx="8726005" cy="1505592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61" y="4980460"/>
              <a:ext cx="8724139" cy="464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7" y="6021288"/>
              <a:ext cx="8724139" cy="464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" name="직선 화살표 연결선 9"/>
            <p:cNvCxnSpPr/>
            <p:nvPr/>
          </p:nvCxnSpPr>
          <p:spPr>
            <a:xfrm>
              <a:off x="4499992" y="5445224"/>
              <a:ext cx="0" cy="5040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V="1">
              <a:off x="323527" y="6124427"/>
              <a:ext cx="8722273" cy="2209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/>
          <p:cNvSpPr/>
          <p:nvPr/>
        </p:nvSpPr>
        <p:spPr>
          <a:xfrm>
            <a:off x="2216682" y="6156101"/>
            <a:ext cx="59766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분석 가능 관측치 </a:t>
            </a:r>
            <a:r>
              <a:rPr lang="ko-KR" altLang="en-US" dirty="0">
                <a:latin typeface="경기천년제목OTF Light" pitchFamily="18" charset="-127"/>
                <a:ea typeface="경기천년제목OTF Light" pitchFamily="18" charset="-127"/>
              </a:rPr>
              <a:t>개수 </a:t>
            </a:r>
            <a:r>
              <a:rPr lang="en-US" altLang="ko-KR" dirty="0">
                <a:latin typeface="경기천년제목OTF Light" pitchFamily="18" charset="-127"/>
                <a:ea typeface="경기천년제목OTF Light" pitchFamily="18" charset="-127"/>
              </a:rPr>
              <a:t>:  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8998551 - &gt; 5359497</a:t>
            </a:r>
            <a:r>
              <a:rPr lang="ko-KR" altLang="en-US" dirty="0">
                <a:latin typeface="경기천년제목OTF Light" pitchFamily="18" charset="-127"/>
                <a:ea typeface="경기천년제목OTF Light" pitchFamily="18" charset="-127"/>
              </a:rPr>
              <a:t>개 </a:t>
            </a:r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166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12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데이터 셋 생성</a:t>
            </a:r>
            <a:endParaRPr lang="ko-KR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58" y="6317303"/>
            <a:ext cx="7827381" cy="69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51645"/>
            <a:ext cx="7778822" cy="370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왼쪽 중괄호 7"/>
          <p:cNvSpPr/>
          <p:nvPr/>
        </p:nvSpPr>
        <p:spPr>
          <a:xfrm>
            <a:off x="971600" y="2707114"/>
            <a:ext cx="424795" cy="277451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8" idx="1"/>
            <a:endCxn id="6" idx="1"/>
          </p:cNvCxnSpPr>
          <p:nvPr/>
        </p:nvCxnSpPr>
        <p:spPr>
          <a:xfrm rot="10800000" flipH="1" flipV="1">
            <a:off x="971600" y="4094370"/>
            <a:ext cx="1440158" cy="2569121"/>
          </a:xfrm>
          <a:prstGeom prst="bentConnector3">
            <a:avLst>
              <a:gd name="adj1" fmla="val -1587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 11"/>
          <p:cNvSpPr/>
          <p:nvPr/>
        </p:nvSpPr>
        <p:spPr>
          <a:xfrm>
            <a:off x="2116829" y="6533954"/>
            <a:ext cx="294929" cy="2590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37394" y="1475581"/>
            <a:ext cx="48965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월별 고객 데이터 생성</a:t>
            </a:r>
            <a:endParaRPr lang="ko-KR" altLang="en-US" dirty="0"/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188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13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데이터 셋 생성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78" y="1979637"/>
            <a:ext cx="9798687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5386" y="1475581"/>
            <a:ext cx="410721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개인 고객을 월별로 </a:t>
            </a:r>
            <a:r>
              <a:rPr lang="en-US" altLang="ko-KR" dirty="0" err="1" smtClean="0"/>
              <a:t>Obs</a:t>
            </a:r>
            <a:r>
              <a:rPr lang="ko-KR" altLang="en-US" dirty="0" smtClean="0"/>
              <a:t>를 생성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3378" y="4859958"/>
            <a:ext cx="943304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군집화를 위해 개인 고객을 월별로 나누어 분석한다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            </a:t>
            </a:r>
            <a:r>
              <a:rPr lang="ko-KR" altLang="en-US" dirty="0" err="1" smtClean="0"/>
              <a:t>고객수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19507</a:t>
            </a:r>
            <a:r>
              <a:rPr lang="ko-KR" altLang="en-US" dirty="0" smtClean="0"/>
              <a:t>명 </a:t>
            </a:r>
            <a:r>
              <a:rPr lang="en-US" altLang="ko-KR" dirty="0" smtClean="0"/>
              <a:t>-&gt; 140777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경기천년제목OTF Light" pitchFamily="18" charset="-127"/>
                <a:ea typeface="경기천년제목OTF Light" pitchFamily="18" charset="-127"/>
              </a:rPr>
              <a:t>변수 생성 </a:t>
            </a:r>
            <a:endParaRPr lang="en-US" altLang="ko-KR" sz="24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lvl="1"/>
            <a:r>
              <a:rPr lang="en-US" altLang="ko-KR" sz="2000" dirty="0">
                <a:latin typeface="경기천년제목OTF Light" pitchFamily="18" charset="-127"/>
                <a:ea typeface="경기천년제목OTF Light" pitchFamily="18" charset="-127"/>
              </a:rPr>
              <a:t>Volume :  </a:t>
            </a:r>
            <a:r>
              <a:rPr lang="ko-KR" altLang="en-US" sz="2000" dirty="0">
                <a:latin typeface="경기천년제목OTF Light" pitchFamily="18" charset="-127"/>
                <a:ea typeface="경기천년제목OTF Light" pitchFamily="18" charset="-127"/>
              </a:rPr>
              <a:t>고객의 매달 관측된 </a:t>
            </a: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거래량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          GENDER </a:t>
            </a:r>
            <a:r>
              <a:rPr lang="en-US" altLang="ko-KR" sz="2000" dirty="0">
                <a:latin typeface="경기천년제목OTF Light" pitchFamily="18" charset="-127"/>
                <a:ea typeface="경기천년제목OTF Light" pitchFamily="18" charset="-127"/>
              </a:rPr>
              <a:t>: </a:t>
            </a:r>
            <a:r>
              <a:rPr lang="ko-KR" altLang="en-US" sz="2000" dirty="0">
                <a:latin typeface="경기천년제목OTF Light" pitchFamily="18" charset="-127"/>
                <a:ea typeface="경기천년제목OTF Light" pitchFamily="18" charset="-127"/>
              </a:rPr>
              <a:t>성별</a:t>
            </a:r>
            <a:endParaRPr lang="en-US" altLang="ko-KR" sz="20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lvl="1"/>
            <a:r>
              <a:rPr lang="en-US" altLang="ko-KR" sz="2000" dirty="0">
                <a:latin typeface="경기천년제목OTF Light" pitchFamily="18" charset="-127"/>
                <a:ea typeface="경기천년제목OTF Light" pitchFamily="18" charset="-127"/>
              </a:rPr>
              <a:t>Age(Gen) : </a:t>
            </a:r>
            <a:r>
              <a:rPr lang="ko-KR" altLang="en-US" sz="2000" dirty="0">
                <a:latin typeface="경기천년제목OTF Light" pitchFamily="18" charset="-127"/>
                <a:ea typeface="경기천년제목OTF Light" pitchFamily="18" charset="-127"/>
              </a:rPr>
              <a:t>연령</a:t>
            </a:r>
            <a:r>
              <a:rPr lang="en-US" altLang="ko-KR" sz="2000" dirty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ko-KR" altLang="en-US" sz="2000" dirty="0">
                <a:latin typeface="경기천년제목OTF Light" pitchFamily="18" charset="-127"/>
                <a:ea typeface="경기천년제목OTF Light" pitchFamily="18" charset="-127"/>
              </a:rPr>
              <a:t>세대</a:t>
            </a:r>
            <a:r>
              <a:rPr lang="en-US" altLang="ko-KR" sz="2000" dirty="0">
                <a:latin typeface="경기천년제목OTF Light" pitchFamily="18" charset="-127"/>
                <a:ea typeface="경기천년제목OTF Light" pitchFamily="18" charset="-127"/>
              </a:rPr>
              <a:t>) 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                             Period </a:t>
            </a:r>
            <a:r>
              <a:rPr lang="en-US" altLang="ko-KR" sz="2000" dirty="0">
                <a:latin typeface="경기천년제목OTF Light" pitchFamily="18" charset="-127"/>
                <a:ea typeface="경기천년제목OTF Light" pitchFamily="18" charset="-127"/>
              </a:rPr>
              <a:t>: </a:t>
            </a:r>
            <a:r>
              <a:rPr lang="ko-KR" altLang="en-US" sz="2000" dirty="0">
                <a:latin typeface="경기천년제목OTF Light" pitchFamily="18" charset="-127"/>
                <a:ea typeface="경기천년제목OTF Light" pitchFamily="18" charset="-127"/>
              </a:rPr>
              <a:t>고객의 </a:t>
            </a:r>
            <a:r>
              <a:rPr lang="ko-KR" altLang="en-US" sz="2000" dirty="0" err="1">
                <a:latin typeface="경기천년제목OTF Light" pitchFamily="18" charset="-127"/>
                <a:ea typeface="경기천년제목OTF Light" pitchFamily="18" charset="-127"/>
              </a:rPr>
              <a:t>어플</a:t>
            </a:r>
            <a:r>
              <a:rPr lang="ko-KR" altLang="en-US" sz="2000" dirty="0">
                <a:latin typeface="경기천년제목OTF Light" pitchFamily="18" charset="-127"/>
                <a:ea typeface="경기천년제목OTF Light" pitchFamily="18" charset="-127"/>
              </a:rPr>
              <a:t> 사용 기간</a:t>
            </a:r>
            <a:r>
              <a:rPr lang="en-US" altLang="ko-KR" sz="2000" dirty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ko-KR" altLang="en-US" sz="2000" dirty="0">
                <a:latin typeface="경기천년제목OTF Light" pitchFamily="18" charset="-127"/>
                <a:ea typeface="경기천년제목OTF Light" pitchFamily="18" charset="-127"/>
              </a:rPr>
              <a:t>월</a:t>
            </a:r>
            <a:r>
              <a:rPr lang="en-US" altLang="ko-KR" sz="2000" dirty="0">
                <a:latin typeface="경기천년제목OTF Light" pitchFamily="18" charset="-127"/>
                <a:ea typeface="경기천년제목OTF Light" pitchFamily="18" charset="-127"/>
              </a:rPr>
              <a:t>)</a:t>
            </a:r>
          </a:p>
          <a:p>
            <a:pPr lvl="1"/>
            <a:r>
              <a:rPr lang="en-US" altLang="ko-KR" sz="2000" dirty="0" err="1">
                <a:latin typeface="경기천년제목OTF Light" pitchFamily="18" charset="-127"/>
                <a:ea typeface="경기천년제목OTF Light" pitchFamily="18" charset="-127"/>
              </a:rPr>
              <a:t>Ncard</a:t>
            </a:r>
            <a:r>
              <a:rPr lang="en-US" altLang="ko-KR" sz="2000" dirty="0">
                <a:latin typeface="경기천년제목OTF Light" pitchFamily="18" charset="-127"/>
                <a:ea typeface="경기천년제목OTF Light" pitchFamily="18" charset="-127"/>
              </a:rPr>
              <a:t> : </a:t>
            </a:r>
            <a:r>
              <a:rPr lang="ko-KR" altLang="en-US" sz="2000" dirty="0">
                <a:latin typeface="경기천년제목OTF Light" pitchFamily="18" charset="-127"/>
                <a:ea typeface="경기천년제목OTF Light" pitchFamily="18" charset="-127"/>
              </a:rPr>
              <a:t>매달 사용하는 계좌</a:t>
            </a:r>
            <a:r>
              <a:rPr lang="en-US" altLang="ko-KR" sz="2000" dirty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ko-KR" altLang="en-US" sz="2000" dirty="0">
                <a:latin typeface="경기천년제목OTF Light" pitchFamily="18" charset="-127"/>
                <a:ea typeface="경기천년제목OTF Light" pitchFamily="18" charset="-127"/>
              </a:rPr>
              <a:t>카드</a:t>
            </a:r>
            <a:r>
              <a:rPr lang="en-US" altLang="ko-KR" sz="2000" dirty="0">
                <a:latin typeface="경기천년제목OTF Light" pitchFamily="18" charset="-127"/>
                <a:ea typeface="경기천년제목OTF Light" pitchFamily="18" charset="-127"/>
              </a:rPr>
              <a:t>)</a:t>
            </a:r>
            <a:r>
              <a:rPr lang="ko-KR" altLang="en-US" sz="2000" dirty="0">
                <a:latin typeface="경기천년제목OTF Light" pitchFamily="18" charset="-127"/>
                <a:ea typeface="경기천년제목OTF Light" pitchFamily="18" charset="-127"/>
              </a:rPr>
              <a:t> 개수 </a:t>
            </a: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     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r>
              <a:rPr lang="en-US" altLang="ko-KR" sz="2000" dirty="0" err="1" smtClean="0">
                <a:latin typeface="경기천년제목OTF Light" pitchFamily="18" charset="-127"/>
                <a:ea typeface="경기천년제목OTF Light" pitchFamily="18" charset="-127"/>
              </a:rPr>
              <a:t>Spend_all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r>
              <a:rPr lang="en-US" altLang="ko-KR" sz="2000" dirty="0">
                <a:latin typeface="경기천년제목OTF Light" pitchFamily="18" charset="-127"/>
                <a:ea typeface="경기천년제목OTF Light" pitchFamily="18" charset="-127"/>
              </a:rPr>
              <a:t>: </a:t>
            </a:r>
            <a:r>
              <a:rPr lang="ko-KR" altLang="en-US" sz="2000" dirty="0">
                <a:latin typeface="경기천년제목OTF Light" pitchFamily="18" charset="-127"/>
                <a:ea typeface="경기천년제목OTF Light" pitchFamily="18" charset="-127"/>
              </a:rPr>
              <a:t>매달 소비하는 총 금액 </a:t>
            </a:r>
            <a:endParaRPr lang="ko-KR" altLang="en-US" dirty="0"/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106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10267950" y="7061200"/>
            <a:ext cx="423863" cy="347663"/>
          </a:xfrm>
        </p:spPr>
        <p:txBody>
          <a:bodyPr/>
          <a:lstStyle/>
          <a:p>
            <a:fld id="{9DB1A714-22B6-415B-B621-748EF96EC691}" type="slidenum">
              <a:rPr lang="en-US" altLang="ko-KR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98034" y="7033162"/>
            <a:ext cx="41980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solidFill>
                  <a:schemeClr val="bg1"/>
                </a:solidFill>
                <a:latin typeface="NeuropoliticalW00-Book" panose="020B0505020201080104" pitchFamily="34" charset="0"/>
              </a:rPr>
              <a:t>Data Analytics Lab</a:t>
            </a:r>
            <a:endParaRPr lang="ko-KR" altLang="en-US" sz="2600" dirty="0">
              <a:solidFill>
                <a:schemeClr val="bg1"/>
              </a:solidFill>
              <a:latin typeface="NeuropoliticalW00-Book" panose="020B05050202010801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05746" y="2964879"/>
            <a:ext cx="30243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latin typeface="경기천년제목OTF Bold" pitchFamily="18" charset="-127"/>
                <a:ea typeface="경기천년제목OTF Bold" pitchFamily="18" charset="-127"/>
              </a:rPr>
              <a:t>03</a:t>
            </a:r>
            <a:r>
              <a:rPr lang="en-US" altLang="ko-KR" sz="5000" smtClean="0">
                <a:latin typeface="경기천년제목OTF Bold" pitchFamily="18" charset="-127"/>
                <a:ea typeface="경기천년제목OTF Bold" pitchFamily="18" charset="-127"/>
              </a:rPr>
              <a:t>. </a:t>
            </a:r>
            <a:r>
              <a:rPr lang="ko-KR" altLang="en-US" sz="5000" dirty="0" smtClean="0">
                <a:latin typeface="경기천년제목OTF Bold" pitchFamily="18" charset="-127"/>
                <a:ea typeface="경기천년제목OTF Bold" pitchFamily="18" charset="-127"/>
              </a:rPr>
              <a:t>군집화</a:t>
            </a:r>
            <a:endParaRPr lang="ko-KR" altLang="en-US" sz="5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599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15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3-1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err="1" smtClean="0"/>
              <a:t>극단치</a:t>
            </a:r>
            <a:r>
              <a:rPr lang="ko-KR" altLang="en-US" dirty="0" smtClean="0"/>
              <a:t> 제거</a:t>
            </a:r>
            <a:endParaRPr lang="ko-KR" altLang="en-US" dirty="0"/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442912" y="1403573"/>
            <a:ext cx="9943553" cy="561662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91068" indent="-391068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극단적 관측치 제거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(outlier) 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endParaRPr lang="en-US" altLang="ko-KR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lvl="1"/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매달 총 소비 금액이 극단적으로 많은 경우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en-US" altLang="ko-KR" sz="2000" dirty="0" err="1" smtClean="0">
                <a:latin typeface="경기천년제목OTF Light" pitchFamily="18" charset="-127"/>
                <a:ea typeface="경기천년제목OTF Light" pitchFamily="18" charset="-127"/>
              </a:rPr>
              <a:t>Spend_all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 &gt;3,557,951 )</a:t>
            </a:r>
          </a:p>
          <a:p>
            <a:pPr marL="109728" indent="0">
              <a:buFont typeface="Arial" pitchFamily="34" charset="0"/>
              <a:buNone/>
            </a:pPr>
            <a:endParaRPr lang="en-US" altLang="ko-KR" sz="22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109728" indent="0">
              <a:buFont typeface="Arial" pitchFamily="34" charset="0"/>
              <a:buNone/>
            </a:pPr>
            <a:endParaRPr lang="en-US" altLang="ko-KR" sz="32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endParaRPr lang="en-US" altLang="ko-KR" sz="24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문제 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: 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지속 이용자의 소비가 급격히 증가할 때 극단적 관측치로 판단 되어 제거 되는 경우가 발생 </a:t>
            </a:r>
            <a:endParaRPr lang="en-US" altLang="ko-KR" sz="24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endParaRPr lang="en-US" altLang="ko-KR" sz="24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해결 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: 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모든 이용 기간 동안 매달 전부 소비가 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3,557,951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원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이상인 고객에 대해서만 관측치 제거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</a:p>
          <a:p>
            <a:endParaRPr lang="en-US" altLang="ko-KR" sz="32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r>
              <a:rPr lang="ko-KR" altLang="en-US" sz="3100" dirty="0" err="1" smtClean="0">
                <a:latin typeface="경기천년제목OTF Light" pitchFamily="18" charset="-127"/>
                <a:ea typeface="경기천년제목OTF Light" pitchFamily="18" charset="-127"/>
              </a:rPr>
              <a:t>고객수</a:t>
            </a:r>
            <a:r>
              <a:rPr lang="ko-KR" altLang="en-US" sz="3100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r>
              <a:rPr lang="en-US" altLang="ko-KR" sz="3100" dirty="0" smtClean="0">
                <a:latin typeface="경기천년제목OTF Light" pitchFamily="18" charset="-127"/>
                <a:ea typeface="경기천년제목OTF Light" pitchFamily="18" charset="-127"/>
              </a:rPr>
              <a:t>19507</a:t>
            </a:r>
            <a:r>
              <a:rPr lang="ko-KR" altLang="en-US" sz="3100" dirty="0" smtClean="0">
                <a:latin typeface="경기천년제목OTF Light" pitchFamily="18" charset="-127"/>
                <a:ea typeface="경기천년제목OTF Light" pitchFamily="18" charset="-127"/>
              </a:rPr>
              <a:t>명 </a:t>
            </a:r>
            <a:r>
              <a:rPr lang="en-US" altLang="ko-KR" sz="3100" dirty="0" smtClean="0">
                <a:latin typeface="경기천년제목OTF Light" pitchFamily="18" charset="-127"/>
                <a:ea typeface="경기천년제목OTF Light" pitchFamily="18" charset="-127"/>
              </a:rPr>
              <a:t>-&gt; 19332</a:t>
            </a:r>
            <a:r>
              <a:rPr lang="ko-KR" altLang="en-US" sz="3100" dirty="0" smtClean="0">
                <a:latin typeface="경기천년제목OTF Light" pitchFamily="18" charset="-127"/>
                <a:ea typeface="경기천년제목OTF Light" pitchFamily="18" charset="-127"/>
              </a:rPr>
              <a:t>명 </a:t>
            </a:r>
            <a:endParaRPr lang="en-US" altLang="ko-KR" sz="31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r>
              <a:rPr lang="ko-KR" altLang="en-US" sz="3100" dirty="0" smtClean="0">
                <a:latin typeface="경기천년제목OTF Light" pitchFamily="18" charset="-127"/>
                <a:ea typeface="경기천년제목OTF Light" pitchFamily="18" charset="-127"/>
              </a:rPr>
              <a:t>관측치 개수 </a:t>
            </a:r>
            <a:r>
              <a:rPr lang="en-US" altLang="ko-KR" sz="3100" dirty="0" smtClean="0">
                <a:latin typeface="경기천년제목OTF Light" pitchFamily="18" charset="-127"/>
                <a:ea typeface="경기천년제목OTF Light" pitchFamily="18" charset="-127"/>
              </a:rPr>
              <a:t>: 140777</a:t>
            </a:r>
            <a:r>
              <a:rPr lang="ko-KR" altLang="en-US" sz="3100" dirty="0" smtClean="0">
                <a:latin typeface="경기천년제목OTF Light" pitchFamily="18" charset="-127"/>
                <a:ea typeface="경기천년제목OTF Light" pitchFamily="18" charset="-127"/>
              </a:rPr>
              <a:t>개 </a:t>
            </a:r>
            <a:r>
              <a:rPr lang="en-US" altLang="ko-KR" sz="3100" dirty="0" smtClean="0">
                <a:latin typeface="경기천년제목OTF Light" pitchFamily="18" charset="-127"/>
                <a:ea typeface="경기천년제목OTF Light" pitchFamily="18" charset="-127"/>
              </a:rPr>
              <a:t>-&gt; 139555</a:t>
            </a:r>
            <a:r>
              <a:rPr lang="ko-KR" altLang="en-US" sz="3100" dirty="0" smtClean="0">
                <a:latin typeface="경기천년제목OTF Light" pitchFamily="18" charset="-127"/>
                <a:ea typeface="경기천년제목OTF Light" pitchFamily="18" charset="-127"/>
              </a:rPr>
              <a:t>개 </a:t>
            </a:r>
          </a:p>
          <a:p>
            <a:pPr marL="109728" indent="0">
              <a:buFont typeface="Arial" pitchFamily="34" charset="0"/>
              <a:buNone/>
            </a:pP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506" y="2411685"/>
            <a:ext cx="5114187" cy="72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153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16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3-1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err="1" smtClean="0"/>
              <a:t>극단치</a:t>
            </a:r>
            <a:r>
              <a:rPr lang="ko-KR" altLang="en-US" dirty="0" smtClean="0"/>
              <a:t> 제거</a:t>
            </a:r>
            <a:endParaRPr lang="ko-KR" altLang="en-US" dirty="0"/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78" y="2195661"/>
            <a:ext cx="7931604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33743" y="2555701"/>
            <a:ext cx="7849353" cy="15183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4689" y="4137434"/>
            <a:ext cx="7831247" cy="2471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586266" y="3314880"/>
            <a:ext cx="4407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8609514" y="5219997"/>
            <a:ext cx="4407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309915" y="3107131"/>
            <a:ext cx="10482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제거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09916" y="5012248"/>
            <a:ext cx="10482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남</a:t>
            </a:r>
            <a:r>
              <a:rPr lang="ko-KR" altLang="en-US" dirty="0"/>
              <a:t>김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60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17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3-2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특성변수 생성</a:t>
            </a:r>
            <a:endParaRPr lang="ko-KR" altLang="en-US" dirty="0"/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57200" y="1547589"/>
            <a:ext cx="9569226" cy="6012086"/>
          </a:xfrm>
          <a:prstGeom prst="rect">
            <a:avLst/>
          </a:prstGeom>
        </p:spPr>
        <p:txBody>
          <a:bodyPr>
            <a:normAutofit/>
          </a:bodyPr>
          <a:lstStyle>
            <a:lvl1pPr marL="391068" indent="-391068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특성변수 생성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endParaRPr lang="en-US" altLang="ko-KR" sz="24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endParaRPr lang="en-US" altLang="ko-KR" sz="22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Rank 1 - 5 : </a:t>
            </a:r>
            <a:r>
              <a:rPr lang="ko-KR" altLang="en-US" sz="2200" dirty="0" err="1" smtClean="0">
                <a:latin typeface="경기천년제목OTF Light" pitchFamily="18" charset="-127"/>
                <a:ea typeface="경기천년제목OTF Light" pitchFamily="18" charset="-127"/>
              </a:rPr>
              <a:t>최빈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 이용 카테고리 </a:t>
            </a:r>
            <a:endParaRPr lang="en-US" altLang="ko-KR" sz="22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Spend 1 - 5 : </a:t>
            </a:r>
            <a:r>
              <a:rPr lang="ko-KR" altLang="en-US" sz="2200" dirty="0" err="1" smtClean="0">
                <a:latin typeface="경기천년제목OTF Light" pitchFamily="18" charset="-127"/>
                <a:ea typeface="경기천년제목OTF Light" pitchFamily="18" charset="-127"/>
              </a:rPr>
              <a:t>최빈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 이용 카테고리의 사용 금액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원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)</a:t>
            </a:r>
          </a:p>
          <a:p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Rate 1 - 5 : </a:t>
            </a:r>
            <a:r>
              <a:rPr lang="ko-KR" altLang="en-US" sz="2200" dirty="0" err="1" smtClean="0">
                <a:latin typeface="경기천년제목OTF Light" pitchFamily="18" charset="-127"/>
                <a:ea typeface="경기천년제목OTF Light" pitchFamily="18" charset="-127"/>
              </a:rPr>
              <a:t>최빈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 이용 카테고리의 사용 금액 비율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(%) </a:t>
            </a:r>
          </a:p>
          <a:p>
            <a:pPr marL="109728" indent="0">
              <a:buFont typeface="Arial" pitchFamily="34" charset="0"/>
              <a:buNone/>
            </a:pP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                        (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기타 금액 비율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20%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이상인 것이 전체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5%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내외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)</a:t>
            </a:r>
          </a:p>
          <a:p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Catprice1-15 :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항목별 이용 금액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원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) </a:t>
            </a:r>
          </a:p>
          <a:p>
            <a:pPr marL="109728" indent="0">
              <a:buFont typeface="Arial" pitchFamily="34" charset="0"/>
              <a:buNone/>
            </a:pP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	               ( </a:t>
            </a:r>
            <a:r>
              <a:rPr lang="ko-KR" altLang="en-US" sz="2200" dirty="0" smtClean="0">
                <a:solidFill>
                  <a:srgbClr val="FF0000"/>
                </a:solidFill>
                <a:latin typeface="경기천년제목OTF Light" pitchFamily="18" charset="-127"/>
                <a:ea typeface="경기천년제목OTF Light" pitchFamily="18" charset="-127"/>
              </a:rPr>
              <a:t>구매 항목이 없는 경우가 많음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)</a:t>
            </a:r>
          </a:p>
          <a:p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JUYA :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주간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,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야간 구매 패턴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(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주간이 많으면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1,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야간이 많으면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 0 )</a:t>
            </a:r>
          </a:p>
          <a:p>
            <a:r>
              <a:rPr lang="en-US" altLang="ko-KR" sz="2200" dirty="0" err="1" smtClean="0">
                <a:latin typeface="경기천년제목OTF Light" pitchFamily="18" charset="-127"/>
                <a:ea typeface="경기천년제목OTF Light" pitchFamily="18" charset="-127"/>
              </a:rPr>
              <a:t>Volumec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 :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월별 결제 횟수</a:t>
            </a:r>
            <a:endParaRPr lang="en-US" altLang="ko-KR" sz="22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r>
              <a:rPr lang="en-US" altLang="ko-KR" sz="2200" dirty="0" err="1" smtClean="0">
                <a:latin typeface="경기천년제목OTF Light" pitchFamily="18" charset="-127"/>
                <a:ea typeface="경기천년제목OTF Light" pitchFamily="18" charset="-127"/>
              </a:rPr>
              <a:t>Ncardc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 :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월별 사용 카드 개수 </a:t>
            </a:r>
            <a:endParaRPr lang="en-US" altLang="ko-KR" sz="22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r>
              <a:rPr lang="en-US" altLang="ko-KR" sz="2200" u="sng" dirty="0" smtClean="0">
                <a:latin typeface="경기천년제목OTF Light" pitchFamily="18" charset="-127"/>
                <a:ea typeface="경기천년제목OTF Light" pitchFamily="18" charset="-127"/>
              </a:rPr>
              <a:t>CAT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 :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카테고리 항목을 재정의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-&gt;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필수항목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/ Not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필수항목 </a:t>
            </a:r>
            <a:endParaRPr lang="en-US" altLang="ko-KR" sz="22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r>
              <a:rPr lang="ko-KR" altLang="en-US" sz="2200" dirty="0" err="1" smtClean="0">
                <a:latin typeface="경기천년제목OTF Light" pitchFamily="18" charset="-127"/>
                <a:ea typeface="경기천년제목OTF Light" pitchFamily="18" charset="-127"/>
              </a:rPr>
              <a:t>그외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 범주화된 변수들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en-US" altLang="ko-KR" sz="2200" dirty="0" err="1" smtClean="0">
                <a:latin typeface="경기천년제목OTF Light" pitchFamily="18" charset="-127"/>
                <a:ea typeface="경기천년제목OTF Light" pitchFamily="18" charset="-127"/>
              </a:rPr>
              <a:t>Spendc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, </a:t>
            </a:r>
            <a:r>
              <a:rPr lang="en-US" altLang="ko-KR" sz="2200" dirty="0" err="1" smtClean="0">
                <a:latin typeface="경기천년제목OTF Light" pitchFamily="18" charset="-127"/>
                <a:ea typeface="경기천년제목OTF Light" pitchFamily="18" charset="-127"/>
              </a:rPr>
              <a:t>Periodc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, mono) </a:t>
            </a:r>
            <a:r>
              <a:rPr lang="en-US" altLang="ko-KR" sz="2200" dirty="0" err="1" smtClean="0">
                <a:latin typeface="경기천년제목OTF Light" pitchFamily="18" charset="-127"/>
                <a:ea typeface="경기천년제목OTF Light" pitchFamily="18" charset="-127"/>
              </a:rPr>
              <a:t>box.stats</a:t>
            </a:r>
            <a:r>
              <a:rPr lang="ko-KR" altLang="en-US" sz="2200" dirty="0" err="1" smtClean="0">
                <a:latin typeface="경기천년제목OTF Light" pitchFamily="18" charset="-127"/>
                <a:ea typeface="경기천년제목OTF Light" pitchFamily="18" charset="-127"/>
              </a:rPr>
              <a:t>를이용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 하여 구간 나눔</a:t>
            </a:r>
            <a:endParaRPr lang="en-US" altLang="ko-KR" sz="2200" dirty="0" smtClean="0">
              <a:latin typeface="경기천년제목OTF Light" pitchFamily="18" charset="-127"/>
              <a:ea typeface="경기천년제목OTF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610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18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3-2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특성변수 생성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1547589"/>
            <a:ext cx="9569226" cy="6012086"/>
          </a:xfrm>
          <a:prstGeom prst="rect">
            <a:avLst/>
          </a:prstGeom>
        </p:spPr>
        <p:txBody>
          <a:bodyPr>
            <a:normAutofit/>
          </a:bodyPr>
          <a:lstStyle>
            <a:lvl1pPr marL="391068" indent="-391068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특성변수 생성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endParaRPr lang="en-US" altLang="ko-KR" sz="24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CAT :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카테고리 항목을 재정의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-&gt;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필수 항목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/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오락 항목 </a:t>
            </a:r>
            <a:endParaRPr lang="en-US" altLang="ko-KR" sz="22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endParaRPr lang="en-US" altLang="ko-KR" sz="22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endParaRPr lang="en-US" altLang="ko-KR" sz="2200" dirty="0" smtClean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564244"/>
              </p:ext>
            </p:extLst>
          </p:nvPr>
        </p:nvGraphicFramePr>
        <p:xfrm>
          <a:off x="1169442" y="2771725"/>
          <a:ext cx="8352928" cy="4015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671"/>
                <a:gridCol w="2613761"/>
                <a:gridCol w="1423738"/>
                <a:gridCol w="3040758"/>
              </a:tblGrid>
              <a:tr h="3542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필수</a:t>
                      </a:r>
                      <a:r>
                        <a:rPr lang="en-US" altLang="ko-KR" sz="1600" dirty="0" smtClean="0"/>
                        <a:t>(1)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오락</a:t>
                      </a:r>
                      <a:r>
                        <a:rPr lang="en-US" altLang="ko-KR" sz="1600" dirty="0" smtClean="0"/>
                        <a:t>(0)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542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주거</a:t>
                      </a:r>
                      <a:r>
                        <a:rPr lang="en-US" altLang="ko-KR" sz="1600" dirty="0" smtClean="0"/>
                        <a:t>(1)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공과금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관리비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세금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주거</a:t>
                      </a:r>
                      <a:r>
                        <a:rPr lang="en-US" altLang="ko-KR" sz="1600" dirty="0" smtClean="0"/>
                        <a:t>(11)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경조사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기부금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세탁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기타</a:t>
                      </a:r>
                      <a:endParaRPr lang="ko-KR" altLang="en-US" sz="1600" dirty="0"/>
                    </a:p>
                  </a:txBody>
                  <a:tcPr/>
                </a:tc>
              </a:tr>
              <a:tr h="629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식품</a:t>
                      </a:r>
                      <a:r>
                        <a:rPr lang="en-US" altLang="ko-KR" sz="1600" dirty="0" smtClean="0"/>
                        <a:t>(2)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식비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외식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마트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식품</a:t>
                      </a:r>
                      <a:r>
                        <a:rPr lang="en-US" altLang="ko-KR" sz="1600" dirty="0" smtClean="0"/>
                        <a:t>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편의점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커피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디저트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sz="1600" baseline="0" dirty="0" smtClean="0"/>
                        <a:t>술</a:t>
                      </a:r>
                      <a:r>
                        <a:rPr lang="en-US" altLang="ko-KR" sz="1600" baseline="0" dirty="0" smtClean="0"/>
                        <a:t>/</a:t>
                      </a:r>
                      <a:r>
                        <a:rPr lang="ko-KR" altLang="en-US" sz="1600" baseline="0" dirty="0" smtClean="0"/>
                        <a:t>유흥</a:t>
                      </a:r>
                      <a:endParaRPr lang="ko-KR" altLang="en-US" sz="1600" dirty="0"/>
                    </a:p>
                  </a:txBody>
                  <a:tcPr/>
                </a:tc>
              </a:tr>
              <a:tr h="629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쇼핑</a:t>
                      </a:r>
                      <a:r>
                        <a:rPr lang="en-US" altLang="ko-KR" sz="1600" dirty="0" smtClean="0"/>
                        <a:t>(3)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가전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가구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패션</a:t>
                      </a:r>
                      <a:r>
                        <a:rPr lang="en-US" altLang="ko-KR" sz="1600" baseline="0" dirty="0" smtClean="0"/>
                        <a:t>/</a:t>
                      </a:r>
                      <a:r>
                        <a:rPr lang="ko-KR" altLang="en-US" sz="1600" baseline="0" dirty="0" smtClean="0"/>
                        <a:t>의류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뷰티</a:t>
                      </a:r>
                      <a:r>
                        <a:rPr lang="en-US" altLang="ko-KR" sz="1600" baseline="0" dirty="0" smtClean="0"/>
                        <a:t>/</a:t>
                      </a:r>
                      <a:r>
                        <a:rPr lang="ko-KR" altLang="en-US" sz="1600" baseline="0" dirty="0" smtClean="0"/>
                        <a:t>미용</a:t>
                      </a:r>
                      <a:endParaRPr lang="en-US" altLang="ko-KR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쇼핑</a:t>
                      </a:r>
                      <a:r>
                        <a:rPr lang="en-US" altLang="ko-KR" sz="1600" dirty="0" smtClean="0"/>
                        <a:t>(13)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온라인 쇼핑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baseline="0" dirty="0" smtClean="0"/>
                        <a:t> 복합 쇼핑몰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면세점 </a:t>
                      </a:r>
                      <a:endParaRPr lang="ko-KR" altLang="en-US" sz="1600" dirty="0"/>
                    </a:p>
                  </a:txBody>
                  <a:tcPr/>
                </a:tc>
              </a:tr>
              <a:tr h="629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교통</a:t>
                      </a:r>
                      <a:r>
                        <a:rPr lang="en-US" altLang="ko-KR" sz="1600" dirty="0" smtClean="0"/>
                        <a:t>(4)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대중교통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주유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통행료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교통</a:t>
                      </a:r>
                      <a:r>
                        <a:rPr lang="en-US" altLang="ko-KR" sz="1600" dirty="0" smtClean="0"/>
                        <a:t>(14)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택시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차량관리</a:t>
                      </a:r>
                      <a:endParaRPr lang="ko-KR" altLang="en-US" sz="1600" dirty="0"/>
                    </a:p>
                  </a:txBody>
                  <a:tcPr/>
                </a:tc>
              </a:tr>
              <a:tr h="3542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통신</a:t>
                      </a:r>
                      <a:r>
                        <a:rPr lang="en-US" altLang="ko-KR" sz="1600" dirty="0" smtClean="0"/>
                        <a:t>(5)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취미</a:t>
                      </a:r>
                      <a:r>
                        <a:rPr lang="en-US" altLang="ko-KR" sz="1600" dirty="0" smtClean="0"/>
                        <a:t>(15)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42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교육</a:t>
                      </a:r>
                      <a:r>
                        <a:rPr lang="en-US" altLang="ko-KR" sz="1600" dirty="0" smtClean="0"/>
                        <a:t>(6)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레저</a:t>
                      </a:r>
                      <a:r>
                        <a:rPr lang="en-US" altLang="ko-KR" sz="1600" dirty="0" smtClean="0"/>
                        <a:t>(16)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42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의료</a:t>
                      </a:r>
                      <a:r>
                        <a:rPr lang="en-US" altLang="ko-KR" sz="1600" dirty="0" smtClean="0"/>
                        <a:t>(7)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여행</a:t>
                      </a:r>
                      <a:r>
                        <a:rPr lang="en-US" altLang="ko-KR" sz="1600" dirty="0" smtClean="0"/>
                        <a:t>(17)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4297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반려동물</a:t>
                      </a:r>
                      <a:r>
                        <a:rPr lang="en-US" altLang="ko-KR" sz="1600" dirty="0" smtClean="0"/>
                        <a:t>(18)</a:t>
                      </a:r>
                      <a:r>
                        <a:rPr lang="ko-KR" altLang="en-US" sz="1600" dirty="0" smtClean="0"/>
                        <a:t>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텍스트 개체 틀 2"/>
          <p:cNvSpPr txBox="1">
            <a:spLocks/>
          </p:cNvSpPr>
          <p:nvPr/>
        </p:nvSpPr>
        <p:spPr>
          <a:xfrm>
            <a:off x="7362130" y="35421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86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19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3-3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군집화</a:t>
            </a:r>
            <a:endParaRPr lang="ko-KR" altLang="en-US" dirty="0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sp>
        <p:nvSpPr>
          <p:cNvPr id="7" name="내용 개체 틀 3"/>
          <p:cNvSpPr txBox="1">
            <a:spLocks/>
          </p:cNvSpPr>
          <p:nvPr/>
        </p:nvSpPr>
        <p:spPr>
          <a:xfrm>
            <a:off x="305346" y="1305293"/>
            <a:ext cx="10009112" cy="3168352"/>
          </a:xfrm>
          <a:prstGeom prst="rect">
            <a:avLst/>
          </a:prstGeom>
        </p:spPr>
        <p:txBody>
          <a:bodyPr/>
          <a:lstStyle>
            <a:lvl1pPr marL="391068" indent="-391068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500" dirty="0" smtClean="0">
                <a:latin typeface="경기천년제목OTF Light" pitchFamily="18" charset="-127"/>
                <a:ea typeface="경기천년제목OTF Light" pitchFamily="18" charset="-127"/>
              </a:rPr>
              <a:t>군집 방식</a:t>
            </a:r>
            <a:endParaRPr lang="en-US" altLang="ko-KR" sz="35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lvl="1"/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다양한 변수들의 차원축소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(PCA)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를 이용하여 군집화를 실시</a:t>
            </a:r>
            <a:endParaRPr lang="en-US" altLang="ko-KR" sz="22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lvl="1"/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Scree plot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을 보고 차원의 개수 결정 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(Variance 90%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설명력 내외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)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  </a:t>
            </a:r>
            <a:endParaRPr lang="en-US" altLang="ko-KR" sz="2200" dirty="0" smtClean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8" name="내용 개체 틀 3"/>
          <p:cNvSpPr txBox="1">
            <a:spLocks/>
          </p:cNvSpPr>
          <p:nvPr/>
        </p:nvSpPr>
        <p:spPr>
          <a:xfrm>
            <a:off x="305346" y="2961011"/>
            <a:ext cx="10009112" cy="3168352"/>
          </a:xfrm>
          <a:prstGeom prst="rect">
            <a:avLst/>
          </a:prstGeom>
        </p:spPr>
        <p:txBody>
          <a:bodyPr/>
          <a:lstStyle>
            <a:lvl1pPr marL="391068" indent="-391068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500" dirty="0" smtClean="0">
                <a:latin typeface="경기천년제목OTF Light" pitchFamily="18" charset="-127"/>
                <a:ea typeface="경기천년제목OTF Light" pitchFamily="18" charset="-127"/>
              </a:rPr>
              <a:t>군집 개수 결정</a:t>
            </a:r>
            <a:endParaRPr lang="en-US" altLang="ko-KR" sz="35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lvl="1"/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군집화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(K-means 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기준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)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의 그룹 내 </a:t>
            </a:r>
            <a:r>
              <a:rPr lang="ko-KR" altLang="en-US" sz="2200" dirty="0" err="1" smtClean="0">
                <a:latin typeface="경기천년제목OTF Light" pitchFamily="18" charset="-127"/>
                <a:ea typeface="경기천년제목OTF Light" pitchFamily="18" charset="-127"/>
              </a:rPr>
              <a:t>제곱합</a:t>
            </a:r>
            <a:r>
              <a:rPr lang="en-US" altLang="ko-KR" sz="2200" dirty="0" smtClean="0">
                <a:latin typeface="경기천년제목OTF Light" pitchFamily="18" charset="-127"/>
                <a:ea typeface="경기천년제목OTF Light" pitchFamily="18" charset="-127"/>
              </a:rPr>
              <a:t>(Within Sum of Square)</a:t>
            </a:r>
            <a:r>
              <a:rPr lang="ko-KR" altLang="en-US" sz="2200" dirty="0" smtClean="0">
                <a:latin typeface="경기천년제목OTF Light" pitchFamily="18" charset="-127"/>
                <a:ea typeface="경기천년제목OTF Light" pitchFamily="18" charset="-127"/>
              </a:rPr>
              <a:t>가 가장 낮은 군집을 선택 </a:t>
            </a:r>
            <a:endParaRPr lang="en-US" altLang="ko-KR" sz="2200" dirty="0" smtClean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94" y="4659811"/>
            <a:ext cx="3982616" cy="2253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025" y="4349989"/>
            <a:ext cx="3903104" cy="296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직선 화살표 연결선 19"/>
          <p:cNvCxnSpPr/>
          <p:nvPr/>
        </p:nvCxnSpPr>
        <p:spPr>
          <a:xfrm>
            <a:off x="3113658" y="5527360"/>
            <a:ext cx="0" cy="468052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8010202" y="5830025"/>
            <a:ext cx="0" cy="598676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99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0162" y="1178838"/>
            <a:ext cx="260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rgbClr val="EE8100"/>
                </a:solidFill>
                <a:latin typeface="경기천년제목OTF Bold" pitchFamily="18" charset="-127"/>
                <a:ea typeface="경기천년제목OTF Bold" pitchFamily="18" charset="-127"/>
              </a:rPr>
              <a:t>CONTENTS</a:t>
            </a:r>
            <a:endParaRPr lang="ko-KR" altLang="en-US" sz="3200" b="1" dirty="0">
              <a:solidFill>
                <a:srgbClr val="EE8100"/>
              </a:solidFill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5" name="텍스트 개체 틀 10"/>
          <p:cNvSpPr txBox="1">
            <a:spLocks/>
          </p:cNvSpPr>
          <p:nvPr/>
        </p:nvSpPr>
        <p:spPr>
          <a:xfrm>
            <a:off x="7829411" y="962814"/>
            <a:ext cx="2426207" cy="36004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200"/>
            </a:lvl1pPr>
          </a:lstStyle>
          <a:p>
            <a:pPr marL="391068" indent="-391068" algn="r">
              <a:spcBef>
                <a:spcPct val="20000"/>
              </a:spcBef>
            </a:pPr>
            <a:endParaRPr lang="ko-KR" altLang="en-US" sz="13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-2191032" y="-1620"/>
            <a:ext cx="2163762" cy="3780631"/>
            <a:chOff x="-2191032" y="-1620"/>
            <a:chExt cx="2163762" cy="3780631"/>
          </a:xfrm>
        </p:grpSpPr>
        <p:sp>
          <p:nvSpPr>
            <p:cNvPr id="25" name="Freeform 1997"/>
            <p:cNvSpPr>
              <a:spLocks/>
            </p:cNvSpPr>
            <p:nvPr/>
          </p:nvSpPr>
          <p:spPr bwMode="auto">
            <a:xfrm rot="16200000">
              <a:off x="-3000861" y="808211"/>
              <a:ext cx="3779206" cy="2159547"/>
            </a:xfrm>
            <a:prstGeom prst="round2SameRect">
              <a:avLst>
                <a:gd name="adj1" fmla="val 9394"/>
                <a:gd name="adj2" fmla="val 0"/>
              </a:avLst>
            </a:prstGeom>
            <a:solidFill>
              <a:srgbClr val="F2F2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21" tIns="45710" rIns="91421" bIns="4571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6" name="Freeform 1998"/>
            <p:cNvSpPr>
              <a:spLocks/>
            </p:cNvSpPr>
            <p:nvPr/>
          </p:nvSpPr>
          <p:spPr bwMode="auto">
            <a:xfrm>
              <a:off x="-2185817" y="-1620"/>
              <a:ext cx="2158547" cy="3780631"/>
            </a:xfrm>
            <a:custGeom>
              <a:avLst/>
              <a:gdLst/>
              <a:ahLst/>
              <a:cxnLst>
                <a:cxn ang="0">
                  <a:pos x="1360" y="2268"/>
                </a:cxn>
                <a:cxn ang="0">
                  <a:pos x="1360" y="2268"/>
                </a:cxn>
                <a:cxn ang="0">
                  <a:pos x="1358" y="2292"/>
                </a:cxn>
                <a:cxn ang="0">
                  <a:pos x="1352" y="2312"/>
                </a:cxn>
                <a:cxn ang="0">
                  <a:pos x="1340" y="2332"/>
                </a:cxn>
                <a:cxn ang="0">
                  <a:pos x="1326" y="2348"/>
                </a:cxn>
                <a:cxn ang="0">
                  <a:pos x="1310" y="2362"/>
                </a:cxn>
                <a:cxn ang="0">
                  <a:pos x="1290" y="2372"/>
                </a:cxn>
                <a:cxn ang="0">
                  <a:pos x="1270" y="2380"/>
                </a:cxn>
                <a:cxn ang="0">
                  <a:pos x="1246" y="2382"/>
                </a:cxn>
                <a:cxn ang="0">
                  <a:pos x="112" y="2382"/>
                </a:cxn>
                <a:cxn ang="0">
                  <a:pos x="112" y="2382"/>
                </a:cxn>
                <a:cxn ang="0">
                  <a:pos x="90" y="2380"/>
                </a:cxn>
                <a:cxn ang="0">
                  <a:pos x="68" y="2372"/>
                </a:cxn>
                <a:cxn ang="0">
                  <a:pos x="50" y="2362"/>
                </a:cxn>
                <a:cxn ang="0">
                  <a:pos x="32" y="2348"/>
                </a:cxn>
                <a:cxn ang="0">
                  <a:pos x="18" y="2332"/>
                </a:cxn>
                <a:cxn ang="0">
                  <a:pos x="8" y="2312"/>
                </a:cxn>
                <a:cxn ang="0">
                  <a:pos x="2" y="2292"/>
                </a:cxn>
                <a:cxn ang="0">
                  <a:pos x="0" y="2268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2" y="92"/>
                </a:cxn>
                <a:cxn ang="0">
                  <a:pos x="8" y="70"/>
                </a:cxn>
                <a:cxn ang="0">
                  <a:pos x="18" y="50"/>
                </a:cxn>
                <a:cxn ang="0">
                  <a:pos x="32" y="34"/>
                </a:cxn>
                <a:cxn ang="0">
                  <a:pos x="50" y="20"/>
                </a:cxn>
                <a:cxn ang="0">
                  <a:pos x="68" y="10"/>
                </a:cxn>
                <a:cxn ang="0">
                  <a:pos x="90" y="2"/>
                </a:cxn>
                <a:cxn ang="0">
                  <a:pos x="112" y="0"/>
                </a:cxn>
                <a:cxn ang="0">
                  <a:pos x="1246" y="0"/>
                </a:cxn>
                <a:cxn ang="0">
                  <a:pos x="1246" y="0"/>
                </a:cxn>
                <a:cxn ang="0">
                  <a:pos x="1270" y="2"/>
                </a:cxn>
                <a:cxn ang="0">
                  <a:pos x="1290" y="10"/>
                </a:cxn>
                <a:cxn ang="0">
                  <a:pos x="1310" y="20"/>
                </a:cxn>
                <a:cxn ang="0">
                  <a:pos x="1326" y="34"/>
                </a:cxn>
                <a:cxn ang="0">
                  <a:pos x="1340" y="50"/>
                </a:cxn>
                <a:cxn ang="0">
                  <a:pos x="1352" y="70"/>
                </a:cxn>
                <a:cxn ang="0">
                  <a:pos x="1358" y="92"/>
                </a:cxn>
                <a:cxn ang="0">
                  <a:pos x="1360" y="114"/>
                </a:cxn>
                <a:cxn ang="0">
                  <a:pos x="1360" y="2268"/>
                </a:cxn>
              </a:cxnLst>
              <a:rect l="0" t="0" r="r" b="b"/>
              <a:pathLst>
                <a:path w="1360" h="2382">
                  <a:moveTo>
                    <a:pt x="1360" y="2268"/>
                  </a:moveTo>
                  <a:lnTo>
                    <a:pt x="1360" y="2268"/>
                  </a:lnTo>
                  <a:lnTo>
                    <a:pt x="1358" y="2292"/>
                  </a:lnTo>
                  <a:lnTo>
                    <a:pt x="1352" y="2312"/>
                  </a:lnTo>
                  <a:lnTo>
                    <a:pt x="1340" y="2332"/>
                  </a:lnTo>
                  <a:lnTo>
                    <a:pt x="1326" y="2348"/>
                  </a:lnTo>
                  <a:lnTo>
                    <a:pt x="1310" y="2362"/>
                  </a:lnTo>
                  <a:lnTo>
                    <a:pt x="1290" y="2372"/>
                  </a:lnTo>
                  <a:lnTo>
                    <a:pt x="1270" y="2380"/>
                  </a:lnTo>
                  <a:lnTo>
                    <a:pt x="1246" y="2382"/>
                  </a:lnTo>
                  <a:lnTo>
                    <a:pt x="112" y="2382"/>
                  </a:lnTo>
                  <a:lnTo>
                    <a:pt x="112" y="2382"/>
                  </a:lnTo>
                  <a:lnTo>
                    <a:pt x="90" y="2380"/>
                  </a:lnTo>
                  <a:lnTo>
                    <a:pt x="68" y="2372"/>
                  </a:lnTo>
                  <a:lnTo>
                    <a:pt x="50" y="2362"/>
                  </a:lnTo>
                  <a:lnTo>
                    <a:pt x="32" y="2348"/>
                  </a:lnTo>
                  <a:lnTo>
                    <a:pt x="18" y="2332"/>
                  </a:lnTo>
                  <a:lnTo>
                    <a:pt x="8" y="2312"/>
                  </a:lnTo>
                  <a:lnTo>
                    <a:pt x="2" y="2292"/>
                  </a:lnTo>
                  <a:lnTo>
                    <a:pt x="0" y="2268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2" y="92"/>
                  </a:lnTo>
                  <a:lnTo>
                    <a:pt x="8" y="70"/>
                  </a:lnTo>
                  <a:lnTo>
                    <a:pt x="18" y="50"/>
                  </a:lnTo>
                  <a:lnTo>
                    <a:pt x="32" y="34"/>
                  </a:lnTo>
                  <a:lnTo>
                    <a:pt x="50" y="20"/>
                  </a:lnTo>
                  <a:lnTo>
                    <a:pt x="68" y="10"/>
                  </a:lnTo>
                  <a:lnTo>
                    <a:pt x="90" y="2"/>
                  </a:lnTo>
                  <a:lnTo>
                    <a:pt x="112" y="0"/>
                  </a:lnTo>
                  <a:lnTo>
                    <a:pt x="1246" y="0"/>
                  </a:lnTo>
                  <a:lnTo>
                    <a:pt x="1246" y="0"/>
                  </a:lnTo>
                  <a:lnTo>
                    <a:pt x="1270" y="2"/>
                  </a:lnTo>
                  <a:lnTo>
                    <a:pt x="1290" y="10"/>
                  </a:lnTo>
                  <a:lnTo>
                    <a:pt x="1310" y="20"/>
                  </a:lnTo>
                  <a:lnTo>
                    <a:pt x="1326" y="34"/>
                  </a:lnTo>
                  <a:lnTo>
                    <a:pt x="1340" y="50"/>
                  </a:lnTo>
                  <a:lnTo>
                    <a:pt x="1352" y="70"/>
                  </a:lnTo>
                  <a:lnTo>
                    <a:pt x="1358" y="92"/>
                  </a:lnTo>
                  <a:lnTo>
                    <a:pt x="1360" y="114"/>
                  </a:lnTo>
                  <a:lnTo>
                    <a:pt x="1360" y="226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21" tIns="45710" rIns="91421" bIns="4571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9" name="Rectangle 2146"/>
            <p:cNvSpPr>
              <a:spLocks noChangeArrowheads="1"/>
            </p:cNvSpPr>
            <p:nvPr/>
          </p:nvSpPr>
          <p:spPr bwMode="auto">
            <a:xfrm>
              <a:off x="-1966788" y="224597"/>
              <a:ext cx="1097828" cy="492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02</a:t>
              </a:r>
            </a:p>
            <a:p>
              <a:pPr defTabSz="914217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6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전문가 조언</a:t>
              </a:r>
              <a:endParaRPr kumimoji="1" lang="ko-KR" altLang="en-US" sz="1800" dirty="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0" name="Rectangle 2151"/>
            <p:cNvSpPr>
              <a:spLocks noChangeArrowheads="1"/>
            </p:cNvSpPr>
            <p:nvPr/>
          </p:nvSpPr>
          <p:spPr bwMode="auto">
            <a:xfrm>
              <a:off x="-1973137" y="728477"/>
              <a:ext cx="1069751" cy="952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21" tIns="45710" rIns="91421" bIns="4571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grpSp>
          <p:nvGrpSpPr>
            <p:cNvPr id="31" name="그룹 282"/>
            <p:cNvGrpSpPr/>
            <p:nvPr/>
          </p:nvGrpSpPr>
          <p:grpSpPr>
            <a:xfrm>
              <a:off x="-851943" y="133272"/>
              <a:ext cx="509514" cy="635772"/>
              <a:chOff x="-842886" y="133299"/>
              <a:chExt cx="509621" cy="635906"/>
            </a:xfrm>
          </p:grpSpPr>
          <p:sp>
            <p:nvSpPr>
              <p:cNvPr id="35" name="자유형 34"/>
              <p:cNvSpPr/>
              <p:nvPr/>
            </p:nvSpPr>
            <p:spPr>
              <a:xfrm rot="15966003">
                <a:off x="-600873" y="501598"/>
                <a:ext cx="139171" cy="396044"/>
              </a:xfrm>
              <a:custGeom>
                <a:avLst/>
                <a:gdLst>
                  <a:gd name="connsiteX0" fmla="*/ 0 w 95580"/>
                  <a:gd name="connsiteY0" fmla="*/ 396044 h 396044"/>
                  <a:gd name="connsiteX1" fmla="*/ 47790 w 95580"/>
                  <a:gd name="connsiteY1" fmla="*/ 0 h 396044"/>
                  <a:gd name="connsiteX2" fmla="*/ 95580 w 95580"/>
                  <a:gd name="connsiteY2" fmla="*/ 396044 h 396044"/>
                  <a:gd name="connsiteX3" fmla="*/ 0 w 95580"/>
                  <a:gd name="connsiteY3" fmla="*/ 396044 h 396044"/>
                  <a:gd name="connsiteX0" fmla="*/ 0 w 139171"/>
                  <a:gd name="connsiteY0" fmla="*/ 396044 h 396044"/>
                  <a:gd name="connsiteX1" fmla="*/ 47790 w 139171"/>
                  <a:gd name="connsiteY1" fmla="*/ 0 h 396044"/>
                  <a:gd name="connsiteX2" fmla="*/ 139171 w 139171"/>
                  <a:gd name="connsiteY2" fmla="*/ 337814 h 396044"/>
                  <a:gd name="connsiteX3" fmla="*/ 0 w 139171"/>
                  <a:gd name="connsiteY3" fmla="*/ 396044 h 396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171" h="396044">
                    <a:moveTo>
                      <a:pt x="0" y="396044"/>
                    </a:moveTo>
                    <a:lnTo>
                      <a:pt x="47790" y="0"/>
                    </a:lnTo>
                    <a:lnTo>
                      <a:pt x="139171" y="337814"/>
                    </a:lnTo>
                    <a:lnTo>
                      <a:pt x="0" y="39604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95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6" name="그림 45" descr="체크만년필수첩.png"/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-842886" y="133299"/>
                <a:ext cx="491200" cy="6066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5" name="그룹 44"/>
            <p:cNvGrpSpPr/>
            <p:nvPr/>
          </p:nvGrpSpPr>
          <p:grpSpPr>
            <a:xfrm>
              <a:off x="-2191032" y="3063208"/>
              <a:ext cx="2160134" cy="714380"/>
              <a:chOff x="-2369398" y="7930945"/>
              <a:chExt cx="2160134" cy="714380"/>
            </a:xfrm>
          </p:grpSpPr>
          <p:sp>
            <p:nvSpPr>
              <p:cNvPr id="27" name="Rectangle 1999"/>
              <p:cNvSpPr>
                <a:spLocks noChangeArrowheads="1"/>
              </p:cNvSpPr>
              <p:nvPr/>
            </p:nvSpPr>
            <p:spPr bwMode="auto">
              <a:xfrm>
                <a:off x="-2369398" y="7962812"/>
                <a:ext cx="2158547" cy="68251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21" tIns="45710" rIns="91421" bIns="4571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32" name="텍스트 개체 틀 56"/>
              <p:cNvSpPr txBox="1">
                <a:spLocks/>
              </p:cNvSpPr>
              <p:nvPr/>
            </p:nvSpPr>
            <p:spPr bwMode="auto">
              <a:xfrm>
                <a:off x="-2369398" y="7930945"/>
                <a:ext cx="2160134" cy="714380"/>
              </a:xfrm>
              <a:prstGeom prst="rect">
                <a:avLst/>
              </a:prstGeom>
              <a:noFill/>
              <a:ln>
                <a:miter lim="800000"/>
                <a:headEnd/>
                <a:tailEnd/>
              </a:ln>
            </p:spPr>
            <p:txBody>
              <a:bodyPr/>
              <a:lstStyle/>
              <a:p>
                <a:pPr defTabSz="914217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ü"/>
                  <a:defRPr/>
                </a:pPr>
                <a:r>
                  <a:rPr kumimoji="1" lang="ko-KR" altLang="en-US" sz="850" dirty="0">
                    <a:solidFill>
                      <a:schemeClr val="bg1"/>
                    </a:solidFill>
                    <a:latin typeface="+mn-ea"/>
                  </a:rPr>
                  <a:t>  이 상자는 출력 시 나오지 않습니다</a:t>
                </a:r>
                <a:r>
                  <a:rPr kumimoji="1" lang="en-US" altLang="ko-KR" sz="850" dirty="0">
                    <a:solidFill>
                      <a:schemeClr val="bg1"/>
                    </a:solidFill>
                    <a:latin typeface="+mn-ea"/>
                  </a:rPr>
                  <a:t>.</a:t>
                </a:r>
              </a:p>
              <a:p>
                <a:pPr defTabSz="914217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ü"/>
                  <a:defRPr/>
                </a:pPr>
                <a:r>
                  <a:rPr kumimoji="1" lang="ko-KR" altLang="en-US" sz="850" dirty="0">
                    <a:solidFill>
                      <a:schemeClr val="bg1"/>
                    </a:solidFill>
                    <a:latin typeface="+mn-ea"/>
                  </a:rPr>
                  <a:t>  완성 후 삭제해주세요</a:t>
                </a:r>
                <a:r>
                  <a:rPr kumimoji="1" lang="en-US" altLang="ko-KR" sz="850" dirty="0">
                    <a:solidFill>
                      <a:schemeClr val="bg1"/>
                    </a:solidFill>
                    <a:latin typeface="+mn-ea"/>
                  </a:rPr>
                  <a:t>.</a:t>
                </a:r>
              </a:p>
              <a:p>
                <a:pPr defTabSz="914217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ü"/>
                  <a:defRPr/>
                </a:pPr>
                <a:r>
                  <a:rPr kumimoji="1" lang="en-US" altLang="ko-KR" sz="850" dirty="0">
                    <a:solidFill>
                      <a:schemeClr val="bg1"/>
                    </a:solidFill>
                    <a:latin typeface="+mn-ea"/>
                  </a:rPr>
                  <a:t>  </a:t>
                </a:r>
                <a:r>
                  <a:rPr kumimoji="1" lang="ko-KR" altLang="en-US" sz="850" dirty="0">
                    <a:solidFill>
                      <a:schemeClr val="bg1"/>
                    </a:solidFill>
                    <a:latin typeface="+mn-ea"/>
                  </a:rPr>
                  <a:t>내용은 예시입니다</a:t>
                </a:r>
                <a:r>
                  <a:rPr kumimoji="1" lang="en-US" altLang="ko-KR" sz="850" dirty="0">
                    <a:solidFill>
                      <a:schemeClr val="bg1"/>
                    </a:solidFill>
                    <a:latin typeface="+mn-ea"/>
                  </a:rPr>
                  <a:t>. </a:t>
                </a:r>
                <a:r>
                  <a:rPr kumimoji="1" lang="ko-KR" altLang="en-US" sz="850" dirty="0">
                    <a:solidFill>
                      <a:schemeClr val="bg1"/>
                    </a:solidFill>
                    <a:latin typeface="+mn-ea"/>
                  </a:rPr>
                  <a:t>참고만 하십시오</a:t>
                </a:r>
                <a:r>
                  <a:rPr kumimoji="1" lang="en-US" altLang="ko-KR" sz="850" dirty="0">
                    <a:solidFill>
                      <a:schemeClr val="bg1"/>
                    </a:solidFill>
                    <a:latin typeface="+mn-ea"/>
                  </a:rPr>
                  <a:t>.</a:t>
                </a:r>
              </a:p>
            </p:txBody>
          </p:sp>
        </p:grpSp>
        <p:sp>
          <p:nvSpPr>
            <p:cNvPr id="33" name="텍스트 개체 틀 56"/>
            <p:cNvSpPr txBox="1">
              <a:spLocks/>
            </p:cNvSpPr>
            <p:nvPr/>
          </p:nvSpPr>
          <p:spPr bwMode="auto">
            <a:xfrm>
              <a:off x="-2101650" y="839875"/>
              <a:ext cx="1980784" cy="284633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1100" b="1" spc="30" dirty="0">
                  <a:solidFill>
                    <a:schemeClr val="bg2">
                      <a:lumMod val="10000"/>
                    </a:schemeClr>
                  </a:solidFill>
                  <a:latin typeface="+mn-ea"/>
                </a:rPr>
                <a:t>[</a:t>
              </a:r>
              <a:r>
                <a:rPr kumimoji="1" lang="ko-KR" altLang="en-US" sz="1100" b="1" spc="30" dirty="0">
                  <a:solidFill>
                    <a:schemeClr val="bg2">
                      <a:lumMod val="10000"/>
                    </a:schemeClr>
                  </a:solidFill>
                  <a:latin typeface="+mn-ea"/>
                </a:rPr>
                <a:t>목차</a:t>
              </a:r>
              <a:r>
                <a:rPr kumimoji="1" lang="en-US" altLang="ko-KR" sz="1100" b="1" spc="30" dirty="0">
                  <a:solidFill>
                    <a:schemeClr val="bg2">
                      <a:lumMod val="10000"/>
                    </a:schemeClr>
                  </a:solidFill>
                  <a:latin typeface="+mn-ea"/>
                </a:rPr>
                <a:t>] </a:t>
              </a:r>
            </a:p>
          </p:txBody>
        </p:sp>
        <p:sp>
          <p:nvSpPr>
            <p:cNvPr id="34" name="텍스트 개체 틀 56"/>
            <p:cNvSpPr txBox="1">
              <a:spLocks/>
            </p:cNvSpPr>
            <p:nvPr/>
          </p:nvSpPr>
          <p:spPr bwMode="auto">
            <a:xfrm>
              <a:off x="-2101650" y="1016519"/>
              <a:ext cx="1980784" cy="1438553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fontAlgn="ctr">
                <a:lnSpc>
                  <a:spcPts val="1500"/>
                </a:lnSpc>
              </a:pPr>
              <a:r>
                <a:rPr kumimoji="1" lang="en-US" altLang="ko-KR" sz="1050" b="1" spc="30" dirty="0">
                  <a:solidFill>
                    <a:srgbClr val="C00000"/>
                  </a:solidFill>
                  <a:latin typeface="+mn-ea"/>
                </a:rPr>
                <a:t> </a:t>
              </a:r>
              <a:r>
                <a:rPr kumimoji="1" lang="ko-KR" altLang="en-US" sz="1050" b="1" spc="30" dirty="0">
                  <a:solidFill>
                    <a:srgbClr val="C00000"/>
                  </a:solidFill>
                  <a:latin typeface="+mn-ea"/>
                </a:rPr>
                <a:t>정확한 목차는 내용의 흐름과 통일성을 부여하는데 도움</a:t>
              </a:r>
              <a:r>
                <a:rPr kumimoji="1" lang="ko-KR" altLang="en-US" sz="1050" spc="30" dirty="0">
                  <a:latin typeface="+mn-ea"/>
                </a:rPr>
                <a:t>이 됩니다</a:t>
              </a:r>
              <a:r>
                <a:rPr kumimoji="1" lang="en-US" altLang="ko-KR" sz="1050" spc="30" dirty="0">
                  <a:latin typeface="+mn-ea"/>
                </a:rPr>
                <a:t>.</a:t>
              </a:r>
              <a:endParaRPr kumimoji="1" lang="en-US" altLang="ko-KR" sz="1050" spc="30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  <a:p>
              <a:pPr algn="just" fontAlgn="ctr">
                <a:lnSpc>
                  <a:spcPts val="1500"/>
                </a:lnSpc>
              </a:pPr>
              <a:r>
                <a:rPr kumimoji="1" lang="ko-KR" altLang="en-US" sz="1050" spc="30" dirty="0">
                  <a:latin typeface="+mn-ea"/>
                </a:rPr>
                <a:t> 사업계획서를 읽는 사람에게 이 문서에 어떤 내용이 포함되어 있고</a:t>
              </a:r>
              <a:r>
                <a:rPr kumimoji="1" lang="en-US" altLang="ko-KR" sz="1050" spc="30" dirty="0">
                  <a:latin typeface="+mn-ea"/>
                </a:rPr>
                <a:t>, </a:t>
              </a:r>
              <a:r>
                <a:rPr kumimoji="1" lang="ko-KR" altLang="en-US" sz="1050" spc="30" dirty="0">
                  <a:latin typeface="+mn-ea"/>
                </a:rPr>
                <a:t>진행 순서에 대해 알려주는 역할을 합니다</a:t>
              </a:r>
              <a:r>
                <a:rPr kumimoji="1" lang="en-US" altLang="ko-KR" sz="1050" spc="30" dirty="0">
                  <a:latin typeface="+mn-ea"/>
                </a:rPr>
                <a:t>.  </a:t>
              </a:r>
            </a:p>
          </p:txBody>
        </p:sp>
      </p:grpSp>
      <p:cxnSp>
        <p:nvCxnSpPr>
          <p:cNvPr id="46" name="직선 연결선 45"/>
          <p:cNvCxnSpPr>
            <a:cxnSpLocks/>
            <a:stCxn id="67" idx="2"/>
          </p:cNvCxnSpPr>
          <p:nvPr/>
        </p:nvCxnSpPr>
        <p:spPr>
          <a:xfrm>
            <a:off x="1385466" y="2627701"/>
            <a:ext cx="9306347" cy="0"/>
          </a:xfrm>
          <a:prstGeom prst="line">
            <a:avLst/>
          </a:prstGeom>
          <a:ln w="19050">
            <a:solidFill>
              <a:srgbClr val="0758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57474" y="3629459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개요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57474" y="3010354"/>
            <a:ext cx="777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07586B"/>
                </a:solidFill>
                <a:latin typeface="경기천년제목OTF Light" pitchFamily="18" charset="-127"/>
                <a:ea typeface="경기천년제목OTF Light" pitchFamily="18" charset="-127"/>
                <a:cs typeface="Arial" pitchFamily="34" charset="0"/>
              </a:rPr>
              <a:t>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57474" y="4140949"/>
            <a:ext cx="131799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데이서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 소개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변수 소개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분석 목표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65617" y="3625774"/>
            <a:ext cx="1880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데이터 전처리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65617" y="3006669"/>
            <a:ext cx="777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07586B"/>
                </a:solidFill>
                <a:latin typeface="경기천년제목OTF Light" pitchFamily="18" charset="-127"/>
                <a:ea typeface="경기천년제목OTF Light" pitchFamily="18" charset="-127"/>
                <a:cs typeface="Arial" pitchFamily="34" charset="0"/>
              </a:rPr>
              <a:t>02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788996" y="4140949"/>
            <a:ext cx="152638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변수 제거 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관측치 제거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데이터셋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 생성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24909" y="3629459"/>
            <a:ext cx="161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데이터 분석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24909" y="3010354"/>
            <a:ext cx="777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07586B"/>
                </a:solidFill>
                <a:latin typeface="경기천년제목OTF Light" pitchFamily="18" charset="-127"/>
                <a:ea typeface="경기천년제목OTF Light" pitchFamily="18" charset="-127"/>
                <a:cs typeface="Arial" pitchFamily="34" charset="0"/>
              </a:rPr>
              <a:t>03</a:t>
            </a:r>
          </a:p>
        </p:txBody>
      </p:sp>
      <p:grpSp>
        <p:nvGrpSpPr>
          <p:cNvPr id="96" name="그룹 95"/>
          <p:cNvGrpSpPr/>
          <p:nvPr/>
        </p:nvGrpSpPr>
        <p:grpSpPr>
          <a:xfrm>
            <a:off x="1385466" y="2555701"/>
            <a:ext cx="258503" cy="432008"/>
            <a:chOff x="1385466" y="2555701"/>
            <a:chExt cx="258503" cy="432008"/>
          </a:xfrm>
          <a:solidFill>
            <a:srgbClr val="07586B"/>
          </a:solidFill>
        </p:grpSpPr>
        <p:sp>
          <p:nvSpPr>
            <p:cNvPr id="67" name="타원 66"/>
            <p:cNvSpPr>
              <a:spLocks noChangeAspect="1"/>
            </p:cNvSpPr>
            <p:nvPr/>
          </p:nvSpPr>
          <p:spPr>
            <a:xfrm>
              <a:off x="1385466" y="2555701"/>
              <a:ext cx="144000" cy="144000"/>
            </a:xfrm>
            <a:prstGeom prst="ellipse">
              <a:avLst/>
            </a:prstGeom>
            <a:grpFill/>
            <a:ln>
              <a:solidFill>
                <a:srgbClr val="0758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화살표 연결선 78"/>
            <p:cNvCxnSpPr>
              <a:cxnSpLocks/>
            </p:cNvCxnSpPr>
            <p:nvPr/>
          </p:nvCxnSpPr>
          <p:spPr>
            <a:xfrm>
              <a:off x="1457474" y="2627709"/>
              <a:ext cx="186495" cy="360000"/>
            </a:xfrm>
            <a:prstGeom prst="straightConnector1">
              <a:avLst/>
            </a:prstGeom>
            <a:grpFill/>
            <a:ln w="12700">
              <a:solidFill>
                <a:srgbClr val="07586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3716996" y="2552016"/>
            <a:ext cx="258495" cy="432008"/>
            <a:chOff x="4145831" y="2555701"/>
            <a:chExt cx="258495" cy="432008"/>
          </a:xfrm>
          <a:solidFill>
            <a:srgbClr val="07586B"/>
          </a:solidFill>
        </p:grpSpPr>
        <p:sp>
          <p:nvSpPr>
            <p:cNvPr id="51" name="타원 50"/>
            <p:cNvSpPr>
              <a:spLocks noChangeAspect="1"/>
            </p:cNvSpPr>
            <p:nvPr/>
          </p:nvSpPr>
          <p:spPr>
            <a:xfrm>
              <a:off x="4145831" y="2555701"/>
              <a:ext cx="144000" cy="144000"/>
            </a:xfrm>
            <a:prstGeom prst="ellipse">
              <a:avLst/>
            </a:prstGeom>
            <a:grpFill/>
            <a:ln>
              <a:solidFill>
                <a:srgbClr val="0758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화살표 연결선 80"/>
            <p:cNvCxnSpPr>
              <a:cxnSpLocks/>
            </p:cNvCxnSpPr>
            <p:nvPr/>
          </p:nvCxnSpPr>
          <p:spPr>
            <a:xfrm>
              <a:off x="4217831" y="2627709"/>
              <a:ext cx="186495" cy="360000"/>
            </a:xfrm>
            <a:prstGeom prst="straightConnector1">
              <a:avLst/>
            </a:prstGeom>
            <a:grpFill/>
            <a:ln w="12700">
              <a:solidFill>
                <a:srgbClr val="07586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/>
          <p:cNvGrpSpPr/>
          <p:nvPr/>
        </p:nvGrpSpPr>
        <p:grpSpPr>
          <a:xfrm>
            <a:off x="6045731" y="2555701"/>
            <a:ext cx="258495" cy="432007"/>
            <a:chOff x="7236526" y="2555701"/>
            <a:chExt cx="258495" cy="432007"/>
          </a:xfrm>
          <a:solidFill>
            <a:srgbClr val="07586B"/>
          </a:solidFill>
        </p:grpSpPr>
        <p:sp>
          <p:nvSpPr>
            <p:cNvPr id="52" name="타원 51"/>
            <p:cNvSpPr>
              <a:spLocks noChangeAspect="1"/>
            </p:cNvSpPr>
            <p:nvPr/>
          </p:nvSpPr>
          <p:spPr>
            <a:xfrm>
              <a:off x="7236526" y="2555701"/>
              <a:ext cx="144000" cy="144000"/>
            </a:xfrm>
            <a:prstGeom prst="ellipse">
              <a:avLst/>
            </a:prstGeom>
            <a:grpFill/>
            <a:ln>
              <a:solidFill>
                <a:srgbClr val="0758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화살표 연결선 81"/>
            <p:cNvCxnSpPr>
              <a:cxnSpLocks/>
            </p:cNvCxnSpPr>
            <p:nvPr/>
          </p:nvCxnSpPr>
          <p:spPr>
            <a:xfrm>
              <a:off x="7308526" y="2627708"/>
              <a:ext cx="186495" cy="360000"/>
            </a:xfrm>
            <a:prstGeom prst="straightConnector1">
              <a:avLst/>
            </a:prstGeom>
            <a:grpFill/>
            <a:ln w="12700">
              <a:solidFill>
                <a:srgbClr val="07586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8406351" y="362946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활용 방안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06351" y="3010355"/>
            <a:ext cx="777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07586B"/>
                </a:solidFill>
                <a:latin typeface="경기천년제목OTF Light" pitchFamily="18" charset="-127"/>
                <a:ea typeface="경기천년제목OTF Light" pitchFamily="18" charset="-127"/>
                <a:cs typeface="Arial" pitchFamily="34" charset="0"/>
              </a:rPr>
              <a:t>04</a:t>
            </a:r>
            <a:endParaRPr lang="en-US" altLang="ko-KR" sz="4000" b="1" dirty="0">
              <a:solidFill>
                <a:srgbClr val="07586B"/>
              </a:solidFill>
              <a:latin typeface="경기천년제목OTF Light" pitchFamily="18" charset="-127"/>
              <a:ea typeface="경기천년제목OTF Light" pitchFamily="18" charset="-127"/>
              <a:cs typeface="Arial" pitchFamily="34" charset="0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8327173" y="2555702"/>
            <a:ext cx="258495" cy="432007"/>
            <a:chOff x="7236526" y="2555701"/>
            <a:chExt cx="258495" cy="432007"/>
          </a:xfrm>
          <a:solidFill>
            <a:srgbClr val="07586B"/>
          </a:solidFill>
        </p:grpSpPr>
        <p:sp>
          <p:nvSpPr>
            <p:cNvPr id="49" name="타원 48"/>
            <p:cNvSpPr>
              <a:spLocks noChangeAspect="1"/>
            </p:cNvSpPr>
            <p:nvPr/>
          </p:nvSpPr>
          <p:spPr>
            <a:xfrm>
              <a:off x="7236526" y="2555701"/>
              <a:ext cx="144000" cy="144000"/>
            </a:xfrm>
            <a:prstGeom prst="ellipse">
              <a:avLst/>
            </a:prstGeom>
            <a:grpFill/>
            <a:ln>
              <a:solidFill>
                <a:srgbClr val="0758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화살표 연결선 49"/>
            <p:cNvCxnSpPr>
              <a:cxnSpLocks/>
            </p:cNvCxnSpPr>
            <p:nvPr/>
          </p:nvCxnSpPr>
          <p:spPr>
            <a:xfrm>
              <a:off x="7308526" y="2627708"/>
              <a:ext cx="186495" cy="360000"/>
            </a:xfrm>
            <a:prstGeom prst="straightConnector1">
              <a:avLst/>
            </a:prstGeom>
            <a:grpFill/>
            <a:ln w="12700">
              <a:solidFill>
                <a:srgbClr val="07586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6117731" y="4087439"/>
            <a:ext cx="15696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극단치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 제거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파생변수 생성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군집화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  <a:p>
            <a:pPr marL="85708" lvl="1" indent="-85708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OTF Light" pitchFamily="18" charset="-127"/>
                <a:ea typeface="경기천년제목OTF Light" pitchFamily="18" charset="-127"/>
              </a:rPr>
              <a:t>군집 특성 파악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98034" y="7033162"/>
            <a:ext cx="41980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solidFill>
                  <a:schemeClr val="bg1"/>
                </a:solidFill>
                <a:latin typeface="NeuropoliticalW00-Book" panose="020B0505020201080104" pitchFamily="34" charset="0"/>
              </a:rPr>
              <a:t>Data Analytics Lab</a:t>
            </a:r>
            <a:endParaRPr lang="ko-KR" altLang="en-US" sz="2600" dirty="0">
              <a:solidFill>
                <a:schemeClr val="bg1"/>
              </a:solidFill>
              <a:latin typeface="NeuropoliticalW00-Book" panose="020B05050202010801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20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3-3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군집화</a:t>
            </a:r>
            <a:endParaRPr lang="ko-KR" altLang="en-US" dirty="0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77353" y="1403573"/>
            <a:ext cx="10120845" cy="5904656"/>
          </a:xfrm>
          <a:prstGeom prst="rect">
            <a:avLst/>
          </a:prstGeom>
        </p:spPr>
        <p:txBody>
          <a:bodyPr/>
          <a:lstStyle>
            <a:lvl1pPr marL="391068" indent="-391068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군집화 모형</a:t>
            </a:r>
            <a:endParaRPr lang="en-US" altLang="ko-KR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K-means </a:t>
            </a:r>
            <a:endParaRPr lang="en-US" altLang="ko-KR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lvl="1"/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각 그룹 내 거리를 최소화 하는 군집의 중심을 찾는 알고리즘  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(EM </a:t>
            </a: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알고리즘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)</a:t>
            </a:r>
          </a:p>
          <a:p>
            <a:pPr lvl="1"/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Center</a:t>
            </a: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 초기값 위치에 따라 결과가 달라질 수 있다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.</a:t>
            </a: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endParaRPr lang="en-US" altLang="ko-KR" sz="20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lvl="1"/>
            <a:endParaRPr lang="en-US" altLang="ko-KR" sz="20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lvl="1"/>
            <a:endParaRPr lang="en-US" altLang="ko-KR" sz="20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lvl="1"/>
            <a:endParaRPr lang="en-US" altLang="ko-KR" sz="20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lvl="1"/>
            <a:endParaRPr lang="en-US" altLang="ko-KR" sz="20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r>
              <a:rPr lang="en-US" altLang="ko-KR" sz="2400" dirty="0">
                <a:latin typeface="경기천년제목OTF Light" pitchFamily="18" charset="-127"/>
                <a:ea typeface="경기천년제목OTF Light" pitchFamily="18" charset="-127"/>
              </a:rPr>
              <a:t>SOM(Self Organize Map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)</a:t>
            </a:r>
            <a:endParaRPr lang="en-US" altLang="ko-KR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lvl="1"/>
            <a:r>
              <a:rPr lang="ko-KR" altLang="en-US" sz="2000" dirty="0">
                <a:latin typeface="경기천년제목OTF Light" pitchFamily="18" charset="-127"/>
                <a:ea typeface="경기천년제목OTF Light" pitchFamily="18" charset="-127"/>
              </a:rPr>
              <a:t>차원축소와 군집분석을 동시에 실시하는 알고리즘 </a:t>
            </a:r>
            <a:r>
              <a:rPr lang="en-US" altLang="ko-KR" sz="2000" dirty="0">
                <a:latin typeface="경기천년제목OTF Light" pitchFamily="18" charset="-127"/>
                <a:ea typeface="경기천년제목OTF Light" pitchFamily="18" charset="-127"/>
              </a:rPr>
              <a:t>(</a:t>
            </a:r>
            <a:r>
              <a:rPr lang="ko-KR" altLang="en-US" sz="2000" dirty="0">
                <a:latin typeface="경기천년제목OTF Light" pitchFamily="18" charset="-127"/>
                <a:ea typeface="경기천년제목OTF Light" pitchFamily="18" charset="-127"/>
              </a:rPr>
              <a:t>인공 신경망의 </a:t>
            </a:r>
            <a:r>
              <a:rPr lang="ko-KR" altLang="en-US" sz="2000" dirty="0" err="1">
                <a:latin typeface="경기천년제목OTF Light" pitchFamily="18" charset="-127"/>
                <a:ea typeface="경기천년제목OTF Light" pitchFamily="18" charset="-127"/>
              </a:rPr>
              <a:t>한종류</a:t>
            </a:r>
            <a:r>
              <a:rPr lang="en-US" altLang="ko-KR" sz="2000" dirty="0">
                <a:latin typeface="경기천년제목OTF Light" pitchFamily="18" charset="-127"/>
                <a:ea typeface="경기천년제목OTF Light" pitchFamily="18" charset="-127"/>
              </a:rPr>
              <a:t>)</a:t>
            </a:r>
          </a:p>
          <a:p>
            <a:pPr lvl="1"/>
            <a:r>
              <a:rPr lang="ko-KR" altLang="en-US" sz="2000" dirty="0">
                <a:latin typeface="경기천년제목OTF Light" pitchFamily="18" charset="-127"/>
                <a:ea typeface="경기천년제목OTF Light" pitchFamily="18" charset="-127"/>
              </a:rPr>
              <a:t>고차원의 데이터를 이차원 평면으로 그려줌 </a:t>
            </a:r>
            <a:endParaRPr lang="en-US" altLang="ko-KR" sz="2000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lvl="1"/>
            <a:endParaRPr lang="en-US" altLang="ko-KR" sz="20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46" y="3127295"/>
            <a:ext cx="3168352" cy="1811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970" y="5566678"/>
            <a:ext cx="3182428" cy="197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191032" y="-1620"/>
            <a:ext cx="2163762" cy="3780631"/>
            <a:chOff x="-2191032" y="-1620"/>
            <a:chExt cx="2163762" cy="3780631"/>
          </a:xfrm>
        </p:grpSpPr>
        <p:sp>
          <p:nvSpPr>
            <p:cNvPr id="12" name="Freeform 1997"/>
            <p:cNvSpPr>
              <a:spLocks/>
            </p:cNvSpPr>
            <p:nvPr/>
          </p:nvSpPr>
          <p:spPr bwMode="auto">
            <a:xfrm rot="16200000">
              <a:off x="-3000861" y="808211"/>
              <a:ext cx="3779206" cy="2159547"/>
            </a:xfrm>
            <a:prstGeom prst="round2SameRect">
              <a:avLst>
                <a:gd name="adj1" fmla="val 9394"/>
                <a:gd name="adj2" fmla="val 0"/>
              </a:avLst>
            </a:prstGeom>
            <a:solidFill>
              <a:srgbClr val="F2F2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21" tIns="45710" rIns="91421" bIns="4571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" name="Freeform 1998"/>
            <p:cNvSpPr>
              <a:spLocks/>
            </p:cNvSpPr>
            <p:nvPr/>
          </p:nvSpPr>
          <p:spPr bwMode="auto">
            <a:xfrm>
              <a:off x="-2185817" y="-1620"/>
              <a:ext cx="2158547" cy="3780631"/>
            </a:xfrm>
            <a:custGeom>
              <a:avLst/>
              <a:gdLst/>
              <a:ahLst/>
              <a:cxnLst>
                <a:cxn ang="0">
                  <a:pos x="1360" y="2268"/>
                </a:cxn>
                <a:cxn ang="0">
                  <a:pos x="1360" y="2268"/>
                </a:cxn>
                <a:cxn ang="0">
                  <a:pos x="1358" y="2292"/>
                </a:cxn>
                <a:cxn ang="0">
                  <a:pos x="1352" y="2312"/>
                </a:cxn>
                <a:cxn ang="0">
                  <a:pos x="1340" y="2332"/>
                </a:cxn>
                <a:cxn ang="0">
                  <a:pos x="1326" y="2348"/>
                </a:cxn>
                <a:cxn ang="0">
                  <a:pos x="1310" y="2362"/>
                </a:cxn>
                <a:cxn ang="0">
                  <a:pos x="1290" y="2372"/>
                </a:cxn>
                <a:cxn ang="0">
                  <a:pos x="1270" y="2380"/>
                </a:cxn>
                <a:cxn ang="0">
                  <a:pos x="1246" y="2382"/>
                </a:cxn>
                <a:cxn ang="0">
                  <a:pos x="112" y="2382"/>
                </a:cxn>
                <a:cxn ang="0">
                  <a:pos x="112" y="2382"/>
                </a:cxn>
                <a:cxn ang="0">
                  <a:pos x="90" y="2380"/>
                </a:cxn>
                <a:cxn ang="0">
                  <a:pos x="68" y="2372"/>
                </a:cxn>
                <a:cxn ang="0">
                  <a:pos x="50" y="2362"/>
                </a:cxn>
                <a:cxn ang="0">
                  <a:pos x="32" y="2348"/>
                </a:cxn>
                <a:cxn ang="0">
                  <a:pos x="18" y="2332"/>
                </a:cxn>
                <a:cxn ang="0">
                  <a:pos x="8" y="2312"/>
                </a:cxn>
                <a:cxn ang="0">
                  <a:pos x="2" y="2292"/>
                </a:cxn>
                <a:cxn ang="0">
                  <a:pos x="0" y="2268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2" y="92"/>
                </a:cxn>
                <a:cxn ang="0">
                  <a:pos x="8" y="70"/>
                </a:cxn>
                <a:cxn ang="0">
                  <a:pos x="18" y="50"/>
                </a:cxn>
                <a:cxn ang="0">
                  <a:pos x="32" y="34"/>
                </a:cxn>
                <a:cxn ang="0">
                  <a:pos x="50" y="20"/>
                </a:cxn>
                <a:cxn ang="0">
                  <a:pos x="68" y="10"/>
                </a:cxn>
                <a:cxn ang="0">
                  <a:pos x="90" y="2"/>
                </a:cxn>
                <a:cxn ang="0">
                  <a:pos x="112" y="0"/>
                </a:cxn>
                <a:cxn ang="0">
                  <a:pos x="1246" y="0"/>
                </a:cxn>
                <a:cxn ang="0">
                  <a:pos x="1246" y="0"/>
                </a:cxn>
                <a:cxn ang="0">
                  <a:pos x="1270" y="2"/>
                </a:cxn>
                <a:cxn ang="0">
                  <a:pos x="1290" y="10"/>
                </a:cxn>
                <a:cxn ang="0">
                  <a:pos x="1310" y="20"/>
                </a:cxn>
                <a:cxn ang="0">
                  <a:pos x="1326" y="34"/>
                </a:cxn>
                <a:cxn ang="0">
                  <a:pos x="1340" y="50"/>
                </a:cxn>
                <a:cxn ang="0">
                  <a:pos x="1352" y="70"/>
                </a:cxn>
                <a:cxn ang="0">
                  <a:pos x="1358" y="92"/>
                </a:cxn>
                <a:cxn ang="0">
                  <a:pos x="1360" y="114"/>
                </a:cxn>
                <a:cxn ang="0">
                  <a:pos x="1360" y="2268"/>
                </a:cxn>
              </a:cxnLst>
              <a:rect l="0" t="0" r="r" b="b"/>
              <a:pathLst>
                <a:path w="1360" h="2382">
                  <a:moveTo>
                    <a:pt x="1360" y="2268"/>
                  </a:moveTo>
                  <a:lnTo>
                    <a:pt x="1360" y="2268"/>
                  </a:lnTo>
                  <a:lnTo>
                    <a:pt x="1358" y="2292"/>
                  </a:lnTo>
                  <a:lnTo>
                    <a:pt x="1352" y="2312"/>
                  </a:lnTo>
                  <a:lnTo>
                    <a:pt x="1340" y="2332"/>
                  </a:lnTo>
                  <a:lnTo>
                    <a:pt x="1326" y="2348"/>
                  </a:lnTo>
                  <a:lnTo>
                    <a:pt x="1310" y="2362"/>
                  </a:lnTo>
                  <a:lnTo>
                    <a:pt x="1290" y="2372"/>
                  </a:lnTo>
                  <a:lnTo>
                    <a:pt x="1270" y="2380"/>
                  </a:lnTo>
                  <a:lnTo>
                    <a:pt x="1246" y="2382"/>
                  </a:lnTo>
                  <a:lnTo>
                    <a:pt x="112" y="2382"/>
                  </a:lnTo>
                  <a:lnTo>
                    <a:pt x="112" y="2382"/>
                  </a:lnTo>
                  <a:lnTo>
                    <a:pt x="90" y="2380"/>
                  </a:lnTo>
                  <a:lnTo>
                    <a:pt x="68" y="2372"/>
                  </a:lnTo>
                  <a:lnTo>
                    <a:pt x="50" y="2362"/>
                  </a:lnTo>
                  <a:lnTo>
                    <a:pt x="32" y="2348"/>
                  </a:lnTo>
                  <a:lnTo>
                    <a:pt x="18" y="2332"/>
                  </a:lnTo>
                  <a:lnTo>
                    <a:pt x="8" y="2312"/>
                  </a:lnTo>
                  <a:lnTo>
                    <a:pt x="2" y="2292"/>
                  </a:lnTo>
                  <a:lnTo>
                    <a:pt x="0" y="2268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2" y="92"/>
                  </a:lnTo>
                  <a:lnTo>
                    <a:pt x="8" y="70"/>
                  </a:lnTo>
                  <a:lnTo>
                    <a:pt x="18" y="50"/>
                  </a:lnTo>
                  <a:lnTo>
                    <a:pt x="32" y="34"/>
                  </a:lnTo>
                  <a:lnTo>
                    <a:pt x="50" y="20"/>
                  </a:lnTo>
                  <a:lnTo>
                    <a:pt x="68" y="10"/>
                  </a:lnTo>
                  <a:lnTo>
                    <a:pt x="90" y="2"/>
                  </a:lnTo>
                  <a:lnTo>
                    <a:pt x="112" y="0"/>
                  </a:lnTo>
                  <a:lnTo>
                    <a:pt x="1246" y="0"/>
                  </a:lnTo>
                  <a:lnTo>
                    <a:pt x="1246" y="0"/>
                  </a:lnTo>
                  <a:lnTo>
                    <a:pt x="1270" y="2"/>
                  </a:lnTo>
                  <a:lnTo>
                    <a:pt x="1290" y="10"/>
                  </a:lnTo>
                  <a:lnTo>
                    <a:pt x="1310" y="20"/>
                  </a:lnTo>
                  <a:lnTo>
                    <a:pt x="1326" y="34"/>
                  </a:lnTo>
                  <a:lnTo>
                    <a:pt x="1340" y="50"/>
                  </a:lnTo>
                  <a:lnTo>
                    <a:pt x="1352" y="70"/>
                  </a:lnTo>
                  <a:lnTo>
                    <a:pt x="1358" y="92"/>
                  </a:lnTo>
                  <a:lnTo>
                    <a:pt x="1360" y="114"/>
                  </a:lnTo>
                  <a:lnTo>
                    <a:pt x="1360" y="226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21" tIns="45710" rIns="91421" bIns="4571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" name="Rectangle 2146"/>
            <p:cNvSpPr>
              <a:spLocks noChangeArrowheads="1"/>
            </p:cNvSpPr>
            <p:nvPr/>
          </p:nvSpPr>
          <p:spPr bwMode="auto">
            <a:xfrm>
              <a:off x="-1966788" y="224597"/>
              <a:ext cx="1097828" cy="492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defTabSz="914217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6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전문가 조언</a:t>
              </a:r>
              <a:endParaRPr kumimoji="1" lang="ko-KR" altLang="en-US" sz="1800" dirty="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5" name="Rectangle 2151"/>
            <p:cNvSpPr>
              <a:spLocks noChangeArrowheads="1"/>
            </p:cNvSpPr>
            <p:nvPr/>
          </p:nvSpPr>
          <p:spPr bwMode="auto">
            <a:xfrm>
              <a:off x="-1973137" y="728477"/>
              <a:ext cx="1069751" cy="952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21" tIns="45710" rIns="91421" bIns="4571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grpSp>
          <p:nvGrpSpPr>
            <p:cNvPr id="16" name="그룹 282"/>
            <p:cNvGrpSpPr/>
            <p:nvPr/>
          </p:nvGrpSpPr>
          <p:grpSpPr>
            <a:xfrm>
              <a:off x="-851943" y="133272"/>
              <a:ext cx="509514" cy="635772"/>
              <a:chOff x="-842886" y="133299"/>
              <a:chExt cx="509621" cy="635906"/>
            </a:xfrm>
          </p:grpSpPr>
          <p:sp>
            <p:nvSpPr>
              <p:cNvPr id="22" name="자유형 21"/>
              <p:cNvSpPr/>
              <p:nvPr/>
            </p:nvSpPr>
            <p:spPr>
              <a:xfrm rot="15966003">
                <a:off x="-600873" y="501598"/>
                <a:ext cx="139171" cy="396044"/>
              </a:xfrm>
              <a:custGeom>
                <a:avLst/>
                <a:gdLst>
                  <a:gd name="connsiteX0" fmla="*/ 0 w 95580"/>
                  <a:gd name="connsiteY0" fmla="*/ 396044 h 396044"/>
                  <a:gd name="connsiteX1" fmla="*/ 47790 w 95580"/>
                  <a:gd name="connsiteY1" fmla="*/ 0 h 396044"/>
                  <a:gd name="connsiteX2" fmla="*/ 95580 w 95580"/>
                  <a:gd name="connsiteY2" fmla="*/ 396044 h 396044"/>
                  <a:gd name="connsiteX3" fmla="*/ 0 w 95580"/>
                  <a:gd name="connsiteY3" fmla="*/ 396044 h 396044"/>
                  <a:gd name="connsiteX0" fmla="*/ 0 w 139171"/>
                  <a:gd name="connsiteY0" fmla="*/ 396044 h 396044"/>
                  <a:gd name="connsiteX1" fmla="*/ 47790 w 139171"/>
                  <a:gd name="connsiteY1" fmla="*/ 0 h 396044"/>
                  <a:gd name="connsiteX2" fmla="*/ 139171 w 139171"/>
                  <a:gd name="connsiteY2" fmla="*/ 337814 h 396044"/>
                  <a:gd name="connsiteX3" fmla="*/ 0 w 139171"/>
                  <a:gd name="connsiteY3" fmla="*/ 396044 h 396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171" h="396044">
                    <a:moveTo>
                      <a:pt x="0" y="396044"/>
                    </a:moveTo>
                    <a:lnTo>
                      <a:pt x="47790" y="0"/>
                    </a:lnTo>
                    <a:lnTo>
                      <a:pt x="139171" y="337814"/>
                    </a:lnTo>
                    <a:lnTo>
                      <a:pt x="0" y="39604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95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3" name="그림 22" descr="체크만년필수첩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-842886" y="133299"/>
                <a:ext cx="491200" cy="6066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0" name="Rectangle 1999"/>
            <p:cNvSpPr>
              <a:spLocks noChangeArrowheads="1"/>
            </p:cNvSpPr>
            <p:nvPr/>
          </p:nvSpPr>
          <p:spPr bwMode="auto">
            <a:xfrm>
              <a:off x="-2189445" y="3063208"/>
              <a:ext cx="2158547" cy="71438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21" tIns="45710" rIns="91421" bIns="4571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" name="텍스트 개체 틀 56"/>
            <p:cNvSpPr txBox="1">
              <a:spLocks/>
            </p:cNvSpPr>
            <p:nvPr/>
          </p:nvSpPr>
          <p:spPr bwMode="auto">
            <a:xfrm>
              <a:off x="-2101650" y="839875"/>
              <a:ext cx="1980784" cy="459741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100" b="1" spc="30" dirty="0" smtClean="0">
                  <a:solidFill>
                    <a:schemeClr val="bg2">
                      <a:lumMod val="10000"/>
                    </a:schemeClr>
                  </a:solidFill>
                  <a:latin typeface="+mn-ea"/>
                </a:rPr>
                <a:t>군집모형을 </a:t>
              </a:r>
              <a:r>
                <a:rPr kumimoji="1" lang="ko-KR" altLang="en-US" sz="1100" b="1" spc="30" dirty="0" err="1" smtClean="0">
                  <a:solidFill>
                    <a:schemeClr val="bg2">
                      <a:lumMod val="10000"/>
                    </a:schemeClr>
                  </a:solidFill>
                  <a:latin typeface="+mn-ea"/>
                </a:rPr>
                <a:t>두개</a:t>
              </a:r>
              <a:r>
                <a:rPr kumimoji="1" lang="ko-KR" altLang="en-US" sz="1100" b="1" spc="30" dirty="0" smtClean="0">
                  <a:solidFill>
                    <a:schemeClr val="bg2">
                      <a:lumMod val="10000"/>
                    </a:schemeClr>
                  </a:solidFill>
                  <a:latin typeface="+mn-ea"/>
                </a:rPr>
                <a:t> 사용하는 이유 </a:t>
              </a:r>
              <a:r>
                <a:rPr kumimoji="1" lang="en-US" altLang="ko-KR" sz="1100" b="1" spc="30" dirty="0" smtClean="0">
                  <a:solidFill>
                    <a:schemeClr val="bg2">
                      <a:lumMod val="10000"/>
                    </a:schemeClr>
                  </a:solidFill>
                  <a:latin typeface="+mn-ea"/>
                </a:rPr>
                <a:t> </a:t>
              </a:r>
              <a:endParaRPr kumimoji="1" lang="en-US" altLang="ko-KR" sz="1100" b="1" spc="30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9" name="텍스트 개체 틀 56"/>
            <p:cNvSpPr txBox="1">
              <a:spLocks/>
            </p:cNvSpPr>
            <p:nvPr/>
          </p:nvSpPr>
          <p:spPr bwMode="auto">
            <a:xfrm>
              <a:off x="-2101650" y="1299566"/>
              <a:ext cx="1980784" cy="1823576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fontAlgn="ctr">
                <a:lnSpc>
                  <a:spcPts val="1500"/>
                </a:lnSpc>
              </a:pPr>
              <a:r>
                <a:rPr kumimoji="1" lang="ko-KR" altLang="en-US" sz="1050" spc="30" dirty="0">
                  <a:latin typeface="+mn-ea"/>
                </a:rPr>
                <a:t> </a:t>
              </a:r>
              <a:r>
                <a:rPr kumimoji="1" lang="ko-KR" altLang="en-US" sz="1050" spc="30" dirty="0" smtClean="0">
                  <a:latin typeface="+mn-ea"/>
                </a:rPr>
                <a:t>군집화는 비지도 학습이기 때문에</a:t>
              </a:r>
              <a:r>
                <a:rPr kumimoji="1" lang="en-US" altLang="ko-KR" sz="1050" spc="30" dirty="0" smtClean="0">
                  <a:latin typeface="+mn-ea"/>
                </a:rPr>
                <a:t>, </a:t>
              </a:r>
              <a:r>
                <a:rPr kumimoji="1" lang="ko-KR" altLang="en-US" sz="1050" spc="30" dirty="0" smtClean="0">
                  <a:latin typeface="+mn-ea"/>
                </a:rPr>
                <a:t>정답이 존재 하지 않는다</a:t>
              </a:r>
              <a:r>
                <a:rPr kumimoji="1" lang="en-US" altLang="ko-KR" sz="1050" spc="30" dirty="0" smtClean="0">
                  <a:latin typeface="+mn-ea"/>
                </a:rPr>
                <a:t>. </a:t>
              </a:r>
            </a:p>
            <a:p>
              <a:pPr algn="just" fontAlgn="ctr">
                <a:lnSpc>
                  <a:spcPts val="1500"/>
                </a:lnSpc>
              </a:pPr>
              <a:endParaRPr kumimoji="1" lang="en-US" altLang="ko-KR" sz="1050" spc="30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  <a:p>
              <a:pPr algn="just" fontAlgn="ctr">
                <a:lnSpc>
                  <a:spcPts val="1500"/>
                </a:lnSpc>
              </a:pPr>
              <a:r>
                <a:rPr kumimoji="1" lang="ko-KR" altLang="en-US" sz="1050" spc="30" dirty="0" smtClean="0">
                  <a:solidFill>
                    <a:schemeClr val="bg2">
                      <a:lumMod val="10000"/>
                    </a:schemeClr>
                  </a:solidFill>
                  <a:latin typeface="+mn-ea"/>
                </a:rPr>
                <a:t>그렇기 때문에 군집화가 잘 되었는지를 비교하기 위한 대상이 필요하다</a:t>
              </a:r>
              <a:r>
                <a:rPr kumimoji="1" lang="en-US" altLang="ko-KR" sz="1050" spc="30" dirty="0" smtClean="0">
                  <a:solidFill>
                    <a:schemeClr val="bg2">
                      <a:lumMod val="10000"/>
                    </a:schemeClr>
                  </a:solidFill>
                  <a:latin typeface="+mn-ea"/>
                </a:rPr>
                <a:t>. </a:t>
              </a:r>
              <a:r>
                <a:rPr kumimoji="1" lang="ko-KR" altLang="en-US" sz="1050" spc="30" dirty="0" err="1" smtClean="0">
                  <a:solidFill>
                    <a:schemeClr val="bg2">
                      <a:lumMod val="10000"/>
                    </a:schemeClr>
                  </a:solidFill>
                  <a:latin typeface="+mn-ea"/>
                </a:rPr>
                <a:t>두모형이</a:t>
              </a:r>
              <a:r>
                <a:rPr kumimoji="1" lang="ko-KR" altLang="en-US" sz="1050" spc="30" dirty="0">
                  <a:solidFill>
                    <a:schemeClr val="bg2">
                      <a:lumMod val="10000"/>
                    </a:schemeClr>
                  </a:solidFill>
                  <a:latin typeface="+mn-ea"/>
                </a:rPr>
                <a:t> </a:t>
              </a:r>
              <a:r>
                <a:rPr kumimoji="1" lang="ko-KR" altLang="en-US" sz="1050" spc="30" dirty="0" smtClean="0">
                  <a:solidFill>
                    <a:schemeClr val="bg2">
                      <a:lumMod val="10000"/>
                    </a:schemeClr>
                  </a:solidFill>
                  <a:latin typeface="+mn-ea"/>
                </a:rPr>
                <a:t>일반적으로 비슷한 경향을 나타내면 잘 </a:t>
              </a:r>
              <a:endParaRPr kumimoji="1" lang="en-US" altLang="ko-KR" sz="1050" spc="30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908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21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3-3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77353" y="1403573"/>
            <a:ext cx="10120845" cy="5904656"/>
          </a:xfrm>
          <a:prstGeom prst="rect">
            <a:avLst/>
          </a:prstGeom>
        </p:spPr>
        <p:txBody>
          <a:bodyPr/>
          <a:lstStyle>
            <a:lvl1pPr marL="391068" indent="-391068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군집화 모형</a:t>
            </a:r>
            <a:endParaRPr lang="en-US" altLang="ko-KR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lvl="1"/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모형 비교 그룹간 </a:t>
            </a:r>
            <a:r>
              <a:rPr lang="ko-KR" altLang="en-US" sz="2000" dirty="0" err="1" smtClean="0">
                <a:latin typeface="경기천년제목OTF Light" pitchFamily="18" charset="-127"/>
                <a:ea typeface="경기천년제목OTF Light" pitchFamily="18" charset="-127"/>
              </a:rPr>
              <a:t>제곱합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/ </a:t>
            </a: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총 </a:t>
            </a:r>
            <a:r>
              <a:rPr lang="ko-KR" altLang="en-US" sz="2000" dirty="0" err="1" smtClean="0">
                <a:latin typeface="경기천년제목OTF Light" pitchFamily="18" charset="-127"/>
                <a:ea typeface="경기천년제목OTF Light" pitchFamily="18" charset="-127"/>
              </a:rPr>
              <a:t>제곱합</a:t>
            </a: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( Between Sum of Square / Total Sum of Square)</a:t>
            </a:r>
          </a:p>
          <a:p>
            <a:pPr lvl="1"/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399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71" y="1707072"/>
            <a:ext cx="10458473" cy="3587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22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3-3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군집화 모형</a:t>
            </a:r>
            <a:endParaRPr lang="ko-KR" altLang="en-US" dirty="0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97811" y="1726469"/>
            <a:ext cx="682428" cy="35528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253705" y="5302231"/>
            <a:ext cx="0" cy="5658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73498" y="5950011"/>
            <a:ext cx="12878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 지출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358995" y="1725283"/>
            <a:ext cx="664235" cy="3545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678174" y="5302231"/>
            <a:ext cx="8927" cy="52850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9049109" y="1720158"/>
            <a:ext cx="854016" cy="353981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9474015" y="5264893"/>
            <a:ext cx="2102" cy="1395618"/>
          </a:xfrm>
          <a:prstGeom prst="straightConnector1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66186" y="5941900"/>
            <a:ext cx="13564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중 지출</a:t>
            </a:r>
            <a:endParaRPr lang="en-US" altLang="ko-KR" dirty="0" smtClean="0"/>
          </a:p>
          <a:p>
            <a:r>
              <a:rPr lang="ko-KR" altLang="en-US" dirty="0" smtClean="0"/>
              <a:t>필수 선호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797886" y="6732165"/>
            <a:ext cx="13564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중 지출</a:t>
            </a:r>
            <a:endParaRPr lang="en-US" altLang="ko-KR" dirty="0" smtClean="0"/>
          </a:p>
          <a:p>
            <a:r>
              <a:rPr lang="ko-KR" altLang="en-US" dirty="0" smtClean="0"/>
              <a:t>오락 선호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596552" y="1711105"/>
            <a:ext cx="535948" cy="3567066"/>
          </a:xfrm>
          <a:prstGeom prst="rect">
            <a:avLst/>
          </a:prstGeom>
          <a:noFill/>
          <a:ln>
            <a:solidFill>
              <a:srgbClr val="EE8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864526" y="5279366"/>
            <a:ext cx="0" cy="1381145"/>
          </a:xfrm>
          <a:prstGeom prst="straightConnector1">
            <a:avLst/>
          </a:prstGeom>
          <a:ln w="15875">
            <a:solidFill>
              <a:srgbClr val="EE81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93578" y="6660511"/>
            <a:ext cx="2160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 지출 </a:t>
            </a:r>
            <a:endParaRPr lang="en-US" altLang="ko-KR" dirty="0" smtClean="0"/>
          </a:p>
          <a:p>
            <a:r>
              <a:rPr lang="ko-KR" altLang="en-US" dirty="0" smtClean="0"/>
              <a:t>단조로운 거래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99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10267950" y="7061200"/>
            <a:ext cx="423863" cy="347663"/>
          </a:xfrm>
        </p:spPr>
        <p:txBody>
          <a:bodyPr/>
          <a:lstStyle/>
          <a:p>
            <a:fld id="{9DB1A714-22B6-415B-B621-748EF96EC691}" type="slidenum">
              <a:rPr lang="en-US" altLang="ko-KR" smtClean="0"/>
              <a:pPr/>
              <a:t>23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98034" y="7033162"/>
            <a:ext cx="41980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solidFill>
                  <a:schemeClr val="bg1"/>
                </a:solidFill>
                <a:latin typeface="NeuropoliticalW00-Book" panose="020B0505020201080104" pitchFamily="34" charset="0"/>
              </a:rPr>
              <a:t>Data Analytics Lab</a:t>
            </a:r>
            <a:endParaRPr lang="ko-KR" altLang="en-US" sz="2600" dirty="0">
              <a:solidFill>
                <a:schemeClr val="bg1"/>
              </a:solidFill>
              <a:latin typeface="NeuropoliticalW00-Book" panose="020B05050202010801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84579" y="2964879"/>
            <a:ext cx="41764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mtClean="0">
                <a:latin typeface="경기천년제목OTF Bold" pitchFamily="18" charset="-127"/>
                <a:ea typeface="경기천년제목OTF Bold" pitchFamily="18" charset="-127"/>
              </a:rPr>
              <a:t>04. </a:t>
            </a:r>
            <a:r>
              <a:rPr lang="ko-KR" altLang="en-US" sz="5000" dirty="0" smtClean="0">
                <a:latin typeface="경기천년제목OTF Bold" pitchFamily="18" charset="-127"/>
                <a:ea typeface="경기천년제목OTF Bold" pitchFamily="18" charset="-127"/>
              </a:rPr>
              <a:t>활용 방안</a:t>
            </a:r>
            <a:endParaRPr lang="ko-KR" altLang="en-US" sz="5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9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24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4-1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활용방안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74" y="5796061"/>
            <a:ext cx="1641569" cy="1301685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366873"/>
              </p:ext>
            </p:extLst>
          </p:nvPr>
        </p:nvGraphicFramePr>
        <p:xfrm>
          <a:off x="258564" y="1835621"/>
          <a:ext cx="10225136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932"/>
                <a:gridCol w="806784"/>
                <a:gridCol w="760537"/>
                <a:gridCol w="681704"/>
                <a:gridCol w="619595"/>
                <a:gridCol w="1181162"/>
                <a:gridCol w="1246678"/>
                <a:gridCol w="1368350"/>
                <a:gridCol w="780579"/>
                <a:gridCol w="993973"/>
                <a:gridCol w="1185842"/>
              </a:tblGrid>
              <a:tr h="553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KEY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/>
                        <a:t>거래월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성별 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나이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기간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총지출금액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총지출 금액</a:t>
                      </a:r>
                      <a:endParaRPr lang="en-US" altLang="ko-KR" sz="1500" dirty="0" smtClean="0"/>
                    </a:p>
                    <a:p>
                      <a:pPr algn="ctr" latinLnBrk="1"/>
                      <a:r>
                        <a:rPr lang="ko-KR" altLang="en-US" sz="1500" dirty="0" smtClean="0"/>
                        <a:t> 등급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/>
                        <a:t>최빈선호항목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주</a:t>
                      </a:r>
                      <a:r>
                        <a:rPr lang="en-US" altLang="ko-KR" sz="1500" dirty="0" smtClean="0"/>
                        <a:t>/</a:t>
                      </a:r>
                      <a:r>
                        <a:rPr lang="ko-KR" altLang="en-US" sz="1500" dirty="0" smtClean="0"/>
                        <a:t>야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소비경향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군집</a:t>
                      </a:r>
                      <a:r>
                        <a:rPr lang="en-US" altLang="ko-KR" sz="1500" dirty="0" smtClean="0"/>
                        <a:t>(SOM)</a:t>
                      </a:r>
                      <a:endParaRPr lang="ko-KR" altLang="en-US" sz="1500" dirty="0"/>
                    </a:p>
                  </a:txBody>
                  <a:tcPr/>
                </a:tc>
              </a:tr>
              <a:tr h="3110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11178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201711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교통비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(4)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야간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(0)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집중구매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(1)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1370" y="1187549"/>
            <a:ext cx="65527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나와 같은 군집 특징은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4" y="3084744"/>
            <a:ext cx="4018968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826" y="3220534"/>
            <a:ext cx="2880320" cy="217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549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25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4-1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활용 방안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AutoShape 2" descr="ì¬ë ìºë¦­í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4" descr="ì¬ë ìºë¦­í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33" y="1979637"/>
            <a:ext cx="9479595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7394" y="1441539"/>
            <a:ext cx="48362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나의 소비 성향은</a:t>
            </a:r>
            <a:r>
              <a:rPr lang="en-US" altLang="ko-KR" dirty="0" smtClean="0"/>
              <a:t>???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73698" y="4261462"/>
            <a:ext cx="705678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3 -&gt; 8 : </a:t>
            </a:r>
            <a:r>
              <a:rPr lang="ko-KR" altLang="en-US" dirty="0" smtClean="0"/>
              <a:t>지출 금액이 늘어나고 소비 항목이 늘어 났다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8 -&gt; 6 : </a:t>
            </a:r>
            <a:r>
              <a:rPr lang="ko-KR" altLang="en-US" dirty="0" smtClean="0"/>
              <a:t>주간 소비량보다 야간 소비량이 늘어났다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6 -&gt; 3 : </a:t>
            </a:r>
            <a:r>
              <a:rPr lang="ko-KR" altLang="en-US" dirty="0" smtClean="0"/>
              <a:t>다시 지출 금액이 줄고 소비 량이 줄고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최빈</a:t>
            </a:r>
            <a:r>
              <a:rPr lang="ko-KR" altLang="en-US" dirty="0" smtClean="0"/>
              <a:t> 선호 항목이 </a:t>
            </a:r>
            <a:r>
              <a:rPr lang="en-US" altLang="ko-KR" dirty="0" smtClean="0"/>
              <a:t>2(</a:t>
            </a:r>
            <a:r>
              <a:rPr lang="ko-KR" altLang="en-US" dirty="0" smtClean="0"/>
              <a:t>식품</a:t>
            </a:r>
            <a:r>
              <a:rPr lang="en-US" altLang="ko-KR" dirty="0" smtClean="0"/>
              <a:t>)-&gt;4(</a:t>
            </a:r>
            <a:r>
              <a:rPr lang="ko-KR" altLang="en-US" dirty="0" smtClean="0"/>
              <a:t>교통비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이동</a:t>
            </a:r>
            <a:r>
              <a:rPr lang="en-US" altLang="ko-KR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02" y="4261462"/>
            <a:ext cx="2187995" cy="2617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959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26</a:t>
            </a:fld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4-1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활용방안 </a:t>
            </a:r>
            <a:r>
              <a:rPr lang="en-US" altLang="ko-KR" smtClean="0"/>
              <a:t>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191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27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4-2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활용 방안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3338" y="1201930"/>
            <a:ext cx="31683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군집을 통한 이탈자 예측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1164" y="1915904"/>
            <a:ext cx="59046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이탈자를 어떻게 정의할 것인가</a:t>
            </a:r>
            <a:r>
              <a:rPr lang="en-US" altLang="ko-KR" dirty="0" smtClean="0"/>
              <a:t>? 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53064" y="2771725"/>
            <a:ext cx="9793088" cy="64807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5777954" y="2771725"/>
            <a:ext cx="0" cy="648072"/>
          </a:xfrm>
          <a:prstGeom prst="line">
            <a:avLst/>
          </a:prstGeom>
          <a:ln w="25400">
            <a:solidFill>
              <a:srgbClr val="EE8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442250" y="2771725"/>
            <a:ext cx="0" cy="648072"/>
          </a:xfrm>
          <a:prstGeom prst="line">
            <a:avLst/>
          </a:prstGeom>
          <a:ln w="25400">
            <a:solidFill>
              <a:srgbClr val="EE8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68546" y="2888012"/>
            <a:ext cx="44662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2017</a:t>
            </a:r>
            <a:r>
              <a:rPr lang="ko-KR" altLang="en-US" dirty="0" smtClean="0">
                <a:solidFill>
                  <a:schemeClr val="bg1"/>
                </a:solidFill>
              </a:rPr>
              <a:t>년 </a:t>
            </a:r>
            <a:r>
              <a:rPr lang="en-US" altLang="ko-KR" dirty="0" smtClean="0">
                <a:solidFill>
                  <a:schemeClr val="bg1"/>
                </a:solidFill>
              </a:rPr>
              <a:t>11</a:t>
            </a:r>
            <a:r>
              <a:rPr lang="ko-KR" altLang="en-US" dirty="0" smtClean="0">
                <a:solidFill>
                  <a:schemeClr val="bg1"/>
                </a:solidFill>
              </a:rPr>
              <a:t>월 </a:t>
            </a:r>
            <a:r>
              <a:rPr lang="en-US" altLang="ko-KR" dirty="0" smtClean="0">
                <a:solidFill>
                  <a:schemeClr val="bg1"/>
                </a:solidFill>
              </a:rPr>
              <a:t>~ 2018</a:t>
            </a:r>
            <a:r>
              <a:rPr lang="ko-KR" altLang="en-US" dirty="0" smtClean="0">
                <a:solidFill>
                  <a:schemeClr val="bg1"/>
                </a:solidFill>
              </a:rPr>
              <a:t>년 </a:t>
            </a:r>
            <a:r>
              <a:rPr lang="en-US" altLang="ko-KR" dirty="0">
                <a:solidFill>
                  <a:schemeClr val="bg1"/>
                </a:solidFill>
              </a:rPr>
              <a:t>8</a:t>
            </a:r>
            <a:r>
              <a:rPr lang="ko-KR" altLang="en-US" dirty="0" smtClean="0">
                <a:solidFill>
                  <a:schemeClr val="bg1"/>
                </a:solidFill>
              </a:rPr>
              <a:t>월 사용자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81934" y="2915041"/>
            <a:ext cx="22910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2018</a:t>
            </a:r>
            <a:r>
              <a:rPr lang="ko-KR" altLang="en-US" dirty="0" smtClean="0">
                <a:solidFill>
                  <a:schemeClr val="bg1"/>
                </a:solidFill>
              </a:rPr>
              <a:t>년 </a:t>
            </a:r>
            <a:r>
              <a:rPr lang="en-US" altLang="ko-KR" dirty="0" smtClean="0">
                <a:solidFill>
                  <a:schemeClr val="bg1"/>
                </a:solidFill>
              </a:rPr>
              <a:t>9</a:t>
            </a:r>
            <a:r>
              <a:rPr lang="ko-KR" altLang="en-US" dirty="0" smtClean="0">
                <a:solidFill>
                  <a:schemeClr val="bg1"/>
                </a:solidFill>
              </a:rPr>
              <a:t>월 사용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14258" y="2887837"/>
            <a:ext cx="18373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11,12</a:t>
            </a:r>
            <a:r>
              <a:rPr lang="ko-KR" altLang="en-US" dirty="0" smtClean="0">
                <a:solidFill>
                  <a:schemeClr val="bg1"/>
                </a:solidFill>
              </a:rPr>
              <a:t>월 이탈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0330" y="3707829"/>
            <a:ext cx="918605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앱</a:t>
            </a:r>
            <a:r>
              <a:rPr lang="ko-KR" altLang="en-US" dirty="0" smtClean="0"/>
              <a:t> 사용자는 </a:t>
            </a:r>
            <a:r>
              <a:rPr lang="en-US" altLang="ko-KR" dirty="0" smtClean="0"/>
              <a:t>2018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9</a:t>
            </a:r>
            <a:r>
              <a:rPr lang="ko-KR" altLang="en-US" dirty="0" smtClean="0"/>
              <a:t>월까지 기준기간</a:t>
            </a:r>
            <a:r>
              <a:rPr lang="en-US" altLang="ko-KR" dirty="0" smtClean="0"/>
              <a:t>(3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6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)</a:t>
            </a:r>
            <a:r>
              <a:rPr lang="ko-KR" altLang="en-US" dirty="0" smtClean="0"/>
              <a:t> 이상 사용한 </a:t>
            </a:r>
            <a:r>
              <a:rPr lang="ko-KR" altLang="en-US" dirty="0" err="1" smtClean="0"/>
              <a:t>사람들중</a:t>
            </a:r>
            <a:r>
              <a:rPr lang="ko-KR" altLang="en-US" dirty="0" smtClean="0"/>
              <a:t>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월</a:t>
            </a:r>
            <a:r>
              <a:rPr lang="en-US" altLang="ko-KR" dirty="0" smtClean="0"/>
              <a:t>, 12</a:t>
            </a:r>
            <a:r>
              <a:rPr lang="ko-KR" altLang="en-US" dirty="0" smtClean="0"/>
              <a:t>월에 이탈한 사람으로 정의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개월 기준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8193</a:t>
            </a:r>
            <a:r>
              <a:rPr lang="ko-KR" altLang="en-US" dirty="0" smtClean="0"/>
              <a:t>명 중 </a:t>
            </a:r>
            <a:r>
              <a:rPr lang="en-US" altLang="ko-KR" dirty="0" smtClean="0"/>
              <a:t>851 </a:t>
            </a:r>
            <a:r>
              <a:rPr lang="ko-KR" altLang="en-US" dirty="0" smtClean="0"/>
              <a:t>명 이탈 </a:t>
            </a:r>
            <a:r>
              <a:rPr lang="en-US" altLang="ko-KR" dirty="0" smtClean="0"/>
              <a:t>(10.3%)</a:t>
            </a:r>
          </a:p>
          <a:p>
            <a:r>
              <a:rPr lang="en-US" altLang="ko-KR" dirty="0" smtClean="0"/>
              <a:t>6</a:t>
            </a:r>
            <a:r>
              <a:rPr lang="ko-KR" altLang="en-US" dirty="0" smtClean="0"/>
              <a:t>개월 기준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7593</a:t>
            </a:r>
            <a:r>
              <a:rPr lang="ko-KR" altLang="en-US" dirty="0" smtClean="0"/>
              <a:t>명 중 </a:t>
            </a:r>
            <a:r>
              <a:rPr lang="en-US" altLang="ko-KR" dirty="0" smtClean="0"/>
              <a:t>759</a:t>
            </a:r>
            <a:r>
              <a:rPr lang="ko-KR" altLang="en-US" dirty="0"/>
              <a:t> </a:t>
            </a:r>
            <a:r>
              <a:rPr lang="ko-KR" altLang="en-US" dirty="0" smtClean="0"/>
              <a:t>명 이탈 </a:t>
            </a:r>
            <a:r>
              <a:rPr lang="en-US" altLang="ko-KR" dirty="0" smtClean="0"/>
              <a:t>(10%)</a:t>
            </a:r>
          </a:p>
        </p:txBody>
      </p:sp>
      <p:sp>
        <p:nvSpPr>
          <p:cNvPr id="20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6878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28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4-2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활용 방안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3338" y="1201930"/>
            <a:ext cx="31683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군집을 통한 이탈자 예측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68546" y="2888012"/>
            <a:ext cx="44662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2017</a:t>
            </a:r>
            <a:r>
              <a:rPr lang="ko-KR" altLang="en-US" dirty="0" smtClean="0">
                <a:solidFill>
                  <a:schemeClr val="bg1"/>
                </a:solidFill>
              </a:rPr>
              <a:t>년 </a:t>
            </a:r>
            <a:r>
              <a:rPr lang="en-US" altLang="ko-KR" dirty="0" smtClean="0">
                <a:solidFill>
                  <a:schemeClr val="bg1"/>
                </a:solidFill>
              </a:rPr>
              <a:t>11</a:t>
            </a:r>
            <a:r>
              <a:rPr lang="ko-KR" altLang="en-US" dirty="0" smtClean="0">
                <a:solidFill>
                  <a:schemeClr val="bg1"/>
                </a:solidFill>
              </a:rPr>
              <a:t>월 </a:t>
            </a:r>
            <a:r>
              <a:rPr lang="en-US" altLang="ko-KR" dirty="0" smtClean="0">
                <a:solidFill>
                  <a:schemeClr val="bg1"/>
                </a:solidFill>
              </a:rPr>
              <a:t>~ 2018</a:t>
            </a:r>
            <a:r>
              <a:rPr lang="ko-KR" altLang="en-US" dirty="0" smtClean="0">
                <a:solidFill>
                  <a:schemeClr val="bg1"/>
                </a:solidFill>
              </a:rPr>
              <a:t>년 </a:t>
            </a:r>
            <a:r>
              <a:rPr lang="en-US" altLang="ko-KR" dirty="0">
                <a:solidFill>
                  <a:schemeClr val="bg1"/>
                </a:solidFill>
              </a:rPr>
              <a:t>8</a:t>
            </a:r>
            <a:r>
              <a:rPr lang="ko-KR" altLang="en-US" dirty="0" smtClean="0">
                <a:solidFill>
                  <a:schemeClr val="bg1"/>
                </a:solidFill>
              </a:rPr>
              <a:t>월 사용자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81934" y="2915041"/>
            <a:ext cx="22910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2018</a:t>
            </a:r>
            <a:r>
              <a:rPr lang="ko-KR" altLang="en-US" dirty="0" smtClean="0">
                <a:solidFill>
                  <a:schemeClr val="bg1"/>
                </a:solidFill>
              </a:rPr>
              <a:t>년 </a:t>
            </a:r>
            <a:r>
              <a:rPr lang="en-US" altLang="ko-KR" dirty="0" smtClean="0">
                <a:solidFill>
                  <a:schemeClr val="bg1"/>
                </a:solidFill>
              </a:rPr>
              <a:t>9</a:t>
            </a:r>
            <a:r>
              <a:rPr lang="ko-KR" altLang="en-US" dirty="0" smtClean="0">
                <a:solidFill>
                  <a:schemeClr val="bg1"/>
                </a:solidFill>
              </a:rPr>
              <a:t>월 사용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14258" y="2887837"/>
            <a:ext cx="18373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11,12</a:t>
            </a:r>
            <a:r>
              <a:rPr lang="ko-KR" altLang="en-US" dirty="0" smtClean="0">
                <a:solidFill>
                  <a:schemeClr val="bg1"/>
                </a:solidFill>
              </a:rPr>
              <a:t>월 이탈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716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29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4-2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활용방안 </a:t>
            </a:r>
            <a:r>
              <a:rPr lang="en-US" altLang="ko-KR" dirty="0" smtClean="0"/>
              <a:t>(2)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11" y="1714767"/>
            <a:ext cx="4328065" cy="261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7" name="그룹 4096"/>
          <p:cNvGrpSpPr/>
          <p:nvPr/>
        </p:nvGrpSpPr>
        <p:grpSpPr>
          <a:xfrm>
            <a:off x="449362" y="4392285"/>
            <a:ext cx="4752528" cy="2915944"/>
            <a:chOff x="262911" y="4207533"/>
            <a:chExt cx="4997422" cy="3100696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911" y="4207533"/>
              <a:ext cx="4997422" cy="3100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직선 화살표 연결선 8"/>
            <p:cNvCxnSpPr/>
            <p:nvPr/>
          </p:nvCxnSpPr>
          <p:spPr>
            <a:xfrm>
              <a:off x="809402" y="4515776"/>
              <a:ext cx="1270753" cy="1031334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V="1">
              <a:off x="845800" y="4676714"/>
              <a:ext cx="1011435" cy="592764"/>
            </a:xfrm>
            <a:prstGeom prst="straightConnector1">
              <a:avLst/>
            </a:prstGeom>
            <a:ln w="158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1776567" y="4691858"/>
              <a:ext cx="459714" cy="577620"/>
            </a:xfrm>
            <a:prstGeom prst="straightConnector1">
              <a:avLst/>
            </a:prstGeom>
            <a:ln w="158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5705946" y="4451071"/>
            <a:ext cx="4745950" cy="2915944"/>
            <a:chOff x="5561928" y="4392285"/>
            <a:chExt cx="4745950" cy="2915944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1928" y="4392285"/>
              <a:ext cx="4745950" cy="2915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6" name="직선 화살표 연결선 15"/>
            <p:cNvCxnSpPr/>
            <p:nvPr/>
          </p:nvCxnSpPr>
          <p:spPr>
            <a:xfrm flipV="1">
              <a:off x="6065986" y="4676714"/>
              <a:ext cx="3024336" cy="51244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6426026" y="4807655"/>
              <a:ext cx="3024336" cy="420726"/>
            </a:xfrm>
            <a:prstGeom prst="straightConnector1">
              <a:avLst/>
            </a:prstGeom>
            <a:ln w="158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233338" y="1201930"/>
            <a:ext cx="51845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군집을 통한 이탈자 예측</a:t>
            </a:r>
            <a:r>
              <a:rPr lang="en-US" altLang="ko-KR" dirty="0" smtClean="0"/>
              <a:t>(3</a:t>
            </a:r>
            <a:r>
              <a:rPr lang="ko-KR" altLang="en-US" dirty="0" smtClean="0"/>
              <a:t>개월 기준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6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778" y="1681340"/>
            <a:ext cx="4352634" cy="2685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7434" y="2987749"/>
            <a:ext cx="27363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latin typeface="경기천년제목OTF Bold" pitchFamily="18" charset="-127"/>
                <a:ea typeface="경기천년제목OTF Bold" pitchFamily="18" charset="-127"/>
              </a:rPr>
              <a:t>01. </a:t>
            </a:r>
            <a:r>
              <a:rPr lang="ko-KR" altLang="en-US" sz="5000" dirty="0" smtClean="0">
                <a:latin typeface="경기천년제목OTF Bold" pitchFamily="18" charset="-127"/>
                <a:ea typeface="경기천년제목OTF Bold" pitchFamily="18" charset="-127"/>
              </a:rPr>
              <a:t>개요</a:t>
            </a:r>
            <a:endParaRPr lang="ko-KR" altLang="en-US" sz="5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98034" y="7033162"/>
            <a:ext cx="41980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solidFill>
                  <a:schemeClr val="bg1"/>
                </a:solidFill>
                <a:latin typeface="NeuropoliticalW00-Book" panose="020B0505020201080104" pitchFamily="34" charset="0"/>
              </a:rPr>
              <a:t>Data Analytics Lab</a:t>
            </a:r>
            <a:endParaRPr lang="ko-KR" altLang="en-US" sz="2600" dirty="0">
              <a:solidFill>
                <a:schemeClr val="bg1"/>
              </a:solidFill>
              <a:latin typeface="NeuropoliticalW00-Book" panose="020B050502020108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29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30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4-2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활용방안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1410" y="1259557"/>
            <a:ext cx="7200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샘플링 </a:t>
            </a:r>
            <a:r>
              <a:rPr lang="en-US" altLang="ko-KR" dirty="0" smtClean="0"/>
              <a:t>3:1 </a:t>
            </a:r>
          </a:p>
          <a:p>
            <a:r>
              <a:rPr lang="ko-KR" altLang="en-US" dirty="0" smtClean="0"/>
              <a:t>변수 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period : 2018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9</a:t>
            </a:r>
            <a:r>
              <a:rPr lang="ko-KR" altLang="en-US" dirty="0" smtClean="0"/>
              <a:t>월 이전까지 이용기간 </a:t>
            </a:r>
            <a:endParaRPr lang="en-US" altLang="ko-KR" dirty="0" smtClean="0"/>
          </a:p>
          <a:p>
            <a:r>
              <a:rPr lang="en-US" altLang="ko-KR" dirty="0" err="1" smtClean="0"/>
              <a:t>Fspend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이용 시작 월 소비금액 </a:t>
            </a:r>
            <a:endParaRPr lang="en-US" altLang="ko-KR" dirty="0" smtClean="0"/>
          </a:p>
          <a:p>
            <a:r>
              <a:rPr lang="en-US" altLang="ko-KR" dirty="0" err="1" smtClean="0"/>
              <a:t>Lspend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이용 마지막 월 소비금액 </a:t>
            </a:r>
            <a:endParaRPr lang="en-US" altLang="ko-KR" dirty="0" smtClean="0"/>
          </a:p>
          <a:p>
            <a:r>
              <a:rPr lang="en-US" altLang="ko-KR" dirty="0" smtClean="0"/>
              <a:t>Change : 2018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9</a:t>
            </a:r>
            <a:r>
              <a:rPr lang="ko-KR" altLang="en-US" dirty="0" smtClean="0"/>
              <a:t>월 이전까지 변화한 군집 개수 </a:t>
            </a:r>
            <a:endParaRPr lang="en-US" altLang="ko-KR" dirty="0" smtClean="0"/>
          </a:p>
          <a:p>
            <a:r>
              <a:rPr lang="en-US" altLang="ko-KR" dirty="0" err="1" smtClean="0"/>
              <a:t>Fvol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이용 시작 월 거래량</a:t>
            </a:r>
            <a:endParaRPr lang="en-US" altLang="ko-KR" dirty="0" smtClean="0"/>
          </a:p>
          <a:p>
            <a:r>
              <a:rPr lang="en-US" altLang="ko-KR" dirty="0" err="1" smtClean="0"/>
              <a:t>Lvol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이용 마지막 월 거래량 </a:t>
            </a:r>
            <a:endParaRPr lang="en-US" altLang="ko-KR" dirty="0" smtClean="0"/>
          </a:p>
          <a:p>
            <a:r>
              <a:rPr lang="en-US" altLang="ko-KR" dirty="0" err="1" smtClean="0"/>
              <a:t>Fsom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이용 시작 월 군집 </a:t>
            </a:r>
            <a:endParaRPr lang="en-US" altLang="ko-KR" dirty="0" smtClean="0"/>
          </a:p>
          <a:p>
            <a:r>
              <a:rPr lang="en-US" altLang="ko-KR" dirty="0" err="1" smtClean="0"/>
              <a:t>Lsom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이용 마지막 월 군집 </a:t>
            </a:r>
            <a:endParaRPr lang="en-US" altLang="ko-KR" dirty="0" smtClean="0"/>
          </a:p>
          <a:p>
            <a:r>
              <a:rPr lang="en-US" altLang="ko-KR" dirty="0" smtClean="0"/>
              <a:t>GENDER : </a:t>
            </a:r>
            <a:r>
              <a:rPr lang="ko-KR" altLang="en-US" dirty="0" smtClean="0"/>
              <a:t>성별</a:t>
            </a:r>
            <a:endParaRPr lang="en-US" altLang="ko-KR" dirty="0" smtClean="0"/>
          </a:p>
          <a:p>
            <a:r>
              <a:rPr lang="en-US" altLang="ko-KR" dirty="0" smtClean="0"/>
              <a:t>Gen : </a:t>
            </a:r>
            <a:r>
              <a:rPr lang="ko-KR" altLang="en-US" dirty="0" smtClean="0"/>
              <a:t>나이  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ko-KR" altLang="en-US" dirty="0" smtClean="0"/>
              <a:t>모형 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Logistic regression / random Forest </a:t>
            </a:r>
          </a:p>
          <a:p>
            <a:r>
              <a:rPr lang="en-US" altLang="ko-KR" dirty="0" smtClean="0"/>
              <a:t>       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686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-2191032" y="-1620"/>
            <a:ext cx="2163762" cy="3780631"/>
            <a:chOff x="-2191032" y="-1620"/>
            <a:chExt cx="2163762" cy="3780631"/>
          </a:xfrm>
        </p:grpSpPr>
        <p:sp>
          <p:nvSpPr>
            <p:cNvPr id="27" name="Freeform 1997"/>
            <p:cNvSpPr>
              <a:spLocks/>
            </p:cNvSpPr>
            <p:nvPr/>
          </p:nvSpPr>
          <p:spPr bwMode="auto">
            <a:xfrm rot="16200000">
              <a:off x="-3000861" y="808211"/>
              <a:ext cx="3779206" cy="2159547"/>
            </a:xfrm>
            <a:prstGeom prst="round2SameRect">
              <a:avLst>
                <a:gd name="adj1" fmla="val 9394"/>
                <a:gd name="adj2" fmla="val 0"/>
              </a:avLst>
            </a:prstGeom>
            <a:solidFill>
              <a:srgbClr val="F2F2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21" tIns="45710" rIns="91421" bIns="4571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8" name="Freeform 1998"/>
            <p:cNvSpPr>
              <a:spLocks/>
            </p:cNvSpPr>
            <p:nvPr/>
          </p:nvSpPr>
          <p:spPr bwMode="auto">
            <a:xfrm>
              <a:off x="-2185817" y="-1620"/>
              <a:ext cx="2158547" cy="3780631"/>
            </a:xfrm>
            <a:custGeom>
              <a:avLst/>
              <a:gdLst/>
              <a:ahLst/>
              <a:cxnLst>
                <a:cxn ang="0">
                  <a:pos x="1360" y="2268"/>
                </a:cxn>
                <a:cxn ang="0">
                  <a:pos x="1360" y="2268"/>
                </a:cxn>
                <a:cxn ang="0">
                  <a:pos x="1358" y="2292"/>
                </a:cxn>
                <a:cxn ang="0">
                  <a:pos x="1352" y="2312"/>
                </a:cxn>
                <a:cxn ang="0">
                  <a:pos x="1340" y="2332"/>
                </a:cxn>
                <a:cxn ang="0">
                  <a:pos x="1326" y="2348"/>
                </a:cxn>
                <a:cxn ang="0">
                  <a:pos x="1310" y="2362"/>
                </a:cxn>
                <a:cxn ang="0">
                  <a:pos x="1290" y="2372"/>
                </a:cxn>
                <a:cxn ang="0">
                  <a:pos x="1270" y="2380"/>
                </a:cxn>
                <a:cxn ang="0">
                  <a:pos x="1246" y="2382"/>
                </a:cxn>
                <a:cxn ang="0">
                  <a:pos x="112" y="2382"/>
                </a:cxn>
                <a:cxn ang="0">
                  <a:pos x="112" y="2382"/>
                </a:cxn>
                <a:cxn ang="0">
                  <a:pos x="90" y="2380"/>
                </a:cxn>
                <a:cxn ang="0">
                  <a:pos x="68" y="2372"/>
                </a:cxn>
                <a:cxn ang="0">
                  <a:pos x="50" y="2362"/>
                </a:cxn>
                <a:cxn ang="0">
                  <a:pos x="32" y="2348"/>
                </a:cxn>
                <a:cxn ang="0">
                  <a:pos x="18" y="2332"/>
                </a:cxn>
                <a:cxn ang="0">
                  <a:pos x="8" y="2312"/>
                </a:cxn>
                <a:cxn ang="0">
                  <a:pos x="2" y="2292"/>
                </a:cxn>
                <a:cxn ang="0">
                  <a:pos x="0" y="2268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2" y="92"/>
                </a:cxn>
                <a:cxn ang="0">
                  <a:pos x="8" y="70"/>
                </a:cxn>
                <a:cxn ang="0">
                  <a:pos x="18" y="50"/>
                </a:cxn>
                <a:cxn ang="0">
                  <a:pos x="32" y="34"/>
                </a:cxn>
                <a:cxn ang="0">
                  <a:pos x="50" y="20"/>
                </a:cxn>
                <a:cxn ang="0">
                  <a:pos x="68" y="10"/>
                </a:cxn>
                <a:cxn ang="0">
                  <a:pos x="90" y="2"/>
                </a:cxn>
                <a:cxn ang="0">
                  <a:pos x="112" y="0"/>
                </a:cxn>
                <a:cxn ang="0">
                  <a:pos x="1246" y="0"/>
                </a:cxn>
                <a:cxn ang="0">
                  <a:pos x="1246" y="0"/>
                </a:cxn>
                <a:cxn ang="0">
                  <a:pos x="1270" y="2"/>
                </a:cxn>
                <a:cxn ang="0">
                  <a:pos x="1290" y="10"/>
                </a:cxn>
                <a:cxn ang="0">
                  <a:pos x="1310" y="20"/>
                </a:cxn>
                <a:cxn ang="0">
                  <a:pos x="1326" y="34"/>
                </a:cxn>
                <a:cxn ang="0">
                  <a:pos x="1340" y="50"/>
                </a:cxn>
                <a:cxn ang="0">
                  <a:pos x="1352" y="70"/>
                </a:cxn>
                <a:cxn ang="0">
                  <a:pos x="1358" y="92"/>
                </a:cxn>
                <a:cxn ang="0">
                  <a:pos x="1360" y="114"/>
                </a:cxn>
                <a:cxn ang="0">
                  <a:pos x="1360" y="2268"/>
                </a:cxn>
              </a:cxnLst>
              <a:rect l="0" t="0" r="r" b="b"/>
              <a:pathLst>
                <a:path w="1360" h="2382">
                  <a:moveTo>
                    <a:pt x="1360" y="2268"/>
                  </a:moveTo>
                  <a:lnTo>
                    <a:pt x="1360" y="2268"/>
                  </a:lnTo>
                  <a:lnTo>
                    <a:pt x="1358" y="2292"/>
                  </a:lnTo>
                  <a:lnTo>
                    <a:pt x="1352" y="2312"/>
                  </a:lnTo>
                  <a:lnTo>
                    <a:pt x="1340" y="2332"/>
                  </a:lnTo>
                  <a:lnTo>
                    <a:pt x="1326" y="2348"/>
                  </a:lnTo>
                  <a:lnTo>
                    <a:pt x="1310" y="2362"/>
                  </a:lnTo>
                  <a:lnTo>
                    <a:pt x="1290" y="2372"/>
                  </a:lnTo>
                  <a:lnTo>
                    <a:pt x="1270" y="2380"/>
                  </a:lnTo>
                  <a:lnTo>
                    <a:pt x="1246" y="2382"/>
                  </a:lnTo>
                  <a:lnTo>
                    <a:pt x="112" y="2382"/>
                  </a:lnTo>
                  <a:lnTo>
                    <a:pt x="112" y="2382"/>
                  </a:lnTo>
                  <a:lnTo>
                    <a:pt x="90" y="2380"/>
                  </a:lnTo>
                  <a:lnTo>
                    <a:pt x="68" y="2372"/>
                  </a:lnTo>
                  <a:lnTo>
                    <a:pt x="50" y="2362"/>
                  </a:lnTo>
                  <a:lnTo>
                    <a:pt x="32" y="2348"/>
                  </a:lnTo>
                  <a:lnTo>
                    <a:pt x="18" y="2332"/>
                  </a:lnTo>
                  <a:lnTo>
                    <a:pt x="8" y="2312"/>
                  </a:lnTo>
                  <a:lnTo>
                    <a:pt x="2" y="2292"/>
                  </a:lnTo>
                  <a:lnTo>
                    <a:pt x="0" y="2268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2" y="92"/>
                  </a:lnTo>
                  <a:lnTo>
                    <a:pt x="8" y="70"/>
                  </a:lnTo>
                  <a:lnTo>
                    <a:pt x="18" y="50"/>
                  </a:lnTo>
                  <a:lnTo>
                    <a:pt x="32" y="34"/>
                  </a:lnTo>
                  <a:lnTo>
                    <a:pt x="50" y="20"/>
                  </a:lnTo>
                  <a:lnTo>
                    <a:pt x="68" y="10"/>
                  </a:lnTo>
                  <a:lnTo>
                    <a:pt x="90" y="2"/>
                  </a:lnTo>
                  <a:lnTo>
                    <a:pt x="112" y="0"/>
                  </a:lnTo>
                  <a:lnTo>
                    <a:pt x="1246" y="0"/>
                  </a:lnTo>
                  <a:lnTo>
                    <a:pt x="1246" y="0"/>
                  </a:lnTo>
                  <a:lnTo>
                    <a:pt x="1270" y="2"/>
                  </a:lnTo>
                  <a:lnTo>
                    <a:pt x="1290" y="10"/>
                  </a:lnTo>
                  <a:lnTo>
                    <a:pt x="1310" y="20"/>
                  </a:lnTo>
                  <a:lnTo>
                    <a:pt x="1326" y="34"/>
                  </a:lnTo>
                  <a:lnTo>
                    <a:pt x="1340" y="50"/>
                  </a:lnTo>
                  <a:lnTo>
                    <a:pt x="1352" y="70"/>
                  </a:lnTo>
                  <a:lnTo>
                    <a:pt x="1358" y="92"/>
                  </a:lnTo>
                  <a:lnTo>
                    <a:pt x="1360" y="114"/>
                  </a:lnTo>
                  <a:lnTo>
                    <a:pt x="1360" y="226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21" tIns="45710" rIns="91421" bIns="4571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1" name="Rectangle 2146"/>
            <p:cNvSpPr>
              <a:spLocks noChangeArrowheads="1"/>
            </p:cNvSpPr>
            <p:nvPr/>
          </p:nvSpPr>
          <p:spPr bwMode="auto">
            <a:xfrm>
              <a:off x="-1966788" y="224597"/>
              <a:ext cx="1097828" cy="492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</a:p>
            <a:p>
              <a:pPr defTabSz="914217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6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전문가 조언</a:t>
              </a:r>
              <a:endParaRPr kumimoji="1" lang="ko-KR" altLang="en-US" sz="1800" dirty="0">
                <a:solidFill>
                  <a:schemeClr val="accent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Rectangle 2151"/>
            <p:cNvSpPr>
              <a:spLocks noChangeArrowheads="1"/>
            </p:cNvSpPr>
            <p:nvPr/>
          </p:nvSpPr>
          <p:spPr bwMode="auto">
            <a:xfrm>
              <a:off x="-1973137" y="728477"/>
              <a:ext cx="1069751" cy="952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21" tIns="45710" rIns="91421" bIns="4571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grpSp>
          <p:nvGrpSpPr>
            <p:cNvPr id="5" name="그룹 282"/>
            <p:cNvGrpSpPr/>
            <p:nvPr/>
          </p:nvGrpSpPr>
          <p:grpSpPr>
            <a:xfrm>
              <a:off x="-851943" y="133272"/>
              <a:ext cx="509514" cy="635772"/>
              <a:chOff x="-842886" y="133299"/>
              <a:chExt cx="509621" cy="635906"/>
            </a:xfrm>
          </p:grpSpPr>
          <p:sp>
            <p:nvSpPr>
              <p:cNvPr id="37" name="자유형 36"/>
              <p:cNvSpPr/>
              <p:nvPr/>
            </p:nvSpPr>
            <p:spPr>
              <a:xfrm rot="15966003">
                <a:off x="-600873" y="501598"/>
                <a:ext cx="139171" cy="396044"/>
              </a:xfrm>
              <a:custGeom>
                <a:avLst/>
                <a:gdLst>
                  <a:gd name="connsiteX0" fmla="*/ 0 w 95580"/>
                  <a:gd name="connsiteY0" fmla="*/ 396044 h 396044"/>
                  <a:gd name="connsiteX1" fmla="*/ 47790 w 95580"/>
                  <a:gd name="connsiteY1" fmla="*/ 0 h 396044"/>
                  <a:gd name="connsiteX2" fmla="*/ 95580 w 95580"/>
                  <a:gd name="connsiteY2" fmla="*/ 396044 h 396044"/>
                  <a:gd name="connsiteX3" fmla="*/ 0 w 95580"/>
                  <a:gd name="connsiteY3" fmla="*/ 396044 h 396044"/>
                  <a:gd name="connsiteX0" fmla="*/ 0 w 139171"/>
                  <a:gd name="connsiteY0" fmla="*/ 396044 h 396044"/>
                  <a:gd name="connsiteX1" fmla="*/ 47790 w 139171"/>
                  <a:gd name="connsiteY1" fmla="*/ 0 h 396044"/>
                  <a:gd name="connsiteX2" fmla="*/ 139171 w 139171"/>
                  <a:gd name="connsiteY2" fmla="*/ 337814 h 396044"/>
                  <a:gd name="connsiteX3" fmla="*/ 0 w 139171"/>
                  <a:gd name="connsiteY3" fmla="*/ 396044 h 396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171" h="396044">
                    <a:moveTo>
                      <a:pt x="0" y="396044"/>
                    </a:moveTo>
                    <a:lnTo>
                      <a:pt x="47790" y="0"/>
                    </a:lnTo>
                    <a:lnTo>
                      <a:pt x="139171" y="337814"/>
                    </a:lnTo>
                    <a:lnTo>
                      <a:pt x="0" y="39604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95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8" name="그림 37" descr="체크만년필수첩.png"/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-842886" y="133299"/>
                <a:ext cx="491200" cy="6066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1" name="그룹 40"/>
            <p:cNvGrpSpPr/>
            <p:nvPr/>
          </p:nvGrpSpPr>
          <p:grpSpPr>
            <a:xfrm>
              <a:off x="-2191032" y="3063208"/>
              <a:ext cx="2160134" cy="714380"/>
              <a:chOff x="-2160134" y="4351341"/>
              <a:chExt cx="2160134" cy="714380"/>
            </a:xfrm>
          </p:grpSpPr>
          <p:sp>
            <p:nvSpPr>
              <p:cNvPr id="29" name="Rectangle 1999"/>
              <p:cNvSpPr>
                <a:spLocks noChangeArrowheads="1"/>
              </p:cNvSpPr>
              <p:nvPr/>
            </p:nvSpPr>
            <p:spPr bwMode="auto">
              <a:xfrm>
                <a:off x="-2160134" y="4351341"/>
                <a:ext cx="2158547" cy="71438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21" tIns="45710" rIns="91421" bIns="4571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34" name="텍스트 개체 틀 56"/>
              <p:cNvSpPr txBox="1">
                <a:spLocks/>
              </p:cNvSpPr>
              <p:nvPr/>
            </p:nvSpPr>
            <p:spPr bwMode="auto">
              <a:xfrm>
                <a:off x="-2160134" y="4351341"/>
                <a:ext cx="2160134" cy="714380"/>
              </a:xfrm>
              <a:prstGeom prst="rect">
                <a:avLst/>
              </a:prstGeom>
              <a:noFill/>
              <a:ln>
                <a:miter lim="800000"/>
                <a:headEnd/>
                <a:tailEnd/>
              </a:ln>
            </p:spPr>
            <p:txBody>
              <a:bodyPr/>
              <a:lstStyle/>
              <a:p>
                <a:pPr defTabSz="914217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ü"/>
                  <a:defRPr/>
                </a:pPr>
                <a:r>
                  <a:rPr kumimoji="1" lang="ko-KR" altLang="en-US" sz="850" dirty="0">
                    <a:solidFill>
                      <a:schemeClr val="bg1"/>
                    </a:solidFill>
                    <a:latin typeface="+mn-ea"/>
                  </a:rPr>
                  <a:t>  이 상자는 출력 시 나오지 않습니다</a:t>
                </a:r>
                <a:r>
                  <a:rPr kumimoji="1" lang="en-US" altLang="ko-KR" sz="850" dirty="0">
                    <a:solidFill>
                      <a:schemeClr val="bg1"/>
                    </a:solidFill>
                    <a:latin typeface="+mn-ea"/>
                  </a:rPr>
                  <a:t>.</a:t>
                </a:r>
              </a:p>
              <a:p>
                <a:pPr defTabSz="914217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ü"/>
                  <a:defRPr/>
                </a:pPr>
                <a:r>
                  <a:rPr kumimoji="1" lang="ko-KR" altLang="en-US" sz="850" dirty="0">
                    <a:solidFill>
                      <a:schemeClr val="bg1"/>
                    </a:solidFill>
                    <a:latin typeface="+mn-ea"/>
                  </a:rPr>
                  <a:t>  완성 후 삭제해주세요</a:t>
                </a:r>
                <a:r>
                  <a:rPr kumimoji="1" lang="en-US" altLang="ko-KR" sz="850" dirty="0">
                    <a:solidFill>
                      <a:schemeClr val="bg1"/>
                    </a:solidFill>
                    <a:latin typeface="+mn-ea"/>
                  </a:rPr>
                  <a:t>.</a:t>
                </a:r>
              </a:p>
              <a:p>
                <a:pPr defTabSz="914217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ü"/>
                  <a:defRPr/>
                </a:pPr>
                <a:r>
                  <a:rPr kumimoji="1" lang="en-US" altLang="ko-KR" sz="850" dirty="0">
                    <a:solidFill>
                      <a:schemeClr val="bg1"/>
                    </a:solidFill>
                    <a:latin typeface="+mn-ea"/>
                  </a:rPr>
                  <a:t>  </a:t>
                </a:r>
                <a:r>
                  <a:rPr kumimoji="1" lang="ko-KR" altLang="en-US" sz="850" dirty="0">
                    <a:solidFill>
                      <a:schemeClr val="bg1"/>
                    </a:solidFill>
                    <a:latin typeface="+mn-ea"/>
                  </a:rPr>
                  <a:t>내용은 예시입니다</a:t>
                </a:r>
                <a:r>
                  <a:rPr kumimoji="1" lang="en-US" altLang="ko-KR" sz="850" dirty="0">
                    <a:solidFill>
                      <a:schemeClr val="bg1"/>
                    </a:solidFill>
                    <a:latin typeface="+mn-ea"/>
                  </a:rPr>
                  <a:t>. </a:t>
                </a:r>
                <a:r>
                  <a:rPr kumimoji="1" lang="ko-KR" altLang="en-US" sz="850" dirty="0">
                    <a:solidFill>
                      <a:schemeClr val="bg1"/>
                    </a:solidFill>
                    <a:latin typeface="+mn-ea"/>
                  </a:rPr>
                  <a:t>참고만 하십시오</a:t>
                </a:r>
                <a:r>
                  <a:rPr kumimoji="1" lang="en-US" altLang="ko-KR" sz="850" dirty="0">
                    <a:solidFill>
                      <a:schemeClr val="bg1"/>
                    </a:solidFill>
                    <a:latin typeface="+mn-ea"/>
                  </a:rPr>
                  <a:t>.</a:t>
                </a:r>
              </a:p>
            </p:txBody>
          </p:sp>
        </p:grpSp>
        <p:sp>
          <p:nvSpPr>
            <p:cNvPr id="35" name="텍스트 개체 틀 56"/>
            <p:cNvSpPr txBox="1">
              <a:spLocks/>
            </p:cNvSpPr>
            <p:nvPr/>
          </p:nvSpPr>
          <p:spPr bwMode="auto">
            <a:xfrm>
              <a:off x="-2101650" y="839875"/>
              <a:ext cx="1980784" cy="284633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1100" b="1" spc="30" dirty="0">
                  <a:solidFill>
                    <a:schemeClr val="bg2">
                      <a:lumMod val="10000"/>
                    </a:schemeClr>
                  </a:solidFill>
                  <a:latin typeface="+mn-ea"/>
                </a:rPr>
                <a:t>[</a:t>
              </a:r>
              <a:r>
                <a:rPr kumimoji="1" lang="ko-KR" altLang="en-US" sz="1100" b="1" spc="30" dirty="0">
                  <a:solidFill>
                    <a:schemeClr val="bg2">
                      <a:lumMod val="10000"/>
                    </a:schemeClr>
                  </a:solidFill>
                  <a:latin typeface="+mn-ea"/>
                </a:rPr>
                <a:t>금년도 총 매출 요약</a:t>
              </a:r>
              <a:r>
                <a:rPr kumimoji="1" lang="en-US" altLang="ko-KR" sz="1100" b="1" spc="30" dirty="0">
                  <a:solidFill>
                    <a:schemeClr val="bg2">
                      <a:lumMod val="10000"/>
                    </a:schemeClr>
                  </a:solidFill>
                  <a:latin typeface="+mn-ea"/>
                </a:rPr>
                <a:t>]</a:t>
              </a:r>
            </a:p>
          </p:txBody>
        </p:sp>
        <p:sp>
          <p:nvSpPr>
            <p:cNvPr id="36" name="텍스트 개체 틀 56"/>
            <p:cNvSpPr txBox="1">
              <a:spLocks/>
            </p:cNvSpPr>
            <p:nvPr/>
          </p:nvSpPr>
          <p:spPr bwMode="auto">
            <a:xfrm>
              <a:off x="-2101650" y="1016519"/>
              <a:ext cx="1980784" cy="2015936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fontAlgn="ctr">
                <a:lnSpc>
                  <a:spcPts val="1500"/>
                </a:lnSpc>
              </a:pPr>
              <a:r>
                <a:rPr kumimoji="1" lang="ko-KR" altLang="en-US" sz="1050" spc="30" dirty="0">
                  <a:latin typeface="+mn-ea"/>
                </a:rPr>
                <a:t> 자사의 금년도의 전반적인 사업매출에 대해 작성합니다</a:t>
              </a:r>
              <a:r>
                <a:rPr kumimoji="1" lang="en-US" altLang="ko-KR" sz="1050" spc="30" dirty="0">
                  <a:latin typeface="+mn-ea"/>
                </a:rPr>
                <a:t>.</a:t>
              </a:r>
            </a:p>
            <a:p>
              <a:pPr algn="just" fontAlgn="ctr">
                <a:lnSpc>
                  <a:spcPts val="1500"/>
                </a:lnSpc>
              </a:pPr>
              <a:r>
                <a:rPr kumimoji="1" lang="en-US" altLang="ko-KR" sz="1050" spc="30" dirty="0">
                  <a:solidFill>
                    <a:schemeClr val="bg2">
                      <a:lumMod val="10000"/>
                    </a:schemeClr>
                  </a:solidFill>
                  <a:latin typeface="+mn-ea"/>
                </a:rPr>
                <a:t> </a:t>
              </a:r>
              <a:r>
                <a:rPr kumimoji="1" lang="ko-KR" altLang="en-US" sz="1050" b="1" spc="30" dirty="0">
                  <a:solidFill>
                    <a:srgbClr val="C00000"/>
                  </a:solidFill>
                  <a:latin typeface="+mn-ea"/>
                </a:rPr>
                <a:t>분기별 매출 요약 평가</a:t>
              </a:r>
              <a:r>
                <a:rPr kumimoji="1" lang="ko-KR" altLang="en-US" sz="1050" spc="30" dirty="0">
                  <a:solidFill>
                    <a:schemeClr val="bg2">
                      <a:lumMod val="10000"/>
                    </a:schemeClr>
                  </a:solidFill>
                  <a:latin typeface="+mn-ea"/>
                </a:rPr>
                <a:t>가 들어갈 수 있습니다</a:t>
              </a:r>
              <a:r>
                <a:rPr kumimoji="1" lang="en-US" altLang="ko-KR" sz="1050" spc="30" dirty="0">
                  <a:solidFill>
                    <a:schemeClr val="bg2">
                      <a:lumMod val="10000"/>
                    </a:schemeClr>
                  </a:solidFill>
                  <a:latin typeface="+mn-ea"/>
                </a:rPr>
                <a:t>.</a:t>
              </a:r>
            </a:p>
            <a:p>
              <a:pPr algn="just" fontAlgn="ctr">
                <a:lnSpc>
                  <a:spcPts val="1500"/>
                </a:lnSpc>
              </a:pPr>
              <a:endParaRPr kumimoji="1" lang="en-US" altLang="ko-KR" sz="1050" spc="30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  <a:p>
              <a:pPr algn="just" fontAlgn="ctr">
                <a:lnSpc>
                  <a:spcPts val="1500"/>
                </a:lnSpc>
              </a:pPr>
              <a:r>
                <a:rPr kumimoji="1" lang="ko-KR" altLang="en-US" sz="1050" b="1" spc="30" dirty="0">
                  <a:solidFill>
                    <a:srgbClr val="C00000"/>
                  </a:solidFill>
                  <a:latin typeface="+mn-ea"/>
                </a:rPr>
                <a:t>차트 디자인을 선택 할 수 있습니다</a:t>
              </a:r>
              <a:r>
                <a:rPr kumimoji="1" lang="en-US" altLang="ko-KR" sz="1050" b="1" spc="30" dirty="0">
                  <a:solidFill>
                    <a:srgbClr val="C00000"/>
                  </a:solidFill>
                  <a:latin typeface="+mn-ea"/>
                </a:rPr>
                <a:t>. </a:t>
              </a:r>
              <a:r>
                <a:rPr kumimoji="1" lang="ko-KR" altLang="en-US" sz="1050" spc="30" dirty="0">
                  <a:solidFill>
                    <a:schemeClr val="bg2">
                      <a:lumMod val="10000"/>
                    </a:schemeClr>
                  </a:solidFill>
                  <a:latin typeface="+mn-ea"/>
                </a:rPr>
                <a:t>여러가지 차트 디자인 중 알맞은 차트를 골라 사용 가능합니다</a:t>
              </a:r>
              <a:r>
                <a:rPr kumimoji="1" lang="en-US" altLang="ko-KR" sz="1050" spc="30" dirty="0">
                  <a:solidFill>
                    <a:schemeClr val="bg2">
                      <a:lumMod val="10000"/>
                    </a:schemeClr>
                  </a:solidFill>
                  <a:latin typeface="+mn-ea"/>
                </a:rPr>
                <a:t>.</a:t>
              </a:r>
            </a:p>
            <a:p>
              <a:pPr algn="just" fontAlgn="ctr">
                <a:lnSpc>
                  <a:spcPts val="1500"/>
                </a:lnSpc>
              </a:pPr>
              <a:endParaRPr kumimoji="1" lang="en-US" altLang="ko-KR" sz="1050" spc="30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4</a:t>
            </a:fld>
            <a:endParaRPr 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경기천년제목OTF Bold" pitchFamily="18" charset="-127"/>
                <a:ea typeface="경기천년제목OTF Bold" pitchFamily="18" charset="-127"/>
              </a:rPr>
              <a:t>1-1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55" name="텍스트 개체 틀 54"/>
          <p:cNvSpPr>
            <a:spLocks noGrp="1"/>
          </p:cNvSpPr>
          <p:nvPr>
            <p:ph type="body" sz="quarter" idx="15"/>
          </p:nvPr>
        </p:nvSpPr>
        <p:spPr>
          <a:xfrm>
            <a:off x="931645" y="184313"/>
            <a:ext cx="6624001" cy="504396"/>
          </a:xfrm>
        </p:spPr>
        <p:txBody>
          <a:bodyPr>
            <a:noAutofit/>
          </a:bodyPr>
          <a:lstStyle/>
          <a:p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데이터 소개</a:t>
            </a:r>
            <a:endParaRPr lang="ko-KR" altLang="en-US" sz="3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23698" y="7033162"/>
            <a:ext cx="36724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solidFill>
                  <a:schemeClr val="bg1"/>
                </a:solidFill>
                <a:latin typeface="NeuropoliticalW00-Book 보통"/>
              </a:rPr>
              <a:t>DATA ANALYTICS LAB</a:t>
            </a:r>
            <a:endParaRPr lang="ko-KR" altLang="en-US" sz="2600" dirty="0">
              <a:solidFill>
                <a:schemeClr val="bg1"/>
              </a:solidFill>
              <a:latin typeface="NeuropoliticalW00-Book 보통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7354" y="1403573"/>
            <a:ext cx="97930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데이터 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: HF 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데이터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( </a:t>
            </a:r>
            <a:r>
              <a:rPr lang="ko-KR" altLang="en-US" dirty="0" err="1" smtClean="0">
                <a:latin typeface="경기천년제목OTF Light" pitchFamily="18" charset="-127"/>
                <a:ea typeface="경기천년제목OTF Light" pitchFamily="18" charset="-127"/>
              </a:rPr>
              <a:t>해빗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r>
              <a:rPr lang="ko-KR" altLang="en-US" dirty="0" err="1" smtClean="0">
                <a:latin typeface="경기천년제목OTF Light" pitchFamily="18" charset="-127"/>
                <a:ea typeface="경기천년제목OTF Light" pitchFamily="18" charset="-127"/>
              </a:rPr>
              <a:t>팩토리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 가계부 </a:t>
            </a:r>
            <a:r>
              <a:rPr lang="ko-KR" altLang="en-US" dirty="0" err="1" smtClean="0">
                <a:latin typeface="경기천년제목OTF Light" pitchFamily="18" charset="-127"/>
                <a:ea typeface="경기천년제목OTF Light" pitchFamily="18" charset="-127"/>
              </a:rPr>
              <a:t>어플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 데이터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변수 개수 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: 40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개 </a:t>
            </a:r>
            <a:endParaRPr lang="en-US" altLang="ko-KR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수집기간 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2017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년 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11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월</a:t>
            </a:r>
            <a:r>
              <a:rPr lang="en-US" altLang="ko-KR" dirty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~ 2018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년 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11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월 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(13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개월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수집 방법</a:t>
            </a:r>
            <a:r>
              <a:rPr lang="en-US" altLang="ko-KR" dirty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: 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문자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/ </a:t>
            </a:r>
            <a:r>
              <a:rPr lang="ko-KR" altLang="en-US" dirty="0" err="1" smtClean="0">
                <a:latin typeface="경기천년제목OTF Light" pitchFamily="18" charset="-127"/>
                <a:ea typeface="경기천년제목OTF Light" pitchFamily="18" charset="-127"/>
              </a:rPr>
              <a:t>앱푸시를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 이용한 실시간 사용금액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, 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항목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, 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시간 등을 저장 </a:t>
            </a:r>
            <a:endParaRPr lang="en-US" altLang="ko-KR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매달 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50 ~ 80 </a:t>
            </a:r>
            <a:r>
              <a:rPr lang="ko-KR" altLang="en-US" dirty="0" err="1" smtClean="0">
                <a:latin typeface="경기천년제목OTF Light" pitchFamily="18" charset="-127"/>
                <a:ea typeface="경기천년제목OTF Light" pitchFamily="18" charset="-127"/>
              </a:rPr>
              <a:t>만건의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 데이터 저장 </a:t>
            </a:r>
            <a:endParaRPr lang="en-US" altLang="ko-KR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전체 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8998551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건의 데이터 </a:t>
            </a:r>
            <a:endParaRPr lang="en-US" altLang="ko-KR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경기천년제목OTF Light" pitchFamily="18" charset="-127"/>
                <a:ea typeface="경기천년제목OTF Light" pitchFamily="18" charset="-127"/>
              </a:rPr>
              <a:t>고객수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 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: 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전체 </a:t>
            </a:r>
            <a:r>
              <a:rPr lang="en-US" altLang="ko-KR" dirty="0" smtClean="0">
                <a:latin typeface="경기천년제목OTF Light" pitchFamily="18" charset="-127"/>
                <a:ea typeface="경기천년제목OTF Light" pitchFamily="18" charset="-127"/>
              </a:rPr>
              <a:t>20000</a:t>
            </a:r>
            <a:r>
              <a:rPr lang="ko-KR" altLang="en-US" dirty="0" smtClean="0">
                <a:latin typeface="경기천년제목OTF Light" pitchFamily="18" charset="-127"/>
                <a:ea typeface="경기천년제목OTF Light" pitchFamily="18" charset="-127"/>
              </a:rPr>
              <a:t>명 </a:t>
            </a:r>
            <a:endParaRPr lang="en-US" altLang="ko-KR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027701"/>
              </p:ext>
            </p:extLst>
          </p:nvPr>
        </p:nvGraphicFramePr>
        <p:xfrm>
          <a:off x="665386" y="5868069"/>
          <a:ext cx="3635946" cy="123710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17973"/>
                <a:gridCol w="1817973"/>
              </a:tblGrid>
              <a:tr h="412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성별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개체수</a:t>
                      </a:r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명</a:t>
                      </a:r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)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412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남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9028(45.1%)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412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여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10972(54.9%)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877206"/>
              </p:ext>
            </p:extLst>
          </p:nvPr>
        </p:nvGraphicFramePr>
        <p:xfrm>
          <a:off x="5417914" y="4035062"/>
          <a:ext cx="450004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021"/>
                <a:gridCol w="225002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연령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개체수</a:t>
                      </a:r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명</a:t>
                      </a:r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)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10</a:t>
                      </a:r>
                      <a:r>
                        <a:rPr lang="ko-KR" altLang="en-US" dirty="0" err="1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대이하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435(2.2%)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20</a:t>
                      </a:r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대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4827(24.1%)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30</a:t>
                      </a:r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대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5840(29.2%)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40</a:t>
                      </a:r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대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5861(29.3%)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50</a:t>
                      </a:r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대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2350(11.8%)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60</a:t>
                      </a:r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대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503(2.5%)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70</a:t>
                      </a:r>
                      <a:r>
                        <a:rPr lang="ko-KR" altLang="en-US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대 이상 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184(0.9%)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5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1-2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변수 소개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868201"/>
              </p:ext>
            </p:extLst>
          </p:nvPr>
        </p:nvGraphicFramePr>
        <p:xfrm>
          <a:off x="305346" y="1547589"/>
          <a:ext cx="5040560" cy="452554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20280"/>
                <a:gridCol w="2520280"/>
              </a:tblGrid>
              <a:tr h="532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경기천년제목OTF Bold" pitchFamily="18" charset="-127"/>
                          <a:ea typeface="경기천년제목OTF Bold" pitchFamily="18" charset="-127"/>
                        </a:rPr>
                        <a:t>타입</a:t>
                      </a:r>
                      <a:endParaRPr lang="ko-KR" altLang="en-US" dirty="0">
                        <a:latin typeface="경기천년제목OTF Bold" pitchFamily="18" charset="-127"/>
                        <a:ea typeface="경기천년제목OTF Bold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경기천년제목OTF Bold" pitchFamily="18" charset="-127"/>
                          <a:ea typeface="경기천년제목OTF Bold" pitchFamily="18" charset="-127"/>
                        </a:rPr>
                        <a:t>변수명</a:t>
                      </a:r>
                      <a:endParaRPr lang="ko-KR" altLang="en-US" dirty="0">
                        <a:latin typeface="경기천년제목OTF Bold" pitchFamily="18" charset="-127"/>
                        <a:ea typeface="경기천년제목OTF Bold" pitchFamily="18" charset="-127"/>
                      </a:endParaRPr>
                    </a:p>
                  </a:txBody>
                  <a:tcPr/>
                </a:tc>
              </a:tr>
              <a:tr h="1065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Key</a:t>
                      </a:r>
                      <a:endParaRPr lang="ko-KR" altLang="en-US" sz="20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SMS_ID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USER_ID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USER_SIM_NUMBER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PATTERN_ID</a:t>
                      </a:r>
                      <a:endParaRPr lang="ko-KR" altLang="en-US" sz="1700" dirty="0" smtClean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1065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Category</a:t>
                      </a:r>
                      <a:endParaRPr lang="ko-KR" altLang="en-US" sz="20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CODE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CODE_USER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GROUP_CODE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IS_USER_CATEGORY</a:t>
                      </a:r>
                      <a:endParaRPr lang="ko-KR" altLang="en-US" sz="1700" dirty="0" smtClean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1065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SMS_REGISTRATION</a:t>
                      </a:r>
                      <a:endParaRPr lang="ko-KR" altLang="en-US" sz="20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TIMESTAMP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MONTH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DATE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TIME</a:t>
                      </a:r>
                      <a:endParaRPr lang="ko-KR" altLang="en-US" sz="1700" dirty="0" smtClean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591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COMPANY</a:t>
                      </a:r>
                      <a:endParaRPr lang="ko-KR" altLang="en-US" sz="20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NAME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CODE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196286"/>
              </p:ext>
            </p:extLst>
          </p:nvPr>
        </p:nvGraphicFramePr>
        <p:xfrm>
          <a:off x="5705946" y="1547589"/>
          <a:ext cx="4824536" cy="54296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2268"/>
                <a:gridCol w="2412268"/>
              </a:tblGrid>
              <a:tr h="491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경기천년제목OTF Bold" pitchFamily="18" charset="-127"/>
                          <a:ea typeface="경기천년제목OTF Bold" pitchFamily="18" charset="-127"/>
                        </a:rPr>
                        <a:t>타입</a:t>
                      </a:r>
                      <a:endParaRPr lang="ko-KR" altLang="en-US" dirty="0">
                        <a:latin typeface="경기천년제목OTF Bold" pitchFamily="18" charset="-127"/>
                        <a:ea typeface="경기천년제목OTF Bold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경기천년제목OTF Bold" pitchFamily="18" charset="-127"/>
                          <a:ea typeface="경기천년제목OTF Bold" pitchFamily="18" charset="-127"/>
                        </a:rPr>
                        <a:t>변수명</a:t>
                      </a:r>
                      <a:endParaRPr lang="ko-KR" altLang="en-US" dirty="0">
                        <a:latin typeface="경기천년제목OTF Bold" pitchFamily="18" charset="-127"/>
                        <a:ea typeface="경기천년제목OTF Bold" pitchFamily="18" charset="-127"/>
                      </a:endParaRPr>
                    </a:p>
                  </a:txBody>
                  <a:tcPr/>
                </a:tc>
              </a:tr>
              <a:tr h="5465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CARD</a:t>
                      </a:r>
                      <a:endParaRPr lang="ko-KR" altLang="en-US" sz="20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TYPE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NAME</a:t>
                      </a:r>
                      <a:endParaRPr lang="ko-KR" altLang="en-US" sz="1700" dirty="0" smtClean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2295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CARD_</a:t>
                      </a:r>
                    </a:p>
                    <a:p>
                      <a:pPr algn="ctr" latinLnBrk="1"/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APPROVAL</a:t>
                      </a:r>
                      <a:endParaRPr lang="ko-KR" altLang="en-US" sz="20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TYPE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DATE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TIME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METHOD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PRICE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STORE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BALANCE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CURRENCY_UNIT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REAL_PRICE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MEMO</a:t>
                      </a:r>
                    </a:p>
                  </a:txBody>
                  <a:tcPr/>
                </a:tc>
              </a:tr>
              <a:tr h="12024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Etc.</a:t>
                      </a:r>
                      <a:endParaRPr lang="ko-KR" altLang="en-US" sz="20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ORGINATING _ADDRESS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RATING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LATITUDE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LONGITUDE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경기천년제목OTF Light" pitchFamily="18" charset="-127"/>
                          <a:ea typeface="경기천년제목OTF Light" pitchFamily="18" charset="-127"/>
                        </a:rPr>
                        <a:t>ADDRESS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텍스트 개체 틀 2"/>
          <p:cNvSpPr txBox="1">
            <a:spLocks/>
          </p:cNvSpPr>
          <p:nvPr/>
        </p:nvSpPr>
        <p:spPr>
          <a:xfrm>
            <a:off x="7362130" y="35421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159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049568" y="7187602"/>
            <a:ext cx="424065" cy="347962"/>
          </a:xfrm>
        </p:spPr>
        <p:txBody>
          <a:bodyPr/>
          <a:lstStyle/>
          <a:p>
            <a:fld id="{9DB1A714-22B6-415B-B621-748EF96EC691}" type="slidenum">
              <a:rPr lang="en-US" altLang="ko-KR" smtClean="0"/>
              <a:pPr/>
              <a:t>6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1-3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분석 목표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1370" y="1403573"/>
            <a:ext cx="950505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목표</a:t>
            </a:r>
            <a:endParaRPr lang="en-US" altLang="ko-KR" sz="3000" dirty="0" smtClean="0">
              <a:latin typeface="경기천년제목OTF Bold" pitchFamily="18" charset="-127"/>
              <a:ea typeface="경기천년제목OTF Bold" pitchFamily="18" charset="-127"/>
            </a:endParaRPr>
          </a:p>
          <a:p>
            <a:pPr marL="978624" lvl="1" indent="-457200">
              <a:buFont typeface="+mj-lt"/>
              <a:buAutoNum type="arabicPeriod"/>
            </a:pP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월별 고객의 소비 데이터를 군집화 하여 특성 분석</a:t>
            </a:r>
            <a:endParaRPr lang="en-US" altLang="ko-KR" sz="20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978624" lvl="1" indent="-457200">
              <a:buFont typeface="+mj-lt"/>
              <a:buAutoNum type="arabicPeriod"/>
            </a:pP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고객이 시간이 지남에 따라 소비 특성이 변하는지에 대한 추적 </a:t>
            </a:r>
            <a:endParaRPr lang="en-US" altLang="ko-KR" sz="20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978624" lvl="1" indent="-457200">
              <a:buFont typeface="+mj-lt"/>
              <a:buAutoNum type="arabicPeriod"/>
            </a:pP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고객의 이탈가능성을 예측해 보고 그에 맞는 마케팅 방향 추천</a:t>
            </a:r>
            <a:endParaRPr lang="ko-KR" altLang="en-US" sz="20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370" y="3131765"/>
            <a:ext cx="950505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분석 과정</a:t>
            </a:r>
            <a:endParaRPr lang="en-US" altLang="ko-KR" sz="3000" dirty="0" smtClean="0">
              <a:latin typeface="경기천년제목OTF Bold" pitchFamily="18" charset="-127"/>
              <a:ea typeface="경기천년제목OTF Bold" pitchFamily="18" charset="-127"/>
            </a:endParaRPr>
          </a:p>
          <a:p>
            <a:pPr marL="978624" lvl="1" indent="-457200">
              <a:buFont typeface="+mj-lt"/>
              <a:buAutoNum type="arabicPeriod"/>
            </a:pP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월별 고객의 데이터의 특성을 나타낼 변수 생성</a:t>
            </a:r>
            <a:endParaRPr lang="en-US" altLang="ko-KR" sz="20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978624" lvl="1" indent="-457200">
              <a:buFont typeface="+mj-lt"/>
              <a:buAutoNum type="arabicPeriod"/>
            </a:pP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주성분 분석을 통한 변수 차원 축소</a:t>
            </a:r>
            <a:endParaRPr lang="en-US" altLang="ko-KR" sz="20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978624" lvl="1" indent="-457200">
              <a:buFont typeface="+mj-lt"/>
              <a:buAutoNum type="arabicPeriod"/>
            </a:pP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군집 별 특성 파악</a:t>
            </a:r>
            <a:endParaRPr lang="en-US" altLang="ko-KR" sz="20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978624" lvl="1" indent="-457200">
              <a:buFont typeface="+mj-lt"/>
              <a:buAutoNum type="arabicPeriod"/>
            </a:pP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이탈 가능성 예측모형 생성  </a:t>
            </a:r>
            <a:endParaRPr lang="ko-KR" altLang="en-US" sz="20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1370" y="5364013"/>
            <a:ext cx="950505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latin typeface="경기천년제목OTF Bold" pitchFamily="18" charset="-127"/>
                <a:ea typeface="경기천년제목OTF Bold" pitchFamily="18" charset="-127"/>
              </a:rPr>
              <a:t>방법</a:t>
            </a:r>
            <a:r>
              <a:rPr lang="ko-KR" altLang="en-US" sz="3000" dirty="0">
                <a:latin typeface="경기천년제목OTF Bold" pitchFamily="18" charset="-127"/>
                <a:ea typeface="경기천년제목OTF Bold" pitchFamily="18" charset="-127"/>
              </a:rPr>
              <a:t>론</a:t>
            </a:r>
            <a:endParaRPr lang="en-US" altLang="ko-KR" sz="3000" dirty="0" smtClean="0">
              <a:latin typeface="경기천년제목OTF Bold" pitchFamily="18" charset="-127"/>
              <a:ea typeface="경기천년제목OTF Bold" pitchFamily="18" charset="-127"/>
            </a:endParaRPr>
          </a:p>
          <a:p>
            <a:pPr marL="978624" lvl="1" indent="-457200">
              <a:buFont typeface="+mj-lt"/>
              <a:buAutoNum type="arabicPeriod"/>
            </a:pP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차원 축소 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: PCA</a:t>
            </a:r>
          </a:p>
          <a:p>
            <a:pPr marL="978624" lvl="1" indent="-457200">
              <a:buFont typeface="+mj-lt"/>
              <a:buAutoNum type="arabicPeriod"/>
            </a:pP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군집화 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: K-means / SOM(Self Organize map)</a:t>
            </a:r>
          </a:p>
          <a:p>
            <a:pPr marL="978624" lvl="1" indent="-457200">
              <a:buFont typeface="+mj-lt"/>
              <a:buAutoNum type="arabicPeriod"/>
            </a:pPr>
            <a:r>
              <a:rPr lang="ko-KR" altLang="en-US" sz="2000" dirty="0" smtClean="0">
                <a:latin typeface="경기천년제목OTF Light" pitchFamily="18" charset="-127"/>
                <a:ea typeface="경기천년제목OTF Light" pitchFamily="18" charset="-127"/>
              </a:rPr>
              <a:t>예측모형 </a:t>
            </a:r>
            <a:r>
              <a:rPr lang="en-US" altLang="ko-KR" sz="2000" dirty="0" smtClean="0">
                <a:latin typeface="경기천년제목OTF Light" pitchFamily="18" charset="-127"/>
                <a:ea typeface="경기천년제목OTF Light" pitchFamily="18" charset="-127"/>
              </a:rPr>
              <a:t>: Logistic Regression / Random Forest </a:t>
            </a:r>
            <a:endParaRPr lang="ko-KR" altLang="en-US" sz="2000" dirty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19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10267950" y="7061200"/>
            <a:ext cx="423863" cy="347663"/>
          </a:xfrm>
        </p:spPr>
        <p:txBody>
          <a:bodyPr/>
          <a:lstStyle/>
          <a:p>
            <a:fld id="{9DB1A714-22B6-415B-B621-748EF96EC691}" type="slidenum">
              <a:rPr lang="en-US" altLang="ko-KR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98034" y="7033162"/>
            <a:ext cx="41980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solidFill>
                  <a:schemeClr val="bg1"/>
                </a:solidFill>
                <a:latin typeface="NeuropoliticalW00-Book" panose="020B0505020201080104" pitchFamily="34" charset="0"/>
              </a:rPr>
              <a:t>Data Analytics Lab</a:t>
            </a:r>
            <a:endParaRPr lang="ko-KR" altLang="en-US" sz="2600" dirty="0">
              <a:solidFill>
                <a:schemeClr val="bg1"/>
              </a:solidFill>
              <a:latin typeface="NeuropoliticalW00-Book" panose="020B05050202010801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3618" y="2964879"/>
            <a:ext cx="53948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latin typeface="경기천년제목OTF Bold" pitchFamily="18" charset="-127"/>
                <a:ea typeface="경기천년제목OTF Bold" pitchFamily="18" charset="-127"/>
              </a:rPr>
              <a:t>02. </a:t>
            </a:r>
            <a:r>
              <a:rPr lang="ko-KR" altLang="en-US" sz="5000" dirty="0" smtClean="0">
                <a:latin typeface="경기천년제목OTF Bold" pitchFamily="18" charset="-127"/>
                <a:ea typeface="경기천년제목OTF Bold" pitchFamily="18" charset="-127"/>
              </a:rPr>
              <a:t>데이터 전처리</a:t>
            </a:r>
            <a:endParaRPr lang="ko-KR" altLang="en-US" sz="5000" dirty="0">
              <a:latin typeface="경기천년제목OTF Bold" pitchFamily="18" charset="-127"/>
              <a:ea typeface="경기천년제목OTF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832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8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2-1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변수 제거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6192" y="2267669"/>
            <a:ext cx="94330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3378" y="1403573"/>
            <a:ext cx="94330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분석에 불필요한 변수 제거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0338" y="2123653"/>
            <a:ext cx="943304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dirty="0" smtClean="0"/>
              <a:t>대다수 혹은 전부가 </a:t>
            </a:r>
            <a:r>
              <a:rPr lang="ko-KR" altLang="en-US" dirty="0" err="1" smtClean="0"/>
              <a:t>결측치인</a:t>
            </a:r>
            <a:r>
              <a:rPr lang="ko-KR" altLang="en-US" dirty="0" smtClean="0"/>
              <a:t> 경우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제거</a:t>
            </a:r>
            <a:r>
              <a:rPr lang="en-US" altLang="ko-KR" dirty="0" smtClean="0"/>
              <a:t>)</a:t>
            </a:r>
          </a:p>
          <a:p>
            <a:pPr marL="864324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경기천년제목OTF Light" pitchFamily="18" charset="-127"/>
                <a:ea typeface="경기천년제목OTF Light" pitchFamily="18" charset="-127"/>
              </a:rPr>
              <a:t>USER_SIM_NUMBER, ADDRESSS, RATING 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,</a:t>
            </a:r>
          </a:p>
          <a:p>
            <a:pPr marL="864324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LATITUDE</a:t>
            </a:r>
            <a:r>
              <a:rPr lang="en-US" altLang="ko-KR" sz="2400" dirty="0">
                <a:latin typeface="경기천년제목OTF Light" pitchFamily="18" charset="-127"/>
                <a:ea typeface="경기천년제목OTF Light" pitchFamily="18" charset="-127"/>
              </a:rPr>
              <a:t>, 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LONGTITUDE,GROUP_CODE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5660" y="4082786"/>
            <a:ext cx="943304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 smtClean="0"/>
              <a:t>DB</a:t>
            </a:r>
            <a:r>
              <a:rPr lang="ko-KR" altLang="en-US" dirty="0" smtClean="0"/>
              <a:t>저장에 대한 데이터로 분석에 불필요한 변수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제거</a:t>
            </a:r>
            <a:r>
              <a:rPr lang="en-US" altLang="ko-KR" dirty="0" smtClean="0"/>
              <a:t>)</a:t>
            </a:r>
          </a:p>
          <a:p>
            <a:pPr marL="864324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FIXED_SMS_ID, REGISTRATION_TIMESTAMP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등 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9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개 변수</a:t>
            </a:r>
            <a:endParaRPr lang="en-US" altLang="ko-KR" sz="2400" dirty="0" smtClean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5660" y="5364013"/>
            <a:ext cx="9433048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dirty="0" smtClean="0"/>
              <a:t>중복되는 변수 </a:t>
            </a:r>
            <a:endParaRPr lang="en-US" altLang="ko-KR" dirty="0" smtClean="0"/>
          </a:p>
          <a:p>
            <a:pPr marL="864324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PRICE, CURRENCY_UNIT -&gt; REAL_PRICE 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로 사용 </a:t>
            </a:r>
            <a:endParaRPr lang="en-US" altLang="ko-KR" sz="2400" dirty="0" smtClean="0">
              <a:latin typeface="경기천년제목OTF Light" pitchFamily="18" charset="-127"/>
              <a:ea typeface="경기천년제목OTF Light" pitchFamily="18" charset="-127"/>
            </a:endParaRPr>
          </a:p>
          <a:p>
            <a:pPr marL="864324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SMS_ID , USER_SIM_NUMBER , PATTERN_ID -&gt; USER_ID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를 </a:t>
            </a:r>
            <a:r>
              <a:rPr lang="en-US" altLang="ko-KR" sz="2400" dirty="0" smtClean="0">
                <a:latin typeface="경기천년제목OTF Light" pitchFamily="18" charset="-127"/>
                <a:ea typeface="경기천년제목OTF Light" pitchFamily="18" charset="-127"/>
              </a:rPr>
              <a:t>KEY</a:t>
            </a:r>
            <a:r>
              <a:rPr lang="ko-KR" altLang="en-US" sz="2400" dirty="0" smtClean="0">
                <a:latin typeface="경기천년제목OTF Light" pitchFamily="18" charset="-127"/>
                <a:ea typeface="경기천년제목OTF Light" pitchFamily="18" charset="-127"/>
              </a:rPr>
              <a:t>변수로 사용 </a:t>
            </a:r>
            <a:endParaRPr lang="en-US" altLang="ko-KR" sz="2400" dirty="0" smtClean="0">
              <a:latin typeface="경기천년제목OTF Light" pitchFamily="18" charset="-127"/>
              <a:ea typeface="경기천년제목OTF Light" pitchFamily="18" charset="-127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7451454" y="0"/>
            <a:ext cx="3240359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kern="10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kern="10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298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714-22B6-415B-B621-748EF96EC691}" type="slidenum">
              <a:rPr lang="en-US" altLang="ko-KR" smtClean="0"/>
              <a:pPr/>
              <a:t>9</a:t>
            </a:fld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2-1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변수 제거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133953"/>
              </p:ext>
            </p:extLst>
          </p:nvPr>
        </p:nvGraphicFramePr>
        <p:xfrm>
          <a:off x="305346" y="1547589"/>
          <a:ext cx="5040560" cy="452554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20280"/>
                <a:gridCol w="2520280"/>
              </a:tblGrid>
              <a:tr h="532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변수명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1065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Key</a:t>
                      </a:r>
                      <a:endParaRPr lang="ko-KR" altLang="en-US" sz="20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SMS_ID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USER_ID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USER_SIM_NUMBER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PATTERN_ID</a:t>
                      </a:r>
                      <a:endParaRPr lang="ko-KR" altLang="en-US" sz="1700" dirty="0" smtClean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1065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Category</a:t>
                      </a:r>
                      <a:endParaRPr lang="ko-KR" altLang="en-US" sz="20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CODE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CODE_USER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GROUP_CODE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IS_USER_CATEGORY</a:t>
                      </a:r>
                      <a:endParaRPr lang="ko-KR" altLang="en-US" sz="1700" dirty="0" smtClean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1065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SMS_REGISTRATION</a:t>
                      </a:r>
                      <a:endParaRPr lang="ko-KR" altLang="en-US" sz="20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TIMESTAMP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MONTH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DATE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TIME</a:t>
                      </a:r>
                      <a:endParaRPr lang="ko-KR" altLang="en-US" sz="1700" dirty="0" smtClean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591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COMPANY</a:t>
                      </a:r>
                      <a:endParaRPr lang="ko-KR" altLang="en-US" sz="20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NAME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CODE</a:t>
                      </a:r>
                      <a:endParaRPr lang="en-US" altLang="ko-KR" sz="1700" dirty="0" smtClean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928288"/>
              </p:ext>
            </p:extLst>
          </p:nvPr>
        </p:nvGraphicFramePr>
        <p:xfrm>
          <a:off x="5705946" y="1547589"/>
          <a:ext cx="4824536" cy="54296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2268"/>
                <a:gridCol w="2412268"/>
              </a:tblGrid>
              <a:tr h="491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변수명</a:t>
                      </a:r>
                      <a:endParaRPr lang="ko-KR" altLang="en-US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5465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CARD</a:t>
                      </a:r>
                      <a:endParaRPr lang="ko-KR" altLang="en-US" sz="20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TYPE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NAME</a:t>
                      </a:r>
                      <a:endParaRPr lang="ko-KR" altLang="en-US" sz="1700" dirty="0" smtClean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2295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CARD_</a:t>
                      </a:r>
                    </a:p>
                    <a:p>
                      <a:pPr algn="ctr" latinLnBrk="1"/>
                      <a:r>
                        <a:rPr lang="en-US" altLang="ko-KR" sz="2000" dirty="0" smtClean="0"/>
                        <a:t>APPROVAL</a:t>
                      </a:r>
                      <a:endParaRPr lang="ko-KR" altLang="en-US" sz="20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TYPE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DATE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TIME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METHOD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PRICE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STORE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BALANCE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CURRENCY_UNIT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REAL_PRICE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MEMO</a:t>
                      </a:r>
                      <a:endParaRPr lang="en-US" altLang="ko-KR" sz="1700" dirty="0" smtClean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  <a:tr h="12024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Etc.</a:t>
                      </a:r>
                      <a:endParaRPr lang="ko-KR" altLang="en-US" sz="2000" dirty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ORGINATING _ADDRESS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RATING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LATITUDE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LONGITUDE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/>
                        <a:t>ADDRESS</a:t>
                      </a:r>
                      <a:endParaRPr lang="en-US" altLang="ko-KR" sz="1700" dirty="0" smtClean="0">
                        <a:latin typeface="경기천년제목OTF Light" pitchFamily="18" charset="-127"/>
                        <a:ea typeface="경기천년제목OTF Light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3253358" y="2267669"/>
            <a:ext cx="79640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253358" y="2771725"/>
            <a:ext cx="18765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53358" y="3034357"/>
            <a:ext cx="10875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164458" y="3880569"/>
            <a:ext cx="14592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447658" y="3867869"/>
            <a:ext cx="642664" cy="127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447658" y="4629869"/>
            <a:ext cx="17227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447658" y="5150569"/>
            <a:ext cx="7866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409558" y="6014169"/>
            <a:ext cx="8994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473058" y="6280869"/>
            <a:ext cx="93610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473058" y="6547569"/>
            <a:ext cx="126533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498458" y="6788869"/>
            <a:ext cx="93610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086696" y="2503586"/>
            <a:ext cx="50837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23742" y="2267669"/>
            <a:ext cx="6655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KEY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38" name="텍스트 개체 틀 2"/>
          <p:cNvSpPr txBox="1">
            <a:spLocks/>
          </p:cNvSpPr>
          <p:nvPr/>
        </p:nvSpPr>
        <p:spPr>
          <a:xfrm>
            <a:off x="7362130" y="0"/>
            <a:ext cx="3329683" cy="827509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>
            <a:lvl1pPr marL="391068" indent="-391068" algn="r" defTabSz="104284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000" b="1" kern="1200" dirty="0" smtClean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47314" indent="-325890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559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983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407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7830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254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0678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101" indent="-260712" algn="l" defTabSz="104284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0" kern="100" dirty="0" smtClean="0">
                <a:solidFill>
                  <a:schemeClr val="bg1"/>
                </a:solidFill>
                <a:latin typeface="NeuropoliticalW00-Book" panose="020B0505020201080104" pitchFamily="34" charset="0"/>
                <a:ea typeface="맑은 고딕"/>
                <a:cs typeface="Times New Roman"/>
              </a:rPr>
              <a:t>Data Analytics Lab</a:t>
            </a:r>
            <a:endParaRPr lang="en-US" altLang="ko-KR" sz="1600" b="0" kern="100" dirty="0">
              <a:solidFill>
                <a:schemeClr val="bg1"/>
              </a:solidFill>
              <a:latin typeface="NeuropoliticalW00-Book" panose="020B0505020201080104" pitchFamily="34" charset="0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64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15 제조업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9F93"/>
      </a:accent1>
      <a:accent2>
        <a:srgbClr val="F24910"/>
      </a:accent2>
      <a:accent3>
        <a:srgbClr val="E99325"/>
      </a:accent3>
      <a:accent4>
        <a:srgbClr val="CCDAE6"/>
      </a:accent4>
      <a:accent5>
        <a:srgbClr val="4B5763"/>
      </a:accent5>
      <a:accent6>
        <a:srgbClr val="EA5514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4855</TotalTime>
  <Words>1611</Words>
  <Application>Microsoft Office PowerPoint</Application>
  <PresentationFormat>사용자 지정</PresentationFormat>
  <Paragraphs>462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굴림</vt:lpstr>
      <vt:lpstr>Arial</vt:lpstr>
      <vt:lpstr>Wingdings</vt:lpstr>
      <vt:lpstr>경기천년제목OTF Light</vt:lpstr>
      <vt:lpstr>Times New Roman</vt:lpstr>
      <vt:lpstr>경기천년제목OTF Bold</vt:lpstr>
      <vt:lpstr>NeuropoliticalW00-Book 보통</vt:lpstr>
      <vt:lpstr>NeuropoliticalW00-Book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표준작성법_사업계획서_신년도</dc:title>
  <dc:creator>㈜비즈폼</dc:creator>
  <dc:description>무단 복제 배포시 법적 불이익을 받을 수 있습니다.</dc:description>
  <cp:lastModifiedBy>DAL</cp:lastModifiedBy>
  <cp:revision>550</cp:revision>
  <dcterms:created xsi:type="dcterms:W3CDTF">2014-10-24T01:49:55Z</dcterms:created>
  <dcterms:modified xsi:type="dcterms:W3CDTF">2019-08-06T07:20:49Z</dcterms:modified>
  <cp:category>본 문서의 저작권은 비즈폼에 있습니다.</cp:category>
</cp:coreProperties>
</file>