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313" r:id="rId4"/>
    <p:sldId id="298" r:id="rId5"/>
    <p:sldId id="314" r:id="rId6"/>
    <p:sldId id="348" r:id="rId7"/>
    <p:sldId id="315" r:id="rId8"/>
    <p:sldId id="317" r:id="rId9"/>
    <p:sldId id="316" r:id="rId10"/>
    <p:sldId id="319" r:id="rId11"/>
    <p:sldId id="318" r:id="rId12"/>
    <p:sldId id="349" r:id="rId13"/>
    <p:sldId id="320" r:id="rId14"/>
    <p:sldId id="321" r:id="rId15"/>
    <p:sldId id="325" r:id="rId16"/>
    <p:sldId id="322" r:id="rId17"/>
    <p:sldId id="323" r:id="rId18"/>
    <p:sldId id="337" r:id="rId19"/>
    <p:sldId id="324" r:id="rId20"/>
    <p:sldId id="326" r:id="rId21"/>
    <p:sldId id="327" r:id="rId22"/>
    <p:sldId id="328" r:id="rId23"/>
    <p:sldId id="329" r:id="rId24"/>
    <p:sldId id="330" r:id="rId25"/>
    <p:sldId id="340" r:id="rId26"/>
    <p:sldId id="341" r:id="rId27"/>
    <p:sldId id="334" r:id="rId28"/>
    <p:sldId id="333" r:id="rId29"/>
    <p:sldId id="342" r:id="rId30"/>
    <p:sldId id="347" r:id="rId31"/>
    <p:sldId id="339" r:id="rId32"/>
    <p:sldId id="331" r:id="rId33"/>
    <p:sldId id="332" r:id="rId34"/>
    <p:sldId id="343" r:id="rId35"/>
    <p:sldId id="336" r:id="rId36"/>
    <p:sldId id="344" r:id="rId37"/>
    <p:sldId id="335" r:id="rId38"/>
    <p:sldId id="338" r:id="rId39"/>
    <p:sldId id="346" r:id="rId40"/>
    <p:sldId id="345" r:id="rId41"/>
    <p:sldId id="350" r:id="rId42"/>
  </p:sldIdLst>
  <p:sldSz cx="10691813" cy="7559675"/>
  <p:notesSz cx="6858000" cy="9144000"/>
  <p:embeddedFontLst>
    <p:embeddedFont>
      <p:font typeface="맑은 고딕" panose="020B0503020000020004" pitchFamily="50" charset="-127"/>
      <p:regular r:id="rId45"/>
      <p:bold r:id="rId46"/>
    </p:embeddedFont>
    <p:embeddedFont>
      <p:font typeface="NeuropoliticalW00-Book" panose="020B0505020201080104" pitchFamily="34" charset="0"/>
      <p:regular r:id="rId47"/>
    </p:embeddedFont>
  </p:embeddedFontLst>
  <p:defaultTextStyle>
    <a:defPPr>
      <a:defRPr lang="ko-KR"/>
    </a:defPPr>
    <a:lvl1pPr marL="0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24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47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271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695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18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542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49966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390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5FC"/>
    <a:srgbClr val="009F93"/>
    <a:srgbClr val="EE8100"/>
    <a:srgbClr val="07586B"/>
    <a:srgbClr val="CCDAE6"/>
    <a:srgbClr val="A6A6A6"/>
    <a:srgbClr val="F2BE7C"/>
    <a:srgbClr val="646464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86384" autoAdjust="0"/>
  </p:normalViewPr>
  <p:slideViewPr>
    <p:cSldViewPr>
      <p:cViewPr>
        <p:scale>
          <a:sx n="125" d="100"/>
          <a:sy n="125" d="100"/>
        </p:scale>
        <p:origin x="-768" y="822"/>
      </p:cViewPr>
      <p:guideLst>
        <p:guide orient="horz" pos="2381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1" d="100"/>
          <a:sy n="91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layout>
        <c:manualLayout>
          <c:xMode val="edge"/>
          <c:yMode val="edge"/>
          <c:x val="0.27038796673323723"/>
          <c:y val="2.995190400296846E-2"/>
        </c:manualLayout>
      </c:layout>
      <c:overlay val="0"/>
      <c:txPr>
        <a:bodyPr/>
        <a:lstStyle/>
        <a:p>
          <a:pPr>
            <a:defRPr>
              <a:latin typeface="경기천년제목OTF Bold" pitchFamily="18" charset="-127"/>
              <a:ea typeface="경기천년제목OTF Bold" pitchFamily="18" charset="-127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이탈자 비율</c:v>
                </c:pt>
              </c:strCache>
            </c:strRef>
          </c:tx>
          <c:spPr>
            <a:effectLst>
              <a:innerShdw blurRad="63500" dist="50800" dir="2700000">
                <a:prstClr val="black">
                  <a:alpha val="50000"/>
                </a:prstClr>
              </a:innerShdw>
            </a:effectLst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c:spPr>
          </c:dPt>
          <c:dLbls>
            <c:dLbl>
              <c:idx val="0"/>
              <c:layout>
                <c:manualLayout>
                  <c:x val="1.1998762690780925E-2"/>
                  <c:y val="-6.323179733960009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smtClean="0"/>
                      <a:t>851</a:t>
                    </a:r>
                    <a:r>
                      <a:rPr lang="ko-KR" altLang="en-US" smtClean="0"/>
                      <a:t>명</a:t>
                    </a:r>
                    <a:endParaRPr lang="en-US" altLang="ko-KR" smtClean="0"/>
                  </a:p>
                  <a:p>
                    <a:r>
                      <a:rPr lang="en-US" altLang="ko-KR" smtClean="0"/>
                      <a:t>(10%)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0.12478909716675463"/>
                  <c:y val="9.9839680009894873E-3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smtClean="0"/>
                      <a:t>7342</a:t>
                    </a:r>
                    <a:r>
                      <a:rPr lang="ko-KR" altLang="en-US" smtClean="0"/>
                      <a:t>명</a:t>
                    </a:r>
                    <a:endParaRPr lang="en-US" altLang="ko-KR" smtClean="0"/>
                  </a:p>
                  <a:p>
                    <a:r>
                      <a:rPr lang="en-US" altLang="ko-KR" smtClean="0"/>
                      <a:t>(90%)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이탈자</c:v>
                </c:pt>
                <c:pt idx="1">
                  <c:v>비이탈자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851</c:v>
                </c:pt>
                <c:pt idx="1">
                  <c:v>7342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>
              <a:latin typeface="경기천년제목OTF Light" pitchFamily="18" charset="-127"/>
              <a:ea typeface="경기천년제목OTF Light" pitchFamily="18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57BBF8-D7E7-4559-9410-845E709C171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9E2226C9-A5CD-4898-8271-096DE62BEF72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최고 지출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(1)</a:t>
          </a:r>
          <a:endParaRPr lang="ko-KR" altLang="en-US" sz="18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E0B8095C-B263-4931-9E4D-1F10E09AE787}" type="parTrans" cxnId="{D21E6D2F-9201-4D75-9A56-95BFF93C0B83}">
      <dgm:prSet/>
      <dgm:spPr/>
      <dgm:t>
        <a:bodyPr/>
        <a:lstStyle/>
        <a:p>
          <a:pPr latinLnBrk="1"/>
          <a:endParaRPr lang="ko-KR" altLang="en-US"/>
        </a:p>
      </dgm:t>
    </dgm:pt>
    <dgm:pt modelId="{6CC070AC-A81B-4340-BE6F-BD87C69AAA95}" type="sibTrans" cxnId="{D21E6D2F-9201-4D75-9A56-95BFF93C0B83}">
      <dgm:prSet/>
      <dgm:spPr/>
      <dgm:t>
        <a:bodyPr/>
        <a:lstStyle/>
        <a:p>
          <a:pPr latinLnBrk="1"/>
          <a:endParaRPr lang="ko-KR" altLang="en-US"/>
        </a:p>
      </dgm:t>
    </dgm:pt>
    <dgm:pt modelId="{52B97B4A-3EDC-47B7-8DEE-72934FE004DC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고 지출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(2,3)</a:t>
          </a:r>
          <a:endParaRPr lang="ko-KR" altLang="en-US" sz="18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EF69A8B1-3785-4E22-9024-869A82E92BCA}" type="parTrans" cxnId="{62612E0C-A5A3-45D1-9BAA-3EEFAE96182F}">
      <dgm:prSet/>
      <dgm:spPr/>
      <dgm:t>
        <a:bodyPr/>
        <a:lstStyle/>
        <a:p>
          <a:pPr latinLnBrk="1"/>
          <a:endParaRPr lang="ko-KR" altLang="en-US"/>
        </a:p>
      </dgm:t>
    </dgm:pt>
    <dgm:pt modelId="{3123BBE3-2508-44D5-BEB1-03D4575D55F3}" type="sibTrans" cxnId="{62612E0C-A5A3-45D1-9BAA-3EEFAE96182F}">
      <dgm:prSet/>
      <dgm:spPr/>
      <dgm:t>
        <a:bodyPr/>
        <a:lstStyle/>
        <a:p>
          <a:pPr latinLnBrk="1"/>
          <a:endParaRPr lang="ko-KR" altLang="en-US"/>
        </a:p>
      </dgm:t>
    </dgm:pt>
    <dgm:pt modelId="{FA13CC1D-2C84-449E-8871-1973F1103FE8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중간 지출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(4,5,6,7,8,9)</a:t>
          </a:r>
          <a:endParaRPr lang="ko-KR" altLang="en-US" sz="18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25DF5AC0-E18D-415D-B3BC-8ACEFF67F980}" type="parTrans" cxnId="{45FCEC9B-16DF-476D-8045-0AB59095C835}">
      <dgm:prSet/>
      <dgm:spPr/>
      <dgm:t>
        <a:bodyPr/>
        <a:lstStyle/>
        <a:p>
          <a:pPr latinLnBrk="1"/>
          <a:endParaRPr lang="ko-KR" altLang="en-US"/>
        </a:p>
      </dgm:t>
    </dgm:pt>
    <dgm:pt modelId="{2CEF472F-9489-41B9-B4E1-BA438E7B32E4}" type="sibTrans" cxnId="{45FCEC9B-16DF-476D-8045-0AB59095C835}">
      <dgm:prSet/>
      <dgm:spPr/>
      <dgm:t>
        <a:bodyPr/>
        <a:lstStyle/>
        <a:p>
          <a:pPr latinLnBrk="1"/>
          <a:endParaRPr lang="ko-KR" altLang="en-US"/>
        </a:p>
      </dgm:t>
    </dgm:pt>
    <dgm:pt modelId="{04F8D1C6-6473-4B13-B1C0-73E1097C6D03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저 지출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(10,11,12)</a:t>
          </a:r>
          <a:endParaRPr lang="ko-KR" altLang="en-US" sz="18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4DF7D124-26C3-402A-961E-A380EEBAC08C}" type="parTrans" cxnId="{BA3F0956-3624-4D25-9144-8FA7363B3794}">
      <dgm:prSet/>
      <dgm:spPr/>
      <dgm:t>
        <a:bodyPr/>
        <a:lstStyle/>
        <a:p>
          <a:pPr latinLnBrk="1"/>
          <a:endParaRPr lang="ko-KR" altLang="en-US"/>
        </a:p>
      </dgm:t>
    </dgm:pt>
    <dgm:pt modelId="{E3F980E8-1CA7-4EC0-AC0E-ECE3208221B0}" type="sibTrans" cxnId="{BA3F0956-3624-4D25-9144-8FA7363B3794}">
      <dgm:prSet/>
      <dgm:spPr/>
      <dgm:t>
        <a:bodyPr/>
        <a:lstStyle/>
        <a:p>
          <a:pPr latinLnBrk="1"/>
          <a:endParaRPr lang="ko-KR" altLang="en-US"/>
        </a:p>
      </dgm:t>
    </dgm:pt>
    <dgm:pt modelId="{887110B2-B732-450D-91F6-29C0BAB809BC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최저 지출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algn="ctr"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(13,14,15)</a:t>
          </a:r>
          <a:endParaRPr lang="ko-KR" altLang="en-US" sz="18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D256EF92-3196-44E7-B774-7EBB51F62415}" type="parTrans" cxnId="{0AEFBEEE-C56F-4CEF-9A0D-AC8786E28B77}">
      <dgm:prSet/>
      <dgm:spPr/>
      <dgm:t>
        <a:bodyPr/>
        <a:lstStyle/>
        <a:p>
          <a:pPr latinLnBrk="1"/>
          <a:endParaRPr lang="ko-KR" altLang="en-US"/>
        </a:p>
      </dgm:t>
    </dgm:pt>
    <dgm:pt modelId="{DAECB034-32C4-4C74-96EC-F69FD0B4791E}" type="sibTrans" cxnId="{0AEFBEEE-C56F-4CEF-9A0D-AC8786E28B77}">
      <dgm:prSet/>
      <dgm:spPr/>
      <dgm:t>
        <a:bodyPr/>
        <a:lstStyle/>
        <a:p>
          <a:pPr latinLnBrk="1"/>
          <a:endParaRPr lang="ko-KR" altLang="en-US"/>
        </a:p>
      </dgm:t>
    </dgm:pt>
    <dgm:pt modelId="{A9707BC5-FC06-4A6B-9CE1-9202CE357E3C}" type="pres">
      <dgm:prSet presAssocID="{8F57BBF8-D7E7-4559-9410-845E709C1716}" presName="diagram" presStyleCnt="0">
        <dgm:presLayoutVars>
          <dgm:dir/>
          <dgm:resizeHandles val="exact"/>
        </dgm:presLayoutVars>
      </dgm:prSet>
      <dgm:spPr/>
    </dgm:pt>
    <dgm:pt modelId="{8F255D2F-4C48-429E-977D-B048A76D99FB}" type="pres">
      <dgm:prSet presAssocID="{9E2226C9-A5CD-4898-8271-096DE62BEF7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6ACA4-2426-4E0C-BB5B-31F2E62DD9BA}" type="pres">
      <dgm:prSet presAssocID="{6CC070AC-A81B-4340-BE6F-BD87C69AAA95}" presName="sibTrans" presStyleCnt="0"/>
      <dgm:spPr/>
    </dgm:pt>
    <dgm:pt modelId="{3D4FEA9A-0C46-407D-A64D-9A0D5E8FCBCD}" type="pres">
      <dgm:prSet presAssocID="{52B97B4A-3EDC-47B7-8DEE-72934FE00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F80451-16C2-4C76-AFF1-0B5DDFFC4BCC}" type="pres">
      <dgm:prSet presAssocID="{3123BBE3-2508-44D5-BEB1-03D4575D55F3}" presName="sibTrans" presStyleCnt="0"/>
      <dgm:spPr/>
    </dgm:pt>
    <dgm:pt modelId="{07E82B26-7EF4-43AF-86C7-BE8A5B33E333}" type="pres">
      <dgm:prSet presAssocID="{FA13CC1D-2C84-449E-8871-1973F1103FE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64585-8393-49AE-A68C-17AB88A772A5}" type="pres">
      <dgm:prSet presAssocID="{2CEF472F-9489-41B9-B4E1-BA438E7B32E4}" presName="sibTrans" presStyleCnt="0"/>
      <dgm:spPr/>
    </dgm:pt>
    <dgm:pt modelId="{AA705898-2328-4E6B-A211-8FC2CB384DF8}" type="pres">
      <dgm:prSet presAssocID="{04F8D1C6-6473-4B13-B1C0-73E1097C6D0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164438-6CF8-43A4-AC7E-8A329F981397}" type="pres">
      <dgm:prSet presAssocID="{E3F980E8-1CA7-4EC0-AC0E-ECE3208221B0}" presName="sibTrans" presStyleCnt="0"/>
      <dgm:spPr/>
    </dgm:pt>
    <dgm:pt modelId="{E49DBB95-ECA3-4603-A409-A874D52DB188}" type="pres">
      <dgm:prSet presAssocID="{887110B2-B732-450D-91F6-29C0BAB809B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A3F0956-3624-4D25-9144-8FA7363B3794}" srcId="{8F57BBF8-D7E7-4559-9410-845E709C1716}" destId="{04F8D1C6-6473-4B13-B1C0-73E1097C6D03}" srcOrd="3" destOrd="0" parTransId="{4DF7D124-26C3-402A-961E-A380EEBAC08C}" sibTransId="{E3F980E8-1CA7-4EC0-AC0E-ECE3208221B0}"/>
    <dgm:cxn modelId="{2278AF28-2B60-4D9B-AD13-A81F4E041409}" type="presOf" srcId="{887110B2-B732-450D-91F6-29C0BAB809BC}" destId="{E49DBB95-ECA3-4603-A409-A874D52DB188}" srcOrd="0" destOrd="0" presId="urn:microsoft.com/office/officeart/2005/8/layout/default"/>
    <dgm:cxn modelId="{4BB22D4F-C721-4F23-8C9A-0D74FDE3A36B}" type="presOf" srcId="{9E2226C9-A5CD-4898-8271-096DE62BEF72}" destId="{8F255D2F-4C48-429E-977D-B048A76D99FB}" srcOrd="0" destOrd="0" presId="urn:microsoft.com/office/officeart/2005/8/layout/default"/>
    <dgm:cxn modelId="{E2D0A52D-9638-42CB-A575-A2544F8C4B93}" type="presOf" srcId="{04F8D1C6-6473-4B13-B1C0-73E1097C6D03}" destId="{AA705898-2328-4E6B-A211-8FC2CB384DF8}" srcOrd="0" destOrd="0" presId="urn:microsoft.com/office/officeart/2005/8/layout/default"/>
    <dgm:cxn modelId="{0AEFBEEE-C56F-4CEF-9A0D-AC8786E28B77}" srcId="{8F57BBF8-D7E7-4559-9410-845E709C1716}" destId="{887110B2-B732-450D-91F6-29C0BAB809BC}" srcOrd="4" destOrd="0" parTransId="{D256EF92-3196-44E7-B774-7EBB51F62415}" sibTransId="{DAECB034-32C4-4C74-96EC-F69FD0B4791E}"/>
    <dgm:cxn modelId="{45FCEC9B-16DF-476D-8045-0AB59095C835}" srcId="{8F57BBF8-D7E7-4559-9410-845E709C1716}" destId="{FA13CC1D-2C84-449E-8871-1973F1103FE8}" srcOrd="2" destOrd="0" parTransId="{25DF5AC0-E18D-415D-B3BC-8ACEFF67F980}" sibTransId="{2CEF472F-9489-41B9-B4E1-BA438E7B32E4}"/>
    <dgm:cxn modelId="{E7A04C44-AAAE-4E11-9B53-465BD85B9DBE}" type="presOf" srcId="{FA13CC1D-2C84-449E-8871-1973F1103FE8}" destId="{07E82B26-7EF4-43AF-86C7-BE8A5B33E333}" srcOrd="0" destOrd="0" presId="urn:microsoft.com/office/officeart/2005/8/layout/default"/>
    <dgm:cxn modelId="{C45F92FA-51C1-4073-A744-6B5A8A7FB385}" type="presOf" srcId="{52B97B4A-3EDC-47B7-8DEE-72934FE004DC}" destId="{3D4FEA9A-0C46-407D-A64D-9A0D5E8FCBCD}" srcOrd="0" destOrd="0" presId="urn:microsoft.com/office/officeart/2005/8/layout/default"/>
    <dgm:cxn modelId="{34D20A44-6789-4F27-B970-68F377E7C7C0}" type="presOf" srcId="{8F57BBF8-D7E7-4559-9410-845E709C1716}" destId="{A9707BC5-FC06-4A6B-9CE1-9202CE357E3C}" srcOrd="0" destOrd="0" presId="urn:microsoft.com/office/officeart/2005/8/layout/default"/>
    <dgm:cxn modelId="{D21E6D2F-9201-4D75-9A56-95BFF93C0B83}" srcId="{8F57BBF8-D7E7-4559-9410-845E709C1716}" destId="{9E2226C9-A5CD-4898-8271-096DE62BEF72}" srcOrd="0" destOrd="0" parTransId="{E0B8095C-B263-4931-9E4D-1F10E09AE787}" sibTransId="{6CC070AC-A81B-4340-BE6F-BD87C69AAA95}"/>
    <dgm:cxn modelId="{62612E0C-A5A3-45D1-9BAA-3EEFAE96182F}" srcId="{8F57BBF8-D7E7-4559-9410-845E709C1716}" destId="{52B97B4A-3EDC-47B7-8DEE-72934FE004DC}" srcOrd="1" destOrd="0" parTransId="{EF69A8B1-3785-4E22-9024-869A82E92BCA}" sibTransId="{3123BBE3-2508-44D5-BEB1-03D4575D55F3}"/>
    <dgm:cxn modelId="{B5F43581-5DB8-45CE-8C07-A2AF199B362F}" type="presParOf" srcId="{A9707BC5-FC06-4A6B-9CE1-9202CE357E3C}" destId="{8F255D2F-4C48-429E-977D-B048A76D99FB}" srcOrd="0" destOrd="0" presId="urn:microsoft.com/office/officeart/2005/8/layout/default"/>
    <dgm:cxn modelId="{74F7F61C-0095-4D06-9747-4780DC1533B4}" type="presParOf" srcId="{A9707BC5-FC06-4A6B-9CE1-9202CE357E3C}" destId="{7B56ACA4-2426-4E0C-BB5B-31F2E62DD9BA}" srcOrd="1" destOrd="0" presId="urn:microsoft.com/office/officeart/2005/8/layout/default"/>
    <dgm:cxn modelId="{3874B47D-10F3-43C7-87EA-D3C19F5FAABC}" type="presParOf" srcId="{A9707BC5-FC06-4A6B-9CE1-9202CE357E3C}" destId="{3D4FEA9A-0C46-407D-A64D-9A0D5E8FCBCD}" srcOrd="2" destOrd="0" presId="urn:microsoft.com/office/officeart/2005/8/layout/default"/>
    <dgm:cxn modelId="{7800DD9D-85D6-4900-B6D4-6AF82812A9FB}" type="presParOf" srcId="{A9707BC5-FC06-4A6B-9CE1-9202CE357E3C}" destId="{13F80451-16C2-4C76-AFF1-0B5DDFFC4BCC}" srcOrd="3" destOrd="0" presId="urn:microsoft.com/office/officeart/2005/8/layout/default"/>
    <dgm:cxn modelId="{F2586C69-C5A9-41F6-953F-58A4FE48949B}" type="presParOf" srcId="{A9707BC5-FC06-4A6B-9CE1-9202CE357E3C}" destId="{07E82B26-7EF4-43AF-86C7-BE8A5B33E333}" srcOrd="4" destOrd="0" presId="urn:microsoft.com/office/officeart/2005/8/layout/default"/>
    <dgm:cxn modelId="{39AF9070-2114-4ABE-A54B-AFD83BFF6223}" type="presParOf" srcId="{A9707BC5-FC06-4A6B-9CE1-9202CE357E3C}" destId="{4AD64585-8393-49AE-A68C-17AB88A772A5}" srcOrd="5" destOrd="0" presId="urn:microsoft.com/office/officeart/2005/8/layout/default"/>
    <dgm:cxn modelId="{B7ADF24E-042F-4E1A-9C17-60691FEDEC43}" type="presParOf" srcId="{A9707BC5-FC06-4A6B-9CE1-9202CE357E3C}" destId="{AA705898-2328-4E6B-A211-8FC2CB384DF8}" srcOrd="6" destOrd="0" presId="urn:microsoft.com/office/officeart/2005/8/layout/default"/>
    <dgm:cxn modelId="{A10DB4FB-8429-4DF7-87CA-8A69A56C9EB1}" type="presParOf" srcId="{A9707BC5-FC06-4A6B-9CE1-9202CE357E3C}" destId="{5D164438-6CF8-43A4-AC7E-8A329F981397}" srcOrd="7" destOrd="0" presId="urn:microsoft.com/office/officeart/2005/8/layout/default"/>
    <dgm:cxn modelId="{0A33FF02-ACFE-4808-8CD5-B8D24E29E538}" type="presParOf" srcId="{A9707BC5-FC06-4A6B-9CE1-9202CE357E3C}" destId="{E49DBB95-ECA3-4603-A409-A874D52DB18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ECC6746-135B-46D0-88B8-A6A214132B2C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2380CD01-D8AD-495B-8255-57E018BC281F}">
      <dgm:prSet phldrT="[텍스트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주간</a:t>
          </a:r>
          <a:endParaRPr lang="en-US" altLang="ko-KR" sz="16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400" dirty="0" smtClean="0">
              <a:latin typeface="경기천년제목OTF Light" pitchFamily="18" charset="-127"/>
              <a:ea typeface="경기천년제목OTF Light" pitchFamily="18" charset="-127"/>
            </a:rPr>
            <a:t>(4,6,9,10,11,13)</a:t>
          </a:r>
        </a:p>
      </dgm:t>
    </dgm:pt>
    <dgm:pt modelId="{DD8F98A3-8758-454D-8DAC-E361D2D8F8DD}" type="par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F7DCB6A7-7392-49CD-B051-B23C0C5E1B7E}" type="sib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A7565F87-38D8-4C85-A3F0-751BE6E8033C}">
      <dgm:prSet phldrT="[텍스트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야간</a:t>
          </a:r>
          <a:endParaRPr lang="en-US" altLang="ko-KR" sz="16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(5,7,8,12,14)</a:t>
          </a:r>
        </a:p>
      </dgm:t>
    </dgm:pt>
    <dgm:pt modelId="{D4BD6280-C4D6-4B9B-A424-C025D0125ACE}" type="par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1382655C-E7BA-45F4-9898-EFA886BB9B4C}" type="sib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8CA85595-1D92-4956-8A26-455E6770DACB}">
      <dgm:prSet phldrT="[텍스트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복합</a:t>
          </a:r>
          <a:endParaRPr lang="en-US" altLang="ko-KR" sz="16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(1,2,3,15)</a:t>
          </a:r>
          <a:endParaRPr lang="ko-KR" altLang="en-US" sz="16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AFFAC385-63C3-48E5-99A5-601FD1A0A5F0}" type="par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C3D42A26-7D96-470E-8EDB-38809A3AD747}" type="sib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DC2A5455-6D82-479A-A326-2879B7490660}" type="pres">
      <dgm:prSet presAssocID="{2ECC6746-135B-46D0-88B8-A6A214132B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3F4F89-DEB5-4EC1-A74F-55AE07538856}" type="pres">
      <dgm:prSet presAssocID="{2380CD01-D8AD-495B-8255-57E018BC281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A4752B-0AF9-42A9-B475-CDCD9CDAC9D5}" type="pres">
      <dgm:prSet presAssocID="{F7DCB6A7-7392-49CD-B051-B23C0C5E1B7E}" presName="sibTrans" presStyleCnt="0"/>
      <dgm:spPr/>
    </dgm:pt>
    <dgm:pt modelId="{09098B99-5E93-4EDC-8F3A-FB98B4925AC3}" type="pres">
      <dgm:prSet presAssocID="{A7565F87-38D8-4C85-A3F0-751BE6E8033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8F7553-4F4D-45D7-8E50-1D5EFD30C902}" type="pres">
      <dgm:prSet presAssocID="{1382655C-E7BA-45F4-9898-EFA886BB9B4C}" presName="sibTrans" presStyleCnt="0"/>
      <dgm:spPr/>
    </dgm:pt>
    <dgm:pt modelId="{E17BA83A-7E84-4231-BD71-44700C88D26F}" type="pres">
      <dgm:prSet presAssocID="{8CA85595-1D92-4956-8A26-455E6770DA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A98D102-C6E5-452E-8EFD-D0B1160CC375}" srcId="{2ECC6746-135B-46D0-88B8-A6A214132B2C}" destId="{2380CD01-D8AD-495B-8255-57E018BC281F}" srcOrd="0" destOrd="0" parTransId="{DD8F98A3-8758-454D-8DAC-E361D2D8F8DD}" sibTransId="{F7DCB6A7-7392-49CD-B051-B23C0C5E1B7E}"/>
    <dgm:cxn modelId="{0B5322AA-0E3F-47C9-A7AA-6F74A49936D2}" srcId="{2ECC6746-135B-46D0-88B8-A6A214132B2C}" destId="{8CA85595-1D92-4956-8A26-455E6770DACB}" srcOrd="2" destOrd="0" parTransId="{AFFAC385-63C3-48E5-99A5-601FD1A0A5F0}" sibTransId="{C3D42A26-7D96-470E-8EDB-38809A3AD747}"/>
    <dgm:cxn modelId="{30631872-9E2B-475F-AC02-967264249752}" type="presOf" srcId="{2380CD01-D8AD-495B-8255-57E018BC281F}" destId="{5E3F4F89-DEB5-4EC1-A74F-55AE07538856}" srcOrd="0" destOrd="0" presId="urn:microsoft.com/office/officeart/2005/8/layout/default"/>
    <dgm:cxn modelId="{8BC28933-E369-4C31-A6E1-1C6202FE17C5}" type="presOf" srcId="{8CA85595-1D92-4956-8A26-455E6770DACB}" destId="{E17BA83A-7E84-4231-BD71-44700C88D26F}" srcOrd="0" destOrd="0" presId="urn:microsoft.com/office/officeart/2005/8/layout/default"/>
    <dgm:cxn modelId="{67A281C7-41C4-482E-A9A7-AE952C051751}" type="presOf" srcId="{A7565F87-38D8-4C85-A3F0-751BE6E8033C}" destId="{09098B99-5E93-4EDC-8F3A-FB98B4925AC3}" srcOrd="0" destOrd="0" presId="urn:microsoft.com/office/officeart/2005/8/layout/default"/>
    <dgm:cxn modelId="{E8074A41-7850-440A-A819-94C0679C6CA4}" srcId="{2ECC6746-135B-46D0-88B8-A6A214132B2C}" destId="{A7565F87-38D8-4C85-A3F0-751BE6E8033C}" srcOrd="1" destOrd="0" parTransId="{D4BD6280-C4D6-4B9B-A424-C025D0125ACE}" sibTransId="{1382655C-E7BA-45F4-9898-EFA886BB9B4C}"/>
    <dgm:cxn modelId="{1EF97AEF-7AE9-47B2-8913-DC9AE7A4A778}" type="presOf" srcId="{2ECC6746-135B-46D0-88B8-A6A214132B2C}" destId="{DC2A5455-6D82-479A-A326-2879B7490660}" srcOrd="0" destOrd="0" presId="urn:microsoft.com/office/officeart/2005/8/layout/default"/>
    <dgm:cxn modelId="{26CDFE9A-AB81-4306-B6BF-5640CCB82D1C}" type="presParOf" srcId="{DC2A5455-6D82-479A-A326-2879B7490660}" destId="{5E3F4F89-DEB5-4EC1-A74F-55AE07538856}" srcOrd="0" destOrd="0" presId="urn:microsoft.com/office/officeart/2005/8/layout/default"/>
    <dgm:cxn modelId="{6038709C-E68D-4FFC-A34B-22EE97DA2ECC}" type="presParOf" srcId="{DC2A5455-6D82-479A-A326-2879B7490660}" destId="{92A4752B-0AF9-42A9-B475-CDCD9CDAC9D5}" srcOrd="1" destOrd="0" presId="urn:microsoft.com/office/officeart/2005/8/layout/default"/>
    <dgm:cxn modelId="{F318D21D-28FE-42C3-A3A1-03A5DD93BF97}" type="presParOf" srcId="{DC2A5455-6D82-479A-A326-2879B7490660}" destId="{09098B99-5E93-4EDC-8F3A-FB98B4925AC3}" srcOrd="2" destOrd="0" presId="urn:microsoft.com/office/officeart/2005/8/layout/default"/>
    <dgm:cxn modelId="{0193C596-9449-4D38-BAC8-11E03D3DDAD1}" type="presParOf" srcId="{DC2A5455-6D82-479A-A326-2879B7490660}" destId="{BE8F7553-4F4D-45D7-8E50-1D5EFD30C902}" srcOrd="3" destOrd="0" presId="urn:microsoft.com/office/officeart/2005/8/layout/default"/>
    <dgm:cxn modelId="{868E2598-4D58-485B-A282-9B36C2D65B18}" type="presParOf" srcId="{DC2A5455-6D82-479A-A326-2879B7490660}" destId="{E17BA83A-7E84-4231-BD71-44700C88D26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ECC6746-135B-46D0-88B8-A6A214132B2C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2380CD01-D8AD-495B-8255-57E018BC281F}">
      <dgm:prSet phldrT="[텍스트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400" dirty="0" smtClean="0">
              <a:latin typeface="경기천년제목OTF Light" pitchFamily="18" charset="-127"/>
              <a:ea typeface="경기천년제목OTF Light" pitchFamily="18" charset="-127"/>
            </a:rPr>
            <a:t>필수 지출</a:t>
          </a:r>
          <a:endParaRPr lang="en-US" altLang="ko-KR" sz="14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200" dirty="0" smtClean="0">
              <a:latin typeface="경기천년제목OTF Light" pitchFamily="18" charset="-127"/>
              <a:ea typeface="경기천년제목OTF Light" pitchFamily="18" charset="-127"/>
            </a:rPr>
            <a:t>(3,6,8,10,13,14)</a:t>
          </a:r>
        </a:p>
      </dgm:t>
    </dgm:pt>
    <dgm:pt modelId="{DD8F98A3-8758-454D-8DAC-E361D2D8F8DD}" type="par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F7DCB6A7-7392-49CD-B051-B23C0C5E1B7E}" type="sib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A7565F87-38D8-4C85-A3F0-751BE6E8033C}">
      <dgm:prSet phldrT="[텍스트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400" dirty="0" smtClean="0">
              <a:latin typeface="경기천년제목OTF Light" pitchFamily="18" charset="-127"/>
              <a:ea typeface="경기천년제목OTF Light" pitchFamily="18" charset="-127"/>
            </a:rPr>
            <a:t>선택 지출</a:t>
          </a:r>
          <a:endParaRPr lang="en-US" altLang="ko-KR" sz="14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400" dirty="0" smtClean="0">
              <a:latin typeface="경기천년제목OTF Light" pitchFamily="18" charset="-127"/>
              <a:ea typeface="경기천년제목OTF Light" pitchFamily="18" charset="-127"/>
            </a:rPr>
            <a:t>(2,4,5,9,11,12)</a:t>
          </a:r>
        </a:p>
      </dgm:t>
    </dgm:pt>
    <dgm:pt modelId="{D4BD6280-C4D6-4B9B-A424-C025D0125ACE}" type="par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1382655C-E7BA-45F4-9898-EFA886BB9B4C}" type="sib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8CA85595-1D92-4956-8A26-455E6770DACB}">
      <dgm:prSet phldrT="[텍스트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400" dirty="0" smtClean="0">
              <a:latin typeface="경기천년제목OTF Light" pitchFamily="18" charset="-127"/>
              <a:ea typeface="경기천년제목OTF Light" pitchFamily="18" charset="-127"/>
            </a:rPr>
            <a:t>복합 지출</a:t>
          </a:r>
          <a:endParaRPr lang="en-US" altLang="ko-KR" sz="14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400" dirty="0" smtClean="0">
              <a:latin typeface="경기천년제목OTF Light" pitchFamily="18" charset="-127"/>
              <a:ea typeface="경기천년제목OTF Light" pitchFamily="18" charset="-127"/>
            </a:rPr>
            <a:t>(1,7,15)</a:t>
          </a:r>
          <a:endParaRPr lang="ko-KR" altLang="en-US" sz="14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AFFAC385-63C3-48E5-99A5-601FD1A0A5F0}" type="par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C3D42A26-7D96-470E-8EDB-38809A3AD747}" type="sib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DC2A5455-6D82-479A-A326-2879B7490660}" type="pres">
      <dgm:prSet presAssocID="{2ECC6746-135B-46D0-88B8-A6A214132B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3F4F89-DEB5-4EC1-A74F-55AE07538856}" type="pres">
      <dgm:prSet presAssocID="{2380CD01-D8AD-495B-8255-57E018BC281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A4752B-0AF9-42A9-B475-CDCD9CDAC9D5}" type="pres">
      <dgm:prSet presAssocID="{F7DCB6A7-7392-49CD-B051-B23C0C5E1B7E}" presName="sibTrans" presStyleCnt="0"/>
      <dgm:spPr/>
    </dgm:pt>
    <dgm:pt modelId="{09098B99-5E93-4EDC-8F3A-FB98B4925AC3}" type="pres">
      <dgm:prSet presAssocID="{A7565F87-38D8-4C85-A3F0-751BE6E8033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8F7553-4F4D-45D7-8E50-1D5EFD30C902}" type="pres">
      <dgm:prSet presAssocID="{1382655C-E7BA-45F4-9898-EFA886BB9B4C}" presName="sibTrans" presStyleCnt="0"/>
      <dgm:spPr/>
    </dgm:pt>
    <dgm:pt modelId="{E17BA83A-7E84-4231-BD71-44700C88D26F}" type="pres">
      <dgm:prSet presAssocID="{8CA85595-1D92-4956-8A26-455E6770DA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A98D102-C6E5-452E-8EFD-D0B1160CC375}" srcId="{2ECC6746-135B-46D0-88B8-A6A214132B2C}" destId="{2380CD01-D8AD-495B-8255-57E018BC281F}" srcOrd="0" destOrd="0" parTransId="{DD8F98A3-8758-454D-8DAC-E361D2D8F8DD}" sibTransId="{F7DCB6A7-7392-49CD-B051-B23C0C5E1B7E}"/>
    <dgm:cxn modelId="{0B5322AA-0E3F-47C9-A7AA-6F74A49936D2}" srcId="{2ECC6746-135B-46D0-88B8-A6A214132B2C}" destId="{8CA85595-1D92-4956-8A26-455E6770DACB}" srcOrd="2" destOrd="0" parTransId="{AFFAC385-63C3-48E5-99A5-601FD1A0A5F0}" sibTransId="{C3D42A26-7D96-470E-8EDB-38809A3AD747}"/>
    <dgm:cxn modelId="{414DF8AE-236E-4EBA-965E-B77747D53B0F}" type="presOf" srcId="{A7565F87-38D8-4C85-A3F0-751BE6E8033C}" destId="{09098B99-5E93-4EDC-8F3A-FB98B4925AC3}" srcOrd="0" destOrd="0" presId="urn:microsoft.com/office/officeart/2005/8/layout/default"/>
    <dgm:cxn modelId="{E8074A41-7850-440A-A819-94C0679C6CA4}" srcId="{2ECC6746-135B-46D0-88B8-A6A214132B2C}" destId="{A7565F87-38D8-4C85-A3F0-751BE6E8033C}" srcOrd="1" destOrd="0" parTransId="{D4BD6280-C4D6-4B9B-A424-C025D0125ACE}" sibTransId="{1382655C-E7BA-45F4-9898-EFA886BB9B4C}"/>
    <dgm:cxn modelId="{16AA9C16-E6D2-478F-8487-764F27A8BD5E}" type="presOf" srcId="{2380CD01-D8AD-495B-8255-57E018BC281F}" destId="{5E3F4F89-DEB5-4EC1-A74F-55AE07538856}" srcOrd="0" destOrd="0" presId="urn:microsoft.com/office/officeart/2005/8/layout/default"/>
    <dgm:cxn modelId="{1AADD57B-4E23-433D-8AE3-38F7078DD3C6}" type="presOf" srcId="{2ECC6746-135B-46D0-88B8-A6A214132B2C}" destId="{DC2A5455-6D82-479A-A326-2879B7490660}" srcOrd="0" destOrd="0" presId="urn:microsoft.com/office/officeart/2005/8/layout/default"/>
    <dgm:cxn modelId="{029D660F-2896-4373-B630-7CEBFA56618B}" type="presOf" srcId="{8CA85595-1D92-4956-8A26-455E6770DACB}" destId="{E17BA83A-7E84-4231-BD71-44700C88D26F}" srcOrd="0" destOrd="0" presId="urn:microsoft.com/office/officeart/2005/8/layout/default"/>
    <dgm:cxn modelId="{AAB97C85-B17A-4E8C-B6E1-EBB2D36171FB}" type="presParOf" srcId="{DC2A5455-6D82-479A-A326-2879B7490660}" destId="{5E3F4F89-DEB5-4EC1-A74F-55AE07538856}" srcOrd="0" destOrd="0" presId="urn:microsoft.com/office/officeart/2005/8/layout/default"/>
    <dgm:cxn modelId="{2BB65C1A-47BA-42BD-9F5E-73BA78874157}" type="presParOf" srcId="{DC2A5455-6D82-479A-A326-2879B7490660}" destId="{92A4752B-0AF9-42A9-B475-CDCD9CDAC9D5}" srcOrd="1" destOrd="0" presId="urn:microsoft.com/office/officeart/2005/8/layout/default"/>
    <dgm:cxn modelId="{667AB23D-BC2B-4E03-90D0-EF7982D99881}" type="presParOf" srcId="{DC2A5455-6D82-479A-A326-2879B7490660}" destId="{09098B99-5E93-4EDC-8F3A-FB98B4925AC3}" srcOrd="2" destOrd="0" presId="urn:microsoft.com/office/officeart/2005/8/layout/default"/>
    <dgm:cxn modelId="{EF8E5D6B-7BDC-4B50-9B47-9CF415AD17F6}" type="presParOf" srcId="{DC2A5455-6D82-479A-A326-2879B7490660}" destId="{BE8F7553-4F4D-45D7-8E50-1D5EFD30C902}" srcOrd="3" destOrd="0" presId="urn:microsoft.com/office/officeart/2005/8/layout/default"/>
    <dgm:cxn modelId="{BE76FBF3-72A2-4C80-A8DD-F3A38D46DF99}" type="presParOf" srcId="{DC2A5455-6D82-479A-A326-2879B7490660}" destId="{E17BA83A-7E84-4231-BD71-44700C88D26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ECC6746-135B-46D0-88B8-A6A214132B2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80CD01-D8AD-495B-8255-57E018BC281F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많음</a:t>
          </a:r>
          <a:endParaRPr lang="en-US" altLang="ko-KR" sz="16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(1,2,3)</a:t>
          </a:r>
        </a:p>
      </dgm:t>
    </dgm:pt>
    <dgm:pt modelId="{DD8F98A3-8758-454D-8DAC-E361D2D8F8DD}" type="par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F7DCB6A7-7392-49CD-B051-B23C0C5E1B7E}" type="sib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A7565F87-38D8-4C85-A3F0-751BE6E8033C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중간</a:t>
          </a: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(4,5,8,9,10)</a:t>
          </a:r>
        </a:p>
      </dgm:t>
    </dgm:pt>
    <dgm:pt modelId="{D4BD6280-C4D6-4B9B-A424-C025D0125ACE}" type="par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1382655C-E7BA-45F4-9898-EFA886BB9B4C}" type="sib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8CA85595-1D92-4956-8A26-455E6770DACB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적음 </a:t>
          </a:r>
          <a:endParaRPr lang="en-US" altLang="ko-KR" sz="16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(6,7)</a:t>
          </a:r>
          <a:endParaRPr lang="ko-KR" altLang="en-US" sz="16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AFFAC385-63C3-48E5-99A5-601FD1A0A5F0}" type="par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C3D42A26-7D96-470E-8EDB-38809A3AD747}" type="sib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7C550AEB-1218-40B2-B873-D7053A4878F8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매우 적음</a:t>
          </a:r>
          <a:endParaRPr lang="en-US" altLang="ko-KR" sz="16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400" dirty="0" smtClean="0">
              <a:latin typeface="경기천년제목OTF Light" pitchFamily="18" charset="-127"/>
              <a:ea typeface="경기천년제목OTF Light" pitchFamily="18" charset="-127"/>
            </a:rPr>
            <a:t>(11,12,13,14,15)</a:t>
          </a:r>
          <a:endParaRPr lang="ko-KR" altLang="en-US" sz="14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2BBB12C3-6D65-42CB-9F7D-610F2B1C6ED6}" type="parTrans" cxnId="{7C419E6F-42FB-4137-B3C2-6ADD8C3AFCFE}">
      <dgm:prSet/>
      <dgm:spPr/>
      <dgm:t>
        <a:bodyPr/>
        <a:lstStyle/>
        <a:p>
          <a:pPr latinLnBrk="1"/>
          <a:endParaRPr lang="ko-KR" altLang="en-US"/>
        </a:p>
      </dgm:t>
    </dgm:pt>
    <dgm:pt modelId="{BB0651A6-78AE-4D59-A9AD-3A2BBA241B41}" type="sibTrans" cxnId="{7C419E6F-42FB-4137-B3C2-6ADD8C3AFCFE}">
      <dgm:prSet/>
      <dgm:spPr/>
      <dgm:t>
        <a:bodyPr/>
        <a:lstStyle/>
        <a:p>
          <a:pPr latinLnBrk="1"/>
          <a:endParaRPr lang="ko-KR" altLang="en-US"/>
        </a:p>
      </dgm:t>
    </dgm:pt>
    <dgm:pt modelId="{DC2A5455-6D82-479A-A326-2879B7490660}" type="pres">
      <dgm:prSet presAssocID="{2ECC6746-135B-46D0-88B8-A6A214132B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3F4F89-DEB5-4EC1-A74F-55AE07538856}" type="pres">
      <dgm:prSet presAssocID="{2380CD01-D8AD-495B-8255-57E018BC281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A4752B-0AF9-42A9-B475-CDCD9CDAC9D5}" type="pres">
      <dgm:prSet presAssocID="{F7DCB6A7-7392-49CD-B051-B23C0C5E1B7E}" presName="sibTrans" presStyleCnt="0"/>
      <dgm:spPr/>
    </dgm:pt>
    <dgm:pt modelId="{09098B99-5E93-4EDC-8F3A-FB98B4925AC3}" type="pres">
      <dgm:prSet presAssocID="{A7565F87-38D8-4C85-A3F0-751BE6E8033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8F7553-4F4D-45D7-8E50-1D5EFD30C902}" type="pres">
      <dgm:prSet presAssocID="{1382655C-E7BA-45F4-9898-EFA886BB9B4C}" presName="sibTrans" presStyleCnt="0"/>
      <dgm:spPr/>
    </dgm:pt>
    <dgm:pt modelId="{E17BA83A-7E84-4231-BD71-44700C88D26F}" type="pres">
      <dgm:prSet presAssocID="{8CA85595-1D92-4956-8A26-455E6770DAC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7665A3-96BA-4DC8-8F63-1ACEAE263331}" type="pres">
      <dgm:prSet presAssocID="{C3D42A26-7D96-470E-8EDB-38809A3AD747}" presName="sibTrans" presStyleCnt="0"/>
      <dgm:spPr/>
    </dgm:pt>
    <dgm:pt modelId="{2C78D3F2-6E95-427E-9F84-7BC09A4CAC51}" type="pres">
      <dgm:prSet presAssocID="{7C550AEB-1218-40B2-B873-D7053A4878F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B5322AA-0E3F-47C9-A7AA-6F74A49936D2}" srcId="{2ECC6746-135B-46D0-88B8-A6A214132B2C}" destId="{8CA85595-1D92-4956-8A26-455E6770DACB}" srcOrd="2" destOrd="0" parTransId="{AFFAC385-63C3-48E5-99A5-601FD1A0A5F0}" sibTransId="{C3D42A26-7D96-470E-8EDB-38809A3AD747}"/>
    <dgm:cxn modelId="{7C419E6F-42FB-4137-B3C2-6ADD8C3AFCFE}" srcId="{2ECC6746-135B-46D0-88B8-A6A214132B2C}" destId="{7C550AEB-1218-40B2-B873-D7053A4878F8}" srcOrd="3" destOrd="0" parTransId="{2BBB12C3-6D65-42CB-9F7D-610F2B1C6ED6}" sibTransId="{BB0651A6-78AE-4D59-A9AD-3A2BBA241B41}"/>
    <dgm:cxn modelId="{15A52A2A-CF3D-4A72-93D8-51278E1069E1}" type="presOf" srcId="{2ECC6746-135B-46D0-88B8-A6A214132B2C}" destId="{DC2A5455-6D82-479A-A326-2879B7490660}" srcOrd="0" destOrd="0" presId="urn:microsoft.com/office/officeart/2005/8/layout/default"/>
    <dgm:cxn modelId="{E8074A41-7850-440A-A819-94C0679C6CA4}" srcId="{2ECC6746-135B-46D0-88B8-A6A214132B2C}" destId="{A7565F87-38D8-4C85-A3F0-751BE6E8033C}" srcOrd="1" destOrd="0" parTransId="{D4BD6280-C4D6-4B9B-A424-C025D0125ACE}" sibTransId="{1382655C-E7BA-45F4-9898-EFA886BB9B4C}"/>
    <dgm:cxn modelId="{2A98D102-C6E5-452E-8EFD-D0B1160CC375}" srcId="{2ECC6746-135B-46D0-88B8-A6A214132B2C}" destId="{2380CD01-D8AD-495B-8255-57E018BC281F}" srcOrd="0" destOrd="0" parTransId="{DD8F98A3-8758-454D-8DAC-E361D2D8F8DD}" sibTransId="{F7DCB6A7-7392-49CD-B051-B23C0C5E1B7E}"/>
    <dgm:cxn modelId="{D962EC26-C7F9-4891-A8E5-461E7BEBE006}" type="presOf" srcId="{A7565F87-38D8-4C85-A3F0-751BE6E8033C}" destId="{09098B99-5E93-4EDC-8F3A-FB98B4925AC3}" srcOrd="0" destOrd="0" presId="urn:microsoft.com/office/officeart/2005/8/layout/default"/>
    <dgm:cxn modelId="{DD498E45-5C83-4E24-AB4C-1320276AC441}" type="presOf" srcId="{2380CD01-D8AD-495B-8255-57E018BC281F}" destId="{5E3F4F89-DEB5-4EC1-A74F-55AE07538856}" srcOrd="0" destOrd="0" presId="urn:microsoft.com/office/officeart/2005/8/layout/default"/>
    <dgm:cxn modelId="{9D34CD49-CBB1-48A3-A407-28BAA2F02BC8}" type="presOf" srcId="{8CA85595-1D92-4956-8A26-455E6770DACB}" destId="{E17BA83A-7E84-4231-BD71-44700C88D26F}" srcOrd="0" destOrd="0" presId="urn:microsoft.com/office/officeart/2005/8/layout/default"/>
    <dgm:cxn modelId="{131755E2-352F-4E9B-8464-A75A18FCFB0D}" type="presOf" srcId="{7C550AEB-1218-40B2-B873-D7053A4878F8}" destId="{2C78D3F2-6E95-427E-9F84-7BC09A4CAC51}" srcOrd="0" destOrd="0" presId="urn:microsoft.com/office/officeart/2005/8/layout/default"/>
    <dgm:cxn modelId="{880632BD-EA68-4C14-80FC-9ACC590BC180}" type="presParOf" srcId="{DC2A5455-6D82-479A-A326-2879B7490660}" destId="{5E3F4F89-DEB5-4EC1-A74F-55AE07538856}" srcOrd="0" destOrd="0" presId="urn:microsoft.com/office/officeart/2005/8/layout/default"/>
    <dgm:cxn modelId="{C24A1059-0732-4E8D-B20B-4201CC8CF50C}" type="presParOf" srcId="{DC2A5455-6D82-479A-A326-2879B7490660}" destId="{92A4752B-0AF9-42A9-B475-CDCD9CDAC9D5}" srcOrd="1" destOrd="0" presId="urn:microsoft.com/office/officeart/2005/8/layout/default"/>
    <dgm:cxn modelId="{204FDA4D-FCB5-4153-96BF-0FC42D4E11F4}" type="presParOf" srcId="{DC2A5455-6D82-479A-A326-2879B7490660}" destId="{09098B99-5E93-4EDC-8F3A-FB98B4925AC3}" srcOrd="2" destOrd="0" presId="urn:microsoft.com/office/officeart/2005/8/layout/default"/>
    <dgm:cxn modelId="{F758F4C8-B24D-4852-9F45-A4ADA736C5C1}" type="presParOf" srcId="{DC2A5455-6D82-479A-A326-2879B7490660}" destId="{BE8F7553-4F4D-45D7-8E50-1D5EFD30C902}" srcOrd="3" destOrd="0" presId="urn:microsoft.com/office/officeart/2005/8/layout/default"/>
    <dgm:cxn modelId="{67F13B2A-BDA3-40C5-8489-6E9ECD308D39}" type="presParOf" srcId="{DC2A5455-6D82-479A-A326-2879B7490660}" destId="{E17BA83A-7E84-4231-BD71-44700C88D26F}" srcOrd="4" destOrd="0" presId="urn:microsoft.com/office/officeart/2005/8/layout/default"/>
    <dgm:cxn modelId="{7FF7FD17-62D0-48B5-A070-459A6F7CF319}" type="presParOf" srcId="{DC2A5455-6D82-479A-A326-2879B7490660}" destId="{FE7665A3-96BA-4DC8-8F63-1ACEAE263331}" srcOrd="5" destOrd="0" presId="urn:microsoft.com/office/officeart/2005/8/layout/default"/>
    <dgm:cxn modelId="{37B47620-B64B-4184-B9BD-903338A73707}" type="presParOf" srcId="{DC2A5455-6D82-479A-A326-2879B7490660}" destId="{2C78D3F2-6E95-427E-9F84-7BC09A4CAC5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CC6746-135B-46D0-88B8-A6A214132B2C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2380CD01-D8AD-495B-8255-57E018BC281F}">
      <dgm:prSet phldrT="[텍스트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주간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(4,6,9,10,11,13)</a:t>
          </a:r>
        </a:p>
      </dgm:t>
    </dgm:pt>
    <dgm:pt modelId="{DD8F98A3-8758-454D-8DAC-E361D2D8F8DD}" type="par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F7DCB6A7-7392-49CD-B051-B23C0C5E1B7E}" type="sib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A7565F87-38D8-4C85-A3F0-751BE6E8033C}">
      <dgm:prSet phldrT="[텍스트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야간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(5,7,8,12,14)</a:t>
          </a:r>
        </a:p>
      </dgm:t>
    </dgm:pt>
    <dgm:pt modelId="{D4BD6280-C4D6-4B9B-A424-C025D0125ACE}" type="par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1382655C-E7BA-45F4-9898-EFA886BB9B4C}" type="sib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8CA85595-1D92-4956-8A26-455E6770DACB}">
      <dgm:prSet phldrT="[텍스트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복합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(1,2,3,15)</a:t>
          </a:r>
          <a:endParaRPr lang="ko-KR" altLang="en-US" sz="18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AFFAC385-63C3-48E5-99A5-601FD1A0A5F0}" type="par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C3D42A26-7D96-470E-8EDB-38809A3AD747}" type="sib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DC2A5455-6D82-479A-A326-2879B7490660}" type="pres">
      <dgm:prSet presAssocID="{2ECC6746-135B-46D0-88B8-A6A214132B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3F4F89-DEB5-4EC1-A74F-55AE07538856}" type="pres">
      <dgm:prSet presAssocID="{2380CD01-D8AD-495B-8255-57E018BC281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A4752B-0AF9-42A9-B475-CDCD9CDAC9D5}" type="pres">
      <dgm:prSet presAssocID="{F7DCB6A7-7392-49CD-B051-B23C0C5E1B7E}" presName="sibTrans" presStyleCnt="0"/>
      <dgm:spPr/>
    </dgm:pt>
    <dgm:pt modelId="{09098B99-5E93-4EDC-8F3A-FB98B4925AC3}" type="pres">
      <dgm:prSet presAssocID="{A7565F87-38D8-4C85-A3F0-751BE6E8033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8F7553-4F4D-45D7-8E50-1D5EFD30C902}" type="pres">
      <dgm:prSet presAssocID="{1382655C-E7BA-45F4-9898-EFA886BB9B4C}" presName="sibTrans" presStyleCnt="0"/>
      <dgm:spPr/>
    </dgm:pt>
    <dgm:pt modelId="{E17BA83A-7E84-4231-BD71-44700C88D26F}" type="pres">
      <dgm:prSet presAssocID="{8CA85595-1D92-4956-8A26-455E6770DA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B5322AA-0E3F-47C9-A7AA-6F74A49936D2}" srcId="{2ECC6746-135B-46D0-88B8-A6A214132B2C}" destId="{8CA85595-1D92-4956-8A26-455E6770DACB}" srcOrd="2" destOrd="0" parTransId="{AFFAC385-63C3-48E5-99A5-601FD1A0A5F0}" sibTransId="{C3D42A26-7D96-470E-8EDB-38809A3AD747}"/>
    <dgm:cxn modelId="{2A98D102-C6E5-452E-8EFD-D0B1160CC375}" srcId="{2ECC6746-135B-46D0-88B8-A6A214132B2C}" destId="{2380CD01-D8AD-495B-8255-57E018BC281F}" srcOrd="0" destOrd="0" parTransId="{DD8F98A3-8758-454D-8DAC-E361D2D8F8DD}" sibTransId="{F7DCB6A7-7392-49CD-B051-B23C0C5E1B7E}"/>
    <dgm:cxn modelId="{7D37B2CB-01FF-4C7F-ADB9-156745D4AD34}" type="presOf" srcId="{8CA85595-1D92-4956-8A26-455E6770DACB}" destId="{E17BA83A-7E84-4231-BD71-44700C88D26F}" srcOrd="0" destOrd="0" presId="urn:microsoft.com/office/officeart/2005/8/layout/default"/>
    <dgm:cxn modelId="{43F0BB97-6BA7-4884-87D0-74271754EA18}" type="presOf" srcId="{A7565F87-38D8-4C85-A3F0-751BE6E8033C}" destId="{09098B99-5E93-4EDC-8F3A-FB98B4925AC3}" srcOrd="0" destOrd="0" presId="urn:microsoft.com/office/officeart/2005/8/layout/default"/>
    <dgm:cxn modelId="{112BD49F-8611-4B5D-8C65-E42FEF676A4E}" type="presOf" srcId="{2380CD01-D8AD-495B-8255-57E018BC281F}" destId="{5E3F4F89-DEB5-4EC1-A74F-55AE07538856}" srcOrd="0" destOrd="0" presId="urn:microsoft.com/office/officeart/2005/8/layout/default"/>
    <dgm:cxn modelId="{E8074A41-7850-440A-A819-94C0679C6CA4}" srcId="{2ECC6746-135B-46D0-88B8-A6A214132B2C}" destId="{A7565F87-38D8-4C85-A3F0-751BE6E8033C}" srcOrd="1" destOrd="0" parTransId="{D4BD6280-C4D6-4B9B-A424-C025D0125ACE}" sibTransId="{1382655C-E7BA-45F4-9898-EFA886BB9B4C}"/>
    <dgm:cxn modelId="{66091BB1-2E91-4B7A-A811-5CFDC510760C}" type="presOf" srcId="{2ECC6746-135B-46D0-88B8-A6A214132B2C}" destId="{DC2A5455-6D82-479A-A326-2879B7490660}" srcOrd="0" destOrd="0" presId="urn:microsoft.com/office/officeart/2005/8/layout/default"/>
    <dgm:cxn modelId="{61E84F38-26E3-4875-AF63-75D358FAE61C}" type="presParOf" srcId="{DC2A5455-6D82-479A-A326-2879B7490660}" destId="{5E3F4F89-DEB5-4EC1-A74F-55AE07538856}" srcOrd="0" destOrd="0" presId="urn:microsoft.com/office/officeart/2005/8/layout/default"/>
    <dgm:cxn modelId="{A1EAD459-BAC1-467E-93F9-BA85700E33EB}" type="presParOf" srcId="{DC2A5455-6D82-479A-A326-2879B7490660}" destId="{92A4752B-0AF9-42A9-B475-CDCD9CDAC9D5}" srcOrd="1" destOrd="0" presId="urn:microsoft.com/office/officeart/2005/8/layout/default"/>
    <dgm:cxn modelId="{D25EDC66-9BF5-4EB4-8382-50A47CEA8498}" type="presParOf" srcId="{DC2A5455-6D82-479A-A326-2879B7490660}" destId="{09098B99-5E93-4EDC-8F3A-FB98B4925AC3}" srcOrd="2" destOrd="0" presId="urn:microsoft.com/office/officeart/2005/8/layout/default"/>
    <dgm:cxn modelId="{5DD4C43C-68CF-4552-9162-55A1BF584EE8}" type="presParOf" srcId="{DC2A5455-6D82-479A-A326-2879B7490660}" destId="{BE8F7553-4F4D-45D7-8E50-1D5EFD30C902}" srcOrd="3" destOrd="0" presId="urn:microsoft.com/office/officeart/2005/8/layout/default"/>
    <dgm:cxn modelId="{A13E602D-A33D-41A2-BB22-7ED8A0D87DD6}" type="presParOf" srcId="{DC2A5455-6D82-479A-A326-2879B7490660}" destId="{E17BA83A-7E84-4231-BD71-44700C88D26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CC6746-135B-46D0-88B8-A6A214132B2C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2380CD01-D8AD-495B-8255-57E018BC281F}">
      <dgm:prSet phldrT="[텍스트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필수 지출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(3,6,8,10,13,14)</a:t>
          </a:r>
        </a:p>
      </dgm:t>
    </dgm:pt>
    <dgm:pt modelId="{DD8F98A3-8758-454D-8DAC-E361D2D8F8DD}" type="par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F7DCB6A7-7392-49CD-B051-B23C0C5E1B7E}" type="sib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A7565F87-38D8-4C85-A3F0-751BE6E8033C}">
      <dgm:prSet phldrT="[텍스트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선택 지출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(2,4,5,9,11,12)</a:t>
          </a:r>
        </a:p>
      </dgm:t>
    </dgm:pt>
    <dgm:pt modelId="{D4BD6280-C4D6-4B9B-A424-C025D0125ACE}" type="par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1382655C-E7BA-45F4-9898-EFA886BB9B4C}" type="sib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8CA85595-1D92-4956-8A26-455E6770DACB}">
      <dgm:prSet phldrT="[텍스트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복합 지출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(1,7,15)</a:t>
          </a:r>
          <a:endParaRPr lang="ko-KR" altLang="en-US" sz="18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AFFAC385-63C3-48E5-99A5-601FD1A0A5F0}" type="par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C3D42A26-7D96-470E-8EDB-38809A3AD747}" type="sib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DC2A5455-6D82-479A-A326-2879B7490660}" type="pres">
      <dgm:prSet presAssocID="{2ECC6746-135B-46D0-88B8-A6A214132B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3F4F89-DEB5-4EC1-A74F-55AE07538856}" type="pres">
      <dgm:prSet presAssocID="{2380CD01-D8AD-495B-8255-57E018BC281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A4752B-0AF9-42A9-B475-CDCD9CDAC9D5}" type="pres">
      <dgm:prSet presAssocID="{F7DCB6A7-7392-49CD-B051-B23C0C5E1B7E}" presName="sibTrans" presStyleCnt="0"/>
      <dgm:spPr/>
    </dgm:pt>
    <dgm:pt modelId="{09098B99-5E93-4EDC-8F3A-FB98B4925AC3}" type="pres">
      <dgm:prSet presAssocID="{A7565F87-38D8-4C85-A3F0-751BE6E8033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8F7553-4F4D-45D7-8E50-1D5EFD30C902}" type="pres">
      <dgm:prSet presAssocID="{1382655C-E7BA-45F4-9898-EFA886BB9B4C}" presName="sibTrans" presStyleCnt="0"/>
      <dgm:spPr/>
    </dgm:pt>
    <dgm:pt modelId="{E17BA83A-7E84-4231-BD71-44700C88D26F}" type="pres">
      <dgm:prSet presAssocID="{8CA85595-1D92-4956-8A26-455E6770DA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B5322AA-0E3F-47C9-A7AA-6F74A49936D2}" srcId="{2ECC6746-135B-46D0-88B8-A6A214132B2C}" destId="{8CA85595-1D92-4956-8A26-455E6770DACB}" srcOrd="2" destOrd="0" parTransId="{AFFAC385-63C3-48E5-99A5-601FD1A0A5F0}" sibTransId="{C3D42A26-7D96-470E-8EDB-38809A3AD747}"/>
    <dgm:cxn modelId="{B0857102-23C8-44EB-955F-6E5C6FBA1C05}" type="presOf" srcId="{2380CD01-D8AD-495B-8255-57E018BC281F}" destId="{5E3F4F89-DEB5-4EC1-A74F-55AE07538856}" srcOrd="0" destOrd="0" presId="urn:microsoft.com/office/officeart/2005/8/layout/default"/>
    <dgm:cxn modelId="{2A98D102-C6E5-452E-8EFD-D0B1160CC375}" srcId="{2ECC6746-135B-46D0-88B8-A6A214132B2C}" destId="{2380CD01-D8AD-495B-8255-57E018BC281F}" srcOrd="0" destOrd="0" parTransId="{DD8F98A3-8758-454D-8DAC-E361D2D8F8DD}" sibTransId="{F7DCB6A7-7392-49CD-B051-B23C0C5E1B7E}"/>
    <dgm:cxn modelId="{335A7A4A-46CC-4ECB-96B5-958B136231A3}" type="presOf" srcId="{8CA85595-1D92-4956-8A26-455E6770DACB}" destId="{E17BA83A-7E84-4231-BD71-44700C88D26F}" srcOrd="0" destOrd="0" presId="urn:microsoft.com/office/officeart/2005/8/layout/default"/>
    <dgm:cxn modelId="{97988526-E784-407C-81B6-8001341DCA41}" type="presOf" srcId="{A7565F87-38D8-4C85-A3F0-751BE6E8033C}" destId="{09098B99-5E93-4EDC-8F3A-FB98B4925AC3}" srcOrd="0" destOrd="0" presId="urn:microsoft.com/office/officeart/2005/8/layout/default"/>
    <dgm:cxn modelId="{E8074A41-7850-440A-A819-94C0679C6CA4}" srcId="{2ECC6746-135B-46D0-88B8-A6A214132B2C}" destId="{A7565F87-38D8-4C85-A3F0-751BE6E8033C}" srcOrd="1" destOrd="0" parTransId="{D4BD6280-C4D6-4B9B-A424-C025D0125ACE}" sibTransId="{1382655C-E7BA-45F4-9898-EFA886BB9B4C}"/>
    <dgm:cxn modelId="{6FDF7D67-B3CA-4215-84C5-908FE9CE278E}" type="presOf" srcId="{2ECC6746-135B-46D0-88B8-A6A214132B2C}" destId="{DC2A5455-6D82-479A-A326-2879B7490660}" srcOrd="0" destOrd="0" presId="urn:microsoft.com/office/officeart/2005/8/layout/default"/>
    <dgm:cxn modelId="{FBB104A1-260E-48FF-9DE8-0563BC0949D0}" type="presParOf" srcId="{DC2A5455-6D82-479A-A326-2879B7490660}" destId="{5E3F4F89-DEB5-4EC1-A74F-55AE07538856}" srcOrd="0" destOrd="0" presId="urn:microsoft.com/office/officeart/2005/8/layout/default"/>
    <dgm:cxn modelId="{53AD2D1D-54C6-4627-BFEB-DF64BFA189D4}" type="presParOf" srcId="{DC2A5455-6D82-479A-A326-2879B7490660}" destId="{92A4752B-0AF9-42A9-B475-CDCD9CDAC9D5}" srcOrd="1" destOrd="0" presId="urn:microsoft.com/office/officeart/2005/8/layout/default"/>
    <dgm:cxn modelId="{8FE2B51C-BCC4-45C3-92D5-09191B1D3FFD}" type="presParOf" srcId="{DC2A5455-6D82-479A-A326-2879B7490660}" destId="{09098B99-5E93-4EDC-8F3A-FB98B4925AC3}" srcOrd="2" destOrd="0" presId="urn:microsoft.com/office/officeart/2005/8/layout/default"/>
    <dgm:cxn modelId="{8EB1115B-F33D-44EA-B967-8BD535A3A6FF}" type="presParOf" srcId="{DC2A5455-6D82-479A-A326-2879B7490660}" destId="{BE8F7553-4F4D-45D7-8E50-1D5EFD30C902}" srcOrd="3" destOrd="0" presId="urn:microsoft.com/office/officeart/2005/8/layout/default"/>
    <dgm:cxn modelId="{D3438814-938A-4338-A11C-62A201A1CD6F}" type="presParOf" srcId="{DC2A5455-6D82-479A-A326-2879B7490660}" destId="{E17BA83A-7E84-4231-BD71-44700C88D26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CC6746-135B-46D0-88B8-A6A214132B2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80CD01-D8AD-495B-8255-57E018BC281F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많음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(1,2,3)</a:t>
          </a:r>
        </a:p>
      </dgm:t>
    </dgm:pt>
    <dgm:pt modelId="{DD8F98A3-8758-454D-8DAC-E361D2D8F8DD}" type="par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F7DCB6A7-7392-49CD-B051-B23C0C5E1B7E}" type="sib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A7565F87-38D8-4C85-A3F0-751BE6E8033C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중간</a:t>
          </a: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(4,5,8,9,10)</a:t>
          </a:r>
        </a:p>
      </dgm:t>
    </dgm:pt>
    <dgm:pt modelId="{D4BD6280-C4D6-4B9B-A424-C025D0125ACE}" type="par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1382655C-E7BA-45F4-9898-EFA886BB9B4C}" type="sib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8CA85595-1D92-4956-8A26-455E6770DACB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적음 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(6,7)</a:t>
          </a:r>
          <a:endParaRPr lang="ko-KR" altLang="en-US" sz="18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AFFAC385-63C3-48E5-99A5-601FD1A0A5F0}" type="par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C3D42A26-7D96-470E-8EDB-38809A3AD747}" type="sib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7C550AEB-1218-40B2-B873-D7053A4878F8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매우 적음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(11,12,13,14,15)</a:t>
          </a:r>
          <a:endParaRPr lang="ko-KR" altLang="en-US" sz="16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2BBB12C3-6D65-42CB-9F7D-610F2B1C6ED6}" type="parTrans" cxnId="{7C419E6F-42FB-4137-B3C2-6ADD8C3AFCFE}">
      <dgm:prSet/>
      <dgm:spPr/>
      <dgm:t>
        <a:bodyPr/>
        <a:lstStyle/>
        <a:p>
          <a:pPr latinLnBrk="1"/>
          <a:endParaRPr lang="ko-KR" altLang="en-US"/>
        </a:p>
      </dgm:t>
    </dgm:pt>
    <dgm:pt modelId="{BB0651A6-78AE-4D59-A9AD-3A2BBA241B41}" type="sibTrans" cxnId="{7C419E6F-42FB-4137-B3C2-6ADD8C3AFCFE}">
      <dgm:prSet/>
      <dgm:spPr/>
      <dgm:t>
        <a:bodyPr/>
        <a:lstStyle/>
        <a:p>
          <a:pPr latinLnBrk="1"/>
          <a:endParaRPr lang="ko-KR" altLang="en-US"/>
        </a:p>
      </dgm:t>
    </dgm:pt>
    <dgm:pt modelId="{DC2A5455-6D82-479A-A326-2879B7490660}" type="pres">
      <dgm:prSet presAssocID="{2ECC6746-135B-46D0-88B8-A6A214132B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3F4F89-DEB5-4EC1-A74F-55AE07538856}" type="pres">
      <dgm:prSet presAssocID="{2380CD01-D8AD-495B-8255-57E018BC281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A4752B-0AF9-42A9-B475-CDCD9CDAC9D5}" type="pres">
      <dgm:prSet presAssocID="{F7DCB6A7-7392-49CD-B051-B23C0C5E1B7E}" presName="sibTrans" presStyleCnt="0"/>
      <dgm:spPr/>
    </dgm:pt>
    <dgm:pt modelId="{09098B99-5E93-4EDC-8F3A-FB98B4925AC3}" type="pres">
      <dgm:prSet presAssocID="{A7565F87-38D8-4C85-A3F0-751BE6E8033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8F7553-4F4D-45D7-8E50-1D5EFD30C902}" type="pres">
      <dgm:prSet presAssocID="{1382655C-E7BA-45F4-9898-EFA886BB9B4C}" presName="sibTrans" presStyleCnt="0"/>
      <dgm:spPr/>
    </dgm:pt>
    <dgm:pt modelId="{E17BA83A-7E84-4231-BD71-44700C88D26F}" type="pres">
      <dgm:prSet presAssocID="{8CA85595-1D92-4956-8A26-455E6770DAC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7665A3-96BA-4DC8-8F63-1ACEAE263331}" type="pres">
      <dgm:prSet presAssocID="{C3D42A26-7D96-470E-8EDB-38809A3AD747}" presName="sibTrans" presStyleCnt="0"/>
      <dgm:spPr/>
    </dgm:pt>
    <dgm:pt modelId="{2C78D3F2-6E95-427E-9F84-7BC09A4CAC51}" type="pres">
      <dgm:prSet presAssocID="{7C550AEB-1218-40B2-B873-D7053A4878F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A98D102-C6E5-452E-8EFD-D0B1160CC375}" srcId="{2ECC6746-135B-46D0-88B8-A6A214132B2C}" destId="{2380CD01-D8AD-495B-8255-57E018BC281F}" srcOrd="0" destOrd="0" parTransId="{DD8F98A3-8758-454D-8DAC-E361D2D8F8DD}" sibTransId="{F7DCB6A7-7392-49CD-B051-B23C0C5E1B7E}"/>
    <dgm:cxn modelId="{0B5322AA-0E3F-47C9-A7AA-6F74A49936D2}" srcId="{2ECC6746-135B-46D0-88B8-A6A214132B2C}" destId="{8CA85595-1D92-4956-8A26-455E6770DACB}" srcOrd="2" destOrd="0" parTransId="{AFFAC385-63C3-48E5-99A5-601FD1A0A5F0}" sibTransId="{C3D42A26-7D96-470E-8EDB-38809A3AD747}"/>
    <dgm:cxn modelId="{7C419E6F-42FB-4137-B3C2-6ADD8C3AFCFE}" srcId="{2ECC6746-135B-46D0-88B8-A6A214132B2C}" destId="{7C550AEB-1218-40B2-B873-D7053A4878F8}" srcOrd="3" destOrd="0" parTransId="{2BBB12C3-6D65-42CB-9F7D-610F2B1C6ED6}" sibTransId="{BB0651A6-78AE-4D59-A9AD-3A2BBA241B41}"/>
    <dgm:cxn modelId="{0F3BA733-F3F3-44C7-B472-BD68B970D9E3}" type="presOf" srcId="{7C550AEB-1218-40B2-B873-D7053A4878F8}" destId="{2C78D3F2-6E95-427E-9F84-7BC09A4CAC51}" srcOrd="0" destOrd="0" presId="urn:microsoft.com/office/officeart/2005/8/layout/default"/>
    <dgm:cxn modelId="{A3B131C0-3892-4159-AA21-0200547DE02F}" type="presOf" srcId="{8CA85595-1D92-4956-8A26-455E6770DACB}" destId="{E17BA83A-7E84-4231-BD71-44700C88D26F}" srcOrd="0" destOrd="0" presId="urn:microsoft.com/office/officeart/2005/8/layout/default"/>
    <dgm:cxn modelId="{E8074A41-7850-440A-A819-94C0679C6CA4}" srcId="{2ECC6746-135B-46D0-88B8-A6A214132B2C}" destId="{A7565F87-38D8-4C85-A3F0-751BE6E8033C}" srcOrd="1" destOrd="0" parTransId="{D4BD6280-C4D6-4B9B-A424-C025D0125ACE}" sibTransId="{1382655C-E7BA-45F4-9898-EFA886BB9B4C}"/>
    <dgm:cxn modelId="{5BFC4427-36E6-43CF-8A03-03B42CCE1C43}" type="presOf" srcId="{2ECC6746-135B-46D0-88B8-A6A214132B2C}" destId="{DC2A5455-6D82-479A-A326-2879B7490660}" srcOrd="0" destOrd="0" presId="urn:microsoft.com/office/officeart/2005/8/layout/default"/>
    <dgm:cxn modelId="{19DC7986-8FE3-477B-8F91-C7B39BDF7F03}" type="presOf" srcId="{A7565F87-38D8-4C85-A3F0-751BE6E8033C}" destId="{09098B99-5E93-4EDC-8F3A-FB98B4925AC3}" srcOrd="0" destOrd="0" presId="urn:microsoft.com/office/officeart/2005/8/layout/default"/>
    <dgm:cxn modelId="{264A102D-B6CE-4AEB-A1F2-1FD3F8AEFF56}" type="presOf" srcId="{2380CD01-D8AD-495B-8255-57E018BC281F}" destId="{5E3F4F89-DEB5-4EC1-A74F-55AE07538856}" srcOrd="0" destOrd="0" presId="urn:microsoft.com/office/officeart/2005/8/layout/default"/>
    <dgm:cxn modelId="{9C0C19A1-8B04-4E86-9F1E-96D91A487F52}" type="presParOf" srcId="{DC2A5455-6D82-479A-A326-2879B7490660}" destId="{5E3F4F89-DEB5-4EC1-A74F-55AE07538856}" srcOrd="0" destOrd="0" presId="urn:microsoft.com/office/officeart/2005/8/layout/default"/>
    <dgm:cxn modelId="{2F0F0AA6-6CDC-44BF-9CAC-158E5B96B2DE}" type="presParOf" srcId="{DC2A5455-6D82-479A-A326-2879B7490660}" destId="{92A4752B-0AF9-42A9-B475-CDCD9CDAC9D5}" srcOrd="1" destOrd="0" presId="urn:microsoft.com/office/officeart/2005/8/layout/default"/>
    <dgm:cxn modelId="{D9C850BD-AFD9-4445-944F-B9E336B20487}" type="presParOf" srcId="{DC2A5455-6D82-479A-A326-2879B7490660}" destId="{09098B99-5E93-4EDC-8F3A-FB98B4925AC3}" srcOrd="2" destOrd="0" presId="urn:microsoft.com/office/officeart/2005/8/layout/default"/>
    <dgm:cxn modelId="{1AF6B26A-E0DD-4074-87FC-6BA74DC8BBDB}" type="presParOf" srcId="{DC2A5455-6D82-479A-A326-2879B7490660}" destId="{BE8F7553-4F4D-45D7-8E50-1D5EFD30C902}" srcOrd="3" destOrd="0" presId="urn:microsoft.com/office/officeart/2005/8/layout/default"/>
    <dgm:cxn modelId="{2702B79C-4B46-4D65-9180-EE79D72A45C8}" type="presParOf" srcId="{DC2A5455-6D82-479A-A326-2879B7490660}" destId="{E17BA83A-7E84-4231-BD71-44700C88D26F}" srcOrd="4" destOrd="0" presId="urn:microsoft.com/office/officeart/2005/8/layout/default"/>
    <dgm:cxn modelId="{004FF26D-AF6A-45B8-AE7D-197F22C78563}" type="presParOf" srcId="{DC2A5455-6D82-479A-A326-2879B7490660}" destId="{FE7665A3-96BA-4DC8-8F63-1ACEAE263331}" srcOrd="5" destOrd="0" presId="urn:microsoft.com/office/officeart/2005/8/layout/default"/>
    <dgm:cxn modelId="{4580256F-1F89-4687-8C68-CE8013D28D73}" type="presParOf" srcId="{DC2A5455-6D82-479A-A326-2879B7490660}" destId="{2C78D3F2-6E95-427E-9F84-7BC09A4CAC5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57BBF8-D7E7-4559-9410-845E709C171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9E2226C9-A5CD-4898-8271-096DE62BEF72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최고 지출</a:t>
          </a:r>
          <a:endParaRPr lang="en-US" altLang="ko-KR" sz="16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(1)</a:t>
          </a:r>
          <a:endParaRPr lang="ko-KR" altLang="en-US" sz="16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E0B8095C-B263-4931-9E4D-1F10E09AE787}" type="parTrans" cxnId="{D21E6D2F-9201-4D75-9A56-95BFF93C0B83}">
      <dgm:prSet/>
      <dgm:spPr/>
      <dgm:t>
        <a:bodyPr/>
        <a:lstStyle/>
        <a:p>
          <a:pPr latinLnBrk="1"/>
          <a:endParaRPr lang="ko-KR" altLang="en-US"/>
        </a:p>
      </dgm:t>
    </dgm:pt>
    <dgm:pt modelId="{6CC070AC-A81B-4340-BE6F-BD87C69AAA95}" type="sibTrans" cxnId="{D21E6D2F-9201-4D75-9A56-95BFF93C0B83}">
      <dgm:prSet/>
      <dgm:spPr/>
      <dgm:t>
        <a:bodyPr/>
        <a:lstStyle/>
        <a:p>
          <a:pPr latinLnBrk="1"/>
          <a:endParaRPr lang="ko-KR" altLang="en-US"/>
        </a:p>
      </dgm:t>
    </dgm:pt>
    <dgm:pt modelId="{52B97B4A-3EDC-47B7-8DEE-72934FE004DC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고 지출</a:t>
          </a:r>
          <a:endParaRPr lang="en-US" altLang="ko-KR" sz="16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(2,3)</a:t>
          </a:r>
          <a:endParaRPr lang="ko-KR" altLang="en-US" sz="16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EF69A8B1-3785-4E22-9024-869A82E92BCA}" type="parTrans" cxnId="{62612E0C-A5A3-45D1-9BAA-3EEFAE96182F}">
      <dgm:prSet/>
      <dgm:spPr/>
      <dgm:t>
        <a:bodyPr/>
        <a:lstStyle/>
        <a:p>
          <a:pPr latinLnBrk="1"/>
          <a:endParaRPr lang="ko-KR" altLang="en-US"/>
        </a:p>
      </dgm:t>
    </dgm:pt>
    <dgm:pt modelId="{3123BBE3-2508-44D5-BEB1-03D4575D55F3}" type="sibTrans" cxnId="{62612E0C-A5A3-45D1-9BAA-3EEFAE96182F}">
      <dgm:prSet/>
      <dgm:spPr/>
      <dgm:t>
        <a:bodyPr/>
        <a:lstStyle/>
        <a:p>
          <a:pPr latinLnBrk="1"/>
          <a:endParaRPr lang="ko-KR" altLang="en-US"/>
        </a:p>
      </dgm:t>
    </dgm:pt>
    <dgm:pt modelId="{FA13CC1D-2C84-449E-8871-1973F1103FE8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중간 지출</a:t>
          </a:r>
          <a:endParaRPr lang="en-US" altLang="ko-KR" sz="16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(4,5,6,7,8,9)</a:t>
          </a:r>
          <a:endParaRPr lang="ko-KR" altLang="en-US" sz="16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25DF5AC0-E18D-415D-B3BC-8ACEFF67F980}" type="parTrans" cxnId="{45FCEC9B-16DF-476D-8045-0AB59095C835}">
      <dgm:prSet/>
      <dgm:spPr/>
      <dgm:t>
        <a:bodyPr/>
        <a:lstStyle/>
        <a:p>
          <a:pPr latinLnBrk="1"/>
          <a:endParaRPr lang="ko-KR" altLang="en-US"/>
        </a:p>
      </dgm:t>
    </dgm:pt>
    <dgm:pt modelId="{2CEF472F-9489-41B9-B4E1-BA438E7B32E4}" type="sibTrans" cxnId="{45FCEC9B-16DF-476D-8045-0AB59095C835}">
      <dgm:prSet/>
      <dgm:spPr/>
      <dgm:t>
        <a:bodyPr/>
        <a:lstStyle/>
        <a:p>
          <a:pPr latinLnBrk="1"/>
          <a:endParaRPr lang="ko-KR" altLang="en-US"/>
        </a:p>
      </dgm:t>
    </dgm:pt>
    <dgm:pt modelId="{04F8D1C6-6473-4B13-B1C0-73E1097C6D03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저 지출</a:t>
          </a:r>
          <a:endParaRPr lang="en-US" altLang="ko-KR" sz="16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(10,11,12)</a:t>
          </a:r>
          <a:endParaRPr lang="ko-KR" altLang="en-US" sz="16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4DF7D124-26C3-402A-961E-A380EEBAC08C}" type="parTrans" cxnId="{BA3F0956-3624-4D25-9144-8FA7363B3794}">
      <dgm:prSet/>
      <dgm:spPr/>
      <dgm:t>
        <a:bodyPr/>
        <a:lstStyle/>
        <a:p>
          <a:pPr latinLnBrk="1"/>
          <a:endParaRPr lang="ko-KR" altLang="en-US"/>
        </a:p>
      </dgm:t>
    </dgm:pt>
    <dgm:pt modelId="{E3F980E8-1CA7-4EC0-AC0E-ECE3208221B0}" type="sibTrans" cxnId="{BA3F0956-3624-4D25-9144-8FA7363B3794}">
      <dgm:prSet/>
      <dgm:spPr/>
      <dgm:t>
        <a:bodyPr/>
        <a:lstStyle/>
        <a:p>
          <a:pPr latinLnBrk="1"/>
          <a:endParaRPr lang="ko-KR" altLang="en-US"/>
        </a:p>
      </dgm:t>
    </dgm:pt>
    <dgm:pt modelId="{887110B2-B732-450D-91F6-29C0BAB809BC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최저 지출</a:t>
          </a:r>
          <a:endParaRPr lang="en-US" altLang="ko-KR" sz="16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algn="ctr" latinLnBrk="1">
            <a:lnSpc>
              <a:spcPct val="100000"/>
            </a:lnSpc>
          </a:pP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(13,14,15)</a:t>
          </a:r>
          <a:endParaRPr lang="ko-KR" altLang="en-US" sz="16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D256EF92-3196-44E7-B774-7EBB51F62415}" type="parTrans" cxnId="{0AEFBEEE-C56F-4CEF-9A0D-AC8786E28B77}">
      <dgm:prSet/>
      <dgm:spPr/>
      <dgm:t>
        <a:bodyPr/>
        <a:lstStyle/>
        <a:p>
          <a:pPr latinLnBrk="1"/>
          <a:endParaRPr lang="ko-KR" altLang="en-US"/>
        </a:p>
      </dgm:t>
    </dgm:pt>
    <dgm:pt modelId="{DAECB034-32C4-4C74-96EC-F69FD0B4791E}" type="sibTrans" cxnId="{0AEFBEEE-C56F-4CEF-9A0D-AC8786E28B77}">
      <dgm:prSet/>
      <dgm:spPr/>
      <dgm:t>
        <a:bodyPr/>
        <a:lstStyle/>
        <a:p>
          <a:pPr latinLnBrk="1"/>
          <a:endParaRPr lang="ko-KR" altLang="en-US"/>
        </a:p>
      </dgm:t>
    </dgm:pt>
    <dgm:pt modelId="{A9707BC5-FC06-4A6B-9CE1-9202CE357E3C}" type="pres">
      <dgm:prSet presAssocID="{8F57BBF8-D7E7-4559-9410-845E709C1716}" presName="diagram" presStyleCnt="0">
        <dgm:presLayoutVars>
          <dgm:dir/>
          <dgm:resizeHandles val="exact"/>
        </dgm:presLayoutVars>
      </dgm:prSet>
      <dgm:spPr/>
    </dgm:pt>
    <dgm:pt modelId="{8F255D2F-4C48-429E-977D-B048A76D99FB}" type="pres">
      <dgm:prSet presAssocID="{9E2226C9-A5CD-4898-8271-096DE62BEF7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6ACA4-2426-4E0C-BB5B-31F2E62DD9BA}" type="pres">
      <dgm:prSet presAssocID="{6CC070AC-A81B-4340-BE6F-BD87C69AAA95}" presName="sibTrans" presStyleCnt="0"/>
      <dgm:spPr/>
    </dgm:pt>
    <dgm:pt modelId="{3D4FEA9A-0C46-407D-A64D-9A0D5E8FCBCD}" type="pres">
      <dgm:prSet presAssocID="{52B97B4A-3EDC-47B7-8DEE-72934FE00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F80451-16C2-4C76-AFF1-0B5DDFFC4BCC}" type="pres">
      <dgm:prSet presAssocID="{3123BBE3-2508-44D5-BEB1-03D4575D55F3}" presName="sibTrans" presStyleCnt="0"/>
      <dgm:spPr/>
    </dgm:pt>
    <dgm:pt modelId="{07E82B26-7EF4-43AF-86C7-BE8A5B33E333}" type="pres">
      <dgm:prSet presAssocID="{FA13CC1D-2C84-449E-8871-1973F1103FE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64585-8393-49AE-A68C-17AB88A772A5}" type="pres">
      <dgm:prSet presAssocID="{2CEF472F-9489-41B9-B4E1-BA438E7B32E4}" presName="sibTrans" presStyleCnt="0"/>
      <dgm:spPr/>
    </dgm:pt>
    <dgm:pt modelId="{AA705898-2328-4E6B-A211-8FC2CB384DF8}" type="pres">
      <dgm:prSet presAssocID="{04F8D1C6-6473-4B13-B1C0-73E1097C6D0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164438-6CF8-43A4-AC7E-8A329F981397}" type="pres">
      <dgm:prSet presAssocID="{E3F980E8-1CA7-4EC0-AC0E-ECE3208221B0}" presName="sibTrans" presStyleCnt="0"/>
      <dgm:spPr/>
    </dgm:pt>
    <dgm:pt modelId="{E49DBB95-ECA3-4603-A409-A874D52DB188}" type="pres">
      <dgm:prSet presAssocID="{887110B2-B732-450D-91F6-29C0BAB809B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956398F-0422-4380-9C74-CF3EE914F1C5}" type="presOf" srcId="{8F57BBF8-D7E7-4559-9410-845E709C1716}" destId="{A9707BC5-FC06-4A6B-9CE1-9202CE357E3C}" srcOrd="0" destOrd="0" presId="urn:microsoft.com/office/officeart/2005/8/layout/default"/>
    <dgm:cxn modelId="{0AEFBEEE-C56F-4CEF-9A0D-AC8786E28B77}" srcId="{8F57BBF8-D7E7-4559-9410-845E709C1716}" destId="{887110B2-B732-450D-91F6-29C0BAB809BC}" srcOrd="4" destOrd="0" parTransId="{D256EF92-3196-44E7-B774-7EBB51F62415}" sibTransId="{DAECB034-32C4-4C74-96EC-F69FD0B4791E}"/>
    <dgm:cxn modelId="{FB459360-6F39-4942-8AB6-7E0F29668812}" type="presOf" srcId="{9E2226C9-A5CD-4898-8271-096DE62BEF72}" destId="{8F255D2F-4C48-429E-977D-B048A76D99FB}" srcOrd="0" destOrd="0" presId="urn:microsoft.com/office/officeart/2005/8/layout/default"/>
    <dgm:cxn modelId="{BFE8D27E-A6CC-4DBE-895E-C7AC4668E5CB}" type="presOf" srcId="{FA13CC1D-2C84-449E-8871-1973F1103FE8}" destId="{07E82B26-7EF4-43AF-86C7-BE8A5B33E333}" srcOrd="0" destOrd="0" presId="urn:microsoft.com/office/officeart/2005/8/layout/default"/>
    <dgm:cxn modelId="{45FCEC9B-16DF-476D-8045-0AB59095C835}" srcId="{8F57BBF8-D7E7-4559-9410-845E709C1716}" destId="{FA13CC1D-2C84-449E-8871-1973F1103FE8}" srcOrd="2" destOrd="0" parTransId="{25DF5AC0-E18D-415D-B3BC-8ACEFF67F980}" sibTransId="{2CEF472F-9489-41B9-B4E1-BA438E7B32E4}"/>
    <dgm:cxn modelId="{54BCDFA7-60C1-44B4-8C15-50659F4FF9CA}" type="presOf" srcId="{04F8D1C6-6473-4B13-B1C0-73E1097C6D03}" destId="{AA705898-2328-4E6B-A211-8FC2CB384DF8}" srcOrd="0" destOrd="0" presId="urn:microsoft.com/office/officeart/2005/8/layout/default"/>
    <dgm:cxn modelId="{12FEA579-0B0D-4563-9B4A-3494402ABEBA}" type="presOf" srcId="{887110B2-B732-450D-91F6-29C0BAB809BC}" destId="{E49DBB95-ECA3-4603-A409-A874D52DB188}" srcOrd="0" destOrd="0" presId="urn:microsoft.com/office/officeart/2005/8/layout/default"/>
    <dgm:cxn modelId="{D21E6D2F-9201-4D75-9A56-95BFF93C0B83}" srcId="{8F57BBF8-D7E7-4559-9410-845E709C1716}" destId="{9E2226C9-A5CD-4898-8271-096DE62BEF72}" srcOrd="0" destOrd="0" parTransId="{E0B8095C-B263-4931-9E4D-1F10E09AE787}" sibTransId="{6CC070AC-A81B-4340-BE6F-BD87C69AAA95}"/>
    <dgm:cxn modelId="{6733DE6D-3899-4AB2-97B9-CD09ACC9805B}" type="presOf" srcId="{52B97B4A-3EDC-47B7-8DEE-72934FE004DC}" destId="{3D4FEA9A-0C46-407D-A64D-9A0D5E8FCBCD}" srcOrd="0" destOrd="0" presId="urn:microsoft.com/office/officeart/2005/8/layout/default"/>
    <dgm:cxn modelId="{BA3F0956-3624-4D25-9144-8FA7363B3794}" srcId="{8F57BBF8-D7E7-4559-9410-845E709C1716}" destId="{04F8D1C6-6473-4B13-B1C0-73E1097C6D03}" srcOrd="3" destOrd="0" parTransId="{4DF7D124-26C3-402A-961E-A380EEBAC08C}" sibTransId="{E3F980E8-1CA7-4EC0-AC0E-ECE3208221B0}"/>
    <dgm:cxn modelId="{62612E0C-A5A3-45D1-9BAA-3EEFAE96182F}" srcId="{8F57BBF8-D7E7-4559-9410-845E709C1716}" destId="{52B97B4A-3EDC-47B7-8DEE-72934FE004DC}" srcOrd="1" destOrd="0" parTransId="{EF69A8B1-3785-4E22-9024-869A82E92BCA}" sibTransId="{3123BBE3-2508-44D5-BEB1-03D4575D55F3}"/>
    <dgm:cxn modelId="{651A9353-2BEC-4FF9-A0AA-9C68A010FD1C}" type="presParOf" srcId="{A9707BC5-FC06-4A6B-9CE1-9202CE357E3C}" destId="{8F255D2F-4C48-429E-977D-B048A76D99FB}" srcOrd="0" destOrd="0" presId="urn:microsoft.com/office/officeart/2005/8/layout/default"/>
    <dgm:cxn modelId="{EE724DD2-2731-461E-8AB1-85F69529537E}" type="presParOf" srcId="{A9707BC5-FC06-4A6B-9CE1-9202CE357E3C}" destId="{7B56ACA4-2426-4E0C-BB5B-31F2E62DD9BA}" srcOrd="1" destOrd="0" presId="urn:microsoft.com/office/officeart/2005/8/layout/default"/>
    <dgm:cxn modelId="{3A48FD4E-BE9C-4074-B304-28B38D9BCFD2}" type="presParOf" srcId="{A9707BC5-FC06-4A6B-9CE1-9202CE357E3C}" destId="{3D4FEA9A-0C46-407D-A64D-9A0D5E8FCBCD}" srcOrd="2" destOrd="0" presId="urn:microsoft.com/office/officeart/2005/8/layout/default"/>
    <dgm:cxn modelId="{D9DF5CE5-82A1-461E-8AE3-6954244F9A7D}" type="presParOf" srcId="{A9707BC5-FC06-4A6B-9CE1-9202CE357E3C}" destId="{13F80451-16C2-4C76-AFF1-0B5DDFFC4BCC}" srcOrd="3" destOrd="0" presId="urn:microsoft.com/office/officeart/2005/8/layout/default"/>
    <dgm:cxn modelId="{73A8C09B-C7C3-4E69-8B20-BADD920C400F}" type="presParOf" srcId="{A9707BC5-FC06-4A6B-9CE1-9202CE357E3C}" destId="{07E82B26-7EF4-43AF-86C7-BE8A5B33E333}" srcOrd="4" destOrd="0" presId="urn:microsoft.com/office/officeart/2005/8/layout/default"/>
    <dgm:cxn modelId="{82D17113-1DDA-4BB2-BC54-7C3A3DC24AA5}" type="presParOf" srcId="{A9707BC5-FC06-4A6B-9CE1-9202CE357E3C}" destId="{4AD64585-8393-49AE-A68C-17AB88A772A5}" srcOrd="5" destOrd="0" presId="urn:microsoft.com/office/officeart/2005/8/layout/default"/>
    <dgm:cxn modelId="{E2322445-A027-401E-8743-B7CD72ABB129}" type="presParOf" srcId="{A9707BC5-FC06-4A6B-9CE1-9202CE357E3C}" destId="{AA705898-2328-4E6B-A211-8FC2CB384DF8}" srcOrd="6" destOrd="0" presId="urn:microsoft.com/office/officeart/2005/8/layout/default"/>
    <dgm:cxn modelId="{A534B312-3AC7-42A8-A86E-6E0BCFE38691}" type="presParOf" srcId="{A9707BC5-FC06-4A6B-9CE1-9202CE357E3C}" destId="{5D164438-6CF8-43A4-AC7E-8A329F981397}" srcOrd="7" destOrd="0" presId="urn:microsoft.com/office/officeart/2005/8/layout/default"/>
    <dgm:cxn modelId="{C5E2B455-8D3E-43A1-9D4F-7FAD35302C8F}" type="presParOf" srcId="{A9707BC5-FC06-4A6B-9CE1-9202CE357E3C}" destId="{E49DBB95-ECA3-4603-A409-A874D52DB18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CC6746-135B-46D0-88B8-A6A214132B2C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2380CD01-D8AD-495B-8255-57E018BC281F}">
      <dgm:prSet phldrT="[텍스트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주간</a:t>
          </a:r>
          <a:endParaRPr lang="en-US" altLang="ko-KR" sz="16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400" dirty="0" smtClean="0">
              <a:latin typeface="경기천년제목OTF Light" pitchFamily="18" charset="-127"/>
              <a:ea typeface="경기천년제목OTF Light" pitchFamily="18" charset="-127"/>
            </a:rPr>
            <a:t>(4,6,9,10,11,13)</a:t>
          </a:r>
        </a:p>
      </dgm:t>
    </dgm:pt>
    <dgm:pt modelId="{DD8F98A3-8758-454D-8DAC-E361D2D8F8DD}" type="par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F7DCB6A7-7392-49CD-B051-B23C0C5E1B7E}" type="sib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A7565F87-38D8-4C85-A3F0-751BE6E8033C}">
      <dgm:prSet phldrT="[텍스트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야간</a:t>
          </a:r>
          <a:endParaRPr lang="en-US" altLang="ko-KR" sz="16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(5,7,8,12,14)</a:t>
          </a:r>
        </a:p>
      </dgm:t>
    </dgm:pt>
    <dgm:pt modelId="{D4BD6280-C4D6-4B9B-A424-C025D0125ACE}" type="par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1382655C-E7BA-45F4-9898-EFA886BB9B4C}" type="sib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8CA85595-1D92-4956-8A26-455E6770DACB}">
      <dgm:prSet phldrT="[텍스트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복합</a:t>
          </a:r>
          <a:endParaRPr lang="en-US" altLang="ko-KR" sz="16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(1,2,3,15)</a:t>
          </a:r>
          <a:endParaRPr lang="ko-KR" altLang="en-US" sz="16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AFFAC385-63C3-48E5-99A5-601FD1A0A5F0}" type="par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C3D42A26-7D96-470E-8EDB-38809A3AD747}" type="sib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DC2A5455-6D82-479A-A326-2879B7490660}" type="pres">
      <dgm:prSet presAssocID="{2ECC6746-135B-46D0-88B8-A6A214132B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3F4F89-DEB5-4EC1-A74F-55AE07538856}" type="pres">
      <dgm:prSet presAssocID="{2380CD01-D8AD-495B-8255-57E018BC281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A4752B-0AF9-42A9-B475-CDCD9CDAC9D5}" type="pres">
      <dgm:prSet presAssocID="{F7DCB6A7-7392-49CD-B051-B23C0C5E1B7E}" presName="sibTrans" presStyleCnt="0"/>
      <dgm:spPr/>
    </dgm:pt>
    <dgm:pt modelId="{09098B99-5E93-4EDC-8F3A-FB98B4925AC3}" type="pres">
      <dgm:prSet presAssocID="{A7565F87-38D8-4C85-A3F0-751BE6E8033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8F7553-4F4D-45D7-8E50-1D5EFD30C902}" type="pres">
      <dgm:prSet presAssocID="{1382655C-E7BA-45F4-9898-EFA886BB9B4C}" presName="sibTrans" presStyleCnt="0"/>
      <dgm:spPr/>
    </dgm:pt>
    <dgm:pt modelId="{E17BA83A-7E84-4231-BD71-44700C88D26F}" type="pres">
      <dgm:prSet presAssocID="{8CA85595-1D92-4956-8A26-455E6770DA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A98D102-C6E5-452E-8EFD-D0B1160CC375}" srcId="{2ECC6746-135B-46D0-88B8-A6A214132B2C}" destId="{2380CD01-D8AD-495B-8255-57E018BC281F}" srcOrd="0" destOrd="0" parTransId="{DD8F98A3-8758-454D-8DAC-E361D2D8F8DD}" sibTransId="{F7DCB6A7-7392-49CD-B051-B23C0C5E1B7E}"/>
    <dgm:cxn modelId="{7B6E1744-7918-45A5-AB86-709B020657E1}" type="presOf" srcId="{2ECC6746-135B-46D0-88B8-A6A214132B2C}" destId="{DC2A5455-6D82-479A-A326-2879B7490660}" srcOrd="0" destOrd="0" presId="urn:microsoft.com/office/officeart/2005/8/layout/default"/>
    <dgm:cxn modelId="{0B5322AA-0E3F-47C9-A7AA-6F74A49936D2}" srcId="{2ECC6746-135B-46D0-88B8-A6A214132B2C}" destId="{8CA85595-1D92-4956-8A26-455E6770DACB}" srcOrd="2" destOrd="0" parTransId="{AFFAC385-63C3-48E5-99A5-601FD1A0A5F0}" sibTransId="{C3D42A26-7D96-470E-8EDB-38809A3AD747}"/>
    <dgm:cxn modelId="{DB0FFFB3-D06A-43B3-A19D-BA2A0E42B92B}" type="presOf" srcId="{A7565F87-38D8-4C85-A3F0-751BE6E8033C}" destId="{09098B99-5E93-4EDC-8F3A-FB98B4925AC3}" srcOrd="0" destOrd="0" presId="urn:microsoft.com/office/officeart/2005/8/layout/default"/>
    <dgm:cxn modelId="{A163A1DB-FAE7-4747-9ADC-F0211A1BCA2A}" type="presOf" srcId="{8CA85595-1D92-4956-8A26-455E6770DACB}" destId="{E17BA83A-7E84-4231-BD71-44700C88D26F}" srcOrd="0" destOrd="0" presId="urn:microsoft.com/office/officeart/2005/8/layout/default"/>
    <dgm:cxn modelId="{4B227BBA-37F3-4F33-AE2E-E125C23313FC}" type="presOf" srcId="{2380CD01-D8AD-495B-8255-57E018BC281F}" destId="{5E3F4F89-DEB5-4EC1-A74F-55AE07538856}" srcOrd="0" destOrd="0" presId="urn:microsoft.com/office/officeart/2005/8/layout/default"/>
    <dgm:cxn modelId="{E8074A41-7850-440A-A819-94C0679C6CA4}" srcId="{2ECC6746-135B-46D0-88B8-A6A214132B2C}" destId="{A7565F87-38D8-4C85-A3F0-751BE6E8033C}" srcOrd="1" destOrd="0" parTransId="{D4BD6280-C4D6-4B9B-A424-C025D0125ACE}" sibTransId="{1382655C-E7BA-45F4-9898-EFA886BB9B4C}"/>
    <dgm:cxn modelId="{A7713F84-249B-48A1-A1AB-1C8F0FEC3F73}" type="presParOf" srcId="{DC2A5455-6D82-479A-A326-2879B7490660}" destId="{5E3F4F89-DEB5-4EC1-A74F-55AE07538856}" srcOrd="0" destOrd="0" presId="urn:microsoft.com/office/officeart/2005/8/layout/default"/>
    <dgm:cxn modelId="{125F9396-5654-43E5-B81E-5AAA34821E22}" type="presParOf" srcId="{DC2A5455-6D82-479A-A326-2879B7490660}" destId="{92A4752B-0AF9-42A9-B475-CDCD9CDAC9D5}" srcOrd="1" destOrd="0" presId="urn:microsoft.com/office/officeart/2005/8/layout/default"/>
    <dgm:cxn modelId="{1D6695EA-46AF-4CE0-A6A3-D5F895BC2990}" type="presParOf" srcId="{DC2A5455-6D82-479A-A326-2879B7490660}" destId="{09098B99-5E93-4EDC-8F3A-FB98B4925AC3}" srcOrd="2" destOrd="0" presId="urn:microsoft.com/office/officeart/2005/8/layout/default"/>
    <dgm:cxn modelId="{114B7A52-BD5A-40A5-99E7-F55935CD5D0F}" type="presParOf" srcId="{DC2A5455-6D82-479A-A326-2879B7490660}" destId="{BE8F7553-4F4D-45D7-8E50-1D5EFD30C902}" srcOrd="3" destOrd="0" presId="urn:microsoft.com/office/officeart/2005/8/layout/default"/>
    <dgm:cxn modelId="{0BC69478-881A-4034-9B61-8B3F3E87C517}" type="presParOf" srcId="{DC2A5455-6D82-479A-A326-2879B7490660}" destId="{E17BA83A-7E84-4231-BD71-44700C88D26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CC6746-135B-46D0-88B8-A6A214132B2C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2380CD01-D8AD-495B-8255-57E018BC281F}">
      <dgm:prSet phldrT="[텍스트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400" dirty="0" smtClean="0">
              <a:latin typeface="경기천년제목OTF Light" pitchFamily="18" charset="-127"/>
              <a:ea typeface="경기천년제목OTF Light" pitchFamily="18" charset="-127"/>
            </a:rPr>
            <a:t>필수 지출</a:t>
          </a:r>
          <a:endParaRPr lang="en-US" altLang="ko-KR" sz="14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200" dirty="0" smtClean="0">
              <a:latin typeface="경기천년제목OTF Light" pitchFamily="18" charset="-127"/>
              <a:ea typeface="경기천년제목OTF Light" pitchFamily="18" charset="-127"/>
            </a:rPr>
            <a:t>(3,6,8,10,13,14)</a:t>
          </a:r>
        </a:p>
      </dgm:t>
    </dgm:pt>
    <dgm:pt modelId="{DD8F98A3-8758-454D-8DAC-E361D2D8F8DD}" type="par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F7DCB6A7-7392-49CD-B051-B23C0C5E1B7E}" type="sib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A7565F87-38D8-4C85-A3F0-751BE6E8033C}">
      <dgm:prSet phldrT="[텍스트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400" dirty="0" smtClean="0">
              <a:latin typeface="경기천년제목OTF Light" pitchFamily="18" charset="-127"/>
              <a:ea typeface="경기천년제목OTF Light" pitchFamily="18" charset="-127"/>
            </a:rPr>
            <a:t>선택 지출</a:t>
          </a:r>
          <a:endParaRPr lang="en-US" altLang="ko-KR" sz="14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400" dirty="0" smtClean="0">
              <a:latin typeface="경기천년제목OTF Light" pitchFamily="18" charset="-127"/>
              <a:ea typeface="경기천년제목OTF Light" pitchFamily="18" charset="-127"/>
            </a:rPr>
            <a:t>(2,4,5,9,11,12)</a:t>
          </a:r>
        </a:p>
      </dgm:t>
    </dgm:pt>
    <dgm:pt modelId="{D4BD6280-C4D6-4B9B-A424-C025D0125ACE}" type="par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1382655C-E7BA-45F4-9898-EFA886BB9B4C}" type="sib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8CA85595-1D92-4956-8A26-455E6770DACB}">
      <dgm:prSet phldrT="[텍스트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400" dirty="0" smtClean="0">
              <a:latin typeface="경기천년제목OTF Light" pitchFamily="18" charset="-127"/>
              <a:ea typeface="경기천년제목OTF Light" pitchFamily="18" charset="-127"/>
            </a:rPr>
            <a:t>복합 지출</a:t>
          </a:r>
          <a:endParaRPr lang="en-US" altLang="ko-KR" sz="14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400" dirty="0" smtClean="0">
              <a:latin typeface="경기천년제목OTF Light" pitchFamily="18" charset="-127"/>
              <a:ea typeface="경기천년제목OTF Light" pitchFamily="18" charset="-127"/>
            </a:rPr>
            <a:t>(1,7,15)</a:t>
          </a:r>
          <a:endParaRPr lang="ko-KR" altLang="en-US" sz="14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AFFAC385-63C3-48E5-99A5-601FD1A0A5F0}" type="par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C3D42A26-7D96-470E-8EDB-38809A3AD747}" type="sib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DC2A5455-6D82-479A-A326-2879B7490660}" type="pres">
      <dgm:prSet presAssocID="{2ECC6746-135B-46D0-88B8-A6A214132B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3F4F89-DEB5-4EC1-A74F-55AE07538856}" type="pres">
      <dgm:prSet presAssocID="{2380CD01-D8AD-495B-8255-57E018BC281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A4752B-0AF9-42A9-B475-CDCD9CDAC9D5}" type="pres">
      <dgm:prSet presAssocID="{F7DCB6A7-7392-49CD-B051-B23C0C5E1B7E}" presName="sibTrans" presStyleCnt="0"/>
      <dgm:spPr/>
    </dgm:pt>
    <dgm:pt modelId="{09098B99-5E93-4EDC-8F3A-FB98B4925AC3}" type="pres">
      <dgm:prSet presAssocID="{A7565F87-38D8-4C85-A3F0-751BE6E8033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8F7553-4F4D-45D7-8E50-1D5EFD30C902}" type="pres">
      <dgm:prSet presAssocID="{1382655C-E7BA-45F4-9898-EFA886BB9B4C}" presName="sibTrans" presStyleCnt="0"/>
      <dgm:spPr/>
    </dgm:pt>
    <dgm:pt modelId="{E17BA83A-7E84-4231-BD71-44700C88D26F}" type="pres">
      <dgm:prSet presAssocID="{8CA85595-1D92-4956-8A26-455E6770DA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A98D102-C6E5-452E-8EFD-D0B1160CC375}" srcId="{2ECC6746-135B-46D0-88B8-A6A214132B2C}" destId="{2380CD01-D8AD-495B-8255-57E018BC281F}" srcOrd="0" destOrd="0" parTransId="{DD8F98A3-8758-454D-8DAC-E361D2D8F8DD}" sibTransId="{F7DCB6A7-7392-49CD-B051-B23C0C5E1B7E}"/>
    <dgm:cxn modelId="{0B5322AA-0E3F-47C9-A7AA-6F74A49936D2}" srcId="{2ECC6746-135B-46D0-88B8-A6A214132B2C}" destId="{8CA85595-1D92-4956-8A26-455E6770DACB}" srcOrd="2" destOrd="0" parTransId="{AFFAC385-63C3-48E5-99A5-601FD1A0A5F0}" sibTransId="{C3D42A26-7D96-470E-8EDB-38809A3AD747}"/>
    <dgm:cxn modelId="{4A5CA495-C0AE-49DB-88F7-9A6ACF1F1035}" type="presOf" srcId="{A7565F87-38D8-4C85-A3F0-751BE6E8033C}" destId="{09098B99-5E93-4EDC-8F3A-FB98B4925AC3}" srcOrd="0" destOrd="0" presId="urn:microsoft.com/office/officeart/2005/8/layout/default"/>
    <dgm:cxn modelId="{8AEB71E7-BE76-42B8-9A6F-3CFE6EB29917}" type="presOf" srcId="{8CA85595-1D92-4956-8A26-455E6770DACB}" destId="{E17BA83A-7E84-4231-BD71-44700C88D26F}" srcOrd="0" destOrd="0" presId="urn:microsoft.com/office/officeart/2005/8/layout/default"/>
    <dgm:cxn modelId="{8819C539-888E-48A3-AAA4-AA9934DC0E6D}" type="presOf" srcId="{2380CD01-D8AD-495B-8255-57E018BC281F}" destId="{5E3F4F89-DEB5-4EC1-A74F-55AE07538856}" srcOrd="0" destOrd="0" presId="urn:microsoft.com/office/officeart/2005/8/layout/default"/>
    <dgm:cxn modelId="{64CA3239-B746-49AE-BA8F-31E130D716BA}" type="presOf" srcId="{2ECC6746-135B-46D0-88B8-A6A214132B2C}" destId="{DC2A5455-6D82-479A-A326-2879B7490660}" srcOrd="0" destOrd="0" presId="urn:microsoft.com/office/officeart/2005/8/layout/default"/>
    <dgm:cxn modelId="{E8074A41-7850-440A-A819-94C0679C6CA4}" srcId="{2ECC6746-135B-46D0-88B8-A6A214132B2C}" destId="{A7565F87-38D8-4C85-A3F0-751BE6E8033C}" srcOrd="1" destOrd="0" parTransId="{D4BD6280-C4D6-4B9B-A424-C025D0125ACE}" sibTransId="{1382655C-E7BA-45F4-9898-EFA886BB9B4C}"/>
    <dgm:cxn modelId="{721FE7F0-7E08-4402-83F5-070D6E2594D7}" type="presParOf" srcId="{DC2A5455-6D82-479A-A326-2879B7490660}" destId="{5E3F4F89-DEB5-4EC1-A74F-55AE07538856}" srcOrd="0" destOrd="0" presId="urn:microsoft.com/office/officeart/2005/8/layout/default"/>
    <dgm:cxn modelId="{2A7D1508-8D56-42D7-B490-C60B323038D4}" type="presParOf" srcId="{DC2A5455-6D82-479A-A326-2879B7490660}" destId="{92A4752B-0AF9-42A9-B475-CDCD9CDAC9D5}" srcOrd="1" destOrd="0" presId="urn:microsoft.com/office/officeart/2005/8/layout/default"/>
    <dgm:cxn modelId="{9A8E2A67-B9AE-42B2-8660-FF20A11E264B}" type="presParOf" srcId="{DC2A5455-6D82-479A-A326-2879B7490660}" destId="{09098B99-5E93-4EDC-8F3A-FB98B4925AC3}" srcOrd="2" destOrd="0" presId="urn:microsoft.com/office/officeart/2005/8/layout/default"/>
    <dgm:cxn modelId="{3B25CE8F-65C3-4920-8828-D25FFA93C0D5}" type="presParOf" srcId="{DC2A5455-6D82-479A-A326-2879B7490660}" destId="{BE8F7553-4F4D-45D7-8E50-1D5EFD30C902}" srcOrd="3" destOrd="0" presId="urn:microsoft.com/office/officeart/2005/8/layout/default"/>
    <dgm:cxn modelId="{4F40A14C-7C6B-43C9-88B7-F0E54E21C4CD}" type="presParOf" srcId="{DC2A5455-6D82-479A-A326-2879B7490660}" destId="{E17BA83A-7E84-4231-BD71-44700C88D26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ECC6746-135B-46D0-88B8-A6A214132B2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80CD01-D8AD-495B-8255-57E018BC281F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많음</a:t>
          </a:r>
          <a:endParaRPr lang="en-US" altLang="ko-KR" sz="16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(1,2,3)</a:t>
          </a:r>
        </a:p>
      </dgm:t>
    </dgm:pt>
    <dgm:pt modelId="{DD8F98A3-8758-454D-8DAC-E361D2D8F8DD}" type="par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F7DCB6A7-7392-49CD-B051-B23C0C5E1B7E}" type="sib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A7565F87-38D8-4C85-A3F0-751BE6E8033C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중간</a:t>
          </a: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(4,5,8,9,10)</a:t>
          </a:r>
        </a:p>
      </dgm:t>
    </dgm:pt>
    <dgm:pt modelId="{D4BD6280-C4D6-4B9B-A424-C025D0125ACE}" type="par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1382655C-E7BA-45F4-9898-EFA886BB9B4C}" type="sib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8CA85595-1D92-4956-8A26-455E6770DACB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적음 </a:t>
          </a:r>
          <a:endParaRPr lang="en-US" altLang="ko-KR" sz="16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(6,7)</a:t>
          </a:r>
          <a:endParaRPr lang="ko-KR" altLang="en-US" sz="16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AFFAC385-63C3-48E5-99A5-601FD1A0A5F0}" type="par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C3D42A26-7D96-470E-8EDB-38809A3AD747}" type="sib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7C550AEB-1218-40B2-B873-D7053A4878F8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매우 적음</a:t>
          </a:r>
          <a:endParaRPr lang="en-US" altLang="ko-KR" sz="16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400" dirty="0" smtClean="0">
              <a:latin typeface="경기천년제목OTF Light" pitchFamily="18" charset="-127"/>
              <a:ea typeface="경기천년제목OTF Light" pitchFamily="18" charset="-127"/>
            </a:rPr>
            <a:t>(11,12,13,14,15)</a:t>
          </a:r>
          <a:endParaRPr lang="ko-KR" altLang="en-US" sz="14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2BBB12C3-6D65-42CB-9F7D-610F2B1C6ED6}" type="parTrans" cxnId="{7C419E6F-42FB-4137-B3C2-6ADD8C3AFCFE}">
      <dgm:prSet/>
      <dgm:spPr/>
      <dgm:t>
        <a:bodyPr/>
        <a:lstStyle/>
        <a:p>
          <a:pPr latinLnBrk="1"/>
          <a:endParaRPr lang="ko-KR" altLang="en-US"/>
        </a:p>
      </dgm:t>
    </dgm:pt>
    <dgm:pt modelId="{BB0651A6-78AE-4D59-A9AD-3A2BBA241B41}" type="sibTrans" cxnId="{7C419E6F-42FB-4137-B3C2-6ADD8C3AFCFE}">
      <dgm:prSet/>
      <dgm:spPr/>
      <dgm:t>
        <a:bodyPr/>
        <a:lstStyle/>
        <a:p>
          <a:pPr latinLnBrk="1"/>
          <a:endParaRPr lang="ko-KR" altLang="en-US"/>
        </a:p>
      </dgm:t>
    </dgm:pt>
    <dgm:pt modelId="{DC2A5455-6D82-479A-A326-2879B7490660}" type="pres">
      <dgm:prSet presAssocID="{2ECC6746-135B-46D0-88B8-A6A214132B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3F4F89-DEB5-4EC1-A74F-55AE07538856}" type="pres">
      <dgm:prSet presAssocID="{2380CD01-D8AD-495B-8255-57E018BC281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A4752B-0AF9-42A9-B475-CDCD9CDAC9D5}" type="pres">
      <dgm:prSet presAssocID="{F7DCB6A7-7392-49CD-B051-B23C0C5E1B7E}" presName="sibTrans" presStyleCnt="0"/>
      <dgm:spPr/>
    </dgm:pt>
    <dgm:pt modelId="{09098B99-5E93-4EDC-8F3A-FB98B4925AC3}" type="pres">
      <dgm:prSet presAssocID="{A7565F87-38D8-4C85-A3F0-751BE6E8033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8F7553-4F4D-45D7-8E50-1D5EFD30C902}" type="pres">
      <dgm:prSet presAssocID="{1382655C-E7BA-45F4-9898-EFA886BB9B4C}" presName="sibTrans" presStyleCnt="0"/>
      <dgm:spPr/>
    </dgm:pt>
    <dgm:pt modelId="{E17BA83A-7E84-4231-BD71-44700C88D26F}" type="pres">
      <dgm:prSet presAssocID="{8CA85595-1D92-4956-8A26-455E6770DAC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7665A3-96BA-4DC8-8F63-1ACEAE263331}" type="pres">
      <dgm:prSet presAssocID="{C3D42A26-7D96-470E-8EDB-38809A3AD747}" presName="sibTrans" presStyleCnt="0"/>
      <dgm:spPr/>
    </dgm:pt>
    <dgm:pt modelId="{2C78D3F2-6E95-427E-9F84-7BC09A4CAC51}" type="pres">
      <dgm:prSet presAssocID="{7C550AEB-1218-40B2-B873-D7053A4878F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39EBB68-471C-45CA-8274-991BB48DF731}" type="presOf" srcId="{8CA85595-1D92-4956-8A26-455E6770DACB}" destId="{E17BA83A-7E84-4231-BD71-44700C88D26F}" srcOrd="0" destOrd="0" presId="urn:microsoft.com/office/officeart/2005/8/layout/default"/>
    <dgm:cxn modelId="{0B5322AA-0E3F-47C9-A7AA-6F74A49936D2}" srcId="{2ECC6746-135B-46D0-88B8-A6A214132B2C}" destId="{8CA85595-1D92-4956-8A26-455E6770DACB}" srcOrd="2" destOrd="0" parTransId="{AFFAC385-63C3-48E5-99A5-601FD1A0A5F0}" sibTransId="{C3D42A26-7D96-470E-8EDB-38809A3AD747}"/>
    <dgm:cxn modelId="{30288266-0830-4AA0-B8FA-87CB393B768F}" type="presOf" srcId="{7C550AEB-1218-40B2-B873-D7053A4878F8}" destId="{2C78D3F2-6E95-427E-9F84-7BC09A4CAC51}" srcOrd="0" destOrd="0" presId="urn:microsoft.com/office/officeart/2005/8/layout/default"/>
    <dgm:cxn modelId="{7C419E6F-42FB-4137-B3C2-6ADD8C3AFCFE}" srcId="{2ECC6746-135B-46D0-88B8-A6A214132B2C}" destId="{7C550AEB-1218-40B2-B873-D7053A4878F8}" srcOrd="3" destOrd="0" parTransId="{2BBB12C3-6D65-42CB-9F7D-610F2B1C6ED6}" sibTransId="{BB0651A6-78AE-4D59-A9AD-3A2BBA241B41}"/>
    <dgm:cxn modelId="{F3EF1DF0-8F18-4904-8D23-6C0C14631809}" type="presOf" srcId="{2ECC6746-135B-46D0-88B8-A6A214132B2C}" destId="{DC2A5455-6D82-479A-A326-2879B7490660}" srcOrd="0" destOrd="0" presId="urn:microsoft.com/office/officeart/2005/8/layout/default"/>
    <dgm:cxn modelId="{91552E1F-B77E-4900-BF0D-89CEAFEB0D29}" type="presOf" srcId="{2380CD01-D8AD-495B-8255-57E018BC281F}" destId="{5E3F4F89-DEB5-4EC1-A74F-55AE07538856}" srcOrd="0" destOrd="0" presId="urn:microsoft.com/office/officeart/2005/8/layout/default"/>
    <dgm:cxn modelId="{E8074A41-7850-440A-A819-94C0679C6CA4}" srcId="{2ECC6746-135B-46D0-88B8-A6A214132B2C}" destId="{A7565F87-38D8-4C85-A3F0-751BE6E8033C}" srcOrd="1" destOrd="0" parTransId="{D4BD6280-C4D6-4B9B-A424-C025D0125ACE}" sibTransId="{1382655C-E7BA-45F4-9898-EFA886BB9B4C}"/>
    <dgm:cxn modelId="{2A98D102-C6E5-452E-8EFD-D0B1160CC375}" srcId="{2ECC6746-135B-46D0-88B8-A6A214132B2C}" destId="{2380CD01-D8AD-495B-8255-57E018BC281F}" srcOrd="0" destOrd="0" parTransId="{DD8F98A3-8758-454D-8DAC-E361D2D8F8DD}" sibTransId="{F7DCB6A7-7392-49CD-B051-B23C0C5E1B7E}"/>
    <dgm:cxn modelId="{59D8BEE2-73EC-4187-BC0F-57D3DE3D7CFA}" type="presOf" srcId="{A7565F87-38D8-4C85-A3F0-751BE6E8033C}" destId="{09098B99-5E93-4EDC-8F3A-FB98B4925AC3}" srcOrd="0" destOrd="0" presId="urn:microsoft.com/office/officeart/2005/8/layout/default"/>
    <dgm:cxn modelId="{193E0AF0-C8C1-475D-93AB-B6F1A8FDFEB3}" type="presParOf" srcId="{DC2A5455-6D82-479A-A326-2879B7490660}" destId="{5E3F4F89-DEB5-4EC1-A74F-55AE07538856}" srcOrd="0" destOrd="0" presId="urn:microsoft.com/office/officeart/2005/8/layout/default"/>
    <dgm:cxn modelId="{EC78416D-CF7A-4F6F-AFC0-C75FE552CCC0}" type="presParOf" srcId="{DC2A5455-6D82-479A-A326-2879B7490660}" destId="{92A4752B-0AF9-42A9-B475-CDCD9CDAC9D5}" srcOrd="1" destOrd="0" presId="urn:microsoft.com/office/officeart/2005/8/layout/default"/>
    <dgm:cxn modelId="{8F75CEFF-20A6-48E4-B665-94E9271EF7A3}" type="presParOf" srcId="{DC2A5455-6D82-479A-A326-2879B7490660}" destId="{09098B99-5E93-4EDC-8F3A-FB98B4925AC3}" srcOrd="2" destOrd="0" presId="urn:microsoft.com/office/officeart/2005/8/layout/default"/>
    <dgm:cxn modelId="{2E741DAD-F458-43C1-BE3F-2F79205B21B4}" type="presParOf" srcId="{DC2A5455-6D82-479A-A326-2879B7490660}" destId="{BE8F7553-4F4D-45D7-8E50-1D5EFD30C902}" srcOrd="3" destOrd="0" presId="urn:microsoft.com/office/officeart/2005/8/layout/default"/>
    <dgm:cxn modelId="{525FB1C1-BF25-4AA1-B032-C320E044B3F0}" type="presParOf" srcId="{DC2A5455-6D82-479A-A326-2879B7490660}" destId="{E17BA83A-7E84-4231-BD71-44700C88D26F}" srcOrd="4" destOrd="0" presId="urn:microsoft.com/office/officeart/2005/8/layout/default"/>
    <dgm:cxn modelId="{93532417-4A0D-41B9-A546-6108EFC16508}" type="presParOf" srcId="{DC2A5455-6D82-479A-A326-2879B7490660}" destId="{FE7665A3-96BA-4DC8-8F63-1ACEAE263331}" srcOrd="5" destOrd="0" presId="urn:microsoft.com/office/officeart/2005/8/layout/default"/>
    <dgm:cxn modelId="{38F368E3-FE69-4DC1-84C0-945372AC8008}" type="presParOf" srcId="{DC2A5455-6D82-479A-A326-2879B7490660}" destId="{2C78D3F2-6E95-427E-9F84-7BC09A4CAC5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F57BBF8-D7E7-4559-9410-845E709C171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9E2226C9-A5CD-4898-8271-096DE62BEF72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최고 지출</a:t>
          </a:r>
          <a:endParaRPr lang="en-US" altLang="ko-KR" sz="16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(1)</a:t>
          </a:r>
          <a:endParaRPr lang="ko-KR" altLang="en-US" sz="16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E0B8095C-B263-4931-9E4D-1F10E09AE787}" type="parTrans" cxnId="{D21E6D2F-9201-4D75-9A56-95BFF93C0B83}">
      <dgm:prSet/>
      <dgm:spPr/>
      <dgm:t>
        <a:bodyPr/>
        <a:lstStyle/>
        <a:p>
          <a:pPr latinLnBrk="1"/>
          <a:endParaRPr lang="ko-KR" altLang="en-US"/>
        </a:p>
      </dgm:t>
    </dgm:pt>
    <dgm:pt modelId="{6CC070AC-A81B-4340-BE6F-BD87C69AAA95}" type="sibTrans" cxnId="{D21E6D2F-9201-4D75-9A56-95BFF93C0B83}">
      <dgm:prSet/>
      <dgm:spPr/>
      <dgm:t>
        <a:bodyPr/>
        <a:lstStyle/>
        <a:p>
          <a:pPr latinLnBrk="1"/>
          <a:endParaRPr lang="ko-KR" altLang="en-US"/>
        </a:p>
      </dgm:t>
    </dgm:pt>
    <dgm:pt modelId="{52B97B4A-3EDC-47B7-8DEE-72934FE004DC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고 지출</a:t>
          </a:r>
          <a:endParaRPr lang="en-US" altLang="ko-KR" sz="16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(2,3)</a:t>
          </a:r>
          <a:endParaRPr lang="ko-KR" altLang="en-US" sz="16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EF69A8B1-3785-4E22-9024-869A82E92BCA}" type="parTrans" cxnId="{62612E0C-A5A3-45D1-9BAA-3EEFAE96182F}">
      <dgm:prSet/>
      <dgm:spPr/>
      <dgm:t>
        <a:bodyPr/>
        <a:lstStyle/>
        <a:p>
          <a:pPr latinLnBrk="1"/>
          <a:endParaRPr lang="ko-KR" altLang="en-US"/>
        </a:p>
      </dgm:t>
    </dgm:pt>
    <dgm:pt modelId="{3123BBE3-2508-44D5-BEB1-03D4575D55F3}" type="sibTrans" cxnId="{62612E0C-A5A3-45D1-9BAA-3EEFAE96182F}">
      <dgm:prSet/>
      <dgm:spPr/>
      <dgm:t>
        <a:bodyPr/>
        <a:lstStyle/>
        <a:p>
          <a:pPr latinLnBrk="1"/>
          <a:endParaRPr lang="ko-KR" altLang="en-US"/>
        </a:p>
      </dgm:t>
    </dgm:pt>
    <dgm:pt modelId="{FA13CC1D-2C84-449E-8871-1973F1103FE8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중간 지출</a:t>
          </a:r>
          <a:endParaRPr lang="en-US" altLang="ko-KR" sz="16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(4,5,6,7,8,9)</a:t>
          </a:r>
          <a:endParaRPr lang="ko-KR" altLang="en-US" sz="16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25DF5AC0-E18D-415D-B3BC-8ACEFF67F980}" type="parTrans" cxnId="{45FCEC9B-16DF-476D-8045-0AB59095C835}">
      <dgm:prSet/>
      <dgm:spPr/>
      <dgm:t>
        <a:bodyPr/>
        <a:lstStyle/>
        <a:p>
          <a:pPr latinLnBrk="1"/>
          <a:endParaRPr lang="ko-KR" altLang="en-US"/>
        </a:p>
      </dgm:t>
    </dgm:pt>
    <dgm:pt modelId="{2CEF472F-9489-41B9-B4E1-BA438E7B32E4}" type="sibTrans" cxnId="{45FCEC9B-16DF-476D-8045-0AB59095C835}">
      <dgm:prSet/>
      <dgm:spPr/>
      <dgm:t>
        <a:bodyPr/>
        <a:lstStyle/>
        <a:p>
          <a:pPr latinLnBrk="1"/>
          <a:endParaRPr lang="ko-KR" altLang="en-US"/>
        </a:p>
      </dgm:t>
    </dgm:pt>
    <dgm:pt modelId="{04F8D1C6-6473-4B13-B1C0-73E1097C6D03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저 지출</a:t>
          </a:r>
          <a:endParaRPr lang="en-US" altLang="ko-KR" sz="16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(10,11,12)</a:t>
          </a:r>
          <a:endParaRPr lang="ko-KR" altLang="en-US" sz="16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4DF7D124-26C3-402A-961E-A380EEBAC08C}" type="parTrans" cxnId="{BA3F0956-3624-4D25-9144-8FA7363B3794}">
      <dgm:prSet/>
      <dgm:spPr/>
      <dgm:t>
        <a:bodyPr/>
        <a:lstStyle/>
        <a:p>
          <a:pPr latinLnBrk="1"/>
          <a:endParaRPr lang="ko-KR" altLang="en-US"/>
        </a:p>
      </dgm:t>
    </dgm:pt>
    <dgm:pt modelId="{E3F980E8-1CA7-4EC0-AC0E-ECE3208221B0}" type="sibTrans" cxnId="{BA3F0956-3624-4D25-9144-8FA7363B3794}">
      <dgm:prSet/>
      <dgm:spPr/>
      <dgm:t>
        <a:bodyPr/>
        <a:lstStyle/>
        <a:p>
          <a:pPr latinLnBrk="1"/>
          <a:endParaRPr lang="ko-KR" altLang="en-US"/>
        </a:p>
      </dgm:t>
    </dgm:pt>
    <dgm:pt modelId="{887110B2-B732-450D-91F6-29C0BAB809BC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 latinLnBrk="1">
            <a:lnSpc>
              <a:spcPct val="100000"/>
            </a:lnSpc>
          </a:pPr>
          <a:r>
            <a:rPr lang="ko-KR" altLang="en-US" sz="1600" dirty="0" smtClean="0">
              <a:latin typeface="경기천년제목OTF Light" pitchFamily="18" charset="-127"/>
              <a:ea typeface="경기천년제목OTF Light" pitchFamily="18" charset="-127"/>
            </a:rPr>
            <a:t>최저 지출</a:t>
          </a:r>
          <a:endParaRPr lang="en-US" altLang="ko-KR" sz="16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algn="ctr" latinLnBrk="1">
            <a:lnSpc>
              <a:spcPct val="100000"/>
            </a:lnSpc>
          </a:pPr>
          <a:r>
            <a:rPr lang="en-US" altLang="ko-KR" sz="1600" dirty="0" smtClean="0">
              <a:latin typeface="경기천년제목OTF Light" pitchFamily="18" charset="-127"/>
              <a:ea typeface="경기천년제목OTF Light" pitchFamily="18" charset="-127"/>
            </a:rPr>
            <a:t>(13,14,15)</a:t>
          </a:r>
          <a:endParaRPr lang="ko-KR" altLang="en-US" sz="16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D256EF92-3196-44E7-B774-7EBB51F62415}" type="parTrans" cxnId="{0AEFBEEE-C56F-4CEF-9A0D-AC8786E28B77}">
      <dgm:prSet/>
      <dgm:spPr/>
      <dgm:t>
        <a:bodyPr/>
        <a:lstStyle/>
        <a:p>
          <a:pPr latinLnBrk="1"/>
          <a:endParaRPr lang="ko-KR" altLang="en-US"/>
        </a:p>
      </dgm:t>
    </dgm:pt>
    <dgm:pt modelId="{DAECB034-32C4-4C74-96EC-F69FD0B4791E}" type="sibTrans" cxnId="{0AEFBEEE-C56F-4CEF-9A0D-AC8786E28B77}">
      <dgm:prSet/>
      <dgm:spPr/>
      <dgm:t>
        <a:bodyPr/>
        <a:lstStyle/>
        <a:p>
          <a:pPr latinLnBrk="1"/>
          <a:endParaRPr lang="ko-KR" altLang="en-US"/>
        </a:p>
      </dgm:t>
    </dgm:pt>
    <dgm:pt modelId="{A9707BC5-FC06-4A6B-9CE1-9202CE357E3C}" type="pres">
      <dgm:prSet presAssocID="{8F57BBF8-D7E7-4559-9410-845E709C1716}" presName="diagram" presStyleCnt="0">
        <dgm:presLayoutVars>
          <dgm:dir/>
          <dgm:resizeHandles val="exact"/>
        </dgm:presLayoutVars>
      </dgm:prSet>
      <dgm:spPr/>
    </dgm:pt>
    <dgm:pt modelId="{8F255D2F-4C48-429E-977D-B048A76D99FB}" type="pres">
      <dgm:prSet presAssocID="{9E2226C9-A5CD-4898-8271-096DE62BEF7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6ACA4-2426-4E0C-BB5B-31F2E62DD9BA}" type="pres">
      <dgm:prSet presAssocID="{6CC070AC-A81B-4340-BE6F-BD87C69AAA95}" presName="sibTrans" presStyleCnt="0"/>
      <dgm:spPr/>
    </dgm:pt>
    <dgm:pt modelId="{3D4FEA9A-0C46-407D-A64D-9A0D5E8FCBCD}" type="pres">
      <dgm:prSet presAssocID="{52B97B4A-3EDC-47B7-8DEE-72934FE00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F80451-16C2-4C76-AFF1-0B5DDFFC4BCC}" type="pres">
      <dgm:prSet presAssocID="{3123BBE3-2508-44D5-BEB1-03D4575D55F3}" presName="sibTrans" presStyleCnt="0"/>
      <dgm:spPr/>
    </dgm:pt>
    <dgm:pt modelId="{07E82B26-7EF4-43AF-86C7-BE8A5B33E333}" type="pres">
      <dgm:prSet presAssocID="{FA13CC1D-2C84-449E-8871-1973F1103FE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64585-8393-49AE-A68C-17AB88A772A5}" type="pres">
      <dgm:prSet presAssocID="{2CEF472F-9489-41B9-B4E1-BA438E7B32E4}" presName="sibTrans" presStyleCnt="0"/>
      <dgm:spPr/>
    </dgm:pt>
    <dgm:pt modelId="{AA705898-2328-4E6B-A211-8FC2CB384DF8}" type="pres">
      <dgm:prSet presAssocID="{04F8D1C6-6473-4B13-B1C0-73E1097C6D0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164438-6CF8-43A4-AC7E-8A329F981397}" type="pres">
      <dgm:prSet presAssocID="{E3F980E8-1CA7-4EC0-AC0E-ECE3208221B0}" presName="sibTrans" presStyleCnt="0"/>
      <dgm:spPr/>
    </dgm:pt>
    <dgm:pt modelId="{E49DBB95-ECA3-4603-A409-A874D52DB188}" type="pres">
      <dgm:prSet presAssocID="{887110B2-B732-450D-91F6-29C0BAB809B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CC0AC38-89B5-4A79-8996-ACE91E523A30}" type="presOf" srcId="{887110B2-B732-450D-91F6-29C0BAB809BC}" destId="{E49DBB95-ECA3-4603-A409-A874D52DB188}" srcOrd="0" destOrd="0" presId="urn:microsoft.com/office/officeart/2005/8/layout/default"/>
    <dgm:cxn modelId="{D7871035-BAA7-4832-B1C2-27718F465379}" type="presOf" srcId="{9E2226C9-A5CD-4898-8271-096DE62BEF72}" destId="{8F255D2F-4C48-429E-977D-B048A76D99FB}" srcOrd="0" destOrd="0" presId="urn:microsoft.com/office/officeart/2005/8/layout/default"/>
    <dgm:cxn modelId="{0AEFBEEE-C56F-4CEF-9A0D-AC8786E28B77}" srcId="{8F57BBF8-D7E7-4559-9410-845E709C1716}" destId="{887110B2-B732-450D-91F6-29C0BAB809BC}" srcOrd="4" destOrd="0" parTransId="{D256EF92-3196-44E7-B774-7EBB51F62415}" sibTransId="{DAECB034-32C4-4C74-96EC-F69FD0B4791E}"/>
    <dgm:cxn modelId="{8FE72353-443F-406A-96E6-488EA2393D4A}" type="presOf" srcId="{04F8D1C6-6473-4B13-B1C0-73E1097C6D03}" destId="{AA705898-2328-4E6B-A211-8FC2CB384DF8}" srcOrd="0" destOrd="0" presId="urn:microsoft.com/office/officeart/2005/8/layout/default"/>
    <dgm:cxn modelId="{45FCEC9B-16DF-476D-8045-0AB59095C835}" srcId="{8F57BBF8-D7E7-4559-9410-845E709C1716}" destId="{FA13CC1D-2C84-449E-8871-1973F1103FE8}" srcOrd="2" destOrd="0" parTransId="{25DF5AC0-E18D-415D-B3BC-8ACEFF67F980}" sibTransId="{2CEF472F-9489-41B9-B4E1-BA438E7B32E4}"/>
    <dgm:cxn modelId="{CD79F7A6-C113-457A-8412-2B25D1A7F330}" type="presOf" srcId="{52B97B4A-3EDC-47B7-8DEE-72934FE004DC}" destId="{3D4FEA9A-0C46-407D-A64D-9A0D5E8FCBCD}" srcOrd="0" destOrd="0" presId="urn:microsoft.com/office/officeart/2005/8/layout/default"/>
    <dgm:cxn modelId="{F7730D3C-48B0-48C8-BB37-4DA7EF2E7393}" type="presOf" srcId="{FA13CC1D-2C84-449E-8871-1973F1103FE8}" destId="{07E82B26-7EF4-43AF-86C7-BE8A5B33E333}" srcOrd="0" destOrd="0" presId="urn:microsoft.com/office/officeart/2005/8/layout/default"/>
    <dgm:cxn modelId="{705BA720-835B-46C6-A344-7C6A7DAF7465}" type="presOf" srcId="{8F57BBF8-D7E7-4559-9410-845E709C1716}" destId="{A9707BC5-FC06-4A6B-9CE1-9202CE357E3C}" srcOrd="0" destOrd="0" presId="urn:microsoft.com/office/officeart/2005/8/layout/default"/>
    <dgm:cxn modelId="{D21E6D2F-9201-4D75-9A56-95BFF93C0B83}" srcId="{8F57BBF8-D7E7-4559-9410-845E709C1716}" destId="{9E2226C9-A5CD-4898-8271-096DE62BEF72}" srcOrd="0" destOrd="0" parTransId="{E0B8095C-B263-4931-9E4D-1F10E09AE787}" sibTransId="{6CC070AC-A81B-4340-BE6F-BD87C69AAA95}"/>
    <dgm:cxn modelId="{BA3F0956-3624-4D25-9144-8FA7363B3794}" srcId="{8F57BBF8-D7E7-4559-9410-845E709C1716}" destId="{04F8D1C6-6473-4B13-B1C0-73E1097C6D03}" srcOrd="3" destOrd="0" parTransId="{4DF7D124-26C3-402A-961E-A380EEBAC08C}" sibTransId="{E3F980E8-1CA7-4EC0-AC0E-ECE3208221B0}"/>
    <dgm:cxn modelId="{62612E0C-A5A3-45D1-9BAA-3EEFAE96182F}" srcId="{8F57BBF8-D7E7-4559-9410-845E709C1716}" destId="{52B97B4A-3EDC-47B7-8DEE-72934FE004DC}" srcOrd="1" destOrd="0" parTransId="{EF69A8B1-3785-4E22-9024-869A82E92BCA}" sibTransId="{3123BBE3-2508-44D5-BEB1-03D4575D55F3}"/>
    <dgm:cxn modelId="{ED17A45E-1A7D-4701-ADAD-41AD477479F1}" type="presParOf" srcId="{A9707BC5-FC06-4A6B-9CE1-9202CE357E3C}" destId="{8F255D2F-4C48-429E-977D-B048A76D99FB}" srcOrd="0" destOrd="0" presId="urn:microsoft.com/office/officeart/2005/8/layout/default"/>
    <dgm:cxn modelId="{421BC2D9-C6B0-4B0D-8BB3-98200888F004}" type="presParOf" srcId="{A9707BC5-FC06-4A6B-9CE1-9202CE357E3C}" destId="{7B56ACA4-2426-4E0C-BB5B-31F2E62DD9BA}" srcOrd="1" destOrd="0" presId="urn:microsoft.com/office/officeart/2005/8/layout/default"/>
    <dgm:cxn modelId="{692399F3-53D6-4770-B568-921CA362049E}" type="presParOf" srcId="{A9707BC5-FC06-4A6B-9CE1-9202CE357E3C}" destId="{3D4FEA9A-0C46-407D-A64D-9A0D5E8FCBCD}" srcOrd="2" destOrd="0" presId="urn:microsoft.com/office/officeart/2005/8/layout/default"/>
    <dgm:cxn modelId="{7C88ADDD-58F9-4080-994C-7F0D1BFE2E3B}" type="presParOf" srcId="{A9707BC5-FC06-4A6B-9CE1-9202CE357E3C}" destId="{13F80451-16C2-4C76-AFF1-0B5DDFFC4BCC}" srcOrd="3" destOrd="0" presId="urn:microsoft.com/office/officeart/2005/8/layout/default"/>
    <dgm:cxn modelId="{5EDF225D-0788-4AB8-8820-831D7720E076}" type="presParOf" srcId="{A9707BC5-FC06-4A6B-9CE1-9202CE357E3C}" destId="{07E82B26-7EF4-43AF-86C7-BE8A5B33E333}" srcOrd="4" destOrd="0" presId="urn:microsoft.com/office/officeart/2005/8/layout/default"/>
    <dgm:cxn modelId="{6C7E7629-1871-4E9E-9455-DF82539F0905}" type="presParOf" srcId="{A9707BC5-FC06-4A6B-9CE1-9202CE357E3C}" destId="{4AD64585-8393-49AE-A68C-17AB88A772A5}" srcOrd="5" destOrd="0" presId="urn:microsoft.com/office/officeart/2005/8/layout/default"/>
    <dgm:cxn modelId="{8A4B5C49-1A99-4870-879D-66AB53C12EA3}" type="presParOf" srcId="{A9707BC5-FC06-4A6B-9CE1-9202CE357E3C}" destId="{AA705898-2328-4E6B-A211-8FC2CB384DF8}" srcOrd="6" destOrd="0" presId="urn:microsoft.com/office/officeart/2005/8/layout/default"/>
    <dgm:cxn modelId="{C0BBB583-0B2A-433E-98B1-F07926D06CF4}" type="presParOf" srcId="{A9707BC5-FC06-4A6B-9CE1-9202CE357E3C}" destId="{5D164438-6CF8-43A4-AC7E-8A329F981397}" srcOrd="7" destOrd="0" presId="urn:microsoft.com/office/officeart/2005/8/layout/default"/>
    <dgm:cxn modelId="{ADD968ED-DE78-471F-BC77-ADB1803F3426}" type="presParOf" srcId="{A9707BC5-FC06-4A6B-9CE1-9202CE357E3C}" destId="{E49DBB95-ECA3-4603-A409-A874D52DB18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55D2F-4C48-429E-977D-B048A76D99FB}">
      <dsp:nvSpPr>
        <dsp:cNvPr id="0" name=""/>
        <dsp:cNvSpPr/>
      </dsp:nvSpPr>
      <dsp:spPr>
        <a:xfrm>
          <a:off x="466399" y="1582"/>
          <a:ext cx="1587481" cy="952488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최고 지출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(1)</a:t>
          </a:r>
          <a:endParaRPr lang="ko-KR" altLang="en-US" sz="18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466399" y="1582"/>
        <a:ext cx="1587481" cy="952488"/>
      </dsp:txXfrm>
    </dsp:sp>
    <dsp:sp modelId="{3D4FEA9A-0C46-407D-A64D-9A0D5E8FCBCD}">
      <dsp:nvSpPr>
        <dsp:cNvPr id="0" name=""/>
        <dsp:cNvSpPr/>
      </dsp:nvSpPr>
      <dsp:spPr>
        <a:xfrm>
          <a:off x="466399" y="1112818"/>
          <a:ext cx="1587481" cy="952488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고 지출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(2,3)</a:t>
          </a:r>
          <a:endParaRPr lang="ko-KR" altLang="en-US" sz="18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466399" y="1112818"/>
        <a:ext cx="1587481" cy="952488"/>
      </dsp:txXfrm>
    </dsp:sp>
    <dsp:sp modelId="{07E82B26-7EF4-43AF-86C7-BE8A5B33E333}">
      <dsp:nvSpPr>
        <dsp:cNvPr id="0" name=""/>
        <dsp:cNvSpPr/>
      </dsp:nvSpPr>
      <dsp:spPr>
        <a:xfrm>
          <a:off x="466399" y="2224055"/>
          <a:ext cx="1587481" cy="952488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중간 지출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(4,5,6,7,8,9)</a:t>
          </a:r>
          <a:endParaRPr lang="ko-KR" altLang="en-US" sz="18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466399" y="2224055"/>
        <a:ext cx="1587481" cy="952488"/>
      </dsp:txXfrm>
    </dsp:sp>
    <dsp:sp modelId="{AA705898-2328-4E6B-A211-8FC2CB384DF8}">
      <dsp:nvSpPr>
        <dsp:cNvPr id="0" name=""/>
        <dsp:cNvSpPr/>
      </dsp:nvSpPr>
      <dsp:spPr>
        <a:xfrm>
          <a:off x="466399" y="3335292"/>
          <a:ext cx="1587481" cy="952488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저 지출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(10,11,12)</a:t>
          </a:r>
          <a:endParaRPr lang="ko-KR" altLang="en-US" sz="18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466399" y="3335292"/>
        <a:ext cx="1587481" cy="952488"/>
      </dsp:txXfrm>
    </dsp:sp>
    <dsp:sp modelId="{E49DBB95-ECA3-4603-A409-A874D52DB188}">
      <dsp:nvSpPr>
        <dsp:cNvPr id="0" name=""/>
        <dsp:cNvSpPr/>
      </dsp:nvSpPr>
      <dsp:spPr>
        <a:xfrm>
          <a:off x="466399" y="4446529"/>
          <a:ext cx="1587481" cy="952488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최저 지출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(13,14,15)</a:t>
          </a:r>
          <a:endParaRPr lang="ko-KR" altLang="en-US" sz="18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466399" y="4446529"/>
        <a:ext cx="1587481" cy="9524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4F89-DEB5-4EC1-A74F-55AE07538856}">
      <dsp:nvSpPr>
        <dsp:cNvPr id="0" name=""/>
        <dsp:cNvSpPr/>
      </dsp:nvSpPr>
      <dsp:spPr>
        <a:xfrm>
          <a:off x="0" y="258133"/>
          <a:ext cx="1302040" cy="781224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주간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경기천년제목OTF Light" pitchFamily="18" charset="-127"/>
              <a:ea typeface="경기천년제목OTF Light" pitchFamily="18" charset="-127"/>
            </a:rPr>
            <a:t>(4,6,9,10,11,13)</a:t>
          </a:r>
        </a:p>
      </dsp:txBody>
      <dsp:txXfrm>
        <a:off x="0" y="258133"/>
        <a:ext cx="1302040" cy="781224"/>
      </dsp:txXfrm>
    </dsp:sp>
    <dsp:sp modelId="{09098B99-5E93-4EDC-8F3A-FB98B4925AC3}">
      <dsp:nvSpPr>
        <dsp:cNvPr id="0" name=""/>
        <dsp:cNvSpPr/>
      </dsp:nvSpPr>
      <dsp:spPr>
        <a:xfrm>
          <a:off x="0" y="1169561"/>
          <a:ext cx="1302040" cy="781224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야간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(5,7,8,12,14)</a:t>
          </a:r>
        </a:p>
      </dsp:txBody>
      <dsp:txXfrm>
        <a:off x="0" y="1169561"/>
        <a:ext cx="1302040" cy="781224"/>
      </dsp:txXfrm>
    </dsp:sp>
    <dsp:sp modelId="{E17BA83A-7E84-4231-BD71-44700C88D26F}">
      <dsp:nvSpPr>
        <dsp:cNvPr id="0" name=""/>
        <dsp:cNvSpPr/>
      </dsp:nvSpPr>
      <dsp:spPr>
        <a:xfrm>
          <a:off x="0" y="2080989"/>
          <a:ext cx="1302040" cy="781224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복합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(1,2,3,15)</a:t>
          </a:r>
          <a:endParaRPr lang="ko-KR" altLang="en-US" sz="16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0" y="2080989"/>
        <a:ext cx="1302040" cy="7812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4F89-DEB5-4EC1-A74F-55AE07538856}">
      <dsp:nvSpPr>
        <dsp:cNvPr id="0" name=""/>
        <dsp:cNvSpPr/>
      </dsp:nvSpPr>
      <dsp:spPr>
        <a:xfrm>
          <a:off x="0" y="320540"/>
          <a:ext cx="1302040" cy="781224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경기천년제목OTF Light" pitchFamily="18" charset="-127"/>
              <a:ea typeface="경기천년제목OTF Light" pitchFamily="18" charset="-127"/>
            </a:rPr>
            <a:t>필수 지출</a:t>
          </a:r>
          <a:endParaRPr lang="en-US" altLang="ko-KR" sz="14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223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경기천년제목OTF Light" pitchFamily="18" charset="-127"/>
              <a:ea typeface="경기천년제목OTF Light" pitchFamily="18" charset="-127"/>
            </a:rPr>
            <a:t>(3,6,8,10,13,14)</a:t>
          </a:r>
        </a:p>
      </dsp:txBody>
      <dsp:txXfrm>
        <a:off x="0" y="320540"/>
        <a:ext cx="1302040" cy="781224"/>
      </dsp:txXfrm>
    </dsp:sp>
    <dsp:sp modelId="{09098B99-5E93-4EDC-8F3A-FB98B4925AC3}">
      <dsp:nvSpPr>
        <dsp:cNvPr id="0" name=""/>
        <dsp:cNvSpPr/>
      </dsp:nvSpPr>
      <dsp:spPr>
        <a:xfrm>
          <a:off x="0" y="1231968"/>
          <a:ext cx="1302040" cy="781224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경기천년제목OTF Light" pitchFamily="18" charset="-127"/>
              <a:ea typeface="경기천년제목OTF Light" pitchFamily="18" charset="-127"/>
            </a:rPr>
            <a:t>선택 지출</a:t>
          </a:r>
          <a:endParaRPr lang="en-US" altLang="ko-KR" sz="14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223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경기천년제목OTF Light" pitchFamily="18" charset="-127"/>
              <a:ea typeface="경기천년제목OTF Light" pitchFamily="18" charset="-127"/>
            </a:rPr>
            <a:t>(2,4,5,9,11,12)</a:t>
          </a:r>
        </a:p>
      </dsp:txBody>
      <dsp:txXfrm>
        <a:off x="0" y="1231968"/>
        <a:ext cx="1302040" cy="781224"/>
      </dsp:txXfrm>
    </dsp:sp>
    <dsp:sp modelId="{E17BA83A-7E84-4231-BD71-44700C88D26F}">
      <dsp:nvSpPr>
        <dsp:cNvPr id="0" name=""/>
        <dsp:cNvSpPr/>
      </dsp:nvSpPr>
      <dsp:spPr>
        <a:xfrm>
          <a:off x="0" y="2143396"/>
          <a:ext cx="1302040" cy="781224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경기천년제목OTF Light" pitchFamily="18" charset="-127"/>
              <a:ea typeface="경기천년제목OTF Light" pitchFamily="18" charset="-127"/>
            </a:rPr>
            <a:t>복합 지출</a:t>
          </a:r>
          <a:endParaRPr lang="en-US" altLang="ko-KR" sz="14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223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경기천년제목OTF Light" pitchFamily="18" charset="-127"/>
              <a:ea typeface="경기천년제목OTF Light" pitchFamily="18" charset="-127"/>
            </a:rPr>
            <a:t>(1,7,15)</a:t>
          </a:r>
          <a:endParaRPr lang="ko-KR" altLang="en-US" sz="14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0" y="2143396"/>
        <a:ext cx="1302040" cy="7812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4F89-DEB5-4EC1-A74F-55AE07538856}">
      <dsp:nvSpPr>
        <dsp:cNvPr id="0" name=""/>
        <dsp:cNvSpPr/>
      </dsp:nvSpPr>
      <dsp:spPr>
        <a:xfrm>
          <a:off x="117818" y="1870"/>
          <a:ext cx="1362321" cy="817392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많음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(1,2,3)</a:t>
          </a:r>
        </a:p>
      </dsp:txBody>
      <dsp:txXfrm>
        <a:off x="117818" y="1870"/>
        <a:ext cx="1362321" cy="817392"/>
      </dsp:txXfrm>
    </dsp:sp>
    <dsp:sp modelId="{09098B99-5E93-4EDC-8F3A-FB98B4925AC3}">
      <dsp:nvSpPr>
        <dsp:cNvPr id="0" name=""/>
        <dsp:cNvSpPr/>
      </dsp:nvSpPr>
      <dsp:spPr>
        <a:xfrm>
          <a:off x="117818" y="955495"/>
          <a:ext cx="1362321" cy="817392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중간</a:t>
          </a: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(4,5,8,9,10)</a:t>
          </a:r>
        </a:p>
      </dsp:txBody>
      <dsp:txXfrm>
        <a:off x="117818" y="955495"/>
        <a:ext cx="1362321" cy="817392"/>
      </dsp:txXfrm>
    </dsp:sp>
    <dsp:sp modelId="{E17BA83A-7E84-4231-BD71-44700C88D26F}">
      <dsp:nvSpPr>
        <dsp:cNvPr id="0" name=""/>
        <dsp:cNvSpPr/>
      </dsp:nvSpPr>
      <dsp:spPr>
        <a:xfrm>
          <a:off x="117818" y="1909120"/>
          <a:ext cx="1362321" cy="817392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적음 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(6,7)</a:t>
          </a:r>
          <a:endParaRPr lang="ko-KR" altLang="en-US" sz="16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117818" y="1909120"/>
        <a:ext cx="1362321" cy="817392"/>
      </dsp:txXfrm>
    </dsp:sp>
    <dsp:sp modelId="{2C78D3F2-6E95-427E-9F84-7BC09A4CAC51}">
      <dsp:nvSpPr>
        <dsp:cNvPr id="0" name=""/>
        <dsp:cNvSpPr/>
      </dsp:nvSpPr>
      <dsp:spPr>
        <a:xfrm>
          <a:off x="117818" y="2862745"/>
          <a:ext cx="1362321" cy="817392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매우 적음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경기천년제목OTF Light" pitchFamily="18" charset="-127"/>
              <a:ea typeface="경기천년제목OTF Light" pitchFamily="18" charset="-127"/>
            </a:rPr>
            <a:t>(11,12,13,14,15)</a:t>
          </a:r>
          <a:endParaRPr lang="ko-KR" altLang="en-US" sz="14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117818" y="2862745"/>
        <a:ext cx="1362321" cy="817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4F89-DEB5-4EC1-A74F-55AE07538856}">
      <dsp:nvSpPr>
        <dsp:cNvPr id="0" name=""/>
        <dsp:cNvSpPr/>
      </dsp:nvSpPr>
      <dsp:spPr>
        <a:xfrm>
          <a:off x="0" y="216023"/>
          <a:ext cx="1584175" cy="950505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주간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(4,6,9,10,11,13)</a:t>
          </a:r>
        </a:p>
      </dsp:txBody>
      <dsp:txXfrm>
        <a:off x="0" y="216023"/>
        <a:ext cx="1584175" cy="950505"/>
      </dsp:txXfrm>
    </dsp:sp>
    <dsp:sp modelId="{09098B99-5E93-4EDC-8F3A-FB98B4925AC3}">
      <dsp:nvSpPr>
        <dsp:cNvPr id="0" name=""/>
        <dsp:cNvSpPr/>
      </dsp:nvSpPr>
      <dsp:spPr>
        <a:xfrm>
          <a:off x="0" y="1324947"/>
          <a:ext cx="1584175" cy="950505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야간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(5,7,8,12,14)</a:t>
          </a:r>
        </a:p>
      </dsp:txBody>
      <dsp:txXfrm>
        <a:off x="0" y="1324947"/>
        <a:ext cx="1584175" cy="950505"/>
      </dsp:txXfrm>
    </dsp:sp>
    <dsp:sp modelId="{E17BA83A-7E84-4231-BD71-44700C88D26F}">
      <dsp:nvSpPr>
        <dsp:cNvPr id="0" name=""/>
        <dsp:cNvSpPr/>
      </dsp:nvSpPr>
      <dsp:spPr>
        <a:xfrm>
          <a:off x="0" y="2433870"/>
          <a:ext cx="1584175" cy="950505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복합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(1,2,3,15)</a:t>
          </a:r>
          <a:endParaRPr lang="ko-KR" altLang="en-US" sz="18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0" y="2433870"/>
        <a:ext cx="1584175" cy="950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4F89-DEB5-4EC1-A74F-55AE07538856}">
      <dsp:nvSpPr>
        <dsp:cNvPr id="0" name=""/>
        <dsp:cNvSpPr/>
      </dsp:nvSpPr>
      <dsp:spPr>
        <a:xfrm>
          <a:off x="0" y="288031"/>
          <a:ext cx="1584175" cy="950505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필수 지출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(3,6,8,10,13,14)</a:t>
          </a:r>
        </a:p>
      </dsp:txBody>
      <dsp:txXfrm>
        <a:off x="0" y="288031"/>
        <a:ext cx="1584175" cy="950505"/>
      </dsp:txXfrm>
    </dsp:sp>
    <dsp:sp modelId="{09098B99-5E93-4EDC-8F3A-FB98B4925AC3}">
      <dsp:nvSpPr>
        <dsp:cNvPr id="0" name=""/>
        <dsp:cNvSpPr/>
      </dsp:nvSpPr>
      <dsp:spPr>
        <a:xfrm>
          <a:off x="0" y="1396955"/>
          <a:ext cx="1584175" cy="950505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선택 지출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(2,4,5,9,11,12)</a:t>
          </a:r>
        </a:p>
      </dsp:txBody>
      <dsp:txXfrm>
        <a:off x="0" y="1396955"/>
        <a:ext cx="1584175" cy="950505"/>
      </dsp:txXfrm>
    </dsp:sp>
    <dsp:sp modelId="{E17BA83A-7E84-4231-BD71-44700C88D26F}">
      <dsp:nvSpPr>
        <dsp:cNvPr id="0" name=""/>
        <dsp:cNvSpPr/>
      </dsp:nvSpPr>
      <dsp:spPr>
        <a:xfrm>
          <a:off x="0" y="2505878"/>
          <a:ext cx="1584175" cy="950505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복합 지출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(1,7,15)</a:t>
          </a:r>
          <a:endParaRPr lang="ko-KR" altLang="en-US" sz="18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0" y="2505878"/>
        <a:ext cx="1584175" cy="9505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4F89-DEB5-4EC1-A74F-55AE07538856}">
      <dsp:nvSpPr>
        <dsp:cNvPr id="0" name=""/>
        <dsp:cNvSpPr/>
      </dsp:nvSpPr>
      <dsp:spPr>
        <a:xfrm>
          <a:off x="186067" y="1926"/>
          <a:ext cx="1572080" cy="943248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많음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(1,2,3)</a:t>
          </a:r>
        </a:p>
      </dsp:txBody>
      <dsp:txXfrm>
        <a:off x="186067" y="1926"/>
        <a:ext cx="1572080" cy="943248"/>
      </dsp:txXfrm>
    </dsp:sp>
    <dsp:sp modelId="{09098B99-5E93-4EDC-8F3A-FB98B4925AC3}">
      <dsp:nvSpPr>
        <dsp:cNvPr id="0" name=""/>
        <dsp:cNvSpPr/>
      </dsp:nvSpPr>
      <dsp:spPr>
        <a:xfrm>
          <a:off x="186067" y="1102383"/>
          <a:ext cx="1572080" cy="943248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중간</a:t>
          </a: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(4,5,8,9,10)</a:t>
          </a:r>
        </a:p>
      </dsp:txBody>
      <dsp:txXfrm>
        <a:off x="186067" y="1102383"/>
        <a:ext cx="1572080" cy="943248"/>
      </dsp:txXfrm>
    </dsp:sp>
    <dsp:sp modelId="{E17BA83A-7E84-4231-BD71-44700C88D26F}">
      <dsp:nvSpPr>
        <dsp:cNvPr id="0" name=""/>
        <dsp:cNvSpPr/>
      </dsp:nvSpPr>
      <dsp:spPr>
        <a:xfrm>
          <a:off x="186067" y="2202840"/>
          <a:ext cx="1572080" cy="943248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적음 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(6,7)</a:t>
          </a:r>
          <a:endParaRPr lang="ko-KR" altLang="en-US" sz="18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186067" y="2202840"/>
        <a:ext cx="1572080" cy="943248"/>
      </dsp:txXfrm>
    </dsp:sp>
    <dsp:sp modelId="{2C78D3F2-6E95-427E-9F84-7BC09A4CAC51}">
      <dsp:nvSpPr>
        <dsp:cNvPr id="0" name=""/>
        <dsp:cNvSpPr/>
      </dsp:nvSpPr>
      <dsp:spPr>
        <a:xfrm>
          <a:off x="186067" y="3303296"/>
          <a:ext cx="1572080" cy="943248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매우 적음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(11,12,13,14,15)</a:t>
          </a:r>
          <a:endParaRPr lang="ko-KR" altLang="en-US" sz="16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186067" y="3303296"/>
        <a:ext cx="1572080" cy="9432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55D2F-4C48-429E-977D-B048A76D99FB}">
      <dsp:nvSpPr>
        <dsp:cNvPr id="0" name=""/>
        <dsp:cNvSpPr/>
      </dsp:nvSpPr>
      <dsp:spPr>
        <a:xfrm>
          <a:off x="347935" y="1813"/>
          <a:ext cx="1375556" cy="825334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최고 지출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(1)</a:t>
          </a:r>
          <a:endParaRPr lang="ko-KR" altLang="en-US" sz="16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347935" y="1813"/>
        <a:ext cx="1375556" cy="825334"/>
      </dsp:txXfrm>
    </dsp:sp>
    <dsp:sp modelId="{3D4FEA9A-0C46-407D-A64D-9A0D5E8FCBCD}">
      <dsp:nvSpPr>
        <dsp:cNvPr id="0" name=""/>
        <dsp:cNvSpPr/>
      </dsp:nvSpPr>
      <dsp:spPr>
        <a:xfrm>
          <a:off x="347935" y="964703"/>
          <a:ext cx="1375556" cy="825334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고 지출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(2,3)</a:t>
          </a:r>
          <a:endParaRPr lang="ko-KR" altLang="en-US" sz="16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347935" y="964703"/>
        <a:ext cx="1375556" cy="825334"/>
      </dsp:txXfrm>
    </dsp:sp>
    <dsp:sp modelId="{07E82B26-7EF4-43AF-86C7-BE8A5B33E333}">
      <dsp:nvSpPr>
        <dsp:cNvPr id="0" name=""/>
        <dsp:cNvSpPr/>
      </dsp:nvSpPr>
      <dsp:spPr>
        <a:xfrm>
          <a:off x="347935" y="1927592"/>
          <a:ext cx="1375556" cy="825334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중간 지출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(4,5,6,7,8,9)</a:t>
          </a:r>
          <a:endParaRPr lang="ko-KR" altLang="en-US" sz="16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347935" y="1927592"/>
        <a:ext cx="1375556" cy="825334"/>
      </dsp:txXfrm>
    </dsp:sp>
    <dsp:sp modelId="{AA705898-2328-4E6B-A211-8FC2CB384DF8}">
      <dsp:nvSpPr>
        <dsp:cNvPr id="0" name=""/>
        <dsp:cNvSpPr/>
      </dsp:nvSpPr>
      <dsp:spPr>
        <a:xfrm>
          <a:off x="347935" y="2890482"/>
          <a:ext cx="1375556" cy="825334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저 지출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(10,11,12)</a:t>
          </a:r>
          <a:endParaRPr lang="ko-KR" altLang="en-US" sz="16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347935" y="2890482"/>
        <a:ext cx="1375556" cy="825334"/>
      </dsp:txXfrm>
    </dsp:sp>
    <dsp:sp modelId="{E49DBB95-ECA3-4603-A409-A874D52DB188}">
      <dsp:nvSpPr>
        <dsp:cNvPr id="0" name=""/>
        <dsp:cNvSpPr/>
      </dsp:nvSpPr>
      <dsp:spPr>
        <a:xfrm>
          <a:off x="347935" y="3853372"/>
          <a:ext cx="1375556" cy="825334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최저 지출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(13,14,15)</a:t>
          </a:r>
          <a:endParaRPr lang="ko-KR" altLang="en-US" sz="16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347935" y="3853372"/>
        <a:ext cx="1375556" cy="8253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4F89-DEB5-4EC1-A74F-55AE07538856}">
      <dsp:nvSpPr>
        <dsp:cNvPr id="0" name=""/>
        <dsp:cNvSpPr/>
      </dsp:nvSpPr>
      <dsp:spPr>
        <a:xfrm>
          <a:off x="0" y="258133"/>
          <a:ext cx="1302040" cy="781224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주간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경기천년제목OTF Light" pitchFamily="18" charset="-127"/>
              <a:ea typeface="경기천년제목OTF Light" pitchFamily="18" charset="-127"/>
            </a:rPr>
            <a:t>(4,6,9,10,11,13)</a:t>
          </a:r>
        </a:p>
      </dsp:txBody>
      <dsp:txXfrm>
        <a:off x="0" y="258133"/>
        <a:ext cx="1302040" cy="781224"/>
      </dsp:txXfrm>
    </dsp:sp>
    <dsp:sp modelId="{09098B99-5E93-4EDC-8F3A-FB98B4925AC3}">
      <dsp:nvSpPr>
        <dsp:cNvPr id="0" name=""/>
        <dsp:cNvSpPr/>
      </dsp:nvSpPr>
      <dsp:spPr>
        <a:xfrm>
          <a:off x="0" y="1169561"/>
          <a:ext cx="1302040" cy="781224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야간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(5,7,8,12,14)</a:t>
          </a:r>
        </a:p>
      </dsp:txBody>
      <dsp:txXfrm>
        <a:off x="0" y="1169561"/>
        <a:ext cx="1302040" cy="781224"/>
      </dsp:txXfrm>
    </dsp:sp>
    <dsp:sp modelId="{E17BA83A-7E84-4231-BD71-44700C88D26F}">
      <dsp:nvSpPr>
        <dsp:cNvPr id="0" name=""/>
        <dsp:cNvSpPr/>
      </dsp:nvSpPr>
      <dsp:spPr>
        <a:xfrm>
          <a:off x="0" y="2080989"/>
          <a:ext cx="1302040" cy="781224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복합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(1,2,3,15)</a:t>
          </a:r>
          <a:endParaRPr lang="ko-KR" altLang="en-US" sz="16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0" y="2080989"/>
        <a:ext cx="1302040" cy="7812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4F89-DEB5-4EC1-A74F-55AE07538856}">
      <dsp:nvSpPr>
        <dsp:cNvPr id="0" name=""/>
        <dsp:cNvSpPr/>
      </dsp:nvSpPr>
      <dsp:spPr>
        <a:xfrm>
          <a:off x="0" y="320540"/>
          <a:ext cx="1302040" cy="781224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경기천년제목OTF Light" pitchFamily="18" charset="-127"/>
              <a:ea typeface="경기천년제목OTF Light" pitchFamily="18" charset="-127"/>
            </a:rPr>
            <a:t>필수 지출</a:t>
          </a:r>
          <a:endParaRPr lang="en-US" altLang="ko-KR" sz="14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223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경기천년제목OTF Light" pitchFamily="18" charset="-127"/>
              <a:ea typeface="경기천년제목OTF Light" pitchFamily="18" charset="-127"/>
            </a:rPr>
            <a:t>(3,6,8,10,13,14)</a:t>
          </a:r>
        </a:p>
      </dsp:txBody>
      <dsp:txXfrm>
        <a:off x="0" y="320540"/>
        <a:ext cx="1302040" cy="781224"/>
      </dsp:txXfrm>
    </dsp:sp>
    <dsp:sp modelId="{09098B99-5E93-4EDC-8F3A-FB98B4925AC3}">
      <dsp:nvSpPr>
        <dsp:cNvPr id="0" name=""/>
        <dsp:cNvSpPr/>
      </dsp:nvSpPr>
      <dsp:spPr>
        <a:xfrm>
          <a:off x="0" y="1231968"/>
          <a:ext cx="1302040" cy="781224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경기천년제목OTF Light" pitchFamily="18" charset="-127"/>
              <a:ea typeface="경기천년제목OTF Light" pitchFamily="18" charset="-127"/>
            </a:rPr>
            <a:t>선택 지출</a:t>
          </a:r>
          <a:endParaRPr lang="en-US" altLang="ko-KR" sz="14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223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경기천년제목OTF Light" pitchFamily="18" charset="-127"/>
              <a:ea typeface="경기천년제목OTF Light" pitchFamily="18" charset="-127"/>
            </a:rPr>
            <a:t>(2,4,5,9,11,12)</a:t>
          </a:r>
        </a:p>
      </dsp:txBody>
      <dsp:txXfrm>
        <a:off x="0" y="1231968"/>
        <a:ext cx="1302040" cy="781224"/>
      </dsp:txXfrm>
    </dsp:sp>
    <dsp:sp modelId="{E17BA83A-7E84-4231-BD71-44700C88D26F}">
      <dsp:nvSpPr>
        <dsp:cNvPr id="0" name=""/>
        <dsp:cNvSpPr/>
      </dsp:nvSpPr>
      <dsp:spPr>
        <a:xfrm>
          <a:off x="0" y="2143396"/>
          <a:ext cx="1302040" cy="781224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경기천년제목OTF Light" pitchFamily="18" charset="-127"/>
              <a:ea typeface="경기천년제목OTF Light" pitchFamily="18" charset="-127"/>
            </a:rPr>
            <a:t>복합 지출</a:t>
          </a:r>
          <a:endParaRPr lang="en-US" altLang="ko-KR" sz="14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223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경기천년제목OTF Light" pitchFamily="18" charset="-127"/>
              <a:ea typeface="경기천년제목OTF Light" pitchFamily="18" charset="-127"/>
            </a:rPr>
            <a:t>(1,7,15)</a:t>
          </a:r>
          <a:endParaRPr lang="ko-KR" altLang="en-US" sz="14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0" y="2143396"/>
        <a:ext cx="1302040" cy="781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4F89-DEB5-4EC1-A74F-55AE07538856}">
      <dsp:nvSpPr>
        <dsp:cNvPr id="0" name=""/>
        <dsp:cNvSpPr/>
      </dsp:nvSpPr>
      <dsp:spPr>
        <a:xfrm>
          <a:off x="117818" y="1870"/>
          <a:ext cx="1362321" cy="817392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많음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(1,2,3)</a:t>
          </a:r>
        </a:p>
      </dsp:txBody>
      <dsp:txXfrm>
        <a:off x="117818" y="1870"/>
        <a:ext cx="1362321" cy="817392"/>
      </dsp:txXfrm>
    </dsp:sp>
    <dsp:sp modelId="{09098B99-5E93-4EDC-8F3A-FB98B4925AC3}">
      <dsp:nvSpPr>
        <dsp:cNvPr id="0" name=""/>
        <dsp:cNvSpPr/>
      </dsp:nvSpPr>
      <dsp:spPr>
        <a:xfrm>
          <a:off x="117818" y="955495"/>
          <a:ext cx="1362321" cy="817392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중간</a:t>
          </a: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(4,5,8,9,10)</a:t>
          </a:r>
        </a:p>
      </dsp:txBody>
      <dsp:txXfrm>
        <a:off x="117818" y="955495"/>
        <a:ext cx="1362321" cy="817392"/>
      </dsp:txXfrm>
    </dsp:sp>
    <dsp:sp modelId="{E17BA83A-7E84-4231-BD71-44700C88D26F}">
      <dsp:nvSpPr>
        <dsp:cNvPr id="0" name=""/>
        <dsp:cNvSpPr/>
      </dsp:nvSpPr>
      <dsp:spPr>
        <a:xfrm>
          <a:off x="117818" y="1909120"/>
          <a:ext cx="1362321" cy="817392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적음 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(6,7)</a:t>
          </a:r>
          <a:endParaRPr lang="ko-KR" altLang="en-US" sz="16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117818" y="1909120"/>
        <a:ext cx="1362321" cy="817392"/>
      </dsp:txXfrm>
    </dsp:sp>
    <dsp:sp modelId="{2C78D3F2-6E95-427E-9F84-7BC09A4CAC51}">
      <dsp:nvSpPr>
        <dsp:cNvPr id="0" name=""/>
        <dsp:cNvSpPr/>
      </dsp:nvSpPr>
      <dsp:spPr>
        <a:xfrm>
          <a:off x="117818" y="2862745"/>
          <a:ext cx="1362321" cy="817392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매우 적음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경기천년제목OTF Light" pitchFamily="18" charset="-127"/>
              <a:ea typeface="경기천년제목OTF Light" pitchFamily="18" charset="-127"/>
            </a:rPr>
            <a:t>(11,12,13,14,15)</a:t>
          </a:r>
          <a:endParaRPr lang="ko-KR" altLang="en-US" sz="14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117818" y="2862745"/>
        <a:ext cx="1362321" cy="8173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55D2F-4C48-429E-977D-B048A76D99FB}">
      <dsp:nvSpPr>
        <dsp:cNvPr id="0" name=""/>
        <dsp:cNvSpPr/>
      </dsp:nvSpPr>
      <dsp:spPr>
        <a:xfrm>
          <a:off x="347935" y="1813"/>
          <a:ext cx="1375556" cy="825334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최고 지출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(1)</a:t>
          </a:r>
          <a:endParaRPr lang="ko-KR" altLang="en-US" sz="16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347935" y="1813"/>
        <a:ext cx="1375556" cy="825334"/>
      </dsp:txXfrm>
    </dsp:sp>
    <dsp:sp modelId="{3D4FEA9A-0C46-407D-A64D-9A0D5E8FCBCD}">
      <dsp:nvSpPr>
        <dsp:cNvPr id="0" name=""/>
        <dsp:cNvSpPr/>
      </dsp:nvSpPr>
      <dsp:spPr>
        <a:xfrm>
          <a:off x="347935" y="964703"/>
          <a:ext cx="1375556" cy="825334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고 지출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(2,3)</a:t>
          </a:r>
          <a:endParaRPr lang="ko-KR" altLang="en-US" sz="16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347935" y="964703"/>
        <a:ext cx="1375556" cy="825334"/>
      </dsp:txXfrm>
    </dsp:sp>
    <dsp:sp modelId="{07E82B26-7EF4-43AF-86C7-BE8A5B33E333}">
      <dsp:nvSpPr>
        <dsp:cNvPr id="0" name=""/>
        <dsp:cNvSpPr/>
      </dsp:nvSpPr>
      <dsp:spPr>
        <a:xfrm>
          <a:off x="347935" y="1927592"/>
          <a:ext cx="1375556" cy="825334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중간 지출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(4,5,6,7,8,9)</a:t>
          </a:r>
          <a:endParaRPr lang="ko-KR" altLang="en-US" sz="16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347935" y="1927592"/>
        <a:ext cx="1375556" cy="825334"/>
      </dsp:txXfrm>
    </dsp:sp>
    <dsp:sp modelId="{AA705898-2328-4E6B-A211-8FC2CB384DF8}">
      <dsp:nvSpPr>
        <dsp:cNvPr id="0" name=""/>
        <dsp:cNvSpPr/>
      </dsp:nvSpPr>
      <dsp:spPr>
        <a:xfrm>
          <a:off x="347935" y="2890482"/>
          <a:ext cx="1375556" cy="825334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저 지출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(10,11,12)</a:t>
          </a:r>
          <a:endParaRPr lang="ko-KR" altLang="en-US" sz="16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347935" y="2890482"/>
        <a:ext cx="1375556" cy="825334"/>
      </dsp:txXfrm>
    </dsp:sp>
    <dsp:sp modelId="{E49DBB95-ECA3-4603-A409-A874D52DB188}">
      <dsp:nvSpPr>
        <dsp:cNvPr id="0" name=""/>
        <dsp:cNvSpPr/>
      </dsp:nvSpPr>
      <dsp:spPr>
        <a:xfrm>
          <a:off x="347935" y="3853372"/>
          <a:ext cx="1375556" cy="825334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최저 지출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(13,14,15)</a:t>
          </a:r>
          <a:endParaRPr lang="ko-KR" altLang="en-US" sz="16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347935" y="3853372"/>
        <a:ext cx="1375556" cy="825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C6E-8320-47BF-A9DC-047070D63D0C}" type="datetimeFigureOut">
              <a:rPr lang="ko-KR" altLang="en-US" smtClean="0"/>
              <a:pPr/>
              <a:t>2019-08-09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8D68-262F-4EEE-92C3-A1E800AC5F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80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C7838-1921-4FBB-BD39-0D157D0E0C7F}" type="datetimeFigureOut">
              <a:rPr lang="ko-KR" altLang="en-US" smtClean="0"/>
              <a:pPr/>
              <a:t>2019-08-09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6072E-5F50-489B-A2A3-615447009C4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02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7"/>
            <a:ext cx="10692000" cy="7558768"/>
          </a:xfrm>
          <a:prstGeom prst="rect">
            <a:avLst/>
          </a:prstGeom>
        </p:spPr>
      </p:pic>
      <p:sp>
        <p:nvSpPr>
          <p:cNvPr id="8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940736" y="2712360"/>
            <a:ext cx="6565090" cy="923718"/>
          </a:xfrm>
        </p:spPr>
        <p:txBody>
          <a:bodyPr>
            <a:noAutofit/>
          </a:bodyPr>
          <a:lstStyle>
            <a:lvl1pPr>
              <a:buNone/>
              <a:defRPr kumimoji="1" lang="ko-KR" altLang="en-US" sz="5199" b="1" i="0" u="none" strike="noStrike" kern="1200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0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940736" y="2340207"/>
            <a:ext cx="6565090" cy="431957"/>
          </a:xfrm>
        </p:spPr>
        <p:txBody>
          <a:bodyPr>
            <a:noAutofit/>
          </a:bodyPr>
          <a:lstStyle>
            <a:lvl1pPr>
              <a:buNone/>
              <a:defRPr lang="ko-KR" altLang="en-US" sz="2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391068" lvl="0" indent="-391068" algn="l" defTabSz="1042847" rtl="0" eaLnBrk="1" latinLnBrk="1" hangingPunct="1">
              <a:spcBef>
                <a:spcPct val="20000"/>
              </a:spcBef>
              <a:buNone/>
            </a:pPr>
            <a:r>
              <a:rPr lang="ko-KR" altLang="en-US" dirty="0"/>
              <a:t>소제목을 입력하세요</a:t>
            </a:r>
          </a:p>
        </p:txBody>
      </p:sp>
      <p:sp>
        <p:nvSpPr>
          <p:cNvPr id="11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940736" y="3636574"/>
            <a:ext cx="6565090" cy="863419"/>
          </a:xfrm>
        </p:spPr>
        <p:txBody>
          <a:bodyPr>
            <a:noAutofit/>
          </a:bodyPr>
          <a:lstStyle>
            <a:lvl1pPr>
              <a:buNone/>
              <a:defRPr kumimoji="1" lang="ko-KR" altLang="en-US" sz="1300" b="0" i="0" u="none" strike="noStrike" kern="1200" cap="none" normalizeH="0" baseline="0" dirty="0">
                <a:ln>
                  <a:noFill/>
                </a:ln>
                <a:solidFill>
                  <a:srgbClr val="7F8182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 indent="0" algn="l" defTabSz="1042847" rtl="0" eaLnBrk="1" latinLnBrk="1" hangingPunct="1">
              <a:spcBef>
                <a:spcPct val="20000"/>
              </a:spcBef>
              <a:buNone/>
            </a:pPr>
            <a:r>
              <a:rPr lang="ko-KR" altLang="en-US" dirty="0"/>
              <a:t>소제목을 입력하세요</a:t>
            </a:r>
          </a:p>
        </p:txBody>
      </p:sp>
      <p:sp>
        <p:nvSpPr>
          <p:cNvPr id="12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940737" y="4508485"/>
            <a:ext cx="1728531" cy="351472"/>
          </a:xfrm>
        </p:spPr>
        <p:txBody>
          <a:bodyPr anchor="t">
            <a:spAutoFit/>
          </a:bodyPr>
          <a:lstStyle>
            <a:lvl1pPr>
              <a:buNone/>
              <a:defRPr kumimoji="1" lang="ko-KR" altLang="en-US" sz="1600" kern="1200" dirty="0" smtClean="0">
                <a:solidFill>
                  <a:srgbClr val="7F8182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en-US" altLang="ko-KR" dirty="0"/>
              <a:t>Logo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" y="1111"/>
            <a:ext cx="10690137" cy="75574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364-4BC3-4A5D-8089-D6F0374EE93B}" type="datetime1">
              <a:rPr lang="ko-KR" altLang="en-US" smtClean="0"/>
              <a:pPr/>
              <a:t>2019-08-09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071045" y="7061220"/>
            <a:ext cx="424065" cy="347962"/>
          </a:xfrm>
        </p:spPr>
        <p:txBody>
          <a:bodyPr anchor="ctr"/>
          <a:lstStyle>
            <a:lvl1pPr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9DB1A714-22B6-415B-B621-748EF96EC691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7614790" y="179498"/>
            <a:ext cx="2880320" cy="512444"/>
          </a:xfrm>
        </p:spPr>
        <p:txBody>
          <a:bodyPr anchor="ctr">
            <a:noAutofit/>
          </a:bodyPr>
          <a:lstStyle>
            <a:lvl1pPr algn="r"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7" name="텍스트 개체 틀 12"/>
          <p:cNvSpPr>
            <a:spLocks noGrp="1"/>
          </p:cNvSpPr>
          <p:nvPr>
            <p:ph type="body" sz="quarter" idx="14" hasCustomPrompt="1"/>
          </p:nvPr>
        </p:nvSpPr>
        <p:spPr>
          <a:xfrm>
            <a:off x="161330" y="179498"/>
            <a:ext cx="1080928" cy="575943"/>
          </a:xfrm>
        </p:spPr>
        <p:txBody>
          <a:bodyPr anchor="ctr">
            <a:noAutofit/>
          </a:bodyPr>
          <a:lstStyle>
            <a:lvl1pPr>
              <a:buNone/>
              <a:defRPr lang="ko-KR" altLang="en-US" sz="2800" b="1" kern="1200" dirty="0" smtClean="0">
                <a:solidFill>
                  <a:srgbClr val="EE81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809402" y="187546"/>
            <a:ext cx="6624001" cy="504396"/>
          </a:xfrm>
        </p:spPr>
        <p:txBody>
          <a:bodyPr anchor="ctr">
            <a:normAutofit/>
          </a:bodyPr>
          <a:lstStyle>
            <a:lvl1pPr>
              <a:buNone/>
              <a:defRPr lang="ko-KR" altLang="en-US" sz="2200" b="1" kern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" y="2223"/>
            <a:ext cx="10690137" cy="7557452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591" y="302738"/>
            <a:ext cx="9622632" cy="1259946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591" y="1763924"/>
            <a:ext cx="9622632" cy="4989036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591" y="7006700"/>
            <a:ext cx="2494757" cy="402482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99921-674B-457A-862A-8DD0AA391FF8}" type="datetime1">
              <a:rPr lang="ko-KR" altLang="en-US" smtClean="0"/>
              <a:pPr/>
              <a:t>2019-08-09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037" y="7006700"/>
            <a:ext cx="3385740" cy="402482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466" y="7006700"/>
            <a:ext cx="2494757" cy="402482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lang="ko-KR" altLang="en-US" sz="12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DB1A714-22B6-415B-B621-748EF96EC691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p:hf hdr="0" ftr="0" dt="0"/>
  <p:txStyles>
    <p:titleStyle>
      <a:lvl1pPr algn="ctr" defTabSz="1042847" rtl="0" eaLnBrk="1" latinLnBrk="1" hangingPunct="1">
        <a:spcBef>
          <a:spcPct val="0"/>
        </a:spcBef>
        <a:buNone/>
        <a:defRPr sz="49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68" indent="-391068" algn="l" defTabSz="1042847" rtl="0" eaLnBrk="1" latinLnBrk="1" hangingPunct="1">
        <a:spcBef>
          <a:spcPct val="20000"/>
        </a:spcBef>
        <a:buFont typeface="Arial" pitchFamily="34" charset="0"/>
        <a:buChar char="•"/>
        <a:defRPr sz="3699" kern="1200">
          <a:solidFill>
            <a:schemeClr val="tx1"/>
          </a:solidFill>
          <a:latin typeface="+mn-lt"/>
          <a:ea typeface="+mn-ea"/>
          <a:cs typeface="+mn-cs"/>
        </a:defRPr>
      </a:lvl1pPr>
      <a:lvl2pPr marL="847314" indent="-325890" algn="l" defTabSz="1042847" rtl="0" eaLnBrk="1" latinLnBrk="1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n-lt"/>
          <a:ea typeface="+mn-ea"/>
          <a:cs typeface="+mn-cs"/>
        </a:defRPr>
      </a:lvl2pPr>
      <a:lvl3pPr marL="1303559" indent="-260712" algn="l" defTabSz="1042847" rtl="0" eaLnBrk="1" latinLnBrk="1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3pPr>
      <a:lvl4pPr marL="1824983" indent="-260712" algn="l" defTabSz="1042847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07" indent="-260712" algn="l" defTabSz="1042847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830" indent="-260712" algn="l" defTabSz="1042847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254" indent="-260712" algn="l" defTabSz="1042847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678" indent="-260712" algn="l" defTabSz="1042847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101" indent="-260712" algn="l" defTabSz="1042847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24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47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271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695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18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542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966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390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18" Type="http://schemas.openxmlformats.org/officeDocument/2006/relationships/diagramLayout" Target="../diagrams/layout12.xml"/><Relationship Id="rId3" Type="http://schemas.openxmlformats.org/officeDocument/2006/relationships/diagramLayout" Target="../diagrams/layout9.xml"/><Relationship Id="rId21" Type="http://schemas.microsoft.com/office/2007/relationships/diagramDrawing" Target="../diagrams/drawing12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17" Type="http://schemas.openxmlformats.org/officeDocument/2006/relationships/diagramData" Target="../diagrams/data12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20" Type="http://schemas.openxmlformats.org/officeDocument/2006/relationships/diagramColors" Target="../diagrams/colors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19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7"/>
          <p:cNvSpPr>
            <a:spLocks noGrp="1"/>
          </p:cNvSpPr>
          <p:nvPr>
            <p:ph type="body" sz="quarter" idx="10"/>
          </p:nvPr>
        </p:nvSpPr>
        <p:spPr>
          <a:xfrm>
            <a:off x="953418" y="2666953"/>
            <a:ext cx="8509626" cy="1760956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srgbClr val="EE8100"/>
                </a:solidFill>
                <a:latin typeface="경기천년제목OTF Bold" pitchFamily="18" charset="-127"/>
                <a:ea typeface="경기천년제목OTF Bold" pitchFamily="18" charset="-127"/>
              </a:rPr>
              <a:t>월별 고객 군집분석 및 </a:t>
            </a:r>
            <a:endParaRPr lang="en-US" altLang="ko-KR" dirty="0" smtClean="0">
              <a:solidFill>
                <a:srgbClr val="EE8100"/>
              </a:solidFill>
              <a:latin typeface="경기천년제목OTF Bold" pitchFamily="18" charset="-127"/>
              <a:ea typeface="경기천년제목OTF Bold" pitchFamily="18" charset="-127"/>
            </a:endParaRPr>
          </a:p>
          <a:p>
            <a:pPr lvl="0"/>
            <a:r>
              <a:rPr lang="ko-KR" altLang="en-US" dirty="0" smtClean="0">
                <a:solidFill>
                  <a:srgbClr val="EE8100"/>
                </a:solidFill>
                <a:latin typeface="경기천년제목OTF Bold" pitchFamily="18" charset="-127"/>
                <a:ea typeface="경기천년제목OTF Bold" pitchFamily="18" charset="-127"/>
              </a:rPr>
              <a:t>이탈자 특성 파악 </a:t>
            </a:r>
            <a:endParaRPr lang="ko-KR" altLang="en-US" dirty="0">
              <a:solidFill>
                <a:srgbClr val="EE8100"/>
              </a:solidFill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23" name="텍스트 개체 틀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2019 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데이터 </a:t>
            </a:r>
            <a:r>
              <a:rPr lang="ko-KR" altLang="en-US" dirty="0" err="1" smtClean="0">
                <a:latin typeface="경기천년제목OTF Light" pitchFamily="18" charset="-127"/>
                <a:ea typeface="경기천년제목OTF Light" pitchFamily="18" charset="-127"/>
              </a:rPr>
              <a:t>애널리틱스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랩 인턴과정 최종 발표</a:t>
            </a:r>
            <a:endParaRPr lang="ko-KR" altLang="en-US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722170" y="4355901"/>
            <a:ext cx="1296144" cy="566989"/>
          </a:xfrm>
        </p:spPr>
        <p:txBody>
          <a:bodyPr/>
          <a:lstStyle/>
          <a:p>
            <a:r>
              <a:rPr lang="ko-KR" altLang="en-US" sz="3000" b="1" dirty="0" smtClean="0">
                <a:solidFill>
                  <a:schemeClr val="tx1"/>
                </a:solidFill>
                <a:latin typeface="경기천년제목OTF Light" pitchFamily="18" charset="-127"/>
                <a:ea typeface="경기천년제목OTF Light" pitchFamily="18" charset="-127"/>
              </a:rPr>
              <a:t>이동성</a:t>
            </a:r>
            <a:r>
              <a:rPr lang="ko-KR" altLang="en-US" sz="3000" dirty="0" smtClean="0">
                <a:solidFill>
                  <a:schemeClr val="tx1"/>
                </a:solidFill>
                <a:latin typeface="경기천년제목OTF Light" pitchFamily="18" charset="-127"/>
                <a:ea typeface="경기천년제목OTF Light" pitchFamily="18" charset="-127"/>
              </a:rPr>
              <a:t> </a:t>
            </a:r>
            <a:endParaRPr lang="ko-KR" altLang="en-US" sz="3000" dirty="0">
              <a:solidFill>
                <a:schemeClr val="tx1"/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8034" y="7033162"/>
            <a:ext cx="419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" panose="020B0505020201080104" pitchFamily="34" charset="0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" panose="020B05050202010801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10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변수 제거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0975"/>
              </p:ext>
            </p:extLst>
          </p:nvPr>
        </p:nvGraphicFramePr>
        <p:xfrm>
          <a:off x="305346" y="1547589"/>
          <a:ext cx="5040560" cy="46169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0280"/>
                <a:gridCol w="2520280"/>
              </a:tblGrid>
              <a:tr h="532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타입</a:t>
                      </a:r>
                      <a:endParaRPr lang="ko-KR" altLang="en-US" sz="2400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변수명</a:t>
                      </a:r>
                      <a:endParaRPr lang="ko-KR" altLang="en-US" sz="2400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</a:tr>
              <a:tr h="1065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Key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개인 식별 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ID)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SMS_ID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USER_ID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USER_SIM_NUMBER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PATTERN_ID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1065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Category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소비 항목 분류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CODE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CODE_USER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GROUP_CODE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IS_USER_CATEGORY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1065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SMS_REGISTRATION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문자 등록 시간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TIMESTAMP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MONTH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DATE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TIME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591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COMPANY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이용 카드사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NAME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CODE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55976"/>
              </p:ext>
            </p:extLst>
          </p:nvPr>
        </p:nvGraphicFramePr>
        <p:xfrm>
          <a:off x="5705946" y="1547589"/>
          <a:ext cx="4824536" cy="55211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2268"/>
                <a:gridCol w="2412268"/>
              </a:tblGrid>
              <a:tr h="491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타입</a:t>
                      </a:r>
                      <a:endParaRPr lang="ko-KR" altLang="en-US" sz="2400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변수명</a:t>
                      </a:r>
                      <a:endParaRPr lang="ko-KR" altLang="en-US" sz="2400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</a:tr>
              <a:tr h="5465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CARD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이용 카드 타입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TYPE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NAME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22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CARD_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APPROVAL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카드 승인 정보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TYPE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DATE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TIME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METHOD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PRICE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STORE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BALANCE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CURRENCY_UNIT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REAL_PRICE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MEMO</a:t>
                      </a:r>
                    </a:p>
                  </a:txBody>
                  <a:tcPr/>
                </a:tc>
              </a:tr>
              <a:tr h="1202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Etc.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ORGINATING _ADDRESS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RATING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LATITUDE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LONGITUDE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ADDRESS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3253358" y="2267669"/>
            <a:ext cx="7964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253358" y="2771725"/>
            <a:ext cx="18765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53358" y="3034357"/>
            <a:ext cx="10875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164458" y="3880569"/>
            <a:ext cx="14592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482703" y="3963588"/>
            <a:ext cx="642664" cy="127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436900" y="4726687"/>
            <a:ext cx="17227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447658" y="5225872"/>
            <a:ext cx="7866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398800" y="6121745"/>
            <a:ext cx="8994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462300" y="6366930"/>
            <a:ext cx="9361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473058" y="6633630"/>
            <a:ext cx="12653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498458" y="6885687"/>
            <a:ext cx="9361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086696" y="2503586"/>
            <a:ext cx="50837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23742" y="2267669"/>
            <a:ext cx="6655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KEY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8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64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11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관측치 제거</a:t>
            </a:r>
            <a:endParaRPr lang="en-US" altLang="ko-KR" sz="3000" dirty="0" smtClean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386" y="1691605"/>
            <a:ext cx="9001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소비항목의 기타 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분류 코드 </a:t>
            </a:r>
            <a:r>
              <a:rPr lang="ko-KR" altLang="en-US" sz="2400" dirty="0" err="1">
                <a:latin typeface="경기천년제목OTF Light" pitchFamily="18" charset="-127"/>
                <a:ea typeface="경기천년제목OTF Light" pitchFamily="18" charset="-127"/>
              </a:rPr>
              <a:t>재분류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(CARD_APPROVAL_STORE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이용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endParaRPr lang="en-US" altLang="ko-KR" sz="24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807174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점심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저녁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밥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간식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외식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식비 단어가 들어가 있으면 기타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-&gt;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식비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/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외식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)	</a:t>
            </a:r>
          </a:p>
          <a:p>
            <a:pPr marL="807174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저축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적금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대출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은행 단어가 들어가 있으면 기타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-&gt;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금융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) </a:t>
            </a:r>
          </a:p>
          <a:p>
            <a:pPr marL="807174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월세 단어가 들어가 있으면 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-&gt; 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주거생활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) 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807174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입금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(CARD_APPROVAL_TYPE=“ -- D”)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된 경우면 기타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-&gt;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입금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marL="807174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5651" y="971525"/>
            <a:ext cx="9960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고객의 소비생활과 </a:t>
            </a:r>
            <a:r>
              <a:rPr lang="ko-KR" altLang="en-US" sz="3000" dirty="0" err="1" smtClean="0">
                <a:latin typeface="경기천년제목OTF Bold" pitchFamily="18" charset="-127"/>
                <a:ea typeface="경기천년제목OTF Bold" pitchFamily="18" charset="-127"/>
              </a:rPr>
              <a:t>관련없는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 관측치는 분석 대상에서 제거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6320"/>
              </p:ext>
            </p:extLst>
          </p:nvPr>
        </p:nvGraphicFramePr>
        <p:xfrm>
          <a:off x="521370" y="4181304"/>
          <a:ext cx="3462719" cy="333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705"/>
                <a:gridCol w="175901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대분류</a:t>
                      </a:r>
                      <a:r>
                        <a:rPr lang="en-US" altLang="ko-KR" sz="2000" dirty="0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(CATEGORY_CODE)</a:t>
                      </a:r>
                      <a:endParaRPr lang="ko-KR" altLang="en-US" sz="2000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편의점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문화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(010)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마트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(002)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의료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건강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(011)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커피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디저트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(003)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주거생활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(012)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식비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외식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(004)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레저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스포츠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(013)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쇼핑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(005)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여행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(014)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패션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/</a:t>
                      </a:r>
                      <a:r>
                        <a:rPr lang="ko-KR" altLang="en-US" sz="1600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뷰티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(006)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반려동물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(015)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교통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자동차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(007)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금융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(016)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383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…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기타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(017)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644307"/>
              </p:ext>
            </p:extLst>
          </p:nvPr>
        </p:nvGraphicFramePr>
        <p:xfrm>
          <a:off x="4913858" y="4499917"/>
          <a:ext cx="5506403" cy="2829560"/>
        </p:xfrm>
        <a:graphic>
          <a:graphicData uri="http://schemas.openxmlformats.org/drawingml/2006/table">
            <a:tbl>
              <a:tblPr firstRow="1" lastCol="1" bandRow="1">
                <a:tableStyleId>{93296810-A885-4BE3-A3E7-6D5BEEA58F35}</a:tableStyleId>
              </a:tblPr>
              <a:tblGrid>
                <a:gridCol w="2143443"/>
                <a:gridCol w="1546764"/>
                <a:gridCol w="1816196"/>
              </a:tblGrid>
              <a:tr h="12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STORE</a:t>
                      </a:r>
                      <a:endParaRPr lang="en-US" altLang="ko-KR" sz="2000" dirty="0" smtClean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BEFORE</a:t>
                      </a:r>
                      <a:endParaRPr lang="en-US" altLang="ko-KR" sz="2000" dirty="0" smtClean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AFTER</a:t>
                      </a:r>
                      <a:endParaRPr lang="en-US" altLang="ko-KR" sz="2000" dirty="0" smtClean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월세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기타</a:t>
                      </a:r>
                      <a:r>
                        <a:rPr lang="en-US" altLang="ko-KR" sz="1600" dirty="0" smtClean="0"/>
                        <a:t>(017)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주거생활</a:t>
                      </a:r>
                      <a:r>
                        <a:rPr lang="en-US" altLang="ko-KR" sz="1600" dirty="0" smtClean="0"/>
                        <a:t>(012)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㈜</a:t>
                      </a:r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600" dirty="0" err="1" smtClean="0"/>
                        <a:t>스타벅스커피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 코리아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커피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디저트</a:t>
                      </a:r>
                      <a:r>
                        <a:rPr lang="en-US" altLang="ko-KR" sz="1600" dirty="0" smtClean="0"/>
                        <a:t>(003)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커피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디저트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(003)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㈜ </a:t>
                      </a:r>
                      <a:r>
                        <a:rPr lang="ko-KR" altLang="en-US" sz="1600" dirty="0" err="1" smtClean="0"/>
                        <a:t>다이소아성산업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쇼핑</a:t>
                      </a:r>
                      <a:r>
                        <a:rPr lang="en-US" altLang="ko-KR" sz="1600" dirty="0" smtClean="0"/>
                        <a:t>(005)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428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쇼핑</a:t>
                      </a:r>
                      <a:r>
                        <a:rPr lang="en-US" altLang="ko-KR" sz="1600" dirty="0" smtClean="0"/>
                        <a:t>(005)</a:t>
                      </a:r>
                      <a:endParaRPr lang="ko-KR" altLang="en-US" sz="16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점심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기타</a:t>
                      </a:r>
                      <a:r>
                        <a:rPr lang="en-US" altLang="ko-KR" sz="1600" dirty="0" smtClean="0"/>
                        <a:t>(017)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식비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외식</a:t>
                      </a:r>
                      <a:r>
                        <a:rPr lang="en-US" altLang="ko-KR" sz="1600" dirty="0" smtClean="0"/>
                        <a:t>(004)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적금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기타</a:t>
                      </a:r>
                      <a:r>
                        <a:rPr lang="en-US" altLang="ko-KR" sz="1600" dirty="0" smtClean="0"/>
                        <a:t>(017)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금융</a:t>
                      </a:r>
                      <a:r>
                        <a:rPr lang="en-US" altLang="ko-KR" sz="1600" dirty="0" smtClean="0"/>
                        <a:t>(016)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밥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기타</a:t>
                      </a:r>
                      <a:r>
                        <a:rPr lang="en-US" altLang="ko-KR" sz="1600" dirty="0" smtClean="0"/>
                        <a:t>(017)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식비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외식</a:t>
                      </a:r>
                      <a:r>
                        <a:rPr lang="en-US" altLang="ko-KR" sz="1600" dirty="0" smtClean="0"/>
                        <a:t>(004)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4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12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관측치 제거</a:t>
            </a:r>
            <a:endParaRPr lang="en-US" altLang="ko-KR" sz="3000" dirty="0" smtClean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384" y="1691605"/>
            <a:ext cx="948073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2. 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불필요한 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관측치 제거 </a:t>
            </a:r>
            <a:endParaRPr lang="en-US" altLang="ko-KR" sz="24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807174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카드 승인이 취소된 경우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(CARD_APPROVAL_TYPE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이 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 “LC”, “FC” 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인 경우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marL="807174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법인 카드의 경우 소비와 상관 없음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( CARD_TYPE= “CCT”, “CCK” 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인 경우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marL="807174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소비 항목 분류 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코드가 기타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금융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입금인 경우 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소비 성향을 알 수 없음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sz="2200" dirty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약 </a:t>
            </a:r>
            <a:r>
              <a:rPr lang="en-US" altLang="ko-KR" sz="2200" u="sng" dirty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270</a:t>
            </a:r>
            <a:r>
              <a:rPr lang="ko-KR" altLang="en-US" sz="2200" u="sng" dirty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만개 관측치가 제거됨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) </a:t>
            </a:r>
          </a:p>
          <a:p>
            <a:pPr marL="807174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5651" y="971525"/>
            <a:ext cx="9960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고객의 소비생활과 </a:t>
            </a:r>
            <a:r>
              <a:rPr lang="ko-KR" altLang="en-US" sz="3000" dirty="0" err="1" smtClean="0">
                <a:latin typeface="경기천년제목OTF Bold" pitchFamily="18" charset="-127"/>
                <a:ea typeface="경기천년제목OTF Bold" pitchFamily="18" charset="-127"/>
              </a:rPr>
              <a:t>관련없는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 관측치는 분석 대상에서 제거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06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13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관측치 제거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0173" y="1835621"/>
            <a:ext cx="9849544" cy="5472608"/>
          </a:xfrm>
          <a:prstGeom prst="rect">
            <a:avLst/>
          </a:prstGeom>
        </p:spPr>
        <p:txBody>
          <a:bodyPr/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628" indent="-342900"/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문자와 </a:t>
            </a:r>
            <a:r>
              <a:rPr lang="ko-KR" altLang="en-US" sz="2000" dirty="0" err="1" smtClean="0">
                <a:latin typeface="경기천년제목OTF Light" pitchFamily="18" charset="-127"/>
                <a:ea typeface="경기천년제목OTF Light" pitchFamily="18" charset="-127"/>
              </a:rPr>
              <a:t>앱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PUSH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를 동시에 받는 경우 중복된 정보가 생김</a:t>
            </a:r>
            <a:endParaRPr lang="en-US" altLang="ko-KR" sz="20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452628" indent="-342900"/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문자 발신 날짜와 시간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승인가격이 같은 관측치들 중 문자 발신번호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(ORGINATING_ADDRESS)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가 다른 경우 그 중 하나를 제거 </a:t>
            </a: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67198" y="3485994"/>
            <a:ext cx="9071751" cy="2047131"/>
            <a:chOff x="321661" y="4980460"/>
            <a:chExt cx="8726005" cy="1505592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61" y="4980460"/>
              <a:ext cx="8724139" cy="46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7" y="6021288"/>
              <a:ext cx="8724139" cy="46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직선 화살표 연결선 9"/>
            <p:cNvCxnSpPr/>
            <p:nvPr/>
          </p:nvCxnSpPr>
          <p:spPr>
            <a:xfrm>
              <a:off x="4499992" y="5445224"/>
              <a:ext cx="0" cy="5040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323527" y="6124427"/>
              <a:ext cx="8722273" cy="220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1975670" y="6228109"/>
            <a:ext cx="64528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분석 가능 관측치 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개수 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:  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8998551 - &gt; 5359497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개 </a:t>
            </a: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338" y="971525"/>
            <a:ext cx="34948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중복된 관측치 제거 </a:t>
            </a:r>
            <a:endParaRPr lang="en-US" altLang="ko-KR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66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14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데이터 셋 생성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784" y="6332762"/>
            <a:ext cx="7827381" cy="69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51645"/>
            <a:ext cx="7778822" cy="370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왼쪽 중괄호 7"/>
          <p:cNvSpPr/>
          <p:nvPr/>
        </p:nvSpPr>
        <p:spPr>
          <a:xfrm>
            <a:off x="971600" y="2707114"/>
            <a:ext cx="424795" cy="277451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8" idx="1"/>
            <a:endCxn id="12" idx="1"/>
          </p:cNvCxnSpPr>
          <p:nvPr/>
        </p:nvCxnSpPr>
        <p:spPr>
          <a:xfrm rot="10800000" flipH="1" flipV="1">
            <a:off x="971599" y="4094371"/>
            <a:ext cx="720079" cy="2569120"/>
          </a:xfrm>
          <a:prstGeom prst="bentConnector3">
            <a:avLst>
              <a:gd name="adj1" fmla="val -3174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1691679" y="6533954"/>
            <a:ext cx="294929" cy="25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322" y="971525"/>
            <a:ext cx="4896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월별 고객 데이터 생성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18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15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데이터 셋 생성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78" y="1979637"/>
            <a:ext cx="979868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557" y="1043533"/>
            <a:ext cx="64636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개인 고객을 월별로 개체</a:t>
            </a:r>
            <a:r>
              <a:rPr lang="en-US" altLang="ko-KR" sz="3000" dirty="0" smtClean="0">
                <a:latin typeface="경기천년제목OTF Bold" pitchFamily="18" charset="-127"/>
                <a:ea typeface="경기천년제목OTF Bold" pitchFamily="18" charset="-127"/>
              </a:rPr>
              <a:t>(</a:t>
            </a:r>
            <a:r>
              <a:rPr lang="en-US" altLang="ko-KR" sz="3000" dirty="0" err="1" smtClean="0">
                <a:latin typeface="경기천년제목OTF Bold" pitchFamily="18" charset="-127"/>
                <a:ea typeface="경기천년제목OTF Bold" pitchFamily="18" charset="-127"/>
              </a:rPr>
              <a:t>Obs</a:t>
            </a:r>
            <a:r>
              <a:rPr lang="en-US" altLang="ko-KR" sz="3000" dirty="0" smtClean="0">
                <a:latin typeface="경기천년제목OTF Bold" pitchFamily="18" charset="-127"/>
                <a:ea typeface="경기천년제목OTF Bold" pitchFamily="18" charset="-127"/>
              </a:rPr>
              <a:t>)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를 생성 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378" y="4859958"/>
            <a:ext cx="94330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군집화를 위해 개인 고객을 월별로 나누어 분석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       </a:t>
            </a:r>
            <a:r>
              <a:rPr lang="ko-KR" altLang="en-US" sz="2000" dirty="0" err="1" smtClean="0">
                <a:latin typeface="경기천년제목OTF Light" pitchFamily="18" charset="-127"/>
                <a:ea typeface="경기천년제목OTF Light" pitchFamily="18" charset="-127"/>
              </a:rPr>
              <a:t>고객수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: 19507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명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-&gt; 140777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명</a:t>
            </a: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변수 생성 </a:t>
            </a:r>
            <a:endParaRPr lang="en-US" altLang="ko-KR" sz="24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Volume :  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고객의 매달 관측된 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거래량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          GENDER 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성별</a:t>
            </a:r>
            <a:endParaRPr lang="en-US" altLang="ko-KR" sz="20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Age(Gen) : 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연령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세대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)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                             Period 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고객의 </a:t>
            </a:r>
            <a:r>
              <a:rPr lang="ko-KR" altLang="en-US" sz="2000" dirty="0" err="1">
                <a:latin typeface="경기천년제목OTF Light" pitchFamily="18" charset="-127"/>
                <a:ea typeface="경기천년제목OTF Light" pitchFamily="18" charset="-127"/>
              </a:rPr>
              <a:t>어플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 사용 기간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월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lvl="1"/>
            <a:r>
              <a:rPr lang="en-US" altLang="ko-KR" sz="2000" dirty="0" err="1">
                <a:latin typeface="경기천년제목OTF Light" pitchFamily="18" charset="-127"/>
                <a:ea typeface="경기천년제목OTF Light" pitchFamily="18" charset="-127"/>
              </a:rPr>
              <a:t>Ncard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 : 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매달 사용하는 계좌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카드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 개수 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    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sz="2000" dirty="0" err="1" smtClean="0">
                <a:latin typeface="경기천년제목OTF Light" pitchFamily="18" charset="-127"/>
                <a:ea typeface="경기천년제목OTF Light" pitchFamily="18" charset="-127"/>
              </a:rPr>
              <a:t>Spend_all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매달 소비하는 총 금액 </a:t>
            </a:r>
            <a:endParaRPr lang="ko-KR" altLang="en-US" dirty="0"/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10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16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err="1" smtClean="0">
                <a:latin typeface="경기천년제목OTF Bold" pitchFamily="18" charset="-127"/>
                <a:ea typeface="경기천년제목OTF Bold" pitchFamily="18" charset="-127"/>
              </a:rPr>
              <a:t>극단치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 제거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05346" y="1816563"/>
            <a:ext cx="10153128" cy="5478124"/>
          </a:xfrm>
          <a:prstGeom prst="rect">
            <a:avLst/>
          </a:prstGeom>
        </p:spPr>
        <p:txBody>
          <a:bodyPr>
            <a:normAutofit/>
          </a:bodyPr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628" lvl="1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매달 총 소비 금액이 극단적으로 많은 경우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총 지출금액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en-US" altLang="ko-KR" sz="2400" dirty="0" err="1" smtClean="0">
                <a:latin typeface="경기천년제목OTF Light" pitchFamily="18" charset="-127"/>
                <a:ea typeface="경기천년제목OTF Light" pitchFamily="18" charset="-127"/>
              </a:rPr>
              <a:t>spend_all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) 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&gt;3,557,951 )</a:t>
            </a:r>
            <a:endParaRPr lang="en-US" altLang="ko-KR" sz="22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109728" indent="0">
              <a:buFont typeface="Arial" pitchFamily="34" charset="0"/>
              <a:buNone/>
            </a:pPr>
            <a:endParaRPr lang="en-US" altLang="ko-KR" sz="3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문제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지속 이용자의 소비가 급격히 증가할 때 극단적 관측치로 판단 되어 제거 되는 경우가 발생 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해결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모든 이용 기간 동안 매달 전부 소비가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3,557,951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원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이상인 고객에 대해서만 관측치 제거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</a:p>
          <a:p>
            <a:endParaRPr lang="en-US" altLang="ko-KR" sz="3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800" dirty="0" err="1" smtClean="0">
                <a:latin typeface="경기천년제목OTF Light" pitchFamily="18" charset="-127"/>
                <a:ea typeface="경기천년제목OTF Light" pitchFamily="18" charset="-127"/>
              </a:rPr>
              <a:t>고객수</a:t>
            </a:r>
            <a:r>
              <a:rPr lang="ko-KR" altLang="en-US" sz="28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sz="2800" dirty="0" smtClean="0">
                <a:latin typeface="경기천년제목OTF Light" pitchFamily="18" charset="-127"/>
                <a:ea typeface="경기천년제목OTF Light" pitchFamily="18" charset="-127"/>
              </a:rPr>
              <a:t>19507</a:t>
            </a:r>
            <a:r>
              <a:rPr lang="ko-KR" altLang="en-US" sz="2800" dirty="0" smtClean="0">
                <a:latin typeface="경기천년제목OTF Light" pitchFamily="18" charset="-127"/>
                <a:ea typeface="경기천년제목OTF Light" pitchFamily="18" charset="-127"/>
              </a:rPr>
              <a:t>명 </a:t>
            </a:r>
            <a:r>
              <a:rPr lang="en-US" altLang="ko-KR" sz="2800" dirty="0" smtClean="0">
                <a:latin typeface="경기천년제목OTF Light" pitchFamily="18" charset="-127"/>
                <a:ea typeface="경기천년제목OTF Light" pitchFamily="18" charset="-127"/>
              </a:rPr>
              <a:t>-&gt; 19332</a:t>
            </a:r>
            <a:r>
              <a:rPr lang="ko-KR" altLang="en-US" sz="2800" dirty="0" smtClean="0">
                <a:latin typeface="경기천년제목OTF Light" pitchFamily="18" charset="-127"/>
                <a:ea typeface="경기천년제목OTF Light" pitchFamily="18" charset="-127"/>
              </a:rPr>
              <a:t>명 </a:t>
            </a:r>
            <a:endParaRPr lang="en-US" altLang="ko-KR" sz="28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800" dirty="0" smtClean="0">
                <a:latin typeface="경기천년제목OTF Light" pitchFamily="18" charset="-127"/>
                <a:ea typeface="경기천년제목OTF Light" pitchFamily="18" charset="-127"/>
              </a:rPr>
              <a:t>관측치 개수 </a:t>
            </a:r>
            <a:r>
              <a:rPr lang="en-US" altLang="ko-KR" sz="2800" dirty="0" smtClean="0">
                <a:latin typeface="경기천년제목OTF Light" pitchFamily="18" charset="-127"/>
                <a:ea typeface="경기천년제목OTF Light" pitchFamily="18" charset="-127"/>
              </a:rPr>
              <a:t>: 140777</a:t>
            </a:r>
            <a:r>
              <a:rPr lang="ko-KR" altLang="en-US" sz="2800" dirty="0" smtClean="0">
                <a:latin typeface="경기천년제목OTF Light" pitchFamily="18" charset="-127"/>
                <a:ea typeface="경기천년제목OTF Light" pitchFamily="18" charset="-127"/>
              </a:rPr>
              <a:t>개 </a:t>
            </a:r>
            <a:r>
              <a:rPr lang="en-US" altLang="ko-KR" sz="2800" dirty="0" smtClean="0">
                <a:latin typeface="경기천년제목OTF Light" pitchFamily="18" charset="-127"/>
                <a:ea typeface="경기천년제목OTF Light" pitchFamily="18" charset="-127"/>
              </a:rPr>
              <a:t>-&gt; 139555</a:t>
            </a:r>
            <a:r>
              <a:rPr lang="ko-KR" altLang="en-US" sz="2800" dirty="0" smtClean="0">
                <a:latin typeface="경기천년제목OTF Light" pitchFamily="18" charset="-127"/>
                <a:ea typeface="경기천년제목OTF Light" pitchFamily="18" charset="-127"/>
              </a:rPr>
              <a:t>개 </a:t>
            </a:r>
          </a:p>
          <a:p>
            <a:pPr marL="109728" indent="0">
              <a:buFont typeface="Arial" pitchFamily="34" charset="0"/>
              <a:buNone/>
            </a:pP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23" y="2411685"/>
            <a:ext cx="5114187" cy="72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1330" y="988075"/>
            <a:ext cx="52998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극단적 관측치 제거</a:t>
            </a:r>
            <a:r>
              <a:rPr lang="en-US" altLang="ko-KR" sz="3000" dirty="0" smtClean="0">
                <a:latin typeface="경기천년제목OTF Bold" pitchFamily="18" charset="-127"/>
                <a:ea typeface="경기천년제목OTF Bold" pitchFamily="18" charset="-127"/>
              </a:rPr>
              <a:t>(Outlier</a:t>
            </a:r>
            <a:r>
              <a:rPr lang="en-US" altLang="ko-KR" sz="3000" dirty="0">
                <a:latin typeface="경기천년제목OTF Bold" pitchFamily="18" charset="-127"/>
                <a:ea typeface="경기천년제목OTF Bold" pitchFamily="18" charset="-127"/>
              </a:rPr>
              <a:t>) </a:t>
            </a:r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 </a:t>
            </a:r>
            <a:endParaRPr lang="en-US" altLang="ko-KR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15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17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err="1" smtClean="0">
                <a:latin typeface="경기천년제목OTF Bold" pitchFamily="18" charset="-127"/>
                <a:ea typeface="경기천년제목OTF Bold" pitchFamily="18" charset="-127"/>
              </a:rPr>
              <a:t>극단치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 제거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78" y="2195661"/>
            <a:ext cx="793160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33743" y="2555701"/>
            <a:ext cx="7849353" cy="15183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3743" y="4130936"/>
            <a:ext cx="7822193" cy="2478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586266" y="3314880"/>
            <a:ext cx="4407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8609514" y="5219997"/>
            <a:ext cx="4407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09915" y="3107131"/>
            <a:ext cx="10482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제거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09916" y="5012248"/>
            <a:ext cx="10482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</a:t>
            </a:r>
            <a:r>
              <a:rPr lang="ko-KR" altLang="en-US" dirty="0"/>
              <a:t>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9322" y="98554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극단적 관측치 제거</a:t>
            </a:r>
            <a:r>
              <a:rPr lang="en-US" altLang="ko-KR" sz="3000" dirty="0" smtClean="0">
                <a:latin typeface="경기천년제목OTF Bold" pitchFamily="18" charset="-127"/>
                <a:ea typeface="경기천년제목OTF Bold" pitchFamily="18" charset="-127"/>
              </a:rPr>
              <a:t>(Outlier</a:t>
            </a:r>
            <a:r>
              <a:rPr lang="en-US" altLang="ko-KR" sz="3000" dirty="0">
                <a:latin typeface="경기천년제목OTF Bold" pitchFamily="18" charset="-127"/>
                <a:ea typeface="경기천년제목OTF Bold" pitchFamily="18" charset="-127"/>
              </a:rPr>
              <a:t>) </a:t>
            </a:r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 </a:t>
            </a:r>
            <a:endParaRPr lang="en-US" altLang="ko-KR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6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18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특성 변수 생성 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61330" y="1632098"/>
            <a:ext cx="9569226" cy="6012086"/>
          </a:xfrm>
          <a:prstGeom prst="rect">
            <a:avLst/>
          </a:prstGeom>
        </p:spPr>
        <p:txBody>
          <a:bodyPr>
            <a:normAutofit/>
          </a:bodyPr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     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253181"/>
              </p:ext>
            </p:extLst>
          </p:nvPr>
        </p:nvGraphicFramePr>
        <p:xfrm>
          <a:off x="3401690" y="2483693"/>
          <a:ext cx="7207859" cy="43026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9931"/>
                <a:gridCol w="2255451"/>
                <a:gridCol w="1228564"/>
                <a:gridCol w="2623913"/>
              </a:tblGrid>
              <a:tr h="4710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필수</a:t>
                      </a:r>
                      <a:r>
                        <a:rPr lang="en-US" altLang="ko-KR" sz="1600" b="1" dirty="0" smtClean="0"/>
                        <a:t>(1)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선택</a:t>
                      </a:r>
                      <a:r>
                        <a:rPr lang="en-US" altLang="ko-KR" sz="1600" b="1" dirty="0" smtClean="0"/>
                        <a:t>(10)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2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대분류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소분류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대분류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소분류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417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주거</a:t>
                      </a:r>
                      <a:r>
                        <a:rPr lang="en-US" altLang="ko-KR" sz="1600" dirty="0" smtClean="0"/>
                        <a:t>(1)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공과금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관리비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세금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주거</a:t>
                      </a:r>
                      <a:r>
                        <a:rPr lang="en-US" altLang="ko-KR" sz="1600" dirty="0" smtClean="0"/>
                        <a:t>(11)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경조사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기부금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세탁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기타</a:t>
                      </a:r>
                      <a:endParaRPr lang="ko-KR" altLang="en-US" sz="1600" dirty="0"/>
                    </a:p>
                  </a:txBody>
                  <a:tcPr/>
                </a:tc>
              </a:tr>
              <a:tr h="569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식품</a:t>
                      </a:r>
                      <a:r>
                        <a:rPr lang="en-US" altLang="ko-KR" sz="1600" dirty="0" smtClean="0"/>
                        <a:t>(2)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식비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외식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마트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식품</a:t>
                      </a:r>
                      <a:r>
                        <a:rPr lang="en-US" altLang="ko-KR" sz="1600" dirty="0" smtClean="0"/>
                        <a:t>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편의점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커피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디저트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600" baseline="0" dirty="0" smtClean="0"/>
                        <a:t>술</a:t>
                      </a:r>
                      <a:r>
                        <a:rPr lang="en-US" altLang="ko-KR" sz="1600" baseline="0" dirty="0" smtClean="0"/>
                        <a:t>/</a:t>
                      </a:r>
                      <a:r>
                        <a:rPr lang="ko-KR" altLang="en-US" sz="1600" baseline="0" dirty="0" smtClean="0"/>
                        <a:t>유흥</a:t>
                      </a:r>
                      <a:endParaRPr lang="ko-KR" altLang="en-US" sz="1600" dirty="0"/>
                    </a:p>
                  </a:txBody>
                  <a:tcPr/>
                </a:tc>
              </a:tr>
              <a:tr h="569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쇼핑</a:t>
                      </a:r>
                      <a:r>
                        <a:rPr lang="en-US" altLang="ko-KR" sz="1600" dirty="0" smtClean="0"/>
                        <a:t>(3)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가전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가구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패션</a:t>
                      </a:r>
                      <a:r>
                        <a:rPr lang="en-US" altLang="ko-KR" sz="1600" baseline="0" dirty="0" smtClean="0"/>
                        <a:t>/</a:t>
                      </a:r>
                      <a:r>
                        <a:rPr lang="ko-KR" altLang="en-US" sz="1600" baseline="0" dirty="0" smtClean="0"/>
                        <a:t>의류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뷰티</a:t>
                      </a:r>
                      <a:r>
                        <a:rPr lang="en-US" altLang="ko-KR" sz="1600" baseline="0" dirty="0" smtClean="0"/>
                        <a:t>/</a:t>
                      </a:r>
                      <a:r>
                        <a:rPr lang="ko-KR" altLang="en-US" sz="1600" baseline="0" dirty="0" smtClean="0"/>
                        <a:t>미용</a:t>
                      </a:r>
                      <a:endParaRPr lang="en-US" altLang="ko-K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쇼핑</a:t>
                      </a:r>
                      <a:r>
                        <a:rPr lang="en-US" altLang="ko-KR" sz="1600" dirty="0" smtClean="0"/>
                        <a:t>(13)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온라인 쇼핑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복합 쇼핑몰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면세점 </a:t>
                      </a:r>
                      <a:endParaRPr lang="ko-KR" altLang="en-US" sz="1600" dirty="0"/>
                    </a:p>
                  </a:txBody>
                  <a:tcPr/>
                </a:tc>
              </a:tr>
              <a:tr h="32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교통</a:t>
                      </a:r>
                      <a:r>
                        <a:rPr lang="en-US" altLang="ko-KR" sz="1600" dirty="0" smtClean="0"/>
                        <a:t>(4)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대중교통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통행료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교통</a:t>
                      </a:r>
                      <a:r>
                        <a:rPr lang="en-US" altLang="ko-KR" sz="1600" dirty="0" smtClean="0"/>
                        <a:t>(14)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택시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차량관리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32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통신</a:t>
                      </a:r>
                      <a:r>
                        <a:rPr lang="en-US" altLang="ko-KR" sz="1600" dirty="0" smtClean="0"/>
                        <a:t>(5)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통신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취미</a:t>
                      </a:r>
                      <a:r>
                        <a:rPr lang="en-US" altLang="ko-KR" sz="1600" dirty="0" smtClean="0"/>
                        <a:t>(15)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취미</a:t>
                      </a:r>
                      <a:endParaRPr lang="ko-KR" altLang="en-US" sz="1600" dirty="0"/>
                    </a:p>
                  </a:txBody>
                  <a:tcPr/>
                </a:tc>
              </a:tr>
              <a:tr h="32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교육</a:t>
                      </a:r>
                      <a:r>
                        <a:rPr lang="en-US" altLang="ko-KR" sz="1600" dirty="0" smtClean="0"/>
                        <a:t>(6)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교육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레저</a:t>
                      </a:r>
                      <a:r>
                        <a:rPr lang="en-US" altLang="ko-KR" sz="1600" dirty="0" smtClean="0"/>
                        <a:t>(16)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레저</a:t>
                      </a:r>
                      <a:endParaRPr lang="ko-KR" altLang="en-US" sz="16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의료</a:t>
                      </a:r>
                      <a:r>
                        <a:rPr lang="en-US" altLang="ko-KR" sz="1600" dirty="0" smtClean="0"/>
                        <a:t>(7)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의료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여행</a:t>
                      </a:r>
                      <a:r>
                        <a:rPr lang="en-US" altLang="ko-KR" sz="1600" dirty="0" smtClean="0"/>
                        <a:t>(17)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여행</a:t>
                      </a:r>
                      <a:endParaRPr lang="ko-KR" altLang="en-US" sz="16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반려동물</a:t>
                      </a:r>
                      <a:r>
                        <a:rPr lang="en-US" altLang="ko-KR" sz="1600" dirty="0" smtClean="0"/>
                        <a:t>(18)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반려동물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텍스트 개체 틀 2"/>
          <p:cNvSpPr txBox="1">
            <a:spLocks/>
          </p:cNvSpPr>
          <p:nvPr/>
        </p:nvSpPr>
        <p:spPr>
          <a:xfrm>
            <a:off x="7362130" y="35421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801847"/>
              </p:ext>
            </p:extLst>
          </p:nvPr>
        </p:nvGraphicFramePr>
        <p:xfrm>
          <a:off x="442140" y="1938121"/>
          <a:ext cx="2076895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8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대분류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(CATEGORY_CODE)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편의점</a:t>
                      </a:r>
                      <a:r>
                        <a:rPr lang="en-US" altLang="ko-KR" sz="1600" dirty="0" smtClean="0"/>
                        <a:t>(001)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마트</a:t>
                      </a:r>
                      <a:r>
                        <a:rPr lang="en-US" altLang="ko-KR" sz="1600" dirty="0" smtClean="0"/>
                        <a:t>(002)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커피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디저트</a:t>
                      </a:r>
                      <a:r>
                        <a:rPr lang="en-US" altLang="ko-KR" sz="1600" dirty="0" smtClean="0"/>
                        <a:t>(003)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식비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외식</a:t>
                      </a:r>
                      <a:r>
                        <a:rPr lang="en-US" altLang="ko-KR" sz="1600" dirty="0" smtClean="0"/>
                        <a:t>(004)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쇼핑</a:t>
                      </a:r>
                      <a:r>
                        <a:rPr lang="en-US" altLang="ko-KR" sz="1600" dirty="0" smtClean="0"/>
                        <a:t>(005)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패션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뷰티</a:t>
                      </a:r>
                      <a:r>
                        <a:rPr lang="en-US" altLang="ko-KR" sz="1600" dirty="0" smtClean="0"/>
                        <a:t>(006)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교통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자동차</a:t>
                      </a:r>
                      <a:r>
                        <a:rPr lang="en-US" altLang="ko-KR" sz="1600" dirty="0" smtClean="0"/>
                        <a:t>(007)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통신</a:t>
                      </a:r>
                      <a:r>
                        <a:rPr lang="en-US" altLang="ko-KR" sz="1600" dirty="0" smtClean="0"/>
                        <a:t>(008)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여행</a:t>
                      </a:r>
                      <a:r>
                        <a:rPr lang="en-US" altLang="ko-KR" sz="1600" dirty="0" smtClean="0"/>
                        <a:t>(014)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반려동물</a:t>
                      </a:r>
                      <a:r>
                        <a:rPr lang="en-US" altLang="ko-KR" sz="1600" dirty="0" smtClean="0"/>
                        <a:t>(015)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금융</a:t>
                      </a:r>
                      <a:r>
                        <a:rPr lang="en-US" altLang="ko-KR" sz="1600" dirty="0" smtClean="0"/>
                        <a:t>(016)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기타</a:t>
                      </a:r>
                      <a:r>
                        <a:rPr lang="en-US" altLang="ko-KR" sz="1600" dirty="0" smtClean="0"/>
                        <a:t>(017)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2609601" y="4553632"/>
            <a:ext cx="629513" cy="45034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1330" y="1043533"/>
            <a:ext cx="83663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카테고리 항목을 재정의 </a:t>
            </a:r>
            <a:r>
              <a:rPr lang="en-US" altLang="ko-KR" sz="3000" dirty="0">
                <a:latin typeface="경기천년제목OTF Bold" pitchFamily="18" charset="-127"/>
                <a:ea typeface="경기천년제목OTF Bold" pitchFamily="18" charset="-127"/>
              </a:rPr>
              <a:t>-&gt; </a:t>
            </a:r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필수 항목 </a:t>
            </a:r>
            <a:r>
              <a:rPr lang="en-US" altLang="ko-KR" sz="3000" dirty="0">
                <a:latin typeface="경기천년제목OTF Bold" pitchFamily="18" charset="-127"/>
                <a:ea typeface="경기천년제목OTF Bold" pitchFamily="18" charset="-127"/>
              </a:rPr>
              <a:t>/ </a:t>
            </a:r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선택  항목 </a:t>
            </a:r>
            <a:endParaRPr lang="en-US" altLang="ko-KR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6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19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/>
              <a:t>특성변수 생성</a:t>
            </a:r>
            <a:endParaRPr lang="ko-KR" altLang="en-US" sz="3000" dirty="0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" y="1691605"/>
            <a:ext cx="9569226" cy="4824536"/>
          </a:xfrm>
          <a:prstGeom prst="rect">
            <a:avLst/>
          </a:prstGeom>
        </p:spPr>
        <p:txBody>
          <a:bodyPr>
            <a:normAutofit/>
          </a:bodyPr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200" b="1" dirty="0" smtClean="0">
                <a:latin typeface="경기천년제목OTF Light" pitchFamily="18" charset="-127"/>
                <a:ea typeface="경기천년제목OTF Light" pitchFamily="18" charset="-127"/>
              </a:rPr>
              <a:t>Rank 1 - 5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200" dirty="0" err="1" smtClean="0">
                <a:latin typeface="경기천년제목OTF Light" pitchFamily="18" charset="-127"/>
                <a:ea typeface="경기천년제목OTF Light" pitchFamily="18" charset="-127"/>
              </a:rPr>
              <a:t>최빈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이용 항목 </a:t>
            </a:r>
            <a:r>
              <a:rPr lang="en-US" altLang="ko-KR" sz="1700" dirty="0" smtClean="0">
                <a:latin typeface="경기천년제목OTF Light" pitchFamily="18" charset="-127"/>
                <a:ea typeface="경기천년제목OTF Light" pitchFamily="18" charset="-127"/>
              </a:rPr>
              <a:t>(5</a:t>
            </a:r>
            <a:r>
              <a:rPr lang="ko-KR" altLang="en-US" sz="1700" dirty="0" smtClean="0">
                <a:latin typeface="경기천년제목OTF Light" pitchFamily="18" charset="-127"/>
                <a:ea typeface="경기천년제목OTF Light" pitchFamily="18" charset="-127"/>
              </a:rPr>
              <a:t>순위 이하는 절반이상이 </a:t>
            </a:r>
            <a:r>
              <a:rPr lang="ko-KR" altLang="en-US" sz="1700" dirty="0" err="1" smtClean="0">
                <a:latin typeface="경기천년제목OTF Light" pitchFamily="18" charset="-127"/>
                <a:ea typeface="경기천년제목OTF Light" pitchFamily="18" charset="-127"/>
              </a:rPr>
              <a:t>결측이라</a:t>
            </a:r>
            <a:r>
              <a:rPr lang="ko-KR" altLang="en-US" sz="1700" dirty="0" smtClean="0">
                <a:latin typeface="경기천년제목OTF Light" pitchFamily="18" charset="-127"/>
                <a:ea typeface="경기천년제목OTF Light" pitchFamily="18" charset="-127"/>
              </a:rPr>
              <a:t> 버림</a:t>
            </a:r>
            <a:r>
              <a:rPr lang="en-US" altLang="ko-KR" sz="17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 smtClean="0">
                <a:latin typeface="경기천년제목OTF Light" pitchFamily="18" charset="-127"/>
                <a:ea typeface="경기천년제목OTF Light" pitchFamily="18" charset="-127"/>
              </a:rPr>
              <a:t>Rate 1 - 5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200" dirty="0" err="1" smtClean="0">
                <a:latin typeface="경기천년제목OTF Light" pitchFamily="18" charset="-127"/>
                <a:ea typeface="경기천년제목OTF Light" pitchFamily="18" charset="-127"/>
              </a:rPr>
              <a:t>최빈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이용 항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목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의 사용 금액 비율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(%) </a:t>
            </a:r>
            <a:r>
              <a:rPr lang="en-US" altLang="ko-KR" sz="17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en-US" altLang="ko-KR" sz="1700" dirty="0">
                <a:latin typeface="경기천년제목OTF Light" pitchFamily="18" charset="-127"/>
                <a:ea typeface="경기천년제목OTF Light" pitchFamily="18" charset="-127"/>
              </a:rPr>
              <a:t>5</a:t>
            </a:r>
            <a:r>
              <a:rPr lang="ko-KR" altLang="en-US" sz="1700" dirty="0">
                <a:latin typeface="경기천년제목OTF Light" pitchFamily="18" charset="-127"/>
                <a:ea typeface="경기천년제목OTF Light" pitchFamily="18" charset="-127"/>
              </a:rPr>
              <a:t>순위 이하는 절반이상이 </a:t>
            </a:r>
            <a:r>
              <a:rPr lang="ko-KR" altLang="en-US" sz="1700" dirty="0" err="1">
                <a:latin typeface="경기천년제목OTF Light" pitchFamily="18" charset="-127"/>
                <a:ea typeface="경기천년제목OTF Light" pitchFamily="18" charset="-127"/>
              </a:rPr>
              <a:t>결측이라</a:t>
            </a:r>
            <a:r>
              <a:rPr lang="ko-KR" altLang="en-US" sz="1700" dirty="0">
                <a:latin typeface="경기천년제목OTF Light" pitchFamily="18" charset="-127"/>
                <a:ea typeface="경기천년제목OTF Light" pitchFamily="18" charset="-127"/>
              </a:rPr>
              <a:t> 버림</a:t>
            </a:r>
            <a:r>
              <a:rPr lang="en-US" altLang="ko-KR" sz="17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endParaRPr lang="en-US" altLang="ko-KR" sz="17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 smtClean="0">
                <a:latin typeface="경기천년제목OTF Light" pitchFamily="18" charset="-127"/>
                <a:ea typeface="경기천년제목OTF Light" pitchFamily="18" charset="-127"/>
              </a:rPr>
              <a:t>JUYA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 :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주간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야간 구매 패턴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주간이 많으면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1,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야간이 많으면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 0 )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 smtClean="0">
                <a:latin typeface="경기천년제목OTF Light" pitchFamily="18" charset="-127"/>
                <a:ea typeface="경기천년제목OTF Light" pitchFamily="18" charset="-127"/>
              </a:rPr>
              <a:t>Volume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 :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월별 결제 횟수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en-US" altLang="ko-KR" sz="2200" b="1" dirty="0" err="1" smtClean="0">
                <a:latin typeface="경기천년제목OTF Light" pitchFamily="18" charset="-127"/>
                <a:ea typeface="경기천년제목OTF Light" pitchFamily="18" charset="-127"/>
              </a:rPr>
              <a:t>Volumec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 : </a:t>
            </a:r>
            <a:r>
              <a:rPr lang="ko-KR" altLang="en-US" sz="2200" dirty="0" err="1" smtClean="0">
                <a:latin typeface="경기천년제목OTF Light" pitchFamily="18" charset="-127"/>
                <a:ea typeface="경기천년제목OTF Light" pitchFamily="18" charset="-127"/>
              </a:rPr>
              <a:t>결제량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카테고리화 변수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 err="1" smtClean="0">
                <a:latin typeface="경기천년제목OTF Light" pitchFamily="18" charset="-127"/>
                <a:ea typeface="경기천년제목OTF Light" pitchFamily="18" charset="-127"/>
              </a:rPr>
              <a:t>Ncard</a:t>
            </a:r>
            <a:r>
              <a:rPr lang="en-US" altLang="ko-KR" sz="2200" b="1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월별 사용 카드 개수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 err="1">
                <a:latin typeface="경기천년제목OTF Light" pitchFamily="18" charset="-127"/>
                <a:ea typeface="경기천년제목OTF Light" pitchFamily="18" charset="-127"/>
              </a:rPr>
              <a:t>Spendc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 : 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월별 지출 금액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카테고리화 변수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en-US" altLang="ko-KR" sz="2200" dirty="0" err="1" smtClean="0">
                <a:latin typeface="경기천년제목OTF Light" pitchFamily="18" charset="-127"/>
                <a:ea typeface="경기천년제목OTF Light" pitchFamily="18" charset="-127"/>
              </a:rPr>
              <a:t>box.stats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를 이용하여 구간 나눔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endParaRPr lang="en-US" altLang="ko-KR" sz="22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 smtClean="0">
                <a:latin typeface="경기천년제목OTF Light" pitchFamily="18" charset="-127"/>
                <a:ea typeface="경기천년제목OTF Light" pitchFamily="18" charset="-127"/>
              </a:rPr>
              <a:t>Mono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월별 결제 카테고리 개수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en-US" altLang="ko-KR" sz="2200" dirty="0" err="1" smtClean="0">
                <a:latin typeface="경기천년제목OTF Light" pitchFamily="18" charset="-127"/>
                <a:ea typeface="경기천년제목OTF Light" pitchFamily="18" charset="-127"/>
              </a:rPr>
              <a:t>box.stats</a:t>
            </a:r>
            <a:r>
              <a:rPr lang="ko-KR" altLang="en-US" sz="2200" dirty="0" err="1" smtClean="0">
                <a:latin typeface="경기천년제목OTF Light" pitchFamily="18" charset="-127"/>
                <a:ea typeface="경기천년제목OTF Light" pitchFamily="18" charset="-127"/>
              </a:rPr>
              <a:t>를이용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하여 구간 나눔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85466" y="6228109"/>
            <a:ext cx="7128792" cy="1152128"/>
          </a:xfrm>
          <a:prstGeom prst="rect">
            <a:avLst/>
          </a:prstGeom>
        </p:spPr>
        <p:txBody>
          <a:bodyPr>
            <a:normAutofit/>
          </a:bodyPr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sz="28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 총 </a:t>
            </a:r>
            <a:r>
              <a:rPr lang="en-US" altLang="ko-KR" sz="28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15</a:t>
            </a:r>
            <a:r>
              <a:rPr lang="ko-KR" altLang="en-US" sz="28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개의 특성 변수를 이용하여 군집화 실시 </a:t>
            </a:r>
            <a:endParaRPr lang="en-US" altLang="ko-KR" sz="2800" dirty="0">
              <a:solidFill>
                <a:srgbClr val="FF0000"/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1330" y="941908"/>
            <a:ext cx="28328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특성변수 생성 </a:t>
            </a:r>
            <a:endParaRPr lang="en-US" altLang="ko-KR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1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0162" y="1178838"/>
            <a:ext cx="260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rgbClr val="EE8100"/>
                </a:solidFill>
                <a:latin typeface="경기천년제목OTF Bold" pitchFamily="18" charset="-127"/>
                <a:ea typeface="경기천년제목OTF Bold" pitchFamily="18" charset="-127"/>
              </a:rPr>
              <a:t>CONTENTS</a:t>
            </a:r>
            <a:endParaRPr lang="ko-KR" altLang="en-US" sz="3200" b="1" dirty="0">
              <a:solidFill>
                <a:srgbClr val="EE8100"/>
              </a:solidFill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7829411" y="962814"/>
            <a:ext cx="2426207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200"/>
            </a:lvl1pPr>
          </a:lstStyle>
          <a:p>
            <a:pPr marL="391068" indent="-391068" algn="r">
              <a:spcBef>
                <a:spcPct val="20000"/>
              </a:spcBef>
            </a:pP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연결선 45"/>
          <p:cNvCxnSpPr>
            <a:cxnSpLocks/>
            <a:stCxn id="67" idx="2"/>
          </p:cNvCxnSpPr>
          <p:nvPr/>
        </p:nvCxnSpPr>
        <p:spPr>
          <a:xfrm>
            <a:off x="1385466" y="2627701"/>
            <a:ext cx="9306347" cy="0"/>
          </a:xfrm>
          <a:prstGeom prst="line">
            <a:avLst/>
          </a:prstGeom>
          <a:ln w="19050">
            <a:solidFill>
              <a:srgbClr val="0758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57474" y="3629459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개요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7474" y="3010354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7586B"/>
                </a:solidFill>
                <a:latin typeface="경기천년제목OTF Light" pitchFamily="18" charset="-127"/>
                <a:ea typeface="경기천년제목OTF Light" pitchFamily="18" charset="-127"/>
                <a:cs typeface="Arial" pitchFamily="34" charset="0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57474" y="4140949"/>
            <a:ext cx="131799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데이터 소개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변수 소개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분석 목표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65617" y="3625774"/>
            <a:ext cx="188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데이터 전처리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65617" y="3006669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7586B"/>
                </a:solidFill>
                <a:latin typeface="경기천년제목OTF Light" pitchFamily="18" charset="-127"/>
                <a:ea typeface="경기천년제목OTF Light" pitchFamily="18" charset="-127"/>
                <a:cs typeface="Arial" pitchFamily="34" charset="0"/>
              </a:rPr>
              <a:t>02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88996" y="4140949"/>
            <a:ext cx="158889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변수 제거 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관측치 제거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데이터 셋 생성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극단치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 제거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파생변수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생성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24909" y="3629459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데이터 분석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24909" y="3010354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7586B"/>
                </a:solidFill>
                <a:latin typeface="경기천년제목OTF Light" pitchFamily="18" charset="-127"/>
                <a:ea typeface="경기천년제목OTF Light" pitchFamily="18" charset="-127"/>
                <a:cs typeface="Arial" pitchFamily="34" charset="0"/>
              </a:rPr>
              <a:t>03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1385466" y="2555701"/>
            <a:ext cx="258503" cy="432008"/>
            <a:chOff x="1385466" y="2555701"/>
            <a:chExt cx="258503" cy="432008"/>
          </a:xfrm>
          <a:solidFill>
            <a:srgbClr val="07586B"/>
          </a:solidFill>
        </p:grpSpPr>
        <p:sp>
          <p:nvSpPr>
            <p:cNvPr id="67" name="타원 66"/>
            <p:cNvSpPr>
              <a:spLocks noChangeAspect="1"/>
            </p:cNvSpPr>
            <p:nvPr/>
          </p:nvSpPr>
          <p:spPr>
            <a:xfrm>
              <a:off x="1385466" y="2555701"/>
              <a:ext cx="144000" cy="144000"/>
            </a:xfrm>
            <a:prstGeom prst="ellipse">
              <a:avLst/>
            </a:prstGeom>
            <a:grpFill/>
            <a:ln>
              <a:solidFill>
                <a:srgbClr val="0758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화살표 연결선 78"/>
            <p:cNvCxnSpPr>
              <a:cxnSpLocks/>
            </p:cNvCxnSpPr>
            <p:nvPr/>
          </p:nvCxnSpPr>
          <p:spPr>
            <a:xfrm>
              <a:off x="1457474" y="2627709"/>
              <a:ext cx="186495" cy="360000"/>
            </a:xfrm>
            <a:prstGeom prst="straightConnector1">
              <a:avLst/>
            </a:prstGeom>
            <a:grpFill/>
            <a:ln w="12700">
              <a:solidFill>
                <a:srgbClr val="0758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716996" y="2552016"/>
            <a:ext cx="258495" cy="432008"/>
            <a:chOff x="4145831" y="2555701"/>
            <a:chExt cx="258495" cy="432008"/>
          </a:xfrm>
          <a:solidFill>
            <a:srgbClr val="07586B"/>
          </a:solidFill>
        </p:grpSpPr>
        <p:sp>
          <p:nvSpPr>
            <p:cNvPr id="51" name="타원 50"/>
            <p:cNvSpPr>
              <a:spLocks noChangeAspect="1"/>
            </p:cNvSpPr>
            <p:nvPr/>
          </p:nvSpPr>
          <p:spPr>
            <a:xfrm>
              <a:off x="4145831" y="2555701"/>
              <a:ext cx="144000" cy="144000"/>
            </a:xfrm>
            <a:prstGeom prst="ellipse">
              <a:avLst/>
            </a:prstGeom>
            <a:grpFill/>
            <a:ln>
              <a:solidFill>
                <a:srgbClr val="0758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화살표 연결선 80"/>
            <p:cNvCxnSpPr>
              <a:cxnSpLocks/>
            </p:cNvCxnSpPr>
            <p:nvPr/>
          </p:nvCxnSpPr>
          <p:spPr>
            <a:xfrm>
              <a:off x="4217831" y="2627709"/>
              <a:ext cx="186495" cy="360000"/>
            </a:xfrm>
            <a:prstGeom prst="straightConnector1">
              <a:avLst/>
            </a:prstGeom>
            <a:grpFill/>
            <a:ln w="12700">
              <a:solidFill>
                <a:srgbClr val="0758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6045731" y="2555701"/>
            <a:ext cx="258495" cy="432007"/>
            <a:chOff x="7236526" y="2555701"/>
            <a:chExt cx="258495" cy="432007"/>
          </a:xfrm>
          <a:solidFill>
            <a:srgbClr val="07586B"/>
          </a:solidFill>
        </p:grpSpPr>
        <p:sp>
          <p:nvSpPr>
            <p:cNvPr id="52" name="타원 51"/>
            <p:cNvSpPr>
              <a:spLocks noChangeAspect="1"/>
            </p:cNvSpPr>
            <p:nvPr/>
          </p:nvSpPr>
          <p:spPr>
            <a:xfrm>
              <a:off x="7236526" y="2555701"/>
              <a:ext cx="144000" cy="144000"/>
            </a:xfrm>
            <a:prstGeom prst="ellipse">
              <a:avLst/>
            </a:prstGeom>
            <a:grpFill/>
            <a:ln>
              <a:solidFill>
                <a:srgbClr val="0758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화살표 연결선 81"/>
            <p:cNvCxnSpPr>
              <a:cxnSpLocks/>
            </p:cNvCxnSpPr>
            <p:nvPr/>
          </p:nvCxnSpPr>
          <p:spPr>
            <a:xfrm>
              <a:off x="7308526" y="2627708"/>
              <a:ext cx="186495" cy="360000"/>
            </a:xfrm>
            <a:prstGeom prst="straightConnector1">
              <a:avLst/>
            </a:prstGeom>
            <a:grpFill/>
            <a:ln w="12700">
              <a:solidFill>
                <a:srgbClr val="0758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8406351" y="362946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활용 방안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06351" y="3010355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7586B"/>
                </a:solidFill>
                <a:latin typeface="경기천년제목OTF Light" pitchFamily="18" charset="-127"/>
                <a:ea typeface="경기천년제목OTF Light" pitchFamily="18" charset="-127"/>
                <a:cs typeface="Arial" pitchFamily="34" charset="0"/>
              </a:rPr>
              <a:t>04</a:t>
            </a:r>
            <a:endParaRPr lang="en-US" altLang="ko-KR" sz="4000" b="1" dirty="0">
              <a:solidFill>
                <a:srgbClr val="07586B"/>
              </a:solidFill>
              <a:latin typeface="경기천년제목OTF Light" pitchFamily="18" charset="-127"/>
              <a:ea typeface="경기천년제목OTF Light" pitchFamily="18" charset="-127"/>
              <a:cs typeface="Arial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327173" y="2555702"/>
            <a:ext cx="258495" cy="432007"/>
            <a:chOff x="7236526" y="2555701"/>
            <a:chExt cx="258495" cy="432007"/>
          </a:xfrm>
          <a:solidFill>
            <a:srgbClr val="07586B"/>
          </a:solidFill>
        </p:grpSpPr>
        <p:sp>
          <p:nvSpPr>
            <p:cNvPr id="49" name="타원 48"/>
            <p:cNvSpPr>
              <a:spLocks noChangeAspect="1"/>
            </p:cNvSpPr>
            <p:nvPr/>
          </p:nvSpPr>
          <p:spPr>
            <a:xfrm>
              <a:off x="7236526" y="2555701"/>
              <a:ext cx="144000" cy="144000"/>
            </a:xfrm>
            <a:prstGeom prst="ellipse">
              <a:avLst/>
            </a:prstGeom>
            <a:grpFill/>
            <a:ln>
              <a:solidFill>
                <a:srgbClr val="0758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/>
            <p:cNvCxnSpPr>
              <a:cxnSpLocks/>
            </p:cNvCxnSpPr>
            <p:nvPr/>
          </p:nvCxnSpPr>
          <p:spPr>
            <a:xfrm>
              <a:off x="7308526" y="2627708"/>
              <a:ext cx="186495" cy="360000"/>
            </a:xfrm>
            <a:prstGeom prst="straightConnector1">
              <a:avLst/>
            </a:prstGeom>
            <a:grpFill/>
            <a:ln w="12700">
              <a:solidFill>
                <a:srgbClr val="0758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6117731" y="408743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군집화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군집 특성 파악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98034" y="7033162"/>
            <a:ext cx="419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" panose="020B0505020201080104" pitchFamily="34" charset="0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" panose="020B05050202010801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54218" y="4084754"/>
            <a:ext cx="242085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군집 특성 제공 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고객 소비 패턴 추적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군집을 통한 이탈자 예측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10267950" y="7061200"/>
            <a:ext cx="423863" cy="347663"/>
          </a:xfrm>
        </p:spPr>
        <p:txBody>
          <a:bodyPr/>
          <a:lstStyle/>
          <a:p>
            <a:fld id="{9DB1A714-22B6-415B-B621-748EF96EC691}" type="slidenum">
              <a:rPr lang="en-US" altLang="ko-KR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8034" y="7033162"/>
            <a:ext cx="419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" panose="020B0505020201080104" pitchFamily="34" charset="0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" panose="020B05050202010801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5746" y="2964879"/>
            <a:ext cx="30243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경기천년제목OTF Bold" pitchFamily="18" charset="-127"/>
                <a:ea typeface="경기천년제목OTF Bold" pitchFamily="18" charset="-127"/>
              </a:rPr>
              <a:t>03</a:t>
            </a:r>
            <a:r>
              <a:rPr lang="en-US" altLang="ko-KR" sz="5000" smtClean="0">
                <a:latin typeface="경기천년제목OTF Bold" pitchFamily="18" charset="-127"/>
                <a:ea typeface="경기천년제목OTF Bold" pitchFamily="18" charset="-127"/>
              </a:rPr>
              <a:t>. </a:t>
            </a:r>
            <a:r>
              <a:rPr lang="ko-KR" altLang="en-US" sz="5000" dirty="0" smtClean="0">
                <a:latin typeface="경기천년제목OTF Bold" pitchFamily="18" charset="-127"/>
                <a:ea typeface="경기천년제목OTF Bold" pitchFamily="18" charset="-127"/>
              </a:rPr>
              <a:t>군집화</a:t>
            </a:r>
            <a:endParaRPr lang="ko-KR" altLang="en-US" sz="5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3084" y="3995861"/>
            <a:ext cx="18710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군집화</a:t>
            </a:r>
            <a:endParaRPr lang="en-US" altLang="ko-K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군집 특성 파악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9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21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군집화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9264" y="1963578"/>
            <a:ext cx="10120845" cy="5904656"/>
          </a:xfrm>
          <a:prstGeom prst="rect">
            <a:avLst/>
          </a:prstGeom>
        </p:spPr>
        <p:txBody>
          <a:bodyPr/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경기천년제목OTF Light" pitchFamily="18" charset="-127"/>
                <a:ea typeface="경기천년제목OTF Light" pitchFamily="18" charset="-127"/>
              </a:rPr>
              <a:t>K-means clustering </a:t>
            </a:r>
            <a:endParaRPr lang="en-US" altLang="ko-KR" b="1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각 그룹 내 거리를 최소화 하는 군집의 중심을 찾는 알고리즘 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(EM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알고리즘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lvl="1"/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Center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초기값 위치에 따라 결과가 달라질 수 있다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.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endParaRPr lang="en-US" altLang="ko-KR" sz="20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endParaRPr lang="en-US" altLang="ko-KR" sz="20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en-US" altLang="ko-KR" sz="2400" b="1" dirty="0">
                <a:latin typeface="경기천년제목OTF Light" pitchFamily="18" charset="-127"/>
                <a:ea typeface="경기천년제목OTF Light" pitchFamily="18" charset="-127"/>
              </a:rPr>
              <a:t>SOM(Self Organize Map</a:t>
            </a:r>
            <a:r>
              <a:rPr lang="en-US" altLang="ko-KR" sz="2400" b="1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endParaRPr lang="en-US" altLang="ko-KR" b="1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차원축소와 군집분석을 동시에 실시하는 알고리즘 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인공 신경망의 </a:t>
            </a:r>
            <a:r>
              <a:rPr lang="ko-KR" altLang="en-US" sz="2200" dirty="0" err="1">
                <a:latin typeface="경기천년제목OTF Light" pitchFamily="18" charset="-127"/>
                <a:ea typeface="경기천년제목OTF Light" pitchFamily="18" charset="-127"/>
              </a:rPr>
              <a:t>한종류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lvl="1"/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고차원의 데이터를 이차원 평면으로 그려줌 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데이터가 충분히 많아야 성능이 좋아진다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. </a:t>
            </a:r>
            <a:endParaRPr lang="en-US" altLang="ko-KR" sz="22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endParaRPr lang="en-US" altLang="ko-KR" sz="2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598" y="3104065"/>
            <a:ext cx="2982176" cy="17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882" y="5691173"/>
            <a:ext cx="3005392" cy="1868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191032" y="-1620"/>
            <a:ext cx="2163762" cy="3780631"/>
            <a:chOff x="-2191032" y="-1620"/>
            <a:chExt cx="2163762" cy="3780631"/>
          </a:xfrm>
        </p:grpSpPr>
        <p:sp>
          <p:nvSpPr>
            <p:cNvPr id="12" name="Freeform 1997"/>
            <p:cNvSpPr>
              <a:spLocks/>
            </p:cNvSpPr>
            <p:nvPr/>
          </p:nvSpPr>
          <p:spPr bwMode="auto">
            <a:xfrm rot="16200000">
              <a:off x="-3000861" y="808211"/>
              <a:ext cx="3779206" cy="2159547"/>
            </a:xfrm>
            <a:prstGeom prst="round2SameRect">
              <a:avLst>
                <a:gd name="adj1" fmla="val 9394"/>
                <a:gd name="adj2" fmla="val 0"/>
              </a:avLst>
            </a:pr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21" tIns="45710" rIns="91421" bIns="4571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" name="Freeform 1998"/>
            <p:cNvSpPr>
              <a:spLocks/>
            </p:cNvSpPr>
            <p:nvPr/>
          </p:nvSpPr>
          <p:spPr bwMode="auto">
            <a:xfrm>
              <a:off x="-2185817" y="-1620"/>
              <a:ext cx="2158547" cy="3780631"/>
            </a:xfrm>
            <a:custGeom>
              <a:avLst/>
              <a:gdLst/>
              <a:ahLst/>
              <a:cxnLst>
                <a:cxn ang="0">
                  <a:pos x="1360" y="2268"/>
                </a:cxn>
                <a:cxn ang="0">
                  <a:pos x="1360" y="2268"/>
                </a:cxn>
                <a:cxn ang="0">
                  <a:pos x="1358" y="2292"/>
                </a:cxn>
                <a:cxn ang="0">
                  <a:pos x="1352" y="2312"/>
                </a:cxn>
                <a:cxn ang="0">
                  <a:pos x="1340" y="2332"/>
                </a:cxn>
                <a:cxn ang="0">
                  <a:pos x="1326" y="2348"/>
                </a:cxn>
                <a:cxn ang="0">
                  <a:pos x="1310" y="2362"/>
                </a:cxn>
                <a:cxn ang="0">
                  <a:pos x="1290" y="2372"/>
                </a:cxn>
                <a:cxn ang="0">
                  <a:pos x="1270" y="2380"/>
                </a:cxn>
                <a:cxn ang="0">
                  <a:pos x="1246" y="2382"/>
                </a:cxn>
                <a:cxn ang="0">
                  <a:pos x="112" y="2382"/>
                </a:cxn>
                <a:cxn ang="0">
                  <a:pos x="112" y="2382"/>
                </a:cxn>
                <a:cxn ang="0">
                  <a:pos x="90" y="2380"/>
                </a:cxn>
                <a:cxn ang="0">
                  <a:pos x="68" y="2372"/>
                </a:cxn>
                <a:cxn ang="0">
                  <a:pos x="50" y="2362"/>
                </a:cxn>
                <a:cxn ang="0">
                  <a:pos x="32" y="2348"/>
                </a:cxn>
                <a:cxn ang="0">
                  <a:pos x="18" y="2332"/>
                </a:cxn>
                <a:cxn ang="0">
                  <a:pos x="8" y="2312"/>
                </a:cxn>
                <a:cxn ang="0">
                  <a:pos x="2" y="2292"/>
                </a:cxn>
                <a:cxn ang="0">
                  <a:pos x="0" y="2268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2" y="92"/>
                </a:cxn>
                <a:cxn ang="0">
                  <a:pos x="8" y="70"/>
                </a:cxn>
                <a:cxn ang="0">
                  <a:pos x="18" y="50"/>
                </a:cxn>
                <a:cxn ang="0">
                  <a:pos x="32" y="34"/>
                </a:cxn>
                <a:cxn ang="0">
                  <a:pos x="50" y="20"/>
                </a:cxn>
                <a:cxn ang="0">
                  <a:pos x="68" y="10"/>
                </a:cxn>
                <a:cxn ang="0">
                  <a:pos x="90" y="2"/>
                </a:cxn>
                <a:cxn ang="0">
                  <a:pos x="112" y="0"/>
                </a:cxn>
                <a:cxn ang="0">
                  <a:pos x="1246" y="0"/>
                </a:cxn>
                <a:cxn ang="0">
                  <a:pos x="1246" y="0"/>
                </a:cxn>
                <a:cxn ang="0">
                  <a:pos x="1270" y="2"/>
                </a:cxn>
                <a:cxn ang="0">
                  <a:pos x="1290" y="10"/>
                </a:cxn>
                <a:cxn ang="0">
                  <a:pos x="1310" y="20"/>
                </a:cxn>
                <a:cxn ang="0">
                  <a:pos x="1326" y="34"/>
                </a:cxn>
                <a:cxn ang="0">
                  <a:pos x="1340" y="50"/>
                </a:cxn>
                <a:cxn ang="0">
                  <a:pos x="1352" y="70"/>
                </a:cxn>
                <a:cxn ang="0">
                  <a:pos x="1358" y="92"/>
                </a:cxn>
                <a:cxn ang="0">
                  <a:pos x="1360" y="114"/>
                </a:cxn>
                <a:cxn ang="0">
                  <a:pos x="1360" y="2268"/>
                </a:cxn>
              </a:cxnLst>
              <a:rect l="0" t="0" r="r" b="b"/>
              <a:pathLst>
                <a:path w="1360" h="2382">
                  <a:moveTo>
                    <a:pt x="1360" y="2268"/>
                  </a:moveTo>
                  <a:lnTo>
                    <a:pt x="1360" y="2268"/>
                  </a:lnTo>
                  <a:lnTo>
                    <a:pt x="1358" y="2292"/>
                  </a:lnTo>
                  <a:lnTo>
                    <a:pt x="1352" y="2312"/>
                  </a:lnTo>
                  <a:lnTo>
                    <a:pt x="1340" y="2332"/>
                  </a:lnTo>
                  <a:lnTo>
                    <a:pt x="1326" y="2348"/>
                  </a:lnTo>
                  <a:lnTo>
                    <a:pt x="1310" y="2362"/>
                  </a:lnTo>
                  <a:lnTo>
                    <a:pt x="1290" y="2372"/>
                  </a:lnTo>
                  <a:lnTo>
                    <a:pt x="1270" y="2380"/>
                  </a:lnTo>
                  <a:lnTo>
                    <a:pt x="1246" y="2382"/>
                  </a:lnTo>
                  <a:lnTo>
                    <a:pt x="112" y="2382"/>
                  </a:lnTo>
                  <a:lnTo>
                    <a:pt x="112" y="2382"/>
                  </a:lnTo>
                  <a:lnTo>
                    <a:pt x="90" y="2380"/>
                  </a:lnTo>
                  <a:lnTo>
                    <a:pt x="68" y="2372"/>
                  </a:lnTo>
                  <a:lnTo>
                    <a:pt x="50" y="2362"/>
                  </a:lnTo>
                  <a:lnTo>
                    <a:pt x="32" y="2348"/>
                  </a:lnTo>
                  <a:lnTo>
                    <a:pt x="18" y="2332"/>
                  </a:lnTo>
                  <a:lnTo>
                    <a:pt x="8" y="2312"/>
                  </a:lnTo>
                  <a:lnTo>
                    <a:pt x="2" y="2292"/>
                  </a:lnTo>
                  <a:lnTo>
                    <a:pt x="0" y="2268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92"/>
                  </a:lnTo>
                  <a:lnTo>
                    <a:pt x="8" y="70"/>
                  </a:lnTo>
                  <a:lnTo>
                    <a:pt x="18" y="50"/>
                  </a:lnTo>
                  <a:lnTo>
                    <a:pt x="32" y="34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90" y="2"/>
                  </a:lnTo>
                  <a:lnTo>
                    <a:pt x="112" y="0"/>
                  </a:lnTo>
                  <a:lnTo>
                    <a:pt x="1246" y="0"/>
                  </a:lnTo>
                  <a:lnTo>
                    <a:pt x="1246" y="0"/>
                  </a:lnTo>
                  <a:lnTo>
                    <a:pt x="1270" y="2"/>
                  </a:lnTo>
                  <a:lnTo>
                    <a:pt x="1290" y="10"/>
                  </a:lnTo>
                  <a:lnTo>
                    <a:pt x="1310" y="20"/>
                  </a:lnTo>
                  <a:lnTo>
                    <a:pt x="1326" y="34"/>
                  </a:lnTo>
                  <a:lnTo>
                    <a:pt x="1340" y="50"/>
                  </a:lnTo>
                  <a:lnTo>
                    <a:pt x="1352" y="70"/>
                  </a:lnTo>
                  <a:lnTo>
                    <a:pt x="1358" y="92"/>
                  </a:lnTo>
                  <a:lnTo>
                    <a:pt x="1360" y="114"/>
                  </a:lnTo>
                  <a:lnTo>
                    <a:pt x="1360" y="226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21" tIns="45710" rIns="91421" bIns="4571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" name="Rectangle 2146"/>
            <p:cNvSpPr>
              <a:spLocks noChangeArrowheads="1"/>
            </p:cNvSpPr>
            <p:nvPr/>
          </p:nvSpPr>
          <p:spPr bwMode="auto">
            <a:xfrm>
              <a:off x="-1966788" y="224597"/>
              <a:ext cx="1097828" cy="492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전문가 조언</a:t>
              </a:r>
              <a:endParaRPr kumimoji="1" lang="ko-KR" altLang="en-US" sz="1800" dirty="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Rectangle 2151"/>
            <p:cNvSpPr>
              <a:spLocks noChangeArrowheads="1"/>
            </p:cNvSpPr>
            <p:nvPr/>
          </p:nvSpPr>
          <p:spPr bwMode="auto">
            <a:xfrm>
              <a:off x="-1973137" y="728477"/>
              <a:ext cx="1069751" cy="952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21" tIns="45710" rIns="91421" bIns="4571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grpSp>
          <p:nvGrpSpPr>
            <p:cNvPr id="16" name="그룹 282"/>
            <p:cNvGrpSpPr/>
            <p:nvPr/>
          </p:nvGrpSpPr>
          <p:grpSpPr>
            <a:xfrm>
              <a:off x="-851943" y="133272"/>
              <a:ext cx="509514" cy="635772"/>
              <a:chOff x="-842886" y="133299"/>
              <a:chExt cx="509621" cy="635906"/>
            </a:xfrm>
          </p:grpSpPr>
          <p:sp>
            <p:nvSpPr>
              <p:cNvPr id="22" name="자유형 21"/>
              <p:cNvSpPr/>
              <p:nvPr/>
            </p:nvSpPr>
            <p:spPr>
              <a:xfrm rot="15966003">
                <a:off x="-600873" y="501598"/>
                <a:ext cx="139171" cy="396044"/>
              </a:xfrm>
              <a:custGeom>
                <a:avLst/>
                <a:gdLst>
                  <a:gd name="connsiteX0" fmla="*/ 0 w 95580"/>
                  <a:gd name="connsiteY0" fmla="*/ 396044 h 396044"/>
                  <a:gd name="connsiteX1" fmla="*/ 47790 w 95580"/>
                  <a:gd name="connsiteY1" fmla="*/ 0 h 396044"/>
                  <a:gd name="connsiteX2" fmla="*/ 95580 w 95580"/>
                  <a:gd name="connsiteY2" fmla="*/ 396044 h 396044"/>
                  <a:gd name="connsiteX3" fmla="*/ 0 w 95580"/>
                  <a:gd name="connsiteY3" fmla="*/ 396044 h 396044"/>
                  <a:gd name="connsiteX0" fmla="*/ 0 w 139171"/>
                  <a:gd name="connsiteY0" fmla="*/ 396044 h 396044"/>
                  <a:gd name="connsiteX1" fmla="*/ 47790 w 139171"/>
                  <a:gd name="connsiteY1" fmla="*/ 0 h 396044"/>
                  <a:gd name="connsiteX2" fmla="*/ 139171 w 139171"/>
                  <a:gd name="connsiteY2" fmla="*/ 337814 h 396044"/>
                  <a:gd name="connsiteX3" fmla="*/ 0 w 139171"/>
                  <a:gd name="connsiteY3" fmla="*/ 396044 h 39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171" h="396044">
                    <a:moveTo>
                      <a:pt x="0" y="396044"/>
                    </a:moveTo>
                    <a:lnTo>
                      <a:pt x="47790" y="0"/>
                    </a:lnTo>
                    <a:lnTo>
                      <a:pt x="139171" y="337814"/>
                    </a:lnTo>
                    <a:lnTo>
                      <a:pt x="0" y="39604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3" name="그림 22" descr="체크만년필수첩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-842886" y="133299"/>
                <a:ext cx="491200" cy="6066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" name="Rectangle 1999"/>
            <p:cNvSpPr>
              <a:spLocks noChangeArrowheads="1"/>
            </p:cNvSpPr>
            <p:nvPr/>
          </p:nvSpPr>
          <p:spPr bwMode="auto">
            <a:xfrm>
              <a:off x="-2189445" y="3063208"/>
              <a:ext cx="2158547" cy="71438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21" tIns="45710" rIns="91421" bIns="4571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텍스트 개체 틀 56"/>
            <p:cNvSpPr txBox="1">
              <a:spLocks/>
            </p:cNvSpPr>
            <p:nvPr/>
          </p:nvSpPr>
          <p:spPr bwMode="auto">
            <a:xfrm>
              <a:off x="-2101650" y="839875"/>
              <a:ext cx="1980784" cy="459741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b="1" spc="3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군집모형을 </a:t>
              </a:r>
              <a:r>
                <a:rPr kumimoji="1" lang="ko-KR" altLang="en-US" sz="1100" b="1" spc="30" dirty="0" err="1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두개</a:t>
              </a:r>
              <a:r>
                <a:rPr kumimoji="1" lang="ko-KR" altLang="en-US" sz="1100" b="1" spc="3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 사용하는 이유 </a:t>
              </a:r>
              <a:r>
                <a:rPr kumimoji="1" lang="en-US" altLang="ko-KR" sz="1100" b="1" spc="3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 </a:t>
              </a:r>
              <a:endParaRPr kumimoji="1" lang="en-US" altLang="ko-KR" sz="1100" b="1" spc="30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9" name="텍스트 개체 틀 56"/>
            <p:cNvSpPr txBox="1">
              <a:spLocks/>
            </p:cNvSpPr>
            <p:nvPr/>
          </p:nvSpPr>
          <p:spPr bwMode="auto">
            <a:xfrm>
              <a:off x="-2101650" y="1299566"/>
              <a:ext cx="1980784" cy="1823576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fontAlgn="ctr">
                <a:lnSpc>
                  <a:spcPts val="1500"/>
                </a:lnSpc>
              </a:pPr>
              <a:r>
                <a:rPr kumimoji="1" lang="ko-KR" altLang="en-US" sz="1050" spc="30" dirty="0">
                  <a:latin typeface="+mn-ea"/>
                </a:rPr>
                <a:t> </a:t>
              </a:r>
              <a:r>
                <a:rPr kumimoji="1" lang="ko-KR" altLang="en-US" sz="1050" spc="30" dirty="0" smtClean="0">
                  <a:latin typeface="+mn-ea"/>
                </a:rPr>
                <a:t>군집화는 비지도 학습이기 때문에</a:t>
              </a:r>
              <a:r>
                <a:rPr kumimoji="1" lang="en-US" altLang="ko-KR" sz="1050" spc="30" dirty="0" smtClean="0">
                  <a:latin typeface="+mn-ea"/>
                </a:rPr>
                <a:t>, </a:t>
              </a:r>
              <a:r>
                <a:rPr kumimoji="1" lang="ko-KR" altLang="en-US" sz="1050" spc="30" dirty="0" smtClean="0">
                  <a:latin typeface="+mn-ea"/>
                </a:rPr>
                <a:t>정답이 존재 하지 않는다</a:t>
              </a:r>
              <a:r>
                <a:rPr kumimoji="1" lang="en-US" altLang="ko-KR" sz="1050" spc="30" dirty="0" smtClean="0">
                  <a:latin typeface="+mn-ea"/>
                </a:rPr>
                <a:t>. </a:t>
              </a:r>
            </a:p>
            <a:p>
              <a:pPr algn="just" fontAlgn="ctr">
                <a:lnSpc>
                  <a:spcPts val="1500"/>
                </a:lnSpc>
              </a:pPr>
              <a:endParaRPr kumimoji="1" lang="en-US" altLang="ko-KR" sz="1050" spc="30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  <a:p>
              <a:pPr algn="just" fontAlgn="ctr">
                <a:lnSpc>
                  <a:spcPts val="1500"/>
                </a:lnSpc>
              </a:pPr>
              <a:r>
                <a:rPr kumimoji="1" lang="ko-KR" altLang="en-US" sz="1050" spc="3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그렇기 때문에 군집화가 잘 되었는지를 비교하기 위한 대상이 필요하다</a:t>
              </a:r>
              <a:r>
                <a:rPr kumimoji="1" lang="en-US" altLang="ko-KR" sz="1050" spc="3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. </a:t>
              </a:r>
              <a:r>
                <a:rPr kumimoji="1" lang="ko-KR" altLang="en-US" sz="1050" spc="30" dirty="0" err="1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두모형이</a:t>
              </a:r>
              <a:r>
                <a:rPr kumimoji="1" lang="ko-KR" altLang="en-US" sz="1050" spc="30" dirty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 </a:t>
              </a:r>
              <a:r>
                <a:rPr kumimoji="1" lang="ko-KR" altLang="en-US" sz="1050" spc="3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일반적으로 비슷한 경향을 나타내면 잘 </a:t>
              </a:r>
              <a:endParaRPr kumimoji="1" lang="en-US" altLang="ko-KR" sz="1050" spc="30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9322" y="999279"/>
            <a:ext cx="228620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군집화 모형</a:t>
            </a:r>
            <a:endParaRPr lang="en-US" altLang="ko-KR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0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22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군집화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7" name="내용 개체 틀 3"/>
          <p:cNvSpPr txBox="1">
            <a:spLocks/>
          </p:cNvSpPr>
          <p:nvPr/>
        </p:nvSpPr>
        <p:spPr>
          <a:xfrm>
            <a:off x="19044" y="1043533"/>
            <a:ext cx="10009112" cy="3168352"/>
          </a:xfrm>
          <a:prstGeom prst="rect">
            <a:avLst/>
          </a:prstGeom>
        </p:spPr>
        <p:txBody>
          <a:bodyPr/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 방식</a:t>
            </a:r>
            <a:endParaRPr lang="en-US" altLang="ko-KR" sz="3000" dirty="0" smtClean="0">
              <a:latin typeface="경기천년제목OTF Bold" pitchFamily="18" charset="-127"/>
              <a:ea typeface="경기천년제목OTF Bold" pitchFamily="18" charset="-127"/>
            </a:endParaRPr>
          </a:p>
          <a:p>
            <a:pPr lvl="1"/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15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개의 변수들의 차원축소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(PCA)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를 이용하여 군집화를 실시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Scree plot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을 보고 차원의 개수 결정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(Variance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누적 비율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90%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설명력 내외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 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19044" y="2769182"/>
            <a:ext cx="10009112" cy="3168352"/>
          </a:xfrm>
          <a:prstGeom prst="rect">
            <a:avLst/>
          </a:prstGeom>
        </p:spPr>
        <p:txBody>
          <a:bodyPr/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 개수 결정</a:t>
            </a:r>
            <a:endParaRPr lang="en-US" altLang="ko-KR" sz="3000" dirty="0">
              <a:latin typeface="경기천년제목OTF Bold" pitchFamily="18" charset="-127"/>
              <a:ea typeface="경기천년제목OTF Bold" pitchFamily="18" charset="-127"/>
            </a:endParaRPr>
          </a:p>
          <a:p>
            <a:pPr lvl="1"/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군집화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(K-means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기준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의 그룹 내 </a:t>
            </a:r>
            <a:r>
              <a:rPr lang="ko-KR" altLang="en-US" sz="2200" dirty="0" err="1" smtClean="0">
                <a:latin typeface="경기천년제목OTF Light" pitchFamily="18" charset="-127"/>
                <a:ea typeface="경기천년제목OTF Light" pitchFamily="18" charset="-127"/>
              </a:rPr>
              <a:t>제곱합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(Within Sum of Square)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가 가장 낮은 군집을 선택 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923700" y="3851844"/>
            <a:ext cx="4174734" cy="2952329"/>
            <a:chOff x="5849962" y="4349989"/>
            <a:chExt cx="4104456" cy="3112776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9962" y="4349989"/>
              <a:ext cx="4104456" cy="3112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6" name="직선 화살표 연결선 25"/>
            <p:cNvCxnSpPr/>
            <p:nvPr/>
          </p:nvCxnSpPr>
          <p:spPr>
            <a:xfrm>
              <a:off x="8370242" y="5906377"/>
              <a:ext cx="0" cy="59867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1025426" y="4107395"/>
            <a:ext cx="4597584" cy="2601673"/>
            <a:chOff x="737394" y="4632387"/>
            <a:chExt cx="4597584" cy="2601673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394" y="4632387"/>
              <a:ext cx="4597584" cy="2601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직선 화살표 연결선 19"/>
            <p:cNvCxnSpPr/>
            <p:nvPr/>
          </p:nvCxnSpPr>
          <p:spPr>
            <a:xfrm>
              <a:off x="3473698" y="5699198"/>
              <a:ext cx="0" cy="468052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753618" y="5346674"/>
              <a:ext cx="1991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 smtClean="0">
                  <a:solidFill>
                    <a:srgbClr val="FF0000"/>
                  </a:solidFill>
                </a:rPr>
                <a:t>누적 비율 </a:t>
              </a:r>
              <a:r>
                <a:rPr lang="en-US" altLang="ko-KR" sz="1800" dirty="0" smtClean="0">
                  <a:solidFill>
                    <a:srgbClr val="FF0000"/>
                  </a:solidFill>
                </a:rPr>
                <a:t>88%</a:t>
              </a:r>
              <a:endParaRPr lang="ko-KR" alt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61530" y="6876181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8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주성분 개수 </a:t>
            </a:r>
            <a:r>
              <a:rPr lang="en-US" altLang="ko-KR" sz="28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6</a:t>
            </a:r>
            <a:r>
              <a:rPr lang="ko-KR" altLang="en-US" sz="28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개 </a:t>
            </a:r>
            <a:r>
              <a:rPr lang="en-US" altLang="ko-KR" sz="28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sz="28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군집 개수 </a:t>
            </a:r>
            <a:r>
              <a:rPr lang="en-US" altLang="ko-KR" sz="28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15</a:t>
            </a:r>
            <a:r>
              <a:rPr lang="ko-KR" altLang="en-US" sz="28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개로 결정 </a:t>
            </a:r>
            <a:endParaRPr lang="ko-KR" altLang="en-US" sz="2800" dirty="0">
              <a:solidFill>
                <a:srgbClr val="FF0000"/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9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23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군집화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77351" y="1835621"/>
            <a:ext cx="10120845" cy="5904656"/>
          </a:xfrm>
          <a:prstGeom prst="rect">
            <a:avLst/>
          </a:prstGeom>
        </p:spPr>
        <p:txBody>
          <a:bodyPr/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모형 비교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: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ko-KR" altLang="en-US" sz="2000" b="1" dirty="0" smtClean="0">
                <a:latin typeface="경기천년제목OTF Light" pitchFamily="18" charset="-127"/>
                <a:ea typeface="경기천년제목OTF Light" pitchFamily="18" charset="-127"/>
              </a:rPr>
              <a:t>그룹간 </a:t>
            </a:r>
            <a:r>
              <a:rPr lang="ko-KR" altLang="en-US" sz="2000" b="1" dirty="0" err="1" smtClean="0">
                <a:latin typeface="경기천년제목OTF Light" pitchFamily="18" charset="-127"/>
                <a:ea typeface="경기천년제목OTF Light" pitchFamily="18" charset="-127"/>
              </a:rPr>
              <a:t>제곱합</a:t>
            </a:r>
            <a:r>
              <a:rPr lang="en-US" altLang="ko-KR" sz="2000" b="1" dirty="0" smtClean="0">
                <a:latin typeface="경기천년제목OTF Light" pitchFamily="18" charset="-127"/>
                <a:ea typeface="경기천년제목OTF Light" pitchFamily="18" charset="-127"/>
              </a:rPr>
              <a:t>/ </a:t>
            </a:r>
            <a:r>
              <a:rPr lang="ko-KR" altLang="en-US" sz="2000" b="1" dirty="0" smtClean="0">
                <a:latin typeface="경기천년제목OTF Light" pitchFamily="18" charset="-127"/>
                <a:ea typeface="경기천년제목OTF Light" pitchFamily="18" charset="-127"/>
              </a:rPr>
              <a:t>총 </a:t>
            </a:r>
            <a:r>
              <a:rPr lang="ko-KR" altLang="en-US" sz="2000" b="1" dirty="0" err="1" smtClean="0">
                <a:latin typeface="경기천년제목OTF Light" pitchFamily="18" charset="-127"/>
                <a:ea typeface="경기천년제목OTF Light" pitchFamily="18" charset="-127"/>
              </a:rPr>
              <a:t>제곱합</a:t>
            </a:r>
            <a:r>
              <a:rPr lang="ko-KR" altLang="en-US" sz="2000" b="1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(Between Sum of Square / Total Sum of Square)</a:t>
            </a:r>
            <a:endParaRPr lang="en-US" altLang="ko-KR" sz="20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전체 거리차이의 합 중에서 그룹간의 거리차이의 합 비중이 크면 군집이 잘 나누어 졌다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. </a:t>
            </a:r>
          </a:p>
          <a:p>
            <a:pPr lvl="1"/>
            <a:endParaRPr lang="en-US" altLang="ko-KR" sz="20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521424" lvl="1" indent="0">
              <a:buNone/>
            </a:pP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05905"/>
              </p:ext>
            </p:extLst>
          </p:nvPr>
        </p:nvGraphicFramePr>
        <p:xfrm>
          <a:off x="2220752" y="5712755"/>
          <a:ext cx="5413675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055"/>
                <a:gridCol w="1756347"/>
                <a:gridCol w="1310005"/>
                <a:gridCol w="1018268"/>
              </a:tblGrid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Between 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Total 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Ratio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K-means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1228988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1596527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76.9%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1245813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1596527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78.0%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 flipH="1">
            <a:off x="7713746" y="6745473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97415" y="6540587"/>
            <a:ext cx="245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SOM </a:t>
            </a:r>
            <a:r>
              <a:rPr lang="ko-KR" altLang="en-US" sz="24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모형 채택 </a:t>
            </a:r>
            <a:endParaRPr lang="ko-KR" altLang="en-US" sz="2400" dirty="0">
              <a:solidFill>
                <a:srgbClr val="FF0000"/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546" y="2771725"/>
            <a:ext cx="6307894" cy="241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322" y="971525"/>
            <a:ext cx="27174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군집 모형 선택</a:t>
            </a:r>
            <a:endParaRPr lang="en-US" altLang="ko-KR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9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24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군집화 특성 파악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9323" y="1043533"/>
            <a:ext cx="10120845" cy="5904656"/>
          </a:xfrm>
          <a:prstGeom prst="rect">
            <a:avLst/>
          </a:prstGeom>
        </p:spPr>
        <p:txBody>
          <a:bodyPr/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군집화 결</a:t>
            </a:r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과</a:t>
            </a:r>
            <a:endParaRPr lang="en-US" altLang="ko-KR" sz="3000" dirty="0" smtClean="0">
              <a:latin typeface="경기천년제목OTF Bold" pitchFamily="18" charset="-127"/>
              <a:ea typeface="경기천년제목OTF Bold" pitchFamily="18" charset="-127"/>
            </a:endParaRPr>
          </a:p>
          <a:p>
            <a:pPr marL="521424" lvl="1" indent="0">
              <a:buNone/>
            </a:pPr>
            <a:endParaRPr lang="en-US" altLang="ko-KR" sz="30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330" y="1996187"/>
            <a:ext cx="2121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군집 별 특성 비교 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0" y="2455511"/>
            <a:ext cx="10346297" cy="250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9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25</a:t>
            </a:fld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군집화 특성 파악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158" y="2006643"/>
            <a:ext cx="32319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군집 별 </a:t>
            </a:r>
            <a:r>
              <a:rPr lang="ko-KR" altLang="en-US" sz="2200" dirty="0" err="1" smtClean="0">
                <a:latin typeface="경기천년제목OTF Light" pitchFamily="18" charset="-127"/>
                <a:ea typeface="경기천년제목OTF Light" pitchFamily="18" charset="-127"/>
              </a:rPr>
              <a:t>최빈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선호 항목 비율 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216" y="1855830"/>
            <a:ext cx="1240167" cy="55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8964" y="971525"/>
            <a:ext cx="10120845" cy="5904656"/>
          </a:xfrm>
          <a:prstGeom prst="rect">
            <a:avLst/>
          </a:prstGeom>
        </p:spPr>
        <p:txBody>
          <a:bodyPr/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군집화 결</a:t>
            </a:r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과</a:t>
            </a:r>
            <a:endParaRPr lang="en-US" altLang="ko-KR" sz="3000" dirty="0" smtClean="0">
              <a:latin typeface="경기천년제목OTF Bold" pitchFamily="18" charset="-127"/>
              <a:ea typeface="경기천년제목OTF Bold" pitchFamily="18" charset="-127"/>
            </a:endParaRPr>
          </a:p>
          <a:p>
            <a:pPr marL="521424" lvl="1" indent="0">
              <a:buNone/>
            </a:pP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38158" y="2455652"/>
            <a:ext cx="10182225" cy="4314825"/>
            <a:chOff x="219883" y="2455652"/>
            <a:chExt cx="10182225" cy="43148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83" y="2455652"/>
              <a:ext cx="10182225" cy="431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249562" y="4613064"/>
              <a:ext cx="545396" cy="20896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377177" y="4606506"/>
              <a:ext cx="599600" cy="211347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86778" y="4595004"/>
              <a:ext cx="567969" cy="21163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295782" y="4618007"/>
              <a:ext cx="588097" cy="209334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483352" y="4606507"/>
              <a:ext cx="565093" cy="211347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819" y="4603630"/>
              <a:ext cx="559343" cy="210772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822212" y="2484406"/>
              <a:ext cx="576596" cy="2104847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61873" y="2472905"/>
              <a:ext cx="588097" cy="2124974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714937" y="2487282"/>
              <a:ext cx="590972" cy="2101971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876627" y="2493033"/>
              <a:ext cx="576596" cy="2096220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211510" y="2490158"/>
              <a:ext cx="579471" cy="209909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642167" y="2490157"/>
              <a:ext cx="562218" cy="2099096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6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군집화 특성 파악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graphicFrame>
        <p:nvGraphicFramePr>
          <p:cNvPr id="152" name="다이어그램 151"/>
          <p:cNvGraphicFramePr/>
          <p:nvPr>
            <p:extLst>
              <p:ext uri="{D42A27DB-BD31-4B8C-83A1-F6EECF244321}">
                <p14:modId xmlns:p14="http://schemas.microsoft.com/office/powerpoint/2010/main" val="3547725762"/>
              </p:ext>
            </p:extLst>
          </p:nvPr>
        </p:nvGraphicFramePr>
        <p:xfrm>
          <a:off x="898215" y="1979637"/>
          <a:ext cx="252028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" name="TextBox 152"/>
          <p:cNvSpPr txBox="1"/>
          <p:nvPr/>
        </p:nvSpPr>
        <p:spPr>
          <a:xfrm>
            <a:off x="1307802" y="1260826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경기천년제목OTF Light" pitchFamily="18" charset="-127"/>
                <a:ea typeface="경기천년제목OTF Light" pitchFamily="18" charset="-127"/>
              </a:rPr>
              <a:t>지출 금액 별</a:t>
            </a:r>
            <a:endParaRPr lang="ko-KR" altLang="en-US" sz="28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graphicFrame>
        <p:nvGraphicFramePr>
          <p:cNvPr id="154" name="다이어그램 153"/>
          <p:cNvGraphicFramePr/>
          <p:nvPr>
            <p:extLst>
              <p:ext uri="{D42A27DB-BD31-4B8C-83A1-F6EECF244321}">
                <p14:modId xmlns:p14="http://schemas.microsoft.com/office/powerpoint/2010/main" val="931549733"/>
              </p:ext>
            </p:extLst>
          </p:nvPr>
        </p:nvGraphicFramePr>
        <p:xfrm>
          <a:off x="3541400" y="1767947"/>
          <a:ext cx="1584176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5" name="다이어그램 154"/>
          <p:cNvGraphicFramePr/>
          <p:nvPr>
            <p:extLst>
              <p:ext uri="{D42A27DB-BD31-4B8C-83A1-F6EECF244321}">
                <p14:modId xmlns:p14="http://schemas.microsoft.com/office/powerpoint/2010/main" val="1049052773"/>
              </p:ext>
            </p:extLst>
          </p:nvPr>
        </p:nvGraphicFramePr>
        <p:xfrm>
          <a:off x="5804271" y="1727636"/>
          <a:ext cx="1584176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6" name="다이어그램 155"/>
          <p:cNvGraphicFramePr/>
          <p:nvPr>
            <p:extLst>
              <p:ext uri="{D42A27DB-BD31-4B8C-83A1-F6EECF244321}">
                <p14:modId xmlns:p14="http://schemas.microsoft.com/office/powerpoint/2010/main" val="4023659440"/>
              </p:ext>
            </p:extLst>
          </p:nvPr>
        </p:nvGraphicFramePr>
        <p:xfrm>
          <a:off x="7869157" y="1979637"/>
          <a:ext cx="194421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57" name="TextBox 156"/>
          <p:cNvSpPr txBox="1"/>
          <p:nvPr/>
        </p:nvSpPr>
        <p:spPr>
          <a:xfrm>
            <a:off x="3689722" y="1260826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경기천년제목OTF Light" pitchFamily="18" charset="-127"/>
                <a:ea typeface="경기천년제목OTF Light" pitchFamily="18" charset="-127"/>
              </a:rPr>
              <a:t>시간대별</a:t>
            </a:r>
            <a:endParaRPr lang="ko-KR" altLang="en-US" sz="28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779168" y="1260826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경기천년제목OTF Light" pitchFamily="18" charset="-127"/>
                <a:ea typeface="경기천년제목OTF Light" pitchFamily="18" charset="-127"/>
              </a:rPr>
              <a:t>지출 항목별</a:t>
            </a:r>
            <a:endParaRPr lang="ko-KR" altLang="en-US" sz="28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154218" y="1260826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경기천년제목OTF Light" pitchFamily="18" charset="-127"/>
                <a:ea typeface="경기천년제목OTF Light" pitchFamily="18" charset="-127"/>
              </a:rPr>
              <a:t>거래량 별</a:t>
            </a:r>
            <a:endParaRPr lang="ko-KR" altLang="en-US" sz="28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64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10267950" y="7061200"/>
            <a:ext cx="423863" cy="347663"/>
          </a:xfrm>
        </p:spPr>
        <p:txBody>
          <a:bodyPr/>
          <a:lstStyle/>
          <a:p>
            <a:fld id="{9DB1A714-22B6-415B-B621-748EF96EC691}" type="slidenum">
              <a:rPr lang="en-US" altLang="ko-KR" smtClean="0"/>
              <a:pPr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8034" y="7033162"/>
            <a:ext cx="419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" panose="020B0505020201080104" pitchFamily="34" charset="0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" panose="020B05050202010801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4579" y="2964879"/>
            <a:ext cx="41764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경기천년제목OTF Bold" pitchFamily="18" charset="-127"/>
                <a:ea typeface="경기천년제목OTF Bold" pitchFamily="18" charset="-127"/>
              </a:rPr>
              <a:t>04. </a:t>
            </a:r>
            <a:r>
              <a:rPr lang="ko-KR" altLang="en-US" sz="5000" dirty="0" smtClean="0">
                <a:latin typeface="경기천년제목OTF Bold" pitchFamily="18" charset="-127"/>
                <a:ea typeface="경기천년제목OTF Bold" pitchFamily="18" charset="-127"/>
              </a:rPr>
              <a:t>활용 방안</a:t>
            </a:r>
            <a:endParaRPr lang="ko-KR" altLang="en-US" sz="5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3467" y="4097840"/>
            <a:ext cx="2912977" cy="1556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군집 특성 제공 </a:t>
            </a:r>
            <a:endParaRPr lang="en-US" altLang="ko-K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고객 소비 패턴 추적</a:t>
            </a:r>
            <a:endParaRPr lang="en-US" altLang="ko-K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군집을 통한 이탈자 예측</a:t>
            </a:r>
            <a:endParaRPr lang="en-US" altLang="ko-K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9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28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 특성 제공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0862"/>
              </p:ext>
            </p:extLst>
          </p:nvPr>
        </p:nvGraphicFramePr>
        <p:xfrm>
          <a:off x="258564" y="1835621"/>
          <a:ext cx="10141316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  <a:gridCol w="806784"/>
                <a:gridCol w="760537"/>
                <a:gridCol w="681704"/>
                <a:gridCol w="619595"/>
                <a:gridCol w="1181162"/>
                <a:gridCol w="749300"/>
                <a:gridCol w="1298892"/>
                <a:gridCol w="1092200"/>
                <a:gridCol w="1092200"/>
                <a:gridCol w="118584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KEY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거래월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성별 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나이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기간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총지출금액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주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야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최빈선호항목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거래량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소비경향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군집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(SOM)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11178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201711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남</a:t>
                      </a:r>
                      <a:r>
                        <a:rPr lang="ko-KR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자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30</a:t>
                      </a:r>
                      <a:r>
                        <a:rPr lang="ko-KR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50000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야간</a:t>
                      </a:r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(0)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교통비</a:t>
                      </a:r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(4)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매우적음</a:t>
                      </a:r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(1)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집중구매</a:t>
                      </a:r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(1)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15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322" y="988720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군집의 특성 제공</a:t>
            </a:r>
            <a:r>
              <a:rPr lang="en-US" altLang="ko-KR" sz="3000" dirty="0" smtClean="0">
                <a:latin typeface="경기천년제목OTF Bold" pitchFamily="18" charset="-127"/>
                <a:ea typeface="경기천년제목OTF Bold" pitchFamily="18" charset="-127"/>
              </a:rPr>
              <a:t> 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8154" y="4067869"/>
            <a:ext cx="2441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지출이 적고 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거래량이 적은 고객</a:t>
            </a:r>
            <a:endParaRPr lang="ko-KR" altLang="en-US" sz="24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77354" y="2771725"/>
            <a:ext cx="2071427" cy="4680520"/>
            <a:chOff x="377354" y="2771725"/>
            <a:chExt cx="2071427" cy="4680520"/>
          </a:xfrm>
        </p:grpSpPr>
        <p:graphicFrame>
          <p:nvGraphicFramePr>
            <p:cNvPr id="22" name="다이어그램 21"/>
            <p:cNvGraphicFramePr/>
            <p:nvPr>
              <p:extLst>
                <p:ext uri="{D42A27DB-BD31-4B8C-83A1-F6EECF244321}">
                  <p14:modId xmlns:p14="http://schemas.microsoft.com/office/powerpoint/2010/main" val="2842394011"/>
                </p:ext>
              </p:extLst>
            </p:nvPr>
          </p:nvGraphicFramePr>
          <p:xfrm>
            <a:off x="377354" y="2771725"/>
            <a:ext cx="2071427" cy="46805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타원 5"/>
            <p:cNvSpPr/>
            <p:nvPr/>
          </p:nvSpPr>
          <p:spPr>
            <a:xfrm>
              <a:off x="1549705" y="7083578"/>
              <a:ext cx="28803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393578" y="2507695"/>
            <a:ext cx="1302040" cy="3120347"/>
            <a:chOff x="2393578" y="2507695"/>
            <a:chExt cx="1302040" cy="3120347"/>
          </a:xfrm>
        </p:grpSpPr>
        <p:graphicFrame>
          <p:nvGraphicFramePr>
            <p:cNvPr id="23" name="다이어그램 22"/>
            <p:cNvGraphicFramePr/>
            <p:nvPr>
              <p:extLst>
                <p:ext uri="{D42A27DB-BD31-4B8C-83A1-F6EECF244321}">
                  <p14:modId xmlns:p14="http://schemas.microsoft.com/office/powerpoint/2010/main" val="2722572004"/>
                </p:ext>
              </p:extLst>
            </p:nvPr>
          </p:nvGraphicFramePr>
          <p:xfrm>
            <a:off x="2393578" y="2507695"/>
            <a:ext cx="1302040" cy="31203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6" name="타원 25"/>
            <p:cNvSpPr/>
            <p:nvPr/>
          </p:nvSpPr>
          <p:spPr>
            <a:xfrm>
              <a:off x="3125463" y="5010363"/>
              <a:ext cx="28803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121770" y="2445288"/>
            <a:ext cx="1302040" cy="3245161"/>
            <a:chOff x="4121770" y="2445288"/>
            <a:chExt cx="1302040" cy="3245161"/>
          </a:xfrm>
        </p:grpSpPr>
        <p:graphicFrame>
          <p:nvGraphicFramePr>
            <p:cNvPr id="24" name="다이어그램 23"/>
            <p:cNvGraphicFramePr/>
            <p:nvPr>
              <p:extLst>
                <p:ext uri="{D42A27DB-BD31-4B8C-83A1-F6EECF244321}">
                  <p14:modId xmlns:p14="http://schemas.microsoft.com/office/powerpoint/2010/main" val="1031409381"/>
                </p:ext>
              </p:extLst>
            </p:nvPr>
          </p:nvGraphicFramePr>
          <p:xfrm>
            <a:off x="4121770" y="2445288"/>
            <a:ext cx="1302040" cy="32451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27" name="타원 26"/>
            <p:cNvSpPr/>
            <p:nvPr/>
          </p:nvSpPr>
          <p:spPr>
            <a:xfrm>
              <a:off x="4787485" y="4990234"/>
              <a:ext cx="28803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764172" y="2771725"/>
            <a:ext cx="1597958" cy="3682009"/>
            <a:chOff x="5764172" y="2771725"/>
            <a:chExt cx="1597958" cy="3682009"/>
          </a:xfrm>
        </p:grpSpPr>
        <p:graphicFrame>
          <p:nvGraphicFramePr>
            <p:cNvPr id="25" name="다이어그램 24"/>
            <p:cNvGraphicFramePr/>
            <p:nvPr>
              <p:extLst>
                <p:ext uri="{D42A27DB-BD31-4B8C-83A1-F6EECF244321}">
                  <p14:modId xmlns:p14="http://schemas.microsoft.com/office/powerpoint/2010/main" val="3435372894"/>
                </p:ext>
              </p:extLst>
            </p:nvPr>
          </p:nvGraphicFramePr>
          <p:xfrm>
            <a:off x="5764172" y="2771725"/>
            <a:ext cx="1597958" cy="36820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28" name="타원 27"/>
            <p:cNvSpPr/>
            <p:nvPr/>
          </p:nvSpPr>
          <p:spPr>
            <a:xfrm>
              <a:off x="6898081" y="6065660"/>
              <a:ext cx="28803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54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29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 특성 제공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461255"/>
              </p:ext>
            </p:extLst>
          </p:nvPr>
        </p:nvGraphicFramePr>
        <p:xfrm>
          <a:off x="449362" y="1835621"/>
          <a:ext cx="9771287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32"/>
                <a:gridCol w="806784"/>
                <a:gridCol w="760537"/>
                <a:gridCol w="681704"/>
                <a:gridCol w="619595"/>
                <a:gridCol w="1181162"/>
                <a:gridCol w="735012"/>
                <a:gridCol w="1506538"/>
                <a:gridCol w="752793"/>
                <a:gridCol w="941388"/>
                <a:gridCol w="118584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KEY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거래월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성별 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나이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기간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총지출금액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주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야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최빈선호항목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거래량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소비경향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군집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(SOM)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250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201803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여자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20</a:t>
                      </a:r>
                      <a:r>
                        <a:rPr lang="ko-KR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1113842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주간</a:t>
                      </a:r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(1)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레저</a:t>
                      </a:r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/</a:t>
                      </a:r>
                      <a:r>
                        <a:rPr lang="ko-KR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스포츠</a:t>
                      </a:r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(16)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많음</a:t>
                      </a:r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(4)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다양함</a:t>
                      </a:r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(5)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4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6146" y="3794305"/>
            <a:ext cx="31502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중간지출에 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주간소비가 많고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선택적 지출이 많은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다양한 소비를 하는 고객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endParaRPr lang="ko-KR" altLang="en-US" sz="24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322" y="979800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군집의 특성 제공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7354" y="2771725"/>
            <a:ext cx="2071427" cy="4680520"/>
            <a:chOff x="377354" y="2771725"/>
            <a:chExt cx="2071427" cy="4680520"/>
          </a:xfrm>
        </p:grpSpPr>
        <p:graphicFrame>
          <p:nvGraphicFramePr>
            <p:cNvPr id="24" name="다이어그램 23"/>
            <p:cNvGraphicFramePr/>
            <p:nvPr>
              <p:extLst>
                <p:ext uri="{D42A27DB-BD31-4B8C-83A1-F6EECF244321}">
                  <p14:modId xmlns:p14="http://schemas.microsoft.com/office/powerpoint/2010/main" val="2012553022"/>
                </p:ext>
              </p:extLst>
            </p:nvPr>
          </p:nvGraphicFramePr>
          <p:xfrm>
            <a:off x="377354" y="2771725"/>
            <a:ext cx="2071427" cy="46805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5" name="타원 24"/>
            <p:cNvSpPr/>
            <p:nvPr/>
          </p:nvSpPr>
          <p:spPr>
            <a:xfrm>
              <a:off x="868219" y="5159888"/>
              <a:ext cx="28803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393578" y="2507695"/>
            <a:ext cx="1302040" cy="3120347"/>
            <a:chOff x="2393578" y="2507695"/>
            <a:chExt cx="1302040" cy="3120347"/>
          </a:xfrm>
        </p:grpSpPr>
        <p:graphicFrame>
          <p:nvGraphicFramePr>
            <p:cNvPr id="27" name="다이어그램 26"/>
            <p:cNvGraphicFramePr/>
            <p:nvPr>
              <p:extLst>
                <p:ext uri="{D42A27DB-BD31-4B8C-83A1-F6EECF244321}">
                  <p14:modId xmlns:p14="http://schemas.microsoft.com/office/powerpoint/2010/main" val="3997798314"/>
                </p:ext>
              </p:extLst>
            </p:nvPr>
          </p:nvGraphicFramePr>
          <p:xfrm>
            <a:off x="2393578" y="2507695"/>
            <a:ext cx="1302040" cy="31203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8" name="타원 27"/>
            <p:cNvSpPr/>
            <p:nvPr/>
          </p:nvSpPr>
          <p:spPr>
            <a:xfrm>
              <a:off x="2400844" y="3181563"/>
              <a:ext cx="28803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121770" y="2445288"/>
            <a:ext cx="1302040" cy="3245161"/>
            <a:chOff x="4121770" y="2445288"/>
            <a:chExt cx="1302040" cy="3245161"/>
          </a:xfrm>
        </p:grpSpPr>
        <p:graphicFrame>
          <p:nvGraphicFramePr>
            <p:cNvPr id="30" name="다이어그램 29"/>
            <p:cNvGraphicFramePr/>
            <p:nvPr>
              <p:extLst>
                <p:ext uri="{D42A27DB-BD31-4B8C-83A1-F6EECF244321}">
                  <p14:modId xmlns:p14="http://schemas.microsoft.com/office/powerpoint/2010/main" val="2289396690"/>
                </p:ext>
              </p:extLst>
            </p:nvPr>
          </p:nvGraphicFramePr>
          <p:xfrm>
            <a:off x="4121770" y="2445288"/>
            <a:ext cx="1302040" cy="32451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31" name="타원 30"/>
            <p:cNvSpPr/>
            <p:nvPr/>
          </p:nvSpPr>
          <p:spPr>
            <a:xfrm>
              <a:off x="4304406" y="4093087"/>
              <a:ext cx="28803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764172" y="2771725"/>
            <a:ext cx="1597958" cy="3682009"/>
            <a:chOff x="5764172" y="2771725"/>
            <a:chExt cx="1597958" cy="3682009"/>
          </a:xfrm>
        </p:grpSpPr>
        <p:graphicFrame>
          <p:nvGraphicFramePr>
            <p:cNvPr id="33" name="다이어그램 32"/>
            <p:cNvGraphicFramePr/>
            <p:nvPr>
              <p:extLst>
                <p:ext uri="{D42A27DB-BD31-4B8C-83A1-F6EECF244321}">
                  <p14:modId xmlns:p14="http://schemas.microsoft.com/office/powerpoint/2010/main" val="1688383090"/>
                </p:ext>
              </p:extLst>
            </p:nvPr>
          </p:nvGraphicFramePr>
          <p:xfrm>
            <a:off x="5764172" y="2771725"/>
            <a:ext cx="1597958" cy="36820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34" name="타원 33"/>
            <p:cNvSpPr/>
            <p:nvPr/>
          </p:nvSpPr>
          <p:spPr>
            <a:xfrm>
              <a:off x="6044066" y="4124717"/>
              <a:ext cx="28803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41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7434" y="2987749"/>
            <a:ext cx="2736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경기천년제목OTF Bold" pitchFamily="18" charset="-127"/>
                <a:ea typeface="경기천년제목OTF Bold" pitchFamily="18" charset="-127"/>
              </a:rPr>
              <a:t>01. </a:t>
            </a:r>
            <a:r>
              <a:rPr lang="ko-KR" altLang="en-US" sz="5000" dirty="0" smtClean="0">
                <a:latin typeface="경기천년제목OTF Bold" pitchFamily="18" charset="-127"/>
                <a:ea typeface="경기천년제목OTF Bold" pitchFamily="18" charset="-127"/>
              </a:rPr>
              <a:t>개요</a:t>
            </a:r>
            <a:endParaRPr lang="ko-KR" altLang="en-US" sz="5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98034" y="7033162"/>
            <a:ext cx="419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" panose="020B0505020201080104" pitchFamily="34" charset="0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" panose="020B05050202010801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3778" y="4067869"/>
            <a:ext cx="2880320" cy="1556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데이터 소개</a:t>
            </a:r>
            <a:endParaRPr lang="en-US" altLang="ko-K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변수 소개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분석 목표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2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30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 특성 제공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4888"/>
              </p:ext>
            </p:extLst>
          </p:nvPr>
        </p:nvGraphicFramePr>
        <p:xfrm>
          <a:off x="258564" y="1835621"/>
          <a:ext cx="9969406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46"/>
                <a:gridCol w="783870"/>
                <a:gridCol w="760537"/>
                <a:gridCol w="681704"/>
                <a:gridCol w="619595"/>
                <a:gridCol w="1181162"/>
                <a:gridCol w="774700"/>
                <a:gridCol w="1590675"/>
                <a:gridCol w="774700"/>
                <a:gridCol w="993775"/>
                <a:gridCol w="118584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KEY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거래월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성별 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나이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기간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총지출금액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주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야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최빈선호항목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거래량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소비경향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군집</a:t>
                      </a:r>
                      <a:r>
                        <a:rPr lang="en-US" altLang="ko-KR" sz="16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(SOM)</a:t>
                      </a:r>
                      <a:endParaRPr lang="ko-KR" altLang="en-US" sz="16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250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201803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여자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20</a:t>
                      </a:r>
                      <a:r>
                        <a:rPr lang="ko-KR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1113842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주간</a:t>
                      </a:r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(1)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레저</a:t>
                      </a:r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/</a:t>
                      </a:r>
                      <a:r>
                        <a:rPr lang="ko-KR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스포츠</a:t>
                      </a:r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(16)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많음</a:t>
                      </a:r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(4)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다양함</a:t>
                      </a:r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(5)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4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5386" y="6660157"/>
            <a:ext cx="94330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600" dirty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4</a:t>
            </a:r>
            <a:r>
              <a:rPr lang="ko-KR" altLang="en-US" sz="26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번 군집의 특성을 보여주고</a:t>
            </a:r>
            <a:r>
              <a:rPr lang="en-US" altLang="ko-KR" sz="26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sz="26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군집 내 위치를 보여 줄 수 있다</a:t>
            </a:r>
            <a:r>
              <a:rPr lang="en-US" altLang="ko-KR" sz="26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. </a:t>
            </a:r>
            <a:endParaRPr lang="ko-KR" altLang="en-US" sz="2600" dirty="0">
              <a:solidFill>
                <a:srgbClr val="FF0000"/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14241" y="3251094"/>
            <a:ext cx="3649063" cy="2750603"/>
            <a:chOff x="397466" y="3251094"/>
            <a:chExt cx="3649063" cy="2750603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66" y="3769449"/>
              <a:ext cx="3649063" cy="2232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457474" y="3251094"/>
              <a:ext cx="187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경기천년제목OTF Light" pitchFamily="18" charset="-127"/>
                  <a:ea typeface="경기천년제목OTF Light" pitchFamily="18" charset="-127"/>
                </a:rPr>
                <a:t>총 지출 금액</a:t>
              </a:r>
              <a:endParaRPr lang="ko-KR" altLang="en-US" sz="2400" dirty="0"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369737" y="3251094"/>
            <a:ext cx="2736303" cy="3106688"/>
            <a:chOff x="4369737" y="3251094"/>
            <a:chExt cx="2736303" cy="3106688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7" y="3676572"/>
              <a:ext cx="2736303" cy="268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4832570" y="3251094"/>
              <a:ext cx="2160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atin typeface="경기천년제목OTF Light" pitchFamily="18" charset="-127"/>
                  <a:ea typeface="경기천년제목OTF Light" pitchFamily="18" charset="-127"/>
                </a:rPr>
                <a:t>최빈</a:t>
              </a:r>
              <a:r>
                <a:rPr lang="ko-KR" altLang="en-US" sz="2400" dirty="0" smtClean="0">
                  <a:latin typeface="경기천년제목OTF Light" pitchFamily="18" charset="-127"/>
                  <a:ea typeface="경기천년제목OTF Light" pitchFamily="18" charset="-127"/>
                </a:rPr>
                <a:t> 선호 항목</a:t>
              </a:r>
              <a:endParaRPr lang="ko-KR" altLang="en-US" sz="2400" dirty="0"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9322" y="979800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군집내의 자신의 위치를 보여줌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07881" y="3251094"/>
            <a:ext cx="2785862" cy="2483347"/>
            <a:chOff x="7607881" y="3251094"/>
            <a:chExt cx="2785862" cy="2483347"/>
          </a:xfrm>
        </p:grpSpPr>
        <p:sp>
          <p:nvSpPr>
            <p:cNvPr id="31" name="TextBox 30"/>
            <p:cNvSpPr txBox="1"/>
            <p:nvPr/>
          </p:nvSpPr>
          <p:spPr>
            <a:xfrm>
              <a:off x="8414903" y="3251094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경기천년제목OTF Light" pitchFamily="18" charset="-127"/>
                  <a:ea typeface="경기천년제목OTF Light" pitchFamily="18" charset="-127"/>
                </a:rPr>
                <a:t>거래량</a:t>
              </a:r>
              <a:endParaRPr lang="ko-KR" altLang="en-US" sz="2400" dirty="0"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7881" y="3851845"/>
              <a:ext cx="2785862" cy="1882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77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31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고객 소비패턴 추적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4117" y="6267341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지출금액이 증가</a:t>
            </a:r>
            <a:endParaRPr lang="en-US" altLang="ko-KR" sz="24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선호 항목이  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            필수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주거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(1) )- &gt;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선택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쇼핑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(13))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322" y="971525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월별 소비패턴을 추적</a:t>
            </a:r>
            <a:r>
              <a:rPr lang="en-US" altLang="ko-KR" sz="3000" dirty="0" smtClean="0">
                <a:latin typeface="경기천년제목OTF Bold" pitchFamily="18" charset="-127"/>
                <a:ea typeface="경기천년제목OTF Bold" pitchFamily="18" charset="-127"/>
              </a:rPr>
              <a:t>, 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특성 파악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70" y="1835621"/>
            <a:ext cx="10153128" cy="171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8" y="3779837"/>
            <a:ext cx="3155920" cy="350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250377" y="3779837"/>
            <a:ext cx="1031632" cy="3693625"/>
            <a:chOff x="5248828" y="4067869"/>
            <a:chExt cx="1031632" cy="369362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2852" y="4067869"/>
              <a:ext cx="9810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2852" y="5142877"/>
              <a:ext cx="981075" cy="397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8828" y="7374632"/>
              <a:ext cx="1031632" cy="38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직선 화살표 연결선 6"/>
            <p:cNvCxnSpPr>
              <a:stCxn id="2052" idx="2"/>
              <a:endCxn id="2053" idx="0"/>
            </p:cNvCxnSpPr>
            <p:nvPr/>
          </p:nvCxnSpPr>
          <p:spPr>
            <a:xfrm>
              <a:off x="5773390" y="4486969"/>
              <a:ext cx="0" cy="6559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5773390" y="5594931"/>
              <a:ext cx="0" cy="6559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5303598" y="4251293"/>
            <a:ext cx="2427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지출금액이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감소</a:t>
            </a:r>
            <a:endParaRPr lang="en-US" altLang="ko-KR" sz="24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12" y="5962807"/>
            <a:ext cx="9810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>
            <a:off x="4787377" y="6381907"/>
            <a:ext cx="0" cy="6559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327154" y="5246998"/>
            <a:ext cx="2427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지출금액이 증가</a:t>
            </a:r>
            <a:endParaRPr lang="en-US" altLang="ko-KR" sz="24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1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32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고객 소비 패턴 추적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7" name="AutoShape 2" descr="ì¬ë ìºë¦­í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ì¬ë ìºë¦­í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43996" y="4211885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지출금액이 감소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선호항목이 쇼핑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(3) -&gt;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식품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(2)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거래량이 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2018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년 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1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월 기준으로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대폭 감소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2" y="1835622"/>
            <a:ext cx="10332530" cy="154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905746" y="3889180"/>
            <a:ext cx="1238250" cy="1814861"/>
            <a:chOff x="4625826" y="4211885"/>
            <a:chExt cx="1238250" cy="1814861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826" y="4211885"/>
              <a:ext cx="12382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826" y="5587367"/>
              <a:ext cx="1238250" cy="439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직선 화살표 연결선 16"/>
            <p:cNvCxnSpPr/>
            <p:nvPr/>
          </p:nvCxnSpPr>
          <p:spPr>
            <a:xfrm>
              <a:off x="5247415" y="4676872"/>
              <a:ext cx="6773" cy="8458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9322" y="971525"/>
            <a:ext cx="5976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월별 소비패턴을 추적</a:t>
            </a:r>
            <a:r>
              <a:rPr lang="en-US" altLang="ko-KR" sz="3000" dirty="0" smtClean="0">
                <a:latin typeface="경기천년제목OTF Bold" pitchFamily="18" charset="-127"/>
                <a:ea typeface="경기천년제목OTF Bold" pitchFamily="18" charset="-127"/>
              </a:rPr>
              <a:t>, 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특성 파악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4" y="3547154"/>
            <a:ext cx="2699744" cy="383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17714" y="6524415"/>
            <a:ext cx="690124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600" dirty="0" smtClean="0">
                <a:solidFill>
                  <a:schemeClr val="accent2"/>
                </a:solidFill>
              </a:rPr>
              <a:t>군집의 변화에 따른 선택적 마케팅 방안을 </a:t>
            </a:r>
            <a:endParaRPr lang="en-US" altLang="ko-KR" sz="2600" dirty="0" smtClean="0">
              <a:solidFill>
                <a:schemeClr val="accent2"/>
              </a:solidFill>
            </a:endParaRPr>
          </a:p>
          <a:p>
            <a:r>
              <a:rPr lang="ko-KR" altLang="en-US" sz="2600" dirty="0" smtClean="0">
                <a:solidFill>
                  <a:schemeClr val="accent2"/>
                </a:solidFill>
              </a:rPr>
              <a:t>   모색할 수 있다</a:t>
            </a:r>
            <a:r>
              <a:rPr lang="en-US" altLang="ko-KR" sz="2600" dirty="0" smtClean="0">
                <a:solidFill>
                  <a:schemeClr val="accent2"/>
                </a:solidFill>
              </a:rPr>
              <a:t>.</a:t>
            </a:r>
            <a:endParaRPr lang="ko-KR" altLang="en-US" sz="2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9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33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군집을 이용한 이탈자 예측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321" y="994181"/>
            <a:ext cx="6353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경기천년제목OTF Bold" pitchFamily="18" charset="-127"/>
                <a:ea typeface="경기천년제목OTF Bold" pitchFamily="18" charset="-127"/>
              </a:rPr>
              <a:t>이탈자를 어떻게 정의할 것인가</a:t>
            </a:r>
            <a:r>
              <a:rPr lang="en-US" altLang="ko-KR" sz="3200" dirty="0">
                <a:latin typeface="경기천년제목OTF Bold" pitchFamily="18" charset="-127"/>
                <a:ea typeface="경기천년제목OTF Bold" pitchFamily="18" charset="-127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327" y="1859695"/>
            <a:ext cx="9937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  - </a:t>
            </a:r>
            <a:r>
              <a:rPr lang="ko-KR" altLang="en-US" sz="2400" dirty="0" err="1" smtClean="0">
                <a:latin typeface="경기천년제목OTF Light" pitchFamily="18" charset="-127"/>
                <a:ea typeface="경기천년제목OTF Light" pitchFamily="18" charset="-127"/>
              </a:rPr>
              <a:t>앱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사용자는 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2018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년 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9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월까지 기준기간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(3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개월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, 6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개월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 이상 사용한 사람들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중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    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10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월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, 11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월에 이탈한 사람으로 정의 </a:t>
            </a:r>
            <a:endParaRPr lang="en-US" altLang="ko-KR" sz="24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86111" y="3209340"/>
            <a:ext cx="10150558" cy="675101"/>
            <a:chOff x="463690" y="2563976"/>
            <a:chExt cx="10150558" cy="675101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63690" y="2591005"/>
              <a:ext cx="10150558" cy="648072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5777954" y="2591005"/>
              <a:ext cx="0" cy="648072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8298234" y="2563976"/>
              <a:ext cx="0" cy="648072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025426" y="2707292"/>
              <a:ext cx="452399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2018</a:t>
              </a:r>
              <a:r>
                <a:rPr lang="ko-KR" altLang="en-US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년 </a:t>
              </a:r>
              <a:r>
                <a:rPr lang="en-US" altLang="ko-KR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4</a:t>
              </a:r>
              <a:r>
                <a:rPr lang="ko-KR" altLang="en-US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월 </a:t>
              </a:r>
              <a:r>
                <a:rPr lang="en-US" altLang="ko-KR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or 2018</a:t>
              </a:r>
              <a:r>
                <a:rPr lang="ko-KR" altLang="en-US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년 </a:t>
              </a:r>
              <a:r>
                <a:rPr lang="en-US" altLang="ko-KR" dirty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7</a:t>
              </a:r>
              <a:r>
                <a:rPr lang="ko-KR" altLang="en-US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월 </a:t>
              </a:r>
              <a:r>
                <a:rPr lang="en-US" altLang="ko-KR" dirty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이전 사용자 </a:t>
              </a:r>
              <a:endParaRPr lang="ko-KR" altLang="en-US" dirty="0">
                <a:solidFill>
                  <a:schemeClr val="bg1"/>
                </a:solidFill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29207" y="2707292"/>
              <a:ext cx="205216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2018</a:t>
              </a:r>
              <a:r>
                <a:rPr lang="ko-KR" altLang="en-US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년 </a:t>
              </a:r>
              <a:r>
                <a:rPr lang="en-US" altLang="ko-KR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9</a:t>
              </a:r>
              <a:r>
                <a:rPr lang="ko-KR" altLang="en-US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월 사용 </a:t>
              </a:r>
              <a:endParaRPr lang="ko-KR" altLang="en-US" dirty="0">
                <a:solidFill>
                  <a:schemeClr val="bg1"/>
                </a:solidFill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30897" y="2707292"/>
              <a:ext cx="166904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10,11</a:t>
              </a:r>
              <a:r>
                <a:rPr lang="ko-KR" altLang="en-US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월 </a:t>
              </a:r>
              <a:r>
                <a:rPr lang="ko-KR" altLang="en-US" dirty="0" smtClean="0">
                  <a:solidFill>
                    <a:srgbClr val="FFFF00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이탈 </a:t>
              </a:r>
              <a:endParaRPr lang="ko-KR" altLang="en-US" dirty="0">
                <a:solidFill>
                  <a:srgbClr val="FFFF00"/>
                </a:solidFill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44962" y="4283893"/>
            <a:ext cx="9186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3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개월 기준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사용자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8193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명 중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851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명 이탈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(10.3%)</a:t>
            </a:r>
          </a:p>
          <a:p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6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개월 기준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사용자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7593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명 중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759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명 이탈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(10%)</a:t>
            </a:r>
          </a:p>
        </p:txBody>
      </p:sp>
      <p:sp>
        <p:nvSpPr>
          <p:cNvPr id="20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911805" y="5215584"/>
            <a:ext cx="2808312" cy="2322024"/>
            <a:chOff x="1241450" y="5153674"/>
            <a:chExt cx="2808312" cy="2322024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450" y="5153674"/>
              <a:ext cx="2808312" cy="232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156463" y="6327940"/>
              <a:ext cx="9172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경기천년제목OTF Light" pitchFamily="18" charset="-127"/>
                  <a:ea typeface="경기천년제목OTF Light" pitchFamily="18" charset="-127"/>
                </a:rPr>
                <a:t>89.7</a:t>
              </a:r>
              <a:r>
                <a:rPr lang="en-US" altLang="ko-KR" dirty="0">
                  <a:latin typeface="경기천년제목OTF Light" pitchFamily="18" charset="-127"/>
                  <a:ea typeface="경기천년제목OTF Light" pitchFamily="18" charset="-127"/>
                </a:rPr>
                <a:t>%</a:t>
              </a:r>
              <a:endParaRPr lang="ko-KR" altLang="en-US" dirty="0"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97843" y="5219997"/>
              <a:ext cx="9172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경기천년제목OTF Light" pitchFamily="18" charset="-127"/>
                  <a:ea typeface="경기천년제목OTF Light" pitchFamily="18" charset="-127"/>
                </a:rPr>
                <a:t>10.3%</a:t>
              </a:r>
              <a:endParaRPr lang="ko-KR" altLang="en-US" dirty="0"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869838" y="5219997"/>
            <a:ext cx="2736304" cy="2184396"/>
            <a:chOff x="5993978" y="5153674"/>
            <a:chExt cx="2736304" cy="2184396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3978" y="5153674"/>
              <a:ext cx="2736304" cy="2184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6498034" y="5219997"/>
              <a:ext cx="93732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경기천년제목OTF Light" pitchFamily="18" charset="-127"/>
                  <a:ea typeface="경기천년제목OTF Light" pitchFamily="18" charset="-127"/>
                </a:rPr>
                <a:t>10%</a:t>
              </a:r>
              <a:endParaRPr lang="ko-KR" altLang="en-US" dirty="0"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58074" y="6246022"/>
              <a:ext cx="70884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경기천년제목OTF Light" pitchFamily="18" charset="-127"/>
                  <a:ea typeface="경기천년제목OTF Light" pitchFamily="18" charset="-127"/>
                </a:rPr>
                <a:t>90%</a:t>
              </a:r>
              <a:endParaRPr lang="ko-KR" altLang="en-US" dirty="0"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7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34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군집을 이용한 이탈자 예측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58" y="973893"/>
            <a:ext cx="7115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이탈자와 비 이탈자 비교</a:t>
            </a:r>
            <a:r>
              <a:rPr lang="en-US" altLang="ko-KR" sz="3000" dirty="0" smtClean="0">
                <a:latin typeface="경기천년제목OTF Bold" pitchFamily="18" charset="-127"/>
                <a:ea typeface="경기천년제목OTF Bold" pitchFamily="18" charset="-127"/>
              </a:rPr>
              <a:t>(</a:t>
            </a:r>
            <a:r>
              <a:rPr lang="en-US" altLang="ko-KR" sz="3000" dirty="0">
                <a:latin typeface="경기천년제목OTF Bold" pitchFamily="18" charset="-127"/>
                <a:ea typeface="경기천년제목OTF Bold" pitchFamily="18" charset="-127"/>
              </a:rPr>
              <a:t>3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개월 기준</a:t>
            </a:r>
            <a:r>
              <a:rPr lang="en-US" altLang="ko-KR" sz="3000" dirty="0" smtClean="0">
                <a:latin typeface="경기천년제목OTF Bold" pitchFamily="18" charset="-127"/>
                <a:ea typeface="경기천년제목OTF Bold" pitchFamily="18" charset="-127"/>
              </a:rPr>
              <a:t>)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09402" y="4781669"/>
            <a:ext cx="4392488" cy="2728950"/>
            <a:chOff x="493988" y="4732601"/>
            <a:chExt cx="4392488" cy="2728950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88" y="4732601"/>
              <a:ext cx="4392488" cy="272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그룹 14"/>
            <p:cNvGrpSpPr/>
            <p:nvPr/>
          </p:nvGrpSpPr>
          <p:grpSpPr>
            <a:xfrm>
              <a:off x="1009763" y="4893132"/>
              <a:ext cx="1311807" cy="1695020"/>
              <a:chOff x="1069675" y="4667490"/>
              <a:chExt cx="1481496" cy="1776443"/>
            </a:xfrm>
          </p:grpSpPr>
          <p:sp>
            <p:nvSpPr>
              <p:cNvPr id="9" name="자유형 8"/>
              <p:cNvSpPr/>
              <p:nvPr/>
            </p:nvSpPr>
            <p:spPr>
              <a:xfrm>
                <a:off x="1069675" y="4667490"/>
                <a:ext cx="1406106" cy="1776443"/>
              </a:xfrm>
              <a:custGeom>
                <a:avLst/>
                <a:gdLst>
                  <a:gd name="connsiteX0" fmla="*/ 0 w 1406106"/>
                  <a:gd name="connsiteY0" fmla="*/ 0 h 1647645"/>
                  <a:gd name="connsiteX1" fmla="*/ 474453 w 1406106"/>
                  <a:gd name="connsiteY1" fmla="*/ 1052422 h 1647645"/>
                  <a:gd name="connsiteX2" fmla="*/ 1406106 w 1406106"/>
                  <a:gd name="connsiteY2" fmla="*/ 1647645 h 164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6106" h="1647645">
                    <a:moveTo>
                      <a:pt x="0" y="0"/>
                    </a:moveTo>
                    <a:cubicBezTo>
                      <a:pt x="120051" y="388907"/>
                      <a:pt x="240102" y="777814"/>
                      <a:pt x="474453" y="1052422"/>
                    </a:cubicBezTo>
                    <a:cubicBezTo>
                      <a:pt x="708804" y="1327030"/>
                      <a:pt x="1057455" y="1487337"/>
                      <a:pt x="1406106" y="1647645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자유형 9"/>
              <p:cNvSpPr/>
              <p:nvPr/>
            </p:nvSpPr>
            <p:spPr>
              <a:xfrm>
                <a:off x="1138687" y="5589917"/>
                <a:ext cx="1412484" cy="574845"/>
              </a:xfrm>
              <a:custGeom>
                <a:avLst/>
                <a:gdLst>
                  <a:gd name="connsiteX0" fmla="*/ 0 w 1412484"/>
                  <a:gd name="connsiteY0" fmla="*/ 0 h 574845"/>
                  <a:gd name="connsiteX1" fmla="*/ 871268 w 1412484"/>
                  <a:gd name="connsiteY1" fmla="*/ 181155 h 574845"/>
                  <a:gd name="connsiteX2" fmla="*/ 1388853 w 1412484"/>
                  <a:gd name="connsiteY2" fmla="*/ 560717 h 574845"/>
                  <a:gd name="connsiteX3" fmla="*/ 1276709 w 1412484"/>
                  <a:gd name="connsiteY3" fmla="*/ 457200 h 574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484" h="574845">
                    <a:moveTo>
                      <a:pt x="0" y="0"/>
                    </a:moveTo>
                    <a:cubicBezTo>
                      <a:pt x="319896" y="43851"/>
                      <a:pt x="639793" y="87702"/>
                      <a:pt x="871268" y="181155"/>
                    </a:cubicBezTo>
                    <a:cubicBezTo>
                      <a:pt x="1102744" y="274608"/>
                      <a:pt x="1321280" y="514710"/>
                      <a:pt x="1388853" y="560717"/>
                    </a:cubicBezTo>
                    <a:cubicBezTo>
                      <a:pt x="1456426" y="606724"/>
                      <a:pt x="1366567" y="531962"/>
                      <a:pt x="1276709" y="457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62693" y="4429071"/>
            <a:ext cx="12089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지출 금액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52" y="1998681"/>
            <a:ext cx="4015204" cy="247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5797152" y="4942200"/>
            <a:ext cx="4229274" cy="2617475"/>
            <a:chOff x="5691431" y="4685871"/>
            <a:chExt cx="4493178" cy="2825939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1431" y="4685871"/>
              <a:ext cx="4493178" cy="2825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그룹 12"/>
            <p:cNvGrpSpPr/>
            <p:nvPr/>
          </p:nvGrpSpPr>
          <p:grpSpPr>
            <a:xfrm>
              <a:off x="6218326" y="4813228"/>
              <a:ext cx="2587924" cy="1702914"/>
              <a:chOff x="6271404" y="4741506"/>
              <a:chExt cx="2587924" cy="1521272"/>
            </a:xfrm>
          </p:grpSpPr>
          <p:sp>
            <p:nvSpPr>
              <p:cNvPr id="11" name="자유형 10"/>
              <p:cNvSpPr/>
              <p:nvPr/>
            </p:nvSpPr>
            <p:spPr>
              <a:xfrm>
                <a:off x="6271404" y="4741506"/>
                <a:ext cx="2337758" cy="1521272"/>
              </a:xfrm>
              <a:custGeom>
                <a:avLst/>
                <a:gdLst>
                  <a:gd name="connsiteX0" fmla="*/ 0 w 2337758"/>
                  <a:gd name="connsiteY0" fmla="*/ 0 h 1457864"/>
                  <a:gd name="connsiteX1" fmla="*/ 767751 w 2337758"/>
                  <a:gd name="connsiteY1" fmla="*/ 819510 h 1457864"/>
                  <a:gd name="connsiteX2" fmla="*/ 2337758 w 2337758"/>
                  <a:gd name="connsiteY2" fmla="*/ 1457864 h 1457864"/>
                  <a:gd name="connsiteX3" fmla="*/ 2337758 w 2337758"/>
                  <a:gd name="connsiteY3" fmla="*/ 1457864 h 1457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7758" h="1457864">
                    <a:moveTo>
                      <a:pt x="0" y="0"/>
                    </a:moveTo>
                    <a:cubicBezTo>
                      <a:pt x="189062" y="288266"/>
                      <a:pt x="378125" y="576533"/>
                      <a:pt x="767751" y="819510"/>
                    </a:cubicBezTo>
                    <a:cubicBezTo>
                      <a:pt x="1157377" y="1062487"/>
                      <a:pt x="2337758" y="1457864"/>
                      <a:pt x="2337758" y="1457864"/>
                    </a:cubicBezTo>
                    <a:lnTo>
                      <a:pt x="2337758" y="1457864"/>
                    </a:lnTo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자유형 11"/>
              <p:cNvSpPr/>
              <p:nvPr/>
            </p:nvSpPr>
            <p:spPr>
              <a:xfrm>
                <a:off x="6345401" y="5436583"/>
                <a:ext cx="2513927" cy="503492"/>
              </a:xfrm>
              <a:custGeom>
                <a:avLst/>
                <a:gdLst>
                  <a:gd name="connsiteX0" fmla="*/ 0 w 2513927"/>
                  <a:gd name="connsiteY0" fmla="*/ 0 h 440755"/>
                  <a:gd name="connsiteX1" fmla="*/ 759124 w 2513927"/>
                  <a:gd name="connsiteY1" fmla="*/ 163902 h 440755"/>
                  <a:gd name="connsiteX2" fmla="*/ 1483743 w 2513927"/>
                  <a:gd name="connsiteY2" fmla="*/ 103517 h 440755"/>
                  <a:gd name="connsiteX3" fmla="*/ 2415396 w 2513927"/>
                  <a:gd name="connsiteY3" fmla="*/ 405441 h 440755"/>
                  <a:gd name="connsiteX4" fmla="*/ 2441275 w 2513927"/>
                  <a:gd name="connsiteY4" fmla="*/ 422694 h 440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3927" h="440755">
                    <a:moveTo>
                      <a:pt x="0" y="0"/>
                    </a:moveTo>
                    <a:cubicBezTo>
                      <a:pt x="255917" y="73324"/>
                      <a:pt x="511834" y="146649"/>
                      <a:pt x="759124" y="163902"/>
                    </a:cubicBezTo>
                    <a:cubicBezTo>
                      <a:pt x="1006414" y="181155"/>
                      <a:pt x="1207698" y="63261"/>
                      <a:pt x="1483743" y="103517"/>
                    </a:cubicBezTo>
                    <a:cubicBezTo>
                      <a:pt x="1759788" y="143774"/>
                      <a:pt x="2255807" y="352245"/>
                      <a:pt x="2415396" y="405441"/>
                    </a:cubicBezTo>
                    <a:cubicBezTo>
                      <a:pt x="2574985" y="458637"/>
                      <a:pt x="2508130" y="440665"/>
                      <a:pt x="2441275" y="42269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1696220" y="1589064"/>
            <a:ext cx="21419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군집 별 이탈 비율 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51" y="2019951"/>
            <a:ext cx="4341933" cy="256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763212" y="1589064"/>
            <a:ext cx="17604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군집 변화 횟수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6185140" y="2079406"/>
            <a:ext cx="2717645" cy="1979664"/>
          </a:xfrm>
          <a:custGeom>
            <a:avLst/>
            <a:gdLst>
              <a:gd name="connsiteX0" fmla="*/ 0 w 2717645"/>
              <a:gd name="connsiteY0" fmla="*/ 1836986 h 1979664"/>
              <a:gd name="connsiteX1" fmla="*/ 319177 w 2717645"/>
              <a:gd name="connsiteY1" fmla="*/ 1526436 h 1979664"/>
              <a:gd name="connsiteX2" fmla="*/ 560717 w 2717645"/>
              <a:gd name="connsiteY2" fmla="*/ 922586 h 1979664"/>
              <a:gd name="connsiteX3" fmla="*/ 879894 w 2717645"/>
              <a:gd name="connsiteY3" fmla="*/ 16813 h 1979664"/>
              <a:gd name="connsiteX4" fmla="*/ 1466490 w 2717645"/>
              <a:gd name="connsiteY4" fmla="*/ 396375 h 1979664"/>
              <a:gd name="connsiteX5" fmla="*/ 1725283 w 2717645"/>
              <a:gd name="connsiteY5" fmla="*/ 1172752 h 1979664"/>
              <a:gd name="connsiteX6" fmla="*/ 2070339 w 2717645"/>
              <a:gd name="connsiteY6" fmla="*/ 1828360 h 1979664"/>
              <a:gd name="connsiteX7" fmla="*/ 2674188 w 2717645"/>
              <a:gd name="connsiteY7" fmla="*/ 1966383 h 1979664"/>
              <a:gd name="connsiteX8" fmla="*/ 2622430 w 2717645"/>
              <a:gd name="connsiteY8" fmla="*/ 1966383 h 197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7645" h="1979664">
                <a:moveTo>
                  <a:pt x="0" y="1836986"/>
                </a:moveTo>
                <a:cubicBezTo>
                  <a:pt x="112862" y="1757911"/>
                  <a:pt x="225724" y="1678836"/>
                  <a:pt x="319177" y="1526436"/>
                </a:cubicBezTo>
                <a:cubicBezTo>
                  <a:pt x="412630" y="1374036"/>
                  <a:pt x="467264" y="1174190"/>
                  <a:pt x="560717" y="922586"/>
                </a:cubicBezTo>
                <a:cubicBezTo>
                  <a:pt x="654170" y="670982"/>
                  <a:pt x="728932" y="104515"/>
                  <a:pt x="879894" y="16813"/>
                </a:cubicBezTo>
                <a:cubicBezTo>
                  <a:pt x="1030856" y="-70889"/>
                  <a:pt x="1325592" y="203719"/>
                  <a:pt x="1466490" y="396375"/>
                </a:cubicBezTo>
                <a:cubicBezTo>
                  <a:pt x="1607388" y="589031"/>
                  <a:pt x="1624642" y="934088"/>
                  <a:pt x="1725283" y="1172752"/>
                </a:cubicBezTo>
                <a:cubicBezTo>
                  <a:pt x="1825924" y="1411416"/>
                  <a:pt x="1912188" y="1696088"/>
                  <a:pt x="2070339" y="1828360"/>
                </a:cubicBezTo>
                <a:cubicBezTo>
                  <a:pt x="2228490" y="1960632"/>
                  <a:pt x="2582173" y="1943379"/>
                  <a:pt x="2674188" y="1966383"/>
                </a:cubicBezTo>
                <a:cubicBezTo>
                  <a:pt x="2766203" y="1989387"/>
                  <a:pt x="2694316" y="1977885"/>
                  <a:pt x="2622430" y="1966383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6245525" y="2232129"/>
            <a:ext cx="2363637" cy="1753275"/>
          </a:xfrm>
          <a:custGeom>
            <a:avLst/>
            <a:gdLst>
              <a:gd name="connsiteX0" fmla="*/ 0 w 2363637"/>
              <a:gd name="connsiteY0" fmla="*/ 1684263 h 1753275"/>
              <a:gd name="connsiteX1" fmla="*/ 327803 w 2363637"/>
              <a:gd name="connsiteY1" fmla="*/ 1408218 h 1753275"/>
              <a:gd name="connsiteX2" fmla="*/ 888520 w 2363637"/>
              <a:gd name="connsiteY2" fmla="*/ 235026 h 1753275"/>
              <a:gd name="connsiteX3" fmla="*/ 1233577 w 2363637"/>
              <a:gd name="connsiteY3" fmla="*/ 2113 h 1753275"/>
              <a:gd name="connsiteX4" fmla="*/ 1509622 w 2363637"/>
              <a:gd name="connsiteY4" fmla="*/ 286784 h 1753275"/>
              <a:gd name="connsiteX5" fmla="*/ 1759788 w 2363637"/>
              <a:gd name="connsiteY5" fmla="*/ 856128 h 1753275"/>
              <a:gd name="connsiteX6" fmla="*/ 2044460 w 2363637"/>
              <a:gd name="connsiteY6" fmla="*/ 1373713 h 1753275"/>
              <a:gd name="connsiteX7" fmla="*/ 2363637 w 2363637"/>
              <a:gd name="connsiteY7" fmla="*/ 1753275 h 175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3637" h="1753275">
                <a:moveTo>
                  <a:pt x="0" y="1684263"/>
                </a:moveTo>
                <a:cubicBezTo>
                  <a:pt x="89858" y="1667010"/>
                  <a:pt x="179716" y="1649757"/>
                  <a:pt x="327803" y="1408218"/>
                </a:cubicBezTo>
                <a:cubicBezTo>
                  <a:pt x="475890" y="1166678"/>
                  <a:pt x="737558" y="469377"/>
                  <a:pt x="888520" y="235026"/>
                </a:cubicBezTo>
                <a:cubicBezTo>
                  <a:pt x="1039482" y="675"/>
                  <a:pt x="1130060" y="-6513"/>
                  <a:pt x="1233577" y="2113"/>
                </a:cubicBezTo>
                <a:cubicBezTo>
                  <a:pt x="1337094" y="10739"/>
                  <a:pt x="1421920" y="144448"/>
                  <a:pt x="1509622" y="286784"/>
                </a:cubicBezTo>
                <a:cubicBezTo>
                  <a:pt x="1597324" y="429120"/>
                  <a:pt x="1670648" y="674973"/>
                  <a:pt x="1759788" y="856128"/>
                </a:cubicBezTo>
                <a:cubicBezTo>
                  <a:pt x="1848928" y="1037283"/>
                  <a:pt x="1943819" y="1224189"/>
                  <a:pt x="2044460" y="1373713"/>
                </a:cubicBezTo>
                <a:cubicBezTo>
                  <a:pt x="2145101" y="1523237"/>
                  <a:pt x="2254369" y="1638256"/>
                  <a:pt x="2363637" y="17532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290122" y="4566225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거래량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81810" y="3728219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경기천년제목OTF Light" pitchFamily="18" charset="-127"/>
                <a:ea typeface="경기천년제목OTF Light" pitchFamily="18" charset="-127"/>
              </a:rPr>
              <a:t>10%</a:t>
            </a:r>
            <a:endParaRPr lang="ko-KR" altLang="en-US" sz="1600" b="1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5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927" y="1840852"/>
            <a:ext cx="4567772" cy="278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35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군집을 이용한 이탈자 예측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321" y="954825"/>
            <a:ext cx="61629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이탈자와 비 이탈자 비교</a:t>
            </a:r>
            <a:r>
              <a:rPr lang="en-US" altLang="ko-KR" sz="3000" dirty="0" smtClean="0">
                <a:latin typeface="경기천년제목OTF Bold" pitchFamily="18" charset="-127"/>
                <a:ea typeface="경기천년제목OTF Bold" pitchFamily="18" charset="-127"/>
              </a:rPr>
              <a:t>(6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개월 기준</a:t>
            </a:r>
            <a:r>
              <a:rPr lang="en-US" altLang="ko-KR" sz="3000" dirty="0" smtClean="0">
                <a:latin typeface="경기천년제목OTF Bold" pitchFamily="18" charset="-127"/>
                <a:ea typeface="경기천년제목OTF Bold" pitchFamily="18" charset="-127"/>
              </a:rPr>
              <a:t>)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3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137013" y="4960348"/>
            <a:ext cx="2665562" cy="1587470"/>
            <a:chOff x="6081623" y="4718649"/>
            <a:chExt cx="2665562" cy="1587470"/>
          </a:xfrm>
        </p:grpSpPr>
        <p:sp>
          <p:nvSpPr>
            <p:cNvPr id="31" name="자유형 30"/>
            <p:cNvSpPr/>
            <p:nvPr/>
          </p:nvSpPr>
          <p:spPr>
            <a:xfrm>
              <a:off x="6081623" y="4718649"/>
              <a:ext cx="2466264" cy="1587470"/>
            </a:xfrm>
            <a:custGeom>
              <a:avLst/>
              <a:gdLst>
                <a:gd name="connsiteX0" fmla="*/ 0 w 2466264"/>
                <a:gd name="connsiteY0" fmla="*/ 0 h 1587470"/>
                <a:gd name="connsiteX1" fmla="*/ 810883 w 2466264"/>
                <a:gd name="connsiteY1" fmla="*/ 888521 h 1587470"/>
                <a:gd name="connsiteX2" fmla="*/ 2337758 w 2466264"/>
                <a:gd name="connsiteY2" fmla="*/ 1535502 h 1587470"/>
                <a:gd name="connsiteX3" fmla="*/ 2277373 w 2466264"/>
                <a:gd name="connsiteY3" fmla="*/ 1500996 h 158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6264" h="1587470">
                  <a:moveTo>
                    <a:pt x="0" y="0"/>
                  </a:moveTo>
                  <a:cubicBezTo>
                    <a:pt x="210628" y="316302"/>
                    <a:pt x="421257" y="632604"/>
                    <a:pt x="810883" y="888521"/>
                  </a:cubicBezTo>
                  <a:cubicBezTo>
                    <a:pt x="1200509" y="1144438"/>
                    <a:pt x="2093343" y="1433423"/>
                    <a:pt x="2337758" y="1535502"/>
                  </a:cubicBezTo>
                  <a:cubicBezTo>
                    <a:pt x="2582173" y="1637581"/>
                    <a:pt x="2429773" y="1569288"/>
                    <a:pt x="2277373" y="1500996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6196903" y="5423040"/>
              <a:ext cx="2550282" cy="477428"/>
            </a:xfrm>
            <a:custGeom>
              <a:avLst/>
              <a:gdLst>
                <a:gd name="connsiteX0" fmla="*/ 14116 w 2550282"/>
                <a:gd name="connsiteY0" fmla="*/ 2975 h 477428"/>
                <a:gd name="connsiteX1" fmla="*/ 143512 w 2550282"/>
                <a:gd name="connsiteY1" fmla="*/ 11602 h 477428"/>
                <a:gd name="connsiteX2" fmla="*/ 1601376 w 2550282"/>
                <a:gd name="connsiteY2" fmla="*/ 175503 h 477428"/>
                <a:gd name="connsiteX3" fmla="*/ 2550282 w 2550282"/>
                <a:gd name="connsiteY3" fmla="*/ 477428 h 47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0282" h="477428">
                  <a:moveTo>
                    <a:pt x="14116" y="2975"/>
                  </a:moveTo>
                  <a:cubicBezTo>
                    <a:pt x="-53458" y="-7089"/>
                    <a:pt x="143512" y="11602"/>
                    <a:pt x="143512" y="11602"/>
                  </a:cubicBezTo>
                  <a:cubicBezTo>
                    <a:pt x="408055" y="40357"/>
                    <a:pt x="1200248" y="97865"/>
                    <a:pt x="1601376" y="175503"/>
                  </a:cubicBezTo>
                  <a:cubicBezTo>
                    <a:pt x="2002504" y="253141"/>
                    <a:pt x="2276393" y="365284"/>
                    <a:pt x="2550282" y="47742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5" y="1898437"/>
            <a:ext cx="4178253" cy="256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094" y="4938195"/>
            <a:ext cx="4155438" cy="255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자유형 9"/>
          <p:cNvSpPr/>
          <p:nvPr/>
        </p:nvSpPr>
        <p:spPr>
          <a:xfrm>
            <a:off x="6239427" y="2053438"/>
            <a:ext cx="2706879" cy="2149906"/>
          </a:xfrm>
          <a:custGeom>
            <a:avLst/>
            <a:gdLst>
              <a:gd name="connsiteX0" fmla="*/ 0 w 2614907"/>
              <a:gd name="connsiteY0" fmla="*/ 2088560 h 2256215"/>
              <a:gd name="connsiteX1" fmla="*/ 327804 w 2614907"/>
              <a:gd name="connsiteY1" fmla="*/ 1812514 h 2256215"/>
              <a:gd name="connsiteX2" fmla="*/ 1285336 w 2614907"/>
              <a:gd name="connsiteY2" fmla="*/ 967 h 2256215"/>
              <a:gd name="connsiteX3" fmla="*/ 2510287 w 2614907"/>
              <a:gd name="connsiteY3" fmla="*/ 2079933 h 2256215"/>
              <a:gd name="connsiteX4" fmla="*/ 2467155 w 2614907"/>
              <a:gd name="connsiteY4" fmla="*/ 2002296 h 2256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4907" h="2256215">
                <a:moveTo>
                  <a:pt x="0" y="2088560"/>
                </a:moveTo>
                <a:cubicBezTo>
                  <a:pt x="56790" y="2124503"/>
                  <a:pt x="113581" y="2160446"/>
                  <a:pt x="327804" y="1812514"/>
                </a:cubicBezTo>
                <a:cubicBezTo>
                  <a:pt x="542027" y="1464582"/>
                  <a:pt x="921589" y="-43603"/>
                  <a:pt x="1285336" y="967"/>
                </a:cubicBezTo>
                <a:cubicBezTo>
                  <a:pt x="1649083" y="45537"/>
                  <a:pt x="2313317" y="1746378"/>
                  <a:pt x="2510287" y="2079933"/>
                </a:cubicBezTo>
                <a:cubicBezTo>
                  <a:pt x="2707257" y="2413488"/>
                  <a:pt x="2587206" y="2207892"/>
                  <a:pt x="2467155" y="20022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6136415" y="1957228"/>
            <a:ext cx="2717919" cy="2246115"/>
          </a:xfrm>
          <a:custGeom>
            <a:avLst/>
            <a:gdLst>
              <a:gd name="connsiteX0" fmla="*/ 0 w 2717919"/>
              <a:gd name="connsiteY0" fmla="*/ 2116076 h 2246115"/>
              <a:gd name="connsiteX1" fmla="*/ 638355 w 2717919"/>
              <a:gd name="connsiteY1" fmla="*/ 1072279 h 2246115"/>
              <a:gd name="connsiteX2" fmla="*/ 948906 w 2717919"/>
              <a:gd name="connsiteY2" fmla="*/ 19857 h 2246115"/>
              <a:gd name="connsiteX3" fmla="*/ 1630393 w 2717919"/>
              <a:gd name="connsiteY3" fmla="*/ 459804 h 2246115"/>
              <a:gd name="connsiteX4" fmla="*/ 1975449 w 2717919"/>
              <a:gd name="connsiteY4" fmla="*/ 1391457 h 2246115"/>
              <a:gd name="connsiteX5" fmla="*/ 2320506 w 2717919"/>
              <a:gd name="connsiteY5" fmla="*/ 2012559 h 2246115"/>
              <a:gd name="connsiteX6" fmla="*/ 2674189 w 2717919"/>
              <a:gd name="connsiteY6" fmla="*/ 2219593 h 2246115"/>
              <a:gd name="connsiteX7" fmla="*/ 2700068 w 2717919"/>
              <a:gd name="connsiteY7" fmla="*/ 2236845 h 224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7919" h="2246115">
                <a:moveTo>
                  <a:pt x="0" y="2116076"/>
                </a:moveTo>
                <a:cubicBezTo>
                  <a:pt x="240102" y="1768862"/>
                  <a:pt x="480204" y="1421649"/>
                  <a:pt x="638355" y="1072279"/>
                </a:cubicBezTo>
                <a:cubicBezTo>
                  <a:pt x="796506" y="722909"/>
                  <a:pt x="783566" y="121936"/>
                  <a:pt x="948906" y="19857"/>
                </a:cubicBezTo>
                <a:cubicBezTo>
                  <a:pt x="1114246" y="-82222"/>
                  <a:pt x="1459303" y="231204"/>
                  <a:pt x="1630393" y="459804"/>
                </a:cubicBezTo>
                <a:cubicBezTo>
                  <a:pt x="1801483" y="688404"/>
                  <a:pt x="1860430" y="1132665"/>
                  <a:pt x="1975449" y="1391457"/>
                </a:cubicBezTo>
                <a:cubicBezTo>
                  <a:pt x="2090468" y="1650249"/>
                  <a:pt x="2204049" y="1874536"/>
                  <a:pt x="2320506" y="2012559"/>
                </a:cubicBezTo>
                <a:cubicBezTo>
                  <a:pt x="2436963" y="2150582"/>
                  <a:pt x="2610929" y="2182212"/>
                  <a:pt x="2674189" y="2219593"/>
                </a:cubicBezTo>
                <a:cubicBezTo>
                  <a:pt x="2737449" y="2256974"/>
                  <a:pt x="2718758" y="2246909"/>
                  <a:pt x="2700068" y="223684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6378553" y="5020573"/>
            <a:ext cx="2475781" cy="1725284"/>
          </a:xfrm>
          <a:custGeom>
            <a:avLst/>
            <a:gdLst>
              <a:gd name="connsiteX0" fmla="*/ 0 w 2475781"/>
              <a:gd name="connsiteY0" fmla="*/ 0 h 1725284"/>
              <a:gd name="connsiteX1" fmla="*/ 733245 w 2475781"/>
              <a:gd name="connsiteY1" fmla="*/ 845389 h 1725284"/>
              <a:gd name="connsiteX2" fmla="*/ 1388852 w 2475781"/>
              <a:gd name="connsiteY2" fmla="*/ 1104182 h 1725284"/>
              <a:gd name="connsiteX3" fmla="*/ 2122098 w 2475781"/>
              <a:gd name="connsiteY3" fmla="*/ 1518250 h 1725284"/>
              <a:gd name="connsiteX4" fmla="*/ 2475781 w 2475781"/>
              <a:gd name="connsiteY4" fmla="*/ 1725284 h 1725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781" h="1725284">
                <a:moveTo>
                  <a:pt x="0" y="0"/>
                </a:moveTo>
                <a:cubicBezTo>
                  <a:pt x="250885" y="330679"/>
                  <a:pt x="501770" y="661359"/>
                  <a:pt x="733245" y="845389"/>
                </a:cubicBezTo>
                <a:cubicBezTo>
                  <a:pt x="964720" y="1029419"/>
                  <a:pt x="1157377" y="992039"/>
                  <a:pt x="1388852" y="1104182"/>
                </a:cubicBezTo>
                <a:cubicBezTo>
                  <a:pt x="1620327" y="1216325"/>
                  <a:pt x="1940943" y="1414733"/>
                  <a:pt x="2122098" y="1518250"/>
                </a:cubicBezTo>
                <a:cubicBezTo>
                  <a:pt x="2303253" y="1621767"/>
                  <a:pt x="2389517" y="1673525"/>
                  <a:pt x="2475781" y="172528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6473443" y="5762445"/>
            <a:ext cx="2329132" cy="362310"/>
          </a:xfrm>
          <a:custGeom>
            <a:avLst/>
            <a:gdLst>
              <a:gd name="connsiteX0" fmla="*/ 0 w 2329132"/>
              <a:gd name="connsiteY0" fmla="*/ 0 h 362310"/>
              <a:gd name="connsiteX1" fmla="*/ 802257 w 2329132"/>
              <a:gd name="connsiteY1" fmla="*/ 112144 h 362310"/>
              <a:gd name="connsiteX2" fmla="*/ 1431985 w 2329132"/>
              <a:gd name="connsiteY2" fmla="*/ 86264 h 362310"/>
              <a:gd name="connsiteX3" fmla="*/ 2329132 w 2329132"/>
              <a:gd name="connsiteY3" fmla="*/ 362310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32" h="362310">
                <a:moveTo>
                  <a:pt x="0" y="0"/>
                </a:moveTo>
                <a:cubicBezTo>
                  <a:pt x="281796" y="48883"/>
                  <a:pt x="563593" y="97767"/>
                  <a:pt x="802257" y="112144"/>
                </a:cubicBezTo>
                <a:cubicBezTo>
                  <a:pt x="1040921" y="126521"/>
                  <a:pt x="1177506" y="44570"/>
                  <a:pt x="1431985" y="86264"/>
                </a:cubicBezTo>
                <a:cubicBezTo>
                  <a:pt x="1686464" y="127958"/>
                  <a:pt x="2007798" y="245134"/>
                  <a:pt x="2329132" y="3623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90" y="4827135"/>
            <a:ext cx="4351996" cy="270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자유형 13"/>
          <p:cNvSpPr/>
          <p:nvPr/>
        </p:nvSpPr>
        <p:spPr>
          <a:xfrm>
            <a:off x="1155187" y="4945202"/>
            <a:ext cx="1166384" cy="1602616"/>
          </a:xfrm>
          <a:custGeom>
            <a:avLst/>
            <a:gdLst>
              <a:gd name="connsiteX0" fmla="*/ 0 w 974785"/>
              <a:gd name="connsiteY0" fmla="*/ 0 h 1716657"/>
              <a:gd name="connsiteX1" fmla="*/ 276045 w 974785"/>
              <a:gd name="connsiteY1" fmla="*/ 1026544 h 1716657"/>
              <a:gd name="connsiteX2" fmla="*/ 974785 w 974785"/>
              <a:gd name="connsiteY2" fmla="*/ 1716657 h 17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785" h="1716657">
                <a:moveTo>
                  <a:pt x="0" y="0"/>
                </a:moveTo>
                <a:cubicBezTo>
                  <a:pt x="56790" y="370217"/>
                  <a:pt x="113581" y="740434"/>
                  <a:pt x="276045" y="1026544"/>
                </a:cubicBezTo>
                <a:cubicBezTo>
                  <a:pt x="438509" y="1312654"/>
                  <a:pt x="706647" y="1514655"/>
                  <a:pt x="974785" y="17166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1241450" y="5822830"/>
            <a:ext cx="1080121" cy="463460"/>
          </a:xfrm>
          <a:custGeom>
            <a:avLst/>
            <a:gdLst>
              <a:gd name="connsiteX0" fmla="*/ 0 w 1017917"/>
              <a:gd name="connsiteY0" fmla="*/ 0 h 638355"/>
              <a:gd name="connsiteX1" fmla="*/ 310551 w 1017917"/>
              <a:gd name="connsiteY1" fmla="*/ 86264 h 638355"/>
              <a:gd name="connsiteX2" fmla="*/ 638354 w 1017917"/>
              <a:gd name="connsiteY2" fmla="*/ 112143 h 638355"/>
              <a:gd name="connsiteX3" fmla="*/ 1017917 w 1017917"/>
              <a:gd name="connsiteY3" fmla="*/ 638355 h 63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917" h="638355">
                <a:moveTo>
                  <a:pt x="0" y="0"/>
                </a:moveTo>
                <a:cubicBezTo>
                  <a:pt x="102079" y="33787"/>
                  <a:pt x="204159" y="67574"/>
                  <a:pt x="310551" y="86264"/>
                </a:cubicBezTo>
                <a:cubicBezTo>
                  <a:pt x="416943" y="104955"/>
                  <a:pt x="520460" y="20128"/>
                  <a:pt x="638354" y="112143"/>
                </a:cubicBezTo>
                <a:cubicBezTo>
                  <a:pt x="756248" y="204158"/>
                  <a:pt x="887082" y="421256"/>
                  <a:pt x="1017917" y="6383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883998" y="4477053"/>
            <a:ext cx="12089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지출 금액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5493" y="4529461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거래량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12185" y="1526342"/>
            <a:ext cx="21419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군집 별 이탈 비율 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80339" y="1453090"/>
            <a:ext cx="17604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군집 변화 횟수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665" y="3714938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경기천년제목OTF Light" pitchFamily="18" charset="-127"/>
                <a:ea typeface="경기천년제목OTF Light" pitchFamily="18" charset="-127"/>
              </a:rPr>
              <a:t>10%</a:t>
            </a:r>
            <a:endParaRPr lang="ko-KR" altLang="en-US" sz="1600" b="1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36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군집을 이용한 이탈자 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예측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322" y="971525"/>
            <a:ext cx="87129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변수 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생성</a:t>
            </a:r>
            <a:r>
              <a:rPr lang="en-US" altLang="ko-KR" dirty="0" smtClean="0">
                <a:latin typeface="경기천년제목OTF Bold" pitchFamily="18" charset="-127"/>
                <a:ea typeface="경기천년제목OTF Bold" pitchFamily="18" charset="-127"/>
              </a:rPr>
              <a:t>        </a:t>
            </a:r>
            <a:r>
              <a:rPr lang="ko-KR" altLang="en-US" dirty="0" smtClean="0">
                <a:latin typeface="경기천년제목OTF Bold" pitchFamily="18" charset="-127"/>
                <a:ea typeface="경기천년제목OTF Bold" pitchFamily="18" charset="-127"/>
              </a:rPr>
              <a:t> </a:t>
            </a:r>
            <a:endParaRPr lang="en-US" altLang="ko-KR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61387"/>
              </p:ext>
            </p:extLst>
          </p:nvPr>
        </p:nvGraphicFramePr>
        <p:xfrm>
          <a:off x="1241450" y="3059757"/>
          <a:ext cx="8340853" cy="2880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tableStyleId>{5C22544A-7EE6-4342-B048-85BDC9FD1C3A}</a:tableStyleId>
              </a:tblPr>
              <a:tblGrid>
                <a:gridCol w="1219645"/>
                <a:gridCol w="1437005"/>
                <a:gridCol w="2424430"/>
                <a:gridCol w="1195705"/>
                <a:gridCol w="2064068"/>
              </a:tblGrid>
              <a:tr h="2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시작월</a:t>
                      </a:r>
                      <a:endParaRPr lang="ko-KR" altLang="en-US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마지막 월</a:t>
                      </a:r>
                      <a:endParaRPr lang="ko-KR" altLang="en-US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설명</a:t>
                      </a:r>
                      <a:endParaRPr lang="ko-KR" altLang="en-US" sz="1900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기타</a:t>
                      </a:r>
                      <a:endParaRPr lang="ko-KR" altLang="en-US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설명</a:t>
                      </a:r>
                      <a:endParaRPr lang="ko-KR" altLang="en-US" sz="1900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Fspend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Lspend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소비금액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Period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이용 기간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Fvol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Lvol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거래량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Change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변한 군집 </a:t>
                      </a:r>
                      <a:r>
                        <a:rPr lang="ko-KR" altLang="en-US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갯수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Fsom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Lsom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군집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Fcat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Lcat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최빈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 선호 항목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Fmono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Lmono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소비 경향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Fweight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Lweight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당월 이탈자 비율 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14734" y="1979636"/>
            <a:ext cx="107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-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이용 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시작과 끝을 기준으로 변화에 따른 이탈자 파악을 위한 특성 변수들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생성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1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37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군집을 이용한 이탈자 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예측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4071" y="940600"/>
            <a:ext cx="87129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샘플링</a:t>
            </a:r>
            <a:r>
              <a:rPr lang="en-US" altLang="ko-KR" sz="3000" dirty="0">
                <a:latin typeface="경기천년제목OTF Bold" pitchFamily="18" charset="-127"/>
                <a:ea typeface="경기천년제목OTF Bold" pitchFamily="18" charset="-127"/>
              </a:rPr>
              <a:t> </a:t>
            </a:r>
            <a:r>
              <a:rPr lang="en-US" altLang="ko-KR" sz="3000" dirty="0" smtClean="0">
                <a:latin typeface="경기천년제목OTF Bold" pitchFamily="18" charset="-127"/>
                <a:ea typeface="경기천년제목OTF Bold" pitchFamily="18" charset="-127"/>
              </a:rPr>
              <a:t>(Train/ Test set 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구성</a:t>
            </a:r>
            <a:r>
              <a:rPr lang="en-US" altLang="ko-KR" sz="3000" dirty="0" smtClean="0">
                <a:latin typeface="경기천년제목OTF Bold" pitchFamily="18" charset="-127"/>
                <a:ea typeface="경기천년제목OTF Bold" pitchFamily="18" charset="-127"/>
              </a:rPr>
              <a:t>)  (3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개월 기준</a:t>
            </a:r>
            <a:r>
              <a:rPr lang="en-US" altLang="ko-KR" sz="3000" dirty="0" smtClean="0">
                <a:latin typeface="경기천년제목OTF Bold" pitchFamily="18" charset="-127"/>
                <a:ea typeface="경기천년제목OTF Bold" pitchFamily="18" charset="-127"/>
              </a:rPr>
              <a:t>)      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 </a:t>
            </a:r>
            <a:endParaRPr lang="en-US" altLang="ko-KR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graphicFrame>
        <p:nvGraphicFramePr>
          <p:cNvPr id="26" name="차트 25"/>
          <p:cNvGraphicFramePr/>
          <p:nvPr>
            <p:extLst>
              <p:ext uri="{D42A27DB-BD31-4B8C-83A1-F6EECF244321}">
                <p14:modId xmlns:p14="http://schemas.microsoft.com/office/powerpoint/2010/main" val="2392659710"/>
              </p:ext>
            </p:extLst>
          </p:nvPr>
        </p:nvGraphicFramePr>
        <p:xfrm>
          <a:off x="449362" y="2195661"/>
          <a:ext cx="5292129" cy="3816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457474" y="6444133"/>
            <a:ext cx="24400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총 </a:t>
            </a:r>
            <a:r>
              <a:rPr lang="ko-KR" altLang="en-US" sz="2200" dirty="0" err="1" smtClean="0">
                <a:latin typeface="경기천년제목OTF Light" pitchFamily="18" charset="-127"/>
                <a:ea typeface="경기천년제목OTF Light" pitchFamily="18" charset="-127"/>
              </a:rPr>
              <a:t>고객수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: 8193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명 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28443" y="2071679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경기천년제목OTF Light" pitchFamily="18" charset="-127"/>
                <a:ea typeface="경기천년제목OTF Light" pitchFamily="18" charset="-127"/>
              </a:rPr>
              <a:t>데이터셋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 표본 구성 비율 </a:t>
            </a:r>
            <a:endParaRPr lang="ko-KR" altLang="en-US" sz="24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568563" y="2615990"/>
            <a:ext cx="3360589" cy="1045838"/>
            <a:chOff x="6548341" y="2661991"/>
            <a:chExt cx="3360589" cy="1045838"/>
          </a:xfrm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6548341" y="3131765"/>
              <a:ext cx="3360589" cy="576064"/>
              <a:chOff x="6573606" y="2987749"/>
              <a:chExt cx="3360589" cy="57606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6573606" y="2987749"/>
                <a:ext cx="1992438" cy="57606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1702</a:t>
                </a:r>
                <a:r>
                  <a:rPr lang="ko-KR" altLang="en-US" sz="24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명</a:t>
                </a:r>
                <a:endParaRPr lang="ko-KR" altLang="en-US" sz="2400" dirty="0">
                  <a:solidFill>
                    <a:schemeClr val="tx1"/>
                  </a:solidFill>
                  <a:latin typeface="경기천년제목OTF Light" pitchFamily="18" charset="-127"/>
                  <a:ea typeface="경기천년제목OTF Light" pitchFamily="18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8566044" y="2987749"/>
                <a:ext cx="1368151" cy="57606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851</a:t>
                </a:r>
                <a:r>
                  <a:rPr lang="ko-KR" altLang="en-US" sz="24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명</a:t>
                </a:r>
                <a:endParaRPr lang="ko-KR" altLang="en-US" sz="2400" dirty="0">
                  <a:solidFill>
                    <a:schemeClr val="tx1"/>
                  </a:solidFill>
                  <a:latin typeface="경기천년제목OTF Light" pitchFamily="18" charset="-127"/>
                  <a:ea typeface="경기천년제목OTF Light" pitchFamily="18" charset="-127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776617" y="2661991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경기천년제목OTF Light" pitchFamily="18" charset="-127"/>
                  <a:ea typeface="경기천년제목OTF Light" pitchFamily="18" charset="-127"/>
                </a:rPr>
                <a:t>2</a:t>
              </a:r>
              <a:r>
                <a:rPr lang="en-US" altLang="ko-KR" sz="2400" dirty="0" smtClean="0">
                  <a:latin typeface="경기천년제목OTF Light" pitchFamily="18" charset="-127"/>
                  <a:ea typeface="경기천년제목OTF Light" pitchFamily="18" charset="-127"/>
                </a:rPr>
                <a:t> : 1</a:t>
              </a:r>
              <a:endParaRPr lang="ko-KR" altLang="en-US" sz="2400" dirty="0"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568563" y="3661828"/>
            <a:ext cx="3360589" cy="971729"/>
            <a:chOff x="6549187" y="4032244"/>
            <a:chExt cx="3384375" cy="971729"/>
          </a:xfrm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grpSpPr>
        <p:grpSp>
          <p:nvGrpSpPr>
            <p:cNvPr id="36" name="그룹 35"/>
            <p:cNvGrpSpPr/>
            <p:nvPr/>
          </p:nvGrpSpPr>
          <p:grpSpPr>
            <a:xfrm>
              <a:off x="6549187" y="4427909"/>
              <a:ext cx="3384375" cy="576064"/>
              <a:chOff x="6568133" y="4211885"/>
              <a:chExt cx="3384375" cy="57606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6568133" y="4211885"/>
                <a:ext cx="2304256" cy="57606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2553</a:t>
                </a:r>
                <a:r>
                  <a:rPr lang="ko-KR" altLang="en-US" sz="24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명</a:t>
                </a:r>
                <a:endParaRPr lang="ko-KR" altLang="en-US" sz="2400" dirty="0">
                  <a:solidFill>
                    <a:schemeClr val="tx1"/>
                  </a:solidFill>
                  <a:latin typeface="경기천년제목OTF Light" pitchFamily="18" charset="-127"/>
                  <a:ea typeface="경기천년제목OTF Light" pitchFamily="18" charset="-127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872389" y="4211885"/>
                <a:ext cx="1080119" cy="57606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851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명</a:t>
                </a:r>
                <a:endParaRPr lang="ko-KR" altLang="en-US" sz="2000" dirty="0">
                  <a:solidFill>
                    <a:schemeClr val="tx1"/>
                  </a:solidFill>
                  <a:latin typeface="경기천년제목OTF Light" pitchFamily="18" charset="-127"/>
                  <a:ea typeface="경기천년제목OTF Light" pitchFamily="18" charset="-127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7776617" y="4032244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경기천년제목OTF Light" pitchFamily="18" charset="-127"/>
                  <a:ea typeface="경기천년제목OTF Light" pitchFamily="18" charset="-127"/>
                </a:rPr>
                <a:t>3</a:t>
              </a:r>
              <a:r>
                <a:rPr lang="en-US" altLang="ko-KR" sz="2400" dirty="0" smtClean="0">
                  <a:latin typeface="경기천년제목OTF Light" pitchFamily="18" charset="-127"/>
                  <a:ea typeface="경기천년제목OTF Light" pitchFamily="18" charset="-127"/>
                </a:rPr>
                <a:t> : 1</a:t>
              </a:r>
              <a:endParaRPr lang="ko-KR" altLang="en-US" sz="2400" dirty="0"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568563" y="4601285"/>
            <a:ext cx="3360589" cy="991562"/>
            <a:chOff x="6548341" y="5308555"/>
            <a:chExt cx="3384375" cy="991562"/>
          </a:xfrm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grpSpPr>
        <p:grpSp>
          <p:nvGrpSpPr>
            <p:cNvPr id="37" name="그룹 36"/>
            <p:cNvGrpSpPr/>
            <p:nvPr/>
          </p:nvGrpSpPr>
          <p:grpSpPr>
            <a:xfrm>
              <a:off x="6548341" y="5724053"/>
              <a:ext cx="3384375" cy="576064"/>
              <a:chOff x="6470512" y="5436021"/>
              <a:chExt cx="3384375" cy="576064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6470512" y="5436021"/>
                <a:ext cx="2693541" cy="57606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3404</a:t>
                </a:r>
                <a:r>
                  <a:rPr lang="ko-KR" altLang="en-US" sz="24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명</a:t>
                </a:r>
                <a:endParaRPr lang="ko-KR" altLang="en-US" sz="2400" dirty="0">
                  <a:solidFill>
                    <a:schemeClr val="tx1"/>
                  </a:solidFill>
                  <a:latin typeface="경기천년제목OTF Light" pitchFamily="18" charset="-127"/>
                  <a:ea typeface="경기천년제목OTF Light" pitchFamily="18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9164053" y="5436021"/>
                <a:ext cx="690834" cy="57606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851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명</a:t>
                </a:r>
                <a:endParaRPr lang="ko-KR" altLang="en-US" sz="1600" dirty="0">
                  <a:solidFill>
                    <a:schemeClr val="tx1"/>
                  </a:solidFill>
                  <a:latin typeface="경기천년제목OTF Light" pitchFamily="18" charset="-127"/>
                  <a:ea typeface="경기천년제목OTF Light" pitchFamily="18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776617" y="5308555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경기천년제목OTF Light" pitchFamily="18" charset="-127"/>
                  <a:ea typeface="경기천년제목OTF Light" pitchFamily="18" charset="-127"/>
                </a:rPr>
                <a:t>4</a:t>
              </a:r>
              <a:r>
                <a:rPr lang="en-US" altLang="ko-KR" sz="2400" dirty="0" smtClean="0">
                  <a:latin typeface="경기천년제목OTF Light" pitchFamily="18" charset="-127"/>
                  <a:ea typeface="경기천년제목OTF Light" pitchFamily="18" charset="-127"/>
                </a:rPr>
                <a:t> : 1</a:t>
              </a:r>
              <a:endParaRPr lang="ko-KR" altLang="en-US" sz="2400" dirty="0"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</p:grpSp>
      <p:sp>
        <p:nvSpPr>
          <p:cNvPr id="44" name="아래쪽 화살표 43"/>
          <p:cNvSpPr/>
          <p:nvPr/>
        </p:nvSpPr>
        <p:spPr>
          <a:xfrm>
            <a:off x="7465815" y="5724053"/>
            <a:ext cx="1617770" cy="432048"/>
          </a:xfrm>
          <a:prstGeom prst="downArrow">
            <a:avLst>
              <a:gd name="adj1" fmla="val 50000"/>
              <a:gd name="adj2" fmla="val 4371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6065986" y="6651882"/>
            <a:ext cx="4256828" cy="795850"/>
            <a:chOff x="6065986" y="6459825"/>
            <a:chExt cx="4256828" cy="795850"/>
          </a:xfrm>
        </p:grpSpPr>
        <p:sp>
          <p:nvSpPr>
            <p:cNvPr id="45" name="직사각형 44"/>
            <p:cNvSpPr/>
            <p:nvPr/>
          </p:nvSpPr>
          <p:spPr>
            <a:xfrm>
              <a:off x="6065986" y="6463587"/>
              <a:ext cx="2783047" cy="792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3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865941" y="6459825"/>
              <a:ext cx="1456873" cy="7920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1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354018" y="6156101"/>
            <a:ext cx="4068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       트레인 셋             테스트 셋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8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38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군집을 이용한 이탈자 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예측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8546" y="2888012"/>
            <a:ext cx="44662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2017</a:t>
            </a:r>
            <a:r>
              <a:rPr lang="ko-KR" altLang="en-US" dirty="0" smtClean="0">
                <a:solidFill>
                  <a:schemeClr val="bg1"/>
                </a:solidFill>
              </a:rPr>
              <a:t>년 </a:t>
            </a:r>
            <a:r>
              <a:rPr lang="en-US" altLang="ko-KR" dirty="0" smtClean="0">
                <a:solidFill>
                  <a:schemeClr val="bg1"/>
                </a:solidFill>
              </a:rPr>
              <a:t>11</a:t>
            </a:r>
            <a:r>
              <a:rPr lang="ko-KR" altLang="en-US" dirty="0" smtClean="0">
                <a:solidFill>
                  <a:schemeClr val="bg1"/>
                </a:solidFill>
              </a:rPr>
              <a:t>월 </a:t>
            </a:r>
            <a:r>
              <a:rPr lang="en-US" altLang="ko-KR" dirty="0" smtClean="0">
                <a:solidFill>
                  <a:schemeClr val="bg1"/>
                </a:solidFill>
              </a:rPr>
              <a:t>~ 2018</a:t>
            </a:r>
            <a:r>
              <a:rPr lang="ko-KR" altLang="en-US" dirty="0" smtClean="0">
                <a:solidFill>
                  <a:schemeClr val="bg1"/>
                </a:solidFill>
              </a:rPr>
              <a:t>년 </a:t>
            </a:r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 smtClean="0">
                <a:solidFill>
                  <a:schemeClr val="bg1"/>
                </a:solidFill>
              </a:rPr>
              <a:t>월 사용자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81934" y="2915041"/>
            <a:ext cx="22910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2018</a:t>
            </a:r>
            <a:r>
              <a:rPr lang="ko-KR" altLang="en-US" dirty="0" smtClean="0">
                <a:solidFill>
                  <a:schemeClr val="bg1"/>
                </a:solidFill>
              </a:rPr>
              <a:t>년 </a:t>
            </a:r>
            <a:r>
              <a:rPr lang="en-US" altLang="ko-KR" dirty="0" smtClean="0">
                <a:solidFill>
                  <a:schemeClr val="bg1"/>
                </a:solidFill>
              </a:rPr>
              <a:t>9</a:t>
            </a:r>
            <a:r>
              <a:rPr lang="ko-KR" altLang="en-US" dirty="0" smtClean="0">
                <a:solidFill>
                  <a:schemeClr val="bg1"/>
                </a:solidFill>
              </a:rPr>
              <a:t>월 사용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14258" y="2887837"/>
            <a:ext cx="18373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11,12</a:t>
            </a:r>
            <a:r>
              <a:rPr lang="ko-KR" altLang="en-US" dirty="0" smtClean="0">
                <a:solidFill>
                  <a:schemeClr val="bg1"/>
                </a:solidFill>
              </a:rPr>
              <a:t>월 이탈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36969" y="1899672"/>
            <a:ext cx="91639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-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한번의 모델을 각 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5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회씩 시행 평균 정확도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로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 판단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.(Resampling)       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endParaRPr lang="en-US" altLang="ko-KR" sz="24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0" y="2483693"/>
            <a:ext cx="92868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39690" y="5096408"/>
            <a:ext cx="8082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모형 정확도가 매우 낮아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앞서 만든 군집의 변화와 관련된 변수들이 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이탈자와 비 이탈자의 특성을 설명하지 못하는 것으로 생각 된다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. </a:t>
            </a:r>
            <a:endParaRPr lang="ko-KR" altLang="en-US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910" y="6084093"/>
            <a:ext cx="89401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800" dirty="0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고객의 소비패턴의 변화가 이탈과는 연관이 없는 것으로 판단 된다</a:t>
            </a:r>
            <a:r>
              <a:rPr lang="en-US" altLang="ko-KR" sz="2800" dirty="0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. </a:t>
            </a:r>
            <a:r>
              <a:rPr lang="ko-KR" altLang="en-US" sz="2800" dirty="0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이탈자에 대한 예측은 </a:t>
            </a:r>
            <a:r>
              <a:rPr lang="ko-KR" altLang="en-US" sz="2800" dirty="0" err="1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어플</a:t>
            </a:r>
            <a:r>
              <a:rPr lang="ko-KR" altLang="en-US" sz="2800" dirty="0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 사용에 대한 패턴 변화를 찾아야 할 것 으로 생각 된다</a:t>
            </a:r>
            <a:r>
              <a:rPr lang="en-US" altLang="ko-KR" sz="2800" dirty="0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. </a:t>
            </a:r>
            <a:endParaRPr lang="ko-KR" altLang="en-US" sz="2800" dirty="0">
              <a:solidFill>
                <a:schemeClr val="accent2"/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321" y="1043533"/>
            <a:ext cx="19591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모형 적합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1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10267950" y="7061200"/>
            <a:ext cx="423863" cy="347663"/>
          </a:xfrm>
        </p:spPr>
        <p:txBody>
          <a:bodyPr/>
          <a:lstStyle/>
          <a:p>
            <a:fld id="{9DB1A714-22B6-415B-B621-748EF96EC691}" type="slidenum">
              <a:rPr lang="en-US" altLang="ko-KR" smtClean="0"/>
              <a:pPr/>
              <a:t>39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8034" y="7033162"/>
            <a:ext cx="419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" panose="020B0505020201080104" pitchFamily="34" charset="0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" panose="020B05050202010801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3467" y="2964879"/>
            <a:ext cx="25653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경기천년제목OTF Bold" pitchFamily="18" charset="-127"/>
                <a:ea typeface="경기천년제목OTF Bold" pitchFamily="18" charset="-127"/>
              </a:rPr>
              <a:t>05. </a:t>
            </a:r>
            <a:r>
              <a:rPr lang="ko-KR" altLang="en-US" sz="5000" dirty="0" smtClean="0">
                <a:latin typeface="경기천년제목OTF Bold" pitchFamily="18" charset="-127"/>
                <a:ea typeface="경기천년제목OTF Bold" pitchFamily="18" charset="-127"/>
              </a:rPr>
              <a:t>결론</a:t>
            </a:r>
            <a:endParaRPr lang="ko-KR" altLang="en-US" sz="5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0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경기천년제목OTF Bold" pitchFamily="18" charset="-127"/>
                <a:ea typeface="경기천년제목OTF Bold" pitchFamily="18" charset="-127"/>
              </a:rPr>
              <a:t>1-1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55" name="텍스트 개체 틀 54"/>
          <p:cNvSpPr>
            <a:spLocks noGrp="1"/>
          </p:cNvSpPr>
          <p:nvPr>
            <p:ph type="body" sz="quarter" idx="15"/>
          </p:nvPr>
        </p:nvSpPr>
        <p:spPr>
          <a:xfrm>
            <a:off x="931645" y="184313"/>
            <a:ext cx="6624001" cy="504396"/>
          </a:xfrm>
        </p:spPr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데이터 소개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354" y="1403573"/>
            <a:ext cx="97930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데이터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: HF 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데이터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( </a:t>
            </a:r>
            <a:r>
              <a:rPr lang="ko-KR" altLang="en-US" dirty="0" err="1" smtClean="0">
                <a:latin typeface="경기천년제목OTF Light" pitchFamily="18" charset="-127"/>
                <a:ea typeface="경기천년제목OTF Light" pitchFamily="18" charset="-127"/>
              </a:rPr>
              <a:t>해빗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ko-KR" altLang="en-US" dirty="0" err="1" smtClean="0">
                <a:latin typeface="경기천년제목OTF Light" pitchFamily="18" charset="-127"/>
                <a:ea typeface="경기천년제목OTF Light" pitchFamily="18" charset="-127"/>
              </a:rPr>
              <a:t>팩토리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가계부 </a:t>
            </a:r>
            <a:r>
              <a:rPr lang="ko-KR" altLang="en-US" dirty="0" err="1" smtClean="0">
                <a:latin typeface="경기천년제목OTF Light" pitchFamily="18" charset="-127"/>
                <a:ea typeface="경기천년제목OTF Light" pitchFamily="18" charset="-127"/>
              </a:rPr>
              <a:t>어플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데이터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변수 개수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: 40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개 </a:t>
            </a: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수집기간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2017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년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11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월</a:t>
            </a:r>
            <a:r>
              <a:rPr lang="en-US" altLang="ko-KR" dirty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~ 2018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년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11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월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(13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개월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수집 방법</a:t>
            </a:r>
            <a:r>
              <a:rPr lang="en-US" altLang="ko-KR" dirty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문자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/ </a:t>
            </a:r>
            <a:r>
              <a:rPr lang="ko-KR" altLang="en-US" dirty="0" err="1" smtClean="0">
                <a:latin typeface="경기천년제목OTF Light" pitchFamily="18" charset="-127"/>
                <a:ea typeface="경기천년제목OTF Light" pitchFamily="18" charset="-127"/>
              </a:rPr>
              <a:t>앱푸시를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이용한 실시간 사용금액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항목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시간 등을 저장 </a:t>
            </a: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매달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50 ~ 80 </a:t>
            </a:r>
            <a:r>
              <a:rPr lang="ko-KR" altLang="en-US" dirty="0" err="1" smtClean="0">
                <a:latin typeface="경기천년제목OTF Light" pitchFamily="18" charset="-127"/>
                <a:ea typeface="경기천년제목OTF Light" pitchFamily="18" charset="-127"/>
              </a:rPr>
              <a:t>만건의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데이터 저장 </a:t>
            </a: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전체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8998551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건의 데이터 </a:t>
            </a: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경기천년제목OTF Light" pitchFamily="18" charset="-127"/>
                <a:ea typeface="경기천년제목OTF Light" pitchFamily="18" charset="-127"/>
              </a:rPr>
              <a:t>고객수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전체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20000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명 </a:t>
            </a: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27701"/>
              </p:ext>
            </p:extLst>
          </p:nvPr>
        </p:nvGraphicFramePr>
        <p:xfrm>
          <a:off x="665386" y="5868069"/>
          <a:ext cx="3635946" cy="12371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7973"/>
                <a:gridCol w="1817973"/>
              </a:tblGrid>
              <a:tr h="412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성별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개체수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명</a:t>
                      </a:r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412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남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9028(45.1%)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412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여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10972(54.9%)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877206"/>
              </p:ext>
            </p:extLst>
          </p:nvPr>
        </p:nvGraphicFramePr>
        <p:xfrm>
          <a:off x="5417914" y="4035062"/>
          <a:ext cx="450004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021"/>
                <a:gridCol w="225002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연령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개체수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명</a:t>
                      </a:r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10</a:t>
                      </a:r>
                      <a:r>
                        <a:rPr lang="ko-KR" altLang="en-US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대이하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435(2.2%)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20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4827(24.1%)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30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5840(29.2%)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40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5861(29.3%)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50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2350(11.8%)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60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503(2.5%)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70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 이상 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184(0.9%)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40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  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결론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224" y="1907629"/>
            <a:ext cx="9964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데이터 분석을 통한 사용자 경험을 고객에게 제공 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.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군집 별 특성을 파악하여 개별 군집에 대한 마케팅 방향을 고려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.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고객의 가계부 데이터를 통해 소비패턴의 변화를 추적하여 이를 상품개발에 이용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1920" y="1349764"/>
            <a:ext cx="8386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결론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2384" y="4355901"/>
            <a:ext cx="1197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한계점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787" y="4917211"/>
            <a:ext cx="10300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기타 관측치가 많아 추후 소비항목 분류를 좀더 정교하게 만들 필요가 있음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.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임의 추출된 표본이 아니라 실제 데이터와는 다른 결과가 나올 수 있음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.</a:t>
            </a:r>
            <a:endParaRPr lang="en-US" altLang="ko-KR" sz="24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군집을 이용한 이탈자 예측에서 파생변수 생성에 좀더 정교할 필요가 있음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.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이탈자 예측에 대해서는 고객의 소비패턴보다 </a:t>
            </a:r>
            <a:r>
              <a:rPr lang="ko-KR" altLang="en-US" sz="2400" dirty="0" err="1" smtClean="0">
                <a:latin typeface="경기천년제목OTF Light" pitchFamily="18" charset="-127"/>
                <a:ea typeface="경기천년제목OTF Light" pitchFamily="18" charset="-127"/>
              </a:rPr>
              <a:t>어플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 이용 패턴을 분석할 필요가 있음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7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10267950" y="7061200"/>
            <a:ext cx="423863" cy="347663"/>
          </a:xfrm>
        </p:spPr>
        <p:txBody>
          <a:bodyPr/>
          <a:lstStyle/>
          <a:p>
            <a:fld id="{9DB1A714-22B6-415B-B621-748EF96EC691}" type="slidenum">
              <a:rPr lang="en-US" altLang="ko-KR" smtClean="0"/>
              <a:pPr/>
              <a:t>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9722" y="2964879"/>
            <a:ext cx="33123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smtClean="0">
                <a:latin typeface="경기천년제목OTF Bold" pitchFamily="18" charset="-127"/>
                <a:ea typeface="경기천년제목OTF Bold" pitchFamily="18" charset="-127"/>
              </a:rPr>
              <a:t>감사합니다</a:t>
            </a:r>
            <a:endParaRPr lang="ko-KR" altLang="en-US" sz="5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8034" y="7033162"/>
            <a:ext cx="419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" panose="020B0505020201080104" pitchFamily="34" charset="0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" panose="020B05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8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5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1-2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변수 소개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7362130" y="35421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2278"/>
              </p:ext>
            </p:extLst>
          </p:nvPr>
        </p:nvGraphicFramePr>
        <p:xfrm>
          <a:off x="305346" y="1547589"/>
          <a:ext cx="5040560" cy="4616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2520280"/>
              </a:tblGrid>
              <a:tr h="532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타입</a:t>
                      </a:r>
                      <a:endParaRPr lang="ko-KR" altLang="en-US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변수명</a:t>
                      </a:r>
                      <a:endParaRPr lang="ko-KR" altLang="en-US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</a:tr>
              <a:tr h="1065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Key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개인 식별 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ID)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SMS_ID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USER_ID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USER_SIM_NUMBER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PATTERN_ID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1065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Category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소비 항목 분류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CODE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CODE_USER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GROUP_CODE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IS_USER_CATEGORY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1065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SMS_REGISTRATION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문자 등록 시간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TIMESTAMP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MONTH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DATE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TIME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591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COMPANY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이용 카드사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NAME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CODE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859670"/>
              </p:ext>
            </p:extLst>
          </p:nvPr>
        </p:nvGraphicFramePr>
        <p:xfrm>
          <a:off x="5705946" y="1547589"/>
          <a:ext cx="4824536" cy="552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68"/>
                <a:gridCol w="2412268"/>
              </a:tblGrid>
              <a:tr h="491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타입</a:t>
                      </a:r>
                      <a:endParaRPr lang="ko-KR" altLang="en-US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변수명</a:t>
                      </a:r>
                      <a:endParaRPr lang="ko-KR" altLang="en-US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</a:tr>
              <a:tr h="5465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CARD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이용 카드 타입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TYPE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NAME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22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CARD_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APPROVAL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카드 승인 정보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TYPE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DATE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TIME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METHOD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PRICE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STORE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BALANCE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CURRENCY_UNIT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REAL_PRICE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MEMO</a:t>
                      </a:r>
                    </a:p>
                  </a:txBody>
                  <a:tcPr/>
                </a:tc>
              </a:tr>
              <a:tr h="1202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Etc.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ORGINATING _ADDRESS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RATING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LATITUDE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LONGITUDE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ADDRESS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5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6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1-3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분석 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목표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pic>
        <p:nvPicPr>
          <p:cNvPr id="9220" name="Picture 4" descr="ìê·¸ë ì´í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0" y="1041708"/>
            <a:ext cx="2755351" cy="48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6" descr="ê´ë ¨ ì´ë¯¸ì§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34" name="Picture 18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058" y="1027373"/>
            <a:ext cx="2759225" cy="490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ê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706" y="1035714"/>
            <a:ext cx="2754533" cy="489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17213" y="6219320"/>
            <a:ext cx="986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성별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/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연령으로만 구분하여 실제 소비패턴을 비교하기 어렵다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기술통계량만 제공할 뿐 소비패턴의 변화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순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/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역 방향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등을 제공하지 않는다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목표 </a:t>
            </a:r>
            <a:r>
              <a:rPr lang="en-US" altLang="ko-KR" sz="2400" dirty="0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400" dirty="0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단순 기록을 위한 </a:t>
            </a:r>
            <a:r>
              <a:rPr lang="ko-KR" altLang="en-US" sz="2400" dirty="0" err="1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어플</a:t>
            </a:r>
            <a:r>
              <a:rPr lang="ko-KR" altLang="en-US" sz="2400" dirty="0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   </a:t>
            </a:r>
            <a:r>
              <a:rPr lang="en-US" altLang="ko-KR" sz="2400" dirty="0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-&gt; </a:t>
            </a:r>
            <a:r>
              <a:rPr lang="ko-KR" altLang="en-US" sz="2400" dirty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ko-KR" altLang="en-US" sz="2400" dirty="0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고객에게 다양한 사용자 경험을 제공  </a:t>
            </a:r>
            <a:endParaRPr lang="ko-KR" altLang="en-US" sz="2400" dirty="0">
              <a:solidFill>
                <a:schemeClr val="accent2"/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1450" y="2339677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049568" y="7187602"/>
            <a:ext cx="424065" cy="347962"/>
          </a:xfrm>
        </p:spPr>
        <p:txBody>
          <a:bodyPr/>
          <a:lstStyle/>
          <a:p>
            <a:fld id="{9DB1A714-22B6-415B-B621-748EF96EC691}" type="slidenum">
              <a:rPr lang="en-US" altLang="ko-KR" smtClean="0"/>
              <a:pPr/>
              <a:t>7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1-3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분석 목표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370" y="1259557"/>
            <a:ext cx="95050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목표</a:t>
            </a:r>
            <a:endParaRPr lang="en-US" altLang="ko-KR" sz="3000" dirty="0" smtClean="0">
              <a:latin typeface="경기천년제목OTF Bold" pitchFamily="18" charset="-127"/>
              <a:ea typeface="경기천년제목OTF Bold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 smtClean="0">
              <a:latin typeface="경기천년제목OTF Bold" pitchFamily="18" charset="-127"/>
              <a:ea typeface="경기천년제목OTF Bold" pitchFamily="18" charset="-127"/>
            </a:endParaRPr>
          </a:p>
          <a:p>
            <a:pPr marL="978624" lvl="1" indent="-457200">
              <a:lnSpc>
                <a:spcPts val="26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월별 고객의 소비 데이터를 군집화 하여 특성 분석</a:t>
            </a: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978624" lvl="1" indent="-457200">
              <a:lnSpc>
                <a:spcPts val="26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고객이 시간이 지남에 따라 소비 특성이 변하는지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군집의 변화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에 대한 추적 </a:t>
            </a: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978624" lvl="1" indent="-457200">
              <a:lnSpc>
                <a:spcPts val="26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고객의 이탈가능성을 예측해 보고 그에 맞는 마케팅 방향 추천</a:t>
            </a:r>
            <a:endParaRPr lang="ko-KR" altLang="en-US" sz="2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370" y="3188677"/>
            <a:ext cx="9505056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분석 과정</a:t>
            </a:r>
            <a:endParaRPr lang="en-US" altLang="ko-KR" sz="3000" dirty="0" smtClean="0">
              <a:latin typeface="경기천년제목OTF Bold" pitchFamily="18" charset="-127"/>
              <a:ea typeface="경기천년제목OTF Bold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 smtClean="0">
              <a:latin typeface="경기천년제목OTF Bold" pitchFamily="18" charset="-127"/>
              <a:ea typeface="경기천년제목OTF Bold" pitchFamily="18" charset="-127"/>
            </a:endParaRPr>
          </a:p>
          <a:p>
            <a:pPr marL="978624" lvl="1" indent="-457200">
              <a:lnSpc>
                <a:spcPts val="26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월별 고객의 데이터의 특성을 나타낼 변수 생성</a:t>
            </a: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978624" lvl="1" indent="-457200">
              <a:lnSpc>
                <a:spcPts val="26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주성분 분석을 통한 변수 차원 축소</a:t>
            </a: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978624" lvl="1" indent="-457200">
              <a:lnSpc>
                <a:spcPts val="26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군집 별 특성 파악</a:t>
            </a: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978624" lvl="1" indent="-457200">
              <a:lnSpc>
                <a:spcPts val="26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이탈 가능성 예측모형 생성  </a:t>
            </a:r>
            <a:endParaRPr lang="ko-KR" altLang="en-US" sz="2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370" y="5436021"/>
            <a:ext cx="95050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방법론</a:t>
            </a:r>
            <a:endParaRPr lang="en-US" altLang="ko-KR" sz="3000" dirty="0" smtClean="0">
              <a:latin typeface="경기천년제목OTF Bold" pitchFamily="18" charset="-127"/>
              <a:ea typeface="경기천년제목OTF Bold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 smtClean="0">
              <a:latin typeface="경기천년제목OTF Bold" pitchFamily="18" charset="-127"/>
              <a:ea typeface="경기천년제목OTF Bold" pitchFamily="18" charset="-127"/>
            </a:endParaRPr>
          </a:p>
          <a:p>
            <a:pPr marL="978624" lvl="1" indent="-457200">
              <a:lnSpc>
                <a:spcPts val="26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차원 축소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: PCA</a:t>
            </a:r>
          </a:p>
          <a:p>
            <a:pPr marL="978624" lvl="1" indent="-457200">
              <a:lnSpc>
                <a:spcPts val="26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군집화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: K-means / SOM(Self Organize map)</a:t>
            </a:r>
          </a:p>
          <a:p>
            <a:pPr marL="978624" lvl="1" indent="-457200">
              <a:lnSpc>
                <a:spcPts val="26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예측모형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: Logistic Regression / Random Forest </a:t>
            </a:r>
            <a:endParaRPr lang="ko-KR" altLang="en-US" sz="2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19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10267950" y="7061200"/>
            <a:ext cx="423863" cy="347663"/>
          </a:xfrm>
        </p:spPr>
        <p:txBody>
          <a:bodyPr/>
          <a:lstStyle/>
          <a:p>
            <a:fld id="{9DB1A714-22B6-415B-B621-748EF96EC691}" type="slidenum">
              <a:rPr lang="en-US" altLang="ko-KR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8034" y="7033162"/>
            <a:ext cx="419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" panose="020B0505020201080104" pitchFamily="34" charset="0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" panose="020B05050202010801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3618" y="2964879"/>
            <a:ext cx="53948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경기천년제목OTF Bold" pitchFamily="18" charset="-127"/>
                <a:ea typeface="경기천년제목OTF Bold" pitchFamily="18" charset="-127"/>
              </a:rPr>
              <a:t>02. </a:t>
            </a:r>
            <a:r>
              <a:rPr lang="ko-KR" altLang="en-US" sz="5000" dirty="0" smtClean="0">
                <a:latin typeface="경기천년제목OTF Bold" pitchFamily="18" charset="-127"/>
                <a:ea typeface="경기천년제목OTF Bold" pitchFamily="18" charset="-127"/>
              </a:rPr>
              <a:t>데이터 전처리</a:t>
            </a:r>
            <a:endParaRPr lang="ko-KR" altLang="en-US" sz="5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3172" y="3893841"/>
            <a:ext cx="18950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변수 제거 </a:t>
            </a:r>
            <a:endParaRPr lang="en-US" altLang="ko-K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관측치 제거</a:t>
            </a:r>
            <a:endParaRPr lang="en-US" altLang="ko-K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데이터 셋 생성</a:t>
            </a:r>
            <a:endParaRPr lang="en-US" altLang="ko-K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극단치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 제거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파생변수 생성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3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9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변수 제거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192" y="2267669"/>
            <a:ext cx="94330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322" y="988075"/>
            <a:ext cx="9433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분석에 불필요한 변수 제거 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192" y="1691605"/>
            <a:ext cx="94330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대다수 혹은 전부가 </a:t>
            </a:r>
            <a:r>
              <a:rPr lang="ko-KR" altLang="en-US" sz="2400" dirty="0" err="1" smtClean="0">
                <a:latin typeface="경기천년제목OTF Light" pitchFamily="18" charset="-127"/>
                <a:ea typeface="경기천년제목OTF Light" pitchFamily="18" charset="-127"/>
              </a:rPr>
              <a:t>결측치인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 경우 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제거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marL="86432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USER_SIM_NUMBER, ADDRESSS, RATING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,</a:t>
            </a:r>
          </a:p>
          <a:p>
            <a:pPr marL="86432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LATITUDE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LONGTITUDE,GROUP_CODE</a:t>
            </a:r>
          </a:p>
          <a:p>
            <a:pPr lvl="1">
              <a:lnSpc>
                <a:spcPct val="150000"/>
              </a:lnSpc>
            </a:pP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DB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저장에 대한 데이터로 분석에 불필요한 변수 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제거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marL="86432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FIXED_SMS_ID, REGISTRATION_TIMESTAMP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등 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9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개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변수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86432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2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중복되는 변수 </a:t>
            </a:r>
            <a:endParaRPr lang="en-US" altLang="ko-KR" sz="24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86432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PRICE, CURRENCY_UNIT -&gt; REAL_PRICE 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로 사용 </a:t>
            </a:r>
            <a:endParaRPr lang="en-US" altLang="ko-KR" sz="22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86432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SMS_ID , USER_SIM_NUMBER , PATTERN_ID -&gt; USER_ID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를 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KEY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변수로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사용</a:t>
            </a:r>
            <a:endParaRPr lang="en-US" altLang="ko-KR" sz="22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86432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7451454" y="0"/>
            <a:ext cx="3240359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kern="10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kern="10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298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15 제조업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9F93"/>
      </a:accent1>
      <a:accent2>
        <a:srgbClr val="F24910"/>
      </a:accent2>
      <a:accent3>
        <a:srgbClr val="E99325"/>
      </a:accent3>
      <a:accent4>
        <a:srgbClr val="CCDAE6"/>
      </a:accent4>
      <a:accent5>
        <a:srgbClr val="4B5763"/>
      </a:accent5>
      <a:accent6>
        <a:srgbClr val="EA5514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6357</TotalTime>
  <Words>2642</Words>
  <Application>Microsoft Office PowerPoint</Application>
  <PresentationFormat>사용자 지정</PresentationFormat>
  <Paragraphs>812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굴림</vt:lpstr>
      <vt:lpstr>Arial</vt:lpstr>
      <vt:lpstr>Times New Roman</vt:lpstr>
      <vt:lpstr>경기천년제목OTF Light</vt:lpstr>
      <vt:lpstr>경기천년제목OTF Bold</vt:lpstr>
      <vt:lpstr>맑은 고딕</vt:lpstr>
      <vt:lpstr>NeuropoliticalW00-Book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표준작성법_사업계획서_신년도</dc:title>
  <dc:creator>㈜비즈폼</dc:creator>
  <dc:description>무단 복제 배포시 법적 불이익을 받을 수 있습니다.</dc:description>
  <cp:lastModifiedBy>DAL</cp:lastModifiedBy>
  <cp:revision>656</cp:revision>
  <dcterms:created xsi:type="dcterms:W3CDTF">2014-10-24T01:49:55Z</dcterms:created>
  <dcterms:modified xsi:type="dcterms:W3CDTF">2019-08-09T04:43:49Z</dcterms:modified>
  <cp:category>본 문서의 저작권은 비즈폼에 있습니다.</cp:category>
</cp:coreProperties>
</file>