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13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58" r:id="rId22"/>
    <p:sldId id="259" r:id="rId23"/>
    <p:sldId id="260" r:id="rId24"/>
    <p:sldId id="262" r:id="rId25"/>
    <p:sldId id="261" r:id="rId26"/>
    <p:sldId id="263" r:id="rId27"/>
    <p:sldId id="265" r:id="rId28"/>
    <p:sldId id="264" r:id="rId29"/>
    <p:sldId id="267" r:id="rId30"/>
    <p:sldId id="270" r:id="rId31"/>
    <p:sldId id="268" r:id="rId32"/>
    <p:sldId id="269" r:id="rId33"/>
    <p:sldId id="271" r:id="rId34"/>
    <p:sldId id="272" r:id="rId35"/>
    <p:sldId id="26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6" Type="http://schemas.openxmlformats.org/officeDocument/2006/relationships/slide" Target="slides/slide17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hyperlink" Target="https://github.com/abcd0978/babel-customPlugin.git" TargetMode="External"></Relationship><Relationship Id="rId3" Type="http://schemas.openxmlformats.org/officeDocument/2006/relationships/hyperlink" Target="https://github.com/abcd0978/babel-customPlugin.git" TargetMode="External"></Relationship><Relationship Id="rId4" Type="http://schemas.openxmlformats.org/officeDocument/2006/relationships/hyperlink" Target="https://github.com/abcd0978/babel-customPlugin.git" TargetMode="External"></Relationship><Relationship Id="rId5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7271133136.png"></Relationship><Relationship Id="rId3" Type="http://schemas.openxmlformats.org/officeDocument/2006/relationships/image" Target="../media/fImage59871142141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hyperlink" Target="https://github.com/abcd0978/babel-customPlugin/blob/main/plugins/setOperations.js" TargetMode="External"></Relationship><Relationship Id="rId3" Type="http://schemas.openxmlformats.org/officeDocument/2006/relationships/hyperlink" Target="https://github.com/abcd0978/babel-customPlugin/blob/main/plugins/setOperations.js" TargetMode="Externa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8021202460.png"></Relationship><Relationship Id="rId3" Type="http://schemas.openxmlformats.org/officeDocument/2006/relationships/image" Target="../media/fImage26341213972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hyperlink" Target="https://github.com/jamiebuilds/babel-handbook/blob/master/translations/ko/plugin-handbook.md" TargetMode="External"></Relationship><Relationship Id="rId3" Type="http://schemas.openxmlformats.org/officeDocument/2006/relationships/hyperlink" Target="https://github.com/jamiebuilds/babel-handbook/blob/master/translations/ko/plugin-handbook.md" TargetMode="External"></Relationship><Relationship Id="rId4" Type="http://schemas.openxmlformats.org/officeDocument/2006/relationships/hyperlink" Target="https://github.com/jamiebuilds/babel-handbook/blob/master/translations/ko/plugin-handbook.md" TargetMode="External"></Relationship><Relationship Id="rId5" Type="http://schemas.openxmlformats.org/officeDocument/2006/relationships/hyperlink" Target="https://mhk-bit.medium.com/babel-under-the-hood-63e3fb961243" TargetMode="External"></Relationship><Relationship Id="rId6" Type="http://schemas.openxmlformats.org/officeDocument/2006/relationships/hyperlink" Target="https://babeljs.io/docs/babel-types#variabledeclaration" TargetMode="External"></Relationship><Relationship Id="rId7" Type="http://schemas.openxmlformats.org/officeDocument/2006/relationships/hyperlink" Target="https://www.jointjs.com/demos/abstract-syntax-tree" TargetMode="External"></Relationship><Relationship Id="rId8" Type="http://schemas.openxmlformats.org/officeDocument/2006/relationships/hyperlink" Target="https://astexplorer.net/" TargetMode="External"></Relationship><Relationship Id="rId9" Type="http://schemas.openxmlformats.org/officeDocument/2006/relationships/hyperlink" Target="https://astexplorer.net/" TargetMode="External"></Relationship><Relationship Id="rId10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hyperlink" Target="https://babeljs.io/" TargetMode="External"></Relationship><Relationship Id="rId3" Type="http://schemas.openxmlformats.org/officeDocument/2006/relationships/hyperlink" Target="https://babeljs.io/" TargetMode="External"></Relationship><Relationship Id="rId4" Type="http://schemas.openxmlformats.org/officeDocument/2006/relationships/image" Target="../media/fImage17890325906.png"></Relationship><Relationship Id="rId5" Type="http://schemas.openxmlformats.org/officeDocument/2006/relationships/image" Target="../media/fImage136385538084.png"></Relationship><Relationship Id="rId6" Type="http://schemas.openxmlformats.org/officeDocument/2006/relationships/hyperlink" Target="https://babeljs.io/" TargetMode="External"></Relationship><Relationship Id="rId7" Type="http://schemas.openxmlformats.org/officeDocument/2006/relationships/hyperlink" Target="https://babeljs.io/" TargetMode="External"></Relationship><Relationship Id="rId8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hyperlink" Target="https://babeljs.io/" TargetMode="External"></Relationship><Relationship Id="rId3" Type="http://schemas.openxmlformats.org/officeDocument/2006/relationships/hyperlink" Target="https://babeljs.io/" TargetMode="External"></Relationship><Relationship Id="rId4" Type="http://schemas.openxmlformats.org/officeDocument/2006/relationships/image" Target="../media/fImage37707383275.png"></Relationship><Relationship Id="rId5" Type="http://schemas.openxmlformats.org/officeDocument/2006/relationships/hyperlink" Target="https://babeljs.io/" TargetMode="External"></Relationship><Relationship Id="rId6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hyperlink" Target="https://mhk-bit.medium.com/babel-under-the-hood-63e3fb961243" TargetMode="External"></Relationship><Relationship Id="rId3" Type="http://schemas.openxmlformats.org/officeDocument/2006/relationships/hyperlink" Target="https://mhk-bit.medium.com/babel-under-the-hood-63e3fb961243" TargetMode="External"></Relationship><Relationship Id="rId4" Type="http://schemas.openxmlformats.org/officeDocument/2006/relationships/image" Target="../media/fImage42808717037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6326688095.png"></Relationship><Relationship Id="rId3" Type="http://schemas.openxmlformats.org/officeDocument/2006/relationships/hyperlink" Target="https://babeljs.io/docs/babel-types#variabledeclaration" TargetMode="Externa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hyperlink" Target="https://www.jointjs.com/demos/abstract-syntax-tree" TargetMode="External"></Relationship><Relationship Id="rId3" Type="http://schemas.openxmlformats.org/officeDocument/2006/relationships/hyperlink" Target="https://astexplorer.net/" TargetMode="External"></Relationship><Relationship Id="rId4" Type="http://schemas.openxmlformats.org/officeDocument/2006/relationships/hyperlink" Target="https://astexplorer.net/" TargetMode="Externa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2535555"/>
            <a:ext cx="9144635" cy="178879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Babel로 나만의 js문법을 만들어보자!</a:t>
            </a:r>
            <a:endParaRPr lang="ko-KR" altLang="en-US"/>
          </a:p>
        </p:txBody>
      </p:sp>
      <p:sp>
        <p:nvSpPr>
          <p:cNvPr id="3" name="텍스트 상자 9"/>
          <p:cNvSpPr txBox="1">
            <a:spLocks/>
          </p:cNvSpPr>
          <p:nvPr/>
        </p:nvSpPr>
        <p:spPr>
          <a:xfrm rot="0">
            <a:off x="1616710" y="4594860"/>
            <a:ext cx="896937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바벨 커스텀 플러그인 만들기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hlinkClick r:id="rId3"/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591185"/>
            <a:ext cx="9145270" cy="46678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 sz="2400"/>
            </a:lvl1pPr>
            <a:lvl2pPr marL="457200" indent="0" algn="ctr" lvl="1">
              <a:buFontTx/>
              <a:buNone/>
              <a:defRPr lang="en-GB" altLang="en-US" sz="2000"/>
            </a:lvl2pPr>
            <a:lvl3pPr marL="914400" indent="0" algn="ctr" lvl="2">
              <a:buFontTx/>
              <a:buNone/>
              <a:defRPr lang="en-GB" altLang="en-US" sz="1800"/>
            </a:lvl3pPr>
            <a:lvl4pPr marL="1371600" indent="0" algn="ctr" lvl="3">
              <a:buFontTx/>
              <a:buNone/>
              <a:defRPr lang="en-GB" altLang="en-US" sz="1600"/>
            </a:lvl4pPr>
            <a:lvl5pPr marL="1828800" indent="0" algn="ctr" lvl="4">
              <a:buFontTx/>
              <a:buNone/>
              <a:defRPr lang="en-GB" altLang="en-US" sz="1600"/>
            </a:lvl5pPr>
            <a:lvl6pPr marL="2286000" indent="0" algn="ctr" lvl="5">
              <a:buFontTx/>
              <a:buNone/>
              <a:defRPr lang="en-GB" altLang="en-US" sz="1600"/>
            </a:lvl6pPr>
            <a:lvl7pPr marL="2743200" indent="0" algn="ctr" lvl="6">
              <a:buFontTx/>
              <a:buNone/>
              <a:defRPr lang="en-GB" altLang="en-US" sz="1600"/>
            </a:lvl7pPr>
            <a:lvl8pPr marL="3200400" indent="0" algn="ctr" lvl="7">
              <a:buFontTx/>
              <a:buNone/>
              <a:defRPr lang="en-GB" altLang="en-US" sz="1600"/>
            </a:lvl8pPr>
            <a:lvl9pPr marL="3657600" indent="0" algn="ctr" lvl="8">
              <a:buFontTx/>
              <a:buNone/>
              <a:defRPr lang="en-GB" altLang="en-US" sz="1600"/>
            </a:lvl9pPr>
          </a:lstStyle>
          <a:p>
            <a:pPr marL="0" indent="0" rtl="0" algn="l">
              <a:buFontTx/>
              <a:buNone/>
            </a:pPr>
            <a:r>
              <a:rPr lang="ko-KR" altLang="en-US"/>
              <a:t>그럼 이제 나만의 바벨 플러그인을 만들어보자!</a:t>
            </a:r>
            <a:endParaRPr lang="ko-KR" altLang="en-US"/>
          </a:p>
          <a:p>
            <a:pPr marL="0" indent="0" rtl="0" algn="l">
              <a:buFontTx/>
              <a:buNone/>
            </a:pPr>
            <a:r>
              <a:rPr lang="ko-KR" altLang="en-US"/>
              <a:t>1. 프로젝트 생성</a:t>
            </a:r>
            <a:endParaRPr lang="ko-KR" altLang="en-US"/>
          </a:p>
          <a:p>
            <a:pPr marL="0" indent="0" rtl="0" algn="l">
              <a:buFontTx/>
              <a:buNone/>
            </a:pPr>
            <a:r>
              <a:rPr lang="ko-KR" altLang="en-US"/>
              <a:t>2. babel 설치</a:t>
            </a:r>
            <a:endParaRPr lang="ko-KR" altLang="en-US"/>
          </a:p>
          <a:p>
            <a:pPr marL="0" indent="0" rtl="0" algn="l">
              <a:buFontTx/>
              <a:buNone/>
            </a:pPr>
            <a:r>
              <a:rPr lang="ko-KR" altLang="en-US"/>
              <a:t>3. .babelrc 작성</a:t>
            </a:r>
            <a:endParaRPr lang="ko-KR" altLang="en-US"/>
          </a:p>
          <a:p>
            <a:pPr marL="0" indent="0" rtl="0" algn="l">
              <a:buFontTx/>
              <a:buNone/>
            </a:pPr>
            <a:r>
              <a:rPr lang="ko-KR" altLang="en-US"/>
              <a:t>4. </a:t>
            </a:r>
            <a:r>
              <a:rPr lang="ko-KR" altLang="en-US">
                <a:solidFill>
                  <a:srgbClr val="FF0000"/>
                </a:solidFill>
              </a:rPr>
              <a:t>커스텀 플러그인 js코드 작</a:t>
            </a:r>
            <a:r>
              <a:rPr lang="ko-KR" altLang="en-US">
                <a:solidFill>
                  <a:srgbClr val="FF0000"/>
                </a:solidFill>
              </a:rPr>
              <a:t>성</a:t>
            </a:r>
            <a:endParaRPr lang="ko-KR" altLang="en-US">
              <a:solidFill>
                <a:srgbClr val="FF0000"/>
              </a:solidFill>
            </a:endParaRPr>
          </a:p>
          <a:p>
            <a:pPr marL="0" indent="0" rtl="0" algn="l">
              <a:buFontTx/>
              <a:buNone/>
            </a:pPr>
            <a:r>
              <a:rPr lang="ko-KR" altLang="en-US"/>
              <a:t>5.</a:t>
            </a:r>
            <a:r>
              <a:rPr lang="ko-KR" altLang="en-US">
                <a:solidFill>
                  <a:srgbClr val="FF0000"/>
                </a:solidFill>
              </a:rPr>
              <a:t> compile target js코드 작성</a:t>
            </a:r>
            <a:endParaRPr lang="ko-KR" altLang="en-US">
              <a:solidFill>
                <a:srgbClr val="FF0000"/>
              </a:solidFill>
            </a:endParaRPr>
          </a:p>
          <a:p>
            <a:pPr marL="0" indent="0" rtl="0" algn="l">
              <a:buFontTx/>
              <a:buNone/>
            </a:pPr>
            <a:endParaRPr lang="ko-KR" altLang="en-US">
              <a:solidFill>
                <a:srgbClr val="FF0000"/>
              </a:solidFill>
            </a:endParaRPr>
          </a:p>
          <a:p>
            <a:pPr marL="0" indent="0" rtl="0" algn="l"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이것저것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귀찮으니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제 코드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보시죠!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깃헙레포clone링크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8"/>
          <p:cNvSpPr txBox="1">
            <a:spLocks/>
          </p:cNvSpPr>
          <p:nvPr/>
        </p:nvSpPr>
        <p:spPr>
          <a:xfrm rot="0">
            <a:off x="369570" y="295275"/>
            <a:ext cx="1011110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Project.1 노드에서는 alert()가 안된다! console.warn()으로 바꾸자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0"/>
          <p:cNvSpPr txBox="1">
            <a:spLocks/>
          </p:cNvSpPr>
          <p:nvPr/>
        </p:nvSpPr>
        <p:spPr>
          <a:xfrm rot="0">
            <a:off x="496569" y="961390"/>
            <a:ext cx="10670540" cy="5164455"/>
          </a:xfrm>
          <a:prstGeom prst="rect"/>
          <a:solidFill>
            <a:srgbClr val="000000"/>
          </a:solidFill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/>
            <a:r>
              <a:rPr sz="1500" b="0">
                <a:solidFill>
                  <a:srgbClr val="8EC07C"/>
                </a:solidFill>
                <a:latin typeface="Courier New" charset="0"/>
                <a:ea typeface="Consolas" charset="0"/>
              </a:rPr>
              <a:t>module.</a:t>
            </a:r>
            <a:r>
              <a:rPr sz="1500" b="0">
                <a:solidFill>
                  <a:srgbClr val="FABD2F"/>
                </a:solidFill>
                <a:latin typeface="Courier New" charset="0"/>
                <a:ea typeface="Consolas" charset="0"/>
              </a:rPr>
              <a:t>exports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500" b="0">
                <a:solidFill>
                  <a:srgbClr val="8EC07C"/>
                </a:solidFill>
                <a:latin typeface="Courier New" charset="0"/>
                <a:ea typeface="Consolas" charset="0"/>
              </a:rPr>
              <a:t>=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500" b="0">
                <a:solidFill>
                  <a:srgbClr val="FE8019"/>
                </a:solidFill>
                <a:latin typeface="Courier New" charset="0"/>
                <a:ea typeface="Consolas" charset="0"/>
              </a:rPr>
              <a:t>function</a:t>
            </a:r>
            <a:r>
              <a:rPr sz="1500" b="0">
                <a:solidFill>
                  <a:srgbClr val="A89984"/>
                </a:solidFill>
                <a:latin typeface="Courier New" charset="0"/>
                <a:ea typeface="Consolas" charset="0"/>
              </a:rPr>
              <a:t>(</a:t>
            </a:r>
            <a:r>
              <a:rPr sz="1500" b="0">
                <a:solidFill>
                  <a:srgbClr val="83A598"/>
                </a:solidFill>
                <a:latin typeface="Courier New" charset="0"/>
                <a:ea typeface="Consolas" charset="0"/>
              </a:rPr>
              <a:t>babel</a:t>
            </a:r>
            <a:r>
              <a:rPr sz="1500" b="0">
                <a:solidFill>
                  <a:srgbClr val="A89984"/>
                </a:solidFill>
                <a:latin typeface="Courier New" charset="0"/>
                <a:ea typeface="Consolas" charset="0"/>
              </a:rPr>
              <a:t>)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{</a:t>
            </a:r>
            <a:endParaRPr lang="ko-KR" altLang="en-US" sz="150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   </a:t>
            </a:r>
            <a:r>
              <a:rPr sz="1500" b="0">
                <a:solidFill>
                  <a:srgbClr val="FE8019"/>
                </a:solidFill>
                <a:latin typeface="Courier New" charset="0"/>
                <a:ea typeface="Consolas" charset="0"/>
              </a:rPr>
              <a:t>const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{</a:t>
            </a:r>
            <a:r>
              <a:rPr sz="1500" b="0">
                <a:solidFill>
                  <a:srgbClr val="B8BB26"/>
                </a:solidFill>
                <a:latin typeface="Courier New" charset="0"/>
                <a:ea typeface="Consolas" charset="0"/>
              </a:rPr>
              <a:t>types</a:t>
            </a:r>
            <a:r>
              <a:rPr sz="1500" b="0">
                <a:solidFill>
                  <a:srgbClr val="A89984"/>
                </a:solidFill>
                <a:latin typeface="Courier New" charset="0"/>
                <a:ea typeface="Consolas" charset="0"/>
              </a:rPr>
              <a:t>: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t} </a:t>
            </a:r>
            <a:r>
              <a:rPr sz="1500" b="0">
                <a:solidFill>
                  <a:srgbClr val="8EC07C"/>
                </a:solidFill>
                <a:latin typeface="Courier New" charset="0"/>
                <a:ea typeface="Consolas" charset="0"/>
              </a:rPr>
              <a:t>=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500" b="0">
                <a:solidFill>
                  <a:srgbClr val="83A598"/>
                </a:solidFill>
                <a:latin typeface="Courier New" charset="0"/>
                <a:ea typeface="Consolas" charset="0"/>
              </a:rPr>
              <a:t>babel</a:t>
            </a:r>
            <a:r>
              <a:rPr sz="150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50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   </a:t>
            </a:r>
            <a:r>
              <a:rPr sz="1500" b="0">
                <a:solidFill>
                  <a:srgbClr val="FB4934"/>
                </a:solidFill>
                <a:latin typeface="Courier New" charset="0"/>
                <a:ea typeface="Consolas" charset="0"/>
              </a:rPr>
              <a:t>return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{</a:t>
            </a:r>
            <a:endParaRPr lang="ko-KR" altLang="en-US" sz="150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</a:t>
            </a:r>
            <a:r>
              <a:rPr sz="1500" b="0">
                <a:solidFill>
                  <a:srgbClr val="83A598"/>
                </a:solidFill>
                <a:latin typeface="Courier New" charset="0"/>
                <a:ea typeface="Consolas" charset="0"/>
              </a:rPr>
              <a:t>visitor</a:t>
            </a:r>
            <a:r>
              <a:rPr sz="1500" b="0">
                <a:solidFill>
                  <a:srgbClr val="A89984"/>
                </a:solidFill>
                <a:latin typeface="Courier New" charset="0"/>
                <a:ea typeface="Consolas" charset="0"/>
              </a:rPr>
              <a:t>: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{</a:t>
            </a:r>
            <a:endParaRPr lang="ko-KR" altLang="en-US" sz="150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//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CallExpression이란 스트링토큰 뒤에 ()가 붙는 식을 말한다</a:t>
            </a:r>
            <a:endParaRPr lang="ko-KR" altLang="en-US" sz="150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</a:t>
            </a:r>
            <a:r>
              <a:rPr sz="1500" b="0">
                <a:solidFill>
                  <a:srgbClr val="8EC07C"/>
                </a:solidFill>
                <a:latin typeface="Courier New" charset="0"/>
                <a:ea typeface="Consolas" charset="0"/>
              </a:rPr>
              <a:t>CallExpression</a:t>
            </a:r>
            <a:r>
              <a:rPr sz="1500" b="0">
                <a:solidFill>
                  <a:srgbClr val="A89984"/>
                </a:solidFill>
                <a:latin typeface="Courier New" charset="0"/>
                <a:ea typeface="Consolas" charset="0"/>
              </a:rPr>
              <a:t>: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500" b="0">
                <a:solidFill>
                  <a:srgbClr val="FE8019"/>
                </a:solidFill>
                <a:latin typeface="Courier New" charset="0"/>
                <a:ea typeface="Consolas" charset="0"/>
              </a:rPr>
              <a:t>function</a:t>
            </a:r>
            <a:r>
              <a:rPr sz="1500" b="0">
                <a:solidFill>
                  <a:srgbClr val="A89984"/>
                </a:solidFill>
                <a:latin typeface="Courier New" charset="0"/>
                <a:ea typeface="Consolas" charset="0"/>
              </a:rPr>
              <a:t>(</a:t>
            </a:r>
            <a:r>
              <a:rPr sz="1500" b="0">
                <a:solidFill>
                  <a:srgbClr val="83A598"/>
                </a:solidFill>
                <a:latin typeface="Courier New" charset="0"/>
                <a:ea typeface="Consolas" charset="0"/>
              </a:rPr>
              <a:t>path</a:t>
            </a:r>
            <a:r>
              <a:rPr sz="1500" b="0">
                <a:solidFill>
                  <a:srgbClr val="A89984"/>
                </a:solidFill>
                <a:latin typeface="Courier New" charset="0"/>
                <a:ea typeface="Consolas" charset="0"/>
              </a:rPr>
              <a:t>)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{</a:t>
            </a:r>
            <a:endParaRPr lang="ko-KR" altLang="en-US" sz="150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//alert()함수 호출식을 찾는 분기문</a:t>
            </a:r>
            <a:endParaRPr lang="ko-KR" altLang="en-US" sz="150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</a:t>
            </a:r>
            <a:r>
              <a:rPr sz="1500" b="0">
                <a:solidFill>
                  <a:srgbClr val="FB4934"/>
                </a:solidFill>
                <a:latin typeface="Courier New" charset="0"/>
                <a:ea typeface="Consolas" charset="0"/>
              </a:rPr>
              <a:t>if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(</a:t>
            </a:r>
            <a:r>
              <a:rPr sz="1500" b="0">
                <a:solidFill>
                  <a:srgbClr val="FB4934"/>
                </a:solidFill>
                <a:latin typeface="Courier New" charset="0"/>
                <a:ea typeface="Consolas" charset="0"/>
              </a:rPr>
              <a:t>!</a:t>
            </a:r>
            <a:r>
              <a:rPr sz="1500" b="0">
                <a:solidFill>
                  <a:srgbClr val="83A598"/>
                </a:solidFill>
                <a:latin typeface="Courier New" charset="0"/>
                <a:ea typeface="Consolas" charset="0"/>
              </a:rPr>
              <a:t>path</a:t>
            </a:r>
            <a:r>
              <a:rPr sz="150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500" b="0">
                <a:solidFill>
                  <a:srgbClr val="83A598"/>
                </a:solidFill>
                <a:latin typeface="Courier New" charset="0"/>
                <a:ea typeface="Consolas" charset="0"/>
              </a:rPr>
              <a:t>node</a:t>
            </a:r>
            <a:r>
              <a:rPr sz="150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500" b="0">
                <a:solidFill>
                  <a:srgbClr val="83A598"/>
                </a:solidFill>
                <a:latin typeface="Courier New" charset="0"/>
                <a:ea typeface="Consolas" charset="0"/>
              </a:rPr>
              <a:t>callee</a:t>
            </a:r>
            <a:r>
              <a:rPr sz="150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500" b="0">
                <a:solidFill>
                  <a:srgbClr val="83A598"/>
                </a:solidFill>
                <a:latin typeface="Courier New" charset="0"/>
                <a:ea typeface="Consolas" charset="0"/>
              </a:rPr>
              <a:t>name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500" b="0">
                <a:solidFill>
                  <a:srgbClr val="8EC07C"/>
                </a:solidFill>
                <a:latin typeface="Courier New" charset="0"/>
                <a:ea typeface="Consolas" charset="0"/>
              </a:rPr>
              <a:t>===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500" b="0">
                <a:solidFill>
                  <a:srgbClr val="A89984"/>
                </a:solidFill>
                <a:latin typeface="Courier New" charset="0"/>
                <a:ea typeface="Consolas" charset="0"/>
              </a:rPr>
              <a:t>"</a:t>
            </a:r>
            <a:r>
              <a:rPr sz="1500" b="0">
                <a:solidFill>
                  <a:srgbClr val="B8BB26"/>
                </a:solidFill>
                <a:latin typeface="Courier New" charset="0"/>
                <a:ea typeface="Consolas" charset="0"/>
              </a:rPr>
              <a:t>alert</a:t>
            </a:r>
            <a:r>
              <a:rPr sz="1500" b="0">
                <a:solidFill>
                  <a:srgbClr val="A89984"/>
                </a:solidFill>
                <a:latin typeface="Courier New" charset="0"/>
                <a:ea typeface="Consolas" charset="0"/>
              </a:rPr>
              <a:t>"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) {</a:t>
            </a:r>
            <a:endParaRPr lang="ko-KR" altLang="en-US" sz="150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</a:t>
            </a:r>
            <a:r>
              <a:rPr sz="1500" b="0">
                <a:solidFill>
                  <a:srgbClr val="FB4934"/>
                </a:solidFill>
                <a:latin typeface="Courier New" charset="0"/>
                <a:ea typeface="Consolas" charset="0"/>
              </a:rPr>
              <a:t>return</a:t>
            </a:r>
            <a:r>
              <a:rPr sz="150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50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}</a:t>
            </a:r>
            <a:endParaRPr lang="ko-KR" altLang="en-US" sz="150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//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매개변수를 받아서 alert문을 console.warn으로 바꾼다.</a:t>
            </a:r>
            <a:endParaRPr lang="ko-KR" altLang="en-US" sz="150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</a:t>
            </a:r>
            <a:r>
              <a:rPr sz="1500" b="0">
                <a:solidFill>
                  <a:srgbClr val="FE8019"/>
                </a:solidFill>
                <a:latin typeface="Courier New" charset="0"/>
                <a:ea typeface="Consolas" charset="0"/>
              </a:rPr>
              <a:t>const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args </a:t>
            </a:r>
            <a:r>
              <a:rPr sz="1500" b="0">
                <a:solidFill>
                  <a:srgbClr val="8EC07C"/>
                </a:solidFill>
                <a:latin typeface="Courier New" charset="0"/>
                <a:ea typeface="Consolas" charset="0"/>
              </a:rPr>
              <a:t>=</a:t>
            </a:r>
            <a:r>
              <a:rPr sz="1500" b="0">
                <a:solidFill>
                  <a:srgbClr val="83A598"/>
                </a:solidFill>
                <a:latin typeface="Courier New" charset="0"/>
                <a:ea typeface="Consolas" charset="0"/>
              </a:rPr>
              <a:t> path</a:t>
            </a:r>
            <a:r>
              <a:rPr sz="150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500" b="0">
                <a:solidFill>
                  <a:srgbClr val="83A598"/>
                </a:solidFill>
                <a:latin typeface="Courier New" charset="0"/>
                <a:ea typeface="Consolas" charset="0"/>
              </a:rPr>
              <a:t>node</a:t>
            </a:r>
            <a:r>
              <a:rPr sz="150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500" b="0">
                <a:solidFill>
                  <a:srgbClr val="83A598"/>
                </a:solidFill>
                <a:latin typeface="Courier New" charset="0"/>
                <a:ea typeface="Consolas" charset="0"/>
              </a:rPr>
              <a:t>arguments</a:t>
            </a:r>
            <a:r>
              <a:rPr sz="150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50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500" b="0">
                <a:solidFill>
                  <a:srgbClr val="83A598"/>
                </a:solidFill>
                <a:latin typeface="Courier New" charset="0"/>
                <a:ea typeface="Consolas" charset="0"/>
              </a:rPr>
              <a:t>                path</a:t>
            </a:r>
            <a:r>
              <a:rPr sz="150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500" b="0">
                <a:solidFill>
                  <a:srgbClr val="FABD2F"/>
                </a:solidFill>
                <a:latin typeface="Courier New" charset="0"/>
                <a:ea typeface="Consolas" charset="0"/>
              </a:rPr>
              <a:t>replaceWith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(</a:t>
            </a:r>
            <a:endParaRPr lang="ko-KR" altLang="en-US" sz="150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500" b="0">
                <a:solidFill>
                  <a:srgbClr val="83A598"/>
                </a:solidFill>
                <a:latin typeface="Courier New" charset="0"/>
                <a:ea typeface="Consolas" charset="0"/>
              </a:rPr>
              <a:t>                    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t</a:t>
            </a:r>
            <a:r>
              <a:rPr sz="150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500" b="0">
                <a:solidFill>
                  <a:srgbClr val="FABD2F"/>
                </a:solidFill>
                <a:latin typeface="Courier New" charset="0"/>
                <a:ea typeface="Consolas" charset="0"/>
              </a:rPr>
              <a:t>callExpression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(</a:t>
            </a:r>
            <a:endParaRPr lang="ko-KR" altLang="en-US" sz="150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500" b="0">
                <a:solidFill>
                  <a:srgbClr val="83A598"/>
                </a:solidFill>
                <a:latin typeface="Courier New" charset="0"/>
                <a:ea typeface="Consolas" charset="0"/>
              </a:rPr>
              <a:t>                        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t</a:t>
            </a:r>
            <a:r>
              <a:rPr sz="150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500" b="0">
                <a:solidFill>
                  <a:srgbClr val="FABD2F"/>
                </a:solidFill>
                <a:latin typeface="Courier New" charset="0"/>
                <a:ea typeface="Consolas" charset="0"/>
              </a:rPr>
              <a:t>memberExpression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(t</a:t>
            </a:r>
            <a:r>
              <a:rPr sz="150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500" b="0">
                <a:solidFill>
                  <a:srgbClr val="FABD2F"/>
                </a:solidFill>
                <a:latin typeface="Courier New" charset="0"/>
                <a:ea typeface="Consolas" charset="0"/>
              </a:rPr>
              <a:t>identifier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(</a:t>
            </a:r>
            <a:r>
              <a:rPr sz="1500" b="0">
                <a:solidFill>
                  <a:srgbClr val="A89984"/>
                </a:solidFill>
                <a:latin typeface="Courier New" charset="0"/>
                <a:ea typeface="Consolas" charset="0"/>
              </a:rPr>
              <a:t>"</a:t>
            </a:r>
            <a:r>
              <a:rPr sz="1500" b="0">
                <a:solidFill>
                  <a:srgbClr val="B8BB26"/>
                </a:solidFill>
                <a:latin typeface="Courier New" charset="0"/>
                <a:ea typeface="Consolas" charset="0"/>
              </a:rPr>
              <a:t>console</a:t>
            </a:r>
            <a:r>
              <a:rPr sz="1500" b="0">
                <a:solidFill>
                  <a:srgbClr val="A89984"/>
                </a:solidFill>
                <a:latin typeface="Courier New" charset="0"/>
                <a:ea typeface="Consolas" charset="0"/>
              </a:rPr>
              <a:t>"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),</a:t>
            </a:r>
            <a:r>
              <a:rPr sz="1500" b="0">
                <a:solidFill>
                  <a:srgbClr val="83A598"/>
                </a:solidFill>
                <a:latin typeface="Courier New" charset="0"/>
                <a:ea typeface="Consolas" charset="0"/>
              </a:rPr>
              <a:t> 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t</a:t>
            </a:r>
            <a:r>
              <a:rPr sz="150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500" b="0">
                <a:solidFill>
                  <a:srgbClr val="FABD2F"/>
                </a:solidFill>
                <a:latin typeface="Courier New" charset="0"/>
                <a:ea typeface="Consolas" charset="0"/>
              </a:rPr>
              <a:t>identifier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(</a:t>
            </a:r>
            <a:r>
              <a:rPr sz="1500" b="0">
                <a:solidFill>
                  <a:srgbClr val="A89984"/>
                </a:solidFill>
                <a:latin typeface="Courier New" charset="0"/>
                <a:ea typeface="Consolas" charset="0"/>
              </a:rPr>
              <a:t>"</a:t>
            </a:r>
            <a:r>
              <a:rPr sz="1500" b="0">
                <a:solidFill>
                  <a:srgbClr val="B8BB26"/>
                </a:solidFill>
                <a:latin typeface="Courier New" charset="0"/>
                <a:ea typeface="Consolas" charset="0"/>
              </a:rPr>
              <a:t>warn</a:t>
            </a:r>
            <a:r>
              <a:rPr sz="1500" b="0">
                <a:solidFill>
                  <a:srgbClr val="A89984"/>
                </a:solidFill>
                <a:latin typeface="Courier New" charset="0"/>
                <a:ea typeface="Consolas" charset="0"/>
              </a:rPr>
              <a:t>"</a:t>
            </a:r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)),</a:t>
            </a:r>
            <a:endParaRPr lang="ko-KR" altLang="en-US" sz="150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    args</a:t>
            </a:r>
            <a:endParaRPr lang="ko-KR" altLang="en-US" sz="150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)</a:t>
            </a:r>
            <a:endParaRPr lang="ko-KR" altLang="en-US" sz="150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)</a:t>
            </a:r>
            <a:r>
              <a:rPr sz="150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50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},</a:t>
            </a:r>
            <a:endParaRPr lang="ko-KR" altLang="en-US" sz="150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}</a:t>
            </a:r>
            <a:endParaRPr lang="ko-KR" altLang="en-US" sz="150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    }</a:t>
            </a:r>
            <a:endParaRPr lang="ko-KR" altLang="en-US" sz="150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500" b="0">
                <a:solidFill>
                  <a:srgbClr val="EBDBB2"/>
                </a:solidFill>
                <a:latin typeface="Courier New" charset="0"/>
                <a:ea typeface="Consolas" charset="0"/>
              </a:rPr>
              <a:t>}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93040" y="179705"/>
            <a:ext cx="11892915" cy="518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 sz="2400"/>
            </a:lvl1pPr>
            <a:lvl2pPr marL="457200" indent="0" algn="ctr" lvl="1">
              <a:buFontTx/>
              <a:buNone/>
              <a:defRPr lang="en-GB" altLang="en-US" sz="2000"/>
            </a:lvl2pPr>
            <a:lvl3pPr marL="914400" indent="0" algn="ctr" lvl="2">
              <a:buFontTx/>
              <a:buNone/>
              <a:defRPr lang="en-GB" altLang="en-US" sz="1800"/>
            </a:lvl3pPr>
            <a:lvl4pPr marL="1371600" indent="0" algn="ctr" lvl="3">
              <a:buFontTx/>
              <a:buNone/>
              <a:defRPr lang="en-GB" altLang="en-US" sz="1600"/>
            </a:lvl4pPr>
            <a:lvl5pPr marL="1828800" indent="0" algn="ctr" lvl="4">
              <a:buFontTx/>
              <a:buNone/>
              <a:defRPr lang="en-GB" altLang="en-US" sz="1600"/>
            </a:lvl5pPr>
            <a:lvl6pPr marL="2286000" indent="0" algn="ctr" lvl="5">
              <a:buFontTx/>
              <a:buNone/>
              <a:defRPr lang="en-GB" altLang="en-US" sz="1600"/>
            </a:lvl6pPr>
            <a:lvl7pPr marL="2743200" indent="0" algn="ctr" lvl="6">
              <a:buFontTx/>
              <a:buNone/>
              <a:defRPr lang="en-GB" altLang="en-US" sz="1600"/>
            </a:lvl7pPr>
            <a:lvl8pPr marL="3200400" indent="0" algn="ctr" lvl="7">
              <a:buFontTx/>
              <a:buNone/>
              <a:defRPr lang="en-GB" altLang="en-US" sz="1600"/>
            </a:lvl8pPr>
            <a:lvl9pPr marL="3657600" indent="0" algn="ctr" lvl="8">
              <a:buFontTx/>
              <a:buNone/>
              <a:defRPr lang="en-GB" altLang="en-US" sz="1600"/>
            </a:lvl9pPr>
          </a:lstStyle>
          <a:p>
            <a:pPr marL="0" indent="0" rtl="0"/>
            <a:r>
              <a:rPr lang="ko-KR" altLang="en-US"/>
              <a:t>전 --&gt; 후</a:t>
            </a:r>
            <a:endParaRPr lang="ko-KR" altLang="en-US"/>
          </a:p>
        </p:txBody>
      </p:sp>
      <p:pic>
        <p:nvPicPr>
          <p:cNvPr id="4" name="그림 28" descr="/temp/fImage572711331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745" y="1235710"/>
            <a:ext cx="5618480" cy="1880870"/>
          </a:xfrm>
          <a:prstGeom prst="rect"/>
          <a:noFill/>
        </p:spPr>
      </p:pic>
      <p:pic>
        <p:nvPicPr>
          <p:cNvPr id="5" name="그림 29" descr="/temp/fImage598711421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1235710"/>
            <a:ext cx="5166995" cy="1944370"/>
          </a:xfrm>
          <a:prstGeom prst="rect"/>
          <a:noFill/>
        </p:spPr>
      </p:pic>
      <p:sp>
        <p:nvSpPr>
          <p:cNvPr id="6" name="텍스트 상자 30"/>
          <p:cNvSpPr txBox="1">
            <a:spLocks/>
          </p:cNvSpPr>
          <p:nvPr/>
        </p:nvSpPr>
        <p:spPr>
          <a:xfrm rot="0">
            <a:off x="2430145" y="3655060"/>
            <a:ext cx="7469504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alert가 console.warn으로 바뀐것을 볼수있음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2"/>
          <p:cNvSpPr txBox="1">
            <a:spLocks/>
          </p:cNvSpPr>
          <p:nvPr/>
        </p:nvSpPr>
        <p:spPr>
          <a:xfrm>
            <a:off x="496569" y="327025"/>
            <a:ext cx="1069213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Project.2 배열 교집합 합집합</a:t>
            </a:r>
            <a:r>
              <a:rPr sz="1800">
                <a:latin typeface="맑은 고딕" charset="0"/>
                <a:ea typeface="맑은 고딕" charset="0"/>
              </a:rPr>
              <a:t> 연산자오버로딩을</a:t>
            </a:r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해보자!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5"/>
          <p:cNvSpPr txBox="1">
            <a:spLocks/>
          </p:cNvSpPr>
          <p:nvPr/>
        </p:nvSpPr>
        <p:spPr>
          <a:xfrm>
            <a:off x="570865" y="845185"/>
            <a:ext cx="11072495" cy="59074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변수 두개를 선언한다.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let a = [1, 2, 3];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let b = [3, 4, 5];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( a &amp;&amp; b ) ==&gt; [3, 4, 5]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( a || b ) ==&gt; [1, 2, 3]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( a &amp; b ) ==&gt; 0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( a | b ) ==&gt; 0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생각한대로 답이 나오진 않는다...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( a &amp; b ) ==&gt; [3]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( a | b ) ==&gt; [1, 2, 3, 4, 5]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C++의 전유물이였던 연산자오버로딩을 js에서 구현해보자!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hlinkClick r:id="rId3"/>
          </p:cNvPr>
          <p:cNvSpPr txBox="1">
            <a:spLocks noGrp="1"/>
          </p:cNvSpPr>
          <p:nvPr>
            <p:ph type="subTitle" idx="1"/>
          </p:nvPr>
        </p:nvSpPr>
        <p:spPr>
          <a:xfrm rot="0">
            <a:off x="193040" y="221615"/>
            <a:ext cx="11766550" cy="360045"/>
          </a:xfrm>
          <a:prstGeom prst="rect"/>
        </p:spPr>
        <p:txBody>
          <a:bodyPr wrap="square" lIns="91440" tIns="45720" rIns="91440" bIns="45720" numCol="1" vert="horz" anchor="t">
            <a:normAutofit fontScale="77500" lnSpcReduction="0"/>
          </a:bodyPr>
          <a:lstStyle>
            <a:lvl1pPr marL="0" indent="0" algn="ctr">
              <a:buFontTx/>
              <a:buNone/>
              <a:defRPr lang="en-GB" altLang="en-US" sz="2400"/>
            </a:lvl1pPr>
            <a:lvl2pPr marL="457200" indent="0" algn="ctr" lvl="1">
              <a:buFontTx/>
              <a:buNone/>
              <a:defRPr lang="en-GB" altLang="en-US" sz="2000"/>
            </a:lvl2pPr>
            <a:lvl3pPr marL="914400" indent="0" algn="ctr" lvl="2">
              <a:buFontTx/>
              <a:buNone/>
              <a:defRPr lang="en-GB" altLang="en-US" sz="1800"/>
            </a:lvl3pPr>
            <a:lvl4pPr marL="1371600" indent="0" algn="ctr" lvl="3">
              <a:buFontTx/>
              <a:buNone/>
              <a:defRPr lang="en-GB" altLang="en-US" sz="1600"/>
            </a:lvl4pPr>
            <a:lvl5pPr marL="1828800" indent="0" algn="ctr" lvl="4">
              <a:buFontTx/>
              <a:buNone/>
              <a:defRPr lang="en-GB" altLang="en-US" sz="1600"/>
            </a:lvl5pPr>
            <a:lvl6pPr marL="2286000" indent="0" algn="ctr" lvl="5">
              <a:buFontTx/>
              <a:buNone/>
              <a:defRPr lang="en-GB" altLang="en-US" sz="1600"/>
            </a:lvl6pPr>
            <a:lvl7pPr marL="2743200" indent="0" algn="ctr" lvl="6">
              <a:buFontTx/>
              <a:buNone/>
              <a:defRPr lang="en-GB" altLang="en-US" sz="1600"/>
            </a:lvl7pPr>
            <a:lvl8pPr marL="3200400" indent="0" algn="ctr" lvl="7">
              <a:buFontTx/>
              <a:buNone/>
              <a:defRPr lang="en-GB" altLang="en-US" sz="1600"/>
            </a:lvl8pPr>
            <a:lvl9pPr marL="3657600" indent="0" algn="ctr" lvl="8">
              <a:buFontTx/>
              <a:buNone/>
              <a:defRPr lang="en-GB" altLang="en-US" sz="1600"/>
            </a:lvl9pPr>
          </a:lstStyle>
          <a:p>
            <a:pPr marL="0" indent="0" rtl="0" algn="l"/>
            <a:r>
              <a:rPr lang="ko-KR" altLang="en-US"/>
              <a:t>Project.2 이어서.. 코드가 길으니 깃헙 링크를 봐주세요! </a:t>
            </a:r>
            <a:r>
              <a:rPr lang="ko-KR" altLang="en-US">
                <a:hlinkClick r:id="rId2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setOperations.js</a:t>
            </a:r>
            <a:endParaRPr lang="ko-KR" altLang="en-US"/>
          </a:p>
        </p:txBody>
      </p:sp>
      <p:sp>
        <p:nvSpPr>
          <p:cNvPr id="4" name="텍스트 상자 26"/>
          <p:cNvSpPr txBox="1">
            <a:spLocks/>
          </p:cNvSpPr>
          <p:nvPr/>
        </p:nvSpPr>
        <p:spPr>
          <a:xfrm rot="0">
            <a:off x="306705" y="570230"/>
            <a:ext cx="11546840" cy="7996555"/>
          </a:xfrm>
          <a:prstGeom prst="rect"/>
          <a:solidFill>
            <a:srgbClr val="000000"/>
          </a:solidFill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/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module.</a:t>
            </a:r>
            <a:r>
              <a:rPr sz="1050" b="0">
                <a:solidFill>
                  <a:srgbClr val="FABD2F"/>
                </a:solidFill>
                <a:latin typeface="Courier New" charset="0"/>
                <a:ea typeface="Consolas" charset="0"/>
              </a:rPr>
              <a:t>exports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=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function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(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babel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)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{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const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{</a:t>
            </a:r>
            <a:r>
              <a:rPr sz="1050" b="0">
                <a:solidFill>
                  <a:srgbClr val="B8BB26"/>
                </a:solidFill>
                <a:latin typeface="Courier New" charset="0"/>
                <a:ea typeface="Consolas" charset="0"/>
              </a:rPr>
              <a:t>types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: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t}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=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babel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05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</a:t>
            </a:r>
            <a:r>
              <a:rPr sz="1050" b="0">
                <a:solidFill>
                  <a:srgbClr val="FB4934"/>
                </a:solidFill>
                <a:latin typeface="Courier New" charset="0"/>
                <a:ea typeface="Consolas" charset="0"/>
              </a:rPr>
              <a:t>return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{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visitor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: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{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BinaryExpression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(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path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)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{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function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getArray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(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ArrExp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)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{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let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result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=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[]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05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let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elements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=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ArrExp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elements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05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</a:t>
            </a:r>
            <a:r>
              <a:rPr sz="1050" b="0">
                <a:solidFill>
                  <a:srgbClr val="FB4934"/>
                </a:solidFill>
                <a:latin typeface="Courier New" charset="0"/>
                <a:ea typeface="Consolas" charset="0"/>
              </a:rPr>
              <a:t>for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let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i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=</a:t>
            </a:r>
            <a:r>
              <a:rPr sz="1050" b="0">
                <a:solidFill>
                  <a:srgbClr val="D3869B"/>
                </a:solidFill>
                <a:latin typeface="Courier New" charset="0"/>
                <a:ea typeface="Consolas" charset="0"/>
              </a:rPr>
              <a:t>0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i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&lt;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ArrExp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elements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length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i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++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){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                        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result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.push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(elements[i]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value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)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05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}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</a:t>
            </a:r>
            <a:r>
              <a:rPr sz="1050" b="0">
                <a:solidFill>
                  <a:srgbClr val="FB4934"/>
                </a:solidFill>
                <a:latin typeface="Courier New" charset="0"/>
                <a:ea typeface="Consolas" charset="0"/>
              </a:rPr>
              <a:t>return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result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05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}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function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Union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(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leftArr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, 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rightArr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)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{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let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result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=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new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FABD2F"/>
                </a:solidFill>
                <a:latin typeface="Courier New" charset="0"/>
                <a:ea typeface="Consolas" charset="0"/>
              </a:rPr>
              <a:t>Set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()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05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</a:t>
            </a:r>
            <a:r>
              <a:rPr sz="1050" b="0">
                <a:solidFill>
                  <a:srgbClr val="FB4934"/>
                </a:solidFill>
                <a:latin typeface="Courier New" charset="0"/>
                <a:ea typeface="Consolas" charset="0"/>
              </a:rPr>
              <a:t>for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let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i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=</a:t>
            </a:r>
            <a:r>
              <a:rPr sz="1050" b="0">
                <a:solidFill>
                  <a:srgbClr val="D3869B"/>
                </a:solidFill>
                <a:latin typeface="Courier New" charset="0"/>
                <a:ea typeface="Consolas" charset="0"/>
              </a:rPr>
              <a:t>0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i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&lt;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leftArr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length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i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++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){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                        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result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.add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leftArr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[i])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05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}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</a:t>
            </a:r>
            <a:r>
              <a:rPr sz="1050" b="0">
                <a:solidFill>
                  <a:srgbClr val="FB4934"/>
                </a:solidFill>
                <a:latin typeface="Courier New" charset="0"/>
                <a:ea typeface="Consolas" charset="0"/>
              </a:rPr>
              <a:t>for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let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i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=</a:t>
            </a:r>
            <a:r>
              <a:rPr sz="1050" b="0">
                <a:solidFill>
                  <a:srgbClr val="D3869B"/>
                </a:solidFill>
                <a:latin typeface="Courier New" charset="0"/>
                <a:ea typeface="Consolas" charset="0"/>
              </a:rPr>
              <a:t>0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i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&lt;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rightArr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length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i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++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){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                        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result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.add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rightArr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[i])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05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}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</a:t>
            </a:r>
            <a:r>
              <a:rPr sz="1050" b="0">
                <a:solidFill>
                  <a:srgbClr val="FB4934"/>
                </a:solidFill>
                <a:latin typeface="Courier New" charset="0"/>
                <a:ea typeface="Consolas" charset="0"/>
              </a:rPr>
              <a:t>return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FABD2F"/>
                </a:solidFill>
                <a:latin typeface="Courier New" charset="0"/>
                <a:ea typeface="Consolas" charset="0"/>
              </a:rPr>
              <a:t>Array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.from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(result)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05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}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function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Intersect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(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leftArr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, 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rightArr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)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{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let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leftSet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=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new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FABD2F"/>
                </a:solidFill>
                <a:latin typeface="Courier New" charset="0"/>
                <a:ea typeface="Consolas" charset="0"/>
              </a:rPr>
              <a:t>Set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leftArr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)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05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let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rightSet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=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new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FABD2F"/>
                </a:solidFill>
                <a:latin typeface="Courier New" charset="0"/>
                <a:ea typeface="Consolas" charset="0"/>
              </a:rPr>
              <a:t>Set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rightArr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)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05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let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intersection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=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new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FABD2F"/>
                </a:solidFill>
                <a:latin typeface="Courier New" charset="0"/>
                <a:ea typeface="Consolas" charset="0"/>
              </a:rPr>
              <a:t>Set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([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...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leftSet]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.filter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i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=&gt;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rightSet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.has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i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)))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05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</a:t>
            </a:r>
            <a:r>
              <a:rPr sz="1050" b="0">
                <a:solidFill>
                  <a:srgbClr val="FB4934"/>
                </a:solidFill>
                <a:latin typeface="Courier New" charset="0"/>
                <a:ea typeface="Consolas" charset="0"/>
              </a:rPr>
              <a:t>return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FABD2F"/>
                </a:solidFill>
                <a:latin typeface="Courier New" charset="0"/>
                <a:ea typeface="Consolas" charset="0"/>
              </a:rPr>
              <a:t>Array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.from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(intersection)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05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}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</a:t>
            </a:r>
            <a:r>
              <a:rPr sz="1050" b="0">
                <a:solidFill>
                  <a:srgbClr val="FB4934"/>
                </a:solidFill>
                <a:latin typeface="Courier New" charset="0"/>
                <a:ea typeface="Consolas" charset="0"/>
              </a:rPr>
              <a:t>if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(t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FABD2F"/>
                </a:solidFill>
                <a:latin typeface="Courier New" charset="0"/>
                <a:ea typeface="Consolas" charset="0"/>
              </a:rPr>
              <a:t>isBinaryExpression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path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node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, {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operator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: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"</a:t>
            </a:r>
            <a:r>
              <a:rPr sz="1050" b="0">
                <a:solidFill>
                  <a:srgbClr val="B8BB26"/>
                </a:solidFill>
                <a:latin typeface="Courier New" charset="0"/>
                <a:ea typeface="Consolas" charset="0"/>
              </a:rPr>
              <a:t>|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"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})){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</a:t>
            </a:r>
            <a:r>
              <a:rPr sz="1050" b="0">
                <a:solidFill>
                  <a:srgbClr val="FB4934"/>
                </a:solidFill>
                <a:latin typeface="Courier New" charset="0"/>
                <a:ea typeface="Consolas" charset="0"/>
              </a:rPr>
              <a:t>if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path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node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left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type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===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"</a:t>
            </a:r>
            <a:r>
              <a:rPr sz="1050" b="0">
                <a:solidFill>
                  <a:srgbClr val="B8BB26"/>
                </a:solidFill>
                <a:latin typeface="Courier New" charset="0"/>
                <a:ea typeface="Consolas" charset="0"/>
              </a:rPr>
              <a:t>ArrayExpression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"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FB4934"/>
                </a:solidFill>
                <a:latin typeface="Courier New" charset="0"/>
                <a:ea typeface="Consolas" charset="0"/>
              </a:rPr>
              <a:t>&amp;&amp;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 path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node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right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type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===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"</a:t>
            </a:r>
            <a:r>
              <a:rPr sz="1050" b="0">
                <a:solidFill>
                  <a:srgbClr val="B8BB26"/>
                </a:solidFill>
                <a:latin typeface="Courier New" charset="0"/>
                <a:ea typeface="Consolas" charset="0"/>
              </a:rPr>
              <a:t>ArrayExpression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"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) {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const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left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=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getArray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path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node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left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)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05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const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right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=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getArray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path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node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right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)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05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const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resultArr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=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Union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(left,right)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05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                    path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FABD2F"/>
                </a:solidFill>
                <a:latin typeface="Courier New" charset="0"/>
                <a:ea typeface="Consolas" charset="0"/>
              </a:rPr>
              <a:t>replaceWith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(t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FABD2F"/>
                </a:solidFill>
                <a:latin typeface="Courier New" charset="0"/>
                <a:ea typeface="Consolas" charset="0"/>
              </a:rPr>
              <a:t>valueToNode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(resultArr))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05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}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}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</a:t>
            </a:r>
            <a:r>
              <a:rPr sz="1050" b="0">
                <a:solidFill>
                  <a:srgbClr val="FB4934"/>
                </a:solidFill>
                <a:latin typeface="Courier New" charset="0"/>
                <a:ea typeface="Consolas" charset="0"/>
              </a:rPr>
              <a:t>if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(t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FABD2F"/>
                </a:solidFill>
                <a:latin typeface="Courier New" charset="0"/>
                <a:ea typeface="Consolas" charset="0"/>
              </a:rPr>
              <a:t>isBinaryExpression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path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node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, {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operator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: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"</a:t>
            </a:r>
            <a:r>
              <a:rPr sz="1050" b="0">
                <a:solidFill>
                  <a:srgbClr val="B8BB26"/>
                </a:solidFill>
                <a:latin typeface="Courier New" charset="0"/>
                <a:ea typeface="Consolas" charset="0"/>
              </a:rPr>
              <a:t>&amp;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"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})){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</a:t>
            </a:r>
            <a:r>
              <a:rPr sz="1050" b="0">
                <a:solidFill>
                  <a:srgbClr val="FB4934"/>
                </a:solidFill>
                <a:latin typeface="Courier New" charset="0"/>
                <a:ea typeface="Consolas" charset="0"/>
              </a:rPr>
              <a:t>if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path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node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left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type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===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"</a:t>
            </a:r>
            <a:r>
              <a:rPr sz="1050" b="0">
                <a:solidFill>
                  <a:srgbClr val="B8BB26"/>
                </a:solidFill>
                <a:latin typeface="Courier New" charset="0"/>
                <a:ea typeface="Consolas" charset="0"/>
              </a:rPr>
              <a:t>ArrayExpression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"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FB4934"/>
                </a:solidFill>
                <a:latin typeface="Courier New" charset="0"/>
                <a:ea typeface="Consolas" charset="0"/>
              </a:rPr>
              <a:t>&amp;&amp;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 path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node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right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type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===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"</a:t>
            </a:r>
            <a:r>
              <a:rPr sz="1050" b="0">
                <a:solidFill>
                  <a:srgbClr val="B8BB26"/>
                </a:solidFill>
                <a:latin typeface="Courier New" charset="0"/>
                <a:ea typeface="Consolas" charset="0"/>
              </a:rPr>
              <a:t>ArrayExpression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"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) {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    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const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left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=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getArray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path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node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left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)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05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    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const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right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=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getArray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path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node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right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)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05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    </a:t>
            </a:r>
            <a:r>
              <a:rPr sz="1050" b="0">
                <a:solidFill>
                  <a:srgbClr val="FE8019"/>
                </a:solidFill>
                <a:latin typeface="Courier New" charset="0"/>
                <a:ea typeface="Consolas" charset="0"/>
              </a:rPr>
              <a:t>const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resultArr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=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Intersect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(left, right)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05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83A598"/>
                </a:solidFill>
                <a:latin typeface="Courier New" charset="0"/>
                <a:ea typeface="Consolas" charset="0"/>
              </a:rPr>
              <a:t>                        path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FABD2F"/>
                </a:solidFill>
                <a:latin typeface="Courier New" charset="0"/>
                <a:ea typeface="Consolas" charset="0"/>
              </a:rPr>
              <a:t>replaceWith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(t</a:t>
            </a:r>
            <a:r>
              <a:rPr sz="1050" b="0">
                <a:solidFill>
                  <a:srgbClr val="8EC07C"/>
                </a:solidFill>
                <a:latin typeface="Courier New" charset="0"/>
                <a:ea typeface="Consolas" charset="0"/>
              </a:rPr>
              <a:t>.</a:t>
            </a:r>
            <a:r>
              <a:rPr sz="1050" b="0">
                <a:solidFill>
                  <a:srgbClr val="FABD2F"/>
                </a:solidFill>
                <a:latin typeface="Courier New" charset="0"/>
                <a:ea typeface="Consolas" charset="0"/>
              </a:rPr>
              <a:t>valueToNode</a:t>
            </a:r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(resultArr))</a:t>
            </a:r>
            <a:r>
              <a:rPr sz="1050" b="0">
                <a:solidFill>
                  <a:srgbClr val="A89984"/>
                </a:solidFill>
                <a:latin typeface="Courier New" charset="0"/>
                <a:ea typeface="Consolas" charset="0"/>
              </a:rPr>
              <a:t>;</a:t>
            </a:r>
            <a:endParaRPr lang="ko-KR" altLang="en-US" sz="1050" b="0">
              <a:solidFill>
                <a:srgbClr val="A89984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    }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    }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    }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    }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    }</a:t>
            </a:r>
            <a:endParaRPr lang="ko-KR" altLang="en-US" sz="1050" b="0">
              <a:solidFill>
                <a:srgbClr val="EBDBB2"/>
              </a:solidFill>
              <a:latin typeface="Courier New" charset="0"/>
              <a:ea typeface="Consolas" charset="0"/>
            </a:endParaRPr>
          </a:p>
          <a:p>
            <a:pPr marL="0" indent="0"/>
            <a:r>
              <a:rPr sz="1050" b="0">
                <a:solidFill>
                  <a:srgbClr val="EBDBB2"/>
                </a:solidFill>
                <a:latin typeface="Courier New" charset="0"/>
                <a:ea typeface="Consolas" charset="0"/>
              </a:rPr>
              <a:t>}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24000" y="412115"/>
            <a:ext cx="9144635" cy="4756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 sz="2400"/>
            </a:lvl1pPr>
            <a:lvl2pPr marL="457200" indent="0" algn="ctr" lvl="1">
              <a:buFontTx/>
              <a:buNone/>
              <a:defRPr lang="en-GB" altLang="en-US" sz="2000"/>
            </a:lvl2pPr>
            <a:lvl3pPr marL="914400" indent="0" algn="ctr" lvl="2">
              <a:buFontTx/>
              <a:buNone/>
              <a:defRPr lang="en-GB" altLang="en-US" sz="1800"/>
            </a:lvl3pPr>
            <a:lvl4pPr marL="1371600" indent="0" algn="ctr" lvl="3">
              <a:buFontTx/>
              <a:buNone/>
              <a:defRPr lang="en-GB" altLang="en-US" sz="1600"/>
            </a:lvl4pPr>
            <a:lvl5pPr marL="1828800" indent="0" algn="ctr" lvl="4">
              <a:buFontTx/>
              <a:buNone/>
              <a:defRPr lang="en-GB" altLang="en-US" sz="1600"/>
            </a:lvl5pPr>
            <a:lvl6pPr marL="2286000" indent="0" algn="ctr" lvl="5">
              <a:buFontTx/>
              <a:buNone/>
              <a:defRPr lang="en-GB" altLang="en-US" sz="1600"/>
            </a:lvl6pPr>
            <a:lvl7pPr marL="2743200" indent="0" algn="ctr" lvl="6">
              <a:buFontTx/>
              <a:buNone/>
              <a:defRPr lang="en-GB" altLang="en-US" sz="1600"/>
            </a:lvl7pPr>
            <a:lvl8pPr marL="3200400" indent="0" algn="ctr" lvl="7">
              <a:buFontTx/>
              <a:buNone/>
              <a:defRPr lang="en-GB" altLang="en-US" sz="1600"/>
            </a:lvl8pPr>
            <a:lvl9pPr marL="3657600" indent="0" algn="ctr" lvl="8">
              <a:buFontTx/>
              <a:buNone/>
              <a:defRPr lang="en-GB" altLang="en-US" sz="1600"/>
            </a:lvl9pPr>
          </a:lstStyle>
          <a:p>
            <a:pPr marL="0" indent="0" rtl="0"/>
            <a:r>
              <a:rPr lang="ko-KR" altLang="en-US"/>
              <a:t>전 --&gt; 후</a:t>
            </a:r>
            <a:endParaRPr lang="ko-KR" altLang="en-US"/>
          </a:p>
        </p:txBody>
      </p:sp>
      <p:pic>
        <p:nvPicPr>
          <p:cNvPr id="4" name="그림 31" descr="/temp/fImage2802120246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1510" y="1945640"/>
            <a:ext cx="5698490" cy="1076325"/>
          </a:xfrm>
          <a:prstGeom prst="rect"/>
          <a:noFill/>
        </p:spPr>
      </p:pic>
      <p:pic>
        <p:nvPicPr>
          <p:cNvPr id="5" name="그림 32" descr="/temp/fImage2634121397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55845" y="3317240"/>
            <a:ext cx="7093585" cy="1104265"/>
          </a:xfrm>
          <a:prstGeom prst="rect"/>
          <a:noFill/>
        </p:spPr>
      </p:pic>
      <p:sp>
        <p:nvSpPr>
          <p:cNvPr id="6" name="텍스트 상자 33"/>
          <p:cNvSpPr txBox="1">
            <a:spLocks/>
          </p:cNvSpPr>
          <p:nvPr/>
        </p:nvSpPr>
        <p:spPr>
          <a:xfrm rot="0">
            <a:off x="1204595" y="4658360"/>
            <a:ext cx="9688195" cy="92392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배열의 집합연산이 된것을 볼 수 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현재는 연산 결과를 집어넣는 수준이지만,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추후에 이 연산을 </a:t>
            </a:r>
            <a:r>
              <a:rPr sz="1800">
                <a:latin typeface="맑은 고딕" charset="0"/>
                <a:ea typeface="맑은 고딕" charset="0"/>
              </a:rPr>
              <a:t>결과가 아닌 </a:t>
            </a:r>
            <a:r>
              <a:rPr sz="1800">
                <a:latin typeface="맑은 고딕" charset="0"/>
                <a:ea typeface="맑은 고딕" charset="0"/>
              </a:rPr>
              <a:t>함수로 tra</a:t>
            </a:r>
            <a:r>
              <a:rPr sz="1800">
                <a:latin typeface="맑은 고딕" charset="0"/>
                <a:ea typeface="맑은 고딕" charset="0"/>
              </a:rPr>
              <a:t>nspile하는 코드도 작성해보고싶음.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193800"/>
            <a:ext cx="9144635" cy="32435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>
              <a:buFontTx/>
              <a:buNone/>
              <a:defRPr lang="en-GB" altLang="en-US" sz="6000"/>
            </a:lvl1pPr>
          </a:lstStyle>
          <a:p>
            <a:pPr marL="0" indent="0" rtl="0"/>
            <a:r>
              <a:rPr lang="ko-KR" altLang="en-US"/>
              <a:t>끝.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감사합니다!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>
              <a:buFontTx/>
              <a:buNone/>
              <a:defRPr lang="en-GB" altLang="en-US" sz="6000"/>
            </a:lvl1pPr>
          </a:lstStyle>
          <a:p>
            <a:pPr marL="0" indent="0" rtl="0">
              <a:buFontTx/>
              <a:buNone/>
            </a:pPr>
            <a:r>
              <a:rPr lang="ko-KR" altLang="en-US"/>
              <a:t>링크 모음</a:t>
            </a:r>
            <a:endParaRPr lang="ko-KR" altLang="en-US"/>
          </a:p>
        </p:txBody>
      </p:sp>
      <p:sp>
        <p:nvSpPr>
          <p:cNvPr id="3" name="부제목 2">
            <a:hlinkClick r:id="rId9"/>
          </p:cNvPr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5270" cy="28663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 sz="2400"/>
            </a:lvl1pPr>
            <a:lvl2pPr marL="457200" indent="0" algn="ctr" lvl="1">
              <a:buFontTx/>
              <a:buNone/>
              <a:defRPr lang="en-GB" altLang="en-US" sz="2000"/>
            </a:lvl2pPr>
            <a:lvl3pPr marL="914400" indent="0" algn="ctr" lvl="2">
              <a:buFontTx/>
              <a:buNone/>
              <a:defRPr lang="en-GB" altLang="en-US" sz="1800"/>
            </a:lvl3pPr>
            <a:lvl4pPr marL="1371600" indent="0" algn="ctr" lvl="3">
              <a:buFontTx/>
              <a:buNone/>
              <a:defRPr lang="en-GB" altLang="en-US" sz="1600"/>
            </a:lvl4pPr>
            <a:lvl5pPr marL="1828800" indent="0" algn="ctr" lvl="4">
              <a:buFontTx/>
              <a:buNone/>
              <a:defRPr lang="en-GB" altLang="en-US" sz="1600"/>
            </a:lvl5pPr>
            <a:lvl6pPr marL="2286000" indent="0" algn="ctr" lvl="5">
              <a:buFontTx/>
              <a:buNone/>
              <a:defRPr lang="en-GB" altLang="en-US" sz="1600"/>
            </a:lvl6pPr>
            <a:lvl7pPr marL="2743200" indent="0" algn="ctr" lvl="6">
              <a:buFontTx/>
              <a:buNone/>
              <a:defRPr lang="en-GB" altLang="en-US" sz="1600"/>
            </a:lvl7pPr>
            <a:lvl8pPr marL="3200400" indent="0" algn="ctr" lvl="7">
              <a:buFontTx/>
              <a:buNone/>
              <a:defRPr lang="en-GB" altLang="en-US" sz="1600"/>
            </a:lvl8pPr>
            <a:lvl9pPr marL="3657600" indent="0" algn="ctr" lvl="8">
              <a:buFontTx/>
              <a:buNone/>
              <a:defRPr lang="en-GB" altLang="en-US" sz="1600"/>
            </a:lvl9pPr>
          </a:lstStyle>
          <a:p>
            <a:pPr marL="0" indent="0" rtl="0">
              <a:buFontTx/>
              <a:buNone/>
            </a:pPr>
            <a:r>
              <a:rPr lang="ko-KR" altLang="en-US"/>
              <a:t>바벨에대한 자세한 설명 한국어 번역: </a:t>
            </a:r>
            <a:r>
              <a:rPr lang="ko-KR" altLang="en-US">
                <a:hlinkClick r:id="rId4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바벨핸드북 한국어 번역</a:t>
            </a:r>
            <a:endParaRPr lang="ko-KR" altLang="en-US"/>
          </a:p>
          <a:p>
            <a:pPr marL="0" indent="0" rtl="0">
              <a:buFontTx/>
              <a:buNone/>
            </a:pPr>
            <a:r>
              <a:rPr lang="ko-KR" altLang="en-US"/>
              <a:t>바벨동작원리 쉬운설명:  </a:t>
            </a:r>
            <a:r>
              <a:rPr lang="ko-KR" altLang="en-US">
                <a:hlinkClick r:id="rId5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how babel works</a:t>
            </a:r>
            <a:endParaRPr lang="ko-KR" altLang="en-US"/>
          </a:p>
          <a:p>
            <a:pPr marL="0" indent="0" rtl="0">
              <a:buFontTx/>
              <a:buNone/>
            </a:pPr>
            <a:r>
              <a:rPr lang="ko-KR" altLang="en-US"/>
              <a:t>바벨에서 사용되는 노드들의 타입문서: </a:t>
            </a:r>
            <a:r>
              <a:rPr lang="ko-KR" altLang="en-US">
                <a:hlinkClick r:id="rId6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바벨 타입</a:t>
            </a:r>
            <a:endParaRPr lang="ko-KR" altLang="en-US"/>
          </a:p>
          <a:p>
            <a:pPr marL="0" indent="0" rtl="0">
              <a:buFontTx/>
              <a:buNone/>
            </a:pPr>
            <a:r>
              <a:rPr lang="ko-KR" altLang="en-US"/>
              <a:t>Js-&gt;ast-&gt;시각화 사이트:  </a:t>
            </a:r>
            <a:r>
              <a:rPr lang="ko-KR" altLang="en-US">
                <a:hlinkClick r:id="rId7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AST 트리 시각화사이트</a:t>
            </a:r>
            <a:endParaRPr lang="ko-KR" altLang="en-US"/>
          </a:p>
          <a:p>
            <a:pPr marL="0" indent="0" rtl="0">
              <a:buFontTx/>
              <a:buNone/>
            </a:pPr>
            <a:r>
              <a:rPr lang="ko-KR" altLang="en-US"/>
              <a:t>js코드를 ast트리로 파싱해주는 사이트: </a:t>
            </a:r>
            <a:r>
              <a:rPr lang="ko-KR" altLang="en-US">
                <a:hlinkClick r:id="rId8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ast파서</a:t>
            </a:r>
            <a:endParaRPr lang="ko-KR" altLang="en-US"/>
          </a:p>
          <a:p>
            <a:pPr marL="0" indent="0" rtl="0">
              <a:buFontTx/>
              <a:buNone/>
            </a:pPr>
            <a:endParaRPr lang="ko-KR" altLang="en-US"/>
          </a:p>
          <a:p>
            <a:pPr marL="0" indent="0" rtl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hlinkClick r:id="rId3"/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517525"/>
            <a:ext cx="9145905" cy="4742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 sz="2400"/>
            </a:lvl1pPr>
            <a:lvl2pPr marL="457200" indent="0" algn="ctr" lvl="1">
              <a:buFontTx/>
              <a:buNone/>
              <a:defRPr lang="en-GB" altLang="en-US" sz="2000"/>
            </a:lvl2pPr>
            <a:lvl3pPr marL="914400" indent="0" algn="ctr" lvl="2">
              <a:buFontTx/>
              <a:buNone/>
              <a:defRPr lang="en-GB" altLang="en-US" sz="1800"/>
            </a:lvl3pPr>
            <a:lvl4pPr marL="1371600" indent="0" algn="ctr" lvl="3">
              <a:buFontTx/>
              <a:buNone/>
              <a:defRPr lang="en-GB" altLang="en-US" sz="1600"/>
            </a:lvl4pPr>
            <a:lvl5pPr marL="1828800" indent="0" algn="ctr" lvl="4">
              <a:buFontTx/>
              <a:buNone/>
              <a:defRPr lang="en-GB" altLang="en-US" sz="1600"/>
            </a:lvl5pPr>
            <a:lvl6pPr marL="2286000" indent="0" algn="ctr" lvl="5">
              <a:buFontTx/>
              <a:buNone/>
              <a:defRPr lang="en-GB" altLang="en-US" sz="1600"/>
            </a:lvl6pPr>
            <a:lvl7pPr marL="2743200" indent="0" algn="ctr" lvl="6">
              <a:buFontTx/>
              <a:buNone/>
              <a:defRPr lang="en-GB" altLang="en-US" sz="1600"/>
            </a:lvl7pPr>
            <a:lvl8pPr marL="3200400" indent="0" algn="ctr" lvl="7">
              <a:buFontTx/>
              <a:buNone/>
              <a:defRPr lang="en-GB" altLang="en-US" sz="1600"/>
            </a:lvl8pPr>
            <a:lvl9pPr marL="3657600" indent="0" algn="ctr" lvl="8">
              <a:buFontTx/>
              <a:buNone/>
              <a:defRPr lang="en-GB" altLang="en-US" sz="1600"/>
            </a:lvl9pPr>
          </a:lstStyle>
          <a:p>
            <a:pPr marL="0" indent="0" rtl="0">
              <a:buFontTx/>
              <a:buNone/>
            </a:pPr>
            <a:r>
              <a:rPr lang="ko-KR" altLang="en-US"/>
              <a:t>Babel이란?</a:t>
            </a:r>
            <a:endParaRPr lang="ko-KR" altLang="en-US"/>
          </a:p>
          <a:p>
            <a:pPr marL="0" indent="0" rtl="0">
              <a:buFontTx/>
              <a:buNone/>
            </a:pPr>
            <a:endParaRPr lang="ko-KR" altLang="en-US"/>
          </a:p>
          <a:p>
            <a:pPr marL="0" indent="0" rtl="0">
              <a:buFontTx/>
              <a:buNone/>
            </a:pPr>
            <a:endParaRPr lang="ko-KR" altLang="en-US"/>
          </a:p>
          <a:p>
            <a:pPr marL="0" indent="0" rtl="0">
              <a:buFontTx/>
              <a:buNone/>
            </a:pPr>
            <a:r>
              <a:rPr lang="ko-KR" altLang="en-US"/>
              <a:t>Babel은 자바스크립트 “컴파일러” 이다.</a:t>
            </a:r>
            <a:r>
              <a:rPr lang="ko-KR" altLang="en-US" sz="800"/>
              <a:t>정확히는 트랜스파일임</a:t>
            </a:r>
            <a:endParaRPr lang="ko-KR" altLang="en-US"/>
          </a:p>
          <a:p>
            <a:pPr marL="0" indent="0" rtl="0">
              <a:buFontTx/>
              <a:buNone/>
            </a:pPr>
            <a:r>
              <a:rPr lang="ko-KR" altLang="en-US"/>
              <a:t>최신문법 또는 커스텀 문법을 </a:t>
            </a:r>
            <a:endParaRPr lang="ko-KR" altLang="en-US"/>
          </a:p>
          <a:p>
            <a:pPr marL="0" indent="0" rtl="0">
              <a:buFontTx/>
              <a:buNone/>
            </a:pPr>
            <a:r>
              <a:rPr lang="ko-KR" altLang="en-US"/>
              <a:t>모든 브라우저에서 동작가능한 문법으로 치환한다.</a:t>
            </a:r>
            <a:endParaRPr lang="ko-KR" altLang="en-US"/>
          </a:p>
          <a:p>
            <a:pPr marL="0" indent="0" rtl="0">
              <a:buFontTx/>
              <a:buNone/>
            </a:pPr>
            <a:r>
              <a:rPr lang="ko-KR" altLang="en-US" sz="1500"/>
              <a:t>(정확히는 transpile임 추상화수준이 같은언어로 즉, js-&gt;js로 컴파일되기때문.)</a:t>
            </a:r>
            <a:endParaRPr lang="ko-KR" altLang="en-US" sz="1500"/>
          </a:p>
          <a:p>
            <a:pPr marL="0" indent="0" rtl="0">
              <a:buFontTx/>
              <a:buNone/>
            </a:pPr>
            <a:r>
              <a:rPr lang="ko-KR" altLang="en-US"/>
              <a:t>					참고:</a:t>
            </a:r>
            <a:r>
              <a:rPr lang="ko-KR" altLang="en-US">
                <a:hlinkClick r:id="rId7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바벨url</a:t>
            </a:r>
            <a:endParaRPr lang="ko-KR" altLang="en-US"/>
          </a:p>
          <a:p>
            <a:pPr marL="0" indent="0" rtl="0">
              <a:buFontTx/>
              <a:buNone/>
            </a:pPr>
            <a:endParaRPr lang="ko-KR" altLang="en-US"/>
          </a:p>
        </p:txBody>
      </p:sp>
      <p:pic>
        <p:nvPicPr>
          <p:cNvPr id="4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57600" y="1080135"/>
            <a:ext cx="4877435" cy="556895"/>
          </a:xfrm>
          <a:prstGeom prst="rect"/>
          <a:noFill/>
        </p:spPr>
      </p:pic>
      <p:pic>
        <p:nvPicPr>
          <p:cNvPr id="5" name="그림 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08050" y="3660775"/>
            <a:ext cx="6336030" cy="28511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hlinkClick r:id="rId3"/>
          </p:cNvPr>
          <p:cNvSpPr txBox="1">
            <a:spLocks noGrp="1"/>
          </p:cNvSpPr>
          <p:nvPr>
            <p:ph type="subTitle" idx="1"/>
          </p:nvPr>
        </p:nvSpPr>
        <p:spPr>
          <a:xfrm>
            <a:off x="1544955" y="612775"/>
            <a:ext cx="9145270" cy="46462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 sz="2400"/>
            </a:lvl1pPr>
            <a:lvl2pPr marL="457200" indent="0" algn="ctr" lvl="1">
              <a:buFontTx/>
              <a:buNone/>
              <a:defRPr lang="en-GB" altLang="en-US" sz="2000"/>
            </a:lvl2pPr>
            <a:lvl3pPr marL="914400" indent="0" algn="ctr" lvl="2">
              <a:buFontTx/>
              <a:buNone/>
              <a:defRPr lang="en-GB" altLang="en-US" sz="1800"/>
            </a:lvl3pPr>
            <a:lvl4pPr marL="1371600" indent="0" algn="ctr" lvl="3">
              <a:buFontTx/>
              <a:buNone/>
              <a:defRPr lang="en-GB" altLang="en-US" sz="1600"/>
            </a:lvl4pPr>
            <a:lvl5pPr marL="1828800" indent="0" algn="ctr" lvl="4">
              <a:buFontTx/>
              <a:buNone/>
              <a:defRPr lang="en-GB" altLang="en-US" sz="1600"/>
            </a:lvl5pPr>
            <a:lvl6pPr marL="2286000" indent="0" algn="ctr" lvl="5">
              <a:buFontTx/>
              <a:buNone/>
              <a:defRPr lang="en-GB" altLang="en-US" sz="1600"/>
            </a:lvl6pPr>
            <a:lvl7pPr marL="2743200" indent="0" algn="ctr" lvl="6">
              <a:buFontTx/>
              <a:buNone/>
              <a:defRPr lang="en-GB" altLang="en-US" sz="1600"/>
            </a:lvl7pPr>
            <a:lvl8pPr marL="3200400" indent="0" algn="ctr" lvl="7">
              <a:buFontTx/>
              <a:buNone/>
              <a:defRPr lang="en-GB" altLang="en-US" sz="1600"/>
            </a:lvl8pPr>
            <a:lvl9pPr marL="3657600" indent="0" algn="ctr" lvl="8">
              <a:buFontTx/>
              <a:buNone/>
              <a:defRPr lang="en-GB" altLang="en-US" sz="1600"/>
            </a:lvl9pPr>
          </a:lstStyle>
          <a:p>
            <a:pPr marL="0" indent="0" rtl="0">
              <a:buFontTx/>
              <a:buNone/>
            </a:pPr>
            <a:r>
              <a:rPr lang="ko-KR" altLang="en-US"/>
              <a:t>Babel에 리액트 문법을 </a:t>
            </a:r>
            <a:r>
              <a:rPr lang="ko-KR" altLang="en-US"/>
              <a:t>입력 해</a:t>
            </a:r>
            <a:r>
              <a:rPr lang="ko-KR" altLang="en-US"/>
              <a:t>보자</a:t>
            </a:r>
            <a:endParaRPr lang="ko-KR" altLang="en-US"/>
          </a:p>
          <a:p>
            <a:pPr marL="0" indent="0" rtl="0" algn="l">
              <a:buFontTx/>
              <a:buNone/>
            </a:pPr>
            <a:r>
              <a:rPr lang="ko-KR" altLang="en-US"/>
              <a:t>						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바벨주소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rtl="0" algn="l">
              <a:buFontTx/>
              <a:buNone/>
            </a:pPr>
            <a:endParaRPr lang="ko-KR" altLang="en-US"/>
          </a:p>
          <a:p>
            <a:pPr marL="0" indent="0" rtl="0" algn="l">
              <a:buFontTx/>
              <a:buNone/>
            </a:pPr>
            <a:endParaRPr lang="ko-KR" altLang="en-US"/>
          </a:p>
          <a:p>
            <a:pPr marL="0" indent="0" rtl="0" algn="l">
              <a:buFontTx/>
              <a:buNone/>
            </a:pPr>
            <a:endParaRPr lang="ko-KR" altLang="en-US"/>
          </a:p>
          <a:p>
            <a:pPr marL="0" indent="0" rtl="0" algn="l">
              <a:buFontTx/>
              <a:buNone/>
            </a:pPr>
            <a:endParaRPr lang="ko-KR" altLang="en-US"/>
          </a:p>
          <a:p>
            <a:pPr marL="0" indent="0" rtl="0" algn="l">
              <a:buFontTx/>
              <a:buNone/>
            </a:pPr>
            <a:endParaRPr lang="ko-KR" altLang="en-US"/>
          </a:p>
          <a:p>
            <a:pPr marL="0" indent="0" rtl="0" algn="l">
              <a:buFontTx/>
              <a:buNone/>
            </a:pPr>
            <a:endParaRPr lang="ko-KR" altLang="en-US"/>
          </a:p>
          <a:p>
            <a:pPr marL="0" indent="0" rtl="0" algn="l">
              <a:buFontTx/>
              <a:buNone/>
            </a:pPr>
            <a:endParaRPr lang="ko-KR" altLang="en-US"/>
          </a:p>
        </p:txBody>
      </p:sp>
      <p:sp>
        <p:nvSpPr>
          <p:cNvPr id="4" name="텍스트 상자 2"/>
          <p:cNvSpPr txBox="1">
            <a:spLocks/>
          </p:cNvSpPr>
          <p:nvPr/>
        </p:nvSpPr>
        <p:spPr>
          <a:xfrm rot="0">
            <a:off x="1521460" y="1193800"/>
            <a:ext cx="5779135" cy="20313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const HelloWorldComponent = (data) =&gt;{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  return &lt;div&gt;hello world {data}&lt;/div&gt;;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const App = () =&gt;{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  &lt;HelloWorld/&gt;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}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5545" y="3401060"/>
            <a:ext cx="9833610" cy="26314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hlinkClick r:id="rId3"/>
          </p:cNvPr>
          <p:cNvSpPr txBox="1">
            <a:spLocks noGrp="1"/>
          </p:cNvSpPr>
          <p:nvPr>
            <p:ph type="subTitle" idx="1"/>
          </p:nvPr>
        </p:nvSpPr>
        <p:spPr>
          <a:xfrm rot="0">
            <a:off x="1524000" y="528320"/>
            <a:ext cx="9144635" cy="5631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 sz="2400"/>
            </a:lvl1pPr>
            <a:lvl2pPr marL="457200" indent="0" algn="ctr" lvl="1">
              <a:buFontTx/>
              <a:buNone/>
              <a:defRPr lang="en-GB" altLang="en-US" sz="2000"/>
            </a:lvl2pPr>
            <a:lvl3pPr marL="914400" indent="0" algn="ctr" lvl="2">
              <a:buFontTx/>
              <a:buNone/>
              <a:defRPr lang="en-GB" altLang="en-US" sz="1800"/>
            </a:lvl3pPr>
            <a:lvl4pPr marL="1371600" indent="0" algn="ctr" lvl="3">
              <a:buFontTx/>
              <a:buNone/>
              <a:defRPr lang="en-GB" altLang="en-US" sz="1600"/>
            </a:lvl4pPr>
            <a:lvl5pPr marL="1828800" indent="0" algn="ctr" lvl="4">
              <a:buFontTx/>
              <a:buNone/>
              <a:defRPr lang="en-GB" altLang="en-US" sz="1600"/>
            </a:lvl5pPr>
            <a:lvl6pPr marL="2286000" indent="0" algn="ctr" lvl="5">
              <a:buFontTx/>
              <a:buNone/>
              <a:defRPr lang="en-GB" altLang="en-US" sz="1600"/>
            </a:lvl6pPr>
            <a:lvl7pPr marL="2743200" indent="0" algn="ctr" lvl="6">
              <a:buFontTx/>
              <a:buNone/>
              <a:defRPr lang="en-GB" altLang="en-US" sz="1600"/>
            </a:lvl7pPr>
            <a:lvl8pPr marL="3200400" indent="0" algn="ctr" lvl="7">
              <a:buFontTx/>
              <a:buNone/>
              <a:defRPr lang="en-GB" altLang="en-US" sz="1600"/>
            </a:lvl8pPr>
            <a:lvl9pPr marL="3657600" indent="0" algn="ctr" lvl="8">
              <a:buFontTx/>
              <a:buNone/>
              <a:defRPr lang="en-GB" altLang="en-US" sz="1600"/>
            </a:lvl9pPr>
          </a:lstStyle>
          <a:p>
            <a:pPr marL="0" indent="0" rtl="0" algn="l"/>
            <a:r>
              <a:rPr lang="ko-KR" altLang="en-US"/>
              <a:t>Babel이 동작하는 원리</a:t>
            </a:r>
            <a:endParaRPr lang="ko-KR" altLang="en-US"/>
          </a:p>
          <a:p>
            <a:pPr marL="0" indent="0" rtl="0" algn="l"/>
            <a:r>
              <a:rPr lang="ko-KR" altLang="en-US"/>
              <a:t>1.</a:t>
            </a:r>
            <a:r>
              <a:rPr lang="ko-KR" altLang="en-US"/>
              <a:t> </a:t>
            </a:r>
            <a:r>
              <a:rPr lang="ko-KR" altLang="en-US"/>
              <a:t>parsing</a:t>
            </a:r>
            <a:r>
              <a:rPr lang="ko-KR" altLang="en-US"/>
              <a:t> 파싱</a:t>
            </a:r>
            <a:endParaRPr lang="ko-KR" altLang="en-US"/>
          </a:p>
          <a:p>
            <a:pPr marL="0" indent="0" rtl="0" algn="l"/>
            <a:r>
              <a:rPr lang="ko-KR" altLang="en-US"/>
              <a:t>2</a:t>
            </a:r>
            <a:r>
              <a:rPr lang="ko-KR" altLang="en-US"/>
              <a:t>. transformation 변환</a:t>
            </a:r>
            <a:endParaRPr lang="ko-KR" altLang="en-US"/>
          </a:p>
          <a:p>
            <a:pPr marL="0" indent="0" rtl="0" algn="l"/>
            <a:r>
              <a:rPr lang="ko-KR" altLang="en-US"/>
              <a:t>3.</a:t>
            </a:r>
            <a:r>
              <a:rPr lang="ko-KR" altLang="en-US"/>
              <a:t> code gereration 코드생성</a:t>
            </a:r>
            <a:endParaRPr lang="ko-KR" altLang="en-US"/>
          </a:p>
          <a:p>
            <a:pPr marL="0" indent="0" rtl="0" algn="l"/>
            <a:endParaRPr lang="ko-KR" altLang="en-US"/>
          </a:p>
          <a:p>
            <a:pPr marL="0" indent="0" rtl="0" algn="l"/>
            <a:r>
              <a:rPr lang="ko-KR" altLang="en-US"/>
              <a:t>Target:</a:t>
            </a:r>
            <a:r>
              <a:rPr sz="2000" spc="-25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(foo, bar) =&gt; foo + bar;</a:t>
            </a:r>
            <a:endParaRPr lang="ko-KR" altLang="en-US" sz="2000"/>
          </a:p>
          <a:p>
            <a:pPr marL="0" indent="0" rtl="0" algn="l"/>
            <a:endParaRPr lang="ko-KR" altLang="en-US"/>
          </a:p>
          <a:p>
            <a:pPr marL="0" indent="0" rtl="0" algn="l"/>
            <a:r>
              <a:rPr lang="ko-KR" altLang="en-US"/>
              <a:t>bab</a:t>
            </a:r>
            <a:r>
              <a:rPr lang="ko-KR" altLang="en-US"/>
              <a:t>el이 es6문법인 화살표함수를 어떻게 </a:t>
            </a:r>
            <a:endParaRPr lang="ko-KR" altLang="en-US"/>
          </a:p>
          <a:p>
            <a:pPr marL="0" indent="0" rtl="0" algn="l"/>
            <a:r>
              <a:rPr lang="ko-KR" altLang="en-US"/>
              <a:t>바꾸는지 순서대로 알아보자!</a:t>
            </a:r>
            <a:endParaRPr lang="ko-KR" altLang="en-US"/>
          </a:p>
          <a:p>
            <a:pPr marL="0" indent="0" rtl="0" algn="l"/>
            <a:endParaRPr lang="ko-KR" altLang="en-US"/>
          </a:p>
          <a:p>
            <a:pPr marL="0" indent="0" rtl="0" algn="l"/>
            <a:r>
              <a:rPr lang="ko-KR" altLang="en-US"/>
              <a:t>참고:</a:t>
            </a:r>
            <a:r>
              <a:rPr lang="ko-KR" altLang="en-US"/>
              <a:t> </a:t>
            </a:r>
            <a:r>
              <a:rPr lang="ko-KR" altLang="en-US">
                <a:hlinkClick r:id="rId2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how babel works</a:t>
            </a:r>
            <a:endParaRPr lang="ko-KR" altLang="en-US"/>
          </a:p>
        </p:txBody>
      </p:sp>
      <p:pic>
        <p:nvPicPr>
          <p:cNvPr id="4" name="그림 16" descr="/temp/fImage4280871703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46650" y="4796155"/>
            <a:ext cx="7096760" cy="18275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361950" y="433070"/>
            <a:ext cx="4466590" cy="59905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 sz="2400"/>
            </a:lvl1pPr>
            <a:lvl2pPr marL="457200" indent="0" algn="ctr" lvl="1">
              <a:buFontTx/>
              <a:buNone/>
              <a:defRPr lang="en-GB" altLang="en-US" sz="2000"/>
            </a:lvl2pPr>
            <a:lvl3pPr marL="914400" indent="0" algn="ctr" lvl="2">
              <a:buFontTx/>
              <a:buNone/>
              <a:defRPr lang="en-GB" altLang="en-US" sz="1800"/>
            </a:lvl3pPr>
            <a:lvl4pPr marL="1371600" indent="0" algn="ctr" lvl="3">
              <a:buFontTx/>
              <a:buNone/>
              <a:defRPr lang="en-GB" altLang="en-US" sz="1600"/>
            </a:lvl4pPr>
            <a:lvl5pPr marL="1828800" indent="0" algn="ctr" lvl="4">
              <a:buFontTx/>
              <a:buNone/>
              <a:defRPr lang="en-GB" altLang="en-US" sz="1600"/>
            </a:lvl5pPr>
            <a:lvl6pPr marL="2286000" indent="0" algn="ctr" lvl="5">
              <a:buFontTx/>
              <a:buNone/>
              <a:defRPr lang="en-GB" altLang="en-US" sz="1600"/>
            </a:lvl6pPr>
            <a:lvl7pPr marL="2743200" indent="0" algn="ctr" lvl="6">
              <a:buFontTx/>
              <a:buNone/>
              <a:defRPr lang="en-GB" altLang="en-US" sz="1600"/>
            </a:lvl7pPr>
            <a:lvl8pPr marL="3200400" indent="0" algn="ctr" lvl="7">
              <a:buFontTx/>
              <a:buNone/>
              <a:defRPr lang="en-GB" altLang="en-US" sz="1600"/>
            </a:lvl8pPr>
            <a:lvl9pPr marL="3657600" indent="0" algn="ctr" lvl="8">
              <a:buFontTx/>
              <a:buNone/>
              <a:defRPr lang="en-GB" altLang="en-US" sz="1600"/>
            </a:lvl9pPr>
          </a:lstStyle>
          <a:p>
            <a:pPr marL="0" indent="0" rtl="0" algn="l"/>
            <a:r>
              <a:rPr lang="ko-KR" altLang="en-US" sz="7200"/>
              <a:t>parsing</a:t>
            </a:r>
            <a:endParaRPr lang="ko-KR" altLang="en-US" sz="7200"/>
          </a:p>
          <a:p>
            <a:pPr marL="0" indent="0" rtl="0" algn="l"/>
            <a:endParaRPr lang="ko-KR" altLang="en-US"/>
          </a:p>
          <a:p>
            <a:pPr marL="0" indent="0" rtl="0" algn="l"/>
            <a:r>
              <a:rPr lang="ko-KR" altLang="en-US"/>
              <a:t>bab</a:t>
            </a:r>
            <a:r>
              <a:rPr lang="ko-KR" altLang="en-US"/>
              <a:t>el은 원본 소스코드를 받아서 “추상적 코드표현” 으로 파싱함. </a:t>
            </a:r>
            <a:endParaRPr lang="ko-KR" altLang="en-US"/>
          </a:p>
          <a:p>
            <a:pPr marL="0" indent="0" rtl="0" algn="l"/>
            <a:r>
              <a:rPr lang="ko-KR" altLang="en-US"/>
              <a:t>이 추상적인 표현을 AST(abstract syntax tree)라고 함,</a:t>
            </a:r>
            <a:endParaRPr lang="ko-KR" altLang="en-US"/>
          </a:p>
          <a:p>
            <a:pPr marL="0" indent="0" rtl="0" algn="l"/>
            <a:r>
              <a:rPr lang="ko-KR" altLang="en-US"/>
              <a:t>Babylon parser를 이용한 AST표현을 살펴보자.</a:t>
            </a:r>
            <a:endParaRPr lang="ko-KR" altLang="en-US"/>
          </a:p>
          <a:p>
            <a:pPr marL="0" indent="0" rtl="0" algn="l"/>
            <a:endParaRPr lang="ko-KR" altLang="en-US"/>
          </a:p>
          <a:p>
            <a:pPr marL="0" indent="0" rtl="0" algn="l"/>
            <a:endParaRPr lang="ko-KR" altLang="en-US"/>
          </a:p>
        </p:txBody>
      </p:sp>
      <p:sp>
        <p:nvSpPr>
          <p:cNvPr id="4" name="텍스트 상자 4"/>
          <p:cNvSpPr txBox="1">
            <a:spLocks/>
          </p:cNvSpPr>
          <p:nvPr/>
        </p:nvSpPr>
        <p:spPr>
          <a:xfrm>
            <a:off x="4975225" y="168910"/>
            <a:ext cx="7037070" cy="656082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// AST shortened for clarity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{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"program": {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"body": [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{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"type": "ExpressionStatement", //식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"expression": { // 표현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    "type": "ArrowFunctionExpression", //화살표함수식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    "params": [ //파라미터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        {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            "type": "Identifier", //식별자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            "name": "foo"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        },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        {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            "type": "Identifier",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            "name": "bar"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        }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    ],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    "body": {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        "type": "BinaryExpression", //이항</a:t>
            </a: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연산표현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        "left": { //좌항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            "type": "Identifier",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            "name": "foo"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        },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        "operator": "+", //연산자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        "right": { //우항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            "type": "Identifier",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            "name": "bar"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        }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    }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    }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    }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    ]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  }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200" spc="-20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}</a:t>
            </a:r>
            <a:endParaRPr lang="ko-KR" altLang="en-US" sz="1200" i="0" b="0">
              <a:solidFill>
                <a:srgbClr val="242424"/>
              </a:solidFill>
              <a:latin typeface="Courier New" charset="0"/>
              <a:ea typeface="source-code-pr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3" descr="/temp/fImage763266880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9560" y="271780"/>
            <a:ext cx="7881619" cy="6309995"/>
          </a:xfrm>
          <a:prstGeom prst="rect"/>
          <a:noFill/>
        </p:spPr>
      </p:pic>
      <p:sp>
        <p:nvSpPr>
          <p:cNvPr id="4" name="텍스트 상자 15"/>
          <p:cNvSpPr txBox="1">
            <a:spLocks/>
          </p:cNvSpPr>
          <p:nvPr/>
        </p:nvSpPr>
        <p:spPr>
          <a:xfrm rot="0">
            <a:off x="221615" y="443865"/>
            <a:ext cx="4089400" cy="43961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000" i="0" b="0">
                <a:solidFill>
                  <a:srgbClr val="000000"/>
                </a:solidFill>
                <a:latin typeface="Consolas" charset="0"/>
                <a:ea typeface="Consolas" charset="0"/>
              </a:rPr>
              <a:t>잠깐! AST 이해를 위해</a:t>
            </a:r>
            <a:endParaRPr lang="ko-KR" altLang="en-US" sz="2000" i="0" b="0">
              <a:solidFill>
                <a:srgbClr val="000000"/>
              </a:solidFill>
              <a:latin typeface="Consolas" charset="0"/>
              <a:ea typeface="Consolas" charset="0"/>
            </a:endParaRPr>
          </a:p>
          <a:p>
            <a:pPr marL="0" indent="0" algn="l" hangingPunct="1"/>
            <a:r>
              <a:rPr sz="2000" i="0" b="0">
                <a:solidFill>
                  <a:srgbClr val="000000"/>
                </a:solidFill>
                <a:latin typeface="Consolas" charset="0"/>
                <a:ea typeface="Consolas" charset="0"/>
              </a:rPr>
              <a:t>var a </a:t>
            </a:r>
            <a:r>
              <a:rPr sz="2000" i="0" b="0">
                <a:solidFill>
                  <a:srgbClr val="000000"/>
                </a:solidFill>
                <a:latin typeface="Consolas" charset="0"/>
                <a:ea typeface="Consolas" charset="0"/>
              </a:rPr>
              <a:t>=</a:t>
            </a:r>
            <a:r>
              <a:rPr sz="2000" i="0" b="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Consolas" charset="0"/>
                <a:ea typeface="Consolas" charset="0"/>
              </a:rPr>
              <a:t>3</a:t>
            </a:r>
            <a:r>
              <a:rPr sz="2000" i="0" b="0">
                <a:solidFill>
                  <a:srgbClr val="000000"/>
                </a:solidFill>
                <a:latin typeface="Consolas" charset="0"/>
                <a:ea typeface="Consolas" charset="0"/>
              </a:rPr>
              <a:t>;</a:t>
            </a:r>
            <a:r>
              <a:rPr sz="2000" i="0" b="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Consolas" charset="0"/>
                <a:ea typeface="Consolas" charset="0"/>
              </a:rPr>
              <a:t/>
            </a:r>
            <a:br>
              <a:rPr sz="2000" i="0" b="0">
                <a:solidFill>
                  <a:srgbClr val="000000"/>
                </a:solidFill>
                <a:latin typeface="Consolas" charset="0"/>
                <a:ea typeface="Consolas" charset="0"/>
              </a:rPr>
            </a:br>
            <a:r>
              <a:rPr sz="2000" i="0" b="0">
                <a:solidFill>
                  <a:srgbClr val="000000"/>
                </a:solidFill>
                <a:latin typeface="Consolas" charset="0"/>
                <a:ea typeface="Consolas" charset="0"/>
              </a:rPr>
              <a:t>a </a:t>
            </a:r>
            <a:r>
              <a:rPr sz="2000" i="0" b="0">
                <a:solidFill>
                  <a:srgbClr val="000000"/>
                </a:solidFill>
                <a:latin typeface="Consolas" charset="0"/>
                <a:ea typeface="Consolas" charset="0"/>
              </a:rPr>
              <a:t>+</a:t>
            </a:r>
            <a:r>
              <a:rPr sz="2000" i="0" b="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Consolas" charset="0"/>
                <a:ea typeface="Consolas" charset="0"/>
              </a:rPr>
              <a:t>5</a:t>
            </a:r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를 AST트리로 표현해보자</a:t>
            </a: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Variable Declaration,</a:t>
            </a: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Expression Statement등등..</a:t>
            </a: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이들은 </a:t>
            </a:r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전부 </a:t>
            </a:r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AST 노드타입이다</a:t>
            </a: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이해를 위해 babel타입들이 기재되어있는 링크 첨부</a:t>
            </a: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VariableDeclaration타입링크</a:t>
            </a: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/>
          <p:cNvSpPr txBox="1">
            <a:spLocks/>
          </p:cNvSpPr>
          <p:nvPr/>
        </p:nvSpPr>
        <p:spPr>
          <a:xfrm rot="0">
            <a:off x="200660" y="348615"/>
            <a:ext cx="5525770" cy="636587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4800">
                <a:latin typeface="맑은 고딕" charset="0"/>
                <a:ea typeface="맑은 고딕" charset="0"/>
              </a:rPr>
              <a:t>Transformation</a:t>
            </a:r>
            <a:endParaRPr lang="ko-KR" altLang="en-US" sz="4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2400">
                <a:latin typeface="맑은 고딕" charset="0"/>
                <a:ea typeface="맑은 고딕" charset="0"/>
              </a:rPr>
              <a:t>이 단계에서 바벨은 AST를 가져와서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2400">
                <a:latin typeface="맑은 고딕" charset="0"/>
                <a:ea typeface="맑은 고딕" charset="0"/>
              </a:rPr>
              <a:t>브라우저가 실행 할 수 있는 코드를 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2400">
                <a:latin typeface="맑은 고딕" charset="0"/>
                <a:ea typeface="맑은 고딕" charset="0"/>
              </a:rPr>
              <a:t>생성해내는 AST로 바꾼다.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2400">
                <a:latin typeface="맑은 고딕" charset="0"/>
                <a:ea typeface="맑은 고딕" charset="0"/>
              </a:rPr>
              <a:t>“Babel-traverse” 플러그인으로 원본 AST를 새로운 AST로 만들어낸 결과물을 보자!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2400">
                <a:latin typeface="맑은 고딕" charset="0"/>
                <a:ea typeface="맑은 고딕" charset="0"/>
              </a:rPr>
              <a:t>참고: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2400">
                <a:latin typeface="맑은 고딕" charset="0"/>
                <a:ea typeface="맑은 고딕" charset="0"/>
              </a:rPr>
              <a:t>“Babel-traverse”플러그인은 원본 AST트리를 traverse하며 AST를 수정/대체 하여 코드를 나타내는새로운 AST트리로 만든다.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2400">
                <a:latin typeface="맑은 고딕" charset="0"/>
                <a:ea typeface="맑은 고딕" charset="0"/>
              </a:rPr>
              <a:t>코드가 작아서 안보이니 링크에서 설명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7"/>
          <p:cNvSpPr txBox="1">
            <a:spLocks/>
          </p:cNvSpPr>
          <p:nvPr/>
        </p:nvSpPr>
        <p:spPr>
          <a:xfrm rot="0">
            <a:off x="5577840" y="208280"/>
            <a:ext cx="611759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8"/>
          <p:cNvSpPr txBox="1">
            <a:spLocks/>
          </p:cNvSpPr>
          <p:nvPr/>
        </p:nvSpPr>
        <p:spPr>
          <a:xfrm rot="0">
            <a:off x="5694045" y="253365"/>
            <a:ext cx="6159500" cy="592264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// AST shortened for clarity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{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"program": {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"type": "Program",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"body": [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{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"type": "ExpressionStatement",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"expression": {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"type": "Literal",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"value": "use strict"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}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},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{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"type": "ExpressionStatement",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"expression": {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"type": "FunctionExpression",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"async": false,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"params": [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{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    "type": "Identifier",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    "name": "foo"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},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{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    "type": "Identifier",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    "name": "bar"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}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],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"body": {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"type": "BlockStatement",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"body": [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    {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        "type": "ReturnStatement",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        "argument": {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            "type": "BinaryExpression",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            "left": {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                "type": "Identifier",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                "name": "foo"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            },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            "operator": "+",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            "right": {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                "type": "Identifier",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                "name": "bar"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            }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        }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    }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    ]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},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    "parenthesizedExpression": true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    }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    }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    ]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    }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700">
                <a:latin typeface="맑은 고딕" charset="0"/>
                <a:ea typeface="맑은 고딕" charset="0"/>
              </a:rPr>
              <a:t>}</a:t>
            </a:r>
            <a:endParaRPr lang="ko-KR" altLang="en-US" sz="7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571500" y="492125"/>
            <a:ext cx="4627880" cy="58686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 sz="2400"/>
            </a:lvl1pPr>
            <a:lvl2pPr marL="457200" indent="0" algn="ctr" lvl="1">
              <a:buFontTx/>
              <a:buNone/>
              <a:defRPr lang="en-GB" altLang="en-US" sz="2000"/>
            </a:lvl2pPr>
            <a:lvl3pPr marL="914400" indent="0" algn="ctr" lvl="2">
              <a:buFontTx/>
              <a:buNone/>
              <a:defRPr lang="en-GB" altLang="en-US" sz="1800"/>
            </a:lvl3pPr>
            <a:lvl4pPr marL="1371600" indent="0" algn="ctr" lvl="3">
              <a:buFontTx/>
              <a:buNone/>
              <a:defRPr lang="en-GB" altLang="en-US" sz="1600"/>
            </a:lvl4pPr>
            <a:lvl5pPr marL="1828800" indent="0" algn="ctr" lvl="4">
              <a:buFontTx/>
              <a:buNone/>
              <a:defRPr lang="en-GB" altLang="en-US" sz="1600"/>
            </a:lvl5pPr>
            <a:lvl6pPr marL="2286000" indent="0" algn="ctr" lvl="5">
              <a:buFontTx/>
              <a:buNone/>
              <a:defRPr lang="en-GB" altLang="en-US" sz="1600"/>
            </a:lvl6pPr>
            <a:lvl7pPr marL="2743200" indent="0" algn="ctr" lvl="6">
              <a:buFontTx/>
              <a:buNone/>
              <a:defRPr lang="en-GB" altLang="en-US" sz="1600"/>
            </a:lvl7pPr>
            <a:lvl8pPr marL="3200400" indent="0" algn="ctr" lvl="7">
              <a:buFontTx/>
              <a:buNone/>
              <a:defRPr lang="en-GB" altLang="en-US" sz="1600"/>
            </a:lvl8pPr>
            <a:lvl9pPr marL="3657600" indent="0" algn="ctr" lvl="8">
              <a:buFontTx/>
              <a:buNone/>
              <a:defRPr lang="en-GB" altLang="en-US" sz="1600"/>
            </a:lvl9pPr>
          </a:lstStyle>
          <a:p>
            <a:pPr marL="0" indent="0" rtl="0"/>
            <a:r>
              <a:rPr lang="ko-KR" altLang="en-US"/>
              <a:t>3.Generate</a:t>
            </a:r>
            <a:endParaRPr lang="ko-KR" altLang="en-US"/>
          </a:p>
          <a:p>
            <a:pPr marL="0" indent="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끝!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코드를 만들었음!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rtl="0"/>
            <a:endParaRPr lang="ko-KR" altLang="en-US"/>
          </a:p>
        </p:txBody>
      </p:sp>
      <p:sp>
        <p:nvSpPr>
          <p:cNvPr id="4" name="텍스트 상자 17"/>
          <p:cNvSpPr txBox="1">
            <a:spLocks/>
          </p:cNvSpPr>
          <p:nvPr/>
        </p:nvSpPr>
        <p:spPr>
          <a:xfrm rot="0">
            <a:off x="5483225" y="474980"/>
            <a:ext cx="6000750" cy="156908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/>
            <a:r>
              <a:rPr sz="2400" spc="-25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"use strict";</a:t>
            </a:r>
            <a:r>
              <a:rPr sz="2400" spc="-25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/>
            </a:r>
            <a:br>
              <a:rPr sz="2400" spc="-25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</a:br>
            <a:r>
              <a:rPr sz="2400" spc="-25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(function (foo, bar) {</a:t>
            </a:r>
            <a:r>
              <a:rPr sz="2400" spc="-25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/>
            </a:r>
            <a:br>
              <a:rPr sz="2400" spc="-25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</a:br>
            <a:r>
              <a:rPr sz="2400" spc="-25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  return foo + bar;</a:t>
            </a:r>
            <a:r>
              <a:rPr sz="2400" spc="-25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/>
            </a:r>
            <a:br>
              <a:rPr sz="2400" spc="-25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</a:br>
            <a:r>
              <a:rPr sz="2400" spc="-25" i="0" b="0">
                <a:solidFill>
                  <a:srgbClr val="242424"/>
                </a:solidFill>
                <a:latin typeface="Courier New" charset="0"/>
                <a:ea typeface="source-code-pro" charset="0"/>
              </a:rPr>
              <a:t>});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hlinkClick r:id="rId4"/>
          </p:cNvPr>
          <p:cNvSpPr txBox="1">
            <a:spLocks noGrp="1"/>
          </p:cNvSpPr>
          <p:nvPr>
            <p:ph type="subTitle" idx="1"/>
          </p:nvPr>
        </p:nvSpPr>
        <p:spPr>
          <a:xfrm rot="0">
            <a:off x="1524000" y="739140"/>
            <a:ext cx="9144635" cy="570547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 sz="2400"/>
            </a:lvl1pPr>
            <a:lvl2pPr marL="457200" indent="0" algn="ctr" lvl="1">
              <a:buFontTx/>
              <a:buNone/>
              <a:defRPr lang="en-GB" altLang="en-US" sz="2000"/>
            </a:lvl2pPr>
            <a:lvl3pPr marL="914400" indent="0" algn="ctr" lvl="2">
              <a:buFontTx/>
              <a:buNone/>
              <a:defRPr lang="en-GB" altLang="en-US" sz="1800"/>
            </a:lvl3pPr>
            <a:lvl4pPr marL="1371600" indent="0" algn="ctr" lvl="3">
              <a:buFontTx/>
              <a:buNone/>
              <a:defRPr lang="en-GB" altLang="en-US" sz="1600"/>
            </a:lvl4pPr>
            <a:lvl5pPr marL="1828800" indent="0" algn="ctr" lvl="4">
              <a:buFontTx/>
              <a:buNone/>
              <a:defRPr lang="en-GB" altLang="en-US" sz="1600"/>
            </a:lvl5pPr>
            <a:lvl6pPr marL="2286000" indent="0" algn="ctr" lvl="5">
              <a:buFontTx/>
              <a:buNone/>
              <a:defRPr lang="en-GB" altLang="en-US" sz="1600"/>
            </a:lvl6pPr>
            <a:lvl7pPr marL="2743200" indent="0" algn="ctr" lvl="6">
              <a:buFontTx/>
              <a:buNone/>
              <a:defRPr lang="en-GB" altLang="en-US" sz="1600"/>
            </a:lvl7pPr>
            <a:lvl8pPr marL="3200400" indent="0" algn="ctr" lvl="7">
              <a:buFontTx/>
              <a:buNone/>
              <a:defRPr lang="en-GB" altLang="en-US" sz="1600"/>
            </a:lvl8pPr>
            <a:lvl9pPr marL="3657600" indent="0" algn="ctr" lvl="8">
              <a:buFontTx/>
              <a:buNone/>
              <a:defRPr lang="en-GB" altLang="en-US" sz="1600"/>
            </a:lvl9pPr>
          </a:lstStyle>
          <a:p>
            <a:pPr marL="0" indent="0" rtl="0"/>
            <a:r>
              <a:rPr lang="ko-KR" altLang="en-US"/>
              <a:t>AST tree의 이해를 돕기위해:</a:t>
            </a:r>
            <a:endParaRPr lang="ko-KR" altLang="en-US"/>
          </a:p>
          <a:p>
            <a:pPr marL="0" indent="0" rtl="0"/>
            <a:endParaRPr lang="ko-KR" altLang="en-US"/>
          </a:p>
          <a:p>
            <a:pPr marL="0" indent="0" rtl="0"/>
            <a:r>
              <a:rPr lang="ko-KR" altLang="en-US"/>
              <a:t>AST 트리를 그림으로 보여주어 직관적 이해를 돕는 사이트</a:t>
            </a:r>
            <a:endParaRPr lang="ko-KR" altLang="en-US"/>
          </a:p>
          <a:p>
            <a:pPr marL="0" indent="0" rtl="0"/>
            <a:r>
              <a:rPr lang="ko-KR" altLang="en-US">
                <a:hlinkClick r:id="rId2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AST 트리 비주얼라이저</a:t>
            </a:r>
            <a:endParaRPr lang="ko-KR" altLang="en-US"/>
          </a:p>
          <a:p>
            <a:pPr marL="0" indent="0" rtl="0"/>
            <a:r>
              <a:rPr lang="ko-KR" altLang="en-US"/>
              <a:t>js코드를 ast트리로 바꾸어주는 사이트</a:t>
            </a:r>
            <a:endParaRPr lang="ko-KR" altLang="en-US"/>
          </a:p>
          <a:p>
            <a:pPr marL="0" indent="0" rtl="0"/>
            <a:r>
              <a:rPr lang="ko-KR" altLang="en-US">
                <a:hlinkClick r:id="rId3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astExplorer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POLARIS Office</cp:lastModifiedBy>
  <dc:title>PowerPoint 프레젠테이션</dc:title>
</cp:coreProperties>
</file>