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58" r:id="rId7"/>
    <p:sldId id="264" r:id="rId8"/>
    <p:sldId id="262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2B5BB-6829-7C46-8F4E-B0CED247B4BF}" v="15" dt="2022-10-23T13:37:53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2"/>
    <p:restoredTop sz="94694"/>
  </p:normalViewPr>
  <p:slideViewPr>
    <p:cSldViewPr snapToGrid="0">
      <p:cViewPr>
        <p:scale>
          <a:sx n="100" d="100"/>
          <a:sy n="100" d="100"/>
        </p:scale>
        <p:origin x="7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A1EBE-B54A-9243-937F-32DA8A531547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5D763-775B-4642-8417-8018E55BB5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310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5D763-775B-4642-8417-8018E55BB51D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4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FDE1-40CF-C1D4-BFA4-B0DA047CE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D156A-13B8-B6F3-8E21-98DDFCBAC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27AE-2461-0F92-F7AB-7C355296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C221-ACC8-EFCB-3ADB-632AA360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56E5-C387-ABDF-EB8F-929B93E8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276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E807-B5AD-E43A-E211-8FA09A20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0F3C7-445A-E032-9F54-9AFEE098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F8E9-7B0B-CA05-9837-9FAD1959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E936-A5A2-6D99-1ED9-7EDC4D61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6CAE-F0B9-49E8-83A3-81D630EF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248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90428-6564-C901-E099-6C4CA4594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8EDC-E9D6-94FD-8656-E10AF255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9D428-EAD9-2D09-4507-A330B458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FBA4-0183-25BA-4806-F04B880F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C5B4-8F1A-4320-4394-BB4C4838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433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9D08-CF84-6267-825A-841112E2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3277-4102-A1B8-9837-219E1CA1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6329D-A93D-8167-665C-6D0C3CF5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9EB2-19E9-D036-1E89-29E80867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87F1-74F9-AB52-86A1-EF7A22BF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086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EE45-8085-11A5-CB09-CD3D29A9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A494-54A1-BE5D-DAF7-B83EED66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7339-C7D7-3F60-94EC-4C1DD651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FAEA-4710-2A4A-7DA7-29C9E837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53B4-96DF-EBF1-6F32-C1F1BCD9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4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BAB7-5C32-5793-F6EE-20CDBF5C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A72E-00C0-CCE9-9AFB-AA58E1836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DFAFD-9976-A2EE-1719-08CE0E88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F2320-0A1E-1790-1E35-9014461B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C32E8-F63D-DC8F-107F-ACA9FDCB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E79A6-BE3F-04BA-8036-EB13BB35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753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0AEA-B37C-03D9-A629-8DFC45EF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F75A6-7C3A-A131-27DA-CC63952B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14071-7C33-34DA-C70E-51EAB683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28A08-A229-02BC-EA61-A15DF9051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BA68C-7B0B-AFBA-947F-C02DC653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E4BD4-A2B3-8A40-F808-4CF019DC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7B9BF-8E2F-C7A3-C771-75695550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E13F0-2DE8-D15F-82A4-64990C11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17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83B-08B5-5934-42B1-89AEF70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83C1-11AE-F95D-6BD4-87FCE9B9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BDB40-1267-702D-C55A-54884D10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B92AD-3C2B-181D-8D37-EA529E19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42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443FD-C336-61CB-0BC3-29B31311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05EB1-B73B-051A-348D-97550020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BB5E-2122-B9C0-E731-1B6BB261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62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80F2-F263-E86B-473E-601D3A96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14DD-A4AD-3DDF-B921-1C297556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0CE7C-03CF-5D71-0FE2-350F826D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14E3-4929-EFE5-A290-78775658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F353-577C-66E8-CF72-08F33D88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69856-A30A-754A-86A3-0F976090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380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E18D-B8C4-010E-1199-0F2B0492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89DFB-C381-3A3A-CCEE-4449AE5F3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10E9C-97CC-21B9-20B5-1D2168DF3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F0A30-E848-9C47-6B60-A5FE049A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B0B12-9696-3ADF-693F-72CAE77A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9AA3-068F-D57F-0A22-E52E6FB1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87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B4FD0-15B7-AF8E-8429-B0C90B4B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E9BA9-9DAA-0C88-8EE3-B3277DC94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2DB-6444-ABCC-2BDC-1B0509D13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0740-DB6A-6949-AA1D-F5BD5BAFDB46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C065-40FF-CF3D-B916-C7811D80D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C467-BAFD-A647-0BD8-E94273DDC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0F0EB-9E92-004A-AF02-258FD19A98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143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C3D4-0417-1405-08C8-CD32451E2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5EB3A-ADEF-5084-5653-D21415783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286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9A90-3D46-BDA0-EA3E-7B1634C4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Before starting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4E02-6A09-7996-3A27-64D3DB72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Age, Gender, Major, Working Experiences</a:t>
            </a:r>
            <a:endParaRPr lang="en-KR" dirty="0"/>
          </a:p>
          <a:p>
            <a:r>
              <a:rPr lang="en-KR" dirty="0"/>
              <a:t>Trust propensity </a:t>
            </a:r>
            <a:r>
              <a:rPr lang="en-US" altLang="ko-KR" dirty="0"/>
              <a:t>(</a:t>
            </a:r>
            <a:r>
              <a:rPr lang="ko-KR" altLang="en-US" dirty="0"/>
              <a:t>신뢰 경향성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Chen, Yan, Fan, &amp; Gordon (2015)</a:t>
            </a:r>
          </a:p>
          <a:p>
            <a:r>
              <a:rPr lang="en-US" dirty="0"/>
              <a:t>Performance Expectancy (</a:t>
            </a:r>
            <a:r>
              <a:rPr lang="ko-KR" altLang="en-US" dirty="0"/>
              <a:t>성능기대수준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Venkatesh et al. (2012) cited in Figueroa-</a:t>
            </a:r>
            <a:r>
              <a:rPr lang="en-US" altLang="ko-KR" dirty="0" err="1"/>
              <a:t>Armijos</a:t>
            </a:r>
            <a:r>
              <a:rPr lang="en-US" altLang="ko-KR" dirty="0"/>
              <a:t> et al. (2022)</a:t>
            </a:r>
          </a:p>
          <a:p>
            <a:r>
              <a:rPr lang="en-US" dirty="0"/>
              <a:t>Indecisiveness (</a:t>
            </a:r>
            <a:r>
              <a:rPr lang="ko-KR" altLang="en-US" dirty="0"/>
              <a:t>우유부단함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Frost &amp; Shows (1993)</a:t>
            </a: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6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A368E-A954-FAC9-01E2-063F7C76BABE}"/>
              </a:ext>
            </a:extLst>
          </p:cNvPr>
          <p:cNvSpPr txBox="1"/>
          <p:nvPr/>
        </p:nvSpPr>
        <p:spPr>
          <a:xfrm>
            <a:off x="511628" y="402772"/>
            <a:ext cx="11266390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귀하의 성별은 무엇입니까</a:t>
            </a:r>
            <a:r>
              <a:rPr lang="en-US" altLang="ko-KR" sz="1400" dirty="0"/>
              <a:t>?</a:t>
            </a:r>
            <a:r>
              <a:rPr lang="ko-KR" altLang="en-US" sz="1400" dirty="0"/>
              <a:t>  </a:t>
            </a:r>
            <a:r>
              <a:rPr lang="en-US" altLang="ko-KR" sz="1400" dirty="0"/>
              <a:t>1)</a:t>
            </a:r>
            <a:r>
              <a:rPr lang="ko-KR" altLang="en-US" sz="1400" dirty="0"/>
              <a:t>남자 </a:t>
            </a:r>
            <a:r>
              <a:rPr lang="en-US" altLang="ko-KR" sz="1400" dirty="0"/>
              <a:t>2)</a:t>
            </a:r>
            <a:r>
              <a:rPr lang="ko-KR" altLang="en-US" sz="1400" dirty="0"/>
              <a:t> 여자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귀하의 나이는 얼마입니까</a:t>
            </a:r>
            <a:r>
              <a:rPr lang="en-US" altLang="ko-KR" sz="1400" dirty="0"/>
              <a:t>?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         </a:t>
            </a:r>
            <a:r>
              <a:rPr lang="en-US" altLang="ko-KR" sz="1400" dirty="0"/>
              <a:t>)</a:t>
            </a:r>
            <a:r>
              <a:rPr lang="ko-KR" altLang="en-US" sz="1400" dirty="0"/>
              <a:t> 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 귀하의 전공과 가장 가까운 전공을 선택하여 주시시기 바랍니다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중복응답가능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인문학 </a:t>
            </a:r>
            <a:r>
              <a:rPr lang="en-US" altLang="ko-KR" sz="1400" dirty="0"/>
              <a:t>2)</a:t>
            </a:r>
            <a:r>
              <a:rPr lang="ko-KR" altLang="en-US" sz="1400" dirty="0"/>
              <a:t> 경영</a:t>
            </a:r>
            <a:r>
              <a:rPr lang="en-US" altLang="ko-KR" sz="1400" dirty="0"/>
              <a:t>/</a:t>
            </a:r>
            <a:r>
              <a:rPr lang="ko-KR" altLang="en-US" sz="1400" dirty="0"/>
              <a:t>경제  </a:t>
            </a:r>
            <a:r>
              <a:rPr lang="en-US" altLang="ko-KR" sz="1400" dirty="0"/>
              <a:t>3)</a:t>
            </a:r>
            <a:r>
              <a:rPr lang="ko-KR" altLang="en-US" sz="1400" dirty="0"/>
              <a:t> 예체능 </a:t>
            </a:r>
            <a:r>
              <a:rPr lang="en-US" altLang="ko-KR" sz="1400" dirty="0"/>
              <a:t>4)</a:t>
            </a:r>
            <a:r>
              <a:rPr lang="ko-KR" altLang="en-US" sz="1400" dirty="0"/>
              <a:t> 화학</a:t>
            </a:r>
            <a:r>
              <a:rPr lang="en-US" altLang="ko-KR" sz="1400" dirty="0"/>
              <a:t>(</a:t>
            </a:r>
            <a:r>
              <a:rPr lang="ko-KR" altLang="en-US" sz="1400" dirty="0"/>
              <a:t>공학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전기</a:t>
            </a:r>
            <a:r>
              <a:rPr lang="en-US" altLang="ko-KR" sz="1400" dirty="0"/>
              <a:t>/</a:t>
            </a:r>
            <a:r>
              <a:rPr lang="ko-KR" altLang="en-US" sz="1400" dirty="0"/>
              <a:t>전자</a:t>
            </a:r>
            <a:r>
              <a:rPr lang="en-US" altLang="ko-KR" sz="1400" dirty="0"/>
              <a:t>/</a:t>
            </a:r>
            <a:r>
              <a:rPr lang="ko-KR" altLang="en-US" sz="1400" dirty="0"/>
              <a:t>정보통신 </a:t>
            </a:r>
            <a:r>
              <a:rPr lang="en-US" altLang="ko-KR" sz="1400" dirty="0"/>
              <a:t>6)</a:t>
            </a:r>
            <a:r>
              <a:rPr lang="ko-KR" altLang="en-US" sz="1400" dirty="0"/>
              <a:t> 생명공학 </a:t>
            </a:r>
            <a:r>
              <a:rPr lang="en-US" altLang="ko-KR" sz="1400" dirty="0"/>
              <a:t>7)</a:t>
            </a:r>
            <a:r>
              <a:rPr lang="ko-KR" altLang="en-US" sz="1400" dirty="0"/>
              <a:t> 기계공학 </a:t>
            </a:r>
            <a:r>
              <a:rPr lang="en-US" altLang="ko-KR" sz="1400" dirty="0"/>
              <a:t>8)</a:t>
            </a:r>
            <a:r>
              <a:rPr lang="ko-KR" altLang="en-US" sz="1400" dirty="0"/>
              <a:t> 정치</a:t>
            </a:r>
            <a:r>
              <a:rPr lang="en-US" altLang="ko-KR" sz="1400" dirty="0"/>
              <a:t>/</a:t>
            </a:r>
            <a:r>
              <a:rPr lang="ko-KR" altLang="en-US" sz="1400" dirty="0"/>
              <a:t>사회학 </a:t>
            </a:r>
            <a:r>
              <a:rPr lang="en-US" altLang="ko-KR" sz="1400" dirty="0"/>
              <a:t>9)</a:t>
            </a:r>
            <a:r>
              <a:rPr lang="ko-KR" altLang="en-US" sz="1400" dirty="0"/>
              <a:t> 기타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4.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r>
              <a:rPr lang="ko-KR" altLang="en-US" sz="1400" dirty="0"/>
              <a:t> 귀하의 직장경력은 얼마입니까</a:t>
            </a:r>
            <a:r>
              <a:rPr lang="en-US" altLang="ko-KR" sz="1400" dirty="0"/>
              <a:t>?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400" dirty="0"/>
              <a:t>1</a:t>
            </a:r>
            <a:r>
              <a:rPr lang="ko-KR" altLang="en-US" sz="1400" dirty="0"/>
              <a:t>년 미만 </a:t>
            </a:r>
            <a:r>
              <a:rPr lang="en-US" altLang="ko-KR" sz="1400" dirty="0"/>
              <a:t>2)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년 이상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년 미만 </a:t>
            </a:r>
            <a:r>
              <a:rPr lang="en-US" altLang="ko-KR" sz="1400" dirty="0"/>
              <a:t>3)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년 이상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년 미만 </a:t>
            </a:r>
            <a:r>
              <a:rPr lang="en-US" altLang="ko-KR" sz="1400" dirty="0"/>
              <a:t>4)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년 이상 </a:t>
            </a:r>
            <a:r>
              <a:rPr lang="en-US" altLang="ko-KR" sz="1400" dirty="0"/>
              <a:t>10</a:t>
            </a:r>
            <a:r>
              <a:rPr lang="ko-KR" altLang="en-US" sz="1400" dirty="0"/>
              <a:t>년 미만 </a:t>
            </a:r>
            <a:r>
              <a:rPr lang="en-US" altLang="ko-KR" sz="1400" dirty="0"/>
              <a:t>5)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년 이상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1529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A368E-A954-FAC9-01E2-063F7C76BABE}"/>
              </a:ext>
            </a:extLst>
          </p:cNvPr>
          <p:cNvSpPr txBox="1"/>
          <p:nvPr/>
        </p:nvSpPr>
        <p:spPr>
          <a:xfrm>
            <a:off x="511628" y="402772"/>
            <a:ext cx="11266390" cy="587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5.</a:t>
            </a:r>
            <a:r>
              <a:rPr lang="ko-KR" altLang="en-US" sz="1400" dirty="0"/>
              <a:t> 아래의 질문에 귀하 스스로에 대한 이해를 바탕으로 답해주시기 바랍니다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[Trust</a:t>
            </a:r>
            <a:r>
              <a:rPr lang="ko-KR" altLang="en-US" sz="1400" dirty="0"/>
              <a:t> </a:t>
            </a:r>
            <a:r>
              <a:rPr lang="en-US" altLang="ko-KR" sz="1400" dirty="0"/>
              <a:t>Propensity]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5-1.</a:t>
            </a:r>
            <a:r>
              <a:rPr lang="ko-KR" altLang="en-US" sz="1400" dirty="0"/>
              <a:t> 나는 새로운 사람을 </a:t>
            </a:r>
            <a:r>
              <a:rPr lang="ko-KR" altLang="en-US" sz="1400" dirty="0" err="1"/>
              <a:t>만날때</a:t>
            </a:r>
            <a:r>
              <a:rPr lang="en-US" altLang="ko-KR" sz="1400" dirty="0"/>
              <a:t>,</a:t>
            </a:r>
            <a:r>
              <a:rPr lang="ko-KR" altLang="en-US" sz="1400" dirty="0"/>
              <a:t> 신뢰를 하지 못할 특별한 이유를 발견하지 않는다면</a:t>
            </a:r>
            <a:r>
              <a:rPr lang="en-US" altLang="ko-KR" sz="1400" dirty="0"/>
              <a:t>,</a:t>
            </a:r>
            <a:r>
              <a:rPr lang="ko-KR" altLang="en-US" sz="1400" dirty="0"/>
              <a:t> 나는 그 사람을 신뢰하는 편이다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5-2.</a:t>
            </a:r>
            <a:r>
              <a:rPr lang="ko-KR" altLang="en-US" sz="1400" dirty="0"/>
              <a:t> 나는 새로운 것</a:t>
            </a:r>
            <a:r>
              <a:rPr lang="en-US" altLang="ko-KR" sz="1400" dirty="0"/>
              <a:t>(</a:t>
            </a:r>
            <a:r>
              <a:rPr lang="ko-KR" altLang="en-US" sz="1400" dirty="0"/>
              <a:t>회사</a:t>
            </a:r>
            <a:r>
              <a:rPr lang="en-US" altLang="ko-KR" sz="1400" dirty="0"/>
              <a:t>,</a:t>
            </a:r>
            <a:r>
              <a:rPr lang="ko-KR" altLang="en-US" sz="1400" dirty="0"/>
              <a:t> 게임 등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경험할때</a:t>
            </a:r>
            <a:r>
              <a:rPr lang="en-US" altLang="ko-KR" sz="1400" dirty="0"/>
              <a:t>,</a:t>
            </a:r>
            <a:r>
              <a:rPr lang="ko-KR" altLang="en-US" sz="1400" dirty="0"/>
              <a:t> 신뢰를 하지 못할 특별한 이유를 발견하지 않는다면</a:t>
            </a:r>
            <a:r>
              <a:rPr lang="en-US" altLang="ko-KR" sz="1400" dirty="0"/>
              <a:t>,</a:t>
            </a:r>
            <a:r>
              <a:rPr lang="ko-KR" altLang="en-US" sz="1400" dirty="0"/>
              <a:t>  나는 그것을 신뢰하는 편이다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[General</a:t>
            </a:r>
            <a:r>
              <a:rPr lang="ko-KR" altLang="en-US" sz="1400" dirty="0"/>
              <a:t> </a:t>
            </a:r>
            <a:r>
              <a:rPr lang="en-US" altLang="ko-KR" sz="1400" dirty="0"/>
              <a:t>Performance</a:t>
            </a:r>
            <a:r>
              <a:rPr lang="ko-KR" altLang="en-US" sz="1400" dirty="0"/>
              <a:t> </a:t>
            </a:r>
            <a:r>
              <a:rPr lang="en-US" altLang="ko-KR" sz="1400" dirty="0"/>
              <a:t>Expectancy</a:t>
            </a:r>
            <a:r>
              <a:rPr lang="ko-KR" altLang="en-US" sz="1400" dirty="0"/>
              <a:t> </a:t>
            </a:r>
            <a:r>
              <a:rPr lang="en-US" altLang="ko-KR" sz="1400" dirty="0"/>
              <a:t>about</a:t>
            </a:r>
            <a:r>
              <a:rPr lang="ko-KR" altLang="en-US" sz="1400" dirty="0"/>
              <a:t> </a:t>
            </a:r>
            <a:r>
              <a:rPr lang="en-US" altLang="ko-KR" sz="1400" dirty="0"/>
              <a:t>AI]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5-3. </a:t>
            </a:r>
            <a:r>
              <a:rPr lang="ko-KR" altLang="en-US" sz="1400" dirty="0"/>
              <a:t>나는 인공지능이 유용하다고 생각한다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5-4. </a:t>
            </a:r>
            <a:r>
              <a:rPr lang="ko-KR" altLang="en-US" sz="1400" dirty="0"/>
              <a:t>인공지능을 사용하는 것은 과업을 수행하는데 도움을 준다고 생각한다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5-5. </a:t>
            </a:r>
            <a:r>
              <a:rPr lang="ko-KR" altLang="en-US" sz="1400" dirty="0"/>
              <a:t>인공지능을 사용하는 것은 생산성을 향상 시킨다고 생각한다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[Indecisiveness]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5-6. </a:t>
            </a:r>
            <a:r>
              <a:rPr lang="ko-KR" altLang="en-US" sz="1400" dirty="0"/>
              <a:t>나는 결정을 연기하려고 하는 경향이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5-7. </a:t>
            </a:r>
            <a:r>
              <a:rPr lang="ko-KR" altLang="en-US" sz="1400" dirty="0"/>
              <a:t>나는 내가 의사결정을 하는 위치에 있는 것을 선호한다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5-8. </a:t>
            </a:r>
            <a:r>
              <a:rPr lang="ko-KR" altLang="en-US" sz="1400" dirty="0"/>
              <a:t>나는 잘못된 의사결정을 할 것 같아 걱정한다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5-9. </a:t>
            </a:r>
            <a:r>
              <a:rPr lang="ko-KR" altLang="en-US" sz="1400" dirty="0"/>
              <a:t>나는 사소한 의사결정을 하는데 많은 시간을 소비한다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67415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199B52A-53CE-BEDA-259F-F3AD8D1E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37" y="293964"/>
            <a:ext cx="5880100" cy="24511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B69DFB2-CA50-316A-0883-13714391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94" y="293964"/>
            <a:ext cx="4179264" cy="198467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0025573-2AF8-0C49-B718-228E5E524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94" y="3429000"/>
            <a:ext cx="7772400" cy="30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5ED6-0241-AC44-FD05-B3896903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After completing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438F-39DB-4A58-E5A6-240856CE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Elaboration –</a:t>
            </a:r>
            <a:r>
              <a:rPr lang="ko-KR" altLang="en-US" dirty="0"/>
              <a:t> </a:t>
            </a:r>
            <a:r>
              <a:rPr lang="en-US" dirty="0"/>
              <a:t>Homan et al. (2008) </a:t>
            </a:r>
          </a:p>
          <a:p>
            <a:r>
              <a:rPr lang="en-US" dirty="0"/>
              <a:t>Perceived goal difference – </a:t>
            </a:r>
            <a:r>
              <a:rPr lang="en-US" dirty="0" err="1"/>
              <a:t>Jehn</a:t>
            </a:r>
            <a:r>
              <a:rPr lang="en-US" dirty="0"/>
              <a:t> (1995)</a:t>
            </a:r>
          </a:p>
          <a:p>
            <a:r>
              <a:rPr lang="en-US" dirty="0"/>
              <a:t>Trust into AI (Trust belief) - Wang &amp; </a:t>
            </a:r>
            <a:r>
              <a:rPr lang="en-US" dirty="0" err="1"/>
              <a:t>Benbasat</a:t>
            </a:r>
            <a:r>
              <a:rPr lang="en-US" dirty="0"/>
              <a:t> (2008)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4528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A368E-A954-FAC9-01E2-063F7C76BABE}"/>
              </a:ext>
            </a:extLst>
          </p:cNvPr>
          <p:cNvSpPr txBox="1"/>
          <p:nvPr/>
        </p:nvSpPr>
        <p:spPr>
          <a:xfrm>
            <a:off x="511628" y="402772"/>
            <a:ext cx="11266390" cy="522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팀 과업을 수행한 본인의 경험을 바탕으로 아래의 내용에 대한 본인의 의견에 답해주시기 바랍니다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[Information Elaboration]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1-1.</a:t>
            </a:r>
            <a:r>
              <a:rPr lang="ko-KR" altLang="en-US" sz="1400" dirty="0"/>
              <a:t> 팀원들은 과업을 수행하는 과정에서 많은 정보를 제공하였다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1-2.</a:t>
            </a:r>
            <a:r>
              <a:rPr lang="ko-KR" altLang="en-US" sz="1400" dirty="0"/>
              <a:t> 팀원들은 과업을 수행하는 과정에서 중요한 정보를 제공하였다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[Goal difference]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1-3. </a:t>
            </a:r>
            <a:r>
              <a:rPr lang="ko-KR" altLang="en-US" sz="1400" dirty="0"/>
              <a:t>팀원들은 공통된 목표를 가지고 있었다고 생각한다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1-4. </a:t>
            </a:r>
            <a:r>
              <a:rPr lang="ko-KR" altLang="en-US" sz="1400" dirty="0"/>
              <a:t>팀의 성과 목표를 팀원들이 공유하고 있었다고 생각한다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1-5. </a:t>
            </a:r>
            <a:r>
              <a:rPr lang="ko-KR" altLang="en-US" sz="1400" dirty="0"/>
              <a:t>팀원들은 성과 목표를 위해서 무엇이 중요한지에 대해서 알고 있었다고 생각한다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[AI-Trust] – </a:t>
            </a:r>
            <a:r>
              <a:rPr lang="en-US" altLang="ko-KR" sz="1400" dirty="0">
                <a:solidFill>
                  <a:srgbClr val="FF0000"/>
                </a:solidFill>
              </a:rPr>
              <a:t>AI</a:t>
            </a:r>
            <a:r>
              <a:rPr lang="ko-KR" altLang="en-US" sz="1400" dirty="0" err="1">
                <a:solidFill>
                  <a:srgbClr val="FF0000"/>
                </a:solidFill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</a:rPr>
              <a:t> 활용한 실험에만 추가</a:t>
            </a:r>
            <a:r>
              <a:rPr lang="en-US" altLang="ko-KR" sz="14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1-6. </a:t>
            </a:r>
            <a:r>
              <a:rPr lang="ko-KR" altLang="en-US" sz="1400" dirty="0"/>
              <a:t>인공지능은 과업 수행과 관련하여 전문가와 같았다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1-7. </a:t>
            </a:r>
            <a:r>
              <a:rPr lang="ko-KR" altLang="en-US" sz="1400" dirty="0"/>
              <a:t>인공지능은 우리 팀원들의 가격 선호도를 이해할 수 있는 능력이 있었다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매우 그렇다</a:t>
            </a:r>
            <a:endParaRPr lang="en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1-8. </a:t>
            </a:r>
            <a:r>
              <a:rPr lang="ko-KR" altLang="en-US" sz="1400" dirty="0"/>
              <a:t>인공지능은 과업과 관련한 전문 지식을 가지고 있었다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매우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 그렇지 않다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 보통이다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 그렇다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 </a:t>
            </a:r>
            <a:r>
              <a:rPr lang="ko-KR" altLang="en-US" sz="1400"/>
              <a:t>매우 그렇다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9770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519D-FE57-D3CE-687D-3A0C8F38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C9F6203-A3ED-3AC7-1F6B-43FE582CC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314" y="1825625"/>
            <a:ext cx="3232485" cy="214412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88C38B-E3B9-6615-C681-440A55B9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47" y="307708"/>
            <a:ext cx="6705600" cy="150876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A990B6-A2C9-F53C-9F4F-DE45A7388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89" y="1816468"/>
            <a:ext cx="5363388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5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862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Before starting the game</vt:lpstr>
      <vt:lpstr>PowerPoint Presentation</vt:lpstr>
      <vt:lpstr>PowerPoint Presentation</vt:lpstr>
      <vt:lpstr>PowerPoint Presentation</vt:lpstr>
      <vt:lpstr>After completing the game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K.</dc:creator>
  <cp:lastModifiedBy>Lee K.</cp:lastModifiedBy>
  <cp:revision>1</cp:revision>
  <dcterms:created xsi:type="dcterms:W3CDTF">2022-10-20T12:59:51Z</dcterms:created>
  <dcterms:modified xsi:type="dcterms:W3CDTF">2022-10-23T13:44:52Z</dcterms:modified>
</cp:coreProperties>
</file>